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xls" ContentType="application/vnd.ms-exce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sldIdLst>
    <p:sldId id="261" r:id="rId2"/>
    <p:sldId id="259" r:id="rId3"/>
    <p:sldId id="262" r:id="rId4"/>
    <p:sldId id="290" r:id="rId5"/>
    <p:sldId id="263" r:id="rId6"/>
    <p:sldId id="264" r:id="rId7"/>
    <p:sldId id="291" r:id="rId8"/>
    <p:sldId id="265" r:id="rId9"/>
    <p:sldId id="266" r:id="rId10"/>
    <p:sldId id="267" r:id="rId11"/>
    <p:sldId id="268" r:id="rId12"/>
    <p:sldId id="292" r:id="rId13"/>
    <p:sldId id="269" r:id="rId14"/>
    <p:sldId id="293" r:id="rId15"/>
    <p:sldId id="270" r:id="rId16"/>
    <p:sldId id="271" r:id="rId17"/>
    <p:sldId id="299" r:id="rId18"/>
    <p:sldId id="300" r:id="rId19"/>
    <p:sldId id="301" r:id="rId20"/>
    <p:sldId id="294" r:id="rId21"/>
    <p:sldId id="272" r:id="rId22"/>
    <p:sldId id="273" r:id="rId23"/>
    <p:sldId id="274" r:id="rId24"/>
    <p:sldId id="275" r:id="rId25"/>
    <p:sldId id="276" r:id="rId26"/>
    <p:sldId id="302" r:id="rId27"/>
    <p:sldId id="296" r:id="rId28"/>
    <p:sldId id="297" r:id="rId29"/>
    <p:sldId id="295" r:id="rId30"/>
    <p:sldId id="277" r:id="rId31"/>
    <p:sldId id="278" r:id="rId32"/>
    <p:sldId id="279" r:id="rId33"/>
    <p:sldId id="280" r:id="rId34"/>
    <p:sldId id="304" r:id="rId35"/>
    <p:sldId id="305" r:id="rId36"/>
    <p:sldId id="306" r:id="rId37"/>
    <p:sldId id="303" r:id="rId38"/>
    <p:sldId id="282" r:id="rId39"/>
    <p:sldId id="284" r:id="rId40"/>
    <p:sldId id="285" r:id="rId41"/>
    <p:sldId id="310" r:id="rId42"/>
    <p:sldId id="309" r:id="rId43"/>
    <p:sldId id="308" r:id="rId44"/>
    <p:sldId id="311" r:id="rId45"/>
    <p:sldId id="307" r:id="rId46"/>
    <p:sldId id="283" r:id="rId47"/>
    <p:sldId id="287" r:id="rId48"/>
    <p:sldId id="288" r:id="rId49"/>
    <p:sldId id="289" r:id="rId50"/>
    <p:sldId id="313" r:id="rId51"/>
    <p:sldId id="314" r:id="rId52"/>
    <p:sldId id="312" r:id="rId53"/>
    <p:sldId id="286" r:id="rId54"/>
    <p:sldId id="316" r:id="rId55"/>
    <p:sldId id="315" r:id="rId56"/>
    <p:sldId id="317" r:id="rId57"/>
    <p:sldId id="318" r:id="rId58"/>
    <p:sldId id="319" r:id="rId59"/>
    <p:sldId id="331" r:id="rId60"/>
    <p:sldId id="320" r:id="rId61"/>
    <p:sldId id="330" r:id="rId62"/>
    <p:sldId id="332" r:id="rId63"/>
    <p:sldId id="322" r:id="rId64"/>
    <p:sldId id="326" r:id="rId65"/>
    <p:sldId id="327" r:id="rId66"/>
    <p:sldId id="328" r:id="rId67"/>
    <p:sldId id="329" r:id="rId68"/>
    <p:sldId id="323" r:id="rId69"/>
    <p:sldId id="324" r:id="rId70"/>
    <p:sldId id="325" r:id="rId71"/>
    <p:sldId id="333" r:id="rId72"/>
    <p:sldId id="334" r:id="rId73"/>
    <p:sldId id="335" r:id="rId74"/>
    <p:sldId id="344" r:id="rId75"/>
    <p:sldId id="348" r:id="rId76"/>
    <p:sldId id="349" r:id="rId77"/>
    <p:sldId id="350" r:id="rId78"/>
    <p:sldId id="351" r:id="rId79"/>
    <p:sldId id="352" r:id="rId80"/>
    <p:sldId id="353" r:id="rId81"/>
    <p:sldId id="340" r:id="rId82"/>
    <p:sldId id="341" r:id="rId83"/>
    <p:sldId id="342" r:id="rId84"/>
    <p:sldId id="343" r:id="rId85"/>
    <p:sldId id="345" r:id="rId86"/>
    <p:sldId id="337" r:id="rId87"/>
    <p:sldId id="338" r:id="rId88"/>
    <p:sldId id="346" r:id="rId89"/>
    <p:sldId id="347" r:id="rId90"/>
    <p:sldId id="339" r:id="rId91"/>
    <p:sldId id="370" r:id="rId92"/>
    <p:sldId id="374" r:id="rId93"/>
    <p:sldId id="375" r:id="rId94"/>
    <p:sldId id="378" r:id="rId95"/>
    <p:sldId id="379" r:id="rId96"/>
    <p:sldId id="371" r:id="rId97"/>
    <p:sldId id="373" r:id="rId98"/>
    <p:sldId id="376" r:id="rId99"/>
    <p:sldId id="377" r:id="rId100"/>
    <p:sldId id="372" r:id="rId101"/>
    <p:sldId id="380" r:id="rId102"/>
    <p:sldId id="383" r:id="rId103"/>
    <p:sldId id="362" r:id="rId104"/>
    <p:sldId id="382" r:id="rId105"/>
    <p:sldId id="357" r:id="rId106"/>
    <p:sldId id="363" r:id="rId107"/>
    <p:sldId id="381" r:id="rId108"/>
    <p:sldId id="361" r:id="rId109"/>
    <p:sldId id="355" r:id="rId110"/>
    <p:sldId id="365" r:id="rId111"/>
    <p:sldId id="366" r:id="rId112"/>
    <p:sldId id="356" r:id="rId113"/>
    <p:sldId id="360" r:id="rId114"/>
    <p:sldId id="367" r:id="rId115"/>
    <p:sldId id="364" r:id="rId116"/>
    <p:sldId id="359" r:id="rId117"/>
    <p:sldId id="358" r:id="rId118"/>
    <p:sldId id="386" r:id="rId119"/>
    <p:sldId id="368" r:id="rId120"/>
    <p:sldId id="385" r:id="rId121"/>
    <p:sldId id="369" r:id="rId122"/>
    <p:sldId id="384" r:id="rId123"/>
  </p:sldIdLst>
  <p:sldSz cx="9144000" cy="6858000" type="screen4x3"/>
  <p:notesSz cx="6858000" cy="9144000"/>
  <p:defaultTextStyle>
    <a:defPPr>
      <a:defRPr lang="es-E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FF9"/>
    <a:srgbClr val="5BF35B"/>
    <a:srgbClr val="66FF99"/>
    <a:srgbClr val="FF0000"/>
    <a:srgbClr val="9933FF"/>
    <a:srgbClr val="0000FF"/>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48" autoAdjust="0"/>
    <p:restoredTop sz="86460" autoAdjust="0"/>
  </p:normalViewPr>
  <p:slideViewPr>
    <p:cSldViewPr snapToObjects="1">
      <p:cViewPr varScale="1">
        <p:scale>
          <a:sx n="80" d="100"/>
          <a:sy n="80" d="100"/>
        </p:scale>
        <p:origin x="-816" y="-78"/>
      </p:cViewPr>
      <p:guideLst>
        <p:guide orient="horz" pos="2160"/>
        <p:guide pos="696"/>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7644"/>
    </p:cViewPr>
  </p:sorterViewPr>
  <p:gridSpacing cx="36868100" cy="3686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slide" Target="slides/slide5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55F15B83-7C2F-4359-B931-D1D344DBD955}"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3B024A3E-22EA-4A9B-8FCA-32DE31D6985B}" type="slidenum">
              <a:rPr lang="es-ES" smtClean="0"/>
              <a:pPr/>
              <a:t>1</a:t>
            </a:fld>
            <a:endParaRPr lang="es-ES" smtClean="0"/>
          </a:p>
        </p:txBody>
      </p:sp>
      <p:sp>
        <p:nvSpPr>
          <p:cNvPr id="98307" name="Rectangle 2"/>
          <p:cNvSpPr>
            <a:spLocks noGrp="1" noRot="1" noChangeAspect="1" noChangeArrowheads="1" noTextEdit="1"/>
          </p:cNvSpPr>
          <p:nvPr>
            <p:ph type="sldImg"/>
          </p:nvPr>
        </p:nvSpPr>
        <p:spPr>
          <a:solidFill>
            <a:srgbClr val="FFFFFF"/>
          </a:solidFill>
          <a:ln/>
        </p:spPr>
      </p:sp>
      <p:sp>
        <p:nvSpPr>
          <p:cNvPr id="983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s-CO"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A1BCBF5-B52D-4002-846B-561682A73F45}"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CDFAAD3A-F94A-4933-A291-E437CAD6165A}"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7963" y="76200"/>
            <a:ext cx="2160587" cy="60452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76200" y="76200"/>
            <a:ext cx="6329363" cy="6045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0C51C57-CAF6-4CA0-81A4-8EBC45BF9D5E}" type="slidenum">
              <a:rPr lang="es-ES"/>
              <a:pPr>
                <a:defRPr/>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76200" y="76200"/>
            <a:ext cx="8382000" cy="685800"/>
          </a:xfrm>
        </p:spPr>
        <p:txBody>
          <a:bodyPr/>
          <a:lstStyle/>
          <a:p>
            <a:r>
              <a:rPr lang="es-ES" smtClean="0"/>
              <a:t>Haga clic para modificar el estilo de título del patrón</a:t>
            </a:r>
            <a:endParaRPr lang="es-ES_tradnl"/>
          </a:p>
        </p:txBody>
      </p:sp>
      <p:sp>
        <p:nvSpPr>
          <p:cNvPr id="3" name="2 Marcador de tabla"/>
          <p:cNvSpPr>
            <a:spLocks noGrp="1"/>
          </p:cNvSpPr>
          <p:nvPr>
            <p:ph type="tbl" idx="1"/>
          </p:nvPr>
        </p:nvSpPr>
        <p:spPr>
          <a:xfrm>
            <a:off x="336550" y="939800"/>
            <a:ext cx="8382000" cy="5181600"/>
          </a:xfrm>
        </p:spPr>
        <p:txBody>
          <a:bodyPr/>
          <a:lstStyle/>
          <a:p>
            <a:pPr lvl="0"/>
            <a:endParaRPr lang="es-ES_tradnl" noProof="0"/>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1B7053F7-1954-44DD-83E2-2E89AE2A3C61}"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98106F5-9E19-4DC7-8290-5B2E8BA54543}"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30017339-B17B-4F3F-90D9-CCF844C1C0FF}"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336550" y="9398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03750" y="9398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BA67E341-AC7D-419C-A3DE-9A33B884839F}"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C3353059-DC54-49AC-9820-D0D0B28EA477}"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69890ECB-EC6C-4ACC-AE01-D919DE90A0A3}"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75882F43-A724-41E3-B2DF-411ADEB407A9}"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84658A1A-0B70-47F5-8DB1-0EF5E9493972}"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A2E469AC-1318-4AEA-B880-93FB5D441BC1}"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76200" y="76200"/>
            <a:ext cx="8382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s-ES" smtClean="0"/>
          </a:p>
        </p:txBody>
      </p:sp>
      <p:sp>
        <p:nvSpPr>
          <p:cNvPr id="4099" name="Rectangle 3"/>
          <p:cNvSpPr>
            <a:spLocks noGrp="1" noChangeArrowheads="1"/>
          </p:cNvSpPr>
          <p:nvPr>
            <p:ph type="body" idx="1"/>
          </p:nvPr>
        </p:nvSpPr>
        <p:spPr bwMode="auto">
          <a:xfrm>
            <a:off x="336550" y="939800"/>
            <a:ext cx="83820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 Haga clic para modificar el estilo de texto del patrón</a:t>
            </a:r>
          </a:p>
          <a:p>
            <a:pPr lvl="1"/>
            <a:r>
              <a:rPr lang="en-US" smtClean="0"/>
              <a:t> Segundo nivel</a:t>
            </a:r>
          </a:p>
          <a:p>
            <a:pPr lvl="2"/>
            <a:r>
              <a:rPr lang="en-US" smtClean="0"/>
              <a:t> 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762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s-ES"/>
          </a:p>
        </p:txBody>
      </p:sp>
      <p:sp>
        <p:nvSpPr>
          <p:cNvPr id="1029" name="Rectangle 5"/>
          <p:cNvSpPr>
            <a:spLocks noGrp="1" noChangeArrowheads="1"/>
          </p:cNvSpPr>
          <p:nvPr>
            <p:ph type="ftr" sz="quarter" idx="3"/>
          </p:nvPr>
        </p:nvSpPr>
        <p:spPr bwMode="auto">
          <a:xfrm>
            <a:off x="2971800" y="63246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s-ES"/>
          </a:p>
        </p:txBody>
      </p:sp>
      <p:sp>
        <p:nvSpPr>
          <p:cNvPr id="1030" name="Rectangle 6"/>
          <p:cNvSpPr>
            <a:spLocks noGrp="1" noChangeArrowheads="1"/>
          </p:cNvSpPr>
          <p:nvPr>
            <p:ph type="sldNum" sz="quarter" idx="4"/>
          </p:nvPr>
        </p:nvSpPr>
        <p:spPr bwMode="auto">
          <a:xfrm>
            <a:off x="70866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4CC931C5-2EE5-4BBC-9A78-124421C0F00B}" type="slidenum">
              <a:rPr lang="es-ES"/>
              <a:pPr>
                <a:defRPr/>
              </a:pPr>
              <a:t>‹Nº›</a:t>
            </a:fld>
            <a:endParaRPr lang="es-ES"/>
          </a:p>
        </p:txBody>
      </p:sp>
      <p:sp>
        <p:nvSpPr>
          <p:cNvPr id="1032" name="Line 8"/>
          <p:cNvSpPr>
            <a:spLocks noChangeShapeType="1"/>
          </p:cNvSpPr>
          <p:nvPr/>
        </p:nvSpPr>
        <p:spPr bwMode="auto">
          <a:xfrm>
            <a:off x="107950" y="765175"/>
            <a:ext cx="8353425" cy="0"/>
          </a:xfrm>
          <a:prstGeom prst="line">
            <a:avLst/>
          </a:prstGeom>
          <a:noFill/>
          <a:ln w="28575">
            <a:solidFill>
              <a:srgbClr val="0000FF"/>
            </a:solidFill>
            <a:round/>
            <a:headEnd/>
            <a:tailEnd/>
          </a:ln>
          <a:effectLst/>
        </p:spPr>
        <p:txBody>
          <a:bodyPr/>
          <a:lstStyle/>
          <a:p>
            <a:pPr>
              <a:defRPr/>
            </a:pPr>
            <a:endParaRPr lang="en-US">
              <a:latin typeface="Times New Roman" pitchFamily="18" charset="0"/>
            </a:endParaRPr>
          </a:p>
        </p:txBody>
      </p:sp>
      <p:sp>
        <p:nvSpPr>
          <p:cNvPr id="1033" name="Line 9"/>
          <p:cNvSpPr>
            <a:spLocks noChangeShapeType="1"/>
          </p:cNvSpPr>
          <p:nvPr/>
        </p:nvSpPr>
        <p:spPr bwMode="auto">
          <a:xfrm>
            <a:off x="107950" y="819150"/>
            <a:ext cx="8353425" cy="0"/>
          </a:xfrm>
          <a:prstGeom prst="line">
            <a:avLst/>
          </a:prstGeom>
          <a:noFill/>
          <a:ln w="28575">
            <a:solidFill>
              <a:srgbClr val="0000FF"/>
            </a:solidFill>
            <a:round/>
            <a:headEnd/>
            <a:tailEnd/>
          </a:ln>
          <a:effectLst/>
        </p:spPr>
        <p:txBody>
          <a:bodyPr/>
          <a:lstStyle/>
          <a:p>
            <a:pPr>
              <a:defRPr/>
            </a:pPr>
            <a:endParaRPr lang="en-US">
              <a:latin typeface="Times New Roman" pitchFamily="18" charset="0"/>
            </a:endParaRPr>
          </a:p>
        </p:txBody>
      </p:sp>
      <p:sp>
        <p:nvSpPr>
          <p:cNvPr id="1036" name="Rectangle 12"/>
          <p:cNvSpPr>
            <a:spLocks noChangeArrowheads="1"/>
          </p:cNvSpPr>
          <p:nvPr/>
        </p:nvSpPr>
        <p:spPr bwMode="auto">
          <a:xfrm>
            <a:off x="76200" y="6477000"/>
            <a:ext cx="2057400" cy="336550"/>
          </a:xfrm>
          <a:prstGeom prst="rect">
            <a:avLst/>
          </a:prstGeom>
          <a:noFill/>
          <a:ln w="9525">
            <a:noFill/>
            <a:miter lim="800000"/>
            <a:headEnd/>
            <a:tailEnd/>
          </a:ln>
          <a:effectLst/>
        </p:spPr>
        <p:txBody>
          <a:bodyPr wrap="none">
            <a:spAutoFit/>
          </a:bodyPr>
          <a:lstStyle/>
          <a:p>
            <a:pPr eaLnBrk="0" hangingPunct="0">
              <a:defRPr/>
            </a:pPr>
            <a:r>
              <a:rPr lang="en-US" sz="1600">
                <a:solidFill>
                  <a:srgbClr val="0000FF"/>
                </a:solidFill>
                <a:latin typeface="Times New Roman" pitchFamily="18" charset="0"/>
              </a:rPr>
              <a:t>Jaime Velasco-Medina</a:t>
            </a:r>
            <a:endParaRPr lang="es-ES" sz="1600">
              <a:solidFill>
                <a:srgbClr val="0000FF"/>
              </a:solidFill>
              <a:latin typeface="Times New Roman" pitchFamily="18" charset="0"/>
            </a:endParaRPr>
          </a:p>
        </p:txBody>
      </p:sp>
      <p:sp>
        <p:nvSpPr>
          <p:cNvPr id="1037" name="Rectangle 13"/>
          <p:cNvSpPr>
            <a:spLocks noChangeArrowheads="1"/>
          </p:cNvSpPr>
          <p:nvPr/>
        </p:nvSpPr>
        <p:spPr bwMode="auto">
          <a:xfrm>
            <a:off x="3048000" y="6477000"/>
            <a:ext cx="3200400" cy="304800"/>
          </a:xfrm>
          <a:prstGeom prst="rect">
            <a:avLst/>
          </a:prstGeom>
          <a:noFill/>
          <a:ln w="9525">
            <a:noFill/>
            <a:miter lim="800000"/>
            <a:headEnd/>
            <a:tailEnd/>
          </a:ln>
          <a:effectLst/>
        </p:spPr>
        <p:txBody>
          <a:bodyPr/>
          <a:lstStyle/>
          <a:p>
            <a:pPr algn="ctr" eaLnBrk="0" hangingPunct="0">
              <a:defRPr/>
            </a:pPr>
            <a:r>
              <a:rPr lang="en-US" sz="1600">
                <a:solidFill>
                  <a:srgbClr val="0000FF"/>
                </a:solidFill>
                <a:latin typeface="Times New Roman" pitchFamily="18" charset="0"/>
              </a:rPr>
              <a:t>Digital System Design</a:t>
            </a:r>
          </a:p>
        </p:txBody>
      </p:sp>
      <p:sp>
        <p:nvSpPr>
          <p:cNvPr id="1038" name="Rectangle 14"/>
          <p:cNvSpPr>
            <a:spLocks noChangeArrowheads="1"/>
          </p:cNvSpPr>
          <p:nvPr/>
        </p:nvSpPr>
        <p:spPr bwMode="auto">
          <a:xfrm>
            <a:off x="6934200" y="6477000"/>
            <a:ext cx="1905000" cy="228600"/>
          </a:xfrm>
          <a:prstGeom prst="rect">
            <a:avLst/>
          </a:prstGeom>
          <a:noFill/>
          <a:ln w="9525">
            <a:noFill/>
            <a:miter lim="800000"/>
            <a:headEnd/>
            <a:tailEnd/>
          </a:ln>
          <a:effectLst/>
        </p:spPr>
        <p:txBody>
          <a:bodyPr/>
          <a:lstStyle/>
          <a:p>
            <a:pPr algn="r" eaLnBrk="0" hangingPunct="0">
              <a:defRPr/>
            </a:pPr>
            <a:fld id="{98766800-96B5-4170-8FC3-071C8349B693}" type="slidenum">
              <a:rPr lang="en-US" sz="1600">
                <a:solidFill>
                  <a:srgbClr val="0000FF"/>
                </a:solidFill>
                <a:latin typeface="Times New Roman" pitchFamily="18" charset="0"/>
              </a:rPr>
              <a:pPr algn="r" eaLnBrk="0" hangingPunct="0">
                <a:defRPr/>
              </a:pPr>
              <a:t>‹Nº›</a:t>
            </a:fld>
            <a:endParaRPr lang="en-US" sz="1600">
              <a:solidFill>
                <a:srgbClr val="0000FF"/>
              </a:solidFill>
              <a:latin typeface="Times New Roman" pitchFamily="18" charset="0"/>
            </a:endParaRPr>
          </a:p>
        </p:txBody>
      </p:sp>
      <p:pic>
        <p:nvPicPr>
          <p:cNvPr id="4108" name="Picture 18" descr="uvlogos-g"/>
          <p:cNvPicPr>
            <a:picLocks noChangeAspect="1" noChangeArrowheads="1"/>
          </p:cNvPicPr>
          <p:nvPr/>
        </p:nvPicPr>
        <p:blipFill>
          <a:blip r:embed="rId14"/>
          <a:srcRect/>
          <a:stretch>
            <a:fillRect/>
          </a:stretch>
        </p:blipFill>
        <p:spPr bwMode="auto">
          <a:xfrm>
            <a:off x="8412163" y="0"/>
            <a:ext cx="731837" cy="1066800"/>
          </a:xfrm>
          <a:prstGeom prst="rect">
            <a:avLst/>
          </a:prstGeom>
          <a:noFill/>
          <a:ln w="9525">
            <a:noFill/>
            <a:miter lim="800000"/>
            <a:headEnd/>
            <a:tailEnd/>
          </a:ln>
        </p:spPr>
      </p:pic>
      <p:sp>
        <p:nvSpPr>
          <p:cNvPr id="1052" name="Line 28"/>
          <p:cNvSpPr>
            <a:spLocks noChangeShapeType="1"/>
          </p:cNvSpPr>
          <p:nvPr/>
        </p:nvSpPr>
        <p:spPr bwMode="auto">
          <a:xfrm>
            <a:off x="0" y="1074738"/>
            <a:ext cx="1152525" cy="0"/>
          </a:xfrm>
          <a:prstGeom prst="line">
            <a:avLst/>
          </a:prstGeom>
          <a:noFill/>
          <a:ln w="9525">
            <a:solidFill>
              <a:schemeClr val="tx1"/>
            </a:solidFill>
            <a:round/>
            <a:headEnd/>
            <a:tailEnd/>
          </a:ln>
          <a:effectLst/>
        </p:spPr>
        <p:txBody>
          <a:bodyPr/>
          <a:lstStyle/>
          <a:p>
            <a:pPr>
              <a:defRPr/>
            </a:pPr>
            <a:endParaRPr lang="es-ES">
              <a:latin typeface="Times New Roman" pitchFamily="18" charset="0"/>
            </a:endParaRPr>
          </a:p>
        </p:txBody>
      </p:sp>
      <p:sp>
        <p:nvSpPr>
          <p:cNvPr id="1053" name="Line 29"/>
          <p:cNvSpPr>
            <a:spLocks noChangeShapeType="1"/>
          </p:cNvSpPr>
          <p:nvPr/>
        </p:nvSpPr>
        <p:spPr bwMode="auto">
          <a:xfrm>
            <a:off x="468313" y="857250"/>
            <a:ext cx="0" cy="1152525"/>
          </a:xfrm>
          <a:prstGeom prst="line">
            <a:avLst/>
          </a:prstGeom>
          <a:noFill/>
          <a:ln w="9525">
            <a:solidFill>
              <a:schemeClr val="tx1"/>
            </a:solidFill>
            <a:round/>
            <a:headEnd/>
            <a:tailEnd/>
          </a:ln>
          <a:effectLst/>
        </p:spPr>
        <p:txBody>
          <a:bodyPr/>
          <a:lstStyle/>
          <a:p>
            <a:pPr>
              <a:defRPr/>
            </a:pPr>
            <a:endParaRPr lang="es-ES">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200" b="1" i="1">
          <a:solidFill>
            <a:srgbClr val="9933FF"/>
          </a:solidFill>
          <a:latin typeface="+mj-lt"/>
          <a:ea typeface="+mj-ea"/>
          <a:cs typeface="+mj-cs"/>
        </a:defRPr>
      </a:lvl1pPr>
      <a:lvl2pPr algn="l" rtl="0" eaLnBrk="0" fontAlgn="base" hangingPunct="0">
        <a:spcBef>
          <a:spcPct val="0"/>
        </a:spcBef>
        <a:spcAft>
          <a:spcPct val="0"/>
        </a:spcAft>
        <a:defRPr sz="3200" b="1" i="1">
          <a:solidFill>
            <a:srgbClr val="9933FF"/>
          </a:solidFill>
          <a:latin typeface="Times New Roman" pitchFamily="18" charset="0"/>
        </a:defRPr>
      </a:lvl2pPr>
      <a:lvl3pPr algn="l" rtl="0" eaLnBrk="0" fontAlgn="base" hangingPunct="0">
        <a:spcBef>
          <a:spcPct val="0"/>
        </a:spcBef>
        <a:spcAft>
          <a:spcPct val="0"/>
        </a:spcAft>
        <a:defRPr sz="3200" b="1" i="1">
          <a:solidFill>
            <a:srgbClr val="9933FF"/>
          </a:solidFill>
          <a:latin typeface="Times New Roman" pitchFamily="18" charset="0"/>
        </a:defRPr>
      </a:lvl3pPr>
      <a:lvl4pPr algn="l" rtl="0" eaLnBrk="0" fontAlgn="base" hangingPunct="0">
        <a:spcBef>
          <a:spcPct val="0"/>
        </a:spcBef>
        <a:spcAft>
          <a:spcPct val="0"/>
        </a:spcAft>
        <a:defRPr sz="3200" b="1" i="1">
          <a:solidFill>
            <a:srgbClr val="9933FF"/>
          </a:solidFill>
          <a:latin typeface="Times New Roman" pitchFamily="18" charset="0"/>
        </a:defRPr>
      </a:lvl4pPr>
      <a:lvl5pPr algn="l" rtl="0" eaLnBrk="0" fontAlgn="base" hangingPunct="0">
        <a:spcBef>
          <a:spcPct val="0"/>
        </a:spcBef>
        <a:spcAft>
          <a:spcPct val="0"/>
        </a:spcAft>
        <a:defRPr sz="3200" b="1" i="1">
          <a:solidFill>
            <a:srgbClr val="9933FF"/>
          </a:solidFill>
          <a:latin typeface="Times New Roman" pitchFamily="18" charset="0"/>
        </a:defRPr>
      </a:lvl5pPr>
      <a:lvl6pPr marL="457200" algn="l" rtl="0" fontAlgn="base">
        <a:spcBef>
          <a:spcPct val="0"/>
        </a:spcBef>
        <a:spcAft>
          <a:spcPct val="0"/>
        </a:spcAft>
        <a:defRPr sz="3200" b="1" i="1">
          <a:solidFill>
            <a:srgbClr val="9933FF"/>
          </a:solidFill>
          <a:latin typeface="Times New Roman" pitchFamily="18" charset="0"/>
        </a:defRPr>
      </a:lvl6pPr>
      <a:lvl7pPr marL="914400" algn="l" rtl="0" fontAlgn="base">
        <a:spcBef>
          <a:spcPct val="0"/>
        </a:spcBef>
        <a:spcAft>
          <a:spcPct val="0"/>
        </a:spcAft>
        <a:defRPr sz="3200" b="1" i="1">
          <a:solidFill>
            <a:srgbClr val="9933FF"/>
          </a:solidFill>
          <a:latin typeface="Times New Roman" pitchFamily="18" charset="0"/>
        </a:defRPr>
      </a:lvl7pPr>
      <a:lvl8pPr marL="1371600" algn="l" rtl="0" fontAlgn="base">
        <a:spcBef>
          <a:spcPct val="0"/>
        </a:spcBef>
        <a:spcAft>
          <a:spcPct val="0"/>
        </a:spcAft>
        <a:defRPr sz="3200" b="1" i="1">
          <a:solidFill>
            <a:srgbClr val="9933FF"/>
          </a:solidFill>
          <a:latin typeface="Times New Roman" pitchFamily="18" charset="0"/>
        </a:defRPr>
      </a:lvl8pPr>
      <a:lvl9pPr marL="1828800" algn="l" rtl="0" fontAlgn="base">
        <a:spcBef>
          <a:spcPct val="0"/>
        </a:spcBef>
        <a:spcAft>
          <a:spcPct val="0"/>
        </a:spcAft>
        <a:defRPr sz="3200" b="1" i="1">
          <a:solidFill>
            <a:srgbClr val="9933FF"/>
          </a:solidFill>
          <a:latin typeface="Times New Roman" pitchFamily="18" charset="0"/>
        </a:defRPr>
      </a:lvl9pPr>
    </p:titleStyle>
    <p:bodyStyle>
      <a:lvl1pPr marL="342900" indent="-342900" algn="l" rtl="0" eaLnBrk="0" fontAlgn="base" hangingPunct="0">
        <a:spcBef>
          <a:spcPct val="20000"/>
        </a:spcBef>
        <a:spcAft>
          <a:spcPct val="0"/>
        </a:spcAft>
        <a:buClr>
          <a:srgbClr val="0000FF"/>
        </a:buClr>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SzPct val="90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lr>
          <a:srgbClr val="9933FF"/>
        </a:buClr>
        <a:buSzPct val="80000"/>
        <a:buFont typeface="Wingdings" pitchFamily="2" charset="2"/>
        <a:buChar char="u"/>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Hoja_de_c_lculo_de_Microsoft_Office_Excel_97-20032.xls"/><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Hoja_de_c_lculo_de_Microsoft_Office_Excel_97-20031.xl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667000" y="933450"/>
          <a:ext cx="3781425" cy="4705350"/>
        </p:xfrm>
        <a:graphic>
          <a:graphicData uri="http://schemas.openxmlformats.org/presentationml/2006/ole">
            <p:oleObj spid="_x0000_s1026" name="Fotografía de Photo Editor" r:id="rId4" imgW="3780952" imgH="4704762" progId="">
              <p:embed/>
            </p:oleObj>
          </a:graphicData>
        </a:graphic>
      </p:graphicFrame>
      <p:sp>
        <p:nvSpPr>
          <p:cNvPr id="1027" name="Rectangle 3"/>
          <p:cNvSpPr>
            <a:spLocks noChangeArrowheads="1"/>
          </p:cNvSpPr>
          <p:nvPr/>
        </p:nvSpPr>
        <p:spPr bwMode="auto">
          <a:xfrm>
            <a:off x="685800" y="1219200"/>
            <a:ext cx="7848600" cy="4800600"/>
          </a:xfrm>
          <a:prstGeom prst="rect">
            <a:avLst/>
          </a:prstGeom>
          <a:noFill/>
          <a:ln w="9525">
            <a:noFill/>
            <a:miter lim="800000"/>
            <a:headEnd/>
            <a:tailEnd/>
          </a:ln>
        </p:spPr>
        <p:txBody>
          <a:bodyPr lIns="91423" tIns="45712" rIns="91423" bIns="45712" anchor="ctr"/>
          <a:lstStyle/>
          <a:p>
            <a:pPr algn="ctr" eaLnBrk="0" hangingPunct="0">
              <a:lnSpc>
                <a:spcPct val="87000"/>
              </a:lnSpc>
            </a:pPr>
            <a:r>
              <a:rPr lang="en-US" sz="4400" b="1" i="1">
                <a:solidFill>
                  <a:srgbClr val="9900FF"/>
                </a:solidFill>
                <a:latin typeface="Times New Roman" pitchFamily="18" charset="0"/>
              </a:rPr>
              <a:t>Digital System Design</a:t>
            </a:r>
            <a:br>
              <a:rPr lang="en-US" sz="4400" b="1" i="1">
                <a:solidFill>
                  <a:srgbClr val="9900FF"/>
                </a:solidFill>
                <a:latin typeface="Times New Roman" pitchFamily="18" charset="0"/>
              </a:rPr>
            </a:br>
            <a:r>
              <a:rPr lang="en-US" sz="4400" b="1" i="1">
                <a:solidFill>
                  <a:srgbClr val="9900FF"/>
                </a:solidFill>
                <a:latin typeface="Times New Roman" pitchFamily="18" charset="0"/>
              </a:rPr>
              <a:t>Course</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p:txBody>
          <a:bodyPr/>
          <a:lstStyle/>
          <a:p>
            <a:pPr eaLnBrk="1" hangingPunct="1"/>
            <a:r>
              <a:rPr lang="es-CO" smtClean="0"/>
              <a:t>Ejercicio 3</a:t>
            </a:r>
            <a:endParaRPr lang="es-ES" smtClean="0"/>
          </a:p>
        </p:txBody>
      </p:sp>
      <p:graphicFrame>
        <p:nvGraphicFramePr>
          <p:cNvPr id="4" name="3 Tabla"/>
          <p:cNvGraphicFramePr>
            <a:graphicFrameLocks noGrp="1"/>
          </p:cNvGraphicFramePr>
          <p:nvPr/>
        </p:nvGraphicFramePr>
        <p:xfrm>
          <a:off x="1260475" y="782638"/>
          <a:ext cx="6583385" cy="5745480"/>
        </p:xfrm>
        <a:graphic>
          <a:graphicData uri="http://schemas.openxmlformats.org/drawingml/2006/table">
            <a:tbl>
              <a:tblPr bandRow="1">
                <a:tableStyleId>{2D5ABB26-0587-4C30-8999-92F81FD0307C}</a:tableStyleId>
              </a:tblPr>
              <a:tblGrid>
                <a:gridCol w="627998"/>
                <a:gridCol w="627998"/>
                <a:gridCol w="731354"/>
                <a:gridCol w="664372"/>
                <a:gridCol w="419613"/>
                <a:gridCol w="506730"/>
                <a:gridCol w="448732"/>
                <a:gridCol w="448732"/>
                <a:gridCol w="627998"/>
                <a:gridCol w="712778"/>
                <a:gridCol w="767080"/>
              </a:tblGrid>
              <a:tr h="521356">
                <a:tc gridSpan="2">
                  <a:txBody>
                    <a:bodyPr/>
                    <a:lstStyle/>
                    <a:p>
                      <a:pPr algn="ctr"/>
                      <a:r>
                        <a:rPr lang="es-CO" sz="1500" dirty="0" smtClean="0"/>
                        <a:t>Estado Presente</a:t>
                      </a:r>
                      <a:endParaRPr lang="es-ES" sz="1500" dirty="0"/>
                    </a:p>
                  </a:txBody>
                  <a:tcPr>
                    <a:lnB w="12700" cap="flat" cmpd="sng" algn="ctr">
                      <a:solidFill>
                        <a:schemeClr val="tx1"/>
                      </a:solidFill>
                      <a:prstDash val="solid"/>
                      <a:round/>
                      <a:headEnd type="none" w="med" len="med"/>
                      <a:tailEnd type="none" w="med" len="med"/>
                    </a:lnB>
                  </a:tcPr>
                </a:tc>
                <a:tc hMerge="1">
                  <a:txBody>
                    <a:bodyPr/>
                    <a:lstStyle/>
                    <a:p>
                      <a:endParaRPr lang="es-ES" dirty="0"/>
                    </a:p>
                  </a:txBody>
                  <a:tcPr/>
                </a:tc>
                <a:tc gridSpan="2">
                  <a:txBody>
                    <a:bodyPr/>
                    <a:lstStyle/>
                    <a:p>
                      <a:pPr algn="ctr"/>
                      <a:r>
                        <a:rPr lang="es-CO" sz="1500" dirty="0" smtClean="0"/>
                        <a:t>Entradas</a:t>
                      </a:r>
                      <a:endParaRPr lang="es-ES" sz="1500" dirty="0"/>
                    </a:p>
                  </a:txBody>
                  <a:tcPr>
                    <a:lnB w="12700" cap="flat" cmpd="sng" algn="ctr">
                      <a:solidFill>
                        <a:schemeClr val="tx1"/>
                      </a:solidFill>
                      <a:prstDash val="solid"/>
                      <a:round/>
                      <a:headEnd type="none" w="med" len="med"/>
                      <a:tailEnd type="none" w="med" len="med"/>
                    </a:lnB>
                  </a:tcPr>
                </a:tc>
                <a:tc hMerge="1">
                  <a:txBody>
                    <a:bodyPr/>
                    <a:lstStyle/>
                    <a:p>
                      <a:endParaRPr lang="es-ES" dirty="0"/>
                    </a:p>
                  </a:txBody>
                  <a:tcPr/>
                </a:tc>
                <a:tc gridSpan="4">
                  <a:txBody>
                    <a:bodyPr/>
                    <a:lstStyle/>
                    <a:p>
                      <a:pPr algn="ctr"/>
                      <a:r>
                        <a:rPr lang="es-CO" sz="1500" dirty="0" smtClean="0"/>
                        <a:t>Entradas</a:t>
                      </a:r>
                    </a:p>
                    <a:p>
                      <a:pPr algn="ctr"/>
                      <a:r>
                        <a:rPr lang="es-CO" sz="1500" dirty="0" err="1" smtClean="0"/>
                        <a:t>Flip-flops</a:t>
                      </a:r>
                      <a:endParaRPr lang="es-ES" sz="1500" dirty="0"/>
                    </a:p>
                  </a:txBody>
                  <a:tcPr>
                    <a:lnB w="12700" cap="flat" cmpd="sng" algn="ctr">
                      <a:solidFill>
                        <a:schemeClr val="tx1"/>
                      </a:solidFill>
                      <a:prstDash val="solid"/>
                      <a:round/>
                      <a:headEnd type="none" w="med" len="med"/>
                      <a:tailEnd type="none" w="med" len="med"/>
                    </a:lnB>
                  </a:tcPr>
                </a:tc>
                <a:tc hMerge="1">
                  <a:txBody>
                    <a:bodyPr/>
                    <a:lstStyle/>
                    <a:p>
                      <a:pPr algn="ctr"/>
                      <a:endParaRPr lang="es-ES" sz="1500" dirty="0"/>
                    </a:p>
                  </a:txBody>
                  <a:tcPr>
                    <a:lnB w="12700" cap="flat" cmpd="sng" algn="ctr">
                      <a:solidFill>
                        <a:schemeClr val="tx1"/>
                      </a:solidFill>
                      <a:prstDash val="solid"/>
                      <a:round/>
                      <a:headEnd type="none" w="med" len="med"/>
                      <a:tailEnd type="none" w="med" len="med"/>
                    </a:lnB>
                  </a:tcPr>
                </a:tc>
                <a:tc hMerge="1">
                  <a:txBody>
                    <a:bodyPr/>
                    <a:lstStyle/>
                    <a:p>
                      <a:pPr algn="ctr"/>
                      <a:endParaRPr lang="es-ES" sz="1500" dirty="0"/>
                    </a:p>
                  </a:txBody>
                  <a:tcPr>
                    <a:lnB w="12700" cap="flat" cmpd="sng" algn="ctr">
                      <a:solidFill>
                        <a:schemeClr val="tx1"/>
                      </a:solidFill>
                      <a:prstDash val="solid"/>
                      <a:round/>
                      <a:headEnd type="none" w="med" len="med"/>
                      <a:tailEnd type="none" w="med" len="med"/>
                    </a:lnB>
                  </a:tcPr>
                </a:tc>
                <a:tc hMerge="1">
                  <a:txBody>
                    <a:bodyPr/>
                    <a:lstStyle/>
                    <a:p>
                      <a:pPr algn="ctr"/>
                      <a:endParaRPr lang="es-ES" sz="1500" dirty="0"/>
                    </a:p>
                  </a:txBody>
                  <a:tcPr>
                    <a:lnB w="12700" cap="flat" cmpd="sng" algn="ctr">
                      <a:solidFill>
                        <a:schemeClr val="tx1"/>
                      </a:solidFill>
                      <a:prstDash val="solid"/>
                      <a:round/>
                      <a:headEnd type="none" w="med" len="med"/>
                      <a:tailEnd type="none" w="med" len="med"/>
                    </a:lnB>
                  </a:tcPr>
                </a:tc>
                <a:tc gridSpan="2">
                  <a:txBody>
                    <a:bodyPr/>
                    <a:lstStyle/>
                    <a:p>
                      <a:pPr algn="ctr"/>
                      <a:r>
                        <a:rPr lang="es-CO" sz="1500" dirty="0" smtClean="0"/>
                        <a:t>Próximo Estado</a:t>
                      </a:r>
                      <a:endParaRPr lang="es-ES" sz="1500" dirty="0"/>
                    </a:p>
                  </a:txBody>
                  <a:tcPr>
                    <a:lnB w="12700" cap="flat" cmpd="sng" algn="ctr">
                      <a:solidFill>
                        <a:schemeClr val="tx1"/>
                      </a:solidFill>
                      <a:prstDash val="solid"/>
                      <a:round/>
                      <a:headEnd type="none" w="med" len="med"/>
                      <a:tailEnd type="none" w="med" len="med"/>
                    </a:lnB>
                  </a:tcPr>
                </a:tc>
                <a:tc hMerge="1">
                  <a:txBody>
                    <a:bodyPr/>
                    <a:lstStyle/>
                    <a:p>
                      <a:endParaRPr lang="es-ES"/>
                    </a:p>
                  </a:txBody>
                  <a:tcPr/>
                </a:tc>
                <a:tc>
                  <a:txBody>
                    <a:bodyPr/>
                    <a:lstStyle/>
                    <a:p>
                      <a:pPr algn="ctr"/>
                      <a:r>
                        <a:rPr lang="es-CO" sz="1500" dirty="0" smtClean="0"/>
                        <a:t>Salida</a:t>
                      </a:r>
                      <a:endParaRPr lang="es-ES" sz="1500" dirty="0"/>
                    </a:p>
                  </a:txBody>
                  <a:tcPr>
                    <a:lnB w="12700" cap="flat" cmpd="sng" algn="ctr">
                      <a:solidFill>
                        <a:schemeClr val="tx1"/>
                      </a:solidFill>
                      <a:prstDash val="solid"/>
                      <a:round/>
                      <a:headEnd type="none" w="med" len="med"/>
                      <a:tailEnd type="none" w="med" len="med"/>
                    </a:lnB>
                  </a:tcPr>
                </a:tc>
              </a:tr>
              <a:tr h="304795">
                <a:tc>
                  <a:txBody>
                    <a:bodyPr/>
                    <a:lstStyle/>
                    <a:p>
                      <a:pPr algn="ctr"/>
                      <a:r>
                        <a:rPr lang="es-CO" sz="1500" dirty="0" smtClean="0"/>
                        <a:t>A</a:t>
                      </a:r>
                      <a:endParaRPr lang="es-ES" sz="15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500" dirty="0" smtClean="0"/>
                        <a:t>B</a:t>
                      </a:r>
                      <a:endParaRPr lang="es-ES" sz="15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500" dirty="0" smtClean="0"/>
                        <a:t>x</a:t>
                      </a:r>
                      <a:endParaRPr lang="es-ES" sz="15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500" dirty="0" smtClean="0"/>
                        <a:t>y</a:t>
                      </a:r>
                      <a:endParaRPr lang="es-ES" sz="15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500" dirty="0" err="1" smtClean="0"/>
                        <a:t>JA</a:t>
                      </a:r>
                      <a:endParaRPr lang="es-ES" sz="15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500" dirty="0" err="1" smtClean="0"/>
                        <a:t>KA</a:t>
                      </a:r>
                      <a:endParaRPr lang="es-ES" sz="15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500" dirty="0" err="1" smtClean="0"/>
                        <a:t>JB</a:t>
                      </a:r>
                      <a:endParaRPr lang="es-ES" sz="15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500" dirty="0" smtClean="0"/>
                        <a:t>KB</a:t>
                      </a:r>
                      <a:endParaRPr lang="es-ES" sz="15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500" dirty="0" smtClean="0"/>
                        <a:t>A+</a:t>
                      </a:r>
                      <a:endParaRPr lang="es-ES" sz="15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500" dirty="0" smtClean="0"/>
                        <a:t>B+</a:t>
                      </a:r>
                      <a:endParaRPr lang="es-ES" sz="15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500" dirty="0" smtClean="0"/>
                        <a:t>z</a:t>
                      </a:r>
                      <a:endParaRPr lang="es-ES" sz="15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100">
                <a:tc>
                  <a:txBody>
                    <a:bodyPr/>
                    <a:lstStyle/>
                    <a:p>
                      <a:pPr algn="ctr"/>
                      <a:r>
                        <a:rPr lang="es-CO" sz="1400" dirty="0" smtClean="0"/>
                        <a:t>0</a:t>
                      </a:r>
                      <a:endParaRPr lang="es-ES" sz="1400" dirty="0"/>
                    </a:p>
                  </a:txBody>
                  <a:tcPr>
                    <a:lnT w="12700" cap="flat" cmpd="sng" algn="ctr">
                      <a:solidFill>
                        <a:schemeClr val="tx1"/>
                      </a:solidFill>
                      <a:prstDash val="solid"/>
                      <a:round/>
                      <a:headEnd type="none" w="med" len="med"/>
                      <a:tailEnd type="none" w="med" len="med"/>
                    </a:lnT>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s-CO" sz="1400" dirty="0" smtClean="0"/>
                        <a:t>0</a:t>
                      </a:r>
                      <a:endParaRPr lang="es-ES" sz="1400" dirty="0"/>
                    </a:p>
                  </a:txBody>
                  <a:tcPr>
                    <a:lnT w="12700" cap="flat" cmpd="sng" algn="ctr">
                      <a:solidFill>
                        <a:schemeClr val="tx1"/>
                      </a:solidFill>
                      <a:prstDash val="solid"/>
                      <a:round/>
                      <a:headEnd type="none" w="med" len="med"/>
                      <a:tailEnd type="none" w="med" len="med"/>
                    </a:lnT>
                  </a:tcPr>
                </a:tc>
                <a:tc>
                  <a:txBody>
                    <a:bodyPr/>
                    <a:lstStyle/>
                    <a:p>
                      <a:pPr algn="ctr"/>
                      <a:r>
                        <a:rPr lang="es-CO" sz="1400" dirty="0" smtClean="0"/>
                        <a:t>0</a:t>
                      </a:r>
                      <a:endParaRPr lang="es-ES" sz="1400" dirty="0"/>
                    </a:p>
                  </a:txBody>
                  <a:tcPr>
                    <a:lnT w="12700" cap="flat" cmpd="sng" algn="ctr">
                      <a:solidFill>
                        <a:schemeClr val="tx1"/>
                      </a:solidFill>
                      <a:prstDash val="solid"/>
                      <a:round/>
                      <a:headEnd type="none" w="med" len="med"/>
                      <a:tailEnd type="none" w="med" len="med"/>
                    </a:lnT>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304124">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tc>
                <a:tc>
                  <a:txBody>
                    <a:bodyPr/>
                    <a:lstStyle/>
                    <a:p>
                      <a:pPr algn="ctr"/>
                      <a:r>
                        <a:rPr lang="es-CO" sz="1400" dirty="0" smtClean="0"/>
                        <a:t>1</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1</a:t>
                      </a:r>
                      <a:endParaRPr lang="es-ES" sz="1400" dirty="0"/>
                    </a:p>
                  </a:txBody>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1</a:t>
                      </a:r>
                      <a:endParaRPr lang="es-ES" sz="1400" dirty="0"/>
                    </a:p>
                  </a:txBody>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1</a:t>
                      </a:r>
                      <a:endParaRPr lang="es-ES" sz="1400" dirty="0"/>
                    </a:p>
                  </a:txBody>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tc>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1</a:t>
                      </a:r>
                      <a:endParaRPr lang="es-ES" sz="1400" dirty="0"/>
                    </a:p>
                  </a:txBody>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1</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1</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1</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0</a:t>
                      </a:r>
                      <a:endParaRPr lang="es-ES" sz="1400" dirty="0"/>
                    </a:p>
                  </a:txBody>
                  <a:tcPr>
                    <a:lnL w="12700" cap="flat" cmpd="sng" algn="ctr">
                      <a:solidFill>
                        <a:schemeClr val="tx1"/>
                      </a:solidFill>
                      <a:prstDash val="solid"/>
                      <a:round/>
                      <a:headEnd type="none" w="med" len="med"/>
                      <a:tailEnd type="none" w="med" len="med"/>
                    </a:lnL>
                  </a:tcPr>
                </a:tc>
              </a:tr>
              <a:tr h="304124">
                <a:tc>
                  <a:txBody>
                    <a:bodyPr/>
                    <a:lstStyle/>
                    <a:p>
                      <a:pPr algn="ctr"/>
                      <a:r>
                        <a:rPr lang="es-CO" sz="1400" dirty="0" smtClean="0"/>
                        <a:t>1</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tc>
                <a:tc>
                  <a:txBody>
                    <a:bodyPr/>
                    <a:lstStyle/>
                    <a:p>
                      <a:pPr algn="ctr"/>
                      <a:r>
                        <a:rPr lang="es-CO" sz="1400" dirty="0" smtClean="0"/>
                        <a:t>0</a:t>
                      </a:r>
                      <a:endParaRPr lang="es-ES" sz="1400" dirty="0"/>
                    </a:p>
                  </a:txBody>
                  <a:tcPr/>
                </a:tc>
                <a:tc>
                  <a:txBody>
                    <a:bodyPr/>
                    <a:lstStyle/>
                    <a:p>
                      <a:pPr algn="ctr"/>
                      <a:r>
                        <a:rPr lang="es-CO" sz="1400" dirty="0" smtClean="0"/>
                        <a:t>1</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c>
                  <a:txBody>
                    <a:bodyPr/>
                    <a:lstStyle/>
                    <a:p>
                      <a:pPr algn="ctr"/>
                      <a:r>
                        <a:rPr lang="es-CO" sz="1400" dirty="0" smtClean="0"/>
                        <a:t>0</a:t>
                      </a:r>
                      <a:endParaRPr lang="es-ES" sz="1400" dirty="0"/>
                    </a:p>
                  </a:txBody>
                  <a:tcPr>
                    <a:lnR w="12700" cap="flat" cmpd="sng" algn="ctr">
                      <a:solidFill>
                        <a:schemeClr val="tx1"/>
                      </a:solidFill>
                      <a:prstDash val="solid"/>
                      <a:round/>
                      <a:headEnd type="none" w="med" len="med"/>
                      <a:tailEnd type="none" w="med" len="med"/>
                    </a:lnR>
                  </a:tcPr>
                </a:tc>
                <a:tc>
                  <a:txBody>
                    <a:bodyPr/>
                    <a:lstStyle/>
                    <a:p>
                      <a:pPr algn="ctr"/>
                      <a:r>
                        <a:rPr lang="es-CO" sz="1400" dirty="0" smtClean="0"/>
                        <a:t>1</a:t>
                      </a:r>
                      <a:endParaRPr lang="es-ES" sz="1400" dirty="0"/>
                    </a:p>
                  </a:txBody>
                  <a:tcPr>
                    <a:lnL w="12700" cap="flat" cmpd="sng" algn="ctr">
                      <a:solidFill>
                        <a:schemeClr val="tx1"/>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1030239" y="1543049"/>
          <a:ext cx="7047009" cy="4843504"/>
        </p:xfrm>
        <a:graphic>
          <a:graphicData uri="http://schemas.openxmlformats.org/drawingml/2006/table">
            <a:tbl>
              <a:tblPr bandRow="1">
                <a:tableStyleId>{5C22544A-7EE6-4342-B048-85BDC9FD1C3A}</a:tableStyleId>
              </a:tblPr>
              <a:tblGrid>
                <a:gridCol w="711666"/>
                <a:gridCol w="1201870"/>
                <a:gridCol w="642374"/>
                <a:gridCol w="1241442"/>
                <a:gridCol w="774635"/>
                <a:gridCol w="649372"/>
                <a:gridCol w="620721"/>
                <a:gridCol w="620721"/>
                <a:gridCol w="584208"/>
              </a:tblGrid>
              <a:tr h="284912">
                <a:tc>
                  <a:txBody>
                    <a:bodyPr/>
                    <a:lstStyle/>
                    <a:p>
                      <a:pPr algn="ctr"/>
                      <a:r>
                        <a:rPr lang="es-ES_tradnl" sz="1200" b="1" dirty="0" smtClean="0">
                          <a:effectLst/>
                        </a:rPr>
                        <a:t>COD</a:t>
                      </a:r>
                      <a:endParaRPr lang="es-ES_tradnl" sz="1200" b="1" dirty="0">
                        <a:effectLs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75000"/>
                      </a:schemeClr>
                    </a:solidFill>
                  </a:tcPr>
                </a:tc>
                <a:tc>
                  <a:txBody>
                    <a:bodyPr/>
                    <a:lstStyle/>
                    <a:p>
                      <a:pPr algn="ctr"/>
                      <a:r>
                        <a:rPr lang="es-ES_tradnl" sz="1200" b="1" dirty="0" smtClean="0">
                          <a:effectLst/>
                        </a:rPr>
                        <a:t>Instrucción</a:t>
                      </a:r>
                      <a:endParaRPr lang="es-ES_tradnl" sz="1200" b="1" dirty="0">
                        <a:effectLst/>
                      </a:endParaRPr>
                    </a:p>
                  </a:txBody>
                  <a:tcPr>
                    <a:lnT w="12700" cap="flat" cmpd="sng" algn="ctr">
                      <a:solidFill>
                        <a:schemeClr val="tx1"/>
                      </a:solidFill>
                      <a:prstDash val="solid"/>
                      <a:round/>
                      <a:headEnd type="none" w="med" len="med"/>
                      <a:tailEnd type="none" w="med" len="med"/>
                    </a:lnT>
                    <a:solidFill>
                      <a:schemeClr val="accent5">
                        <a:lumMod val="75000"/>
                      </a:schemeClr>
                    </a:solidFill>
                  </a:tcPr>
                </a:tc>
                <a:tc>
                  <a:txBody>
                    <a:bodyPr/>
                    <a:lstStyle/>
                    <a:p>
                      <a:pPr algn="ctr"/>
                      <a:r>
                        <a:rPr lang="es-ES_tradnl" sz="1200" b="1" dirty="0" smtClean="0">
                          <a:effectLst/>
                        </a:rPr>
                        <a:t>OP</a:t>
                      </a:r>
                      <a:endParaRPr lang="es-ES_tradnl" sz="1200" b="1" dirty="0">
                        <a:effectLst/>
                      </a:endParaRPr>
                    </a:p>
                  </a:txBody>
                  <a:tcPr>
                    <a:lnT w="12700" cap="flat" cmpd="sng" algn="ctr">
                      <a:solidFill>
                        <a:schemeClr val="tx1"/>
                      </a:solidFill>
                      <a:prstDash val="solid"/>
                      <a:round/>
                      <a:headEnd type="none" w="med" len="med"/>
                      <a:tailEnd type="none" w="med" len="med"/>
                    </a:lnT>
                    <a:solidFill>
                      <a:schemeClr val="accent5">
                        <a:lumMod val="75000"/>
                      </a:schemeClr>
                    </a:solidFill>
                  </a:tcPr>
                </a:tc>
                <a:tc>
                  <a:txBody>
                    <a:bodyPr/>
                    <a:lstStyle/>
                    <a:p>
                      <a:pPr algn="ctr"/>
                      <a:r>
                        <a:rPr lang="es-ES_tradnl" sz="1200" b="1" dirty="0" smtClean="0">
                          <a:effectLst/>
                        </a:rPr>
                        <a:t>Operación</a:t>
                      </a:r>
                      <a:endParaRPr lang="es-ES_tradnl" sz="1200" b="1" dirty="0">
                        <a:effectLst/>
                      </a:endParaRPr>
                    </a:p>
                  </a:txBody>
                  <a:tcPr>
                    <a:lnT w="12700" cap="flat" cmpd="sng" algn="ctr">
                      <a:solidFill>
                        <a:schemeClr val="tx1"/>
                      </a:solidFill>
                      <a:prstDash val="solid"/>
                      <a:round/>
                      <a:headEnd type="none" w="med" len="med"/>
                      <a:tailEnd type="none" w="med" len="med"/>
                    </a:lnT>
                    <a:solidFill>
                      <a:schemeClr val="accent5">
                        <a:lumMod val="75000"/>
                      </a:schemeClr>
                    </a:solidFill>
                  </a:tcPr>
                </a:tc>
                <a:tc>
                  <a:txBody>
                    <a:bodyPr/>
                    <a:lstStyle/>
                    <a:p>
                      <a:pPr algn="ctr"/>
                      <a:r>
                        <a:rPr lang="es-ES_tradnl" sz="1200" b="1" dirty="0" err="1" smtClean="0">
                          <a:effectLst/>
                        </a:rPr>
                        <a:t>selBanco</a:t>
                      </a:r>
                      <a:endParaRPr lang="es-ES_tradnl" sz="1200" b="1" dirty="0">
                        <a:effectLst/>
                      </a:endParaRPr>
                    </a:p>
                  </a:txBody>
                  <a:tcPr>
                    <a:lnT w="12700" cap="flat" cmpd="sng" algn="ctr">
                      <a:solidFill>
                        <a:schemeClr val="tx1"/>
                      </a:solidFill>
                      <a:prstDash val="solid"/>
                      <a:round/>
                      <a:headEnd type="none" w="med" len="med"/>
                      <a:tailEnd type="none" w="med" len="med"/>
                    </a:lnT>
                    <a:solidFill>
                      <a:schemeClr val="accent5">
                        <a:lumMod val="75000"/>
                      </a:schemeClr>
                    </a:solidFill>
                  </a:tcPr>
                </a:tc>
                <a:tc>
                  <a:txBody>
                    <a:bodyPr/>
                    <a:lstStyle/>
                    <a:p>
                      <a:pPr algn="ctr"/>
                      <a:r>
                        <a:rPr lang="es-ES_tradnl" sz="1200" b="1" dirty="0" smtClean="0">
                          <a:effectLst/>
                        </a:rPr>
                        <a:t>L</a:t>
                      </a:r>
                      <a:endParaRPr lang="es-ES_tradnl" sz="1200" b="1" dirty="0">
                        <a:effectLst/>
                      </a:endParaRPr>
                    </a:p>
                  </a:txBody>
                  <a:tcPr>
                    <a:lnT w="12700" cap="flat" cmpd="sng" algn="ctr">
                      <a:solidFill>
                        <a:schemeClr val="tx1"/>
                      </a:solidFill>
                      <a:prstDash val="solid"/>
                      <a:round/>
                      <a:headEnd type="none" w="med" len="med"/>
                      <a:tailEnd type="none" w="med" len="med"/>
                    </a:lnT>
                    <a:solidFill>
                      <a:schemeClr val="accent5">
                        <a:lumMod val="75000"/>
                      </a:schemeClr>
                    </a:solidFill>
                  </a:tcPr>
                </a:tc>
                <a:tc>
                  <a:txBody>
                    <a:bodyPr/>
                    <a:lstStyle/>
                    <a:p>
                      <a:pPr algn="ctr"/>
                      <a:r>
                        <a:rPr lang="es-ES_tradnl" sz="1200" b="1" dirty="0" smtClean="0">
                          <a:effectLst/>
                        </a:rPr>
                        <a:t>Wb</a:t>
                      </a:r>
                      <a:endParaRPr lang="es-ES_tradnl" sz="1200" b="1" dirty="0">
                        <a:effectLst/>
                      </a:endParaRPr>
                    </a:p>
                  </a:txBody>
                  <a:tcPr>
                    <a:lnT w="12700" cap="flat" cmpd="sng" algn="ctr">
                      <a:solidFill>
                        <a:schemeClr val="tx1"/>
                      </a:solidFill>
                      <a:prstDash val="solid"/>
                      <a:round/>
                      <a:headEnd type="none" w="med" len="med"/>
                      <a:tailEnd type="none" w="med" len="med"/>
                    </a:lnT>
                    <a:solidFill>
                      <a:schemeClr val="accent5">
                        <a:lumMod val="75000"/>
                      </a:schemeClr>
                    </a:solidFill>
                  </a:tcPr>
                </a:tc>
                <a:tc>
                  <a:txBody>
                    <a:bodyPr/>
                    <a:lstStyle/>
                    <a:p>
                      <a:pPr algn="ctr"/>
                      <a:r>
                        <a:rPr lang="es-ES_tradnl" sz="1200" b="1" dirty="0" err="1" smtClean="0">
                          <a:effectLst/>
                        </a:rPr>
                        <a:t>Wen</a:t>
                      </a:r>
                      <a:endParaRPr lang="es-ES_tradnl" sz="1200" b="1" dirty="0">
                        <a:effectLst/>
                      </a:endParaRPr>
                    </a:p>
                  </a:txBody>
                  <a:tcPr>
                    <a:lnT w="12700" cap="flat" cmpd="sng" algn="ctr">
                      <a:solidFill>
                        <a:schemeClr val="tx1"/>
                      </a:solidFill>
                      <a:prstDash val="solid"/>
                      <a:round/>
                      <a:headEnd type="none" w="med" len="med"/>
                      <a:tailEnd type="none" w="med" len="med"/>
                    </a:lnT>
                    <a:solidFill>
                      <a:schemeClr val="accent5">
                        <a:lumMod val="75000"/>
                      </a:schemeClr>
                    </a:solidFill>
                  </a:tcPr>
                </a:tc>
                <a:tc>
                  <a:txBody>
                    <a:bodyPr/>
                    <a:lstStyle/>
                    <a:p>
                      <a:pPr algn="ctr"/>
                      <a:r>
                        <a:rPr lang="es-ES_tradnl" sz="1200" b="1" dirty="0" err="1" smtClean="0">
                          <a:effectLst/>
                        </a:rPr>
                        <a:t>Wout</a:t>
                      </a:r>
                      <a:endParaRPr lang="es-ES_tradnl" sz="1200" b="1" dirty="0">
                        <a:effectLst/>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75000"/>
                      </a:schemeClr>
                    </a:solidFill>
                  </a:tcPr>
                </a:tc>
              </a:tr>
              <a:tr h="284912">
                <a:tc>
                  <a:txBody>
                    <a:bodyPr/>
                    <a:lstStyle/>
                    <a:p>
                      <a:pPr algn="ctr"/>
                      <a:r>
                        <a:rPr lang="es-ES_tradnl" sz="1200" dirty="0" smtClean="0"/>
                        <a:t>0000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STORE</a:t>
                      </a:r>
                      <a:endParaRPr lang="es-ES_tradnl" sz="1200" dirty="0"/>
                    </a:p>
                  </a:txBody>
                  <a:tcPr/>
                </a:tc>
                <a:tc>
                  <a:txBody>
                    <a:bodyPr/>
                    <a:lstStyle/>
                    <a:p>
                      <a:pPr algn="ctr"/>
                      <a:r>
                        <a:rPr lang="es-ES_tradnl" sz="1200" dirty="0" smtClean="0"/>
                        <a:t>1111</a:t>
                      </a:r>
                      <a:endParaRPr lang="es-ES_tradnl" sz="1200" dirty="0"/>
                    </a:p>
                  </a:txBody>
                  <a:tcPr/>
                </a:tc>
                <a:tc>
                  <a:txBody>
                    <a:bodyPr/>
                    <a:lstStyle/>
                    <a:p>
                      <a:pPr algn="ctr"/>
                      <a:r>
                        <a:rPr lang="es-ES_tradnl" sz="1200" dirty="0" smtClean="0"/>
                        <a:t>C ← A</a:t>
                      </a:r>
                      <a:endParaRPr lang="es-ES_tradnl" sz="1200" dirty="0"/>
                    </a:p>
                  </a:txBody>
                  <a:tcPr/>
                </a:tc>
                <a:tc>
                  <a:txBody>
                    <a:bodyPr/>
                    <a:lstStyle/>
                    <a:p>
                      <a:pPr algn="ctr"/>
                      <a:r>
                        <a:rPr lang="es-ES_tradnl" sz="1200" dirty="0" smtClean="0"/>
                        <a:t>11</a:t>
                      </a:r>
                      <a:endParaRPr lang="es-ES_tradnl" sz="1200" dirty="0"/>
                    </a:p>
                  </a:txBody>
                  <a:tcPr/>
                </a:tc>
                <a:tc>
                  <a:txBody>
                    <a:bodyPr/>
                    <a:lstStyle/>
                    <a:p>
                      <a:pPr algn="ctr"/>
                      <a:r>
                        <a:rPr lang="es-ES_tradnl" sz="1200" dirty="0" smtClean="0"/>
                        <a:t>0</a:t>
                      </a:r>
                      <a:endParaRPr lang="es-ES_tradnl" sz="1200" dirty="0"/>
                    </a:p>
                  </a:txBody>
                  <a:tcPr/>
                </a:tc>
                <a:tc>
                  <a:txBody>
                    <a:bodyPr/>
                    <a:lstStyle/>
                    <a:p>
                      <a:pPr algn="ctr"/>
                      <a:r>
                        <a:rPr lang="es-ES_tradnl" sz="1200" dirty="0" smtClean="0"/>
                        <a:t>0</a:t>
                      </a:r>
                      <a:endParaRPr lang="es-ES_tradnl" sz="1200" dirty="0"/>
                    </a:p>
                  </a:txBody>
                  <a:tcPr/>
                </a:tc>
                <a:tc>
                  <a:txBody>
                    <a:bodyPr/>
                    <a:lstStyle/>
                    <a:p>
                      <a:pPr algn="ctr"/>
                      <a:r>
                        <a:rPr lang="es-ES_tradnl" sz="1200" dirty="0" smtClean="0"/>
                        <a:t>1</a:t>
                      </a:r>
                      <a:endParaRPr lang="es-ES_tradnl" sz="1200" dirty="0"/>
                    </a:p>
                  </a:txBody>
                  <a:tcPr/>
                </a:tc>
                <a:tc>
                  <a:txBody>
                    <a:bodyPr/>
                    <a:lstStyle/>
                    <a:p>
                      <a:pPr algn="ctr"/>
                      <a:r>
                        <a:rPr lang="es-ES_tradnl" sz="1200" dirty="0" smtClean="0"/>
                        <a:t>0</a:t>
                      </a:r>
                      <a:endParaRPr lang="es-ES_tradnl" sz="1200" dirty="0"/>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0001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LOAD</a:t>
                      </a:r>
                      <a:endParaRPr lang="es-ES_tradnl" sz="1200" dirty="0"/>
                    </a:p>
                  </a:txBody>
                  <a:tcPr/>
                </a:tc>
                <a:tc>
                  <a:txBody>
                    <a:bodyPr/>
                    <a:lstStyle/>
                    <a:p>
                      <a:pPr algn="ctr"/>
                      <a:r>
                        <a:rPr lang="es-ES_tradnl" sz="1200" dirty="0" smtClean="0"/>
                        <a:t>1111</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0010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OUT</a:t>
                      </a:r>
                      <a:endParaRPr lang="es-ES_tradnl" sz="1200" dirty="0"/>
                    </a:p>
                  </a:txBody>
                  <a:tcPr/>
                </a:tc>
                <a:tc>
                  <a:txBody>
                    <a:bodyPr/>
                    <a:lstStyle/>
                    <a:p>
                      <a:pPr algn="ctr"/>
                      <a:r>
                        <a:rPr lang="es-ES_tradnl" sz="1200" dirty="0" smtClean="0"/>
                        <a:t>1111</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0011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IN</a:t>
                      </a:r>
                      <a:endParaRPr lang="es-ES_tradnl" sz="1200" dirty="0"/>
                    </a:p>
                  </a:txBody>
                  <a:tcPr/>
                </a:tc>
                <a:tc>
                  <a:txBody>
                    <a:bodyPr/>
                    <a:lstStyle/>
                    <a:p>
                      <a:pPr algn="ctr"/>
                      <a:r>
                        <a:rPr lang="es-ES_tradnl" sz="1200" dirty="0" smtClean="0"/>
                        <a:t>1111</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0100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JZ</a:t>
                      </a:r>
                      <a:endParaRPr lang="es-ES_tradnl" sz="1200" dirty="0"/>
                    </a:p>
                  </a:txBody>
                  <a:tcPr/>
                </a:tc>
                <a:tc>
                  <a:txBody>
                    <a:bodyPr/>
                    <a:lstStyle/>
                    <a:p>
                      <a:pPr algn="ctr"/>
                      <a:r>
                        <a:rPr lang="es-ES_tradnl" sz="1200" dirty="0" smtClean="0"/>
                        <a:t>1111</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“Z”</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0101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AND</a:t>
                      </a:r>
                      <a:endParaRPr lang="es-ES_tradnl" sz="1200" dirty="0"/>
                    </a:p>
                  </a:txBody>
                  <a:tcPr/>
                </a:tc>
                <a:tc>
                  <a:txBody>
                    <a:bodyPr/>
                    <a:lstStyle/>
                    <a:p>
                      <a:pPr algn="ctr"/>
                      <a:r>
                        <a:rPr lang="es-ES_tradnl" sz="1200" dirty="0" smtClean="0"/>
                        <a:t>0000</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A</a:t>
                      </a:r>
                      <a:r>
                        <a:rPr lang="es-ES_tradnl" sz="1200" baseline="0" dirty="0" smtClean="0"/>
                        <a:t> AND B</a:t>
                      </a:r>
                      <a:endParaRPr lang="es-ES_tradnl"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0110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OR</a:t>
                      </a:r>
                      <a:endParaRPr lang="es-ES_tradnl" sz="1200" dirty="0"/>
                    </a:p>
                  </a:txBody>
                  <a:tcPr/>
                </a:tc>
                <a:tc>
                  <a:txBody>
                    <a:bodyPr/>
                    <a:lstStyle/>
                    <a:p>
                      <a:pPr algn="ctr"/>
                      <a:r>
                        <a:rPr lang="es-ES_tradnl" sz="1200" dirty="0" smtClean="0"/>
                        <a:t>0001</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A</a:t>
                      </a:r>
                      <a:r>
                        <a:rPr lang="es-ES_tradnl" sz="1200" baseline="0" dirty="0" smtClean="0"/>
                        <a:t> OR B</a:t>
                      </a:r>
                      <a:endParaRPr lang="es-ES_tradnl"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0111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XOR</a:t>
                      </a:r>
                      <a:endParaRPr lang="es-ES_tradnl" sz="1200" dirty="0"/>
                    </a:p>
                  </a:txBody>
                  <a:tcPr/>
                </a:tc>
                <a:tc>
                  <a:txBody>
                    <a:bodyPr/>
                    <a:lstStyle/>
                    <a:p>
                      <a:pPr algn="ctr"/>
                      <a:r>
                        <a:rPr lang="es-ES_tradnl" sz="1200" dirty="0" smtClean="0"/>
                        <a:t>0010</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A</a:t>
                      </a:r>
                      <a:r>
                        <a:rPr lang="es-ES_tradnl" sz="1200" baseline="0" dirty="0" smtClean="0"/>
                        <a:t> XOR B</a:t>
                      </a:r>
                      <a:endParaRPr lang="es-ES_tradnl"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1000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NOT</a:t>
                      </a:r>
                      <a:endParaRPr lang="es-ES_tradnl" sz="1200" dirty="0"/>
                    </a:p>
                  </a:txBody>
                  <a:tcPr/>
                </a:tc>
                <a:tc>
                  <a:txBody>
                    <a:bodyPr/>
                    <a:lstStyle/>
                    <a:p>
                      <a:pPr algn="ctr"/>
                      <a:r>
                        <a:rPr lang="es-ES_tradnl" sz="1200" dirty="0" smtClean="0"/>
                        <a:t>0011</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NOT(A)</a:t>
                      </a:r>
                      <a:r>
                        <a:rPr lang="es-ES_tradnl" sz="1200" baseline="0" dirty="0" smtClean="0"/>
                        <a:t> </a:t>
                      </a:r>
                      <a:endParaRPr lang="es-ES_tradnl"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1001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ADD</a:t>
                      </a:r>
                      <a:endParaRPr lang="es-ES_tradnl" sz="1200" dirty="0"/>
                    </a:p>
                  </a:txBody>
                  <a:tcPr/>
                </a:tc>
                <a:tc>
                  <a:txBody>
                    <a:bodyPr/>
                    <a:lstStyle/>
                    <a:p>
                      <a:pPr algn="ctr"/>
                      <a:r>
                        <a:rPr lang="es-ES_tradnl" sz="1200" dirty="0" smtClean="0"/>
                        <a:t>0100</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A</a:t>
                      </a:r>
                      <a:r>
                        <a:rPr lang="es-ES_tradnl" sz="1200" baseline="0" dirty="0" smtClean="0"/>
                        <a:t> + B</a:t>
                      </a:r>
                      <a:endParaRPr lang="es-ES_tradnl"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1010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SUB</a:t>
                      </a:r>
                      <a:endParaRPr lang="es-ES_tradnl" sz="1200" dirty="0"/>
                    </a:p>
                  </a:txBody>
                  <a:tcPr/>
                </a:tc>
                <a:tc>
                  <a:txBody>
                    <a:bodyPr/>
                    <a:lstStyle/>
                    <a:p>
                      <a:pPr algn="ctr"/>
                      <a:r>
                        <a:rPr lang="es-ES_tradnl" sz="1200" dirty="0" smtClean="0"/>
                        <a:t>1100</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A</a:t>
                      </a:r>
                      <a:r>
                        <a:rPr lang="es-ES_tradnl" sz="1200" baseline="0" dirty="0" smtClean="0"/>
                        <a:t> - B</a:t>
                      </a:r>
                      <a:endParaRPr lang="es-ES_tradnl"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1011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MULT B</a:t>
                      </a:r>
                      <a:endParaRPr lang="es-ES_tradnl" sz="1200" dirty="0"/>
                    </a:p>
                  </a:txBody>
                  <a:tcPr/>
                </a:tc>
                <a:tc>
                  <a:txBody>
                    <a:bodyPr/>
                    <a:lstStyle/>
                    <a:p>
                      <a:pPr algn="ctr"/>
                      <a:r>
                        <a:rPr lang="es-ES_tradnl" sz="1200" dirty="0" smtClean="0"/>
                        <a:t>0101</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L(A</a:t>
                      </a:r>
                      <a:r>
                        <a:rPr lang="es-ES_tradnl" sz="1200" baseline="0" dirty="0" smtClean="0"/>
                        <a:t> * B)</a:t>
                      </a:r>
                      <a:endParaRPr lang="es-ES_tradnl"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1100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MULT A</a:t>
                      </a:r>
                      <a:endParaRPr lang="es-ES_tradnl" sz="1200" dirty="0"/>
                    </a:p>
                  </a:txBody>
                  <a:tcPr/>
                </a:tc>
                <a:tc>
                  <a:txBody>
                    <a:bodyPr/>
                    <a:lstStyle/>
                    <a:p>
                      <a:pPr algn="ctr"/>
                      <a:r>
                        <a:rPr lang="es-ES_tradnl" sz="1200" dirty="0" smtClean="0"/>
                        <a:t>0110</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H(A</a:t>
                      </a:r>
                      <a:r>
                        <a:rPr lang="es-ES_tradnl" sz="1200" baseline="0" dirty="0" smtClean="0"/>
                        <a:t> * B)</a:t>
                      </a:r>
                      <a:endParaRPr lang="es-ES_tradnl"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1101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MOV (REG)</a:t>
                      </a:r>
                      <a:endParaRPr lang="es-ES_tradnl" sz="1200" dirty="0"/>
                    </a:p>
                  </a:txBody>
                  <a:tcPr/>
                </a:tc>
                <a:tc>
                  <a:txBody>
                    <a:bodyPr/>
                    <a:lstStyle/>
                    <a:p>
                      <a:pPr algn="ctr"/>
                      <a:r>
                        <a:rPr lang="es-ES_tradnl" sz="1200" dirty="0" smtClean="0"/>
                        <a:t>1111</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1110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ctr"/>
                      <a:r>
                        <a:rPr lang="es-ES_tradnl" sz="1200" dirty="0" smtClean="0"/>
                        <a:t>MOV (DATO)</a:t>
                      </a:r>
                      <a:endParaRPr lang="es-ES_tradnl" sz="1200" dirty="0"/>
                    </a:p>
                  </a:txBody>
                  <a:tcPr/>
                </a:tc>
                <a:tc>
                  <a:txBody>
                    <a:bodyPr/>
                    <a:lstStyle/>
                    <a:p>
                      <a:pPr algn="ctr"/>
                      <a:r>
                        <a:rPr lang="es-ES_tradnl" sz="1200" dirty="0" smtClean="0"/>
                        <a:t>1111</a:t>
                      </a:r>
                      <a:endParaRPr lang="es-ES_tradnl"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tcPr>
                </a:tc>
              </a:tr>
              <a:tr h="284912">
                <a:tc>
                  <a:txBody>
                    <a:bodyPr/>
                    <a:lstStyle/>
                    <a:p>
                      <a:pPr algn="ctr"/>
                      <a:r>
                        <a:rPr lang="es-ES_tradnl" sz="1200" dirty="0" smtClean="0"/>
                        <a:t>1111</a:t>
                      </a:r>
                      <a:endParaRPr lang="es-ES_tradnl" sz="12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s-ES_tradnl" sz="1200" dirty="0" smtClean="0"/>
                        <a:t>NOP</a:t>
                      </a:r>
                      <a:endParaRPr lang="es-ES_tradnl" sz="1200" dirty="0"/>
                    </a:p>
                  </a:txBody>
                  <a:tcPr>
                    <a:lnB w="12700" cap="flat" cmpd="sng" algn="ctr">
                      <a:solidFill>
                        <a:schemeClr val="tx1"/>
                      </a:solidFill>
                      <a:prstDash val="solid"/>
                      <a:round/>
                      <a:headEnd type="none" w="med" len="med"/>
                      <a:tailEnd type="none" w="med" len="med"/>
                    </a:lnB>
                  </a:tcPr>
                </a:tc>
                <a:tc>
                  <a:txBody>
                    <a:bodyPr/>
                    <a:lstStyle/>
                    <a:p>
                      <a:pPr algn="ctr"/>
                      <a:r>
                        <a:rPr lang="es-ES_tradnl" sz="1200" dirty="0" smtClean="0"/>
                        <a:t>1111</a:t>
                      </a:r>
                      <a:endParaRPr lang="es-ES_tradnl" sz="1200" dirty="0"/>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C ← A</a:t>
                      </a:r>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11</a:t>
                      </a:r>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_tradnl" sz="1200" dirty="0" smtClean="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Times New Roman"/>
              </a:rPr>
              <a:t>Decodificación: </a:t>
            </a:r>
            <a:r>
              <a:rPr lang="es-ES_tradnl" b="1" i="1" kern="0" dirty="0" smtClean="0">
                <a:solidFill>
                  <a:srgbClr val="9933FF"/>
                </a:solidFill>
                <a:latin typeface="+mj-lt"/>
                <a:ea typeface="+mj-ea"/>
                <a:cs typeface="+mj-cs"/>
              </a:rPr>
              <a:t>Interpretación del Código.</a:t>
            </a:r>
            <a:endParaRPr lang="es-ES_tradnl" b="1" i="1" kern="0" dirty="0">
              <a:solidFill>
                <a:srgbClr val="9933FF"/>
              </a:solidFill>
              <a:latin typeface="+mj-lt"/>
              <a:ea typeface="+mj-ea"/>
              <a:cs typeface="+mj-cs"/>
            </a:endParaRPr>
          </a:p>
        </p:txBody>
      </p:sp>
      <p:sp>
        <p:nvSpPr>
          <p:cNvPr id="6" name="1 Título"/>
          <p:cNvSpPr>
            <a:spLocks noGrp="1"/>
          </p:cNvSpPr>
          <p:nvPr>
            <p:ph type="title"/>
          </p:nvPr>
        </p:nvSpPr>
        <p:spPr>
          <a:xfrm>
            <a:off x="76200" y="76200"/>
            <a:ext cx="8382000" cy="685800"/>
          </a:xfrm>
        </p:spPr>
        <p:txBody>
          <a:bodyPr/>
          <a:lstStyle/>
          <a:p>
            <a:r>
              <a:rPr lang="es-CO" sz="2800" dirty="0" smtClean="0"/>
              <a:t>Ejercicio 13: </a:t>
            </a:r>
            <a:r>
              <a:rPr lang="es-ES_tradnl" sz="2800" dirty="0" smtClean="0"/>
              <a:t>Diseño de un Procesador Monociclo</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39807" y="1643109"/>
            <a:ext cx="3979860" cy="4122723"/>
          </a:xfrm>
        </p:spPr>
        <p:txBody>
          <a:bodyPr/>
          <a:lstStyle/>
          <a:p>
            <a:r>
              <a:rPr lang="pt-BR" sz="900" dirty="0" smtClean="0"/>
              <a:t>0.	R0 &lt;= 0		111000000000000000</a:t>
            </a:r>
          </a:p>
          <a:p>
            <a:r>
              <a:rPr lang="pt-BR" sz="900" dirty="0" smtClean="0"/>
              <a:t>1.	R1 &lt;= 1		111000100000000001</a:t>
            </a:r>
          </a:p>
          <a:p>
            <a:r>
              <a:rPr lang="pt-BR" sz="900" dirty="0" smtClean="0"/>
              <a:t>2.	R4 &lt;= 0		111010000000000000</a:t>
            </a:r>
          </a:p>
          <a:p>
            <a:r>
              <a:rPr lang="pt-BR" sz="900" dirty="0" smtClean="0"/>
              <a:t>3.	R7 &lt;= RAM[0 + R0]	000111100000000000</a:t>
            </a:r>
          </a:p>
          <a:p>
            <a:r>
              <a:rPr lang="pt-BR" sz="900" dirty="0" smtClean="0"/>
              <a:t>4.	R5 &lt;= 0		111010100000000000</a:t>
            </a:r>
          </a:p>
          <a:p>
            <a:r>
              <a:rPr lang="pt-BR" sz="900" dirty="0" smtClean="0"/>
              <a:t>5.	R5 &lt;= R7 - R5		101010111100000000</a:t>
            </a:r>
          </a:p>
          <a:p>
            <a:r>
              <a:rPr lang="pt-BR" sz="900" dirty="0" smtClean="0"/>
              <a:t>6.	JZ[10]		010000000000001010</a:t>
            </a:r>
          </a:p>
          <a:p>
            <a:r>
              <a:rPr lang="pt-BR" sz="900" dirty="0" smtClean="0"/>
              <a:t>7.	R2 &lt;= R1		110101000100000000</a:t>
            </a:r>
          </a:p>
          <a:p>
            <a:r>
              <a:rPr lang="pt-BR" sz="900" dirty="0" smtClean="0"/>
              <a:t>8.	R2 &lt;= R4 - R2		101001010000000000</a:t>
            </a:r>
          </a:p>
          <a:p>
            <a:r>
              <a:rPr lang="pt-BR" sz="900" dirty="0" smtClean="0"/>
              <a:t>9.	JZ[42]		010000000000101010</a:t>
            </a:r>
          </a:p>
          <a:p>
            <a:r>
              <a:rPr lang="pt-BR" sz="900" dirty="0" smtClean="0"/>
              <a:t>10.	R2 &lt;= 1		111001000000000001</a:t>
            </a:r>
          </a:p>
          <a:p>
            <a:r>
              <a:rPr lang="pt-BR" sz="900" dirty="0" smtClean="0"/>
              <a:t>11.	R3 &lt;= 1		111001100000000001</a:t>
            </a:r>
          </a:p>
          <a:p>
            <a:r>
              <a:rPr lang="pt-BR" sz="900" dirty="0" smtClean="0"/>
              <a:t>12.	R0 &lt;= R0 + R1		100100000100000000</a:t>
            </a:r>
          </a:p>
          <a:p>
            <a:r>
              <a:rPr lang="pt-BR" sz="900" dirty="0" smtClean="0"/>
              <a:t>13.	RAM[0 + R0] &lt;= R2	000000001000000000</a:t>
            </a:r>
          </a:p>
          <a:p>
            <a:r>
              <a:rPr lang="pt-BR" sz="900" dirty="0" smtClean="0"/>
              <a:t>14.	R5 &lt;= R1		110110100100000000</a:t>
            </a:r>
          </a:p>
          <a:p>
            <a:r>
              <a:rPr lang="pt-BR" sz="900" dirty="0" smtClean="0"/>
              <a:t>15.	R5 &lt;= R7 - R5		101010111100000000</a:t>
            </a:r>
          </a:p>
          <a:p>
            <a:r>
              <a:rPr lang="pt-BR" sz="900" dirty="0" smtClean="0"/>
              <a:t>16.	JZ[20]		010000000000010100</a:t>
            </a:r>
          </a:p>
          <a:p>
            <a:r>
              <a:rPr lang="pt-BR" sz="900" dirty="0" smtClean="0"/>
              <a:t>17.	R5 &lt;= R1		110110100100000000</a:t>
            </a:r>
          </a:p>
          <a:p>
            <a:r>
              <a:rPr lang="pt-BR" sz="900" dirty="0" smtClean="0"/>
              <a:t>18.	R5 &lt;= R4 - R5		101010110000000000</a:t>
            </a:r>
          </a:p>
          <a:p>
            <a:r>
              <a:rPr lang="pt-BR" sz="900" dirty="0" smtClean="0"/>
              <a:t>19.	JZ[32]		010000000000100000</a:t>
            </a:r>
          </a:p>
          <a:p>
            <a:r>
              <a:rPr lang="pt-BR" sz="900" dirty="0" smtClean="0"/>
              <a:t>20.	R6 &lt;= R7		110111011100000000</a:t>
            </a:r>
          </a:p>
          <a:p>
            <a:r>
              <a:rPr lang="pt-BR" sz="900" dirty="0" smtClean="0"/>
              <a:t>21.	R5 &lt;= 255		111010100011111111</a:t>
            </a:r>
          </a:p>
          <a:p>
            <a:r>
              <a:rPr lang="pt-BR" sz="900" dirty="0" smtClean="0"/>
              <a:t>22.	R6 &lt;= R5 - R6		101011010100000000</a:t>
            </a:r>
          </a:p>
          <a:p>
            <a:r>
              <a:rPr lang="pt-BR" sz="900" dirty="0" smtClean="0"/>
              <a:t>23.	R6 &lt;= R6 + R1		100111000100000000</a:t>
            </a:r>
          </a:p>
        </p:txBody>
      </p:sp>
      <p:sp>
        <p:nvSpPr>
          <p:cNvPr id="4" name="3 CuadroTexto"/>
          <p:cNvSpPr txBox="1"/>
          <p:nvPr/>
        </p:nvSpPr>
        <p:spPr>
          <a:xfrm>
            <a:off x="4665717" y="1649425"/>
            <a:ext cx="3995739" cy="39068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rgbClr val="0000FF"/>
              </a:buClr>
              <a:buFont typeface="Wingdings" pitchFamily="2" charset="2"/>
              <a:buChar char="q"/>
            </a:pPr>
            <a:r>
              <a:rPr lang="pt-BR" sz="900" dirty="0" smtClean="0">
                <a:latin typeface="+mn-lt"/>
              </a:rPr>
              <a:t>24.	R0 &lt;= R0 + R1		100100000100000000</a:t>
            </a:r>
          </a:p>
          <a:p>
            <a:pPr marL="342900" indent="-342900" eaLnBrk="0" hangingPunct="0">
              <a:spcBef>
                <a:spcPct val="20000"/>
              </a:spcBef>
              <a:buClr>
                <a:srgbClr val="0000FF"/>
              </a:buClr>
              <a:buFont typeface="Wingdings" pitchFamily="2" charset="2"/>
              <a:buChar char="q"/>
            </a:pPr>
            <a:r>
              <a:rPr lang="pt-BR" sz="900" dirty="0" smtClean="0">
                <a:latin typeface="+mn-lt"/>
              </a:rPr>
              <a:t>25.	RAM[0 + R0] &lt;= R3	000000001100000000</a:t>
            </a:r>
          </a:p>
          <a:p>
            <a:pPr marL="342900" indent="-342900" eaLnBrk="0" hangingPunct="0">
              <a:spcBef>
                <a:spcPct val="20000"/>
              </a:spcBef>
              <a:buClr>
                <a:srgbClr val="0000FF"/>
              </a:buClr>
              <a:buFont typeface="Wingdings" pitchFamily="2" charset="2"/>
              <a:buChar char="q"/>
            </a:pPr>
            <a:r>
              <a:rPr lang="pt-BR" sz="900" dirty="0" smtClean="0">
                <a:latin typeface="+mn-lt"/>
              </a:rPr>
              <a:t>26.	R3 &lt;= R3 + R2		100101101000000000</a:t>
            </a:r>
          </a:p>
          <a:p>
            <a:pPr marL="342900" indent="-342900" eaLnBrk="0" hangingPunct="0">
              <a:spcBef>
                <a:spcPct val="20000"/>
              </a:spcBef>
              <a:buClr>
                <a:srgbClr val="0000FF"/>
              </a:buClr>
              <a:buFont typeface="Wingdings" pitchFamily="2" charset="2"/>
              <a:buChar char="q"/>
            </a:pPr>
            <a:r>
              <a:rPr lang="pt-BR" sz="900" dirty="0" smtClean="0">
                <a:latin typeface="+mn-lt"/>
              </a:rPr>
              <a:t>27.	R2 &lt;= R3 - R2		101001001100000000</a:t>
            </a:r>
          </a:p>
          <a:p>
            <a:pPr marL="342900" indent="-342900" eaLnBrk="0" hangingPunct="0">
              <a:spcBef>
                <a:spcPct val="20000"/>
              </a:spcBef>
              <a:buClr>
                <a:srgbClr val="0000FF"/>
              </a:buClr>
              <a:buFont typeface="Wingdings" pitchFamily="2" charset="2"/>
              <a:buChar char="q"/>
            </a:pPr>
            <a:r>
              <a:rPr lang="pt-BR" sz="900" dirty="0" smtClean="0">
                <a:latin typeface="+mn-lt"/>
              </a:rPr>
              <a:t>28.	R6 &lt;= R6 + R1		100111000100000000</a:t>
            </a:r>
          </a:p>
          <a:p>
            <a:pPr marL="342900" indent="-342900" eaLnBrk="0" hangingPunct="0">
              <a:spcBef>
                <a:spcPct val="20000"/>
              </a:spcBef>
              <a:buClr>
                <a:srgbClr val="0000FF"/>
              </a:buClr>
              <a:buFont typeface="Wingdings" pitchFamily="2" charset="2"/>
              <a:buChar char="q"/>
            </a:pPr>
            <a:r>
              <a:rPr lang="pt-BR" sz="900" dirty="0" smtClean="0">
                <a:latin typeface="+mn-lt"/>
              </a:rPr>
              <a:t>29.	R4 &lt;= R5		110110010100000000</a:t>
            </a:r>
          </a:p>
          <a:p>
            <a:pPr marL="342900" indent="-342900" eaLnBrk="0" hangingPunct="0">
              <a:spcBef>
                <a:spcPct val="20000"/>
              </a:spcBef>
              <a:buClr>
                <a:srgbClr val="0000FF"/>
              </a:buClr>
              <a:buFont typeface="Wingdings" pitchFamily="2" charset="2"/>
              <a:buChar char="q"/>
            </a:pPr>
            <a:r>
              <a:rPr lang="pt-BR" sz="900" dirty="0" smtClean="0">
                <a:latin typeface="+mn-lt"/>
              </a:rPr>
              <a:t>30.	R4 &lt;= R6 - R4		101010011000000000</a:t>
            </a:r>
          </a:p>
          <a:p>
            <a:pPr marL="342900" indent="-342900" eaLnBrk="0" hangingPunct="0">
              <a:spcBef>
                <a:spcPct val="20000"/>
              </a:spcBef>
              <a:buClr>
                <a:srgbClr val="0000FF"/>
              </a:buClr>
              <a:buFont typeface="Wingdings" pitchFamily="2" charset="2"/>
              <a:buChar char="q"/>
            </a:pPr>
            <a:r>
              <a:rPr lang="pt-BR" sz="900" dirty="0" smtClean="0">
                <a:latin typeface="+mn-lt"/>
              </a:rPr>
              <a:t>31.	JZ[24]		010000000000011000</a:t>
            </a:r>
          </a:p>
          <a:p>
            <a:pPr marL="342900" indent="-342900" eaLnBrk="0" hangingPunct="0">
              <a:spcBef>
                <a:spcPct val="20000"/>
              </a:spcBef>
              <a:buClr>
                <a:srgbClr val="0000FF"/>
              </a:buClr>
              <a:buFont typeface="Wingdings" pitchFamily="2" charset="2"/>
              <a:buChar char="q"/>
            </a:pPr>
            <a:endParaRPr lang="pt-BR" sz="900" dirty="0" smtClean="0">
              <a:latin typeface="+mn-lt"/>
            </a:endParaRPr>
          </a:p>
          <a:p>
            <a:pPr marL="342900" indent="-342900" eaLnBrk="0" hangingPunct="0">
              <a:spcBef>
                <a:spcPct val="20000"/>
              </a:spcBef>
              <a:buClr>
                <a:srgbClr val="0000FF"/>
              </a:buClr>
              <a:buFont typeface="Wingdings" pitchFamily="2" charset="2"/>
              <a:buChar char="q"/>
            </a:pPr>
            <a:r>
              <a:rPr lang="pt-BR" sz="900" dirty="0" smtClean="0">
                <a:latin typeface="+mn-lt"/>
              </a:rPr>
              <a:t>32.	R6 &lt;= R7		110111011100000000</a:t>
            </a:r>
          </a:p>
          <a:p>
            <a:pPr marL="342900" indent="-342900" eaLnBrk="0" hangingPunct="0">
              <a:spcBef>
                <a:spcPct val="20000"/>
              </a:spcBef>
              <a:buClr>
                <a:srgbClr val="0000FF"/>
              </a:buClr>
              <a:buFont typeface="Wingdings" pitchFamily="2" charset="2"/>
              <a:buChar char="q"/>
            </a:pPr>
            <a:r>
              <a:rPr lang="pt-BR" sz="900" dirty="0" smtClean="0">
                <a:latin typeface="+mn-lt"/>
              </a:rPr>
              <a:t>33.	R6 &lt;= R5 - R6		101011010100000000</a:t>
            </a:r>
          </a:p>
          <a:p>
            <a:pPr marL="342900" indent="-342900" eaLnBrk="0" hangingPunct="0">
              <a:spcBef>
                <a:spcPct val="20000"/>
              </a:spcBef>
              <a:buClr>
                <a:srgbClr val="0000FF"/>
              </a:buClr>
              <a:buFont typeface="Wingdings" pitchFamily="2" charset="2"/>
              <a:buChar char="q"/>
            </a:pPr>
            <a:r>
              <a:rPr lang="pt-BR" sz="900" dirty="0" smtClean="0">
                <a:latin typeface="+mn-lt"/>
              </a:rPr>
              <a:t>34.	R4 &lt;= 1		111010000000000001</a:t>
            </a:r>
          </a:p>
          <a:p>
            <a:pPr marL="342900" indent="-342900" eaLnBrk="0" hangingPunct="0">
              <a:spcBef>
                <a:spcPct val="20000"/>
              </a:spcBef>
              <a:buClr>
                <a:srgbClr val="0000FF"/>
              </a:buClr>
              <a:buFont typeface="Wingdings" pitchFamily="2" charset="2"/>
              <a:buChar char="q"/>
            </a:pPr>
            <a:r>
              <a:rPr lang="pt-BR" sz="900" dirty="0" smtClean="0">
                <a:latin typeface="+mn-lt"/>
              </a:rPr>
              <a:t>35.	R3 &lt;= RAM[0 + R4]	000101110000000000</a:t>
            </a:r>
          </a:p>
          <a:p>
            <a:pPr marL="342900" indent="-342900" eaLnBrk="0" hangingPunct="0">
              <a:spcBef>
                <a:spcPct val="20000"/>
              </a:spcBef>
              <a:buClr>
                <a:srgbClr val="0000FF"/>
              </a:buClr>
              <a:buFont typeface="Wingdings" pitchFamily="2" charset="2"/>
              <a:buChar char="q"/>
            </a:pPr>
            <a:endParaRPr lang="pt-BR" sz="900" dirty="0" smtClean="0">
              <a:latin typeface="+mn-lt"/>
            </a:endParaRPr>
          </a:p>
          <a:p>
            <a:pPr marL="342900" indent="-342900" eaLnBrk="0" hangingPunct="0">
              <a:spcBef>
                <a:spcPct val="20000"/>
              </a:spcBef>
              <a:buClr>
                <a:srgbClr val="0000FF"/>
              </a:buClr>
              <a:buFont typeface="Wingdings" pitchFamily="2" charset="2"/>
              <a:buChar char="q"/>
            </a:pPr>
            <a:endParaRPr lang="pt-BR" sz="900" dirty="0" smtClean="0">
              <a:latin typeface="+mn-lt"/>
            </a:endParaRPr>
          </a:p>
          <a:p>
            <a:pPr marL="342900" indent="-342900" eaLnBrk="0" hangingPunct="0">
              <a:spcBef>
                <a:spcPct val="20000"/>
              </a:spcBef>
              <a:buClr>
                <a:srgbClr val="0000FF"/>
              </a:buClr>
              <a:buFont typeface="Wingdings" pitchFamily="2" charset="2"/>
              <a:buChar char="q"/>
            </a:pPr>
            <a:r>
              <a:rPr lang="pt-BR" sz="900" dirty="0" smtClean="0">
                <a:latin typeface="+mn-lt"/>
              </a:rPr>
              <a:t>36.	</a:t>
            </a:r>
            <a:r>
              <a:rPr lang="pt-BR" sz="900" dirty="0" err="1" smtClean="0">
                <a:latin typeface="+mn-lt"/>
              </a:rPr>
              <a:t>Rout</a:t>
            </a:r>
            <a:r>
              <a:rPr lang="pt-BR" sz="900" dirty="0" smtClean="0">
                <a:latin typeface="+mn-lt"/>
              </a:rPr>
              <a:t> &lt;= R3		001000001100000000</a:t>
            </a:r>
          </a:p>
          <a:p>
            <a:pPr marL="342900" indent="-342900" eaLnBrk="0" hangingPunct="0">
              <a:spcBef>
                <a:spcPct val="20000"/>
              </a:spcBef>
              <a:buClr>
                <a:srgbClr val="0000FF"/>
              </a:buClr>
              <a:buFont typeface="Wingdings" pitchFamily="2" charset="2"/>
              <a:buChar char="q"/>
            </a:pPr>
            <a:r>
              <a:rPr lang="pt-BR" sz="900" dirty="0" smtClean="0">
                <a:latin typeface="+mn-lt"/>
              </a:rPr>
              <a:t>37.	R6 &lt;= R6 + R1		100111000100000000</a:t>
            </a:r>
          </a:p>
          <a:p>
            <a:pPr marL="342900" indent="-342900" eaLnBrk="0" hangingPunct="0">
              <a:spcBef>
                <a:spcPct val="20000"/>
              </a:spcBef>
              <a:buClr>
                <a:srgbClr val="0000FF"/>
              </a:buClr>
              <a:buFont typeface="Wingdings" pitchFamily="2" charset="2"/>
              <a:buChar char="q"/>
            </a:pPr>
            <a:r>
              <a:rPr lang="pt-BR" sz="900" dirty="0" smtClean="0">
                <a:latin typeface="+mn-lt"/>
              </a:rPr>
              <a:t>38.	R4 &lt;= R4 + R1		100110000100000000</a:t>
            </a:r>
          </a:p>
          <a:p>
            <a:pPr marL="342900" indent="-342900" eaLnBrk="0" hangingPunct="0">
              <a:spcBef>
                <a:spcPct val="20000"/>
              </a:spcBef>
              <a:buClr>
                <a:srgbClr val="0000FF"/>
              </a:buClr>
              <a:buFont typeface="Wingdings" pitchFamily="2" charset="2"/>
              <a:buChar char="q"/>
            </a:pPr>
            <a:r>
              <a:rPr lang="pt-BR" sz="900" dirty="0" smtClean="0">
                <a:latin typeface="+mn-lt"/>
              </a:rPr>
              <a:t>39.	R2 &lt;= R5		110101010100000000</a:t>
            </a:r>
          </a:p>
          <a:p>
            <a:pPr marL="342900" indent="-342900" eaLnBrk="0" hangingPunct="0">
              <a:spcBef>
                <a:spcPct val="20000"/>
              </a:spcBef>
              <a:buClr>
                <a:srgbClr val="0000FF"/>
              </a:buClr>
              <a:buFont typeface="Wingdings" pitchFamily="2" charset="2"/>
              <a:buChar char="q"/>
            </a:pPr>
            <a:r>
              <a:rPr lang="pt-BR" sz="900" dirty="0" smtClean="0">
                <a:latin typeface="+mn-lt"/>
              </a:rPr>
              <a:t>40.	R2 &lt;= R6 - R2		101001011000000000</a:t>
            </a:r>
          </a:p>
          <a:p>
            <a:pPr marL="342900" indent="-342900" eaLnBrk="0" hangingPunct="0">
              <a:spcBef>
                <a:spcPct val="20000"/>
              </a:spcBef>
              <a:buClr>
                <a:srgbClr val="0000FF"/>
              </a:buClr>
              <a:buFont typeface="Wingdings" pitchFamily="2" charset="2"/>
              <a:buChar char="q"/>
            </a:pPr>
            <a:r>
              <a:rPr lang="pt-BR" sz="900" dirty="0" smtClean="0">
                <a:latin typeface="+mn-lt"/>
              </a:rPr>
              <a:t>41.	JZ[35]		010000000000100011</a:t>
            </a:r>
            <a:endParaRPr lang="es-ES_tradnl" sz="900" dirty="0" smtClean="0">
              <a:latin typeface="+mn-lt"/>
            </a:endParaRPr>
          </a:p>
          <a:p>
            <a:pPr marL="342900" indent="-342900" eaLnBrk="0" hangingPunct="0">
              <a:spcBef>
                <a:spcPct val="20000"/>
              </a:spcBef>
              <a:buClr>
                <a:srgbClr val="0000FF"/>
              </a:buClr>
              <a:buFont typeface="Wingdings" pitchFamily="2" charset="2"/>
              <a:buChar char="q"/>
            </a:pPr>
            <a:endParaRPr lang="es-ES_tradnl" sz="900" dirty="0" smtClean="0">
              <a:latin typeface="+mn-lt"/>
            </a:endParaRPr>
          </a:p>
        </p:txBody>
      </p:sp>
      <p:sp>
        <p:nvSpPr>
          <p:cNvPr id="5" name="1 Título"/>
          <p:cNvSpPr>
            <a:spLocks noGrp="1"/>
          </p:cNvSpPr>
          <p:nvPr>
            <p:ph type="title"/>
          </p:nvPr>
        </p:nvSpPr>
        <p:spPr>
          <a:xfrm>
            <a:off x="76200" y="76200"/>
            <a:ext cx="8382000" cy="685800"/>
          </a:xfrm>
        </p:spPr>
        <p:txBody>
          <a:bodyPr/>
          <a:lstStyle/>
          <a:p>
            <a:r>
              <a:rPr lang="es-CO" sz="2800" dirty="0" smtClean="0"/>
              <a:t>Ejercicio 13: </a:t>
            </a:r>
            <a:r>
              <a:rPr lang="es-ES_tradnl" sz="2800" dirty="0" smtClean="0"/>
              <a:t>Diseño de un Procesador Monociclo</a:t>
            </a:r>
          </a:p>
        </p:txBody>
      </p:sp>
      <p:sp>
        <p:nvSpPr>
          <p:cNvPr id="6"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Times New Roman"/>
              </a:rPr>
              <a:t>Programa de Ejemplo: Generación de la serie de </a:t>
            </a:r>
            <a:r>
              <a:rPr lang="es-ES_tradnl" b="1" i="1" kern="0" dirty="0" err="1" smtClean="0">
                <a:solidFill>
                  <a:srgbClr val="9933FF"/>
                </a:solidFill>
                <a:latin typeface="Times New Roman"/>
              </a:rPr>
              <a:t>Fibonacci</a:t>
            </a:r>
            <a:endParaRPr lang="es-ES_tradnl" b="1" i="1" kern="0" dirty="0">
              <a:solidFill>
                <a:srgbClr val="9933FF"/>
              </a:solidFill>
              <a:latin typeface="+mj-lt"/>
              <a:ea typeface="+mj-ea"/>
              <a:cs typeface="+mj-cs"/>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76200" y="76200"/>
            <a:ext cx="8382000" cy="685800"/>
          </a:xfrm>
        </p:spPr>
        <p:txBody>
          <a:bodyPr/>
          <a:lstStyle/>
          <a:p>
            <a:r>
              <a:rPr lang="es-CO" sz="2800" dirty="0" smtClean="0"/>
              <a:t>Ejercicio 13: </a:t>
            </a:r>
            <a:r>
              <a:rPr lang="es-ES_tradnl" sz="2800" dirty="0" smtClean="0"/>
              <a:t>Diseño de un Procesador Monociclo</a:t>
            </a:r>
          </a:p>
        </p:txBody>
      </p:sp>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Times New Roman"/>
                <a:ea typeface="+mj-ea"/>
                <a:cs typeface="+mj-cs"/>
              </a:rPr>
              <a:t>Resumen de Desempeño:</a:t>
            </a:r>
            <a:endParaRPr lang="es-ES_tradnl" b="1" i="1" kern="0" dirty="0">
              <a:solidFill>
                <a:srgbClr val="9933FF"/>
              </a:solidFill>
              <a:latin typeface="+mj-lt"/>
              <a:ea typeface="+mj-ea"/>
              <a:cs typeface="+mj-cs"/>
            </a:endParaRPr>
          </a:p>
        </p:txBody>
      </p:sp>
      <p:sp>
        <p:nvSpPr>
          <p:cNvPr id="6" name="2 Marcador de contenido"/>
          <p:cNvSpPr>
            <a:spLocks noGrp="1"/>
          </p:cNvSpPr>
          <p:nvPr>
            <p:ph idx="1"/>
          </p:nvPr>
        </p:nvSpPr>
        <p:spPr>
          <a:xfrm>
            <a:off x="461962" y="1685939"/>
            <a:ext cx="8256587" cy="4627587"/>
          </a:xfrm>
        </p:spPr>
        <p:txBody>
          <a:bodyPr/>
          <a:lstStyle/>
          <a:p>
            <a:r>
              <a:rPr lang="es-ES_tradnl" sz="2400" dirty="0" smtClean="0"/>
              <a:t>Dispositivo de Prueba:		</a:t>
            </a:r>
            <a:r>
              <a:rPr lang="es-ES_tradnl" sz="2400" dirty="0" err="1" smtClean="0"/>
              <a:t>Stratix</a:t>
            </a:r>
            <a:r>
              <a:rPr lang="es-ES_tradnl" sz="2400" dirty="0" smtClean="0"/>
              <a:t> II – EP2S15F484C3</a:t>
            </a:r>
          </a:p>
          <a:p>
            <a:endParaRPr lang="es-ES_tradnl" sz="2400" dirty="0" smtClean="0"/>
          </a:p>
          <a:p>
            <a:r>
              <a:rPr lang="es-ES_tradnl" sz="2400" dirty="0" err="1" smtClean="0"/>
              <a:t>ALUT’s</a:t>
            </a:r>
            <a:r>
              <a:rPr lang="es-ES_tradnl" sz="2400" dirty="0" smtClean="0"/>
              <a:t> </a:t>
            </a:r>
            <a:r>
              <a:rPr lang="es-ES_tradnl" sz="2400" dirty="0" err="1" smtClean="0"/>
              <a:t>Combinacionales</a:t>
            </a:r>
            <a:r>
              <a:rPr lang="es-ES_tradnl" sz="2400" dirty="0" smtClean="0"/>
              <a:t>:			166 / 12480</a:t>
            </a:r>
          </a:p>
          <a:p>
            <a:endParaRPr lang="es-ES_tradnl" sz="2400" dirty="0" smtClean="0"/>
          </a:p>
          <a:p>
            <a:r>
              <a:rPr lang="es-ES_tradnl" sz="2400" dirty="0" smtClean="0"/>
              <a:t>Registros </a:t>
            </a:r>
            <a:r>
              <a:rPr lang="es-ES_tradnl" sz="2400" dirty="0" err="1" smtClean="0"/>
              <a:t>Logicos</a:t>
            </a:r>
            <a:r>
              <a:rPr lang="es-ES_tradnl" sz="2400" dirty="0" smtClean="0"/>
              <a:t>:				81 / 12480</a:t>
            </a:r>
          </a:p>
          <a:p>
            <a:endParaRPr lang="es-ES_tradnl" sz="2400" dirty="0" smtClean="0"/>
          </a:p>
          <a:p>
            <a:r>
              <a:rPr lang="es-ES_tradnl" sz="2400" dirty="0" smtClean="0"/>
              <a:t>Máxima</a:t>
            </a:r>
            <a:r>
              <a:rPr lang="es-ES_tradnl" sz="2400" dirty="0" smtClean="0"/>
              <a:t> Frecuencia de Operación</a:t>
            </a:r>
            <a:r>
              <a:rPr lang="es-ES_tradnl" sz="2400" dirty="0" smtClean="0"/>
              <a:t>:		50.45MHz</a:t>
            </a:r>
          </a:p>
          <a:p>
            <a:pPr>
              <a:buNone/>
            </a:pPr>
            <a:endParaRPr lang="es-ES_tradnl" sz="2400" dirty="0" smtClean="0"/>
          </a:p>
          <a:p>
            <a:r>
              <a:rPr lang="es-ES_tradnl" sz="2400" dirty="0" smtClean="0"/>
              <a:t>Tiempo de Ejecución de los primeros 6 términos de las serie de </a:t>
            </a:r>
            <a:r>
              <a:rPr lang="es-ES_tradnl" sz="2400" dirty="0" err="1" smtClean="0"/>
              <a:t>Fibonacci</a:t>
            </a:r>
            <a:r>
              <a:rPr lang="es-ES_tradnl" sz="2400" dirty="0" smtClean="0"/>
              <a:t>:				 	2.6 </a:t>
            </a:r>
            <a:r>
              <a:rPr lang="es-ES_tradnl" sz="2400" dirty="0" err="1" smtClean="0"/>
              <a:t>uS</a:t>
            </a:r>
            <a:endParaRPr lang="es-ES_tradnl" sz="24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1 Título"/>
          <p:cNvSpPr>
            <a:spLocks noGrp="1"/>
          </p:cNvSpPr>
          <p:nvPr>
            <p:ph type="title"/>
          </p:nvPr>
        </p:nvSpPr>
        <p:spPr/>
        <p:txBody>
          <a:bodyPr/>
          <a:lstStyle/>
          <a:p>
            <a:r>
              <a:rPr lang="es-CO" sz="2400" dirty="0" smtClean="0"/>
              <a:t>Ejercicio 14: </a:t>
            </a:r>
            <a:r>
              <a:rPr lang="es-ES_tradnl" sz="2400" dirty="0" smtClean="0"/>
              <a:t>Diseño de un Procesador RISC “Pipeline”</a:t>
            </a:r>
          </a:p>
        </p:txBody>
      </p:sp>
      <p:sp>
        <p:nvSpPr>
          <p:cNvPr id="95235" name="AutoShape 2"/>
          <p:cNvSpPr>
            <a:spLocks noChangeArrowheads="1"/>
          </p:cNvSpPr>
          <p:nvPr/>
        </p:nvSpPr>
        <p:spPr bwMode="auto">
          <a:xfrm>
            <a:off x="2125722" y="4273550"/>
            <a:ext cx="1898650" cy="431800"/>
          </a:xfrm>
          <a:custGeom>
            <a:avLst/>
            <a:gdLst>
              <a:gd name="T0" fmla="*/ 1661342 w 21600"/>
              <a:gd name="T1" fmla="*/ 215900 h 21600"/>
              <a:gd name="T2" fmla="*/ 949338 w 21600"/>
              <a:gd name="T3" fmla="*/ 431800 h 21600"/>
              <a:gd name="T4" fmla="*/ 237335 w 21600"/>
              <a:gd name="T5" fmla="*/ 215900 h 21600"/>
              <a:gd name="T6" fmla="*/ 949338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lumMod val="40000"/>
              <a:lumOff val="60000"/>
            </a:schemeClr>
          </a:solidFill>
          <a:ln w="9525">
            <a:solidFill>
              <a:schemeClr val="tx1"/>
            </a:solidFill>
            <a:miter lim="800000"/>
            <a:headEnd/>
            <a:tailEnd/>
          </a:ln>
        </p:spPr>
        <p:txBody>
          <a:bodyPr wrap="none" anchor="ctr"/>
          <a:lstStyle/>
          <a:p>
            <a:pPr algn="ctr"/>
            <a:r>
              <a:rPr lang="es-CO" sz="1800"/>
              <a:t>ALU</a:t>
            </a:r>
            <a:endParaRPr lang="es-ES" sz="1800"/>
          </a:p>
        </p:txBody>
      </p:sp>
      <p:sp>
        <p:nvSpPr>
          <p:cNvPr id="95236" name="Rectangle 7"/>
          <p:cNvSpPr>
            <a:spLocks noChangeArrowheads="1"/>
          </p:cNvSpPr>
          <p:nvPr/>
        </p:nvSpPr>
        <p:spPr bwMode="auto">
          <a:xfrm>
            <a:off x="2016185" y="3398838"/>
            <a:ext cx="719137" cy="503237"/>
          </a:xfrm>
          <a:prstGeom prst="rect">
            <a:avLst/>
          </a:prstGeom>
          <a:solidFill>
            <a:schemeClr val="accent5">
              <a:lumMod val="75000"/>
            </a:schemeClr>
          </a:solidFill>
          <a:ln w="9525">
            <a:solidFill>
              <a:schemeClr val="tx1"/>
            </a:solidFill>
            <a:miter lim="800000"/>
            <a:headEnd/>
            <a:tailEnd/>
          </a:ln>
        </p:spPr>
        <p:txBody>
          <a:bodyPr wrap="none" anchor="ctr"/>
          <a:lstStyle/>
          <a:p>
            <a:pPr algn="ctr"/>
            <a:r>
              <a:rPr lang="es-CO" sz="1400">
                <a:latin typeface="Times New Roman" pitchFamily="18" charset="0"/>
              </a:rPr>
              <a:t>Reg B</a:t>
            </a:r>
            <a:endParaRPr lang="es-ES" sz="1400">
              <a:latin typeface="Times New Roman" pitchFamily="18" charset="0"/>
            </a:endParaRPr>
          </a:p>
        </p:txBody>
      </p:sp>
      <p:sp>
        <p:nvSpPr>
          <p:cNvPr id="95237" name="Rectangle 8"/>
          <p:cNvSpPr>
            <a:spLocks noChangeArrowheads="1"/>
          </p:cNvSpPr>
          <p:nvPr/>
        </p:nvSpPr>
        <p:spPr bwMode="auto">
          <a:xfrm>
            <a:off x="3257610" y="3398838"/>
            <a:ext cx="719137" cy="503237"/>
          </a:xfrm>
          <a:prstGeom prst="rect">
            <a:avLst/>
          </a:prstGeom>
          <a:solidFill>
            <a:schemeClr val="accent5">
              <a:lumMod val="75000"/>
            </a:schemeClr>
          </a:solidFill>
          <a:ln w="9525">
            <a:solidFill>
              <a:schemeClr val="tx1"/>
            </a:solidFill>
            <a:miter lim="800000"/>
            <a:headEnd/>
            <a:tailEnd/>
          </a:ln>
        </p:spPr>
        <p:txBody>
          <a:bodyPr wrap="none" anchor="ctr"/>
          <a:lstStyle/>
          <a:p>
            <a:pPr algn="ctr"/>
            <a:r>
              <a:rPr lang="es-CO" sz="1400">
                <a:latin typeface="Times New Roman" pitchFamily="18" charset="0"/>
              </a:rPr>
              <a:t>Reg A</a:t>
            </a:r>
            <a:endParaRPr lang="es-ES" sz="1400">
              <a:latin typeface="Times New Roman" pitchFamily="18" charset="0"/>
            </a:endParaRPr>
          </a:p>
        </p:txBody>
      </p:sp>
      <p:sp>
        <p:nvSpPr>
          <p:cNvPr id="95238" name="Rectangle 13"/>
          <p:cNvSpPr>
            <a:spLocks noChangeArrowheads="1"/>
          </p:cNvSpPr>
          <p:nvPr/>
        </p:nvSpPr>
        <p:spPr bwMode="auto">
          <a:xfrm>
            <a:off x="533460" y="3213100"/>
            <a:ext cx="1152525" cy="287338"/>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R0</a:t>
            </a:r>
            <a:endParaRPr lang="es-ES" sz="1600">
              <a:latin typeface="Times New Roman" pitchFamily="18" charset="0"/>
            </a:endParaRPr>
          </a:p>
        </p:txBody>
      </p:sp>
      <p:sp>
        <p:nvSpPr>
          <p:cNvPr id="95239" name="Rectangle 14"/>
          <p:cNvSpPr>
            <a:spLocks noChangeArrowheads="1"/>
          </p:cNvSpPr>
          <p:nvPr/>
        </p:nvSpPr>
        <p:spPr bwMode="auto">
          <a:xfrm>
            <a:off x="533460" y="3500438"/>
            <a:ext cx="1152525" cy="287337"/>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R1</a:t>
            </a:r>
            <a:endParaRPr lang="es-ES" sz="1600">
              <a:latin typeface="Times New Roman" pitchFamily="18" charset="0"/>
            </a:endParaRPr>
          </a:p>
        </p:txBody>
      </p:sp>
      <p:sp>
        <p:nvSpPr>
          <p:cNvPr id="95240" name="Rectangle 15"/>
          <p:cNvSpPr>
            <a:spLocks noChangeArrowheads="1"/>
          </p:cNvSpPr>
          <p:nvPr/>
        </p:nvSpPr>
        <p:spPr bwMode="auto">
          <a:xfrm>
            <a:off x="533460" y="3789363"/>
            <a:ext cx="1152525" cy="287337"/>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R2</a:t>
            </a:r>
            <a:endParaRPr lang="es-ES" sz="1600">
              <a:latin typeface="Times New Roman" pitchFamily="18" charset="0"/>
            </a:endParaRPr>
          </a:p>
        </p:txBody>
      </p:sp>
      <p:sp>
        <p:nvSpPr>
          <p:cNvPr id="95241" name="Rectangle 16"/>
          <p:cNvSpPr>
            <a:spLocks noChangeArrowheads="1"/>
          </p:cNvSpPr>
          <p:nvPr/>
        </p:nvSpPr>
        <p:spPr bwMode="auto">
          <a:xfrm>
            <a:off x="533460" y="4076700"/>
            <a:ext cx="1152525" cy="287338"/>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R3</a:t>
            </a:r>
            <a:endParaRPr lang="es-ES" sz="1600">
              <a:latin typeface="Times New Roman" pitchFamily="18" charset="0"/>
            </a:endParaRPr>
          </a:p>
        </p:txBody>
      </p:sp>
      <p:sp>
        <p:nvSpPr>
          <p:cNvPr id="95242" name="Rectangle 21"/>
          <p:cNvSpPr>
            <a:spLocks noChangeArrowheads="1"/>
          </p:cNvSpPr>
          <p:nvPr/>
        </p:nvSpPr>
        <p:spPr bwMode="auto">
          <a:xfrm>
            <a:off x="533460" y="4365625"/>
            <a:ext cx="1152525" cy="287338"/>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R4</a:t>
            </a:r>
            <a:endParaRPr lang="es-ES" sz="1600">
              <a:latin typeface="Times New Roman" pitchFamily="18" charset="0"/>
            </a:endParaRPr>
          </a:p>
        </p:txBody>
      </p:sp>
      <p:sp>
        <p:nvSpPr>
          <p:cNvPr id="95243" name="Rectangle 22"/>
          <p:cNvSpPr>
            <a:spLocks noChangeArrowheads="1"/>
          </p:cNvSpPr>
          <p:nvPr/>
        </p:nvSpPr>
        <p:spPr bwMode="auto">
          <a:xfrm>
            <a:off x="533460" y="4652963"/>
            <a:ext cx="1152525" cy="287337"/>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R5</a:t>
            </a:r>
            <a:endParaRPr lang="es-ES" sz="1600">
              <a:latin typeface="Times New Roman" pitchFamily="18" charset="0"/>
            </a:endParaRPr>
          </a:p>
        </p:txBody>
      </p:sp>
      <p:sp>
        <p:nvSpPr>
          <p:cNvPr id="95244" name="Rectangle 23"/>
          <p:cNvSpPr>
            <a:spLocks noChangeArrowheads="1"/>
          </p:cNvSpPr>
          <p:nvPr/>
        </p:nvSpPr>
        <p:spPr bwMode="auto">
          <a:xfrm>
            <a:off x="533460" y="4941888"/>
            <a:ext cx="1152525" cy="287337"/>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R6</a:t>
            </a:r>
            <a:endParaRPr lang="es-ES" sz="1600">
              <a:latin typeface="Times New Roman" pitchFamily="18" charset="0"/>
            </a:endParaRPr>
          </a:p>
        </p:txBody>
      </p:sp>
      <p:sp>
        <p:nvSpPr>
          <p:cNvPr id="95245" name="Rectangle 24"/>
          <p:cNvSpPr>
            <a:spLocks noChangeArrowheads="1"/>
          </p:cNvSpPr>
          <p:nvPr/>
        </p:nvSpPr>
        <p:spPr bwMode="auto">
          <a:xfrm>
            <a:off x="533460" y="5229225"/>
            <a:ext cx="1152525" cy="287338"/>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R7</a:t>
            </a:r>
            <a:endParaRPr lang="es-ES" sz="1600">
              <a:latin typeface="Times New Roman" pitchFamily="18" charset="0"/>
            </a:endParaRPr>
          </a:p>
        </p:txBody>
      </p:sp>
      <p:cxnSp>
        <p:nvCxnSpPr>
          <p:cNvPr id="95246" name="AutoShape 26"/>
          <p:cNvCxnSpPr>
            <a:cxnSpLocks noChangeShapeType="1"/>
          </p:cNvCxnSpPr>
          <p:nvPr/>
        </p:nvCxnSpPr>
        <p:spPr bwMode="auto">
          <a:xfrm>
            <a:off x="811272" y="1782763"/>
            <a:ext cx="2257425" cy="985837"/>
          </a:xfrm>
          <a:prstGeom prst="bentConnector3">
            <a:avLst>
              <a:gd name="adj1" fmla="val 99926"/>
            </a:avLst>
          </a:prstGeom>
          <a:noFill/>
          <a:ln w="9525">
            <a:solidFill>
              <a:schemeClr val="tx1"/>
            </a:solidFill>
            <a:miter lim="800000"/>
            <a:headEnd/>
            <a:tailEnd type="triangle" w="med" len="med"/>
          </a:ln>
        </p:spPr>
      </p:cxnSp>
      <p:cxnSp>
        <p:nvCxnSpPr>
          <p:cNvPr id="33" name="32 Conector recto"/>
          <p:cNvCxnSpPr/>
          <p:nvPr/>
        </p:nvCxnSpPr>
        <p:spPr>
          <a:xfrm rot="5400000">
            <a:off x="94516" y="2497932"/>
            <a:ext cx="14319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rot="5400000" flipH="1" flipV="1">
            <a:off x="1173222" y="3027363"/>
            <a:ext cx="3698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249" name="41 Forma"/>
          <p:cNvCxnSpPr>
            <a:cxnSpLocks noChangeShapeType="1"/>
            <a:endCxn id="95236" idx="0"/>
          </p:cNvCxnSpPr>
          <p:nvPr/>
        </p:nvCxnSpPr>
        <p:spPr bwMode="auto">
          <a:xfrm>
            <a:off x="1357372" y="2841625"/>
            <a:ext cx="1017588" cy="557213"/>
          </a:xfrm>
          <a:prstGeom prst="bentConnector2">
            <a:avLst/>
          </a:prstGeom>
          <a:noFill/>
          <a:ln w="9525">
            <a:solidFill>
              <a:schemeClr val="tx1"/>
            </a:solidFill>
            <a:miter lim="800000"/>
            <a:headEnd/>
            <a:tailEnd type="triangle" w="med" len="med"/>
          </a:ln>
        </p:spPr>
      </p:cxnSp>
      <p:sp>
        <p:nvSpPr>
          <p:cNvPr id="95250" name="AutoShape 2"/>
          <p:cNvSpPr>
            <a:spLocks noChangeArrowheads="1"/>
          </p:cNvSpPr>
          <p:nvPr/>
        </p:nvSpPr>
        <p:spPr bwMode="auto">
          <a:xfrm>
            <a:off x="2673410" y="2768600"/>
            <a:ext cx="1898650" cy="431800"/>
          </a:xfrm>
          <a:custGeom>
            <a:avLst/>
            <a:gdLst>
              <a:gd name="T0" fmla="*/ 1661342 w 21600"/>
              <a:gd name="T1" fmla="*/ 215900 h 21600"/>
              <a:gd name="T2" fmla="*/ 949338 w 21600"/>
              <a:gd name="T3" fmla="*/ 431800 h 21600"/>
              <a:gd name="T4" fmla="*/ 237335 w 21600"/>
              <a:gd name="T5" fmla="*/ 215900 h 21600"/>
              <a:gd name="T6" fmla="*/ 949338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lumMod val="40000"/>
              <a:lumOff val="60000"/>
            </a:schemeClr>
          </a:solidFill>
          <a:ln w="9525">
            <a:solidFill>
              <a:schemeClr val="tx1"/>
            </a:solidFill>
            <a:miter lim="800000"/>
            <a:headEnd/>
            <a:tailEnd/>
          </a:ln>
        </p:spPr>
        <p:txBody>
          <a:bodyPr wrap="none" anchor="ctr"/>
          <a:lstStyle/>
          <a:p>
            <a:pPr algn="ctr"/>
            <a:r>
              <a:rPr lang="es-CO" sz="1800"/>
              <a:t>MUX</a:t>
            </a:r>
            <a:endParaRPr lang="es-ES" sz="1800"/>
          </a:p>
        </p:txBody>
      </p:sp>
      <p:cxnSp>
        <p:nvCxnSpPr>
          <p:cNvPr id="95251" name="51 Conector recto de flecha"/>
          <p:cNvCxnSpPr>
            <a:cxnSpLocks noChangeShapeType="1"/>
            <a:stCxn id="95250" idx="1"/>
            <a:endCxn id="95237" idx="0"/>
          </p:cNvCxnSpPr>
          <p:nvPr/>
        </p:nvCxnSpPr>
        <p:spPr bwMode="auto">
          <a:xfrm flipH="1">
            <a:off x="3616385" y="3200400"/>
            <a:ext cx="6350" cy="198438"/>
          </a:xfrm>
          <a:prstGeom prst="straightConnector1">
            <a:avLst/>
          </a:prstGeom>
          <a:noFill/>
          <a:ln w="9525">
            <a:solidFill>
              <a:schemeClr val="tx1"/>
            </a:solidFill>
            <a:miter lim="800000"/>
            <a:headEnd/>
            <a:tailEnd type="triangle" w="med" len="med"/>
          </a:ln>
        </p:spPr>
      </p:cxnSp>
      <p:cxnSp>
        <p:nvCxnSpPr>
          <p:cNvPr id="95252" name="60 Conector angular"/>
          <p:cNvCxnSpPr>
            <a:cxnSpLocks noChangeShapeType="1"/>
            <a:stCxn id="95236" idx="2"/>
          </p:cNvCxnSpPr>
          <p:nvPr/>
        </p:nvCxnSpPr>
        <p:spPr bwMode="auto">
          <a:xfrm rot="5400000">
            <a:off x="2190016" y="4087019"/>
            <a:ext cx="371475" cy="1587"/>
          </a:xfrm>
          <a:prstGeom prst="bentConnector3">
            <a:avLst>
              <a:gd name="adj1" fmla="val 50000"/>
            </a:avLst>
          </a:prstGeom>
          <a:noFill/>
          <a:ln w="9525">
            <a:solidFill>
              <a:schemeClr val="tx1"/>
            </a:solidFill>
            <a:miter lim="800000"/>
            <a:headEnd/>
            <a:tailEnd type="triangle" w="med" len="med"/>
          </a:ln>
        </p:spPr>
      </p:cxnSp>
      <p:cxnSp>
        <p:nvCxnSpPr>
          <p:cNvPr id="95253" name="62 Conector angular"/>
          <p:cNvCxnSpPr>
            <a:cxnSpLocks noChangeShapeType="1"/>
            <a:stCxn id="95237" idx="2"/>
          </p:cNvCxnSpPr>
          <p:nvPr/>
        </p:nvCxnSpPr>
        <p:spPr bwMode="auto">
          <a:xfrm rot="5400000">
            <a:off x="3432235" y="4087813"/>
            <a:ext cx="369887" cy="1587"/>
          </a:xfrm>
          <a:prstGeom prst="bentConnector3">
            <a:avLst>
              <a:gd name="adj1" fmla="val 50000"/>
            </a:avLst>
          </a:prstGeom>
          <a:noFill/>
          <a:ln w="9525">
            <a:solidFill>
              <a:schemeClr val="tx1"/>
            </a:solidFill>
            <a:miter lim="800000"/>
            <a:headEnd/>
            <a:tailEnd type="triangle" w="med" len="med"/>
          </a:ln>
        </p:spPr>
      </p:cxnSp>
      <p:sp>
        <p:nvSpPr>
          <p:cNvPr id="95254" name="Rectangle 7"/>
          <p:cNvSpPr>
            <a:spLocks noChangeArrowheads="1"/>
          </p:cNvSpPr>
          <p:nvPr/>
        </p:nvSpPr>
        <p:spPr bwMode="auto">
          <a:xfrm>
            <a:off x="811272" y="1125538"/>
            <a:ext cx="719138" cy="503237"/>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s-CO" sz="1400">
                <a:latin typeface="Times New Roman" pitchFamily="18" charset="0"/>
              </a:rPr>
              <a:t>Data In</a:t>
            </a:r>
            <a:endParaRPr lang="es-ES" sz="1400">
              <a:latin typeface="Times New Roman" pitchFamily="18" charset="0"/>
            </a:endParaRPr>
          </a:p>
        </p:txBody>
      </p:sp>
      <p:sp>
        <p:nvSpPr>
          <p:cNvPr id="95255" name="Rectangle 7"/>
          <p:cNvSpPr>
            <a:spLocks noChangeArrowheads="1"/>
          </p:cNvSpPr>
          <p:nvPr/>
        </p:nvSpPr>
        <p:spPr bwMode="auto">
          <a:xfrm>
            <a:off x="2709922" y="5033963"/>
            <a:ext cx="719138" cy="503237"/>
          </a:xfrm>
          <a:prstGeom prst="rect">
            <a:avLst/>
          </a:prstGeom>
          <a:solidFill>
            <a:schemeClr val="accent5">
              <a:lumMod val="75000"/>
            </a:schemeClr>
          </a:solidFill>
          <a:ln w="9525">
            <a:solidFill>
              <a:schemeClr val="tx1"/>
            </a:solidFill>
            <a:miter lim="800000"/>
            <a:headEnd/>
            <a:tailEnd/>
          </a:ln>
        </p:spPr>
        <p:txBody>
          <a:bodyPr wrap="none" anchor="ctr"/>
          <a:lstStyle/>
          <a:p>
            <a:pPr algn="ctr"/>
            <a:r>
              <a:rPr lang="es-CO" sz="1400">
                <a:latin typeface="Times New Roman" pitchFamily="18" charset="0"/>
              </a:rPr>
              <a:t>Reg C</a:t>
            </a:r>
            <a:endParaRPr lang="es-ES" sz="1400">
              <a:latin typeface="Times New Roman" pitchFamily="18" charset="0"/>
            </a:endParaRPr>
          </a:p>
        </p:txBody>
      </p:sp>
      <p:sp>
        <p:nvSpPr>
          <p:cNvPr id="95256" name="Rectangle 7"/>
          <p:cNvSpPr>
            <a:spLocks noChangeArrowheads="1"/>
          </p:cNvSpPr>
          <p:nvPr/>
        </p:nvSpPr>
        <p:spPr bwMode="auto">
          <a:xfrm>
            <a:off x="4108453" y="5033963"/>
            <a:ext cx="719138" cy="503237"/>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s-CO" sz="1400">
                <a:latin typeface="Times New Roman" pitchFamily="18" charset="0"/>
              </a:rPr>
              <a:t>Data Out</a:t>
            </a:r>
            <a:endParaRPr lang="es-ES" sz="1400">
              <a:latin typeface="Times New Roman" pitchFamily="18" charset="0"/>
            </a:endParaRPr>
          </a:p>
        </p:txBody>
      </p:sp>
      <p:cxnSp>
        <p:nvCxnSpPr>
          <p:cNvPr id="95257" name="70 Conector recto de flecha"/>
          <p:cNvCxnSpPr>
            <a:cxnSpLocks noChangeShapeType="1"/>
            <a:stCxn id="95235" idx="1"/>
            <a:endCxn id="95255" idx="0"/>
          </p:cNvCxnSpPr>
          <p:nvPr/>
        </p:nvCxnSpPr>
        <p:spPr bwMode="auto">
          <a:xfrm flipH="1">
            <a:off x="3068697" y="4705350"/>
            <a:ext cx="6350" cy="328613"/>
          </a:xfrm>
          <a:prstGeom prst="straightConnector1">
            <a:avLst/>
          </a:prstGeom>
          <a:noFill/>
          <a:ln w="9525">
            <a:solidFill>
              <a:schemeClr val="tx1"/>
            </a:solidFill>
            <a:miter lim="800000"/>
            <a:headEnd/>
            <a:tailEnd type="triangle" w="med" len="med"/>
          </a:ln>
        </p:spPr>
      </p:cxnSp>
      <p:sp>
        <p:nvSpPr>
          <p:cNvPr id="95258" name="Rectangle 8"/>
          <p:cNvSpPr>
            <a:spLocks noChangeArrowheads="1"/>
          </p:cNvSpPr>
          <p:nvPr/>
        </p:nvSpPr>
        <p:spPr bwMode="auto">
          <a:xfrm>
            <a:off x="4973697" y="2794000"/>
            <a:ext cx="1241425" cy="1208088"/>
          </a:xfrm>
          <a:prstGeom prst="rect">
            <a:avLst/>
          </a:prstGeom>
          <a:solidFill>
            <a:schemeClr val="bg2">
              <a:lumMod val="20000"/>
              <a:lumOff val="8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RAM</a:t>
            </a:r>
          </a:p>
          <a:p>
            <a:pPr algn="ctr"/>
            <a:endParaRPr lang="es-CO" sz="1400" dirty="0" smtClean="0">
              <a:latin typeface="Times New Roman" pitchFamily="18" charset="0"/>
            </a:endParaRPr>
          </a:p>
          <a:p>
            <a:pPr algn="ctr"/>
            <a:r>
              <a:rPr lang="es-CO" sz="1400" dirty="0" smtClean="0">
                <a:latin typeface="Times New Roman" pitchFamily="18" charset="0"/>
              </a:rPr>
              <a:t>Memoria</a:t>
            </a:r>
          </a:p>
          <a:p>
            <a:pPr algn="ctr"/>
            <a:r>
              <a:rPr lang="es-CO" sz="1400" dirty="0" smtClean="0">
                <a:latin typeface="Times New Roman" pitchFamily="18" charset="0"/>
              </a:rPr>
              <a:t>de datos</a:t>
            </a:r>
            <a:endParaRPr lang="es-ES" sz="1400" dirty="0">
              <a:latin typeface="Times New Roman" pitchFamily="18" charset="0"/>
            </a:endParaRPr>
          </a:p>
        </p:txBody>
      </p:sp>
      <p:sp>
        <p:nvSpPr>
          <p:cNvPr id="95259" name="Rectangle 7"/>
          <p:cNvSpPr>
            <a:spLocks noChangeArrowheads="1"/>
          </p:cNvSpPr>
          <p:nvPr/>
        </p:nvSpPr>
        <p:spPr bwMode="auto">
          <a:xfrm>
            <a:off x="5229285" y="2074863"/>
            <a:ext cx="719137" cy="503237"/>
          </a:xfrm>
          <a:prstGeom prst="rect">
            <a:avLst/>
          </a:prstGeom>
          <a:solidFill>
            <a:schemeClr val="accent5">
              <a:lumMod val="75000"/>
            </a:schemeClr>
          </a:solidFill>
          <a:ln w="9525">
            <a:solidFill>
              <a:schemeClr val="tx1"/>
            </a:solidFill>
            <a:miter lim="800000"/>
            <a:headEnd/>
            <a:tailEnd/>
          </a:ln>
        </p:spPr>
        <p:txBody>
          <a:bodyPr wrap="none" anchor="ctr"/>
          <a:lstStyle/>
          <a:p>
            <a:pPr algn="ctr"/>
            <a:r>
              <a:rPr lang="es-CO" sz="1400">
                <a:latin typeface="Times New Roman" pitchFamily="18" charset="0"/>
              </a:rPr>
              <a:t>Reg Out</a:t>
            </a:r>
            <a:endParaRPr lang="es-ES" sz="1400">
              <a:latin typeface="Times New Roman" pitchFamily="18" charset="0"/>
            </a:endParaRPr>
          </a:p>
        </p:txBody>
      </p:sp>
      <p:cxnSp>
        <p:nvCxnSpPr>
          <p:cNvPr id="95260" name="81 Forma"/>
          <p:cNvCxnSpPr>
            <a:cxnSpLocks noChangeShapeType="1"/>
            <a:endCxn id="95259" idx="0"/>
          </p:cNvCxnSpPr>
          <p:nvPr/>
        </p:nvCxnSpPr>
        <p:spPr bwMode="auto">
          <a:xfrm>
            <a:off x="2521010" y="1782763"/>
            <a:ext cx="3068637" cy="292100"/>
          </a:xfrm>
          <a:prstGeom prst="bentConnector2">
            <a:avLst/>
          </a:prstGeom>
          <a:noFill/>
          <a:ln w="9525">
            <a:solidFill>
              <a:schemeClr val="tx1"/>
            </a:solidFill>
            <a:miter lim="800000"/>
            <a:headEnd/>
            <a:tailEnd type="triangle" w="med" len="med"/>
          </a:ln>
        </p:spPr>
      </p:cxnSp>
      <p:cxnSp>
        <p:nvCxnSpPr>
          <p:cNvPr id="95261" name="83 Conector recto de flecha"/>
          <p:cNvCxnSpPr>
            <a:cxnSpLocks noChangeShapeType="1"/>
            <a:stCxn id="95259" idx="2"/>
            <a:endCxn id="95258" idx="0"/>
          </p:cNvCxnSpPr>
          <p:nvPr/>
        </p:nvCxnSpPr>
        <p:spPr bwMode="auto">
          <a:xfrm rot="16200000" flipH="1">
            <a:off x="5484079" y="2683668"/>
            <a:ext cx="215900" cy="4763"/>
          </a:xfrm>
          <a:prstGeom prst="straightConnector1">
            <a:avLst/>
          </a:prstGeom>
          <a:noFill/>
          <a:ln w="9525">
            <a:solidFill>
              <a:schemeClr val="tx1"/>
            </a:solidFill>
            <a:miter lim="800000"/>
            <a:headEnd/>
            <a:tailEnd type="triangle" w="med" len="med"/>
          </a:ln>
        </p:spPr>
      </p:cxnSp>
      <p:sp>
        <p:nvSpPr>
          <p:cNvPr id="95262" name="Rectangle 7"/>
          <p:cNvSpPr>
            <a:spLocks noChangeArrowheads="1"/>
          </p:cNvSpPr>
          <p:nvPr/>
        </p:nvSpPr>
        <p:spPr bwMode="auto">
          <a:xfrm>
            <a:off x="5240397" y="4194175"/>
            <a:ext cx="719138" cy="503238"/>
          </a:xfrm>
          <a:prstGeom prst="rect">
            <a:avLst/>
          </a:prstGeom>
          <a:solidFill>
            <a:schemeClr val="accent5">
              <a:lumMod val="75000"/>
            </a:schemeClr>
          </a:solidFill>
          <a:ln w="9525">
            <a:solidFill>
              <a:schemeClr val="tx1"/>
            </a:solidFill>
            <a:miter lim="800000"/>
            <a:headEnd/>
            <a:tailEnd/>
          </a:ln>
        </p:spPr>
        <p:txBody>
          <a:bodyPr wrap="none" anchor="ctr"/>
          <a:lstStyle/>
          <a:p>
            <a:pPr algn="ctr"/>
            <a:r>
              <a:rPr lang="es-CO" sz="1400">
                <a:latin typeface="Times New Roman" pitchFamily="18" charset="0"/>
              </a:rPr>
              <a:t>Reg In</a:t>
            </a:r>
            <a:endParaRPr lang="es-ES" sz="1400">
              <a:latin typeface="Times New Roman" pitchFamily="18" charset="0"/>
            </a:endParaRPr>
          </a:p>
        </p:txBody>
      </p:sp>
      <p:cxnSp>
        <p:nvCxnSpPr>
          <p:cNvPr id="95263" name="88 Conector recto de flecha"/>
          <p:cNvCxnSpPr>
            <a:cxnSpLocks noChangeShapeType="1"/>
            <a:stCxn id="95258" idx="2"/>
            <a:endCxn id="95262" idx="0"/>
          </p:cNvCxnSpPr>
          <p:nvPr/>
        </p:nvCxnSpPr>
        <p:spPr bwMode="auto">
          <a:xfrm rot="16200000" flipH="1">
            <a:off x="5501541" y="4094957"/>
            <a:ext cx="192087" cy="6350"/>
          </a:xfrm>
          <a:prstGeom prst="straightConnector1">
            <a:avLst/>
          </a:prstGeom>
          <a:noFill/>
          <a:ln w="9525">
            <a:solidFill>
              <a:schemeClr val="tx1"/>
            </a:solidFill>
            <a:miter lim="800000"/>
            <a:headEnd/>
            <a:tailEnd type="triangle" w="med" len="med"/>
          </a:ln>
        </p:spPr>
      </p:cxnSp>
      <p:sp>
        <p:nvSpPr>
          <p:cNvPr id="95264" name="AutoShape 2"/>
          <p:cNvSpPr>
            <a:spLocks noChangeArrowheads="1"/>
          </p:cNvSpPr>
          <p:nvPr/>
        </p:nvSpPr>
        <p:spPr bwMode="auto">
          <a:xfrm rot="10800000">
            <a:off x="196910" y="5727700"/>
            <a:ext cx="1825625" cy="401638"/>
          </a:xfrm>
          <a:custGeom>
            <a:avLst/>
            <a:gdLst>
              <a:gd name="T0" fmla="*/ 1597444 w 21600"/>
              <a:gd name="T1" fmla="*/ 200821 h 21600"/>
              <a:gd name="T2" fmla="*/ 912825 w 21600"/>
              <a:gd name="T3" fmla="*/ 401643 h 21600"/>
              <a:gd name="T4" fmla="*/ 228206 w 21600"/>
              <a:gd name="T5" fmla="*/ 200821 h 21600"/>
              <a:gd name="T6" fmla="*/ 91282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lumMod val="40000"/>
              <a:lumOff val="60000"/>
            </a:schemeClr>
          </a:solidFill>
          <a:ln w="9525">
            <a:solidFill>
              <a:schemeClr val="tx1"/>
            </a:solidFill>
            <a:miter lim="800000"/>
            <a:headEnd/>
            <a:tailEnd/>
          </a:ln>
        </p:spPr>
        <p:txBody>
          <a:bodyPr wrap="none" anchor="ctr"/>
          <a:lstStyle/>
          <a:p>
            <a:pPr algn="ctr"/>
            <a:endParaRPr lang="es-ES_tradnl" sz="1800"/>
          </a:p>
        </p:txBody>
      </p:sp>
      <p:sp>
        <p:nvSpPr>
          <p:cNvPr id="95265" name="97 CuadroTexto"/>
          <p:cNvSpPr txBox="1">
            <a:spLocks noChangeArrowheads="1"/>
          </p:cNvSpPr>
          <p:nvPr/>
        </p:nvSpPr>
        <p:spPr bwMode="auto">
          <a:xfrm>
            <a:off x="747772" y="5759450"/>
            <a:ext cx="720725" cy="369888"/>
          </a:xfrm>
          <a:prstGeom prst="rect">
            <a:avLst/>
          </a:prstGeom>
          <a:noFill/>
          <a:ln w="9525">
            <a:noFill/>
            <a:miter lim="800000"/>
            <a:headEnd/>
            <a:tailEnd/>
          </a:ln>
        </p:spPr>
        <p:txBody>
          <a:bodyPr>
            <a:spAutoFit/>
          </a:bodyPr>
          <a:lstStyle/>
          <a:p>
            <a:pPr algn="ctr"/>
            <a:r>
              <a:rPr lang="es-ES_tradnl" sz="1800"/>
              <a:t>MUX</a:t>
            </a:r>
            <a:endParaRPr lang="es-ES_tradnl"/>
          </a:p>
        </p:txBody>
      </p:sp>
      <p:cxnSp>
        <p:nvCxnSpPr>
          <p:cNvPr id="95266" name="101 Conector recto de flecha"/>
          <p:cNvCxnSpPr>
            <a:cxnSpLocks noChangeShapeType="1"/>
            <a:stCxn id="95264" idx="1"/>
            <a:endCxn id="95245" idx="2"/>
          </p:cNvCxnSpPr>
          <p:nvPr/>
        </p:nvCxnSpPr>
        <p:spPr bwMode="auto">
          <a:xfrm rot="10800000" flipH="1">
            <a:off x="1109722" y="5516563"/>
            <a:ext cx="0" cy="211137"/>
          </a:xfrm>
          <a:prstGeom prst="straightConnector1">
            <a:avLst/>
          </a:prstGeom>
          <a:noFill/>
          <a:ln w="9525">
            <a:solidFill>
              <a:schemeClr val="tx1"/>
            </a:solidFill>
            <a:miter lim="800000"/>
            <a:headEnd/>
            <a:tailEnd type="triangle" w="med" len="med"/>
          </a:ln>
        </p:spPr>
      </p:cxnSp>
      <p:cxnSp>
        <p:nvCxnSpPr>
          <p:cNvPr id="111" name="110 Conector angular"/>
          <p:cNvCxnSpPr>
            <a:stCxn id="95255" idx="2"/>
          </p:cNvCxnSpPr>
          <p:nvPr/>
        </p:nvCxnSpPr>
        <p:spPr>
          <a:xfrm rot="5400000">
            <a:off x="2699603" y="5906294"/>
            <a:ext cx="739775" cy="158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rot="10800000">
            <a:off x="1530410" y="6275388"/>
            <a:ext cx="154463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269" name="114 Conector recto de flecha"/>
          <p:cNvCxnSpPr>
            <a:cxnSpLocks noChangeShapeType="1"/>
          </p:cNvCxnSpPr>
          <p:nvPr/>
        </p:nvCxnSpPr>
        <p:spPr bwMode="auto">
          <a:xfrm rot="5400000" flipH="1" flipV="1">
            <a:off x="1455797" y="6202363"/>
            <a:ext cx="147637" cy="1588"/>
          </a:xfrm>
          <a:prstGeom prst="straightConnector1">
            <a:avLst/>
          </a:prstGeom>
          <a:noFill/>
          <a:ln w="9525">
            <a:solidFill>
              <a:schemeClr val="tx1"/>
            </a:solidFill>
            <a:miter lim="800000"/>
            <a:headEnd/>
            <a:tailEnd type="triangle" w="med" len="med"/>
          </a:ln>
        </p:spPr>
      </p:cxnSp>
      <p:cxnSp>
        <p:nvCxnSpPr>
          <p:cNvPr id="117" name="116 Conector recto"/>
          <p:cNvCxnSpPr>
            <a:stCxn id="95262" idx="2"/>
          </p:cNvCxnSpPr>
          <p:nvPr/>
        </p:nvCxnSpPr>
        <p:spPr>
          <a:xfrm rot="5400000">
            <a:off x="4701441" y="5595144"/>
            <a:ext cx="179705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118 Conector recto"/>
          <p:cNvCxnSpPr/>
          <p:nvPr/>
        </p:nvCxnSpPr>
        <p:spPr>
          <a:xfrm rot="10800000">
            <a:off x="1109722" y="6494463"/>
            <a:ext cx="448468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122 Conector angular"/>
          <p:cNvCxnSpPr/>
          <p:nvPr/>
        </p:nvCxnSpPr>
        <p:spPr>
          <a:xfrm rot="10800000">
            <a:off x="533460" y="6494463"/>
            <a:ext cx="576262" cy="158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273" name="124 Conector recto de flecha"/>
          <p:cNvCxnSpPr>
            <a:cxnSpLocks noChangeShapeType="1"/>
          </p:cNvCxnSpPr>
          <p:nvPr/>
        </p:nvCxnSpPr>
        <p:spPr bwMode="auto">
          <a:xfrm rot="5400000" flipH="1" flipV="1">
            <a:off x="350103" y="6312694"/>
            <a:ext cx="365125" cy="1588"/>
          </a:xfrm>
          <a:prstGeom prst="straightConnector1">
            <a:avLst/>
          </a:prstGeom>
          <a:noFill/>
          <a:ln w="9525">
            <a:solidFill>
              <a:schemeClr val="tx1"/>
            </a:solidFill>
            <a:miter lim="800000"/>
            <a:headEnd/>
            <a:tailEnd type="triangle" w="med" len="med"/>
          </a:ln>
        </p:spPr>
      </p:cxnSp>
      <p:cxnSp>
        <p:nvCxnSpPr>
          <p:cNvPr id="95274" name="126 Conector recto de flecha"/>
          <p:cNvCxnSpPr>
            <a:cxnSpLocks noChangeShapeType="1"/>
            <a:stCxn id="95255" idx="3"/>
            <a:endCxn id="95256" idx="1"/>
          </p:cNvCxnSpPr>
          <p:nvPr/>
        </p:nvCxnSpPr>
        <p:spPr bwMode="auto">
          <a:xfrm>
            <a:off x="3429060" y="5285582"/>
            <a:ext cx="679393" cy="1588"/>
          </a:xfrm>
          <a:prstGeom prst="straightConnector1">
            <a:avLst/>
          </a:prstGeom>
          <a:noFill/>
          <a:ln w="9525">
            <a:solidFill>
              <a:schemeClr val="tx1"/>
            </a:solidFill>
            <a:miter lim="800000"/>
            <a:headEnd/>
            <a:tailEnd type="triangle" w="med" len="med"/>
          </a:ln>
        </p:spPr>
      </p:cxnSp>
      <p:cxnSp>
        <p:nvCxnSpPr>
          <p:cNvPr id="95275" name="133 Conector angular"/>
          <p:cNvCxnSpPr>
            <a:cxnSpLocks noChangeShapeType="1"/>
            <a:stCxn id="95254" idx="3"/>
            <a:endCxn id="95250" idx="3"/>
          </p:cNvCxnSpPr>
          <p:nvPr/>
        </p:nvCxnSpPr>
        <p:spPr bwMode="auto">
          <a:xfrm>
            <a:off x="1530410" y="1377950"/>
            <a:ext cx="2092325" cy="1390650"/>
          </a:xfrm>
          <a:prstGeom prst="bentConnector3">
            <a:avLst>
              <a:gd name="adj1" fmla="val 100398"/>
            </a:avLst>
          </a:prstGeom>
          <a:noFill/>
          <a:ln w="9525">
            <a:solidFill>
              <a:schemeClr val="tx1"/>
            </a:solidFill>
            <a:miter lim="800000"/>
            <a:headEnd/>
            <a:tailEnd type="triangle" w="med" len="med"/>
          </a:ln>
        </p:spPr>
      </p:cxnSp>
      <p:sp>
        <p:nvSpPr>
          <p:cNvPr id="95276" name="Rectangle 8"/>
          <p:cNvSpPr>
            <a:spLocks noChangeArrowheads="1"/>
          </p:cNvSpPr>
          <p:nvPr/>
        </p:nvSpPr>
        <p:spPr bwMode="auto">
          <a:xfrm>
            <a:off x="6653272" y="2795588"/>
            <a:ext cx="1241425" cy="1206500"/>
          </a:xfrm>
          <a:prstGeom prst="rect">
            <a:avLst/>
          </a:prstGeom>
          <a:solidFill>
            <a:schemeClr val="bg2">
              <a:lumMod val="20000"/>
              <a:lumOff val="8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RAM</a:t>
            </a:r>
          </a:p>
          <a:p>
            <a:pPr algn="ctr"/>
            <a:endParaRPr lang="es-CO" sz="1400" dirty="0" smtClean="0">
              <a:latin typeface="Times New Roman" pitchFamily="18" charset="0"/>
            </a:endParaRPr>
          </a:p>
          <a:p>
            <a:pPr algn="ctr"/>
            <a:r>
              <a:rPr lang="es-CO" sz="1400" dirty="0" smtClean="0">
                <a:latin typeface="Times New Roman" pitchFamily="18" charset="0"/>
              </a:rPr>
              <a:t>Memoria de</a:t>
            </a:r>
          </a:p>
          <a:p>
            <a:pPr algn="ctr"/>
            <a:r>
              <a:rPr lang="es-CO" sz="1400" dirty="0" smtClean="0">
                <a:latin typeface="Times New Roman" pitchFamily="18" charset="0"/>
              </a:rPr>
              <a:t>Instrucciones</a:t>
            </a:r>
            <a:endParaRPr lang="es-ES" sz="1400" dirty="0">
              <a:latin typeface="Times New Roman" pitchFamily="18" charset="0"/>
            </a:endParaRPr>
          </a:p>
        </p:txBody>
      </p:sp>
      <p:cxnSp>
        <p:nvCxnSpPr>
          <p:cNvPr id="161" name="160 Forma"/>
          <p:cNvCxnSpPr>
            <a:stCxn id="95276" idx="2"/>
          </p:cNvCxnSpPr>
          <p:nvPr/>
        </p:nvCxnSpPr>
        <p:spPr>
          <a:xfrm rot="5400000" flipH="1">
            <a:off x="4427597" y="1155700"/>
            <a:ext cx="2624138" cy="3068638"/>
          </a:xfrm>
          <a:prstGeom prst="bentConnector4">
            <a:avLst>
              <a:gd name="adj1" fmla="val -8710"/>
              <a:gd name="adj2" fmla="val 27206"/>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278" name="164 Conector recto de flecha"/>
          <p:cNvCxnSpPr>
            <a:cxnSpLocks noChangeShapeType="1"/>
          </p:cNvCxnSpPr>
          <p:nvPr/>
        </p:nvCxnSpPr>
        <p:spPr bwMode="auto">
          <a:xfrm rot="5400000">
            <a:off x="3510022" y="2073275"/>
            <a:ext cx="1392238" cy="1588"/>
          </a:xfrm>
          <a:prstGeom prst="straightConnector1">
            <a:avLst/>
          </a:prstGeom>
          <a:noFill/>
          <a:ln w="9525">
            <a:solidFill>
              <a:schemeClr val="tx1"/>
            </a:solidFill>
            <a:miter lim="800000"/>
            <a:headEnd/>
            <a:tailEnd type="triangle" w="med" len="med"/>
          </a:ln>
        </p:spPr>
      </p:cxnSp>
      <p:sp>
        <p:nvSpPr>
          <p:cNvPr id="95279" name="Rectangle 7"/>
          <p:cNvSpPr>
            <a:spLocks noChangeArrowheads="1"/>
          </p:cNvSpPr>
          <p:nvPr/>
        </p:nvSpPr>
        <p:spPr bwMode="auto">
          <a:xfrm>
            <a:off x="8234422" y="3148013"/>
            <a:ext cx="719138" cy="503237"/>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s-CO" sz="1400">
                <a:latin typeface="Times New Roman" pitchFamily="18" charset="0"/>
              </a:rPr>
              <a:t>PC</a:t>
            </a:r>
            <a:endParaRPr lang="es-ES" sz="1400">
              <a:latin typeface="Times New Roman" pitchFamily="18" charset="0"/>
            </a:endParaRPr>
          </a:p>
        </p:txBody>
      </p:sp>
      <p:cxnSp>
        <p:nvCxnSpPr>
          <p:cNvPr id="95280" name="169 Conector angular"/>
          <p:cNvCxnSpPr>
            <a:cxnSpLocks noChangeShapeType="1"/>
            <a:stCxn id="95279" idx="1"/>
            <a:endCxn id="95276" idx="3"/>
          </p:cNvCxnSpPr>
          <p:nvPr/>
        </p:nvCxnSpPr>
        <p:spPr bwMode="auto">
          <a:xfrm rot="10800000">
            <a:off x="7894697" y="3398838"/>
            <a:ext cx="339725" cy="1587"/>
          </a:xfrm>
          <a:prstGeom prst="bentConnector3">
            <a:avLst>
              <a:gd name="adj1" fmla="val 50000"/>
            </a:avLst>
          </a:prstGeom>
          <a:noFill/>
          <a:ln w="9525">
            <a:solidFill>
              <a:schemeClr val="tx1"/>
            </a:solidFill>
            <a:miter lim="800000"/>
            <a:headEnd/>
            <a:tailEnd type="triangle" w="med" len="med"/>
          </a:ln>
        </p:spPr>
      </p:cxnSp>
      <p:sp>
        <p:nvSpPr>
          <p:cNvPr id="95281" name="Rectangle 8"/>
          <p:cNvSpPr>
            <a:spLocks noChangeArrowheads="1"/>
          </p:cNvSpPr>
          <p:nvPr/>
        </p:nvSpPr>
        <p:spPr bwMode="auto">
          <a:xfrm>
            <a:off x="6434163" y="4430713"/>
            <a:ext cx="1682820" cy="603250"/>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Unidad de Control</a:t>
            </a:r>
            <a:endParaRPr lang="es-ES" sz="1400" dirty="0">
              <a:latin typeface="Times New Roman" pitchFamily="18" charset="0"/>
            </a:endParaRPr>
          </a:p>
        </p:txBody>
      </p:sp>
      <p:cxnSp>
        <p:nvCxnSpPr>
          <p:cNvPr id="95282" name="182 Conector recto de flecha"/>
          <p:cNvCxnSpPr>
            <a:cxnSpLocks noChangeShapeType="1"/>
            <a:stCxn id="95276" idx="2"/>
            <a:endCxn id="95281" idx="0"/>
          </p:cNvCxnSpPr>
          <p:nvPr/>
        </p:nvCxnSpPr>
        <p:spPr bwMode="auto">
          <a:xfrm rot="16200000" flipH="1">
            <a:off x="7060467" y="4215606"/>
            <a:ext cx="428625" cy="1588"/>
          </a:xfrm>
          <a:prstGeom prst="straightConnector1">
            <a:avLst/>
          </a:prstGeom>
          <a:noFill/>
          <a:ln w="9525">
            <a:solidFill>
              <a:schemeClr val="tx1"/>
            </a:solidFill>
            <a:miter lim="800000"/>
            <a:headEnd/>
            <a:tailEnd type="triangle" w="med" len="med"/>
          </a:ln>
        </p:spPr>
      </p:cxnSp>
      <p:cxnSp>
        <p:nvCxnSpPr>
          <p:cNvPr id="95283" name="184 Conector recto de flecha"/>
          <p:cNvCxnSpPr>
            <a:cxnSpLocks noChangeShapeType="1"/>
          </p:cNvCxnSpPr>
          <p:nvPr/>
        </p:nvCxnSpPr>
        <p:spPr bwMode="auto">
          <a:xfrm rot="5400000">
            <a:off x="6709628" y="5160169"/>
            <a:ext cx="250825" cy="1588"/>
          </a:xfrm>
          <a:prstGeom prst="straightConnector1">
            <a:avLst/>
          </a:prstGeom>
          <a:noFill/>
          <a:ln w="9525">
            <a:solidFill>
              <a:schemeClr val="tx1"/>
            </a:solidFill>
            <a:miter lim="800000"/>
            <a:headEnd/>
            <a:tailEnd type="triangle" w="med" len="med"/>
          </a:ln>
        </p:spPr>
      </p:cxnSp>
      <p:cxnSp>
        <p:nvCxnSpPr>
          <p:cNvPr id="95284" name="185 Conector recto de flecha"/>
          <p:cNvCxnSpPr>
            <a:cxnSpLocks noChangeShapeType="1"/>
          </p:cNvCxnSpPr>
          <p:nvPr/>
        </p:nvCxnSpPr>
        <p:spPr bwMode="auto">
          <a:xfrm rot="5400000">
            <a:off x="7622441" y="5158582"/>
            <a:ext cx="250825" cy="1587"/>
          </a:xfrm>
          <a:prstGeom prst="straightConnector1">
            <a:avLst/>
          </a:prstGeom>
          <a:noFill/>
          <a:ln w="9525">
            <a:solidFill>
              <a:schemeClr val="tx1"/>
            </a:solidFill>
            <a:miter lim="800000"/>
            <a:headEnd/>
            <a:tailEnd type="triangle" w="med" len="med"/>
          </a:ln>
        </p:spPr>
      </p:cxnSp>
      <p:cxnSp>
        <p:nvCxnSpPr>
          <p:cNvPr id="95285" name="186 Conector recto de flecha"/>
          <p:cNvCxnSpPr>
            <a:cxnSpLocks noChangeShapeType="1"/>
          </p:cNvCxnSpPr>
          <p:nvPr/>
        </p:nvCxnSpPr>
        <p:spPr bwMode="auto">
          <a:xfrm rot="5400000">
            <a:off x="7439878" y="5158582"/>
            <a:ext cx="250825" cy="1588"/>
          </a:xfrm>
          <a:prstGeom prst="straightConnector1">
            <a:avLst/>
          </a:prstGeom>
          <a:noFill/>
          <a:ln w="9525">
            <a:solidFill>
              <a:schemeClr val="tx1"/>
            </a:solidFill>
            <a:miter lim="800000"/>
            <a:headEnd/>
            <a:tailEnd type="triangle" w="med" len="med"/>
          </a:ln>
        </p:spPr>
      </p:cxnSp>
      <p:cxnSp>
        <p:nvCxnSpPr>
          <p:cNvPr id="95286" name="188 Conector recto de flecha"/>
          <p:cNvCxnSpPr>
            <a:cxnSpLocks noChangeShapeType="1"/>
          </p:cNvCxnSpPr>
          <p:nvPr/>
        </p:nvCxnSpPr>
        <p:spPr bwMode="auto">
          <a:xfrm rot="5400000">
            <a:off x="6892191" y="5160169"/>
            <a:ext cx="250825" cy="1587"/>
          </a:xfrm>
          <a:prstGeom prst="straightConnector1">
            <a:avLst/>
          </a:prstGeom>
          <a:noFill/>
          <a:ln w="9525">
            <a:solidFill>
              <a:schemeClr val="tx1"/>
            </a:solidFill>
            <a:miter lim="800000"/>
            <a:headEnd/>
            <a:tailEnd type="triangle" w="med" len="med"/>
          </a:ln>
        </p:spPr>
      </p:cxnSp>
      <p:cxnSp>
        <p:nvCxnSpPr>
          <p:cNvPr id="95287" name="189 Conector recto de flecha"/>
          <p:cNvCxnSpPr>
            <a:cxnSpLocks noChangeShapeType="1"/>
          </p:cNvCxnSpPr>
          <p:nvPr/>
        </p:nvCxnSpPr>
        <p:spPr bwMode="auto">
          <a:xfrm rot="5400000">
            <a:off x="7073166" y="5158582"/>
            <a:ext cx="250825" cy="1587"/>
          </a:xfrm>
          <a:prstGeom prst="straightConnector1">
            <a:avLst/>
          </a:prstGeom>
          <a:noFill/>
          <a:ln w="9525">
            <a:solidFill>
              <a:schemeClr val="tx1"/>
            </a:solidFill>
            <a:miter lim="800000"/>
            <a:headEnd/>
            <a:tailEnd type="triangle" w="med" len="med"/>
          </a:ln>
        </p:spPr>
      </p:cxnSp>
      <p:cxnSp>
        <p:nvCxnSpPr>
          <p:cNvPr id="95288" name="190 Conector recto de flecha"/>
          <p:cNvCxnSpPr>
            <a:cxnSpLocks noChangeShapeType="1"/>
          </p:cNvCxnSpPr>
          <p:nvPr/>
        </p:nvCxnSpPr>
        <p:spPr bwMode="auto">
          <a:xfrm rot="5400000">
            <a:off x="7255728" y="5160169"/>
            <a:ext cx="250825" cy="1588"/>
          </a:xfrm>
          <a:prstGeom prst="straightConnector1">
            <a:avLst/>
          </a:prstGeom>
          <a:noFill/>
          <a:ln w="9525">
            <a:solidFill>
              <a:schemeClr val="tx1"/>
            </a:solidFill>
            <a:miter lim="800000"/>
            <a:headEnd/>
            <a:tailEnd type="triangle" w="med" len="med"/>
          </a:ln>
        </p:spPr>
      </p:cxnSp>
      <p:sp>
        <p:nvSpPr>
          <p:cNvPr id="95289" name="191 CuadroTexto"/>
          <p:cNvSpPr txBox="1">
            <a:spLocks noChangeArrowheads="1"/>
          </p:cNvSpPr>
          <p:nvPr/>
        </p:nvSpPr>
        <p:spPr bwMode="auto">
          <a:xfrm>
            <a:off x="6581835" y="5321300"/>
            <a:ext cx="1385887" cy="261938"/>
          </a:xfrm>
          <a:prstGeom prst="rect">
            <a:avLst/>
          </a:prstGeom>
          <a:noFill/>
          <a:ln w="9525">
            <a:noFill/>
            <a:miter lim="800000"/>
            <a:headEnd/>
            <a:tailEnd/>
          </a:ln>
        </p:spPr>
        <p:txBody>
          <a:bodyPr wrap="none">
            <a:spAutoFit/>
          </a:bodyPr>
          <a:lstStyle/>
          <a:p>
            <a:r>
              <a:rPr lang="es-ES_tradnl" sz="1100"/>
              <a:t>Señales de Control</a:t>
            </a:r>
          </a:p>
        </p:txBody>
      </p:sp>
      <p:sp>
        <p:nvSpPr>
          <p:cNvPr id="196" name="195 Elipse"/>
          <p:cNvSpPr/>
          <p:nvPr/>
        </p:nvSpPr>
        <p:spPr>
          <a:xfrm>
            <a:off x="3046472" y="1760538"/>
            <a:ext cx="44450" cy="4603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61" name="Rectangle 7"/>
          <p:cNvSpPr>
            <a:spLocks noChangeArrowheads="1"/>
          </p:cNvSpPr>
          <p:nvPr/>
        </p:nvSpPr>
        <p:spPr bwMode="auto">
          <a:xfrm>
            <a:off x="2163734" y="5185522"/>
            <a:ext cx="290512" cy="203294"/>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Z</a:t>
            </a:r>
            <a:endParaRPr lang="es-ES" sz="1400" dirty="0">
              <a:latin typeface="Times New Roman" pitchFamily="18" charset="0"/>
            </a:endParaRPr>
          </a:p>
        </p:txBody>
      </p:sp>
      <p:cxnSp>
        <p:nvCxnSpPr>
          <p:cNvPr id="63" name="62 Conector recto de flecha"/>
          <p:cNvCxnSpPr>
            <a:stCxn id="95255" idx="1"/>
            <a:endCxn id="61" idx="3"/>
          </p:cNvCxnSpPr>
          <p:nvPr/>
        </p:nvCxnSpPr>
        <p:spPr>
          <a:xfrm rot="10800000" flipV="1">
            <a:off x="2454246" y="5285581"/>
            <a:ext cx="255676" cy="1587"/>
          </a:xfrm>
          <a:prstGeom prst="straightConnector1">
            <a:avLst/>
          </a:prstGeom>
          <a:noFill/>
          <a:ln w="9525">
            <a:solidFill>
              <a:schemeClr val="tx1"/>
            </a:solidFill>
            <a:miter lim="800000"/>
            <a:headEnd/>
            <a:tailEnd type="triangle" w="med" len="med"/>
          </a:ln>
        </p:spPr>
      </p:cxn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1962" y="1603350"/>
            <a:ext cx="8256587" cy="4298971"/>
          </a:xfrm>
        </p:spPr>
        <p:txBody>
          <a:bodyPr/>
          <a:lstStyle/>
          <a:p>
            <a:r>
              <a:rPr lang="es-ES_tradnl" sz="2400" dirty="0" smtClean="0"/>
              <a:t>Acceso a Memoria solo con LOAD y STORE.</a:t>
            </a:r>
          </a:p>
          <a:p>
            <a:r>
              <a:rPr lang="es-ES_tradnl" sz="2400" dirty="0" smtClean="0"/>
              <a:t>Manipulación de Datos “Registro – Registro”.</a:t>
            </a:r>
          </a:p>
          <a:p>
            <a:r>
              <a:rPr lang="es-ES_tradnl" sz="2400" dirty="0" smtClean="0"/>
              <a:t>Numero limitado de modos de direccionamiento.</a:t>
            </a:r>
          </a:p>
          <a:p>
            <a:r>
              <a:rPr lang="es-ES_tradnl" sz="2400" dirty="0" smtClean="0"/>
              <a:t>Formatos de Instrucciones de longitud fija</a:t>
            </a:r>
          </a:p>
          <a:p>
            <a:r>
              <a:rPr lang="es-ES_tradnl" sz="2400" dirty="0" smtClean="0"/>
              <a:t>Las instrucciones ejecutan operaciones básicas.</a:t>
            </a:r>
          </a:p>
          <a:p>
            <a:endParaRPr lang="es-ES_tradnl" sz="1400" dirty="0" smtClean="0"/>
          </a:p>
          <a:p>
            <a:pPr lvl="1"/>
            <a:r>
              <a:rPr lang="es-ES_tradnl" sz="2000" dirty="0" smtClean="0"/>
              <a:t>Alto Rendimiento</a:t>
            </a:r>
          </a:p>
          <a:p>
            <a:pPr lvl="1"/>
            <a:r>
              <a:rPr lang="es-ES_tradnl" sz="2000" dirty="0" smtClean="0"/>
              <a:t>Alta velocidad de ejecución</a:t>
            </a:r>
          </a:p>
          <a:p>
            <a:pPr lvl="1"/>
            <a:r>
              <a:rPr lang="es-ES_tradnl" sz="2000" dirty="0" smtClean="0"/>
              <a:t>Evita accesos a memoria</a:t>
            </a:r>
          </a:p>
          <a:p>
            <a:pPr lvl="1"/>
            <a:r>
              <a:rPr lang="es-ES_tradnl" sz="2000" dirty="0" smtClean="0"/>
              <a:t>Banco de Registros grande</a:t>
            </a:r>
          </a:p>
          <a:p>
            <a:pPr lvl="1"/>
            <a:r>
              <a:rPr lang="es-ES_tradnl" sz="2000" dirty="0" smtClean="0"/>
              <a:t>Unidad de control cableada*</a:t>
            </a:r>
          </a:p>
          <a:p>
            <a:pPr lvl="1"/>
            <a:r>
              <a:rPr lang="es-ES_tradnl" sz="2000" dirty="0" smtClean="0"/>
              <a:t>Pipeline</a:t>
            </a:r>
          </a:p>
          <a:p>
            <a:endParaRPr lang="es-ES_tradnl" sz="2400" dirty="0"/>
          </a:p>
        </p:txBody>
      </p:sp>
      <p:sp>
        <p:nvSpPr>
          <p:cNvPr id="4" name="1 Título"/>
          <p:cNvSpPr>
            <a:spLocks noGrp="1"/>
          </p:cNvSpPr>
          <p:nvPr>
            <p:ph type="title"/>
          </p:nvPr>
        </p:nvSpPr>
        <p:spPr>
          <a:xfrm>
            <a:off x="76200" y="76200"/>
            <a:ext cx="8382000" cy="685800"/>
          </a:xfrm>
        </p:spPr>
        <p:txBody>
          <a:bodyPr/>
          <a:lstStyle/>
          <a:p>
            <a:r>
              <a:rPr lang="es-CO" sz="2400" dirty="0" smtClean="0"/>
              <a:t>Ejercicio 14: </a:t>
            </a:r>
            <a:r>
              <a:rPr lang="es-ES_tradnl" sz="2400" dirty="0" smtClean="0"/>
              <a:t>Diseño de un Procesador RISC “Pipeline”</a:t>
            </a:r>
          </a:p>
        </p:txBody>
      </p:sp>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Times New Roman"/>
              </a:rPr>
              <a:t>Características de un Procesador RISC</a:t>
            </a:r>
            <a:endParaRPr lang="es-ES_tradnl" b="1" i="1" kern="0" dirty="0">
              <a:solidFill>
                <a:srgbClr val="9933FF"/>
              </a:solidFill>
              <a:latin typeface="+mj-lt"/>
              <a:ea typeface="+mj-ea"/>
              <a:cs typeface="+mj-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Ciclo de Instrucción:</a:t>
            </a:r>
            <a:endParaRPr lang="es-ES_tradnl" b="1" i="1" kern="0" dirty="0">
              <a:solidFill>
                <a:srgbClr val="9933FF"/>
              </a:solidFill>
              <a:latin typeface="+mj-lt"/>
              <a:ea typeface="+mj-ea"/>
              <a:cs typeface="+mj-cs"/>
            </a:endParaRPr>
          </a:p>
        </p:txBody>
      </p:sp>
      <p:graphicFrame>
        <p:nvGraphicFramePr>
          <p:cNvPr id="6" name="5 Tabla"/>
          <p:cNvGraphicFramePr>
            <a:graphicFrameLocks noGrp="1"/>
          </p:cNvGraphicFramePr>
          <p:nvPr/>
        </p:nvGraphicFramePr>
        <p:xfrm>
          <a:off x="1524000" y="2297097"/>
          <a:ext cx="6096000" cy="2595880"/>
        </p:xfrm>
        <a:graphic>
          <a:graphicData uri="http://schemas.openxmlformats.org/drawingml/2006/table">
            <a:tbl>
              <a:tblPr firstRow="1" firstCol="1" bandRow="1">
                <a:tableStyleId>{5C22544A-7EE6-4342-B048-85BDC9FD1C3A}</a:tableStyleId>
              </a:tblPr>
              <a:tblGrid>
                <a:gridCol w="1016000"/>
                <a:gridCol w="1016000"/>
                <a:gridCol w="1016000"/>
                <a:gridCol w="1016000"/>
                <a:gridCol w="1016000"/>
                <a:gridCol w="1016000"/>
              </a:tblGrid>
              <a:tr h="370840">
                <a:tc>
                  <a:txBody>
                    <a:bodyPr/>
                    <a:lstStyle/>
                    <a:p>
                      <a:endParaRPr lang="es-ES_tradnl" dirty="0"/>
                    </a:p>
                  </a:txBody>
                  <a:tcPr/>
                </a:tc>
                <a:tc>
                  <a:txBody>
                    <a:bodyPr/>
                    <a:lstStyle/>
                    <a:p>
                      <a:r>
                        <a:rPr lang="es-ES_tradnl" dirty="0" err="1" smtClean="0"/>
                        <a:t>Fetch</a:t>
                      </a:r>
                      <a:endParaRPr lang="es-ES_tradnl" dirty="0"/>
                    </a:p>
                  </a:txBody>
                  <a:tcPr/>
                </a:tc>
                <a:tc>
                  <a:txBody>
                    <a:bodyPr/>
                    <a:lstStyle/>
                    <a:p>
                      <a:pPr algn="l"/>
                      <a:r>
                        <a:rPr lang="es-ES_tradnl" dirty="0" err="1" smtClean="0"/>
                        <a:t>Decode</a:t>
                      </a:r>
                      <a:endParaRPr lang="es-ES_tradnl" dirty="0"/>
                    </a:p>
                  </a:txBody>
                  <a:tcPr/>
                </a:tc>
                <a:tc>
                  <a:txBody>
                    <a:bodyPr/>
                    <a:lstStyle/>
                    <a:p>
                      <a:r>
                        <a:rPr lang="es-ES_tradnl" dirty="0" smtClean="0"/>
                        <a:t>Load</a:t>
                      </a:r>
                      <a:endParaRPr lang="es-ES_tradnl" dirty="0"/>
                    </a:p>
                  </a:txBody>
                  <a:tcPr/>
                </a:tc>
                <a:tc>
                  <a:txBody>
                    <a:bodyPr/>
                    <a:lstStyle/>
                    <a:p>
                      <a:r>
                        <a:rPr lang="es-ES_tradnl" dirty="0" err="1" smtClean="0"/>
                        <a:t>Execute</a:t>
                      </a:r>
                      <a:endParaRPr lang="es-ES_tradnl" dirty="0"/>
                    </a:p>
                  </a:txBody>
                  <a:tcPr/>
                </a:tc>
                <a:tc>
                  <a:txBody>
                    <a:bodyPr/>
                    <a:lstStyle/>
                    <a:p>
                      <a:r>
                        <a:rPr lang="es-ES_tradnl" dirty="0" err="1" smtClean="0"/>
                        <a:t>Store</a:t>
                      </a:r>
                      <a:endParaRPr lang="es-ES_tradnl" dirty="0"/>
                    </a:p>
                  </a:txBody>
                  <a:tcPr/>
                </a:tc>
              </a:tr>
              <a:tr h="370840">
                <a:tc>
                  <a:txBody>
                    <a:bodyPr/>
                    <a:lstStyle/>
                    <a:p>
                      <a:r>
                        <a:rPr lang="es-ES_tradnl" dirty="0" smtClean="0"/>
                        <a:t>Ciclo</a:t>
                      </a:r>
                      <a:r>
                        <a:rPr lang="es-ES_tradnl" baseline="0" dirty="0" smtClean="0"/>
                        <a:t> 1</a:t>
                      </a:r>
                      <a:endParaRPr lang="es-ES_tradnl" dirty="0"/>
                    </a:p>
                  </a:txBody>
                  <a:tcPr/>
                </a:tc>
                <a:tc>
                  <a:txBody>
                    <a:bodyPr/>
                    <a:lstStyle/>
                    <a:p>
                      <a:r>
                        <a:rPr lang="es-ES_tradnl" dirty="0" smtClean="0"/>
                        <a:t>MOV</a:t>
                      </a:r>
                      <a:endParaRPr lang="es-ES_tradnl" dirty="0"/>
                    </a:p>
                  </a:txBody>
                  <a:tcPr/>
                </a:tc>
                <a:tc>
                  <a:txBody>
                    <a:bodyPr/>
                    <a:lstStyle/>
                    <a:p>
                      <a:endParaRPr lang="es-ES_tradnl" dirty="0"/>
                    </a:p>
                  </a:txBody>
                  <a:tcPr/>
                </a:tc>
                <a:tc>
                  <a:txBody>
                    <a:bodyPr/>
                    <a:lstStyle/>
                    <a:p>
                      <a:endParaRPr lang="es-ES_tradnl" dirty="0"/>
                    </a:p>
                  </a:txBody>
                  <a:tcPr/>
                </a:tc>
                <a:tc>
                  <a:txBody>
                    <a:bodyPr/>
                    <a:lstStyle/>
                    <a:p>
                      <a:endParaRPr lang="es-ES_tradnl" dirty="0"/>
                    </a:p>
                  </a:txBody>
                  <a:tcPr/>
                </a:tc>
                <a:tc>
                  <a:txBody>
                    <a:bodyPr/>
                    <a:lstStyle/>
                    <a:p>
                      <a:endParaRPr lang="es-ES_tradnl"/>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Ciclo</a:t>
                      </a:r>
                      <a:r>
                        <a:rPr lang="es-ES_tradnl" baseline="0" dirty="0" smtClean="0"/>
                        <a:t> 2</a:t>
                      </a:r>
                      <a:endParaRPr lang="es-ES_tradnl" dirty="0" smtClean="0"/>
                    </a:p>
                  </a:txBody>
                  <a:tcPr/>
                </a:tc>
                <a:tc>
                  <a:txBody>
                    <a:bodyPr/>
                    <a:lstStyle/>
                    <a:p>
                      <a:r>
                        <a:rPr lang="es-ES_tradnl" dirty="0" smtClean="0"/>
                        <a:t>ADD</a:t>
                      </a:r>
                      <a:endParaRPr lang="es-ES_tradnl" dirty="0"/>
                    </a:p>
                  </a:txBody>
                  <a:tcPr/>
                </a:tc>
                <a:tc>
                  <a:txBody>
                    <a:bodyPr/>
                    <a:lstStyle/>
                    <a:p>
                      <a:r>
                        <a:rPr lang="es-ES_tradnl" dirty="0" smtClean="0"/>
                        <a:t>MOV</a:t>
                      </a:r>
                      <a:endParaRPr lang="es-ES_tradnl" dirty="0"/>
                    </a:p>
                  </a:txBody>
                  <a:tcPr/>
                </a:tc>
                <a:tc>
                  <a:txBody>
                    <a:bodyPr/>
                    <a:lstStyle/>
                    <a:p>
                      <a:endParaRPr lang="es-ES_tradnl" dirty="0"/>
                    </a:p>
                  </a:txBody>
                  <a:tcPr/>
                </a:tc>
                <a:tc>
                  <a:txBody>
                    <a:bodyPr/>
                    <a:lstStyle/>
                    <a:p>
                      <a:endParaRPr lang="es-ES_tradnl"/>
                    </a:p>
                  </a:txBody>
                  <a:tcPr/>
                </a:tc>
                <a:tc>
                  <a:txBody>
                    <a:bodyPr/>
                    <a:lstStyle/>
                    <a:p>
                      <a:endParaRPr lang="es-ES_tradnl"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Ciclo</a:t>
                      </a:r>
                      <a:r>
                        <a:rPr lang="es-ES_tradnl" baseline="0" dirty="0" smtClean="0"/>
                        <a:t> 3</a:t>
                      </a:r>
                      <a:endParaRPr lang="es-ES_tradnl" dirty="0" smtClean="0"/>
                    </a:p>
                  </a:txBody>
                  <a:tcPr/>
                </a:tc>
                <a:tc>
                  <a:txBody>
                    <a:bodyPr/>
                    <a:lstStyle/>
                    <a:p>
                      <a:r>
                        <a:rPr lang="es-ES_tradnl" dirty="0" smtClean="0"/>
                        <a:t>MULT</a:t>
                      </a:r>
                      <a:endParaRPr lang="es-ES_tradnl" dirty="0"/>
                    </a:p>
                  </a:txBody>
                  <a:tcPr/>
                </a:tc>
                <a:tc>
                  <a:txBody>
                    <a:bodyPr/>
                    <a:lstStyle/>
                    <a:p>
                      <a:r>
                        <a:rPr lang="es-ES_tradnl" dirty="0" smtClean="0"/>
                        <a:t>ADD</a:t>
                      </a:r>
                      <a:endParaRPr lang="es-ES_tradnl" dirty="0"/>
                    </a:p>
                  </a:txBody>
                  <a:tcPr/>
                </a:tc>
                <a:tc>
                  <a:txBody>
                    <a:bodyPr/>
                    <a:lstStyle/>
                    <a:p>
                      <a:r>
                        <a:rPr lang="es-ES_tradnl" dirty="0" smtClean="0"/>
                        <a:t>MOV</a:t>
                      </a:r>
                      <a:endParaRPr lang="es-ES_tradnl" dirty="0"/>
                    </a:p>
                  </a:txBody>
                  <a:tcPr/>
                </a:tc>
                <a:tc>
                  <a:txBody>
                    <a:bodyPr/>
                    <a:lstStyle/>
                    <a:p>
                      <a:endParaRPr lang="es-ES_tradnl"/>
                    </a:p>
                  </a:txBody>
                  <a:tcPr/>
                </a:tc>
                <a:tc>
                  <a:txBody>
                    <a:bodyPr/>
                    <a:lstStyle/>
                    <a:p>
                      <a:endParaRPr lang="es-ES_tradnl"/>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Ciclo</a:t>
                      </a:r>
                      <a:r>
                        <a:rPr lang="es-ES_tradnl" baseline="0" dirty="0" smtClean="0"/>
                        <a:t> 4</a:t>
                      </a:r>
                      <a:endParaRPr lang="es-ES_tradnl" dirty="0" smtClean="0"/>
                    </a:p>
                  </a:txBody>
                  <a:tcPr/>
                </a:tc>
                <a:tc>
                  <a:txBody>
                    <a:bodyPr/>
                    <a:lstStyle/>
                    <a:p>
                      <a:r>
                        <a:rPr lang="es-ES_tradnl" dirty="0" smtClean="0"/>
                        <a:t>XOR</a:t>
                      </a:r>
                      <a:endParaRPr lang="es-ES_tradnl" dirty="0"/>
                    </a:p>
                  </a:txBody>
                  <a:tcPr/>
                </a:tc>
                <a:tc>
                  <a:txBody>
                    <a:bodyPr/>
                    <a:lstStyle/>
                    <a:p>
                      <a:r>
                        <a:rPr lang="es-ES_tradnl" dirty="0" smtClean="0"/>
                        <a:t>MULT</a:t>
                      </a:r>
                      <a:endParaRPr lang="es-ES_tradnl" dirty="0"/>
                    </a:p>
                  </a:txBody>
                  <a:tcPr/>
                </a:tc>
                <a:tc>
                  <a:txBody>
                    <a:bodyPr/>
                    <a:lstStyle/>
                    <a:p>
                      <a:r>
                        <a:rPr lang="es-ES_tradnl" dirty="0" smtClean="0"/>
                        <a:t>ADD</a:t>
                      </a:r>
                      <a:endParaRPr lang="es-ES_tradnl" dirty="0"/>
                    </a:p>
                  </a:txBody>
                  <a:tcPr/>
                </a:tc>
                <a:tc>
                  <a:txBody>
                    <a:bodyPr/>
                    <a:lstStyle/>
                    <a:p>
                      <a:r>
                        <a:rPr lang="es-ES_tradnl" dirty="0" smtClean="0"/>
                        <a:t>MOV</a:t>
                      </a:r>
                      <a:endParaRPr lang="es-ES_tradnl" dirty="0"/>
                    </a:p>
                  </a:txBody>
                  <a:tcPr/>
                </a:tc>
                <a:tc>
                  <a:txBody>
                    <a:bodyPr/>
                    <a:lstStyle/>
                    <a:p>
                      <a:endParaRPr lang="es-ES_tradnl"/>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Ciclo</a:t>
                      </a:r>
                      <a:r>
                        <a:rPr lang="es-ES_tradnl" baseline="0" dirty="0" smtClean="0"/>
                        <a:t> 5</a:t>
                      </a:r>
                      <a:endParaRPr lang="es-ES_tradnl" dirty="0" smtClean="0"/>
                    </a:p>
                  </a:txBody>
                  <a:tcPr/>
                </a:tc>
                <a:tc>
                  <a:txBody>
                    <a:bodyPr/>
                    <a:lstStyle/>
                    <a:p>
                      <a:r>
                        <a:rPr lang="es-ES_tradnl" dirty="0" smtClean="0"/>
                        <a:t>SUB</a:t>
                      </a:r>
                      <a:endParaRPr lang="es-ES_tradnl" dirty="0"/>
                    </a:p>
                  </a:txBody>
                  <a:tcPr/>
                </a:tc>
                <a:tc>
                  <a:txBody>
                    <a:bodyPr/>
                    <a:lstStyle/>
                    <a:p>
                      <a:r>
                        <a:rPr lang="es-ES_tradnl" dirty="0" smtClean="0"/>
                        <a:t>XOR</a:t>
                      </a:r>
                      <a:endParaRPr lang="es-ES_tradnl" dirty="0"/>
                    </a:p>
                  </a:txBody>
                  <a:tcPr/>
                </a:tc>
                <a:tc>
                  <a:txBody>
                    <a:bodyPr/>
                    <a:lstStyle/>
                    <a:p>
                      <a:r>
                        <a:rPr lang="es-ES_tradnl" dirty="0" smtClean="0"/>
                        <a:t>MULT</a:t>
                      </a:r>
                      <a:endParaRPr lang="es-ES_tradnl" dirty="0"/>
                    </a:p>
                  </a:txBody>
                  <a:tcPr/>
                </a:tc>
                <a:tc>
                  <a:txBody>
                    <a:bodyPr/>
                    <a:lstStyle/>
                    <a:p>
                      <a:r>
                        <a:rPr lang="es-ES_tradnl" dirty="0" smtClean="0"/>
                        <a:t>ADD</a:t>
                      </a:r>
                      <a:endParaRPr lang="es-ES_tradnl" dirty="0"/>
                    </a:p>
                  </a:txBody>
                  <a:tcPr/>
                </a:tc>
                <a:tc>
                  <a:txBody>
                    <a:bodyPr/>
                    <a:lstStyle/>
                    <a:p>
                      <a:r>
                        <a:rPr lang="es-ES_tradnl" dirty="0" smtClean="0"/>
                        <a:t>MOV</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Ciclo 6</a:t>
                      </a:r>
                    </a:p>
                  </a:txBody>
                  <a:tcPr/>
                </a:tc>
                <a:tc>
                  <a:txBody>
                    <a:bodyPr/>
                    <a:lstStyle/>
                    <a:p>
                      <a:r>
                        <a:rPr lang="es-ES_tradnl" dirty="0" smtClean="0"/>
                        <a:t>NOT</a:t>
                      </a:r>
                      <a:endParaRPr lang="es-ES_tradnl" dirty="0"/>
                    </a:p>
                  </a:txBody>
                  <a:tcPr/>
                </a:tc>
                <a:tc>
                  <a:txBody>
                    <a:bodyPr/>
                    <a:lstStyle/>
                    <a:p>
                      <a:r>
                        <a:rPr lang="es-ES_tradnl" dirty="0" smtClean="0"/>
                        <a:t>SUB</a:t>
                      </a:r>
                      <a:endParaRPr lang="es-ES_tradnl" dirty="0"/>
                    </a:p>
                  </a:txBody>
                  <a:tcPr/>
                </a:tc>
                <a:tc>
                  <a:txBody>
                    <a:bodyPr/>
                    <a:lstStyle/>
                    <a:p>
                      <a:r>
                        <a:rPr lang="es-ES_tradnl" dirty="0" smtClean="0"/>
                        <a:t>XOR</a:t>
                      </a:r>
                      <a:endParaRPr lang="es-ES_tradnl" dirty="0"/>
                    </a:p>
                  </a:txBody>
                  <a:tcPr/>
                </a:tc>
                <a:tc>
                  <a:txBody>
                    <a:bodyPr/>
                    <a:lstStyle/>
                    <a:p>
                      <a:r>
                        <a:rPr lang="es-ES_tradnl" dirty="0" smtClean="0"/>
                        <a:t>MULT</a:t>
                      </a:r>
                      <a:endParaRPr lang="es-ES_tradnl" dirty="0"/>
                    </a:p>
                  </a:txBody>
                  <a:tcPr/>
                </a:tc>
                <a:tc>
                  <a:txBody>
                    <a:bodyPr/>
                    <a:lstStyle/>
                    <a:p>
                      <a:r>
                        <a:rPr lang="es-ES_tradnl" dirty="0" smtClean="0"/>
                        <a:t>ADD</a:t>
                      </a:r>
                    </a:p>
                  </a:txBody>
                  <a:tcPr/>
                </a:tc>
              </a:tr>
            </a:tbl>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88995" y="1905016"/>
            <a:ext cx="8382000" cy="4445024"/>
          </a:xfrm>
        </p:spPr>
        <p:txBody>
          <a:bodyPr/>
          <a:lstStyle/>
          <a:p>
            <a:r>
              <a:rPr lang="es-ES_tradnl" dirty="0" smtClean="0"/>
              <a:t>Conflicto de Datos (dependencia de datos)</a:t>
            </a:r>
          </a:p>
          <a:p>
            <a:pPr lvl="1"/>
            <a:r>
              <a:rPr lang="es-ES_tradnl" dirty="0" smtClean="0"/>
              <a:t>Solución Software:</a:t>
            </a:r>
          </a:p>
          <a:p>
            <a:pPr lvl="2"/>
            <a:r>
              <a:rPr lang="es-ES_tradnl" dirty="0" smtClean="0"/>
              <a:t>Introducción de </a:t>
            </a:r>
            <a:r>
              <a:rPr lang="es-ES_tradnl" dirty="0" err="1" smtClean="0"/>
              <a:t>NOP’s</a:t>
            </a:r>
            <a:r>
              <a:rPr lang="es-ES_tradnl" dirty="0" smtClean="0"/>
              <a:t>:</a:t>
            </a:r>
          </a:p>
          <a:p>
            <a:pPr lvl="3"/>
            <a:r>
              <a:rPr lang="es-ES_tradnl" dirty="0" smtClean="0"/>
              <a:t>Reduce el “</a:t>
            </a:r>
            <a:r>
              <a:rPr lang="es-ES_tradnl" dirty="0" err="1" smtClean="0"/>
              <a:t>Throughput</a:t>
            </a:r>
            <a:r>
              <a:rPr lang="es-ES_tradnl" dirty="0" smtClean="0"/>
              <a:t>”.</a:t>
            </a:r>
          </a:p>
          <a:p>
            <a:pPr lvl="3"/>
            <a:endParaRPr lang="es-ES_tradnl" dirty="0" smtClean="0"/>
          </a:p>
          <a:p>
            <a:pPr lvl="1"/>
            <a:r>
              <a:rPr lang="es-ES_tradnl" dirty="0" smtClean="0"/>
              <a:t>Soluciones Hardware:</a:t>
            </a:r>
          </a:p>
          <a:p>
            <a:pPr lvl="2"/>
            <a:r>
              <a:rPr lang="es-ES_tradnl" dirty="0" smtClean="0"/>
              <a:t>Inserción de Burbujas (</a:t>
            </a:r>
            <a:r>
              <a:rPr lang="es-ES_tradnl" dirty="0" err="1" smtClean="0"/>
              <a:t>NOP’s</a:t>
            </a:r>
            <a:r>
              <a:rPr lang="es-ES_tradnl" dirty="0" smtClean="0"/>
              <a:t>):</a:t>
            </a:r>
          </a:p>
          <a:p>
            <a:pPr lvl="3"/>
            <a:r>
              <a:rPr lang="es-ES_tradnl" dirty="0" smtClean="0"/>
              <a:t>Reduce el “</a:t>
            </a:r>
            <a:r>
              <a:rPr lang="es-ES_tradnl" dirty="0" err="1" smtClean="0"/>
              <a:t>Throughput</a:t>
            </a:r>
            <a:r>
              <a:rPr lang="es-ES_tradnl" dirty="0" smtClean="0"/>
              <a:t>”.</a:t>
            </a:r>
          </a:p>
          <a:p>
            <a:pPr lvl="2"/>
            <a:r>
              <a:rPr lang="es-ES_tradnl" b="1" u="sng" dirty="0" smtClean="0"/>
              <a:t>Anticipación de Datos:</a:t>
            </a:r>
          </a:p>
          <a:p>
            <a:pPr lvl="3"/>
            <a:r>
              <a:rPr lang="es-ES_tradnl" dirty="0" smtClean="0"/>
              <a:t>No reduce el “</a:t>
            </a:r>
            <a:r>
              <a:rPr lang="es-ES_tradnl" dirty="0" err="1" smtClean="0"/>
              <a:t>Throughput</a:t>
            </a:r>
            <a:r>
              <a:rPr lang="es-ES_tradnl" dirty="0" smtClean="0"/>
              <a:t>”.</a:t>
            </a:r>
          </a:p>
          <a:p>
            <a:pPr lvl="3"/>
            <a:r>
              <a:rPr lang="es-ES_tradnl" dirty="0" smtClean="0"/>
              <a:t>Añade Retardo </a:t>
            </a:r>
            <a:r>
              <a:rPr lang="es-ES_tradnl" dirty="0" err="1" smtClean="0"/>
              <a:t>Combinacional</a:t>
            </a:r>
            <a:r>
              <a:rPr lang="es-ES_tradnl" dirty="0" smtClean="0"/>
              <a:t>.</a:t>
            </a:r>
          </a:p>
        </p:txBody>
      </p:sp>
      <p:sp>
        <p:nvSpPr>
          <p:cNvPr id="4"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Problemas</a:t>
            </a:r>
            <a:endParaRPr lang="es-ES_tradnl" b="1" i="1" kern="0" dirty="0">
              <a:solidFill>
                <a:srgbClr val="9933FF"/>
              </a:solidFill>
              <a:latin typeface="+mj-lt"/>
              <a:ea typeface="+mj-ea"/>
              <a:cs typeface="+mj-cs"/>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88995" y="1931967"/>
            <a:ext cx="8382000" cy="4006868"/>
          </a:xfrm>
        </p:spPr>
        <p:txBody>
          <a:bodyPr/>
          <a:lstStyle/>
          <a:p>
            <a:r>
              <a:rPr lang="es-ES_tradnl" dirty="0" smtClean="0"/>
              <a:t>Conflictos de Control (saltos o bifurcaciones)</a:t>
            </a:r>
          </a:p>
          <a:p>
            <a:pPr lvl="1"/>
            <a:r>
              <a:rPr lang="es-ES_tradnl" dirty="0" smtClean="0"/>
              <a:t>Solución Software:</a:t>
            </a:r>
          </a:p>
          <a:p>
            <a:pPr lvl="2"/>
            <a:r>
              <a:rPr lang="es-ES_tradnl" dirty="0" smtClean="0"/>
              <a:t>Bifurcación Retardada (</a:t>
            </a:r>
            <a:r>
              <a:rPr lang="es-ES_tradnl" dirty="0" err="1" smtClean="0"/>
              <a:t>NOP’s</a:t>
            </a:r>
            <a:r>
              <a:rPr lang="es-ES_tradnl" dirty="0" smtClean="0"/>
              <a:t>):</a:t>
            </a:r>
          </a:p>
          <a:p>
            <a:pPr lvl="3"/>
            <a:r>
              <a:rPr lang="es-ES_tradnl" sz="1800" dirty="0" smtClean="0"/>
              <a:t>Reduce el “</a:t>
            </a:r>
            <a:r>
              <a:rPr lang="es-ES_tradnl" sz="1800" dirty="0" err="1" smtClean="0"/>
              <a:t>Throughput</a:t>
            </a:r>
            <a:r>
              <a:rPr lang="es-ES_tradnl" sz="1800" dirty="0" smtClean="0"/>
              <a:t>”.</a:t>
            </a:r>
          </a:p>
          <a:p>
            <a:pPr lvl="2"/>
            <a:endParaRPr lang="es-ES_tradnl" dirty="0" smtClean="0"/>
          </a:p>
          <a:p>
            <a:pPr lvl="1"/>
            <a:r>
              <a:rPr lang="es-ES_tradnl" dirty="0" smtClean="0"/>
              <a:t>Soluciones Hardware:</a:t>
            </a:r>
          </a:p>
          <a:p>
            <a:pPr lvl="2"/>
            <a:r>
              <a:rPr lang="es-ES_tradnl" dirty="0" smtClean="0"/>
              <a:t>Parada de Conflicto de bifurcación (detener PC):</a:t>
            </a:r>
          </a:p>
          <a:p>
            <a:pPr lvl="3"/>
            <a:r>
              <a:rPr lang="es-ES_tradnl" sz="1800" dirty="0" smtClean="0"/>
              <a:t>Reduce el “</a:t>
            </a:r>
            <a:r>
              <a:rPr lang="es-ES_tradnl" sz="1800" dirty="0" err="1" smtClean="0"/>
              <a:t>Throughput</a:t>
            </a:r>
            <a:r>
              <a:rPr lang="es-ES_tradnl" sz="1800" dirty="0" smtClean="0"/>
              <a:t>”.</a:t>
            </a:r>
          </a:p>
          <a:p>
            <a:pPr lvl="2"/>
            <a:r>
              <a:rPr lang="es-ES_tradnl" b="1" u="sng" dirty="0" smtClean="0"/>
              <a:t>Predicción de Salto</a:t>
            </a:r>
            <a:r>
              <a:rPr lang="es-ES_tradnl" dirty="0" smtClean="0"/>
              <a:t> (asumir que los saltos no se ejecutan):</a:t>
            </a:r>
          </a:p>
          <a:p>
            <a:pPr lvl="3"/>
            <a:r>
              <a:rPr lang="es-ES_tradnl" sz="1800" dirty="0" smtClean="0"/>
              <a:t>No reduce “</a:t>
            </a:r>
            <a:r>
              <a:rPr lang="es-ES_tradnl" sz="1800" dirty="0" err="1" smtClean="0"/>
              <a:t>Throughput</a:t>
            </a:r>
            <a:r>
              <a:rPr lang="es-ES_tradnl" sz="1800" dirty="0" smtClean="0"/>
              <a:t>” cuando no se ejecuta un salto</a:t>
            </a:r>
            <a:endParaRPr lang="es-ES_tradnl" sz="1800" dirty="0"/>
          </a:p>
        </p:txBody>
      </p:sp>
      <p:sp>
        <p:nvSpPr>
          <p:cNvPr id="4"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Problemas</a:t>
            </a:r>
            <a:endParaRPr lang="es-ES_tradnl" b="1" i="1" kern="0" dirty="0">
              <a:solidFill>
                <a:srgbClr val="9933FF"/>
              </a:solidFill>
              <a:latin typeface="+mj-lt"/>
              <a:ea typeface="+mj-ea"/>
              <a:cs typeface="+mj-cs"/>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59 Conector angular"/>
          <p:cNvCxnSpPr>
            <a:stCxn id="29" idx="3"/>
            <a:endCxn id="56" idx="1"/>
          </p:cNvCxnSpPr>
          <p:nvPr/>
        </p:nvCxnSpPr>
        <p:spPr>
          <a:xfrm flipV="1">
            <a:off x="6598479" y="2905931"/>
            <a:ext cx="310334" cy="876312"/>
          </a:xfrm>
          <a:prstGeom prst="bentConnector3">
            <a:avLst>
              <a:gd name="adj1" fmla="val 50000"/>
            </a:avLst>
          </a:prstGeom>
          <a:noFill/>
          <a:ln w="9525">
            <a:solidFill>
              <a:schemeClr val="tx1"/>
            </a:solidFill>
            <a:miter lim="800000"/>
            <a:headEnd/>
            <a:tailEnd type="triangle" w="med" len="med"/>
          </a:ln>
        </p:spPr>
      </p:cxnSp>
      <p:sp>
        <p:nvSpPr>
          <p:cNvPr id="4" name="Rectangle 8"/>
          <p:cNvSpPr>
            <a:spLocks noChangeArrowheads="1"/>
          </p:cNvSpPr>
          <p:nvPr/>
        </p:nvSpPr>
        <p:spPr bwMode="auto">
          <a:xfrm>
            <a:off x="957213" y="3177410"/>
            <a:ext cx="1241425" cy="1206500"/>
          </a:xfrm>
          <a:prstGeom prst="rect">
            <a:avLst/>
          </a:prstGeom>
          <a:solidFill>
            <a:schemeClr val="bg2">
              <a:lumMod val="20000"/>
              <a:lumOff val="8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Memoria de</a:t>
            </a:r>
          </a:p>
          <a:p>
            <a:pPr algn="ctr"/>
            <a:r>
              <a:rPr lang="es-CO" sz="1400" dirty="0" smtClean="0">
                <a:latin typeface="Times New Roman" pitchFamily="18" charset="0"/>
              </a:rPr>
              <a:t>Instrucciones</a:t>
            </a:r>
            <a:endParaRPr lang="es-ES" sz="1400" dirty="0">
              <a:latin typeface="Times New Roman" pitchFamily="18" charset="0"/>
            </a:endParaRPr>
          </a:p>
        </p:txBody>
      </p:sp>
      <p:sp>
        <p:nvSpPr>
          <p:cNvPr id="5" name="Rectangle 7"/>
          <p:cNvSpPr>
            <a:spLocks noChangeArrowheads="1"/>
          </p:cNvSpPr>
          <p:nvPr/>
        </p:nvSpPr>
        <p:spPr bwMode="auto">
          <a:xfrm>
            <a:off x="80918" y="3529041"/>
            <a:ext cx="719138" cy="503237"/>
          </a:xfrm>
          <a:prstGeom prst="rect">
            <a:avLst/>
          </a:prstGeom>
          <a:solidFill>
            <a:schemeClr val="accent5">
              <a:lumMod val="75000"/>
            </a:schemeClr>
          </a:solidFill>
          <a:ln w="9525">
            <a:solidFill>
              <a:schemeClr val="tx1"/>
            </a:solidFill>
            <a:miter lim="800000"/>
            <a:headEnd/>
            <a:tailEnd/>
          </a:ln>
        </p:spPr>
        <p:txBody>
          <a:bodyPr wrap="none" anchor="ctr"/>
          <a:lstStyle/>
          <a:p>
            <a:pPr algn="ctr"/>
            <a:r>
              <a:rPr lang="es-CO" sz="1400">
                <a:latin typeface="Times New Roman" pitchFamily="18" charset="0"/>
              </a:rPr>
              <a:t>PC</a:t>
            </a:r>
            <a:endParaRPr lang="es-ES" sz="1400">
              <a:latin typeface="Times New Roman" pitchFamily="18" charset="0"/>
            </a:endParaRPr>
          </a:p>
        </p:txBody>
      </p:sp>
      <p:cxnSp>
        <p:nvCxnSpPr>
          <p:cNvPr id="6" name="169 Conector angular"/>
          <p:cNvCxnSpPr>
            <a:cxnSpLocks noChangeShapeType="1"/>
            <a:stCxn id="5" idx="3"/>
            <a:endCxn id="4" idx="1"/>
          </p:cNvCxnSpPr>
          <p:nvPr/>
        </p:nvCxnSpPr>
        <p:spPr bwMode="auto">
          <a:xfrm>
            <a:off x="800056" y="3780660"/>
            <a:ext cx="157157" cy="1588"/>
          </a:xfrm>
          <a:prstGeom prst="bentConnector3">
            <a:avLst>
              <a:gd name="adj1" fmla="val 50000"/>
            </a:avLst>
          </a:prstGeom>
          <a:noFill/>
          <a:ln w="9525">
            <a:solidFill>
              <a:schemeClr val="tx1"/>
            </a:solidFill>
            <a:miter lim="800000"/>
            <a:headEnd/>
            <a:tailEnd type="triangle" w="med" len="med"/>
          </a:ln>
        </p:spPr>
      </p:cxnSp>
      <p:sp>
        <p:nvSpPr>
          <p:cNvPr id="7" name="Rectangle 8"/>
          <p:cNvSpPr>
            <a:spLocks noChangeArrowheads="1"/>
          </p:cNvSpPr>
          <p:nvPr/>
        </p:nvSpPr>
        <p:spPr bwMode="auto">
          <a:xfrm>
            <a:off x="3074967" y="3480623"/>
            <a:ext cx="620703" cy="60325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REG 1</a:t>
            </a:r>
            <a:endParaRPr lang="es-ES" sz="1400" dirty="0">
              <a:latin typeface="Times New Roman" pitchFamily="18" charset="0"/>
            </a:endParaRPr>
          </a:p>
        </p:txBody>
      </p:sp>
      <p:sp>
        <p:nvSpPr>
          <p:cNvPr id="11" name="Rectangle 8"/>
          <p:cNvSpPr>
            <a:spLocks noChangeArrowheads="1"/>
          </p:cNvSpPr>
          <p:nvPr/>
        </p:nvSpPr>
        <p:spPr bwMode="auto">
          <a:xfrm>
            <a:off x="3987792" y="4383910"/>
            <a:ext cx="1588307" cy="603250"/>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algn="ctr"/>
            <a:r>
              <a:rPr lang="es-CO" sz="1400" dirty="0" err="1" smtClean="0">
                <a:latin typeface="Times New Roman" pitchFamily="18" charset="0"/>
              </a:rPr>
              <a:t>Deco</a:t>
            </a:r>
            <a:r>
              <a:rPr lang="es-CO" sz="1400" dirty="0" smtClean="0">
                <a:latin typeface="Times New Roman" pitchFamily="18" charset="0"/>
              </a:rPr>
              <a:t>. 1: Fuente</a:t>
            </a:r>
            <a:endParaRPr lang="es-ES" sz="1400" dirty="0">
              <a:latin typeface="Times New Roman" pitchFamily="18" charset="0"/>
            </a:endParaRPr>
          </a:p>
        </p:txBody>
      </p:sp>
      <p:cxnSp>
        <p:nvCxnSpPr>
          <p:cNvPr id="13" name="12 Conector recto de flecha"/>
          <p:cNvCxnSpPr/>
          <p:nvPr/>
        </p:nvCxnSpPr>
        <p:spPr>
          <a:xfrm>
            <a:off x="2180390" y="3780660"/>
            <a:ext cx="894577" cy="1588"/>
          </a:xfrm>
          <a:prstGeom prst="straightConnector1">
            <a:avLst/>
          </a:prstGeom>
          <a:noFill/>
          <a:ln w="9525">
            <a:solidFill>
              <a:schemeClr val="tx1"/>
            </a:solidFill>
            <a:miter lim="800000"/>
            <a:headEnd/>
            <a:tailEnd type="triangle" w="med" len="med"/>
          </a:ln>
        </p:spPr>
      </p:cxnSp>
      <p:sp>
        <p:nvSpPr>
          <p:cNvPr id="15" name="Rectangle 8"/>
          <p:cNvSpPr>
            <a:spLocks noChangeArrowheads="1"/>
          </p:cNvSpPr>
          <p:nvPr/>
        </p:nvSpPr>
        <p:spPr bwMode="auto">
          <a:xfrm>
            <a:off x="4024305" y="3479035"/>
            <a:ext cx="620703" cy="60325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s-CO" sz="1400" smtClean="0">
                <a:latin typeface="Times New Roman" pitchFamily="18" charset="0"/>
              </a:rPr>
              <a:t>REG </a:t>
            </a:r>
            <a:r>
              <a:rPr lang="es-CO" sz="1400" dirty="0" smtClean="0">
                <a:latin typeface="Times New Roman" pitchFamily="18" charset="0"/>
              </a:rPr>
              <a:t>2</a:t>
            </a:r>
            <a:endParaRPr lang="es-ES" sz="1400" dirty="0">
              <a:latin typeface="Times New Roman" pitchFamily="18" charset="0"/>
            </a:endParaRPr>
          </a:p>
        </p:txBody>
      </p:sp>
      <p:cxnSp>
        <p:nvCxnSpPr>
          <p:cNvPr id="17" name="16 Conector recto de flecha"/>
          <p:cNvCxnSpPr>
            <a:stCxn id="7" idx="3"/>
            <a:endCxn id="15" idx="1"/>
          </p:cNvCxnSpPr>
          <p:nvPr/>
        </p:nvCxnSpPr>
        <p:spPr>
          <a:xfrm flipV="1">
            <a:off x="3695670" y="3780660"/>
            <a:ext cx="328635" cy="1588"/>
          </a:xfrm>
          <a:prstGeom prst="straightConnector1">
            <a:avLst/>
          </a:prstGeom>
          <a:noFill/>
          <a:ln w="9525">
            <a:solidFill>
              <a:schemeClr val="tx1"/>
            </a:solidFill>
            <a:miter lim="800000"/>
            <a:headEnd/>
            <a:tailEnd type="triangle" w="med" len="med"/>
          </a:ln>
        </p:spPr>
      </p:cxnSp>
      <p:sp>
        <p:nvSpPr>
          <p:cNvPr id="28" name="Rectangle 8"/>
          <p:cNvSpPr>
            <a:spLocks noChangeArrowheads="1"/>
          </p:cNvSpPr>
          <p:nvPr/>
        </p:nvSpPr>
        <p:spPr bwMode="auto">
          <a:xfrm>
            <a:off x="5028403" y="3479035"/>
            <a:ext cx="620703" cy="60325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REG 3</a:t>
            </a:r>
            <a:endParaRPr lang="es-ES" sz="1400" dirty="0">
              <a:latin typeface="Times New Roman" pitchFamily="18" charset="0"/>
            </a:endParaRPr>
          </a:p>
        </p:txBody>
      </p:sp>
      <p:sp>
        <p:nvSpPr>
          <p:cNvPr id="29" name="Rectangle 8"/>
          <p:cNvSpPr>
            <a:spLocks noChangeArrowheads="1"/>
          </p:cNvSpPr>
          <p:nvPr/>
        </p:nvSpPr>
        <p:spPr bwMode="auto">
          <a:xfrm>
            <a:off x="5977776" y="3480618"/>
            <a:ext cx="620703" cy="60325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REG 4</a:t>
            </a:r>
            <a:endParaRPr lang="es-ES" sz="1400" dirty="0">
              <a:latin typeface="Times New Roman" pitchFamily="18" charset="0"/>
            </a:endParaRPr>
          </a:p>
        </p:txBody>
      </p:sp>
      <p:cxnSp>
        <p:nvCxnSpPr>
          <p:cNvPr id="31" name="30 Conector recto de flecha"/>
          <p:cNvCxnSpPr/>
          <p:nvPr/>
        </p:nvCxnSpPr>
        <p:spPr>
          <a:xfrm>
            <a:off x="4699768" y="3792542"/>
            <a:ext cx="328635" cy="1588"/>
          </a:xfrm>
          <a:prstGeom prst="straightConnector1">
            <a:avLst/>
          </a:prstGeom>
          <a:noFill/>
          <a:ln w="9525">
            <a:solidFill>
              <a:schemeClr val="tx1"/>
            </a:solidFill>
            <a:miter lim="800000"/>
            <a:headEnd/>
            <a:tailEnd type="triangle" w="med" len="med"/>
          </a:ln>
        </p:spPr>
      </p:cxnSp>
      <p:cxnSp>
        <p:nvCxnSpPr>
          <p:cNvPr id="33" name="32 Conector recto de flecha"/>
          <p:cNvCxnSpPr>
            <a:stCxn id="28" idx="3"/>
            <a:endCxn id="29" idx="1"/>
          </p:cNvCxnSpPr>
          <p:nvPr/>
        </p:nvCxnSpPr>
        <p:spPr>
          <a:xfrm>
            <a:off x="5649106" y="3780660"/>
            <a:ext cx="328670" cy="1583"/>
          </a:xfrm>
          <a:prstGeom prst="straightConnector1">
            <a:avLst/>
          </a:prstGeom>
          <a:noFill/>
          <a:ln w="9525">
            <a:solidFill>
              <a:schemeClr val="tx1"/>
            </a:solidFill>
            <a:miter lim="800000"/>
            <a:headEnd/>
            <a:tailEnd type="triangle" w="med" len="med"/>
          </a:ln>
        </p:spPr>
      </p:cxnSp>
      <p:cxnSp>
        <p:nvCxnSpPr>
          <p:cNvPr id="37" name="36 Conector angular"/>
          <p:cNvCxnSpPr>
            <a:stCxn id="7" idx="3"/>
            <a:endCxn id="11" idx="1"/>
          </p:cNvCxnSpPr>
          <p:nvPr/>
        </p:nvCxnSpPr>
        <p:spPr>
          <a:xfrm>
            <a:off x="3695670" y="3782248"/>
            <a:ext cx="292122" cy="903287"/>
          </a:xfrm>
          <a:prstGeom prst="bentConnector3">
            <a:avLst>
              <a:gd name="adj1" fmla="val 50000"/>
            </a:avLst>
          </a:prstGeom>
          <a:noFill/>
          <a:ln w="9525">
            <a:solidFill>
              <a:schemeClr val="tx1"/>
            </a:solidFill>
            <a:miter lim="800000"/>
            <a:headEnd/>
            <a:tailEnd type="triangle" w="med" len="med"/>
          </a:ln>
        </p:spPr>
      </p:cxnSp>
      <p:sp>
        <p:nvSpPr>
          <p:cNvPr id="39" name="Rectangle 8"/>
          <p:cNvSpPr>
            <a:spLocks noChangeArrowheads="1"/>
          </p:cNvSpPr>
          <p:nvPr/>
        </p:nvSpPr>
        <p:spPr bwMode="auto">
          <a:xfrm>
            <a:off x="6908832" y="3480623"/>
            <a:ext cx="620703" cy="60325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REG 5</a:t>
            </a:r>
            <a:endParaRPr lang="es-ES" sz="1400" dirty="0">
              <a:latin typeface="Times New Roman" pitchFamily="18" charset="0"/>
            </a:endParaRPr>
          </a:p>
        </p:txBody>
      </p:sp>
      <p:cxnSp>
        <p:nvCxnSpPr>
          <p:cNvPr id="41" name="40 Conector recto de flecha"/>
          <p:cNvCxnSpPr/>
          <p:nvPr/>
        </p:nvCxnSpPr>
        <p:spPr>
          <a:xfrm>
            <a:off x="6598479" y="3794130"/>
            <a:ext cx="310353" cy="5"/>
          </a:xfrm>
          <a:prstGeom prst="straightConnector1">
            <a:avLst/>
          </a:prstGeom>
          <a:noFill/>
          <a:ln w="9525">
            <a:solidFill>
              <a:schemeClr val="tx1"/>
            </a:solidFill>
            <a:miter lim="800000"/>
            <a:headEnd/>
            <a:tailEnd type="triangle" w="med" len="med"/>
          </a:ln>
        </p:spPr>
      </p:cxnSp>
      <p:sp>
        <p:nvSpPr>
          <p:cNvPr id="43" name="Rectangle 8"/>
          <p:cNvSpPr>
            <a:spLocks noChangeArrowheads="1"/>
          </p:cNvSpPr>
          <p:nvPr/>
        </p:nvSpPr>
        <p:spPr bwMode="auto">
          <a:xfrm>
            <a:off x="5028384" y="2604306"/>
            <a:ext cx="1428810" cy="603250"/>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algn="ctr"/>
            <a:r>
              <a:rPr lang="es-CO" sz="1400" dirty="0" err="1" smtClean="0">
                <a:latin typeface="Times New Roman" pitchFamily="18" charset="0"/>
              </a:rPr>
              <a:t>Deco</a:t>
            </a:r>
            <a:r>
              <a:rPr lang="es-CO" sz="1400" dirty="0" smtClean="0">
                <a:latin typeface="Times New Roman" pitchFamily="18" charset="0"/>
              </a:rPr>
              <a:t>. 2: Operación</a:t>
            </a:r>
            <a:endParaRPr lang="es-ES" sz="1400" dirty="0">
              <a:latin typeface="Times New Roman" pitchFamily="18" charset="0"/>
            </a:endParaRPr>
          </a:p>
        </p:txBody>
      </p:sp>
      <p:cxnSp>
        <p:nvCxnSpPr>
          <p:cNvPr id="45" name="44 Conector angular"/>
          <p:cNvCxnSpPr>
            <a:stCxn id="15" idx="3"/>
            <a:endCxn id="43" idx="1"/>
          </p:cNvCxnSpPr>
          <p:nvPr/>
        </p:nvCxnSpPr>
        <p:spPr>
          <a:xfrm flipV="1">
            <a:off x="4645008" y="2905931"/>
            <a:ext cx="383376" cy="874729"/>
          </a:xfrm>
          <a:prstGeom prst="bentConnector3">
            <a:avLst>
              <a:gd name="adj1" fmla="val 50000"/>
            </a:avLst>
          </a:prstGeom>
          <a:noFill/>
          <a:ln w="9525">
            <a:solidFill>
              <a:schemeClr val="tx1"/>
            </a:solidFill>
            <a:miter lim="800000"/>
            <a:headEnd/>
            <a:tailEnd type="triangle" w="med" len="med"/>
          </a:ln>
        </p:spPr>
      </p:cxnSp>
      <p:sp>
        <p:nvSpPr>
          <p:cNvPr id="52" name="Rectangle 8"/>
          <p:cNvSpPr>
            <a:spLocks noChangeArrowheads="1"/>
          </p:cNvSpPr>
          <p:nvPr/>
        </p:nvSpPr>
        <p:spPr bwMode="auto">
          <a:xfrm>
            <a:off x="6178572" y="4383910"/>
            <a:ext cx="2312330" cy="603250"/>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algn="ctr"/>
            <a:r>
              <a:rPr lang="es-CO" sz="1400" dirty="0" err="1" smtClean="0">
                <a:latin typeface="Times New Roman" pitchFamily="18" charset="0"/>
              </a:rPr>
              <a:t>Deco</a:t>
            </a:r>
            <a:r>
              <a:rPr lang="es-CO" sz="1400" dirty="0" smtClean="0">
                <a:latin typeface="Times New Roman" pitchFamily="18" charset="0"/>
              </a:rPr>
              <a:t>. 3: Destino</a:t>
            </a:r>
            <a:endParaRPr lang="es-ES" sz="1400" dirty="0">
              <a:latin typeface="Times New Roman" pitchFamily="18" charset="0"/>
            </a:endParaRPr>
          </a:p>
        </p:txBody>
      </p:sp>
      <p:cxnSp>
        <p:nvCxnSpPr>
          <p:cNvPr id="54" name="53 Conector angular"/>
          <p:cNvCxnSpPr>
            <a:stCxn id="28" idx="3"/>
            <a:endCxn id="52" idx="1"/>
          </p:cNvCxnSpPr>
          <p:nvPr/>
        </p:nvCxnSpPr>
        <p:spPr>
          <a:xfrm>
            <a:off x="5649106" y="3780660"/>
            <a:ext cx="529466" cy="904875"/>
          </a:xfrm>
          <a:prstGeom prst="bentConnector3">
            <a:avLst>
              <a:gd name="adj1" fmla="val 27571"/>
            </a:avLst>
          </a:prstGeom>
          <a:noFill/>
          <a:ln w="9525">
            <a:solidFill>
              <a:schemeClr val="tx1"/>
            </a:solidFill>
            <a:miter lim="800000"/>
            <a:headEnd/>
            <a:tailEnd type="triangle" w="med" len="med"/>
          </a:ln>
        </p:spPr>
      </p:cxnSp>
      <p:sp>
        <p:nvSpPr>
          <p:cNvPr id="56" name="Rectangle 8"/>
          <p:cNvSpPr>
            <a:spLocks noChangeArrowheads="1"/>
          </p:cNvSpPr>
          <p:nvPr/>
        </p:nvSpPr>
        <p:spPr bwMode="auto">
          <a:xfrm>
            <a:off x="6908813" y="2604306"/>
            <a:ext cx="1022384" cy="603250"/>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algn="ctr"/>
            <a:r>
              <a:rPr lang="es-CO" sz="1400" dirty="0" err="1" smtClean="0">
                <a:latin typeface="Times New Roman" pitchFamily="18" charset="0"/>
              </a:rPr>
              <a:t>Deco</a:t>
            </a:r>
            <a:r>
              <a:rPr lang="es-CO" sz="1400" dirty="0" smtClean="0">
                <a:latin typeface="Times New Roman" pitchFamily="18" charset="0"/>
              </a:rPr>
              <a:t>. 4: PC</a:t>
            </a:r>
            <a:endParaRPr lang="es-ES" sz="1400" dirty="0">
              <a:latin typeface="Times New Roman" pitchFamily="18" charset="0"/>
            </a:endParaRPr>
          </a:p>
        </p:txBody>
      </p:sp>
      <p:sp>
        <p:nvSpPr>
          <p:cNvPr id="61"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
        <p:nvSpPr>
          <p:cNvPr id="62"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Unidad de Control (Registros de Segmentación)</a:t>
            </a:r>
            <a:endParaRPr lang="es-ES_tradnl" b="1" i="1" kern="0" dirty="0">
              <a:solidFill>
                <a:srgbClr val="9933FF"/>
              </a:solidFill>
              <a:latin typeface="+mj-lt"/>
              <a:ea typeface="+mj-ea"/>
              <a:cs typeface="+mj-cs"/>
            </a:endParaRPr>
          </a:p>
        </p:txBody>
      </p:sp>
      <p:cxnSp>
        <p:nvCxnSpPr>
          <p:cNvPr id="64" name="63 Conector recto de flecha"/>
          <p:cNvCxnSpPr/>
          <p:nvPr/>
        </p:nvCxnSpPr>
        <p:spPr>
          <a:xfrm rot="5400000">
            <a:off x="4101291" y="5154668"/>
            <a:ext cx="355621" cy="1588"/>
          </a:xfrm>
          <a:prstGeom prst="straightConnector1">
            <a:avLst/>
          </a:prstGeom>
          <a:noFill/>
          <a:ln w="9525">
            <a:solidFill>
              <a:schemeClr val="tx1"/>
            </a:solidFill>
            <a:miter lim="800000"/>
            <a:headEnd/>
            <a:tailEnd type="triangle" w="med" len="med"/>
          </a:ln>
        </p:spPr>
      </p:cxnSp>
      <p:cxnSp>
        <p:nvCxnSpPr>
          <p:cNvPr id="65" name="64 Conector recto de flecha"/>
          <p:cNvCxnSpPr/>
          <p:nvPr/>
        </p:nvCxnSpPr>
        <p:spPr>
          <a:xfrm rot="5400000">
            <a:off x="4650574" y="5164182"/>
            <a:ext cx="355621" cy="1588"/>
          </a:xfrm>
          <a:prstGeom prst="straightConnector1">
            <a:avLst/>
          </a:prstGeom>
          <a:noFill/>
          <a:ln w="9525">
            <a:solidFill>
              <a:schemeClr val="tx1"/>
            </a:solidFill>
            <a:miter lim="800000"/>
            <a:headEnd/>
            <a:tailEnd type="triangle" w="med" len="med"/>
          </a:ln>
        </p:spPr>
      </p:cxnSp>
      <p:cxnSp>
        <p:nvCxnSpPr>
          <p:cNvPr id="66" name="65 Conector recto de flecha"/>
          <p:cNvCxnSpPr/>
          <p:nvPr/>
        </p:nvCxnSpPr>
        <p:spPr>
          <a:xfrm rot="5400000">
            <a:off x="5234783" y="5164181"/>
            <a:ext cx="355621" cy="1588"/>
          </a:xfrm>
          <a:prstGeom prst="straightConnector1">
            <a:avLst/>
          </a:prstGeom>
          <a:noFill/>
          <a:ln w="9525">
            <a:solidFill>
              <a:schemeClr val="tx1"/>
            </a:solidFill>
            <a:miter lim="800000"/>
            <a:headEnd/>
            <a:tailEnd type="triangle" w="med" len="med"/>
          </a:ln>
        </p:spPr>
      </p:cxnSp>
      <p:sp>
        <p:nvSpPr>
          <p:cNvPr id="68" name="67 CuadroTexto"/>
          <p:cNvSpPr txBox="1"/>
          <p:nvPr/>
        </p:nvSpPr>
        <p:spPr>
          <a:xfrm>
            <a:off x="4052663" y="5306268"/>
            <a:ext cx="482824" cy="276999"/>
          </a:xfrm>
          <a:prstGeom prst="rect">
            <a:avLst/>
          </a:prstGeom>
          <a:noFill/>
        </p:spPr>
        <p:txBody>
          <a:bodyPr wrap="none" rtlCol="0">
            <a:spAutoFit/>
          </a:bodyPr>
          <a:lstStyle/>
          <a:p>
            <a:r>
              <a:rPr lang="es-ES_tradnl" sz="1200" dirty="0" err="1" smtClean="0"/>
              <a:t>selA</a:t>
            </a:r>
            <a:endParaRPr lang="es-ES_tradnl" dirty="0"/>
          </a:p>
        </p:txBody>
      </p:sp>
      <p:sp>
        <p:nvSpPr>
          <p:cNvPr id="69" name="68 CuadroTexto"/>
          <p:cNvSpPr txBox="1"/>
          <p:nvPr/>
        </p:nvSpPr>
        <p:spPr>
          <a:xfrm>
            <a:off x="4600358" y="5306268"/>
            <a:ext cx="482824" cy="276999"/>
          </a:xfrm>
          <a:prstGeom prst="rect">
            <a:avLst/>
          </a:prstGeom>
          <a:noFill/>
        </p:spPr>
        <p:txBody>
          <a:bodyPr wrap="none" rtlCol="0">
            <a:spAutoFit/>
          </a:bodyPr>
          <a:lstStyle/>
          <a:p>
            <a:r>
              <a:rPr lang="es-ES_tradnl" sz="1200" dirty="0" err="1" smtClean="0"/>
              <a:t>selB</a:t>
            </a:r>
            <a:endParaRPr lang="es-ES_tradnl" dirty="0"/>
          </a:p>
        </p:txBody>
      </p:sp>
      <p:sp>
        <p:nvSpPr>
          <p:cNvPr id="70" name="69 CuadroTexto"/>
          <p:cNvSpPr txBox="1"/>
          <p:nvPr/>
        </p:nvSpPr>
        <p:spPr>
          <a:xfrm>
            <a:off x="5130954" y="5306268"/>
            <a:ext cx="609462" cy="276999"/>
          </a:xfrm>
          <a:prstGeom prst="rect">
            <a:avLst/>
          </a:prstGeom>
          <a:noFill/>
        </p:spPr>
        <p:txBody>
          <a:bodyPr wrap="none" rtlCol="0">
            <a:spAutoFit/>
          </a:bodyPr>
          <a:lstStyle/>
          <a:p>
            <a:r>
              <a:rPr lang="es-ES_tradnl" sz="1200" dirty="0" err="1" smtClean="0"/>
              <a:t>selRin</a:t>
            </a:r>
            <a:endParaRPr lang="es-ES_tradnl" dirty="0"/>
          </a:p>
        </p:txBody>
      </p:sp>
      <p:cxnSp>
        <p:nvCxnSpPr>
          <p:cNvPr id="77" name="76 Conector recto de flecha"/>
          <p:cNvCxnSpPr>
            <a:stCxn id="43" idx="0"/>
            <a:endCxn id="81" idx="2"/>
          </p:cNvCxnSpPr>
          <p:nvPr/>
        </p:nvCxnSpPr>
        <p:spPr>
          <a:xfrm rot="5400000" flipH="1" flipV="1">
            <a:off x="5611251" y="2465148"/>
            <a:ext cx="270696" cy="7621"/>
          </a:xfrm>
          <a:prstGeom prst="straightConnector1">
            <a:avLst/>
          </a:prstGeom>
          <a:noFill/>
          <a:ln w="9525">
            <a:solidFill>
              <a:schemeClr val="tx1"/>
            </a:solidFill>
            <a:miter lim="800000"/>
            <a:headEnd/>
            <a:tailEnd type="triangle" w="med" len="med"/>
          </a:ln>
        </p:spPr>
      </p:cxnSp>
      <p:sp>
        <p:nvSpPr>
          <p:cNvPr id="81" name="80 CuadroTexto"/>
          <p:cNvSpPr txBox="1"/>
          <p:nvPr/>
        </p:nvSpPr>
        <p:spPr>
          <a:xfrm>
            <a:off x="5322247" y="2056611"/>
            <a:ext cx="856325" cy="276999"/>
          </a:xfrm>
          <a:prstGeom prst="rect">
            <a:avLst/>
          </a:prstGeom>
          <a:noFill/>
        </p:spPr>
        <p:txBody>
          <a:bodyPr wrap="none" rtlCol="0">
            <a:spAutoFit/>
          </a:bodyPr>
          <a:lstStyle/>
          <a:p>
            <a:pPr algn="ctr"/>
            <a:r>
              <a:rPr lang="es-ES_tradnl" sz="1200" dirty="0" smtClean="0"/>
              <a:t>operación</a:t>
            </a:r>
            <a:endParaRPr lang="es-ES_tradnl" dirty="0"/>
          </a:p>
        </p:txBody>
      </p:sp>
      <p:cxnSp>
        <p:nvCxnSpPr>
          <p:cNvPr id="90" name="89 Conector recto de flecha"/>
          <p:cNvCxnSpPr/>
          <p:nvPr/>
        </p:nvCxnSpPr>
        <p:spPr>
          <a:xfrm rot="5400000" flipH="1" flipV="1">
            <a:off x="7280145" y="2428089"/>
            <a:ext cx="328617" cy="1"/>
          </a:xfrm>
          <a:prstGeom prst="straightConnector1">
            <a:avLst/>
          </a:prstGeom>
          <a:noFill/>
          <a:ln w="9525">
            <a:solidFill>
              <a:schemeClr val="tx1"/>
            </a:solidFill>
            <a:miter lim="800000"/>
            <a:headEnd/>
            <a:tailEnd type="triangle" w="med" len="med"/>
          </a:ln>
        </p:spPr>
      </p:cxnSp>
      <p:cxnSp>
        <p:nvCxnSpPr>
          <p:cNvPr id="97" name="96 Conector recto de flecha"/>
          <p:cNvCxnSpPr/>
          <p:nvPr/>
        </p:nvCxnSpPr>
        <p:spPr>
          <a:xfrm rot="5400000">
            <a:off x="6197603" y="5154668"/>
            <a:ext cx="355621" cy="1588"/>
          </a:xfrm>
          <a:prstGeom prst="straightConnector1">
            <a:avLst/>
          </a:prstGeom>
          <a:noFill/>
          <a:ln w="9525">
            <a:solidFill>
              <a:schemeClr val="tx1"/>
            </a:solidFill>
            <a:miter lim="800000"/>
            <a:headEnd/>
            <a:tailEnd type="triangle" w="med" len="med"/>
          </a:ln>
        </p:spPr>
      </p:cxnSp>
      <p:cxnSp>
        <p:nvCxnSpPr>
          <p:cNvPr id="98" name="97 Conector recto de flecha"/>
          <p:cNvCxnSpPr/>
          <p:nvPr/>
        </p:nvCxnSpPr>
        <p:spPr>
          <a:xfrm rot="5400000">
            <a:off x="6841067" y="5139563"/>
            <a:ext cx="355621" cy="1588"/>
          </a:xfrm>
          <a:prstGeom prst="straightConnector1">
            <a:avLst/>
          </a:prstGeom>
          <a:noFill/>
          <a:ln w="9525">
            <a:solidFill>
              <a:schemeClr val="tx1"/>
            </a:solidFill>
            <a:miter lim="800000"/>
            <a:headEnd/>
            <a:tailEnd type="triangle" w="med" len="med"/>
          </a:ln>
        </p:spPr>
      </p:cxnSp>
      <p:cxnSp>
        <p:nvCxnSpPr>
          <p:cNvPr id="99" name="98 Conector recto de flecha"/>
          <p:cNvCxnSpPr/>
          <p:nvPr/>
        </p:nvCxnSpPr>
        <p:spPr>
          <a:xfrm rot="5400000">
            <a:off x="7518157" y="5154668"/>
            <a:ext cx="355621" cy="1588"/>
          </a:xfrm>
          <a:prstGeom prst="straightConnector1">
            <a:avLst/>
          </a:prstGeom>
          <a:noFill/>
          <a:ln w="9525">
            <a:solidFill>
              <a:schemeClr val="tx1"/>
            </a:solidFill>
            <a:miter lim="800000"/>
            <a:headEnd/>
            <a:tailEnd type="triangle" w="med" len="med"/>
          </a:ln>
        </p:spPr>
      </p:cxnSp>
      <p:sp>
        <p:nvSpPr>
          <p:cNvPr id="101" name="100 CuadroTexto"/>
          <p:cNvSpPr txBox="1"/>
          <p:nvPr/>
        </p:nvSpPr>
        <p:spPr>
          <a:xfrm>
            <a:off x="6155541" y="5306268"/>
            <a:ext cx="497700" cy="276999"/>
          </a:xfrm>
          <a:prstGeom prst="rect">
            <a:avLst/>
          </a:prstGeom>
          <a:noFill/>
        </p:spPr>
        <p:txBody>
          <a:bodyPr wrap="none" rtlCol="0">
            <a:spAutoFit/>
          </a:bodyPr>
          <a:lstStyle/>
          <a:p>
            <a:r>
              <a:rPr lang="es-ES_tradnl" sz="1200" dirty="0" err="1"/>
              <a:t>W</a:t>
            </a:r>
            <a:r>
              <a:rPr lang="es-ES_tradnl" sz="1200" dirty="0" err="1" smtClean="0"/>
              <a:t>en</a:t>
            </a:r>
            <a:endParaRPr lang="es-ES_tradnl" dirty="0"/>
          </a:p>
        </p:txBody>
      </p:sp>
      <p:sp>
        <p:nvSpPr>
          <p:cNvPr id="102" name="101 CuadroTexto"/>
          <p:cNvSpPr txBox="1"/>
          <p:nvPr/>
        </p:nvSpPr>
        <p:spPr>
          <a:xfrm>
            <a:off x="6762780" y="5306268"/>
            <a:ext cx="548996" cy="276999"/>
          </a:xfrm>
          <a:prstGeom prst="rect">
            <a:avLst/>
          </a:prstGeom>
          <a:noFill/>
        </p:spPr>
        <p:txBody>
          <a:bodyPr wrap="none" rtlCol="0">
            <a:spAutoFit/>
          </a:bodyPr>
          <a:lstStyle/>
          <a:p>
            <a:r>
              <a:rPr lang="es-ES_tradnl" sz="1200" dirty="0" err="1" smtClean="0"/>
              <a:t>Wreg</a:t>
            </a:r>
            <a:endParaRPr lang="es-ES_tradnl" dirty="0"/>
          </a:p>
        </p:txBody>
      </p:sp>
      <p:sp>
        <p:nvSpPr>
          <p:cNvPr id="103" name="102 CuadroTexto"/>
          <p:cNvSpPr txBox="1"/>
          <p:nvPr/>
        </p:nvSpPr>
        <p:spPr>
          <a:xfrm>
            <a:off x="7346988" y="5306268"/>
            <a:ext cx="678391" cy="276999"/>
          </a:xfrm>
          <a:prstGeom prst="rect">
            <a:avLst/>
          </a:prstGeom>
          <a:noFill/>
        </p:spPr>
        <p:txBody>
          <a:bodyPr wrap="none" rtlCol="0">
            <a:spAutoFit/>
          </a:bodyPr>
          <a:lstStyle/>
          <a:p>
            <a:r>
              <a:rPr lang="es-ES_tradnl" sz="1200" dirty="0" err="1" smtClean="0"/>
              <a:t>Routen</a:t>
            </a:r>
            <a:endParaRPr lang="es-ES_tradnl" dirty="0"/>
          </a:p>
        </p:txBody>
      </p:sp>
      <p:cxnSp>
        <p:nvCxnSpPr>
          <p:cNvPr id="105" name="104 Conector recto de flecha"/>
          <p:cNvCxnSpPr/>
          <p:nvPr/>
        </p:nvCxnSpPr>
        <p:spPr>
          <a:xfrm rot="5400000">
            <a:off x="8147961" y="5164180"/>
            <a:ext cx="355621" cy="1588"/>
          </a:xfrm>
          <a:prstGeom prst="straightConnector1">
            <a:avLst/>
          </a:prstGeom>
          <a:noFill/>
          <a:ln w="9525">
            <a:solidFill>
              <a:schemeClr val="tx1"/>
            </a:solidFill>
            <a:miter lim="800000"/>
            <a:headEnd/>
            <a:tailEnd type="triangle" w="med" len="med"/>
          </a:ln>
        </p:spPr>
      </p:cxnSp>
      <p:sp>
        <p:nvSpPr>
          <p:cNvPr id="106" name="105 CuadroTexto"/>
          <p:cNvSpPr txBox="1"/>
          <p:nvPr/>
        </p:nvSpPr>
        <p:spPr>
          <a:xfrm>
            <a:off x="7931196" y="5306268"/>
            <a:ext cx="814647" cy="276999"/>
          </a:xfrm>
          <a:prstGeom prst="rect">
            <a:avLst/>
          </a:prstGeom>
          <a:noFill/>
        </p:spPr>
        <p:txBody>
          <a:bodyPr wrap="none" rtlCol="0">
            <a:spAutoFit/>
          </a:bodyPr>
          <a:lstStyle/>
          <a:p>
            <a:r>
              <a:rPr lang="es-ES_tradnl" sz="1200" dirty="0" err="1" smtClean="0"/>
              <a:t>selBanco</a:t>
            </a:r>
            <a:endParaRPr lang="es-ES_tradnl" dirty="0"/>
          </a:p>
        </p:txBody>
      </p:sp>
      <p:sp>
        <p:nvSpPr>
          <p:cNvPr id="108" name="107 CuadroTexto"/>
          <p:cNvSpPr txBox="1"/>
          <p:nvPr/>
        </p:nvSpPr>
        <p:spPr>
          <a:xfrm>
            <a:off x="6908832" y="2312202"/>
            <a:ext cx="559769" cy="276999"/>
          </a:xfrm>
          <a:prstGeom prst="rect">
            <a:avLst/>
          </a:prstGeom>
          <a:noFill/>
        </p:spPr>
        <p:txBody>
          <a:bodyPr wrap="none" rtlCol="0">
            <a:spAutoFit/>
          </a:bodyPr>
          <a:lstStyle/>
          <a:p>
            <a:r>
              <a:rPr lang="es-ES_tradnl" sz="1200" dirty="0" smtClean="0"/>
              <a:t>saltar</a:t>
            </a:r>
            <a:endParaRPr lang="es-ES_tradnl" dirty="0"/>
          </a:p>
        </p:txBody>
      </p:sp>
      <p:sp>
        <p:nvSpPr>
          <p:cNvPr id="112" name="111 CuadroTexto"/>
          <p:cNvSpPr txBox="1"/>
          <p:nvPr/>
        </p:nvSpPr>
        <p:spPr>
          <a:xfrm>
            <a:off x="2198655" y="3787827"/>
            <a:ext cx="926857" cy="461665"/>
          </a:xfrm>
          <a:prstGeom prst="rect">
            <a:avLst/>
          </a:prstGeom>
          <a:noFill/>
        </p:spPr>
        <p:txBody>
          <a:bodyPr wrap="none" rtlCol="0">
            <a:spAutoFit/>
          </a:bodyPr>
          <a:lstStyle/>
          <a:p>
            <a:pPr algn="ctr"/>
            <a:r>
              <a:rPr lang="es-ES_tradnl" sz="1200" dirty="0" smtClean="0">
                <a:solidFill>
                  <a:schemeClr val="accent2"/>
                </a:solidFill>
              </a:rPr>
              <a:t>Instrucción</a:t>
            </a:r>
          </a:p>
          <a:p>
            <a:pPr algn="ctr"/>
            <a:r>
              <a:rPr lang="es-ES_tradnl" sz="1200" dirty="0" smtClean="0">
                <a:solidFill>
                  <a:schemeClr val="accent2"/>
                </a:solidFill>
              </a:rPr>
              <a:t>k+6</a:t>
            </a:r>
            <a:endParaRPr lang="es-ES_tradnl" dirty="0">
              <a:solidFill>
                <a:schemeClr val="accent2"/>
              </a:solidFill>
            </a:endParaRPr>
          </a:p>
        </p:txBody>
      </p:sp>
      <p:cxnSp>
        <p:nvCxnSpPr>
          <p:cNvPr id="117" name="116 Conector recto de flecha"/>
          <p:cNvCxnSpPr/>
          <p:nvPr/>
        </p:nvCxnSpPr>
        <p:spPr>
          <a:xfrm rot="5400000">
            <a:off x="4241005" y="4233892"/>
            <a:ext cx="300039" cy="1588"/>
          </a:xfrm>
          <a:prstGeom prst="straightConnector1">
            <a:avLst/>
          </a:prstGeom>
          <a:noFill/>
          <a:ln w="9525">
            <a:solidFill>
              <a:srgbClr val="FF0000"/>
            </a:solidFill>
            <a:miter lim="800000"/>
            <a:headEnd/>
            <a:tailEnd type="triangle" w="med" len="med"/>
          </a:ln>
        </p:spPr>
      </p:cxnSp>
      <p:cxnSp>
        <p:nvCxnSpPr>
          <p:cNvPr id="119" name="118 Conector recto de flecha"/>
          <p:cNvCxnSpPr/>
          <p:nvPr/>
        </p:nvCxnSpPr>
        <p:spPr>
          <a:xfrm rot="5400000">
            <a:off x="5176700" y="4233893"/>
            <a:ext cx="300039" cy="1588"/>
          </a:xfrm>
          <a:prstGeom prst="straightConnector1">
            <a:avLst/>
          </a:prstGeom>
          <a:noFill/>
          <a:ln w="9525">
            <a:solidFill>
              <a:srgbClr val="FF0000"/>
            </a:solidFill>
            <a:miter lim="800000"/>
            <a:headEnd/>
            <a:tailEnd type="triangle" w="med" len="med"/>
          </a:ln>
        </p:spPr>
      </p:cxnSp>
      <p:cxnSp>
        <p:nvCxnSpPr>
          <p:cNvPr id="120" name="119 Conector recto de flecha"/>
          <p:cNvCxnSpPr/>
          <p:nvPr/>
        </p:nvCxnSpPr>
        <p:spPr>
          <a:xfrm rot="5400000" flipH="1" flipV="1">
            <a:off x="5189393" y="3344088"/>
            <a:ext cx="273063" cy="1588"/>
          </a:xfrm>
          <a:prstGeom prst="straightConnector1">
            <a:avLst/>
          </a:prstGeom>
          <a:noFill/>
          <a:ln w="9525">
            <a:solidFill>
              <a:srgbClr val="FF0000"/>
            </a:solidFill>
            <a:miter lim="800000"/>
            <a:headEnd/>
            <a:tailEnd type="triangle" w="med" len="med"/>
          </a:ln>
        </p:spPr>
      </p:cxnSp>
      <p:cxnSp>
        <p:nvCxnSpPr>
          <p:cNvPr id="122" name="121 Conector recto de flecha"/>
          <p:cNvCxnSpPr/>
          <p:nvPr/>
        </p:nvCxnSpPr>
        <p:spPr>
          <a:xfrm rot="5400000" flipH="1" flipV="1">
            <a:off x="6115861" y="3343292"/>
            <a:ext cx="273063" cy="1588"/>
          </a:xfrm>
          <a:prstGeom prst="straightConnector1">
            <a:avLst/>
          </a:prstGeom>
          <a:noFill/>
          <a:ln w="9525">
            <a:solidFill>
              <a:srgbClr val="FF0000"/>
            </a:solidFill>
            <a:miter lim="800000"/>
            <a:headEnd/>
            <a:tailEnd type="triangle" w="med" len="med"/>
          </a:ln>
        </p:spPr>
      </p:cxnSp>
      <p:cxnSp>
        <p:nvCxnSpPr>
          <p:cNvPr id="128" name="127 Conector recto de flecha"/>
          <p:cNvCxnSpPr/>
          <p:nvPr/>
        </p:nvCxnSpPr>
        <p:spPr>
          <a:xfrm rot="5400000">
            <a:off x="6137297" y="4231511"/>
            <a:ext cx="300039" cy="1588"/>
          </a:xfrm>
          <a:prstGeom prst="straightConnector1">
            <a:avLst/>
          </a:prstGeom>
          <a:noFill/>
          <a:ln w="9525">
            <a:solidFill>
              <a:srgbClr val="FF0000"/>
            </a:solidFill>
            <a:miter lim="800000"/>
            <a:headEnd/>
            <a:tailEnd type="triangle" w="med" len="med"/>
          </a:ln>
        </p:spPr>
      </p:cxnSp>
      <p:cxnSp>
        <p:nvCxnSpPr>
          <p:cNvPr id="129" name="128 Conector recto de flecha"/>
          <p:cNvCxnSpPr>
            <a:stCxn id="39" idx="2"/>
          </p:cNvCxnSpPr>
          <p:nvPr/>
        </p:nvCxnSpPr>
        <p:spPr>
          <a:xfrm rot="5400000">
            <a:off x="7069958" y="4233099"/>
            <a:ext cx="298452" cy="1588"/>
          </a:xfrm>
          <a:prstGeom prst="straightConnector1">
            <a:avLst/>
          </a:prstGeom>
          <a:noFill/>
          <a:ln w="9525">
            <a:solidFill>
              <a:srgbClr val="FF0000"/>
            </a:solidFill>
            <a:miter lim="800000"/>
            <a:headEnd/>
            <a:tailEnd type="triangle" w="med" len="med"/>
          </a:ln>
        </p:spPr>
      </p:cxnSp>
      <p:sp>
        <p:nvSpPr>
          <p:cNvPr id="169" name="168 CuadroTexto"/>
          <p:cNvSpPr txBox="1"/>
          <p:nvPr/>
        </p:nvSpPr>
        <p:spPr>
          <a:xfrm>
            <a:off x="6908832" y="4101339"/>
            <a:ext cx="1650960" cy="276999"/>
          </a:xfrm>
          <a:prstGeom prst="rect">
            <a:avLst/>
          </a:prstGeom>
          <a:noFill/>
        </p:spPr>
        <p:txBody>
          <a:bodyPr wrap="square" rtlCol="0">
            <a:spAutoFit/>
          </a:bodyPr>
          <a:lstStyle/>
          <a:p>
            <a:pPr algn="ctr"/>
            <a:r>
              <a:rPr lang="es-ES_tradnl" sz="1200" dirty="0" smtClean="0">
                <a:solidFill>
                  <a:schemeClr val="accent2"/>
                </a:solidFill>
              </a:rPr>
              <a:t>Instrucción k </a:t>
            </a:r>
            <a:endParaRPr lang="es-ES_tradnl" dirty="0">
              <a:solidFill>
                <a:schemeClr val="accent2"/>
              </a:solidFill>
            </a:endParaRPr>
          </a:p>
        </p:txBody>
      </p:sp>
      <p:sp>
        <p:nvSpPr>
          <p:cNvPr id="176" name="Rectangle 8"/>
          <p:cNvSpPr>
            <a:spLocks noChangeArrowheads="1"/>
          </p:cNvSpPr>
          <p:nvPr/>
        </p:nvSpPr>
        <p:spPr bwMode="auto">
          <a:xfrm>
            <a:off x="8186924" y="2752742"/>
            <a:ext cx="291968" cy="307966"/>
          </a:xfrm>
          <a:prstGeom prst="rect">
            <a:avLst/>
          </a:prstGeom>
          <a:solidFill>
            <a:schemeClr val="accent5">
              <a:lumMod val="75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Z</a:t>
            </a:r>
            <a:endParaRPr lang="es-ES" sz="1400" dirty="0">
              <a:latin typeface="Times New Roman" pitchFamily="18" charset="0"/>
            </a:endParaRPr>
          </a:p>
        </p:txBody>
      </p:sp>
      <p:cxnSp>
        <p:nvCxnSpPr>
          <p:cNvPr id="178" name="177 Conector recto de flecha"/>
          <p:cNvCxnSpPr>
            <a:stCxn id="176" idx="1"/>
            <a:endCxn id="56" idx="3"/>
          </p:cNvCxnSpPr>
          <p:nvPr/>
        </p:nvCxnSpPr>
        <p:spPr>
          <a:xfrm rot="10800000">
            <a:off x="7931198" y="2905931"/>
            <a:ext cx="255727" cy="794"/>
          </a:xfrm>
          <a:prstGeom prst="straightConnector1">
            <a:avLst/>
          </a:prstGeom>
          <a:noFill/>
          <a:ln w="9525">
            <a:solidFill>
              <a:schemeClr val="tx1"/>
            </a:solidFill>
            <a:miter lim="800000"/>
            <a:headEnd/>
            <a:tailEnd type="triangle" w="med" len="med"/>
          </a:ln>
        </p:spPr>
      </p:cxnSp>
      <p:cxnSp>
        <p:nvCxnSpPr>
          <p:cNvPr id="63" name="62 Conector recto de flecha"/>
          <p:cNvCxnSpPr/>
          <p:nvPr/>
        </p:nvCxnSpPr>
        <p:spPr>
          <a:xfrm rot="5400000" flipH="1" flipV="1">
            <a:off x="7100123" y="3345660"/>
            <a:ext cx="273063" cy="1588"/>
          </a:xfrm>
          <a:prstGeom prst="straightConnector1">
            <a:avLst/>
          </a:prstGeom>
          <a:noFill/>
          <a:ln w="9525">
            <a:solidFill>
              <a:srgbClr val="FF0000"/>
            </a:solidFill>
            <a:miter lim="800000"/>
            <a:headEnd/>
            <a:tailEnd type="triangle" w="med" len="med"/>
          </a:ln>
        </p:spPr>
      </p:cxnSp>
      <p:cxnSp>
        <p:nvCxnSpPr>
          <p:cNvPr id="72" name="71 Conector recto de flecha"/>
          <p:cNvCxnSpPr/>
          <p:nvPr/>
        </p:nvCxnSpPr>
        <p:spPr>
          <a:xfrm>
            <a:off x="7529553" y="3794135"/>
            <a:ext cx="401645" cy="5"/>
          </a:xfrm>
          <a:prstGeom prst="straightConnector1">
            <a:avLst/>
          </a:prstGeom>
          <a:noFill/>
          <a:ln w="9525">
            <a:solidFill>
              <a:schemeClr val="tx1"/>
            </a:solidFill>
            <a:prstDash val="lgDash"/>
            <a:miter lim="800000"/>
            <a:headEnd/>
            <a:tailEnd type="triangle" w="med" len="med"/>
          </a:ln>
        </p:spPr>
      </p:cxnSp>
      <p:sp>
        <p:nvSpPr>
          <p:cNvPr id="74" name="Rectangle 8"/>
          <p:cNvSpPr>
            <a:spLocks noChangeArrowheads="1"/>
          </p:cNvSpPr>
          <p:nvPr/>
        </p:nvSpPr>
        <p:spPr bwMode="auto">
          <a:xfrm>
            <a:off x="7939089" y="3465513"/>
            <a:ext cx="620703" cy="603250"/>
          </a:xfrm>
          <a:prstGeom prst="rect">
            <a:avLst/>
          </a:prstGeom>
          <a:solidFill>
            <a:srgbClr val="E5FFF9"/>
          </a:solidFill>
          <a:ln w="9525">
            <a:solidFill>
              <a:schemeClr val="tx1"/>
            </a:solidFill>
            <a:prstDash val="lgDash"/>
            <a:miter lim="800000"/>
            <a:headEnd/>
            <a:tailEnd/>
          </a:ln>
        </p:spPr>
        <p:txBody>
          <a:bodyPr wrap="none" anchor="ctr"/>
          <a:lstStyle/>
          <a:p>
            <a:pPr algn="ctr"/>
            <a:r>
              <a:rPr lang="es-CO" sz="1200" i="1" dirty="0" smtClean="0">
                <a:latin typeface="Times New Roman" pitchFamily="18" charset="0"/>
              </a:rPr>
              <a:t>REG 6</a:t>
            </a:r>
            <a:endParaRPr lang="es-ES" sz="1200" i="1" dirty="0">
              <a:latin typeface="Times New Roman" pitchFamily="18" charset="0"/>
            </a:endParaRPr>
          </a:p>
        </p:txBody>
      </p:sp>
      <p:cxnSp>
        <p:nvCxnSpPr>
          <p:cNvPr id="75" name="74 Conector recto de flecha"/>
          <p:cNvCxnSpPr/>
          <p:nvPr/>
        </p:nvCxnSpPr>
        <p:spPr>
          <a:xfrm>
            <a:off x="8559792" y="3780655"/>
            <a:ext cx="401645" cy="5"/>
          </a:xfrm>
          <a:prstGeom prst="straightConnector1">
            <a:avLst/>
          </a:prstGeom>
          <a:noFill/>
          <a:ln w="9525">
            <a:solidFill>
              <a:schemeClr val="tx1"/>
            </a:solidFill>
            <a:prstDash val="lgDash"/>
            <a:miter lim="800000"/>
            <a:headEnd/>
            <a:tailEnd type="triangle" w="med" len="med"/>
          </a:ln>
        </p:spPr>
      </p:cxnSp>
      <p:cxnSp>
        <p:nvCxnSpPr>
          <p:cNvPr id="76" name="75 Conector recto de flecha"/>
          <p:cNvCxnSpPr/>
          <p:nvPr/>
        </p:nvCxnSpPr>
        <p:spPr>
          <a:xfrm rot="5400000">
            <a:off x="8111381" y="4228318"/>
            <a:ext cx="298452" cy="1588"/>
          </a:xfrm>
          <a:prstGeom prst="straightConnector1">
            <a:avLst/>
          </a:prstGeom>
          <a:noFill/>
          <a:ln w="9525">
            <a:solidFill>
              <a:srgbClr val="FF0000"/>
            </a:solidFill>
            <a:miter lim="800000"/>
            <a:headEnd/>
            <a:tailEnd type="triangle" w="med" len="med"/>
          </a:ln>
        </p:spPr>
      </p:cxnSp>
      <p:sp>
        <p:nvSpPr>
          <p:cNvPr id="78" name="Rectangle 8"/>
          <p:cNvSpPr>
            <a:spLocks noChangeArrowheads="1"/>
          </p:cNvSpPr>
          <p:nvPr/>
        </p:nvSpPr>
        <p:spPr bwMode="auto">
          <a:xfrm>
            <a:off x="7310475" y="1968480"/>
            <a:ext cx="291968" cy="307966"/>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B1	</a:t>
            </a:r>
            <a:endParaRPr lang="es-ES" sz="1400" dirty="0">
              <a:latin typeface="Times New Roman" pitchFamily="18" charset="0"/>
            </a:endParaRPr>
          </a:p>
        </p:txBody>
      </p:sp>
      <p:sp>
        <p:nvSpPr>
          <p:cNvPr id="79" name="Rectangle 8"/>
          <p:cNvSpPr>
            <a:spLocks noChangeArrowheads="1"/>
          </p:cNvSpPr>
          <p:nvPr/>
        </p:nvSpPr>
        <p:spPr bwMode="auto">
          <a:xfrm>
            <a:off x="7858170" y="1968480"/>
            <a:ext cx="291968" cy="307966"/>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B2</a:t>
            </a:r>
            <a:endParaRPr lang="es-ES" sz="1400" dirty="0">
              <a:latin typeface="Times New Roman" pitchFamily="18" charset="0"/>
            </a:endParaRPr>
          </a:p>
        </p:txBody>
      </p:sp>
      <p:sp>
        <p:nvSpPr>
          <p:cNvPr id="80" name="Rectangle 8"/>
          <p:cNvSpPr>
            <a:spLocks noChangeArrowheads="1"/>
          </p:cNvSpPr>
          <p:nvPr/>
        </p:nvSpPr>
        <p:spPr bwMode="auto">
          <a:xfrm>
            <a:off x="8413808" y="1968480"/>
            <a:ext cx="291968" cy="307966"/>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B3</a:t>
            </a:r>
            <a:endParaRPr lang="es-ES" sz="1400" dirty="0">
              <a:latin typeface="Times New Roman" pitchFamily="18" charset="0"/>
            </a:endParaRPr>
          </a:p>
        </p:txBody>
      </p:sp>
      <p:cxnSp>
        <p:nvCxnSpPr>
          <p:cNvPr id="83" name="82 Conector recto de flecha"/>
          <p:cNvCxnSpPr>
            <a:stCxn id="78" idx="3"/>
            <a:endCxn id="79" idx="1"/>
          </p:cNvCxnSpPr>
          <p:nvPr/>
        </p:nvCxnSpPr>
        <p:spPr>
          <a:xfrm>
            <a:off x="7602443" y="2122463"/>
            <a:ext cx="255727" cy="1588"/>
          </a:xfrm>
          <a:prstGeom prst="straightConnector1">
            <a:avLst/>
          </a:prstGeom>
          <a:noFill/>
          <a:ln w="9525">
            <a:solidFill>
              <a:schemeClr val="tx1"/>
            </a:solidFill>
            <a:miter lim="800000"/>
            <a:headEnd/>
            <a:tailEnd type="triangle" w="med" len="med"/>
          </a:ln>
        </p:spPr>
      </p:cxnSp>
      <p:cxnSp>
        <p:nvCxnSpPr>
          <p:cNvPr id="85" name="84 Conector recto de flecha"/>
          <p:cNvCxnSpPr>
            <a:stCxn id="79" idx="3"/>
            <a:endCxn id="80" idx="1"/>
          </p:cNvCxnSpPr>
          <p:nvPr/>
        </p:nvCxnSpPr>
        <p:spPr>
          <a:xfrm>
            <a:off x="8150138" y="2122463"/>
            <a:ext cx="263670" cy="1588"/>
          </a:xfrm>
          <a:prstGeom prst="straightConnector1">
            <a:avLst/>
          </a:prstGeom>
          <a:noFill/>
          <a:ln w="9525">
            <a:solidFill>
              <a:schemeClr val="tx1"/>
            </a:solidFill>
            <a:miter lim="800000"/>
            <a:headEnd/>
            <a:tailEnd type="triangle" w="med" len="med"/>
          </a:ln>
        </p:spPr>
      </p:cxnSp>
      <p:cxnSp>
        <p:nvCxnSpPr>
          <p:cNvPr id="86" name="85 Conector recto de flecha"/>
          <p:cNvCxnSpPr/>
          <p:nvPr/>
        </p:nvCxnSpPr>
        <p:spPr>
          <a:xfrm>
            <a:off x="8712128" y="2120875"/>
            <a:ext cx="263670" cy="1588"/>
          </a:xfrm>
          <a:prstGeom prst="straightConnector1">
            <a:avLst/>
          </a:prstGeom>
          <a:noFill/>
          <a:ln w="9525">
            <a:solidFill>
              <a:schemeClr val="tx1"/>
            </a:solidFill>
            <a:prstDash val="lgDash"/>
            <a:miter lim="800000"/>
            <a:headEnd/>
            <a:tailEnd type="triangle" w="med" len="med"/>
          </a:ln>
        </p:spPr>
      </p:cxnSp>
      <p:sp>
        <p:nvSpPr>
          <p:cNvPr id="87" name="86 CuadroTexto"/>
          <p:cNvSpPr txBox="1"/>
          <p:nvPr/>
        </p:nvSpPr>
        <p:spPr>
          <a:xfrm>
            <a:off x="3111480" y="4700936"/>
            <a:ext cx="607859" cy="261610"/>
          </a:xfrm>
          <a:prstGeom prst="rect">
            <a:avLst/>
          </a:prstGeom>
          <a:noFill/>
        </p:spPr>
        <p:txBody>
          <a:bodyPr wrap="none" rtlCol="0">
            <a:spAutoFit/>
          </a:bodyPr>
          <a:lstStyle/>
          <a:p>
            <a:r>
              <a:rPr lang="es-ES_tradnl" sz="1100" dirty="0" smtClean="0"/>
              <a:t>B3, B4</a:t>
            </a:r>
            <a:endParaRPr lang="es-ES_tradnl" sz="2000" dirty="0"/>
          </a:p>
        </p:txBody>
      </p:sp>
      <p:cxnSp>
        <p:nvCxnSpPr>
          <p:cNvPr id="89" name="88 Conector recto de flecha"/>
          <p:cNvCxnSpPr/>
          <p:nvPr/>
        </p:nvCxnSpPr>
        <p:spPr>
          <a:xfrm>
            <a:off x="3664543" y="4816494"/>
            <a:ext cx="302232" cy="1588"/>
          </a:xfrm>
          <a:prstGeom prst="straightConnector1">
            <a:avLst/>
          </a:prstGeom>
          <a:noFill/>
          <a:ln w="9525">
            <a:solidFill>
              <a:schemeClr val="tx1"/>
            </a:solidFill>
            <a:miter lim="800000"/>
            <a:headEnd/>
            <a:tailEnd type="triangle" w="med" len="med"/>
          </a:ln>
        </p:spPr>
      </p:cxnSp>
      <p:sp>
        <p:nvSpPr>
          <p:cNvPr id="93" name="92 CuadroTexto"/>
          <p:cNvSpPr txBox="1"/>
          <p:nvPr/>
        </p:nvSpPr>
        <p:spPr>
          <a:xfrm>
            <a:off x="5643739" y="4810475"/>
            <a:ext cx="607859" cy="261610"/>
          </a:xfrm>
          <a:prstGeom prst="rect">
            <a:avLst/>
          </a:prstGeom>
          <a:noFill/>
        </p:spPr>
        <p:txBody>
          <a:bodyPr wrap="none" rtlCol="0">
            <a:spAutoFit/>
          </a:bodyPr>
          <a:lstStyle/>
          <a:p>
            <a:r>
              <a:rPr lang="es-ES_tradnl" sz="1100" dirty="0" smtClean="0"/>
              <a:t>B4, B5</a:t>
            </a:r>
            <a:endParaRPr lang="es-ES_tradnl" sz="2000" dirty="0"/>
          </a:p>
        </p:txBody>
      </p:sp>
      <p:cxnSp>
        <p:nvCxnSpPr>
          <p:cNvPr id="94" name="93 Conector recto de flecha"/>
          <p:cNvCxnSpPr/>
          <p:nvPr/>
        </p:nvCxnSpPr>
        <p:spPr>
          <a:xfrm>
            <a:off x="5853309" y="4801093"/>
            <a:ext cx="302232" cy="1588"/>
          </a:xfrm>
          <a:prstGeom prst="straightConnector1">
            <a:avLst/>
          </a:prstGeom>
          <a:noFill/>
          <a:ln w="9525">
            <a:solidFill>
              <a:schemeClr val="tx1"/>
            </a:solidFill>
            <a:miter lim="800000"/>
            <a:headEnd/>
            <a:tailEnd type="triangle" w="med" len="med"/>
          </a:ln>
        </p:spPr>
      </p:cxn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1 Título"/>
          <p:cNvSpPr>
            <a:spLocks noGrp="1"/>
          </p:cNvSpPr>
          <p:nvPr>
            <p:ph type="title"/>
          </p:nvPr>
        </p:nvSpPr>
        <p:spPr/>
        <p:txBody>
          <a:bodyPr/>
          <a:lstStyle/>
          <a:p>
            <a:r>
              <a:rPr lang="es-CO" sz="2800" dirty="0" smtClean="0"/>
              <a:t>Ejercicio 14: </a:t>
            </a:r>
            <a:r>
              <a:rPr lang="es-ES_tradnl" sz="2800" dirty="0" smtClean="0"/>
              <a:t>Diseño de un Procesador “Pipeline”</a:t>
            </a:r>
          </a:p>
        </p:txBody>
      </p:sp>
      <p:sp>
        <p:nvSpPr>
          <p:cNvPr id="94211" name="2 Marcador de contenido"/>
          <p:cNvSpPr>
            <a:spLocks noGrp="1"/>
          </p:cNvSpPr>
          <p:nvPr>
            <p:ph idx="1"/>
          </p:nvPr>
        </p:nvSpPr>
        <p:spPr>
          <a:xfrm>
            <a:off x="628650" y="2260600"/>
            <a:ext cx="3286125" cy="2957513"/>
          </a:xfrm>
        </p:spPr>
        <p:txBody>
          <a:bodyPr/>
          <a:lstStyle/>
          <a:p>
            <a:r>
              <a:rPr lang="es-ES_tradnl" sz="2000" dirty="0" smtClean="0"/>
              <a:t>0000		STORE</a:t>
            </a:r>
          </a:p>
          <a:p>
            <a:r>
              <a:rPr lang="es-ES_tradnl" sz="2000" dirty="0" smtClean="0"/>
              <a:t>0001		LOAD</a:t>
            </a:r>
          </a:p>
          <a:p>
            <a:r>
              <a:rPr lang="es-ES_tradnl" sz="2000" dirty="0" smtClean="0"/>
              <a:t>0010		OUT</a:t>
            </a:r>
          </a:p>
          <a:p>
            <a:r>
              <a:rPr lang="es-ES_tradnl" sz="2000" dirty="0" smtClean="0"/>
              <a:t>0011		IN</a:t>
            </a:r>
          </a:p>
          <a:p>
            <a:r>
              <a:rPr lang="es-ES_tradnl" sz="2000" dirty="0" smtClean="0"/>
              <a:t>0100		BNEQ</a:t>
            </a:r>
          </a:p>
          <a:p>
            <a:r>
              <a:rPr lang="es-ES_tradnl" sz="2000" dirty="0" smtClean="0"/>
              <a:t>0101		AND</a:t>
            </a:r>
          </a:p>
          <a:p>
            <a:r>
              <a:rPr lang="es-ES_tradnl" sz="2000" dirty="0" smtClean="0"/>
              <a:t>0110		OR</a:t>
            </a:r>
          </a:p>
          <a:p>
            <a:r>
              <a:rPr lang="es-ES_tradnl" sz="2000" dirty="0" smtClean="0"/>
              <a:t>0111		XOR</a:t>
            </a:r>
          </a:p>
        </p:txBody>
      </p:sp>
      <p:sp>
        <p:nvSpPr>
          <p:cNvPr id="4"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a:solidFill>
                  <a:srgbClr val="9933FF"/>
                </a:solidFill>
                <a:latin typeface="+mj-lt"/>
                <a:ea typeface="+mj-ea"/>
                <a:cs typeface="+mj-cs"/>
              </a:rPr>
              <a:t>Conjunto de Instrucciones</a:t>
            </a:r>
          </a:p>
        </p:txBody>
      </p:sp>
      <p:sp>
        <p:nvSpPr>
          <p:cNvPr id="5" name="2 Marcador de contenido"/>
          <p:cNvSpPr txBox="1">
            <a:spLocks/>
          </p:cNvSpPr>
          <p:nvPr/>
        </p:nvSpPr>
        <p:spPr bwMode="auto">
          <a:xfrm>
            <a:off x="4754563" y="2297113"/>
            <a:ext cx="3922712" cy="2957512"/>
          </a:xfrm>
          <a:prstGeom prst="rect">
            <a:avLst/>
          </a:prstGeom>
          <a:noFill/>
          <a:ln w="9525">
            <a:noFill/>
            <a:miter lim="800000"/>
            <a:headEnd/>
            <a:tailEnd/>
          </a:ln>
        </p:spPr>
        <p:txBody>
          <a:bodyPr/>
          <a:lstStyle/>
          <a:p>
            <a:pPr marL="342900" indent="-342900" eaLnBrk="0" hangingPunct="0">
              <a:spcBef>
                <a:spcPct val="20000"/>
              </a:spcBef>
              <a:buClr>
                <a:srgbClr val="0000FF"/>
              </a:buClr>
              <a:buFont typeface="Wingdings" pitchFamily="2" charset="2"/>
              <a:buChar char="q"/>
              <a:defRPr/>
            </a:pPr>
            <a:r>
              <a:rPr lang="es-ES_tradnl" sz="2000" kern="0" dirty="0">
                <a:latin typeface="+mn-lt"/>
              </a:rPr>
              <a:t>1000		NOT</a:t>
            </a:r>
          </a:p>
          <a:p>
            <a:pPr marL="342900" indent="-342900" eaLnBrk="0" hangingPunct="0">
              <a:spcBef>
                <a:spcPct val="20000"/>
              </a:spcBef>
              <a:buClr>
                <a:srgbClr val="0000FF"/>
              </a:buClr>
              <a:buFont typeface="Wingdings" pitchFamily="2" charset="2"/>
              <a:buChar char="q"/>
              <a:defRPr/>
            </a:pPr>
            <a:r>
              <a:rPr lang="es-ES_tradnl" sz="2000" kern="0" dirty="0">
                <a:latin typeface="+mn-lt"/>
              </a:rPr>
              <a:t>1001		ADD</a:t>
            </a:r>
          </a:p>
          <a:p>
            <a:pPr marL="342900" indent="-342900" eaLnBrk="0" hangingPunct="0">
              <a:spcBef>
                <a:spcPct val="20000"/>
              </a:spcBef>
              <a:buClr>
                <a:srgbClr val="0000FF"/>
              </a:buClr>
              <a:buFont typeface="Wingdings" pitchFamily="2" charset="2"/>
              <a:buChar char="q"/>
              <a:defRPr/>
            </a:pPr>
            <a:r>
              <a:rPr lang="es-ES_tradnl" sz="2000" kern="0" dirty="0">
                <a:latin typeface="+mn-lt"/>
              </a:rPr>
              <a:t>1010		SUB</a:t>
            </a:r>
          </a:p>
          <a:p>
            <a:pPr marL="342900" indent="-342900" eaLnBrk="0" hangingPunct="0">
              <a:spcBef>
                <a:spcPct val="20000"/>
              </a:spcBef>
              <a:buClr>
                <a:srgbClr val="0000FF"/>
              </a:buClr>
              <a:buFont typeface="Wingdings" pitchFamily="2" charset="2"/>
              <a:buChar char="q"/>
              <a:defRPr/>
            </a:pPr>
            <a:r>
              <a:rPr lang="es-ES_tradnl" sz="2000" kern="0" dirty="0">
                <a:latin typeface="+mn-lt"/>
              </a:rPr>
              <a:t>1011		MULT B</a:t>
            </a:r>
          </a:p>
          <a:p>
            <a:pPr marL="342900" indent="-342900" eaLnBrk="0" hangingPunct="0">
              <a:spcBef>
                <a:spcPct val="20000"/>
              </a:spcBef>
              <a:buClr>
                <a:srgbClr val="0000FF"/>
              </a:buClr>
              <a:buFont typeface="Wingdings" pitchFamily="2" charset="2"/>
              <a:buChar char="q"/>
              <a:defRPr/>
            </a:pPr>
            <a:r>
              <a:rPr lang="es-ES_tradnl" sz="2000" kern="0" dirty="0">
                <a:latin typeface="+mn-lt"/>
              </a:rPr>
              <a:t>1100		MULT A</a:t>
            </a:r>
          </a:p>
          <a:p>
            <a:pPr marL="342900" indent="-342900" eaLnBrk="0" hangingPunct="0">
              <a:spcBef>
                <a:spcPct val="20000"/>
              </a:spcBef>
              <a:buClr>
                <a:srgbClr val="0000FF"/>
              </a:buClr>
              <a:buFont typeface="Wingdings" pitchFamily="2" charset="2"/>
              <a:buChar char="q"/>
              <a:defRPr/>
            </a:pPr>
            <a:r>
              <a:rPr lang="es-ES_tradnl" sz="2000" kern="0" dirty="0">
                <a:latin typeface="+mn-lt"/>
              </a:rPr>
              <a:t>1101		MOV (REG)</a:t>
            </a:r>
          </a:p>
          <a:p>
            <a:pPr marL="342900" indent="-342900" eaLnBrk="0" hangingPunct="0">
              <a:spcBef>
                <a:spcPct val="20000"/>
              </a:spcBef>
              <a:buClr>
                <a:srgbClr val="0000FF"/>
              </a:buClr>
              <a:buFont typeface="Wingdings" pitchFamily="2" charset="2"/>
              <a:buChar char="q"/>
              <a:defRPr/>
            </a:pPr>
            <a:r>
              <a:rPr lang="es-ES_tradnl" sz="2000" kern="0" dirty="0">
                <a:latin typeface="+mn-lt"/>
              </a:rPr>
              <a:t>1110		MOV (DATO)</a:t>
            </a:r>
          </a:p>
          <a:p>
            <a:pPr marL="342900" indent="-342900" eaLnBrk="0" hangingPunct="0">
              <a:spcBef>
                <a:spcPct val="20000"/>
              </a:spcBef>
              <a:buClr>
                <a:srgbClr val="0000FF"/>
              </a:buClr>
              <a:buFont typeface="Wingdings" pitchFamily="2" charset="2"/>
              <a:buChar char="q"/>
              <a:defRPr/>
            </a:pPr>
            <a:r>
              <a:rPr lang="es-ES_tradnl" sz="2000" kern="0" dirty="0">
                <a:latin typeface="+mn-lt"/>
              </a:rPr>
              <a:t>1111		NOP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p:txBody>
          <a:bodyPr/>
          <a:lstStyle/>
          <a:p>
            <a:pPr eaLnBrk="1" hangingPunct="1"/>
            <a:r>
              <a:rPr lang="es-CO" smtClean="0"/>
              <a:t>Ejercicio 3</a:t>
            </a:r>
            <a:endParaRPr lang="es-ES" smtClean="0"/>
          </a:p>
        </p:txBody>
      </p:sp>
      <p:grpSp>
        <p:nvGrpSpPr>
          <p:cNvPr id="13315" name="69 Grupo"/>
          <p:cNvGrpSpPr>
            <a:grpSpLocks/>
          </p:cNvGrpSpPr>
          <p:nvPr/>
        </p:nvGrpSpPr>
        <p:grpSpPr bwMode="auto">
          <a:xfrm>
            <a:off x="2336800" y="1530350"/>
            <a:ext cx="4462463" cy="4670425"/>
            <a:chOff x="2337383" y="1530324"/>
            <a:chExt cx="4461910" cy="4669075"/>
          </a:xfrm>
        </p:grpSpPr>
        <p:sp>
          <p:nvSpPr>
            <p:cNvPr id="5" name="4 Elipse"/>
            <p:cNvSpPr/>
            <p:nvPr/>
          </p:nvSpPr>
          <p:spPr>
            <a:xfrm>
              <a:off x="2713574" y="2076266"/>
              <a:ext cx="774604" cy="7998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600" dirty="0">
                  <a:solidFill>
                    <a:schemeClr val="tx1"/>
                  </a:solidFill>
                </a:rPr>
                <a:t>00</a:t>
              </a:r>
              <a:endParaRPr lang="es-ES" sz="1600" dirty="0">
                <a:solidFill>
                  <a:schemeClr val="tx1"/>
                </a:solidFill>
              </a:endParaRPr>
            </a:p>
          </p:txBody>
        </p:sp>
        <p:sp>
          <p:nvSpPr>
            <p:cNvPr id="6" name="5 Elipse"/>
            <p:cNvSpPr/>
            <p:nvPr/>
          </p:nvSpPr>
          <p:spPr>
            <a:xfrm>
              <a:off x="5281831" y="2076266"/>
              <a:ext cx="774604" cy="7998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600" dirty="0">
                  <a:solidFill>
                    <a:schemeClr val="tx1"/>
                  </a:solidFill>
                </a:rPr>
                <a:t>01</a:t>
              </a:r>
              <a:endParaRPr lang="es-ES" sz="1600" dirty="0">
                <a:solidFill>
                  <a:schemeClr val="tx1"/>
                </a:solidFill>
              </a:endParaRPr>
            </a:p>
          </p:txBody>
        </p:sp>
        <p:sp>
          <p:nvSpPr>
            <p:cNvPr id="7" name="6 Elipse"/>
            <p:cNvSpPr/>
            <p:nvPr/>
          </p:nvSpPr>
          <p:spPr>
            <a:xfrm>
              <a:off x="2713574" y="4347323"/>
              <a:ext cx="774604" cy="7982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600" dirty="0">
                  <a:solidFill>
                    <a:schemeClr val="tx1"/>
                  </a:solidFill>
                </a:rPr>
                <a:t>11</a:t>
              </a:r>
              <a:endParaRPr lang="es-ES" sz="1600" dirty="0">
                <a:solidFill>
                  <a:schemeClr val="tx1"/>
                </a:solidFill>
              </a:endParaRPr>
            </a:p>
          </p:txBody>
        </p:sp>
        <p:sp>
          <p:nvSpPr>
            <p:cNvPr id="8" name="7 Elipse"/>
            <p:cNvSpPr/>
            <p:nvPr/>
          </p:nvSpPr>
          <p:spPr>
            <a:xfrm>
              <a:off x="5281831" y="4304472"/>
              <a:ext cx="774604" cy="7982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600" dirty="0">
                  <a:solidFill>
                    <a:schemeClr val="tx1"/>
                  </a:solidFill>
                </a:rPr>
                <a:t>10</a:t>
              </a:r>
              <a:endParaRPr lang="es-ES" sz="1600" dirty="0">
                <a:solidFill>
                  <a:schemeClr val="tx1"/>
                </a:solidFill>
              </a:endParaRPr>
            </a:p>
          </p:txBody>
        </p:sp>
        <p:cxnSp>
          <p:nvCxnSpPr>
            <p:cNvPr id="9" name="8 Conector curvado"/>
            <p:cNvCxnSpPr>
              <a:stCxn id="5" idx="7"/>
              <a:endCxn id="6" idx="1"/>
            </p:cNvCxnSpPr>
            <p:nvPr/>
          </p:nvCxnSpPr>
          <p:spPr>
            <a:xfrm rot="5400000" flipH="1" flipV="1">
              <a:off x="4384211" y="1183389"/>
              <a:ext cx="3174" cy="2020638"/>
            </a:xfrm>
            <a:prstGeom prst="curvedConnector3">
              <a:avLst>
                <a:gd name="adj1" fmla="val 20793262"/>
              </a:avLst>
            </a:prstGeom>
            <a:ln>
              <a:tailEnd type="arrow"/>
            </a:ln>
          </p:spPr>
          <p:style>
            <a:lnRef idx="1">
              <a:schemeClr val="dk1"/>
            </a:lnRef>
            <a:fillRef idx="0">
              <a:schemeClr val="dk1"/>
            </a:fillRef>
            <a:effectRef idx="0">
              <a:schemeClr val="dk1"/>
            </a:effectRef>
            <a:fontRef idx="minor">
              <a:schemeClr val="tx1"/>
            </a:fontRef>
          </p:style>
        </p:cxnSp>
        <p:cxnSp>
          <p:nvCxnSpPr>
            <p:cNvPr id="10" name="9 Conector curvado"/>
            <p:cNvCxnSpPr>
              <a:stCxn id="5" idx="4"/>
              <a:endCxn id="7" idx="0"/>
            </p:cNvCxnSpPr>
            <p:nvPr/>
          </p:nvCxnSpPr>
          <p:spPr>
            <a:xfrm rot="5400000">
              <a:off x="2366076" y="3610935"/>
              <a:ext cx="1471188" cy="1587"/>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1" name="10 Forma"/>
            <p:cNvCxnSpPr>
              <a:stCxn id="5" idx="0"/>
              <a:endCxn id="5" idx="2"/>
            </p:cNvCxnSpPr>
            <p:nvPr/>
          </p:nvCxnSpPr>
          <p:spPr>
            <a:xfrm rot="16200000" flipH="1" flipV="1">
              <a:off x="2707258" y="2082582"/>
              <a:ext cx="399934" cy="387302"/>
            </a:xfrm>
            <a:prstGeom prst="curvedConnector4">
              <a:avLst>
                <a:gd name="adj1" fmla="val -65903"/>
                <a:gd name="adj2" fmla="val 165903"/>
              </a:avLst>
            </a:prstGeom>
            <a:ln>
              <a:tailEnd type="arrow"/>
            </a:ln>
          </p:spPr>
          <p:style>
            <a:lnRef idx="1">
              <a:schemeClr val="dk1"/>
            </a:lnRef>
            <a:fillRef idx="0">
              <a:schemeClr val="dk1"/>
            </a:fillRef>
            <a:effectRef idx="0">
              <a:schemeClr val="dk1"/>
            </a:effectRef>
            <a:fontRef idx="minor">
              <a:schemeClr val="tx1"/>
            </a:fontRef>
          </p:style>
        </p:cxnSp>
        <p:sp>
          <p:nvSpPr>
            <p:cNvPr id="13323" name="35 CuadroTexto"/>
            <p:cNvSpPr txBox="1">
              <a:spLocks noChangeArrowheads="1"/>
            </p:cNvSpPr>
            <p:nvPr/>
          </p:nvSpPr>
          <p:spPr bwMode="auto">
            <a:xfrm>
              <a:off x="4099507" y="1530324"/>
              <a:ext cx="526345" cy="318930"/>
            </a:xfrm>
            <a:prstGeom prst="rect">
              <a:avLst/>
            </a:prstGeom>
            <a:noFill/>
            <a:ln w="9525">
              <a:noFill/>
              <a:miter lim="800000"/>
              <a:headEnd/>
              <a:tailEnd/>
            </a:ln>
          </p:spPr>
          <p:txBody>
            <a:bodyPr wrap="none">
              <a:spAutoFit/>
            </a:bodyPr>
            <a:lstStyle/>
            <a:p>
              <a:r>
                <a:rPr lang="es-CO" sz="1200">
                  <a:latin typeface="Times New Roman" pitchFamily="18" charset="0"/>
                </a:rPr>
                <a:t>11/0</a:t>
              </a:r>
              <a:endParaRPr lang="es-ES" sz="1200">
                <a:latin typeface="Times New Roman" pitchFamily="18" charset="0"/>
              </a:endParaRPr>
            </a:p>
          </p:txBody>
        </p:sp>
        <p:sp>
          <p:nvSpPr>
            <p:cNvPr id="13324" name="36 CuadroTexto"/>
            <p:cNvSpPr txBox="1">
              <a:spLocks noChangeArrowheads="1"/>
            </p:cNvSpPr>
            <p:nvPr/>
          </p:nvSpPr>
          <p:spPr bwMode="auto">
            <a:xfrm>
              <a:off x="2337383" y="1547716"/>
              <a:ext cx="539088" cy="318930"/>
            </a:xfrm>
            <a:prstGeom prst="rect">
              <a:avLst/>
            </a:prstGeom>
            <a:noFill/>
            <a:ln w="9525">
              <a:noFill/>
              <a:miter lim="800000"/>
              <a:headEnd/>
              <a:tailEnd/>
            </a:ln>
          </p:spPr>
          <p:txBody>
            <a:bodyPr wrap="none">
              <a:spAutoFit/>
            </a:bodyPr>
            <a:lstStyle/>
            <a:p>
              <a:r>
                <a:rPr lang="es-CO" sz="1200">
                  <a:latin typeface="Times New Roman" pitchFamily="18" charset="0"/>
                </a:rPr>
                <a:t>01/0</a:t>
              </a:r>
              <a:endParaRPr lang="es-ES" sz="1200">
                <a:latin typeface="Times New Roman" pitchFamily="18" charset="0"/>
              </a:endParaRPr>
            </a:p>
          </p:txBody>
        </p:sp>
        <p:sp>
          <p:nvSpPr>
            <p:cNvPr id="13325" name="37 CuadroTexto"/>
            <p:cNvSpPr txBox="1">
              <a:spLocks noChangeArrowheads="1"/>
            </p:cNvSpPr>
            <p:nvPr/>
          </p:nvSpPr>
          <p:spPr bwMode="auto">
            <a:xfrm>
              <a:off x="2622758" y="3464173"/>
              <a:ext cx="539088" cy="318930"/>
            </a:xfrm>
            <a:prstGeom prst="rect">
              <a:avLst/>
            </a:prstGeom>
            <a:noFill/>
            <a:ln w="9525">
              <a:noFill/>
              <a:miter lim="800000"/>
              <a:headEnd/>
              <a:tailEnd/>
            </a:ln>
          </p:spPr>
          <p:txBody>
            <a:bodyPr wrap="none">
              <a:spAutoFit/>
            </a:bodyPr>
            <a:lstStyle/>
            <a:p>
              <a:r>
                <a:rPr lang="es-CO" sz="1200">
                  <a:latin typeface="Times New Roman" pitchFamily="18" charset="0"/>
                </a:rPr>
                <a:t>10/0</a:t>
              </a:r>
              <a:endParaRPr lang="es-ES" sz="1200">
                <a:latin typeface="Times New Roman" pitchFamily="18" charset="0"/>
              </a:endParaRPr>
            </a:p>
          </p:txBody>
        </p:sp>
        <p:cxnSp>
          <p:nvCxnSpPr>
            <p:cNvPr id="15" name="14 Forma"/>
            <p:cNvCxnSpPr>
              <a:stCxn id="6" idx="0"/>
              <a:endCxn id="6" idx="6"/>
            </p:cNvCxnSpPr>
            <p:nvPr/>
          </p:nvCxnSpPr>
          <p:spPr>
            <a:xfrm rot="16200000" flipH="1">
              <a:off x="5662817" y="2082582"/>
              <a:ext cx="399934" cy="387302"/>
            </a:xfrm>
            <a:prstGeom prst="curvedConnector4">
              <a:avLst>
                <a:gd name="adj1" fmla="val -65903"/>
                <a:gd name="adj2" fmla="val 16590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27" name="40 CuadroTexto"/>
            <p:cNvSpPr txBox="1">
              <a:spLocks noChangeArrowheads="1"/>
            </p:cNvSpPr>
            <p:nvPr/>
          </p:nvSpPr>
          <p:spPr bwMode="auto">
            <a:xfrm>
              <a:off x="6251100" y="1866646"/>
              <a:ext cx="539088" cy="531550"/>
            </a:xfrm>
            <a:prstGeom prst="rect">
              <a:avLst/>
            </a:prstGeom>
            <a:noFill/>
            <a:ln w="9525">
              <a:noFill/>
              <a:miter lim="800000"/>
              <a:headEnd/>
              <a:tailEnd/>
            </a:ln>
          </p:spPr>
          <p:txBody>
            <a:bodyPr wrap="none">
              <a:spAutoFit/>
            </a:bodyPr>
            <a:lstStyle/>
            <a:p>
              <a:r>
                <a:rPr lang="es-CO" sz="1200">
                  <a:latin typeface="Times New Roman" pitchFamily="18" charset="0"/>
                </a:rPr>
                <a:t>00/1</a:t>
              </a:r>
            </a:p>
            <a:p>
              <a:r>
                <a:rPr lang="es-CO" sz="1200">
                  <a:latin typeface="Times New Roman" pitchFamily="18" charset="0"/>
                </a:rPr>
                <a:t>01/0</a:t>
              </a:r>
              <a:endParaRPr lang="es-ES" sz="1200">
                <a:latin typeface="Times New Roman" pitchFamily="18" charset="0"/>
              </a:endParaRPr>
            </a:p>
          </p:txBody>
        </p:sp>
        <p:cxnSp>
          <p:nvCxnSpPr>
            <p:cNvPr id="17" name="16 Conector curvado"/>
            <p:cNvCxnSpPr>
              <a:stCxn id="6" idx="4"/>
              <a:endCxn id="8" idx="0"/>
            </p:cNvCxnSpPr>
            <p:nvPr/>
          </p:nvCxnSpPr>
          <p:spPr>
            <a:xfrm rot="5400000">
              <a:off x="4954965" y="3590303"/>
              <a:ext cx="1429925" cy="1587"/>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44 Conector curvado"/>
            <p:cNvCxnSpPr>
              <a:stCxn id="6" idx="3"/>
              <a:endCxn id="7" idx="6"/>
            </p:cNvCxnSpPr>
            <p:nvPr/>
          </p:nvCxnSpPr>
          <p:spPr>
            <a:xfrm rot="5400000">
              <a:off x="3448660" y="2798212"/>
              <a:ext cx="1986975" cy="1907939"/>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30" name="45 CuadroTexto"/>
            <p:cNvSpPr txBox="1">
              <a:spLocks noChangeArrowheads="1"/>
            </p:cNvSpPr>
            <p:nvPr/>
          </p:nvSpPr>
          <p:spPr bwMode="auto">
            <a:xfrm>
              <a:off x="5607919" y="3043771"/>
              <a:ext cx="539088" cy="318930"/>
            </a:xfrm>
            <a:prstGeom prst="rect">
              <a:avLst/>
            </a:prstGeom>
            <a:noFill/>
            <a:ln w="9525">
              <a:noFill/>
              <a:miter lim="800000"/>
              <a:headEnd/>
              <a:tailEnd/>
            </a:ln>
          </p:spPr>
          <p:txBody>
            <a:bodyPr wrap="none">
              <a:spAutoFit/>
            </a:bodyPr>
            <a:lstStyle/>
            <a:p>
              <a:r>
                <a:rPr lang="es-CO" sz="1200">
                  <a:latin typeface="Times New Roman" pitchFamily="18" charset="0"/>
                </a:rPr>
                <a:t>10/0</a:t>
              </a:r>
              <a:endParaRPr lang="es-ES" sz="1200">
                <a:latin typeface="Times New Roman" pitchFamily="18" charset="0"/>
              </a:endParaRPr>
            </a:p>
          </p:txBody>
        </p:sp>
        <p:sp>
          <p:nvSpPr>
            <p:cNvPr id="13331" name="47 CuadroTexto"/>
            <p:cNvSpPr txBox="1">
              <a:spLocks noChangeArrowheads="1"/>
            </p:cNvSpPr>
            <p:nvPr/>
          </p:nvSpPr>
          <p:spPr bwMode="auto">
            <a:xfrm>
              <a:off x="3691828" y="2262399"/>
              <a:ext cx="539088" cy="318930"/>
            </a:xfrm>
            <a:prstGeom prst="rect">
              <a:avLst/>
            </a:prstGeom>
            <a:noFill/>
            <a:ln w="9525">
              <a:noFill/>
              <a:miter lim="800000"/>
              <a:headEnd/>
              <a:tailEnd/>
            </a:ln>
          </p:spPr>
          <p:txBody>
            <a:bodyPr wrap="none">
              <a:spAutoFit/>
            </a:bodyPr>
            <a:lstStyle/>
            <a:p>
              <a:r>
                <a:rPr lang="es-CO" sz="1200">
                  <a:latin typeface="Times New Roman" pitchFamily="18" charset="0"/>
                </a:rPr>
                <a:t>00/0</a:t>
              </a:r>
              <a:endParaRPr lang="es-ES" sz="1200">
                <a:latin typeface="Times New Roman" pitchFamily="18" charset="0"/>
              </a:endParaRPr>
            </a:p>
          </p:txBody>
        </p:sp>
        <p:cxnSp>
          <p:nvCxnSpPr>
            <p:cNvPr id="21" name="20 Forma"/>
            <p:cNvCxnSpPr>
              <a:stCxn id="8" idx="6"/>
              <a:endCxn id="8" idx="4"/>
            </p:cNvCxnSpPr>
            <p:nvPr/>
          </p:nvCxnSpPr>
          <p:spPr>
            <a:xfrm flipH="1">
              <a:off x="5669133" y="4704406"/>
              <a:ext cx="387302" cy="398348"/>
            </a:xfrm>
            <a:prstGeom prst="curvedConnector4">
              <a:avLst>
                <a:gd name="adj1" fmla="val -65903"/>
                <a:gd name="adj2" fmla="val 16590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33" name="51 CuadroTexto"/>
            <p:cNvSpPr txBox="1">
              <a:spLocks noChangeArrowheads="1"/>
            </p:cNvSpPr>
            <p:nvPr/>
          </p:nvSpPr>
          <p:spPr bwMode="auto">
            <a:xfrm>
              <a:off x="4099507" y="5368535"/>
              <a:ext cx="482831" cy="830864"/>
            </a:xfrm>
            <a:prstGeom prst="rect">
              <a:avLst/>
            </a:prstGeom>
            <a:noFill/>
            <a:ln w="9525">
              <a:noFill/>
              <a:miter lim="800000"/>
              <a:headEnd/>
              <a:tailEnd/>
            </a:ln>
          </p:spPr>
          <p:txBody>
            <a:bodyPr wrap="none">
              <a:spAutoFit/>
            </a:bodyPr>
            <a:lstStyle/>
            <a:p>
              <a:r>
                <a:rPr lang="es-CO" sz="1200">
                  <a:latin typeface="Times New Roman" pitchFamily="18" charset="0"/>
                </a:rPr>
                <a:t>00/1</a:t>
              </a:r>
            </a:p>
            <a:p>
              <a:r>
                <a:rPr lang="es-CO" sz="1200">
                  <a:latin typeface="Times New Roman" pitchFamily="18" charset="0"/>
                </a:rPr>
                <a:t>01/0</a:t>
              </a:r>
            </a:p>
            <a:p>
              <a:r>
                <a:rPr lang="es-CO" sz="1200">
                  <a:latin typeface="Times New Roman" pitchFamily="18" charset="0"/>
                </a:rPr>
                <a:t>10/0</a:t>
              </a:r>
            </a:p>
            <a:p>
              <a:r>
                <a:rPr lang="es-CO" sz="1200">
                  <a:latin typeface="Times New Roman" pitchFamily="18" charset="0"/>
                </a:rPr>
                <a:t>11/1</a:t>
              </a:r>
              <a:endParaRPr lang="es-ES" sz="1200">
                <a:latin typeface="Times New Roman" pitchFamily="18" charset="0"/>
              </a:endParaRPr>
            </a:p>
          </p:txBody>
        </p:sp>
        <p:cxnSp>
          <p:nvCxnSpPr>
            <p:cNvPr id="23" name="22 Forma"/>
            <p:cNvCxnSpPr>
              <a:stCxn id="8" idx="2"/>
              <a:endCxn id="5" idx="5"/>
            </p:cNvCxnSpPr>
            <p:nvPr/>
          </p:nvCxnSpPr>
          <p:spPr>
            <a:xfrm rot="10800000">
              <a:off x="3375479" y="2758694"/>
              <a:ext cx="1906352" cy="1945712"/>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Forma"/>
            <p:cNvCxnSpPr>
              <a:stCxn id="5" idx="6"/>
              <a:endCxn id="8" idx="1"/>
            </p:cNvCxnSpPr>
            <p:nvPr/>
          </p:nvCxnSpPr>
          <p:spPr>
            <a:xfrm>
              <a:off x="3488178" y="2476201"/>
              <a:ext cx="1907939" cy="1945712"/>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36" name="57 CuadroTexto"/>
            <p:cNvSpPr txBox="1">
              <a:spLocks noChangeArrowheads="1"/>
            </p:cNvSpPr>
            <p:nvPr/>
          </p:nvSpPr>
          <p:spPr bwMode="auto">
            <a:xfrm>
              <a:off x="4701920" y="4389057"/>
              <a:ext cx="539088" cy="318930"/>
            </a:xfrm>
            <a:prstGeom prst="rect">
              <a:avLst/>
            </a:prstGeom>
            <a:noFill/>
            <a:ln w="9525">
              <a:noFill/>
              <a:miter lim="800000"/>
              <a:headEnd/>
              <a:tailEnd/>
            </a:ln>
          </p:spPr>
          <p:txBody>
            <a:bodyPr wrap="none">
              <a:spAutoFit/>
            </a:bodyPr>
            <a:lstStyle/>
            <a:p>
              <a:r>
                <a:rPr lang="es-CO" sz="1200">
                  <a:latin typeface="Times New Roman" pitchFamily="18" charset="0"/>
                </a:rPr>
                <a:t>10/0</a:t>
              </a:r>
              <a:endParaRPr lang="es-ES" sz="1200">
                <a:latin typeface="Times New Roman" pitchFamily="18" charset="0"/>
              </a:endParaRPr>
            </a:p>
          </p:txBody>
        </p:sp>
        <p:cxnSp>
          <p:nvCxnSpPr>
            <p:cNvPr id="26" name="25 Conector curvado"/>
            <p:cNvCxnSpPr>
              <a:stCxn id="7" idx="5"/>
              <a:endCxn id="8" idx="3"/>
            </p:cNvCxnSpPr>
            <p:nvPr/>
          </p:nvCxnSpPr>
          <p:spPr>
            <a:xfrm rot="5400000" flipH="1" flipV="1">
              <a:off x="4365166" y="3997213"/>
              <a:ext cx="41263" cy="2020638"/>
            </a:xfrm>
            <a:prstGeom prst="curvedConnector3">
              <a:avLst>
                <a:gd name="adj1" fmla="val -90432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38" name="65 CuadroTexto"/>
            <p:cNvSpPr txBox="1">
              <a:spLocks noChangeArrowheads="1"/>
            </p:cNvSpPr>
            <p:nvPr/>
          </p:nvSpPr>
          <p:spPr bwMode="auto">
            <a:xfrm>
              <a:off x="6260205" y="4737932"/>
              <a:ext cx="539088" cy="744170"/>
            </a:xfrm>
            <a:prstGeom prst="rect">
              <a:avLst/>
            </a:prstGeom>
            <a:noFill/>
            <a:ln w="9525">
              <a:noFill/>
              <a:miter lim="800000"/>
              <a:headEnd/>
              <a:tailEnd/>
            </a:ln>
          </p:spPr>
          <p:txBody>
            <a:bodyPr wrap="none">
              <a:spAutoFit/>
            </a:bodyPr>
            <a:lstStyle/>
            <a:p>
              <a:r>
                <a:rPr lang="es-CO" sz="1200">
                  <a:latin typeface="Times New Roman" pitchFamily="18" charset="0"/>
                </a:rPr>
                <a:t>00/0</a:t>
              </a:r>
            </a:p>
            <a:p>
              <a:r>
                <a:rPr lang="es-CO" sz="1200">
                  <a:latin typeface="Times New Roman" pitchFamily="18" charset="0"/>
                </a:rPr>
                <a:t>01/0</a:t>
              </a:r>
            </a:p>
            <a:p>
              <a:r>
                <a:rPr lang="es-CO" sz="1200">
                  <a:latin typeface="Times New Roman" pitchFamily="18" charset="0"/>
                </a:rPr>
                <a:t>11/1</a:t>
              </a:r>
              <a:endParaRPr lang="es-ES" sz="1200">
                <a:latin typeface="Times New Roman" pitchFamily="18" charset="0"/>
              </a:endParaRPr>
            </a:p>
          </p:txBody>
        </p:sp>
        <p:sp>
          <p:nvSpPr>
            <p:cNvPr id="13339" name="68 CuadroTexto"/>
            <p:cNvSpPr txBox="1">
              <a:spLocks noChangeArrowheads="1"/>
            </p:cNvSpPr>
            <p:nvPr/>
          </p:nvSpPr>
          <p:spPr bwMode="auto">
            <a:xfrm>
              <a:off x="4973643" y="2881305"/>
              <a:ext cx="526345" cy="318930"/>
            </a:xfrm>
            <a:prstGeom prst="rect">
              <a:avLst/>
            </a:prstGeom>
            <a:noFill/>
            <a:ln w="9525">
              <a:noFill/>
              <a:miter lim="800000"/>
              <a:headEnd/>
              <a:tailEnd/>
            </a:ln>
          </p:spPr>
          <p:txBody>
            <a:bodyPr wrap="none">
              <a:spAutoFit/>
            </a:bodyPr>
            <a:lstStyle/>
            <a:p>
              <a:r>
                <a:rPr lang="es-CO" sz="1200">
                  <a:latin typeface="Times New Roman" pitchFamily="18" charset="0"/>
                </a:rPr>
                <a:t>11/0</a:t>
              </a:r>
              <a:endParaRPr lang="es-ES" sz="1200">
                <a:latin typeface="Times New Roman" pitchFamily="18" charset="0"/>
              </a:endParaRPr>
            </a:p>
          </p:txBody>
        </p: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687473" y="1749402"/>
            <a:ext cx="5724644" cy="4524315"/>
          </a:xfrm>
          <a:prstGeom prst="rect">
            <a:avLst/>
          </a:prstGeom>
          <a:noFill/>
          <a:ln>
            <a:solidFill>
              <a:schemeClr val="accent1">
                <a:lumMod val="75000"/>
              </a:schemeClr>
            </a:solidFill>
          </a:ln>
        </p:spPr>
        <p:txBody>
          <a:bodyPr wrap="none" rtlCol="0">
            <a:spAutoFit/>
          </a:bodyPr>
          <a:lstStyle/>
          <a:p>
            <a:r>
              <a:rPr lang="es-CO" sz="1800" dirty="0" smtClean="0">
                <a:solidFill>
                  <a:schemeClr val="accent6"/>
                </a:solidFill>
              </a:rPr>
              <a:t>Algoritmo en C++:</a:t>
            </a:r>
            <a:endParaRPr lang="es-ES_tradnl" sz="1800" dirty="0" smtClean="0">
              <a:solidFill>
                <a:schemeClr val="accent6"/>
              </a:solidFill>
            </a:endParaRPr>
          </a:p>
          <a:p>
            <a:r>
              <a:rPr lang="es-CO" sz="1800" dirty="0" smtClean="0">
                <a:solidFill>
                  <a:schemeClr val="accent6"/>
                </a:solidFill>
              </a:rPr>
              <a:t> </a:t>
            </a:r>
            <a:endParaRPr lang="es-ES_tradnl" sz="1800" dirty="0" smtClean="0">
              <a:solidFill>
                <a:schemeClr val="accent6"/>
              </a:solidFill>
            </a:endParaRPr>
          </a:p>
          <a:p>
            <a:r>
              <a:rPr lang="es-CO" sz="1800" dirty="0" err="1" smtClean="0">
                <a:solidFill>
                  <a:schemeClr val="accent6"/>
                </a:solidFill>
              </a:rPr>
              <a:t>public</a:t>
            </a:r>
            <a:r>
              <a:rPr lang="es-CO" sz="1800" dirty="0" smtClean="0">
                <a:solidFill>
                  <a:schemeClr val="accent6"/>
                </a:solidFill>
              </a:rPr>
              <a:t> </a:t>
            </a:r>
            <a:r>
              <a:rPr lang="es-CO" sz="1800" dirty="0" err="1" smtClean="0">
                <a:solidFill>
                  <a:schemeClr val="accent6"/>
                </a:solidFill>
              </a:rPr>
              <a:t>class</a:t>
            </a:r>
            <a:r>
              <a:rPr lang="es-CO" sz="1800" dirty="0" smtClean="0">
                <a:solidFill>
                  <a:schemeClr val="accent6"/>
                </a:solidFill>
              </a:rPr>
              <a:t> </a:t>
            </a:r>
            <a:r>
              <a:rPr lang="es-CO" sz="1800" dirty="0" err="1" smtClean="0">
                <a:solidFill>
                  <a:schemeClr val="accent6"/>
                </a:solidFill>
              </a:rPr>
              <a:t>Fibonacci</a:t>
            </a:r>
            <a:endParaRPr lang="es-ES_tradnl" sz="1800" dirty="0" smtClean="0">
              <a:solidFill>
                <a:schemeClr val="accent6"/>
              </a:solidFill>
            </a:endParaRPr>
          </a:p>
          <a:p>
            <a:r>
              <a:rPr lang="es-CO" sz="1800" dirty="0" smtClean="0">
                <a:solidFill>
                  <a:schemeClr val="accent6"/>
                </a:solidFill>
              </a:rPr>
              <a:t>{</a:t>
            </a:r>
            <a:endParaRPr lang="es-ES_tradnl" sz="1800" dirty="0" smtClean="0">
              <a:solidFill>
                <a:schemeClr val="accent6"/>
              </a:solidFill>
            </a:endParaRPr>
          </a:p>
          <a:p>
            <a:r>
              <a:rPr lang="es-CO" sz="1800" dirty="0" smtClean="0">
                <a:solidFill>
                  <a:schemeClr val="accent6"/>
                </a:solidFill>
              </a:rPr>
              <a:t>	</a:t>
            </a:r>
            <a:r>
              <a:rPr lang="es-CO" sz="1800" dirty="0" err="1" smtClean="0">
                <a:solidFill>
                  <a:schemeClr val="accent6"/>
                </a:solidFill>
              </a:rPr>
              <a:t>public</a:t>
            </a:r>
            <a:r>
              <a:rPr lang="es-CO" sz="1800" dirty="0" smtClean="0">
                <a:solidFill>
                  <a:schemeClr val="accent6"/>
                </a:solidFill>
              </a:rPr>
              <a:t> </a:t>
            </a:r>
            <a:r>
              <a:rPr lang="es-CO" sz="1800" dirty="0" err="1" smtClean="0">
                <a:solidFill>
                  <a:schemeClr val="accent6"/>
                </a:solidFill>
              </a:rPr>
              <a:t>static</a:t>
            </a:r>
            <a:r>
              <a:rPr lang="es-CO" sz="1800" dirty="0" smtClean="0">
                <a:solidFill>
                  <a:schemeClr val="accent6"/>
                </a:solidFill>
              </a:rPr>
              <a:t> </a:t>
            </a:r>
            <a:r>
              <a:rPr lang="es-CO" sz="1800" dirty="0" err="1" smtClean="0">
                <a:solidFill>
                  <a:schemeClr val="accent6"/>
                </a:solidFill>
              </a:rPr>
              <a:t>void</a:t>
            </a:r>
            <a:r>
              <a:rPr lang="es-CO" sz="1800" dirty="0" smtClean="0">
                <a:solidFill>
                  <a:schemeClr val="accent6"/>
                </a:solidFill>
              </a:rPr>
              <a:t> </a:t>
            </a:r>
            <a:r>
              <a:rPr lang="es-CO" sz="1800" dirty="0" err="1" smtClean="0">
                <a:solidFill>
                  <a:schemeClr val="accent6"/>
                </a:solidFill>
              </a:rPr>
              <a:t>main</a:t>
            </a:r>
            <a:r>
              <a:rPr lang="es-CO" sz="1800" dirty="0" smtClean="0">
                <a:solidFill>
                  <a:schemeClr val="accent6"/>
                </a:solidFill>
              </a:rPr>
              <a:t> (</a:t>
            </a:r>
            <a:r>
              <a:rPr lang="es-CO" sz="1800" dirty="0" err="1" smtClean="0">
                <a:solidFill>
                  <a:schemeClr val="accent6"/>
                </a:solidFill>
              </a:rPr>
              <a:t>String</a:t>
            </a:r>
            <a:r>
              <a:rPr lang="es-CO" sz="1800" dirty="0" smtClean="0">
                <a:solidFill>
                  <a:schemeClr val="accent6"/>
                </a:solidFill>
              </a:rPr>
              <a:t> [] </a:t>
            </a:r>
            <a:r>
              <a:rPr lang="es-CO" sz="1800" dirty="0" err="1" smtClean="0">
                <a:solidFill>
                  <a:schemeClr val="accent6"/>
                </a:solidFill>
              </a:rPr>
              <a:t>args</a:t>
            </a:r>
            <a:r>
              <a:rPr lang="es-CO" sz="1800" dirty="0" smtClean="0">
                <a:solidFill>
                  <a:schemeClr val="accent6"/>
                </a:solidFill>
              </a:rPr>
              <a:t>)</a:t>
            </a:r>
            <a:endParaRPr lang="es-ES_tradnl" sz="1800" dirty="0" smtClean="0">
              <a:solidFill>
                <a:schemeClr val="accent6"/>
              </a:solidFill>
            </a:endParaRPr>
          </a:p>
          <a:p>
            <a:r>
              <a:rPr lang="es-CO" sz="1800" dirty="0" smtClean="0">
                <a:solidFill>
                  <a:schemeClr val="accent6"/>
                </a:solidFill>
              </a:rPr>
              <a:t>	{</a:t>
            </a:r>
            <a:endParaRPr lang="es-ES_tradnl" sz="1800" dirty="0" smtClean="0">
              <a:solidFill>
                <a:schemeClr val="accent6"/>
              </a:solidFill>
            </a:endParaRPr>
          </a:p>
          <a:p>
            <a:r>
              <a:rPr lang="es-CO" sz="1800" dirty="0" smtClean="0">
                <a:solidFill>
                  <a:schemeClr val="accent6"/>
                </a:solidFill>
              </a:rPr>
              <a:t>		</a:t>
            </a:r>
            <a:r>
              <a:rPr lang="es-CO" sz="1800" dirty="0" err="1" smtClean="0">
                <a:solidFill>
                  <a:schemeClr val="accent6"/>
                </a:solidFill>
              </a:rPr>
              <a:t>int</a:t>
            </a:r>
            <a:r>
              <a:rPr lang="es-CO" sz="1800" dirty="0" smtClean="0">
                <a:solidFill>
                  <a:schemeClr val="accent6"/>
                </a:solidFill>
              </a:rPr>
              <a:t> f1=1, f2=1;</a:t>
            </a:r>
            <a:endParaRPr lang="es-ES_tradnl" sz="1800" dirty="0" smtClean="0">
              <a:solidFill>
                <a:schemeClr val="accent6"/>
              </a:solidFill>
            </a:endParaRPr>
          </a:p>
          <a:p>
            <a:r>
              <a:rPr lang="es-CO" sz="1800" dirty="0" smtClean="0">
                <a:solidFill>
                  <a:schemeClr val="accent6"/>
                </a:solidFill>
              </a:rPr>
              <a:t>		</a:t>
            </a:r>
            <a:r>
              <a:rPr lang="es-CO" sz="1800" dirty="0" err="1" smtClean="0">
                <a:solidFill>
                  <a:schemeClr val="accent6"/>
                </a:solidFill>
              </a:rPr>
              <a:t>System.out.println</a:t>
            </a:r>
            <a:r>
              <a:rPr lang="es-CO" sz="1800" dirty="0" smtClean="0">
                <a:solidFill>
                  <a:schemeClr val="accent6"/>
                </a:solidFill>
              </a:rPr>
              <a:t> (f1);</a:t>
            </a:r>
            <a:endParaRPr lang="es-ES_tradnl" sz="1800" dirty="0" smtClean="0">
              <a:solidFill>
                <a:schemeClr val="accent6"/>
              </a:solidFill>
            </a:endParaRPr>
          </a:p>
          <a:p>
            <a:r>
              <a:rPr lang="es-CO" sz="1800" dirty="0" smtClean="0">
                <a:solidFill>
                  <a:schemeClr val="accent6"/>
                </a:solidFill>
              </a:rPr>
              <a:t>		</a:t>
            </a:r>
            <a:r>
              <a:rPr lang="es-CO" sz="1800" dirty="0" err="1" smtClean="0">
                <a:solidFill>
                  <a:schemeClr val="accent6"/>
                </a:solidFill>
              </a:rPr>
              <a:t>for</a:t>
            </a:r>
            <a:r>
              <a:rPr lang="es-CO" sz="1800" dirty="0" smtClean="0">
                <a:solidFill>
                  <a:schemeClr val="accent6"/>
                </a:solidFill>
              </a:rPr>
              <a:t>(</a:t>
            </a:r>
            <a:r>
              <a:rPr lang="es-CO" sz="1800" dirty="0" err="1" smtClean="0">
                <a:solidFill>
                  <a:schemeClr val="accent6"/>
                </a:solidFill>
              </a:rPr>
              <a:t>int</a:t>
            </a:r>
            <a:r>
              <a:rPr lang="es-CO" sz="1800" dirty="0" smtClean="0">
                <a:solidFill>
                  <a:schemeClr val="accent6"/>
                </a:solidFill>
              </a:rPr>
              <a:t> k = 1, k&lt;N, k++)</a:t>
            </a:r>
            <a:endParaRPr lang="es-ES_tradnl" sz="1800" dirty="0" smtClean="0">
              <a:solidFill>
                <a:schemeClr val="accent6"/>
              </a:solidFill>
            </a:endParaRPr>
          </a:p>
          <a:p>
            <a:r>
              <a:rPr lang="es-CO" sz="1800" dirty="0" smtClean="0">
                <a:solidFill>
                  <a:schemeClr val="accent6"/>
                </a:solidFill>
              </a:rPr>
              <a:t>		{</a:t>
            </a:r>
            <a:endParaRPr lang="es-ES_tradnl" sz="1800" dirty="0" smtClean="0">
              <a:solidFill>
                <a:schemeClr val="accent6"/>
              </a:solidFill>
            </a:endParaRPr>
          </a:p>
          <a:p>
            <a:r>
              <a:rPr lang="es-CO" sz="1800" dirty="0" smtClean="0">
                <a:solidFill>
                  <a:schemeClr val="accent6"/>
                </a:solidFill>
              </a:rPr>
              <a:t>			</a:t>
            </a:r>
            <a:r>
              <a:rPr lang="es-CO" sz="1800" dirty="0" err="1" smtClean="0">
                <a:solidFill>
                  <a:schemeClr val="accent6"/>
                </a:solidFill>
              </a:rPr>
              <a:t>System.out.println</a:t>
            </a:r>
            <a:r>
              <a:rPr lang="es-CO" sz="1800" dirty="0" smtClean="0">
                <a:solidFill>
                  <a:schemeClr val="accent6"/>
                </a:solidFill>
              </a:rPr>
              <a:t>(f2);</a:t>
            </a:r>
            <a:endParaRPr lang="es-ES_tradnl" sz="1800" dirty="0" smtClean="0">
              <a:solidFill>
                <a:schemeClr val="accent6"/>
              </a:solidFill>
            </a:endParaRPr>
          </a:p>
          <a:p>
            <a:r>
              <a:rPr lang="es-CO" sz="1800" dirty="0" smtClean="0">
                <a:solidFill>
                  <a:schemeClr val="accent6"/>
                </a:solidFill>
              </a:rPr>
              <a:t>			f2+=f1;			</a:t>
            </a:r>
            <a:endParaRPr lang="es-ES_tradnl" sz="1800" dirty="0" smtClean="0">
              <a:solidFill>
                <a:schemeClr val="accent6"/>
              </a:solidFill>
            </a:endParaRPr>
          </a:p>
          <a:p>
            <a:r>
              <a:rPr lang="es-CO" sz="1800" dirty="0" smtClean="0">
                <a:solidFill>
                  <a:schemeClr val="accent6"/>
                </a:solidFill>
              </a:rPr>
              <a:t>			f1 = f2 - f1;</a:t>
            </a:r>
            <a:endParaRPr lang="es-ES_tradnl" sz="1800" dirty="0" smtClean="0">
              <a:solidFill>
                <a:schemeClr val="accent6"/>
              </a:solidFill>
            </a:endParaRPr>
          </a:p>
          <a:p>
            <a:r>
              <a:rPr lang="es-CO" sz="1800" dirty="0" smtClean="0">
                <a:solidFill>
                  <a:schemeClr val="accent6"/>
                </a:solidFill>
              </a:rPr>
              <a:t>		} </a:t>
            </a:r>
            <a:endParaRPr lang="es-ES_tradnl" sz="1800" dirty="0" smtClean="0">
              <a:solidFill>
                <a:schemeClr val="accent6"/>
              </a:solidFill>
            </a:endParaRPr>
          </a:p>
          <a:p>
            <a:r>
              <a:rPr lang="es-CO" sz="1800" dirty="0" smtClean="0">
                <a:solidFill>
                  <a:schemeClr val="accent6"/>
                </a:solidFill>
              </a:rPr>
              <a:t>	}</a:t>
            </a:r>
            <a:endParaRPr lang="es-ES_tradnl" sz="1800" dirty="0" smtClean="0">
              <a:solidFill>
                <a:schemeClr val="accent6"/>
              </a:solidFill>
            </a:endParaRPr>
          </a:p>
          <a:p>
            <a:r>
              <a:rPr lang="es-CO" sz="1800" dirty="0" smtClean="0">
                <a:solidFill>
                  <a:schemeClr val="accent6"/>
                </a:solidFill>
              </a:rPr>
              <a:t>}</a:t>
            </a:r>
            <a:endParaRPr lang="es-ES_tradnl" sz="1800" dirty="0">
              <a:solidFill>
                <a:schemeClr val="accent6"/>
              </a:solidFill>
            </a:endParaRPr>
          </a:p>
        </p:txBody>
      </p:sp>
      <p:sp>
        <p:nvSpPr>
          <p:cNvPr id="5"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
        <p:nvSpPr>
          <p:cNvPr id="6"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Aplicación: Generación de la Serie de </a:t>
            </a:r>
            <a:r>
              <a:rPr lang="es-ES_tradnl" b="1" i="1" kern="0" dirty="0" err="1" smtClean="0">
                <a:solidFill>
                  <a:srgbClr val="9933FF"/>
                </a:solidFill>
                <a:latin typeface="+mj-lt"/>
                <a:ea typeface="+mj-ea"/>
                <a:cs typeface="+mj-cs"/>
              </a:rPr>
              <a:t>Fibonacci</a:t>
            </a:r>
            <a:endParaRPr lang="es-ES_tradnl" b="1" i="1" kern="0" dirty="0">
              <a:solidFill>
                <a:srgbClr val="9933FF"/>
              </a:solidFill>
              <a:latin typeface="+mj-lt"/>
              <a:ea typeface="+mj-ea"/>
              <a:cs typeface="+mj-cs"/>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Aplicación: Generación de la Serie de </a:t>
            </a:r>
            <a:r>
              <a:rPr lang="es-ES_tradnl" b="1" i="1" kern="0" dirty="0" err="1" smtClean="0">
                <a:solidFill>
                  <a:srgbClr val="9933FF"/>
                </a:solidFill>
                <a:latin typeface="+mj-lt"/>
                <a:ea typeface="+mj-ea"/>
                <a:cs typeface="+mj-cs"/>
              </a:rPr>
              <a:t>Fibonacci</a:t>
            </a:r>
            <a:endParaRPr lang="es-ES_tradnl" b="1" i="1" kern="0" dirty="0">
              <a:solidFill>
                <a:srgbClr val="9933FF"/>
              </a:solidFill>
              <a:latin typeface="+mj-lt"/>
              <a:ea typeface="+mj-ea"/>
              <a:cs typeface="+mj-cs"/>
            </a:endParaRPr>
          </a:p>
        </p:txBody>
      </p:sp>
      <p:sp>
        <p:nvSpPr>
          <p:cNvPr id="6" name="5 CuadroTexto"/>
          <p:cNvSpPr txBox="1"/>
          <p:nvPr/>
        </p:nvSpPr>
        <p:spPr>
          <a:xfrm>
            <a:off x="1577934" y="1274733"/>
            <a:ext cx="5997155" cy="5324535"/>
          </a:xfrm>
          <a:prstGeom prst="rect">
            <a:avLst/>
          </a:prstGeom>
          <a:noFill/>
        </p:spPr>
        <p:txBody>
          <a:bodyPr wrap="none" rtlCol="0">
            <a:spAutoFit/>
          </a:bodyPr>
          <a:lstStyle/>
          <a:p>
            <a:pPr marL="228600" lvl="0" indent="-228600">
              <a:buFont typeface="+mj-lt"/>
              <a:buAutoNum type="arabicPeriod"/>
            </a:pPr>
            <a:endParaRPr lang="es-CO" sz="1000" dirty="0" smtClean="0"/>
          </a:p>
          <a:p>
            <a:pPr marL="228600" lvl="0" indent="-228600"/>
            <a:r>
              <a:rPr lang="es-CO" sz="1000" dirty="0" smtClean="0"/>
              <a:t>0.	R0 &lt;= 0		</a:t>
            </a:r>
            <a:r>
              <a:rPr lang="es-CO" sz="1100" b="1" dirty="0" smtClean="0">
                <a:solidFill>
                  <a:schemeClr val="accent2"/>
                </a:solidFill>
              </a:rPr>
              <a:t>Código en “Ensamblador”</a:t>
            </a:r>
            <a:endParaRPr lang="es-ES_tradnl" sz="1000" b="1" dirty="0" smtClean="0">
              <a:solidFill>
                <a:schemeClr val="accent2"/>
              </a:solidFill>
            </a:endParaRPr>
          </a:p>
          <a:p>
            <a:pPr marL="228600" lvl="0" indent="-228600">
              <a:buFont typeface="+mj-lt"/>
              <a:buAutoNum type="arabicPeriod"/>
            </a:pPr>
            <a:r>
              <a:rPr lang="es-CO" sz="1000" dirty="0" smtClean="0"/>
              <a:t>R1 &lt;= 1</a:t>
            </a:r>
            <a:endParaRPr lang="es-ES_tradnl" sz="1000" dirty="0" smtClean="0"/>
          </a:p>
          <a:p>
            <a:pPr marL="228600" lvl="0" indent="-228600">
              <a:buFont typeface="+mj-lt"/>
              <a:buAutoNum type="arabicPeriod"/>
            </a:pPr>
            <a:r>
              <a:rPr lang="es-CO" sz="1000" dirty="0" smtClean="0"/>
              <a:t>R4 &lt;= 0</a:t>
            </a:r>
            <a:endParaRPr lang="es-ES_tradnl" sz="1000" dirty="0" smtClean="0"/>
          </a:p>
          <a:p>
            <a:pPr marL="228600" lvl="0" indent="-228600">
              <a:buFont typeface="+mj-lt"/>
              <a:buAutoNum type="arabicPeriod"/>
            </a:pPr>
            <a:r>
              <a:rPr lang="es-CO" sz="1000" dirty="0" smtClean="0"/>
              <a:t>R7 &lt;= RAM[0 + R0]		(R7 &lt;= N: numero de términos que se desea generar)</a:t>
            </a:r>
            <a:endParaRPr lang="es-ES_tradnl" sz="1000" dirty="0" smtClean="0"/>
          </a:p>
          <a:p>
            <a:pPr marL="228600" lvl="0" indent="-228600">
              <a:buFont typeface="+mj-lt"/>
              <a:buAutoNum type="arabicPeriod"/>
            </a:pPr>
            <a:r>
              <a:rPr lang="es-CO" sz="1000" dirty="0" err="1" smtClean="0"/>
              <a:t>Bneq</a:t>
            </a:r>
            <a:r>
              <a:rPr lang="es-CO" sz="1000" dirty="0" smtClean="0"/>
              <a:t> R4, R7 [6]		(saltar a línea 6 si N ≠ 0, no salta si N = 0)</a:t>
            </a:r>
            <a:endParaRPr lang="es-ES_tradnl" sz="1000" dirty="0" smtClean="0"/>
          </a:p>
          <a:p>
            <a:pPr marL="228600" lvl="0" indent="-228600">
              <a:buFont typeface="+mj-lt"/>
              <a:buAutoNum type="arabicPeriod"/>
            </a:pPr>
            <a:r>
              <a:rPr lang="es-CO" sz="1000" dirty="0" err="1" smtClean="0"/>
              <a:t>Bneq</a:t>
            </a:r>
            <a:r>
              <a:rPr lang="es-CO" sz="1000" dirty="0" smtClean="0"/>
              <a:t> R4, R1 [30]		(salir, este salto siempre se ejecuta porque R4 ≠ R1)</a:t>
            </a:r>
            <a:endParaRPr lang="es-ES_tradnl" sz="1000" dirty="0" smtClean="0"/>
          </a:p>
          <a:p>
            <a:pPr marL="228600" lvl="0" indent="-228600">
              <a:buFont typeface="+mj-lt"/>
              <a:buAutoNum type="arabicPeriod"/>
            </a:pPr>
            <a:r>
              <a:rPr lang="es-CO" sz="1000" dirty="0" smtClean="0"/>
              <a:t>R2 &lt;= 1			(primer termino de la serie)</a:t>
            </a:r>
            <a:endParaRPr lang="es-ES_tradnl" sz="1000" dirty="0" smtClean="0"/>
          </a:p>
          <a:p>
            <a:pPr marL="228600" lvl="0" indent="-228600">
              <a:buFont typeface="+mj-lt"/>
              <a:buAutoNum type="arabicPeriod"/>
            </a:pPr>
            <a:r>
              <a:rPr lang="es-CO" sz="1000" dirty="0" smtClean="0"/>
              <a:t>R3 &lt;= 1			(segundo termino de la serie)</a:t>
            </a:r>
            <a:endParaRPr lang="es-ES_tradnl" sz="1000" dirty="0" smtClean="0"/>
          </a:p>
          <a:p>
            <a:pPr marL="228600" lvl="0" indent="-228600">
              <a:buFont typeface="+mj-lt"/>
              <a:buAutoNum type="arabicPeriod"/>
            </a:pPr>
            <a:r>
              <a:rPr lang="es-CO" sz="1000" dirty="0" smtClean="0"/>
              <a:t>R0 &lt;= R0 + R1		(incrementar R0)</a:t>
            </a:r>
            <a:endParaRPr lang="es-ES_tradnl" sz="1000" dirty="0" smtClean="0"/>
          </a:p>
          <a:p>
            <a:pPr marL="228600" lvl="0" indent="-228600">
              <a:buFont typeface="+mj-lt"/>
              <a:buAutoNum type="arabicPeriod"/>
            </a:pPr>
            <a:r>
              <a:rPr lang="es-CO" sz="1000" dirty="0" smtClean="0"/>
              <a:t>RAM[0 + R0] &lt;= R2		(Almacenar primer termino de la serie en RAM)</a:t>
            </a:r>
            <a:endParaRPr lang="es-ES_tradnl" sz="1000" dirty="0" smtClean="0"/>
          </a:p>
          <a:p>
            <a:pPr marL="228600" lvl="0" indent="-228600">
              <a:buFont typeface="+mj-lt"/>
              <a:buAutoNum type="arabicPeriod"/>
            </a:pPr>
            <a:r>
              <a:rPr lang="es-CO" sz="1000" dirty="0" err="1" smtClean="0"/>
              <a:t>Bneq</a:t>
            </a:r>
            <a:r>
              <a:rPr lang="es-CO" sz="1000" dirty="0" smtClean="0"/>
              <a:t> R1, R7 [12]		(saltar a línea 12 si N ≠ 1, no salta si N = 1)</a:t>
            </a:r>
            <a:endParaRPr lang="es-ES_tradnl" sz="1000" dirty="0" smtClean="0"/>
          </a:p>
          <a:p>
            <a:pPr marL="228600" lvl="0" indent="-228600">
              <a:buFont typeface="+mj-lt"/>
              <a:buAutoNum type="arabicPeriod"/>
            </a:pPr>
            <a:r>
              <a:rPr lang="es-CO" sz="1000" dirty="0" err="1" smtClean="0"/>
              <a:t>Bneq</a:t>
            </a:r>
            <a:r>
              <a:rPr lang="es-CO" sz="1000" dirty="0" smtClean="0"/>
              <a:t> R4, R1 [22]		(ir a la secuencia de visualización)</a:t>
            </a:r>
            <a:endParaRPr lang="es-ES_tradnl" sz="1000" dirty="0" smtClean="0"/>
          </a:p>
          <a:p>
            <a:pPr marL="228600" lvl="0" indent="-228600">
              <a:buFont typeface="+mj-lt"/>
              <a:buAutoNum type="arabicPeriod"/>
            </a:pPr>
            <a:r>
              <a:rPr lang="es-CO" sz="1000" dirty="0" smtClean="0"/>
              <a:t>R6 &lt;= R7			(R6 &lt;= N)</a:t>
            </a:r>
            <a:endParaRPr lang="es-ES_tradnl" sz="1000" dirty="0" smtClean="0"/>
          </a:p>
          <a:p>
            <a:pPr marL="228600" lvl="0" indent="-228600">
              <a:buFont typeface="+mj-lt"/>
              <a:buAutoNum type="arabicPeriod"/>
            </a:pPr>
            <a:r>
              <a:rPr lang="es-CO" sz="1000" dirty="0" smtClean="0"/>
              <a:t>R5 &lt;= 255			(condición de parada)</a:t>
            </a:r>
            <a:endParaRPr lang="es-ES_tradnl" sz="1000" dirty="0" smtClean="0"/>
          </a:p>
          <a:p>
            <a:pPr marL="228600" lvl="0" indent="-228600">
              <a:buFont typeface="+mj-lt"/>
              <a:buAutoNum type="arabicPeriod"/>
            </a:pPr>
            <a:r>
              <a:rPr lang="es-CO" sz="1000" dirty="0" smtClean="0"/>
              <a:t>R6 &lt;= R5 – R6		(R6 &lt;= 255 – N)</a:t>
            </a:r>
            <a:endParaRPr lang="es-ES_tradnl" sz="1000" dirty="0" smtClean="0"/>
          </a:p>
          <a:p>
            <a:pPr marL="228600" indent="-228600">
              <a:buFont typeface="+mj-lt"/>
              <a:buAutoNum type="arabicPeriod"/>
            </a:pPr>
            <a:r>
              <a:rPr lang="es-CO" sz="1000" dirty="0" smtClean="0"/>
              <a:t>R6 &lt;= R6 + R1		(incrementar R6: R6 &lt;= 255 – N + 1)</a:t>
            </a:r>
            <a:r>
              <a:rPr lang="es-ES_tradnl" sz="1000" dirty="0" smtClean="0"/>
              <a:t> </a:t>
            </a:r>
          </a:p>
          <a:p>
            <a:r>
              <a:rPr lang="es-CO" sz="1000" dirty="0" err="1" smtClean="0">
                <a:solidFill>
                  <a:srgbClr val="FF0000"/>
                </a:solidFill>
              </a:rPr>
              <a:t>for</a:t>
            </a:r>
            <a:r>
              <a:rPr lang="es-CO" sz="1000" dirty="0" smtClean="0">
                <a:solidFill>
                  <a:srgbClr val="FF0000"/>
                </a:solidFill>
              </a:rPr>
              <a:t>(</a:t>
            </a:r>
            <a:r>
              <a:rPr lang="es-CO" sz="1000" dirty="0" err="1" smtClean="0">
                <a:solidFill>
                  <a:srgbClr val="FF0000"/>
                </a:solidFill>
              </a:rPr>
              <a:t>int</a:t>
            </a:r>
            <a:r>
              <a:rPr lang="es-CO" sz="1000" dirty="0" smtClean="0">
                <a:solidFill>
                  <a:srgbClr val="FF0000"/>
                </a:solidFill>
              </a:rPr>
              <a:t> k = 1, k&lt;N, k++) Cálculo de los términos de la serie</a:t>
            </a:r>
            <a:endParaRPr lang="es-ES_tradnl" sz="1000" dirty="0" smtClean="0">
              <a:solidFill>
                <a:srgbClr val="FF0000"/>
              </a:solidFill>
            </a:endParaRPr>
          </a:p>
          <a:p>
            <a:pPr marL="228600" lvl="0" indent="-228600">
              <a:buFont typeface="+mj-lt"/>
              <a:buAutoNum type="arabicPeriod" startAt="16"/>
            </a:pPr>
            <a:r>
              <a:rPr lang="es-CO" sz="1000" dirty="0" smtClean="0"/>
              <a:t>R0 &lt;= R0 + R1		(incrementar R0)</a:t>
            </a:r>
            <a:endParaRPr lang="es-ES_tradnl" sz="1000" dirty="0" smtClean="0"/>
          </a:p>
          <a:p>
            <a:pPr marL="228600" lvl="0" indent="-228600">
              <a:buFont typeface="+mj-lt"/>
              <a:buAutoNum type="arabicPeriod" startAt="16"/>
            </a:pPr>
            <a:r>
              <a:rPr lang="es-CO" sz="1000" dirty="0" smtClean="0"/>
              <a:t>RAM[0 + R0] &lt;= R3		(Almacenar termino k de la serie en RAM)</a:t>
            </a:r>
            <a:endParaRPr lang="es-ES_tradnl" sz="1000" dirty="0" smtClean="0"/>
          </a:p>
          <a:p>
            <a:pPr marL="228600" lvl="0" indent="-228600">
              <a:buFont typeface="+mj-lt"/>
              <a:buAutoNum type="arabicPeriod" startAt="16"/>
            </a:pPr>
            <a:r>
              <a:rPr lang="es-CO" sz="1000" dirty="0" smtClean="0"/>
              <a:t>R3 &lt;= R3 + R2		(f2+=f1;	)</a:t>
            </a:r>
            <a:endParaRPr lang="es-ES_tradnl" sz="1000" dirty="0" smtClean="0"/>
          </a:p>
          <a:p>
            <a:pPr marL="228600" lvl="0" indent="-228600">
              <a:buFont typeface="+mj-lt"/>
              <a:buAutoNum type="arabicPeriod" startAt="16"/>
            </a:pPr>
            <a:r>
              <a:rPr lang="es-CO" sz="1000" dirty="0" smtClean="0"/>
              <a:t>R2 &lt;= R3 – R2		(f1 = f2 - f1;)</a:t>
            </a:r>
            <a:endParaRPr lang="es-ES_tradnl" sz="1000" dirty="0" smtClean="0"/>
          </a:p>
          <a:p>
            <a:pPr marL="228600" lvl="0" indent="-228600">
              <a:buFont typeface="+mj-lt"/>
              <a:buAutoNum type="arabicPeriod" startAt="16"/>
            </a:pPr>
            <a:r>
              <a:rPr lang="es-CO" sz="1000" dirty="0" smtClean="0"/>
              <a:t>R6 &lt;= R6 + R1		(incrementar R6)</a:t>
            </a:r>
            <a:endParaRPr lang="es-ES_tradnl" sz="1000" dirty="0" smtClean="0"/>
          </a:p>
          <a:p>
            <a:pPr marL="228600" lvl="0" indent="-228600">
              <a:buFont typeface="+mj-lt"/>
              <a:buAutoNum type="arabicPeriod" startAt="16"/>
            </a:pPr>
            <a:r>
              <a:rPr lang="es-CO" sz="1000" dirty="0" err="1" smtClean="0"/>
              <a:t>Bneq</a:t>
            </a:r>
            <a:r>
              <a:rPr lang="es-CO" sz="1000" dirty="0" smtClean="0"/>
              <a:t> R6, R5 [16]		(saltar a 16 mientras R6 ≠ 255)</a:t>
            </a:r>
            <a:r>
              <a:rPr lang="es-ES_tradnl" sz="1000" dirty="0" smtClean="0"/>
              <a:t> </a:t>
            </a:r>
          </a:p>
          <a:p>
            <a:r>
              <a:rPr lang="es-CO" sz="1000" dirty="0" smtClean="0">
                <a:solidFill>
                  <a:srgbClr val="FF0000"/>
                </a:solidFill>
              </a:rPr>
              <a:t>Subrutina de Visualización de los términos</a:t>
            </a:r>
          </a:p>
          <a:p>
            <a:pPr marL="228600" indent="-228600">
              <a:buFont typeface="+mj-lt"/>
              <a:buAutoNum type="arabicPeriod" startAt="22"/>
            </a:pPr>
            <a:r>
              <a:rPr lang="es-CO" sz="1000" dirty="0" smtClean="0"/>
              <a:t>R6 &lt;= R7			(R6 &lt;= N)</a:t>
            </a:r>
            <a:endParaRPr lang="es-ES_tradnl" sz="1000" dirty="0" smtClean="0"/>
          </a:p>
          <a:p>
            <a:pPr marL="228600" lvl="0" indent="-228600">
              <a:buFont typeface="+mj-lt"/>
              <a:buAutoNum type="arabicPeriod" startAt="23"/>
            </a:pPr>
            <a:r>
              <a:rPr lang="es-CO" sz="1000" dirty="0" smtClean="0"/>
              <a:t>R6 &lt;= R5 – R6		(R6 &lt;= 255 – N)</a:t>
            </a:r>
            <a:endParaRPr lang="es-ES_tradnl" sz="1000" dirty="0" smtClean="0"/>
          </a:p>
          <a:p>
            <a:pPr marL="228600" lvl="0" indent="-228600">
              <a:buFont typeface="+mj-lt"/>
              <a:buAutoNum type="arabicPeriod" startAt="23"/>
            </a:pPr>
            <a:r>
              <a:rPr lang="es-CO" sz="1000" dirty="0" smtClean="0"/>
              <a:t>R4 &lt;= 1			(posición “1” de la RAM)</a:t>
            </a:r>
            <a:endParaRPr lang="es-ES_tradnl" sz="1000" dirty="0" smtClean="0"/>
          </a:p>
          <a:p>
            <a:pPr marL="228600" lvl="0" indent="-228600">
              <a:buFont typeface="+mj-lt"/>
              <a:buAutoNum type="arabicPeriod" startAt="23"/>
            </a:pPr>
            <a:r>
              <a:rPr lang="es-CO" sz="1000" dirty="0" smtClean="0"/>
              <a:t>R3 &lt;= RAM[0 + R4]		(cargar dato k de la RAM a R4)</a:t>
            </a:r>
            <a:endParaRPr lang="es-ES_tradnl" sz="1000" dirty="0" smtClean="0"/>
          </a:p>
          <a:p>
            <a:pPr marL="228600" lvl="0" indent="-228600">
              <a:buFont typeface="+mj-lt"/>
              <a:buAutoNum type="arabicPeriod" startAt="23"/>
            </a:pPr>
            <a:r>
              <a:rPr lang="es-CO" sz="1000" dirty="0" err="1" smtClean="0"/>
              <a:t>Rext</a:t>
            </a:r>
            <a:r>
              <a:rPr lang="es-CO" sz="1000" dirty="0" smtClean="0"/>
              <a:t> &lt;= R3			(visualizar termino k de la serie)</a:t>
            </a:r>
            <a:endParaRPr lang="es-ES_tradnl" sz="1000" dirty="0" smtClean="0"/>
          </a:p>
          <a:p>
            <a:pPr marL="228600" lvl="0" indent="-228600">
              <a:buFont typeface="+mj-lt"/>
              <a:buAutoNum type="arabicPeriod" startAt="23"/>
            </a:pPr>
            <a:r>
              <a:rPr lang="es-CO" sz="1000" dirty="0" smtClean="0"/>
              <a:t>R6 &lt;= R6 + R1		(incrementar R6)</a:t>
            </a:r>
            <a:endParaRPr lang="es-ES_tradnl" sz="1000" dirty="0" smtClean="0"/>
          </a:p>
          <a:p>
            <a:pPr marL="228600" lvl="0" indent="-228600">
              <a:buFont typeface="+mj-lt"/>
              <a:buAutoNum type="arabicPeriod" startAt="23"/>
            </a:pPr>
            <a:r>
              <a:rPr lang="es-CO" sz="1000" dirty="0" smtClean="0"/>
              <a:t>R4 &lt;= R4 + R1		(incrementar R4: incrementar posición de memoria)</a:t>
            </a:r>
            <a:endParaRPr lang="es-ES_tradnl" sz="1000" dirty="0" smtClean="0"/>
          </a:p>
          <a:p>
            <a:pPr marL="228600" lvl="0" indent="-228600">
              <a:buFont typeface="+mj-lt"/>
              <a:buAutoNum type="arabicPeriod" startAt="23"/>
            </a:pPr>
            <a:r>
              <a:rPr lang="es-CO" sz="1000" dirty="0" err="1" smtClean="0"/>
              <a:t>Bneq</a:t>
            </a:r>
            <a:r>
              <a:rPr lang="es-CO" sz="1000" dirty="0" smtClean="0"/>
              <a:t> R5, R6 [25] 		(saltar a 25 mientras R6 ≠ 255)</a:t>
            </a:r>
            <a:endParaRPr lang="es-ES_tradnl" sz="1000" dirty="0" smtClean="0"/>
          </a:p>
          <a:p>
            <a:endParaRPr lang="es-ES_tradnl" sz="100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1 Título"/>
          <p:cNvSpPr>
            <a:spLocks noGrp="1"/>
          </p:cNvSpPr>
          <p:nvPr>
            <p:ph type="title"/>
          </p:nvPr>
        </p:nvSpPr>
        <p:spPr/>
        <p:txBody>
          <a:bodyPr/>
          <a:lstStyle/>
          <a:p>
            <a:r>
              <a:rPr lang="es-CO" sz="2800" dirty="0" smtClean="0"/>
              <a:t>Ejercicio 14: </a:t>
            </a:r>
            <a:r>
              <a:rPr lang="es-ES_tradnl" sz="2800" dirty="0" smtClean="0"/>
              <a:t>Diseño de un Procesador “Pipeline”</a:t>
            </a:r>
          </a:p>
        </p:txBody>
      </p:sp>
      <p:sp>
        <p:nvSpPr>
          <p:cNvPr id="4"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Formato de Instrucción</a:t>
            </a:r>
            <a:endParaRPr lang="es-ES_tradnl" b="1" i="1" kern="0" dirty="0">
              <a:solidFill>
                <a:srgbClr val="9933FF"/>
              </a:solidFill>
              <a:latin typeface="+mj-lt"/>
              <a:ea typeface="+mj-ea"/>
              <a:cs typeface="+mj-cs"/>
            </a:endParaRPr>
          </a:p>
        </p:txBody>
      </p:sp>
      <p:graphicFrame>
        <p:nvGraphicFramePr>
          <p:cNvPr id="5" name="4 Tabla"/>
          <p:cNvGraphicFramePr>
            <a:graphicFrameLocks noGrp="1"/>
          </p:cNvGraphicFramePr>
          <p:nvPr/>
        </p:nvGraphicFramePr>
        <p:xfrm>
          <a:off x="1231893" y="1745599"/>
          <a:ext cx="6662790" cy="370840"/>
        </p:xfrm>
        <a:graphic>
          <a:graphicData uri="http://schemas.openxmlformats.org/drawingml/2006/table">
            <a:tbl>
              <a:tblPr bandRow="1">
                <a:tableStyleId>{616DA210-FB5B-4158-B5E0-FEB733F419BA}</a:tableStyleId>
              </a:tblPr>
              <a:tblGrid>
                <a:gridCol w="370155"/>
                <a:gridCol w="370155"/>
                <a:gridCol w="370155"/>
                <a:gridCol w="370155"/>
                <a:gridCol w="370155"/>
                <a:gridCol w="370155"/>
                <a:gridCol w="370155"/>
                <a:gridCol w="370155"/>
                <a:gridCol w="370155"/>
                <a:gridCol w="370155"/>
                <a:gridCol w="370155"/>
                <a:gridCol w="370155"/>
                <a:gridCol w="370155"/>
                <a:gridCol w="370155"/>
                <a:gridCol w="370155"/>
                <a:gridCol w="370155"/>
                <a:gridCol w="370155"/>
                <a:gridCol w="370155"/>
              </a:tblGrid>
              <a:tr h="370840">
                <a:tc>
                  <a:txBody>
                    <a:bodyPr/>
                    <a:lstStyle/>
                    <a:p>
                      <a:pPr algn="ctr"/>
                      <a:r>
                        <a:rPr lang="es-ES_tradnl" sz="1400" dirty="0" smtClean="0"/>
                        <a:t>17</a:t>
                      </a:r>
                      <a:endParaRPr lang="es-ES_tradnl" sz="1400" dirty="0"/>
                    </a:p>
                  </a:txBody>
                  <a:tcPr anchor="ctr">
                    <a:solidFill>
                      <a:schemeClr val="accent1">
                        <a:alpha val="20000"/>
                      </a:schemeClr>
                    </a:solidFill>
                  </a:tcPr>
                </a:tc>
                <a:tc>
                  <a:txBody>
                    <a:bodyPr/>
                    <a:lstStyle/>
                    <a:p>
                      <a:pPr algn="ctr"/>
                      <a:endParaRPr lang="es-ES_tradnl" sz="1400" dirty="0"/>
                    </a:p>
                  </a:txBody>
                  <a:tcPr anchor="ctr">
                    <a:solidFill>
                      <a:schemeClr val="accent1">
                        <a:alpha val="20000"/>
                      </a:schemeClr>
                    </a:solidFill>
                  </a:tcPr>
                </a:tc>
                <a:tc>
                  <a:txBody>
                    <a:bodyPr/>
                    <a:lstStyle/>
                    <a:p>
                      <a:pPr algn="ctr"/>
                      <a:endParaRPr lang="es-ES_tradnl" sz="1400" dirty="0"/>
                    </a:p>
                  </a:txBody>
                  <a:tcPr anchor="ctr">
                    <a:solidFill>
                      <a:schemeClr val="accent1">
                        <a:alpha val="20000"/>
                      </a:schemeClr>
                    </a:solidFill>
                  </a:tcPr>
                </a:tc>
                <a:tc>
                  <a:txBody>
                    <a:bodyPr/>
                    <a:lstStyle/>
                    <a:p>
                      <a:pPr algn="ctr"/>
                      <a:r>
                        <a:rPr lang="es-ES_tradnl" sz="1400" dirty="0" smtClean="0"/>
                        <a:t>14</a:t>
                      </a:r>
                      <a:endParaRPr lang="es-ES_tradnl" sz="1400" dirty="0"/>
                    </a:p>
                  </a:txBody>
                  <a:tcPr anchor="ctr">
                    <a:solidFill>
                      <a:schemeClr val="accent1">
                        <a:alpha val="20000"/>
                      </a:schemeClr>
                    </a:solidFill>
                  </a:tcPr>
                </a:tc>
                <a:tc>
                  <a:txBody>
                    <a:bodyPr/>
                    <a:lstStyle/>
                    <a:p>
                      <a:pPr algn="ctr"/>
                      <a:r>
                        <a:rPr lang="es-ES_tradnl" sz="1400" dirty="0" smtClean="0"/>
                        <a:t>13</a:t>
                      </a:r>
                      <a:endParaRPr lang="es-ES_tradnl" sz="1400" dirty="0"/>
                    </a:p>
                  </a:txBody>
                  <a:tcPr anchor="ctr">
                    <a:solidFill>
                      <a:srgbClr val="FFFF00">
                        <a:alpha val="20000"/>
                      </a:srgbClr>
                    </a:solidFill>
                  </a:tcPr>
                </a:tc>
                <a:tc>
                  <a:txBody>
                    <a:bodyPr/>
                    <a:lstStyle/>
                    <a:p>
                      <a:pPr algn="ctr"/>
                      <a:endParaRPr lang="es-ES_tradnl" sz="1400" dirty="0"/>
                    </a:p>
                  </a:txBody>
                  <a:tcPr anchor="ctr">
                    <a:solidFill>
                      <a:srgbClr val="FFFF00">
                        <a:alpha val="20000"/>
                      </a:srgbClr>
                    </a:solidFill>
                  </a:tcPr>
                </a:tc>
                <a:tc>
                  <a:txBody>
                    <a:bodyPr/>
                    <a:lstStyle/>
                    <a:p>
                      <a:pPr algn="ctr"/>
                      <a:r>
                        <a:rPr lang="es-ES_tradnl" sz="1400" dirty="0" smtClean="0"/>
                        <a:t>11</a:t>
                      </a:r>
                      <a:endParaRPr lang="es-ES_tradnl" sz="1400" dirty="0"/>
                    </a:p>
                  </a:txBody>
                  <a:tcPr anchor="ctr">
                    <a:solidFill>
                      <a:srgbClr val="FFFF00">
                        <a:alpha val="20000"/>
                      </a:srgbClr>
                    </a:solidFill>
                  </a:tcPr>
                </a:tc>
                <a:tc>
                  <a:txBody>
                    <a:bodyPr/>
                    <a:lstStyle/>
                    <a:p>
                      <a:pPr algn="ctr"/>
                      <a:r>
                        <a:rPr lang="es-ES_tradnl" sz="1400" dirty="0" smtClean="0"/>
                        <a:t>10</a:t>
                      </a:r>
                      <a:endParaRPr lang="es-ES_tradnl" sz="1400" dirty="0"/>
                    </a:p>
                  </a:txBody>
                  <a:tcPr anchor="ctr">
                    <a:solidFill>
                      <a:srgbClr val="FF0000">
                        <a:alpha val="20000"/>
                      </a:srgbClr>
                    </a:solidFill>
                  </a:tcPr>
                </a:tc>
                <a:tc>
                  <a:txBody>
                    <a:bodyPr/>
                    <a:lstStyle/>
                    <a:p>
                      <a:pPr algn="ctr"/>
                      <a:endParaRPr lang="es-ES_tradnl" sz="1400" dirty="0"/>
                    </a:p>
                  </a:txBody>
                  <a:tcPr anchor="ctr">
                    <a:solidFill>
                      <a:srgbClr val="FF0000">
                        <a:alpha val="20000"/>
                      </a:srgbClr>
                    </a:solidFill>
                  </a:tcPr>
                </a:tc>
                <a:tc>
                  <a:txBody>
                    <a:bodyPr/>
                    <a:lstStyle/>
                    <a:p>
                      <a:pPr algn="ctr"/>
                      <a:r>
                        <a:rPr lang="es-ES_tradnl" sz="1400" dirty="0" smtClean="0"/>
                        <a:t>8</a:t>
                      </a:r>
                      <a:endParaRPr lang="es-ES_tradnl" sz="1400" dirty="0"/>
                    </a:p>
                  </a:txBody>
                  <a:tcPr anchor="ctr">
                    <a:solidFill>
                      <a:srgbClr val="FF0000">
                        <a:alpha val="20000"/>
                      </a:srgbClr>
                    </a:solidFill>
                  </a:tcPr>
                </a:tc>
                <a:tc>
                  <a:txBody>
                    <a:bodyPr/>
                    <a:lstStyle/>
                    <a:p>
                      <a:pPr algn="ctr"/>
                      <a:r>
                        <a:rPr lang="es-ES_tradnl" sz="1400" dirty="0" smtClean="0"/>
                        <a:t>7</a:t>
                      </a:r>
                      <a:endParaRPr lang="es-ES_tradnl" sz="1400" dirty="0"/>
                    </a:p>
                  </a:txBody>
                  <a:tcPr anchor="ctr">
                    <a:solidFill>
                      <a:schemeClr val="accent6">
                        <a:alpha val="20000"/>
                      </a:schemeClr>
                    </a:solidFill>
                  </a:tcPr>
                </a:tc>
                <a:tc>
                  <a:txBody>
                    <a:bodyPr/>
                    <a:lstStyle/>
                    <a:p>
                      <a:pPr algn="ctr"/>
                      <a:endParaRPr lang="es-ES_tradnl" sz="1400" dirty="0"/>
                    </a:p>
                  </a:txBody>
                  <a:tcPr anchor="ctr">
                    <a:solidFill>
                      <a:schemeClr val="accent6">
                        <a:alpha val="20000"/>
                      </a:schemeClr>
                    </a:solidFill>
                  </a:tcPr>
                </a:tc>
                <a:tc>
                  <a:txBody>
                    <a:bodyPr/>
                    <a:lstStyle/>
                    <a:p>
                      <a:pPr algn="ctr"/>
                      <a:endParaRPr lang="es-ES_tradnl" sz="1400"/>
                    </a:p>
                  </a:txBody>
                  <a:tcPr anchor="ctr">
                    <a:solidFill>
                      <a:schemeClr val="accent6">
                        <a:alpha val="20000"/>
                      </a:schemeClr>
                    </a:solidFill>
                  </a:tcPr>
                </a:tc>
                <a:tc>
                  <a:txBody>
                    <a:bodyPr/>
                    <a:lstStyle/>
                    <a:p>
                      <a:pPr algn="ctr"/>
                      <a:endParaRPr lang="es-ES_tradnl" sz="1400"/>
                    </a:p>
                  </a:txBody>
                  <a:tcPr anchor="ctr">
                    <a:solidFill>
                      <a:schemeClr val="accent6">
                        <a:alpha val="20000"/>
                      </a:schemeClr>
                    </a:solidFill>
                  </a:tcPr>
                </a:tc>
                <a:tc>
                  <a:txBody>
                    <a:bodyPr/>
                    <a:lstStyle/>
                    <a:p>
                      <a:pPr algn="ctr"/>
                      <a:endParaRPr lang="es-ES_tradnl" sz="1400"/>
                    </a:p>
                  </a:txBody>
                  <a:tcPr anchor="ctr">
                    <a:solidFill>
                      <a:schemeClr val="accent6">
                        <a:alpha val="20000"/>
                      </a:schemeClr>
                    </a:solidFill>
                  </a:tcPr>
                </a:tc>
                <a:tc>
                  <a:txBody>
                    <a:bodyPr/>
                    <a:lstStyle/>
                    <a:p>
                      <a:pPr algn="ctr"/>
                      <a:endParaRPr lang="es-ES_tradnl" sz="1400"/>
                    </a:p>
                  </a:txBody>
                  <a:tcPr anchor="ctr">
                    <a:solidFill>
                      <a:schemeClr val="accent6">
                        <a:alpha val="20000"/>
                      </a:schemeClr>
                    </a:solidFill>
                  </a:tcPr>
                </a:tc>
                <a:tc>
                  <a:txBody>
                    <a:bodyPr/>
                    <a:lstStyle/>
                    <a:p>
                      <a:pPr algn="ctr"/>
                      <a:endParaRPr lang="es-ES_tradnl" sz="1400" dirty="0"/>
                    </a:p>
                  </a:txBody>
                  <a:tcPr anchor="ctr">
                    <a:solidFill>
                      <a:schemeClr val="accent6">
                        <a:alpha val="20000"/>
                      </a:schemeClr>
                    </a:solidFill>
                  </a:tcPr>
                </a:tc>
                <a:tc>
                  <a:txBody>
                    <a:bodyPr/>
                    <a:lstStyle/>
                    <a:p>
                      <a:pPr algn="ctr"/>
                      <a:r>
                        <a:rPr lang="es-ES_tradnl" sz="1400" dirty="0" smtClean="0"/>
                        <a:t>0</a:t>
                      </a:r>
                      <a:endParaRPr lang="es-ES_tradnl" sz="1400" dirty="0"/>
                    </a:p>
                  </a:txBody>
                  <a:tcPr anchor="ctr">
                    <a:solidFill>
                      <a:schemeClr val="accent6">
                        <a:alpha val="20000"/>
                      </a:schemeClr>
                    </a:solidFill>
                  </a:tcPr>
                </a:tc>
              </a:tr>
            </a:tbl>
          </a:graphicData>
        </a:graphic>
      </p:graphicFrame>
      <p:sp>
        <p:nvSpPr>
          <p:cNvPr id="9" name="8 CuadroTexto"/>
          <p:cNvSpPr txBox="1"/>
          <p:nvPr/>
        </p:nvSpPr>
        <p:spPr>
          <a:xfrm>
            <a:off x="3001941" y="2138953"/>
            <a:ext cx="593432" cy="461665"/>
          </a:xfrm>
          <a:prstGeom prst="rect">
            <a:avLst/>
          </a:prstGeom>
          <a:noFill/>
        </p:spPr>
        <p:txBody>
          <a:bodyPr wrap="none" rtlCol="0">
            <a:spAutoFit/>
          </a:bodyPr>
          <a:lstStyle/>
          <a:p>
            <a:r>
              <a:rPr lang="es-ES_tradnl" dirty="0" smtClean="0"/>
              <a:t>R</a:t>
            </a:r>
            <a:r>
              <a:rPr lang="es-ES_tradnl" sz="2000" dirty="0" smtClean="0"/>
              <a:t>D</a:t>
            </a:r>
            <a:endParaRPr lang="es-ES_tradnl" dirty="0"/>
          </a:p>
        </p:txBody>
      </p:sp>
      <p:sp>
        <p:nvSpPr>
          <p:cNvPr id="10" name="9 CuadroTexto"/>
          <p:cNvSpPr txBox="1"/>
          <p:nvPr/>
        </p:nvSpPr>
        <p:spPr>
          <a:xfrm>
            <a:off x="4097331" y="2138953"/>
            <a:ext cx="593432" cy="461665"/>
          </a:xfrm>
          <a:prstGeom prst="rect">
            <a:avLst/>
          </a:prstGeom>
          <a:noFill/>
        </p:spPr>
        <p:txBody>
          <a:bodyPr wrap="none" rtlCol="0">
            <a:spAutoFit/>
          </a:bodyPr>
          <a:lstStyle/>
          <a:p>
            <a:r>
              <a:rPr lang="es-ES_tradnl" dirty="0" smtClean="0"/>
              <a:t>R</a:t>
            </a:r>
            <a:r>
              <a:rPr lang="es-ES_tradnl" sz="2000" dirty="0" smtClean="0"/>
              <a:t>S</a:t>
            </a:r>
            <a:endParaRPr lang="es-ES_tradnl" dirty="0"/>
          </a:p>
        </p:txBody>
      </p:sp>
      <p:sp>
        <p:nvSpPr>
          <p:cNvPr id="11" name="10 CuadroTexto"/>
          <p:cNvSpPr txBox="1"/>
          <p:nvPr/>
        </p:nvSpPr>
        <p:spPr>
          <a:xfrm>
            <a:off x="1541421" y="2138953"/>
            <a:ext cx="869149" cy="461665"/>
          </a:xfrm>
          <a:prstGeom prst="rect">
            <a:avLst/>
          </a:prstGeom>
          <a:noFill/>
        </p:spPr>
        <p:txBody>
          <a:bodyPr wrap="none" rtlCol="0">
            <a:spAutoFit/>
          </a:bodyPr>
          <a:lstStyle/>
          <a:p>
            <a:r>
              <a:rPr lang="es-ES_tradnl" dirty="0" smtClean="0"/>
              <a:t>COD</a:t>
            </a:r>
            <a:endParaRPr lang="es-ES_tradnl" dirty="0"/>
          </a:p>
        </p:txBody>
      </p:sp>
      <p:sp>
        <p:nvSpPr>
          <p:cNvPr id="12" name="11 CuadroTexto"/>
          <p:cNvSpPr txBox="1"/>
          <p:nvPr/>
        </p:nvSpPr>
        <p:spPr>
          <a:xfrm>
            <a:off x="5464293" y="2138953"/>
            <a:ext cx="1882695" cy="461665"/>
          </a:xfrm>
          <a:prstGeom prst="rect">
            <a:avLst/>
          </a:prstGeom>
          <a:noFill/>
        </p:spPr>
        <p:txBody>
          <a:bodyPr wrap="none" rtlCol="0">
            <a:spAutoFit/>
          </a:bodyPr>
          <a:lstStyle/>
          <a:p>
            <a:r>
              <a:rPr lang="es-ES_tradnl" dirty="0" smtClean="0"/>
              <a:t>DATO – DIR</a:t>
            </a:r>
            <a:endParaRPr lang="es-ES_tradnl" dirty="0"/>
          </a:p>
        </p:txBody>
      </p:sp>
      <p:sp>
        <p:nvSpPr>
          <p:cNvPr id="13" name="12 CuadroTexto"/>
          <p:cNvSpPr txBox="1"/>
          <p:nvPr/>
        </p:nvSpPr>
        <p:spPr>
          <a:xfrm>
            <a:off x="2381220" y="2698740"/>
            <a:ext cx="4411785" cy="1477328"/>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s-ES_tradnl" sz="1800" dirty="0" smtClean="0"/>
              <a:t>Numero de Instrucciones 	= 2</a:t>
            </a:r>
            <a:r>
              <a:rPr lang="es-ES_tradnl" sz="1800" baseline="30000" dirty="0" smtClean="0"/>
              <a:t>4</a:t>
            </a:r>
            <a:r>
              <a:rPr lang="es-ES_tradnl" sz="1800" dirty="0" smtClean="0"/>
              <a:t> 	= 16</a:t>
            </a:r>
          </a:p>
          <a:p>
            <a:endParaRPr lang="es-ES_tradnl" sz="1800" dirty="0" smtClean="0"/>
          </a:p>
          <a:p>
            <a:r>
              <a:rPr lang="es-ES_tradnl" sz="1800" dirty="0" smtClean="0"/>
              <a:t>Numero de Registros 	= 2</a:t>
            </a:r>
            <a:r>
              <a:rPr lang="es-ES_tradnl" sz="1800" baseline="30000" dirty="0"/>
              <a:t>3</a:t>
            </a:r>
            <a:r>
              <a:rPr lang="es-ES_tradnl" sz="1800" dirty="0" smtClean="0"/>
              <a:t> 	= 8</a:t>
            </a:r>
          </a:p>
          <a:p>
            <a:endParaRPr lang="es-ES_tradnl" sz="1800" dirty="0" smtClean="0"/>
          </a:p>
          <a:p>
            <a:r>
              <a:rPr lang="es-ES_tradnl" sz="1800" dirty="0" smtClean="0"/>
              <a:t>Posiciones de Memoria 	= 2</a:t>
            </a:r>
            <a:r>
              <a:rPr lang="es-ES_tradnl" sz="1800" baseline="30000" dirty="0"/>
              <a:t>8</a:t>
            </a:r>
            <a:r>
              <a:rPr lang="es-ES_tradnl" sz="1800" dirty="0" smtClean="0"/>
              <a:t> 	= 256</a:t>
            </a:r>
          </a:p>
        </p:txBody>
      </p:sp>
      <p:sp>
        <p:nvSpPr>
          <p:cNvPr id="14" name="13 CuadroTexto"/>
          <p:cNvSpPr txBox="1"/>
          <p:nvPr/>
        </p:nvSpPr>
        <p:spPr>
          <a:xfrm>
            <a:off x="153927" y="4414851"/>
            <a:ext cx="8881406" cy="2031325"/>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s-CO" sz="1800" dirty="0" smtClean="0"/>
              <a:t>R3 </a:t>
            </a:r>
            <a:r>
              <a:rPr lang="es-ES_tradnl" sz="1800" dirty="0" smtClean="0"/>
              <a:t>←</a:t>
            </a:r>
            <a:r>
              <a:rPr lang="es-CO" sz="1800" dirty="0" smtClean="0"/>
              <a:t> R1 </a:t>
            </a:r>
            <a:r>
              <a:rPr lang="es-ES_tradnl" sz="1800" dirty="0" smtClean="0"/>
              <a:t>		MOV R3, R1		=	1101 011 001 </a:t>
            </a:r>
            <a:r>
              <a:rPr lang="es-ES_tradnl" sz="1800" dirty="0" err="1" smtClean="0"/>
              <a:t>xxxxxxxx</a:t>
            </a:r>
            <a:endParaRPr lang="es-ES_tradnl" sz="1800" dirty="0" smtClean="0"/>
          </a:p>
          <a:p>
            <a:endParaRPr lang="es-ES_tradnl" sz="1800" dirty="0" smtClean="0"/>
          </a:p>
          <a:p>
            <a:r>
              <a:rPr lang="es-CO" sz="1800" dirty="0" smtClean="0"/>
              <a:t>R3 </a:t>
            </a:r>
            <a:r>
              <a:rPr lang="es-ES_tradnl" sz="1800" dirty="0" smtClean="0"/>
              <a:t>←</a:t>
            </a:r>
            <a:r>
              <a:rPr lang="es-CO" sz="1800" dirty="0" smtClean="0"/>
              <a:t> “10”		</a:t>
            </a:r>
            <a:r>
              <a:rPr lang="es-ES_tradnl" sz="1800" dirty="0" smtClean="0"/>
              <a:t>MOV R3, “10”		=	1110 011 </a:t>
            </a:r>
            <a:r>
              <a:rPr lang="es-ES_tradnl" sz="1800" dirty="0" err="1" smtClean="0"/>
              <a:t>xxx</a:t>
            </a:r>
            <a:r>
              <a:rPr lang="es-ES_tradnl" sz="1800" dirty="0" smtClean="0"/>
              <a:t> 00001010</a:t>
            </a:r>
          </a:p>
          <a:p>
            <a:endParaRPr lang="es-ES_tradnl" sz="1800" dirty="0" smtClean="0"/>
          </a:p>
          <a:p>
            <a:r>
              <a:rPr lang="es-ES_tradnl" sz="1800" dirty="0" smtClean="0"/>
              <a:t>RAM[11 + R3] ← R2	</a:t>
            </a:r>
            <a:r>
              <a:rPr lang="es-CO" sz="1800" dirty="0" smtClean="0"/>
              <a:t>STORE [11+R3], R2	</a:t>
            </a:r>
            <a:r>
              <a:rPr lang="es-ES_tradnl" sz="1800" dirty="0" smtClean="0"/>
              <a:t>=	0000 011 010 00000011</a:t>
            </a:r>
          </a:p>
          <a:p>
            <a:endParaRPr lang="es-ES_tradnl" sz="1800" dirty="0" smtClean="0"/>
          </a:p>
          <a:p>
            <a:r>
              <a:rPr lang="es-CO" sz="1800" b="1" dirty="0" smtClean="0">
                <a:solidFill>
                  <a:schemeClr val="tx1"/>
                </a:solidFill>
              </a:rPr>
              <a:t>R1</a:t>
            </a:r>
            <a:r>
              <a:rPr lang="es-CO" sz="1800" dirty="0" smtClean="0"/>
              <a:t> </a:t>
            </a:r>
            <a:r>
              <a:rPr lang="es-ES_tradnl" sz="1800" dirty="0" smtClean="0"/>
              <a:t>←</a:t>
            </a:r>
            <a:r>
              <a:rPr lang="es-CO" sz="1800" dirty="0" smtClean="0"/>
              <a:t> </a:t>
            </a:r>
            <a:r>
              <a:rPr lang="es-CO" sz="1800" b="1" dirty="0" smtClean="0">
                <a:solidFill>
                  <a:schemeClr val="tx1"/>
                </a:solidFill>
              </a:rPr>
              <a:t>R1</a:t>
            </a:r>
            <a:r>
              <a:rPr lang="es-CO" sz="1800" dirty="0" smtClean="0"/>
              <a:t> + R7		ADD R1, R7		=	1001 001 111 </a:t>
            </a:r>
            <a:r>
              <a:rPr lang="es-CO" sz="1800" dirty="0" err="1" smtClean="0"/>
              <a:t>xxxxxxxx</a:t>
            </a:r>
            <a:endParaRPr lang="es-ES_tradnl" sz="1800"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Unidad de Control: Ciclos </a:t>
            </a:r>
            <a:r>
              <a:rPr lang="es-ES_tradnl" b="1" i="1" kern="0" dirty="0" smtClean="0">
                <a:solidFill>
                  <a:srgbClr val="9933FF"/>
                </a:solidFill>
                <a:latin typeface="+mj-lt"/>
                <a:ea typeface="+mj-ea"/>
                <a:cs typeface="+mj-cs"/>
              </a:rPr>
              <a:t>de Búsqueda (</a:t>
            </a:r>
            <a:r>
              <a:rPr lang="es-ES_tradnl" b="1" i="1" kern="0" dirty="0" err="1" smtClean="0">
                <a:solidFill>
                  <a:srgbClr val="9933FF"/>
                </a:solidFill>
                <a:latin typeface="+mj-lt"/>
                <a:ea typeface="+mj-ea"/>
                <a:cs typeface="+mj-cs"/>
              </a:rPr>
              <a:t>Fetch</a:t>
            </a:r>
            <a:r>
              <a:rPr lang="es-ES_tradnl" b="1" i="1" kern="0" dirty="0" smtClean="0">
                <a:solidFill>
                  <a:srgbClr val="9933FF"/>
                </a:solidFill>
                <a:latin typeface="+mj-lt"/>
                <a:ea typeface="+mj-ea"/>
                <a:cs typeface="+mj-cs"/>
              </a:rPr>
              <a:t>) y Decodificación</a:t>
            </a:r>
            <a:endParaRPr lang="es-ES_tradnl" b="1" i="1" kern="0" dirty="0">
              <a:solidFill>
                <a:srgbClr val="9933FF"/>
              </a:solidFill>
              <a:latin typeface="+mj-lt"/>
              <a:ea typeface="+mj-ea"/>
              <a:cs typeface="+mj-cs"/>
            </a:endParaRPr>
          </a:p>
        </p:txBody>
      </p:sp>
      <p:sp>
        <p:nvSpPr>
          <p:cNvPr id="6"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pic>
        <p:nvPicPr>
          <p:cNvPr id="29698" name="Picture 2"/>
          <p:cNvPicPr>
            <a:picLocks noChangeAspect="1" noChangeArrowheads="1"/>
          </p:cNvPicPr>
          <p:nvPr/>
        </p:nvPicPr>
        <p:blipFill>
          <a:blip r:embed="rId2"/>
          <a:srcRect/>
          <a:stretch>
            <a:fillRect/>
          </a:stretch>
        </p:blipFill>
        <p:spPr bwMode="auto">
          <a:xfrm>
            <a:off x="153927" y="2117522"/>
            <a:ext cx="8836088" cy="33556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36550" y="1968480"/>
            <a:ext cx="8382000" cy="4152919"/>
          </a:xfrm>
        </p:spPr>
        <p:txBody>
          <a:bodyPr/>
          <a:lstStyle/>
          <a:p>
            <a:pPr algn="just"/>
            <a:r>
              <a:rPr lang="es-ES_tradnl" sz="2000" dirty="0" smtClean="0"/>
              <a:t>Selecciona qué datos del banco de registros se van a “leer” (</a:t>
            </a:r>
            <a:r>
              <a:rPr lang="es-ES_tradnl" sz="2000" dirty="0" err="1" smtClean="0"/>
              <a:t>selA</a:t>
            </a:r>
            <a:r>
              <a:rPr lang="es-ES_tradnl" sz="2000" dirty="0" smtClean="0"/>
              <a:t> y </a:t>
            </a:r>
            <a:r>
              <a:rPr lang="es-ES_tradnl" sz="2000" dirty="0" err="1" smtClean="0"/>
              <a:t>selB</a:t>
            </a:r>
            <a:r>
              <a:rPr lang="es-ES_tradnl" sz="2000" dirty="0" smtClean="0"/>
              <a:t>) y qué datos se van a escribir en los registros RA y RB (Banco, Data In, dato inmediato</a:t>
            </a:r>
            <a:r>
              <a:rPr lang="es-ES_tradnl" sz="2000" dirty="0" smtClean="0"/>
              <a:t>).</a:t>
            </a:r>
          </a:p>
          <a:p>
            <a:pPr algn="just"/>
            <a:endParaRPr lang="es-ES_tradnl" sz="2000" dirty="0" smtClean="0"/>
          </a:p>
          <a:p>
            <a:pPr algn="just"/>
            <a:r>
              <a:rPr lang="es-ES_tradnl" sz="2000" dirty="0" smtClean="0"/>
              <a:t>Selecciona </a:t>
            </a:r>
            <a:r>
              <a:rPr lang="es-ES_tradnl" sz="2000" dirty="0" smtClean="0"/>
              <a:t>qué dato debe </a:t>
            </a:r>
            <a:r>
              <a:rPr lang="es-ES_tradnl" sz="2000" dirty="0" smtClean="0"/>
              <a:t>leerse en Rin en una operación “Load”.</a:t>
            </a:r>
          </a:p>
          <a:p>
            <a:pPr algn="just"/>
            <a:endParaRPr lang="es-ES_tradnl" sz="2000" dirty="0" smtClean="0"/>
          </a:p>
          <a:p>
            <a:pPr algn="just"/>
            <a:r>
              <a:rPr lang="es-ES_tradnl" sz="2000" dirty="0" smtClean="0"/>
              <a:t>En </a:t>
            </a:r>
            <a:r>
              <a:rPr lang="es-ES_tradnl" sz="2000" dirty="0" smtClean="0"/>
              <a:t>caso de presentarse Dependencia de Datos, se modifican los selectores para que la información se obtenga de una etapa diferente (</a:t>
            </a:r>
            <a:r>
              <a:rPr lang="es-ES_tradnl" sz="2000" dirty="0" err="1" smtClean="0"/>
              <a:t>Rout</a:t>
            </a:r>
            <a:r>
              <a:rPr lang="es-ES_tradnl" sz="2000" dirty="0" smtClean="0"/>
              <a:t>, Rout2, </a:t>
            </a:r>
            <a:r>
              <a:rPr lang="es-ES_tradnl" sz="2000" dirty="0" smtClean="0"/>
              <a:t>RAM, RC, ALU, Rin</a:t>
            </a:r>
            <a:r>
              <a:rPr lang="es-ES_tradnl" sz="2000" dirty="0" smtClean="0"/>
              <a:t>).</a:t>
            </a:r>
          </a:p>
          <a:p>
            <a:pPr algn="just"/>
            <a:endParaRPr lang="es-ES_tradnl" sz="2000" dirty="0" smtClean="0"/>
          </a:p>
          <a:p>
            <a:pPr algn="just"/>
            <a:r>
              <a:rPr lang="es-ES_tradnl" sz="2000" dirty="0" smtClean="0"/>
              <a:t>Se detecta de qué manera se llegó a la instrucción actual (salto o secuencia) para establecer  de donde se deben obtener los datos.</a:t>
            </a:r>
            <a:endParaRPr lang="es-ES_tradnl" sz="2000" dirty="0"/>
          </a:p>
        </p:txBody>
      </p:sp>
      <p:sp>
        <p:nvSpPr>
          <p:cNvPr id="4"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Decodificacion1: Búsqueda del Operando.</a:t>
            </a:r>
            <a:endParaRPr lang="es-ES_tradnl" b="1" i="1" kern="0" dirty="0">
              <a:solidFill>
                <a:srgbClr val="9933FF"/>
              </a:solidFill>
              <a:latin typeface="+mj-lt"/>
              <a:ea typeface="+mj-ea"/>
              <a:cs typeface="+mj-cs"/>
            </a:endParaRPr>
          </a:p>
        </p:txBody>
      </p:sp>
      <p:sp>
        <p:nvSpPr>
          <p:cNvPr id="5"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2"/>
          <a:srcRect/>
          <a:stretch>
            <a:fillRect/>
          </a:stretch>
        </p:blipFill>
        <p:spPr bwMode="auto">
          <a:xfrm>
            <a:off x="33397" y="1643271"/>
            <a:ext cx="9110604" cy="4816308"/>
          </a:xfrm>
          <a:prstGeom prst="rect">
            <a:avLst/>
          </a:prstGeom>
          <a:noFill/>
          <a:ln w="9525">
            <a:noFill/>
            <a:miter lim="800000"/>
            <a:headEnd/>
            <a:tailEnd/>
          </a:ln>
          <a:effectLst/>
        </p:spPr>
      </p:pic>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Banco de Registros</a:t>
            </a:r>
            <a:endParaRPr lang="es-ES_tradnl" b="1" i="1" kern="0" dirty="0">
              <a:solidFill>
                <a:srgbClr val="9933FF"/>
              </a:solidFill>
              <a:latin typeface="+mj-lt"/>
              <a:ea typeface="+mj-ea"/>
              <a:cs typeface="+mj-cs"/>
            </a:endParaRPr>
          </a:p>
        </p:txBody>
      </p:sp>
      <p:sp>
        <p:nvSpPr>
          <p:cNvPr id="6"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2089116" y="1543049"/>
          <a:ext cx="4876800" cy="4843504"/>
        </p:xfrm>
        <a:graphic>
          <a:graphicData uri="http://schemas.openxmlformats.org/drawingml/2006/table">
            <a:tbl>
              <a:tblPr bandRow="1">
                <a:tableStyleId>{5C22544A-7EE6-4342-B048-85BDC9FD1C3A}</a:tableStyleId>
              </a:tblPr>
              <a:tblGrid>
                <a:gridCol w="1219200"/>
                <a:gridCol w="1219200"/>
                <a:gridCol w="1219200"/>
                <a:gridCol w="1219200"/>
              </a:tblGrid>
              <a:tr h="284912">
                <a:tc>
                  <a:txBody>
                    <a:bodyPr/>
                    <a:lstStyle/>
                    <a:p>
                      <a:pPr algn="ctr"/>
                      <a:r>
                        <a:rPr lang="es-ES_tradnl" sz="1200" b="1" dirty="0" smtClean="0">
                          <a:effectLst/>
                        </a:rPr>
                        <a:t>COD</a:t>
                      </a:r>
                      <a:endParaRPr lang="es-ES_tradnl" sz="1200" b="1" dirty="0">
                        <a:effectLs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75000"/>
                      </a:schemeClr>
                    </a:solidFill>
                  </a:tcPr>
                </a:tc>
                <a:tc>
                  <a:txBody>
                    <a:bodyPr/>
                    <a:lstStyle/>
                    <a:p>
                      <a:pPr algn="ctr"/>
                      <a:r>
                        <a:rPr lang="es-ES_tradnl" sz="1200" b="1" dirty="0" smtClean="0">
                          <a:effectLst/>
                        </a:rPr>
                        <a:t>Instrucción</a:t>
                      </a:r>
                      <a:endParaRPr lang="es-ES_tradnl" sz="1200" b="1" dirty="0">
                        <a:effectLst/>
                      </a:endParaRPr>
                    </a:p>
                  </a:txBody>
                  <a:tcPr>
                    <a:lnT w="12700" cap="flat" cmpd="sng" algn="ctr">
                      <a:solidFill>
                        <a:schemeClr val="tx1"/>
                      </a:solidFill>
                      <a:prstDash val="solid"/>
                      <a:round/>
                      <a:headEnd type="none" w="med" len="med"/>
                      <a:tailEnd type="none" w="med" len="med"/>
                    </a:lnT>
                    <a:solidFill>
                      <a:schemeClr val="accent5">
                        <a:lumMod val="75000"/>
                      </a:schemeClr>
                    </a:solidFill>
                  </a:tcPr>
                </a:tc>
                <a:tc>
                  <a:txBody>
                    <a:bodyPr/>
                    <a:lstStyle/>
                    <a:p>
                      <a:pPr algn="ctr"/>
                      <a:r>
                        <a:rPr lang="es-ES_tradnl" sz="1200" b="1" dirty="0" smtClean="0">
                          <a:effectLst/>
                        </a:rPr>
                        <a:t>OP</a:t>
                      </a:r>
                      <a:endParaRPr lang="es-ES_tradnl" sz="1200" b="1" dirty="0">
                        <a:effectLst/>
                      </a:endParaRPr>
                    </a:p>
                  </a:txBody>
                  <a:tcPr>
                    <a:lnT w="12700" cap="flat" cmpd="sng" algn="ctr">
                      <a:solidFill>
                        <a:schemeClr val="tx1"/>
                      </a:solidFill>
                      <a:prstDash val="solid"/>
                      <a:round/>
                      <a:headEnd type="none" w="med" len="med"/>
                      <a:tailEnd type="none" w="med" len="med"/>
                    </a:lnT>
                    <a:solidFill>
                      <a:schemeClr val="accent5">
                        <a:lumMod val="75000"/>
                      </a:schemeClr>
                    </a:solidFill>
                  </a:tcPr>
                </a:tc>
                <a:tc>
                  <a:txBody>
                    <a:bodyPr/>
                    <a:lstStyle/>
                    <a:p>
                      <a:pPr algn="ctr"/>
                      <a:r>
                        <a:rPr lang="es-ES_tradnl" sz="1200" b="1" dirty="0" smtClean="0">
                          <a:effectLst/>
                        </a:rPr>
                        <a:t>Operación</a:t>
                      </a:r>
                      <a:endParaRPr lang="es-ES_tradnl" sz="1200" b="1" dirty="0">
                        <a:effectLst/>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75000"/>
                      </a:schemeClr>
                    </a:solidFill>
                  </a:tcPr>
                </a:tc>
              </a:tr>
              <a:tr h="284912">
                <a:tc>
                  <a:txBody>
                    <a:bodyPr/>
                    <a:lstStyle/>
                    <a:p>
                      <a:r>
                        <a:rPr lang="es-ES_tradnl" sz="1200" dirty="0" smtClean="0"/>
                        <a:t>0000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STORE</a:t>
                      </a:r>
                      <a:endParaRPr lang="es-ES_tradnl" sz="1200" dirty="0"/>
                    </a:p>
                  </a:txBody>
                  <a:tcPr/>
                </a:tc>
                <a:tc>
                  <a:txBody>
                    <a:bodyPr/>
                    <a:lstStyle/>
                    <a:p>
                      <a:r>
                        <a:rPr lang="es-ES_tradnl" sz="1200" dirty="0" smtClean="0"/>
                        <a:t>1111</a:t>
                      </a:r>
                      <a:endParaRPr lang="es-ES_tradnl" sz="1200" dirty="0"/>
                    </a:p>
                  </a:txBody>
                  <a:tcPr/>
                </a:tc>
                <a:tc>
                  <a:txBody>
                    <a:bodyPr/>
                    <a:lstStyle/>
                    <a:p>
                      <a:r>
                        <a:rPr lang="es-ES_tradnl" sz="1200" dirty="0" smtClean="0"/>
                        <a:t>C ← A</a:t>
                      </a:r>
                      <a:endParaRPr lang="es-ES_tradnl" sz="1200" dirty="0"/>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0001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LOAD</a:t>
                      </a:r>
                      <a:endParaRPr lang="es-ES_tradnl" sz="1200" dirty="0"/>
                    </a:p>
                  </a:txBody>
                  <a:tcPr/>
                </a:tc>
                <a:tc>
                  <a:txBody>
                    <a:bodyPr/>
                    <a:lstStyle/>
                    <a:p>
                      <a:r>
                        <a:rPr lang="es-ES_tradnl" sz="1200" dirty="0" smtClean="0"/>
                        <a:t>1111</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A</a:t>
                      </a:r>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0010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OUT</a:t>
                      </a:r>
                      <a:endParaRPr lang="es-ES_tradnl" sz="1200" dirty="0"/>
                    </a:p>
                  </a:txBody>
                  <a:tcPr/>
                </a:tc>
                <a:tc>
                  <a:txBody>
                    <a:bodyPr/>
                    <a:lstStyle/>
                    <a:p>
                      <a:r>
                        <a:rPr lang="es-ES_tradnl" sz="1200" dirty="0" smtClean="0"/>
                        <a:t>1111</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A</a:t>
                      </a:r>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0011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IN</a:t>
                      </a:r>
                      <a:endParaRPr lang="es-ES_tradnl" sz="1200" dirty="0"/>
                    </a:p>
                  </a:txBody>
                  <a:tcPr/>
                </a:tc>
                <a:tc>
                  <a:txBody>
                    <a:bodyPr/>
                    <a:lstStyle/>
                    <a:p>
                      <a:r>
                        <a:rPr lang="es-ES_tradnl" sz="1200" dirty="0" smtClean="0"/>
                        <a:t>1111</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A</a:t>
                      </a:r>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0100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BEQ</a:t>
                      </a:r>
                      <a:endParaRPr lang="es-ES_tradnl" sz="1200" dirty="0"/>
                    </a:p>
                  </a:txBody>
                  <a:tcPr/>
                </a:tc>
                <a:tc>
                  <a:txBody>
                    <a:bodyPr/>
                    <a:lstStyle/>
                    <a:p>
                      <a:r>
                        <a:rPr lang="es-ES_tradnl" sz="1200" dirty="0" smtClean="0"/>
                        <a:t>1100</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A - B</a:t>
                      </a:r>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0101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AND</a:t>
                      </a:r>
                      <a:endParaRPr lang="es-ES_tradnl" sz="1200" dirty="0"/>
                    </a:p>
                  </a:txBody>
                  <a:tcPr/>
                </a:tc>
                <a:tc>
                  <a:txBody>
                    <a:bodyPr/>
                    <a:lstStyle/>
                    <a:p>
                      <a:r>
                        <a:rPr lang="es-ES_tradnl" sz="1200" dirty="0" smtClean="0"/>
                        <a:t>0000</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A</a:t>
                      </a:r>
                      <a:r>
                        <a:rPr lang="es-ES_tradnl" sz="1200" baseline="0" dirty="0" smtClean="0"/>
                        <a:t> AND B</a:t>
                      </a:r>
                      <a:endParaRPr lang="es-ES_tradnl" sz="1200" dirty="0" smtClean="0"/>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0110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OR</a:t>
                      </a:r>
                      <a:endParaRPr lang="es-ES_tradnl" sz="1200" dirty="0"/>
                    </a:p>
                  </a:txBody>
                  <a:tcPr/>
                </a:tc>
                <a:tc>
                  <a:txBody>
                    <a:bodyPr/>
                    <a:lstStyle/>
                    <a:p>
                      <a:r>
                        <a:rPr lang="es-ES_tradnl" sz="1200" dirty="0" smtClean="0"/>
                        <a:t>0001</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A</a:t>
                      </a:r>
                      <a:r>
                        <a:rPr lang="es-ES_tradnl" sz="1200" baseline="0" dirty="0" smtClean="0"/>
                        <a:t> OR B</a:t>
                      </a:r>
                      <a:endParaRPr lang="es-ES_tradnl" sz="1200" dirty="0" smtClean="0"/>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0111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XOR</a:t>
                      </a:r>
                      <a:endParaRPr lang="es-ES_tradnl" sz="1200" dirty="0"/>
                    </a:p>
                  </a:txBody>
                  <a:tcPr/>
                </a:tc>
                <a:tc>
                  <a:txBody>
                    <a:bodyPr/>
                    <a:lstStyle/>
                    <a:p>
                      <a:r>
                        <a:rPr lang="es-ES_tradnl" sz="1200" dirty="0" smtClean="0"/>
                        <a:t>0010</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A</a:t>
                      </a:r>
                      <a:r>
                        <a:rPr lang="es-ES_tradnl" sz="1200" baseline="0" dirty="0" smtClean="0"/>
                        <a:t> XOR B</a:t>
                      </a:r>
                      <a:endParaRPr lang="es-ES_tradnl" sz="1200" dirty="0" smtClean="0"/>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1000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NOT</a:t>
                      </a:r>
                      <a:endParaRPr lang="es-ES_tradnl" sz="1200" dirty="0"/>
                    </a:p>
                  </a:txBody>
                  <a:tcPr/>
                </a:tc>
                <a:tc>
                  <a:txBody>
                    <a:bodyPr/>
                    <a:lstStyle/>
                    <a:p>
                      <a:r>
                        <a:rPr lang="es-ES_tradnl" sz="1200" dirty="0" smtClean="0"/>
                        <a:t>0011</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NOT(A)</a:t>
                      </a:r>
                      <a:r>
                        <a:rPr lang="es-ES_tradnl" sz="1200" baseline="0" dirty="0" smtClean="0"/>
                        <a:t> </a:t>
                      </a:r>
                      <a:endParaRPr lang="es-ES_tradnl" sz="1200" dirty="0" smtClean="0"/>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1001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ADD</a:t>
                      </a:r>
                      <a:endParaRPr lang="es-ES_tradnl" sz="1200" dirty="0"/>
                    </a:p>
                  </a:txBody>
                  <a:tcPr/>
                </a:tc>
                <a:tc>
                  <a:txBody>
                    <a:bodyPr/>
                    <a:lstStyle/>
                    <a:p>
                      <a:r>
                        <a:rPr lang="es-ES_tradnl" sz="1200" dirty="0" smtClean="0"/>
                        <a:t>0100</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A</a:t>
                      </a:r>
                      <a:r>
                        <a:rPr lang="es-ES_tradnl" sz="1200" baseline="0" dirty="0" smtClean="0"/>
                        <a:t> + B</a:t>
                      </a:r>
                      <a:endParaRPr lang="es-ES_tradnl" sz="1200" dirty="0" smtClean="0"/>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1010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SUB</a:t>
                      </a:r>
                      <a:endParaRPr lang="es-ES_tradnl" sz="1200" dirty="0"/>
                    </a:p>
                  </a:txBody>
                  <a:tcPr/>
                </a:tc>
                <a:tc>
                  <a:txBody>
                    <a:bodyPr/>
                    <a:lstStyle/>
                    <a:p>
                      <a:r>
                        <a:rPr lang="es-ES_tradnl" sz="1200" dirty="0" smtClean="0"/>
                        <a:t>1100</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A</a:t>
                      </a:r>
                      <a:r>
                        <a:rPr lang="es-ES_tradnl" sz="1200" baseline="0" dirty="0" smtClean="0"/>
                        <a:t> - B</a:t>
                      </a:r>
                      <a:endParaRPr lang="es-ES_tradnl" sz="1200" dirty="0" smtClean="0"/>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1011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MULT B</a:t>
                      </a:r>
                      <a:endParaRPr lang="es-ES_tradnl" sz="1200" dirty="0"/>
                    </a:p>
                  </a:txBody>
                  <a:tcPr/>
                </a:tc>
                <a:tc>
                  <a:txBody>
                    <a:bodyPr/>
                    <a:lstStyle/>
                    <a:p>
                      <a:r>
                        <a:rPr lang="es-ES_tradnl" sz="1200" dirty="0" smtClean="0"/>
                        <a:t>0101</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L(A</a:t>
                      </a:r>
                      <a:r>
                        <a:rPr lang="es-ES_tradnl" sz="1200" baseline="0" dirty="0" smtClean="0"/>
                        <a:t> * B)</a:t>
                      </a:r>
                      <a:endParaRPr lang="es-ES_tradnl" sz="1200" dirty="0" smtClean="0"/>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1100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MULT A</a:t>
                      </a:r>
                      <a:endParaRPr lang="es-ES_tradnl" sz="1200" dirty="0"/>
                    </a:p>
                  </a:txBody>
                  <a:tcPr/>
                </a:tc>
                <a:tc>
                  <a:txBody>
                    <a:bodyPr/>
                    <a:lstStyle/>
                    <a:p>
                      <a:r>
                        <a:rPr lang="es-ES_tradnl" sz="1200" dirty="0" smtClean="0"/>
                        <a:t>0110</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H(A</a:t>
                      </a:r>
                      <a:r>
                        <a:rPr lang="es-ES_tradnl" sz="1200" baseline="0" dirty="0" smtClean="0"/>
                        <a:t> * B)</a:t>
                      </a:r>
                      <a:endParaRPr lang="es-ES_tradnl" sz="1200" dirty="0" smtClean="0"/>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1101</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MOV (REG)</a:t>
                      </a:r>
                      <a:endParaRPr lang="es-ES_tradnl" sz="1200" dirty="0"/>
                    </a:p>
                  </a:txBody>
                  <a:tcPr/>
                </a:tc>
                <a:tc>
                  <a:txBody>
                    <a:bodyPr/>
                    <a:lstStyle/>
                    <a:p>
                      <a:r>
                        <a:rPr lang="es-ES_tradnl" sz="1200" dirty="0" smtClean="0"/>
                        <a:t>1111</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A</a:t>
                      </a:r>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1110</a:t>
                      </a:r>
                      <a:endParaRPr lang="es-ES_tradnl" sz="1200" dirty="0"/>
                    </a:p>
                  </a:txBody>
                  <a:tcPr>
                    <a:lnL w="12700" cap="flat" cmpd="sng" algn="ctr">
                      <a:solidFill>
                        <a:schemeClr val="tx1"/>
                      </a:solidFill>
                      <a:prstDash val="solid"/>
                      <a:round/>
                      <a:headEnd type="none" w="med" len="med"/>
                      <a:tailEnd type="none" w="med" len="med"/>
                    </a:lnL>
                  </a:tcPr>
                </a:tc>
                <a:tc>
                  <a:txBody>
                    <a:bodyPr/>
                    <a:lstStyle/>
                    <a:p>
                      <a:pPr algn="l"/>
                      <a:r>
                        <a:rPr lang="es-ES_tradnl" sz="1200" dirty="0" smtClean="0"/>
                        <a:t>MOV (DATO)</a:t>
                      </a:r>
                      <a:endParaRPr lang="es-ES_tradnl" sz="1200" dirty="0"/>
                    </a:p>
                  </a:txBody>
                  <a:tcPr/>
                </a:tc>
                <a:tc>
                  <a:txBody>
                    <a:bodyPr/>
                    <a:lstStyle/>
                    <a:p>
                      <a:r>
                        <a:rPr lang="es-ES_tradnl" sz="1200" dirty="0" smtClean="0"/>
                        <a:t>1111</a:t>
                      </a:r>
                      <a:endParaRPr lang="es-ES_tradnl"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A</a:t>
                      </a:r>
                    </a:p>
                  </a:txBody>
                  <a:tcPr>
                    <a:lnR w="12700" cap="flat" cmpd="sng" algn="ctr">
                      <a:solidFill>
                        <a:schemeClr val="tx1"/>
                      </a:solidFill>
                      <a:prstDash val="solid"/>
                      <a:round/>
                      <a:headEnd type="none" w="med" len="med"/>
                      <a:tailEnd type="none" w="med" len="med"/>
                    </a:lnR>
                  </a:tcPr>
                </a:tc>
              </a:tr>
              <a:tr h="284912">
                <a:tc>
                  <a:txBody>
                    <a:bodyPr/>
                    <a:lstStyle/>
                    <a:p>
                      <a:r>
                        <a:rPr lang="es-ES_tradnl" sz="1200" dirty="0" smtClean="0"/>
                        <a:t>1111</a:t>
                      </a:r>
                      <a:endParaRPr lang="es-ES_tradnl" sz="12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r>
                        <a:rPr lang="es-ES_tradnl" sz="1200" dirty="0" smtClean="0"/>
                        <a:t>NOP</a:t>
                      </a:r>
                      <a:endParaRPr lang="es-ES_tradnl" sz="1200" dirty="0"/>
                    </a:p>
                  </a:txBody>
                  <a:tcPr>
                    <a:lnB w="12700" cap="flat" cmpd="sng" algn="ctr">
                      <a:solidFill>
                        <a:schemeClr val="tx1"/>
                      </a:solidFill>
                      <a:prstDash val="solid"/>
                      <a:round/>
                      <a:headEnd type="none" w="med" len="med"/>
                      <a:tailEnd type="none" w="med" len="med"/>
                    </a:lnB>
                  </a:tcPr>
                </a:tc>
                <a:tc>
                  <a:txBody>
                    <a:bodyPr/>
                    <a:lstStyle/>
                    <a:p>
                      <a:r>
                        <a:rPr lang="es-ES_tradnl" sz="1200" dirty="0" smtClean="0"/>
                        <a:t>1111</a:t>
                      </a:r>
                      <a:endParaRPr lang="es-ES_tradnl" sz="1200" dirty="0"/>
                    </a:p>
                  </a:txBody>
                  <a:tcP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1200" dirty="0" smtClean="0"/>
                        <a:t>C ← A</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Times New Roman"/>
              </a:rPr>
              <a:t>Decodificacion2: </a:t>
            </a:r>
            <a:r>
              <a:rPr lang="es-ES_tradnl" b="1" i="1" kern="0" dirty="0" smtClean="0">
                <a:solidFill>
                  <a:srgbClr val="9933FF"/>
                </a:solidFill>
                <a:latin typeface="+mj-lt"/>
                <a:ea typeface="+mj-ea"/>
                <a:cs typeface="+mj-cs"/>
              </a:rPr>
              <a:t>Interpretación del Código.</a:t>
            </a:r>
            <a:endParaRPr lang="es-ES_tradnl" b="1" i="1" kern="0" dirty="0">
              <a:solidFill>
                <a:srgbClr val="9933FF"/>
              </a:solidFill>
              <a:latin typeface="+mj-lt"/>
              <a:ea typeface="+mj-ea"/>
              <a:cs typeface="+mj-cs"/>
            </a:endParaRPr>
          </a:p>
        </p:txBody>
      </p:sp>
      <p:sp>
        <p:nvSpPr>
          <p:cNvPr id="6"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p:cNvPicPr>
            <a:picLocks noChangeAspect="1" noChangeArrowheads="1"/>
          </p:cNvPicPr>
          <p:nvPr/>
        </p:nvPicPr>
        <p:blipFill>
          <a:blip r:embed="rId2"/>
          <a:srcRect/>
          <a:stretch>
            <a:fillRect/>
          </a:stretch>
        </p:blipFill>
        <p:spPr bwMode="auto">
          <a:xfrm>
            <a:off x="395288" y="1493811"/>
            <a:ext cx="8353425" cy="5019675"/>
          </a:xfrm>
          <a:prstGeom prst="rect">
            <a:avLst/>
          </a:prstGeom>
          <a:noFill/>
          <a:ln w="9525">
            <a:noFill/>
            <a:miter lim="800000"/>
            <a:headEnd/>
            <a:tailEnd/>
          </a:ln>
          <a:effectLst/>
        </p:spPr>
      </p:pic>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Unidad Lógica Aritmética ALU</a:t>
            </a:r>
            <a:endParaRPr lang="es-ES_tradnl" b="1" i="1" kern="0" dirty="0">
              <a:solidFill>
                <a:srgbClr val="9933FF"/>
              </a:solidFill>
              <a:latin typeface="+mj-lt"/>
              <a:ea typeface="+mj-ea"/>
              <a:cs typeface="+mj-cs"/>
            </a:endParaRPr>
          </a:p>
        </p:txBody>
      </p:sp>
      <p:sp>
        <p:nvSpPr>
          <p:cNvPr id="6"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73026" y="1771226"/>
            <a:ext cx="8953560" cy="4323223"/>
          </a:xfrm>
          <a:prstGeom prst="rect">
            <a:avLst/>
          </a:prstGeom>
          <a:noFill/>
          <a:ln w="9525">
            <a:noFill/>
            <a:miter lim="800000"/>
            <a:headEnd/>
            <a:tailEnd/>
          </a:ln>
          <a:effectLst/>
        </p:spPr>
      </p:pic>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Unidad </a:t>
            </a:r>
            <a:r>
              <a:rPr lang="es-ES_tradnl" b="1" i="1" kern="0" dirty="0" smtClean="0">
                <a:solidFill>
                  <a:srgbClr val="9933FF"/>
                </a:solidFill>
                <a:latin typeface="+mj-lt"/>
                <a:ea typeface="+mj-ea"/>
                <a:cs typeface="+mj-cs"/>
              </a:rPr>
              <a:t>de Direcciones</a:t>
            </a:r>
            <a:endParaRPr lang="es-ES_tradnl" b="1" i="1" kern="0" dirty="0">
              <a:solidFill>
                <a:srgbClr val="9933FF"/>
              </a:solidFill>
              <a:latin typeface="+mj-lt"/>
              <a:ea typeface="+mj-ea"/>
              <a:cs typeface="+mj-cs"/>
            </a:endParaRPr>
          </a:p>
        </p:txBody>
      </p:sp>
      <p:sp>
        <p:nvSpPr>
          <p:cNvPr id="6"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36550" y="1968480"/>
            <a:ext cx="8382000" cy="4152919"/>
          </a:xfrm>
        </p:spPr>
        <p:txBody>
          <a:bodyPr/>
          <a:lstStyle/>
          <a:p>
            <a:pPr algn="just"/>
            <a:r>
              <a:rPr lang="es-ES_tradnl" sz="2400" dirty="0" smtClean="0"/>
              <a:t>Habilita las señales de escritura de la RAM, del Banco de Registros y del Registro de Salida.</a:t>
            </a:r>
          </a:p>
          <a:p>
            <a:pPr algn="just">
              <a:buNone/>
            </a:pPr>
            <a:endParaRPr lang="es-ES_tradnl" sz="2400" dirty="0" smtClean="0"/>
          </a:p>
          <a:p>
            <a:pPr algn="just"/>
            <a:r>
              <a:rPr lang="es-ES_tradnl" sz="2400" dirty="0" smtClean="0"/>
              <a:t>Selecciona el dato que va a ser almacenado en el Banco de Registros</a:t>
            </a:r>
            <a:r>
              <a:rPr lang="es-ES_tradnl" sz="2400" dirty="0" smtClean="0"/>
              <a:t>.</a:t>
            </a:r>
          </a:p>
          <a:p>
            <a:pPr algn="just"/>
            <a:endParaRPr lang="es-ES_tradnl" sz="2400" dirty="0" smtClean="0"/>
          </a:p>
          <a:p>
            <a:pPr algn="just"/>
            <a:r>
              <a:rPr lang="es-ES_tradnl" sz="2400" dirty="0" smtClean="0"/>
              <a:t>Tiene en cuenta la dependencia de datos, la ocurrencia de saltos y la precedencia de la instrucción actual.</a:t>
            </a:r>
            <a:endParaRPr lang="es-ES_tradnl" sz="2400" dirty="0"/>
          </a:p>
        </p:txBody>
      </p:sp>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Decodificacion3: Fase de Escritura.</a:t>
            </a:r>
            <a:endParaRPr lang="es-ES_tradnl" b="1" i="1" kern="0" dirty="0">
              <a:solidFill>
                <a:srgbClr val="9933FF"/>
              </a:solidFill>
              <a:latin typeface="+mj-lt"/>
              <a:ea typeface="+mj-ea"/>
              <a:cs typeface="+mj-cs"/>
            </a:endParaRPr>
          </a:p>
        </p:txBody>
      </p:sp>
      <p:sp>
        <p:nvSpPr>
          <p:cNvPr id="6"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r>
              <a:rPr lang="es-CO" smtClean="0"/>
              <a:t>Ejercicio 3: Simulación</a:t>
            </a:r>
            <a:endParaRPr lang="es-ES" smtClean="0"/>
          </a:p>
        </p:txBody>
      </p:sp>
      <p:pic>
        <p:nvPicPr>
          <p:cNvPr id="14339" name="Picture 5"/>
          <p:cNvPicPr>
            <a:picLocks noChangeAspect="1" noChangeArrowheads="1"/>
          </p:cNvPicPr>
          <p:nvPr/>
        </p:nvPicPr>
        <p:blipFill>
          <a:blip r:embed="rId2"/>
          <a:srcRect/>
          <a:stretch>
            <a:fillRect/>
          </a:stretch>
        </p:blipFill>
        <p:spPr bwMode="auto">
          <a:xfrm>
            <a:off x="134938" y="2420938"/>
            <a:ext cx="8901112" cy="2700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28575" y="1846293"/>
            <a:ext cx="9086850" cy="3810000"/>
          </a:xfrm>
          <a:prstGeom prst="rect">
            <a:avLst/>
          </a:prstGeom>
          <a:noFill/>
          <a:ln w="9525">
            <a:noFill/>
            <a:miter lim="800000"/>
            <a:headEnd/>
            <a:tailEnd/>
          </a:ln>
          <a:effectLst/>
        </p:spPr>
      </p:pic>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Decodificacion3 y Decodificacion4</a:t>
            </a:r>
            <a:endParaRPr lang="es-ES_tradnl" b="1" i="1" kern="0" dirty="0">
              <a:solidFill>
                <a:srgbClr val="9933FF"/>
              </a:solidFill>
              <a:latin typeface="+mj-lt"/>
              <a:ea typeface="+mj-ea"/>
              <a:cs typeface="+mj-cs"/>
            </a:endParaRPr>
          </a:p>
        </p:txBody>
      </p:sp>
      <p:sp>
        <p:nvSpPr>
          <p:cNvPr id="6"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336550" y="1968480"/>
            <a:ext cx="8382000" cy="4152919"/>
          </a:xfrm>
        </p:spPr>
        <p:txBody>
          <a:bodyPr/>
          <a:lstStyle/>
          <a:p>
            <a:pPr algn="just"/>
            <a:r>
              <a:rPr lang="es-ES_tradnl" sz="2400" dirty="0" smtClean="0"/>
              <a:t>Establece si se cumplen o no las condiciones para ejecutar un salto. Genera la señal de carga del PC.</a:t>
            </a:r>
          </a:p>
          <a:p>
            <a:pPr algn="just"/>
            <a:endParaRPr lang="es-ES_tradnl" sz="2400" dirty="0" smtClean="0"/>
          </a:p>
          <a:p>
            <a:pPr algn="just"/>
            <a:r>
              <a:rPr lang="es-ES_tradnl" sz="2400" dirty="0" smtClean="0"/>
              <a:t>En caso de la presencia de dos saltos consecutivos o intercalados por </a:t>
            </a:r>
            <a:r>
              <a:rPr lang="es-ES_tradnl" sz="2400" dirty="0" smtClean="0"/>
              <a:t>otra instrucción,  </a:t>
            </a:r>
            <a:r>
              <a:rPr lang="es-ES_tradnl" sz="2400" dirty="0" smtClean="0"/>
              <a:t>desactiva la señal de carga si el primer salto evaluado se ejecuta.</a:t>
            </a:r>
          </a:p>
          <a:p>
            <a:pPr algn="just"/>
            <a:endParaRPr lang="es-ES_tradnl" sz="2400" dirty="0" smtClean="0"/>
          </a:p>
          <a:p>
            <a:pPr algn="just"/>
            <a:r>
              <a:rPr lang="es-ES_tradnl" sz="2400" dirty="0" smtClean="0"/>
              <a:t>Cuando la condición de salto se cumple, se habilita la carga del PC para forzarlo a una dirección especifica.</a:t>
            </a:r>
            <a:endParaRPr lang="es-ES_tradnl" sz="2400" dirty="0"/>
          </a:p>
        </p:txBody>
      </p:sp>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Decodificacion4: Manejo del PC.</a:t>
            </a:r>
            <a:endParaRPr lang="es-ES_tradnl" b="1" i="1" kern="0" dirty="0">
              <a:solidFill>
                <a:srgbClr val="9933FF"/>
              </a:solidFill>
              <a:latin typeface="+mj-lt"/>
              <a:ea typeface="+mj-ea"/>
              <a:cs typeface="+mj-cs"/>
            </a:endParaRPr>
          </a:p>
        </p:txBody>
      </p:sp>
      <p:sp>
        <p:nvSpPr>
          <p:cNvPr id="6"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76200" y="76200"/>
            <a:ext cx="8382000" cy="685800"/>
          </a:xfrm>
        </p:spPr>
        <p:txBody>
          <a:bodyPr/>
          <a:lstStyle/>
          <a:p>
            <a:r>
              <a:rPr lang="es-CO" sz="2800" dirty="0" smtClean="0"/>
              <a:t>Ejercicio 14: </a:t>
            </a:r>
            <a:r>
              <a:rPr lang="es-ES_tradnl" sz="2800" dirty="0" smtClean="0"/>
              <a:t>Diseño de un Procesador “Pipeline”</a:t>
            </a:r>
            <a:endParaRPr lang="es-ES_tradnl" sz="2800" dirty="0" smtClean="0"/>
          </a:p>
        </p:txBody>
      </p:sp>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Times New Roman"/>
                <a:ea typeface="+mj-ea"/>
                <a:cs typeface="+mj-cs"/>
              </a:rPr>
              <a:t>Resumen de Desempeño:</a:t>
            </a:r>
            <a:endParaRPr lang="es-ES_tradnl" b="1" i="1" kern="0" dirty="0">
              <a:solidFill>
                <a:srgbClr val="9933FF"/>
              </a:solidFill>
              <a:latin typeface="+mj-lt"/>
              <a:ea typeface="+mj-ea"/>
              <a:cs typeface="+mj-cs"/>
            </a:endParaRPr>
          </a:p>
        </p:txBody>
      </p:sp>
      <p:sp>
        <p:nvSpPr>
          <p:cNvPr id="6" name="2 Marcador de contenido"/>
          <p:cNvSpPr>
            <a:spLocks noGrp="1"/>
          </p:cNvSpPr>
          <p:nvPr>
            <p:ph idx="1"/>
          </p:nvPr>
        </p:nvSpPr>
        <p:spPr>
          <a:xfrm>
            <a:off x="461962" y="1685939"/>
            <a:ext cx="8256587" cy="4627587"/>
          </a:xfrm>
        </p:spPr>
        <p:txBody>
          <a:bodyPr/>
          <a:lstStyle/>
          <a:p>
            <a:r>
              <a:rPr lang="es-ES_tradnl" sz="2400" dirty="0" smtClean="0"/>
              <a:t>Dispositivo de Prueba:		</a:t>
            </a:r>
            <a:r>
              <a:rPr lang="es-ES_tradnl" sz="2400" dirty="0" err="1" smtClean="0"/>
              <a:t>Stratix</a:t>
            </a:r>
            <a:r>
              <a:rPr lang="es-ES_tradnl" sz="2400" dirty="0" smtClean="0"/>
              <a:t> II – EP2S15F484C3</a:t>
            </a:r>
          </a:p>
          <a:p>
            <a:endParaRPr lang="es-ES_tradnl" sz="2400" dirty="0" smtClean="0"/>
          </a:p>
          <a:p>
            <a:r>
              <a:rPr lang="es-ES_tradnl" sz="2400" dirty="0" err="1" smtClean="0"/>
              <a:t>ALUT’s</a:t>
            </a:r>
            <a:r>
              <a:rPr lang="es-ES_tradnl" sz="2400" dirty="0" smtClean="0"/>
              <a:t> </a:t>
            </a:r>
            <a:r>
              <a:rPr lang="es-ES_tradnl" sz="2400" dirty="0" err="1" smtClean="0"/>
              <a:t>Combinacionales</a:t>
            </a:r>
            <a:r>
              <a:rPr lang="es-ES_tradnl" sz="2400" dirty="0" smtClean="0"/>
              <a:t>:			283 / 12480</a:t>
            </a:r>
          </a:p>
          <a:p>
            <a:endParaRPr lang="es-ES_tradnl" sz="2400" dirty="0" smtClean="0"/>
          </a:p>
          <a:p>
            <a:r>
              <a:rPr lang="es-ES_tradnl" sz="2400" dirty="0" smtClean="0"/>
              <a:t>Registros Lógicos:				211 / 12480</a:t>
            </a:r>
          </a:p>
          <a:p>
            <a:endParaRPr lang="es-ES_tradnl" sz="2400" dirty="0" smtClean="0"/>
          </a:p>
          <a:p>
            <a:r>
              <a:rPr lang="es-ES_tradnl" sz="2400" dirty="0" smtClean="0"/>
              <a:t>Máxima</a:t>
            </a:r>
            <a:r>
              <a:rPr lang="es-ES_tradnl" sz="2400" dirty="0" smtClean="0"/>
              <a:t> Frecuencia de Operación</a:t>
            </a:r>
            <a:r>
              <a:rPr lang="es-ES_tradnl" sz="2400" dirty="0" smtClean="0"/>
              <a:t>:		117.58 MHz</a:t>
            </a:r>
          </a:p>
          <a:p>
            <a:pPr>
              <a:buNone/>
            </a:pPr>
            <a:r>
              <a:rPr lang="es-ES_tradnl" sz="2400" dirty="0" smtClean="0"/>
              <a:t>  </a:t>
            </a:r>
            <a:endParaRPr lang="es-ES_tradnl" sz="2400" dirty="0" smtClean="0"/>
          </a:p>
          <a:p>
            <a:r>
              <a:rPr lang="es-ES_tradnl" sz="2400" dirty="0" smtClean="0"/>
              <a:t>Tiempo de Ejecución de los primeros 6 términos de las serie de </a:t>
            </a:r>
            <a:r>
              <a:rPr lang="es-ES_tradnl" sz="2400" dirty="0" err="1" smtClean="0"/>
              <a:t>Fibonacci</a:t>
            </a:r>
            <a:r>
              <a:rPr lang="es-ES_tradnl" sz="2400" dirty="0" smtClean="0"/>
              <a:t>:					1.26 </a:t>
            </a:r>
            <a:r>
              <a:rPr lang="es-ES_tradnl" sz="2400" dirty="0" err="1" smtClean="0"/>
              <a:t>uS</a:t>
            </a:r>
            <a:endParaRPr lang="es-ES_tradnl"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1 Título"/>
          <p:cNvSpPr>
            <a:spLocks noGrp="1"/>
          </p:cNvSpPr>
          <p:nvPr>
            <p:ph type="title"/>
          </p:nvPr>
        </p:nvSpPr>
        <p:spPr/>
        <p:txBody>
          <a:bodyPr/>
          <a:lstStyle/>
          <a:p>
            <a:pPr eaLnBrk="1" hangingPunct="1"/>
            <a:r>
              <a:rPr lang="es-CO" smtClean="0"/>
              <a:t>Ejercicio 4</a:t>
            </a:r>
            <a:endParaRPr lang="es-ES" smtClean="0"/>
          </a:p>
        </p:txBody>
      </p:sp>
      <p:sp>
        <p:nvSpPr>
          <p:cNvPr id="3076" name="2 Marcador de contenido"/>
          <p:cNvSpPr>
            <a:spLocks noGrp="1"/>
          </p:cNvSpPr>
          <p:nvPr>
            <p:ph idx="1"/>
          </p:nvPr>
        </p:nvSpPr>
        <p:spPr>
          <a:xfrm>
            <a:off x="336550" y="939800"/>
            <a:ext cx="8382000" cy="1346200"/>
          </a:xfrm>
        </p:spPr>
        <p:txBody>
          <a:bodyPr/>
          <a:lstStyle/>
          <a:p>
            <a:pPr algn="just" eaLnBrk="1" hangingPunct="1"/>
            <a:r>
              <a:rPr lang="es-CO" smtClean="0"/>
              <a:t>Diseñar un sumador en serie usando el procedimiento de lógica secuencial (tabla de estados). Utilizar flip-flops JK.</a:t>
            </a:r>
            <a:endParaRPr lang="es-ES" smtClean="0"/>
          </a:p>
        </p:txBody>
      </p:sp>
      <p:graphicFrame>
        <p:nvGraphicFramePr>
          <p:cNvPr id="3074" name="Object 4"/>
          <p:cNvGraphicFramePr>
            <a:graphicFrameLocks noChangeAspect="1"/>
          </p:cNvGraphicFramePr>
          <p:nvPr/>
        </p:nvGraphicFramePr>
        <p:xfrm>
          <a:off x="393700" y="2425700"/>
          <a:ext cx="4279900" cy="2959100"/>
        </p:xfrm>
        <a:graphic>
          <a:graphicData uri="http://schemas.openxmlformats.org/presentationml/2006/ole">
            <p:oleObj spid="_x0000_s3074" name="Worksheet" r:id="rId3" imgW="6581775" imgH="4457700" progId="Excel.Sheet.8">
              <p:embed/>
            </p:oleObj>
          </a:graphicData>
        </a:graphic>
      </p:graphicFrame>
      <p:sp>
        <p:nvSpPr>
          <p:cNvPr id="3077" name="Text Box 6"/>
          <p:cNvSpPr txBox="1">
            <a:spLocks noChangeArrowheads="1"/>
          </p:cNvSpPr>
          <p:nvPr/>
        </p:nvSpPr>
        <p:spPr bwMode="auto">
          <a:xfrm>
            <a:off x="4859338" y="2852738"/>
            <a:ext cx="2952750" cy="646112"/>
          </a:xfrm>
          <a:prstGeom prst="rect">
            <a:avLst/>
          </a:prstGeom>
          <a:noFill/>
          <a:ln w="9525">
            <a:noFill/>
            <a:miter lim="800000"/>
            <a:headEnd/>
            <a:tailEnd/>
          </a:ln>
        </p:spPr>
        <p:txBody>
          <a:bodyPr>
            <a:spAutoFit/>
          </a:bodyPr>
          <a:lstStyle/>
          <a:p>
            <a:pPr algn="just"/>
            <a:r>
              <a:rPr lang="es-CO" sz="1800">
                <a:latin typeface="Times New Roman" pitchFamily="18" charset="0"/>
              </a:rPr>
              <a:t>El estado presente Q es el valor presente del carry.</a:t>
            </a:r>
            <a:endParaRPr lang="es-ES" sz="1800">
              <a:latin typeface="Times New Roman" pitchFamily="18" charset="0"/>
            </a:endParaRPr>
          </a:p>
        </p:txBody>
      </p:sp>
      <p:pic>
        <p:nvPicPr>
          <p:cNvPr id="3078" name="Picture 7"/>
          <p:cNvPicPr>
            <a:picLocks noChangeAspect="1" noChangeArrowheads="1"/>
          </p:cNvPicPr>
          <p:nvPr/>
        </p:nvPicPr>
        <p:blipFill>
          <a:blip r:embed="rId4">
            <a:grayscl/>
          </a:blip>
          <a:srcRect/>
          <a:stretch>
            <a:fillRect/>
          </a:stretch>
        </p:blipFill>
        <p:spPr bwMode="auto">
          <a:xfrm>
            <a:off x="5003800" y="3933825"/>
            <a:ext cx="3695700" cy="1974850"/>
          </a:xfrm>
          <a:prstGeom prst="rect">
            <a:avLst/>
          </a:prstGeom>
          <a:noFill/>
          <a:ln w="9525">
            <a:noFill/>
            <a:miter lim="800000"/>
            <a:headEnd/>
            <a:tailEnd/>
          </a:ln>
        </p:spPr>
      </p:pic>
      <p:sp>
        <p:nvSpPr>
          <p:cNvPr id="3079" name="Text Box 8"/>
          <p:cNvSpPr txBox="1">
            <a:spLocks noChangeArrowheads="1"/>
          </p:cNvSpPr>
          <p:nvPr/>
        </p:nvSpPr>
        <p:spPr bwMode="auto">
          <a:xfrm>
            <a:off x="8607425" y="4149725"/>
            <a:ext cx="285750" cy="274638"/>
          </a:xfrm>
          <a:prstGeom prst="rect">
            <a:avLst/>
          </a:prstGeom>
          <a:noFill/>
          <a:ln w="9525">
            <a:noFill/>
            <a:miter lim="800000"/>
            <a:headEnd/>
            <a:tailEnd/>
          </a:ln>
        </p:spPr>
        <p:txBody>
          <a:bodyPr wrap="none">
            <a:spAutoFit/>
          </a:bodyPr>
          <a:lstStyle/>
          <a:p>
            <a:r>
              <a:rPr lang="es-CO" sz="1200" b="1">
                <a:latin typeface="Times New Roman" pitchFamily="18" charset="0"/>
              </a:rPr>
              <a:t>S</a:t>
            </a:r>
            <a:endParaRPr lang="es-ES" sz="1200" b="1">
              <a:latin typeface="Times New Roman" pitchFamily="18" charset="0"/>
            </a:endParaRPr>
          </a:p>
        </p:txBody>
      </p:sp>
      <p:sp>
        <p:nvSpPr>
          <p:cNvPr id="3080" name="Text Box 9"/>
          <p:cNvSpPr txBox="1">
            <a:spLocks noChangeArrowheads="1"/>
          </p:cNvSpPr>
          <p:nvPr/>
        </p:nvSpPr>
        <p:spPr bwMode="auto">
          <a:xfrm>
            <a:off x="4932363" y="4594225"/>
            <a:ext cx="268287" cy="274638"/>
          </a:xfrm>
          <a:prstGeom prst="rect">
            <a:avLst/>
          </a:prstGeom>
          <a:noFill/>
          <a:ln w="9525">
            <a:noFill/>
            <a:miter lim="800000"/>
            <a:headEnd/>
            <a:tailEnd/>
          </a:ln>
        </p:spPr>
        <p:txBody>
          <a:bodyPr wrap="none">
            <a:spAutoFit/>
          </a:bodyPr>
          <a:lstStyle/>
          <a:p>
            <a:r>
              <a:rPr lang="es-CO" sz="1200" b="1">
                <a:latin typeface="Times New Roman" pitchFamily="18" charset="0"/>
              </a:rPr>
              <a:t>x</a:t>
            </a:r>
            <a:endParaRPr lang="es-ES" sz="1200" b="1">
              <a:latin typeface="Times New Roman" pitchFamily="18" charset="0"/>
            </a:endParaRPr>
          </a:p>
        </p:txBody>
      </p:sp>
      <p:sp>
        <p:nvSpPr>
          <p:cNvPr id="3081" name="Text Box 10"/>
          <p:cNvSpPr txBox="1">
            <a:spLocks noChangeArrowheads="1"/>
          </p:cNvSpPr>
          <p:nvPr/>
        </p:nvSpPr>
        <p:spPr bwMode="auto">
          <a:xfrm>
            <a:off x="4932363" y="4797425"/>
            <a:ext cx="268287" cy="274638"/>
          </a:xfrm>
          <a:prstGeom prst="rect">
            <a:avLst/>
          </a:prstGeom>
          <a:noFill/>
          <a:ln w="9525">
            <a:noFill/>
            <a:miter lim="800000"/>
            <a:headEnd/>
            <a:tailEnd/>
          </a:ln>
        </p:spPr>
        <p:txBody>
          <a:bodyPr wrap="none">
            <a:spAutoFit/>
          </a:bodyPr>
          <a:lstStyle/>
          <a:p>
            <a:r>
              <a:rPr lang="es-CO" sz="1200" b="1">
                <a:latin typeface="Times New Roman" pitchFamily="18" charset="0"/>
              </a:rPr>
              <a:t>y</a:t>
            </a:r>
            <a:endParaRPr lang="es-ES" sz="1200" b="1">
              <a:latin typeface="Times New Roman" pitchFamily="18" charset="0"/>
            </a:endParaRPr>
          </a:p>
        </p:txBody>
      </p:sp>
      <p:sp>
        <p:nvSpPr>
          <p:cNvPr id="3082" name="Text Box 11"/>
          <p:cNvSpPr txBox="1">
            <a:spLocks noChangeArrowheads="1"/>
          </p:cNvSpPr>
          <p:nvPr/>
        </p:nvSpPr>
        <p:spPr bwMode="auto">
          <a:xfrm>
            <a:off x="4824413" y="5675313"/>
            <a:ext cx="395287" cy="274637"/>
          </a:xfrm>
          <a:prstGeom prst="rect">
            <a:avLst/>
          </a:prstGeom>
          <a:noFill/>
          <a:ln w="9525">
            <a:noFill/>
            <a:miter lim="800000"/>
            <a:headEnd/>
            <a:tailEnd/>
          </a:ln>
        </p:spPr>
        <p:txBody>
          <a:bodyPr wrap="none">
            <a:spAutoFit/>
          </a:bodyPr>
          <a:lstStyle/>
          <a:p>
            <a:r>
              <a:rPr lang="es-CO" sz="1200" b="1">
                <a:latin typeface="Times New Roman" pitchFamily="18" charset="0"/>
              </a:rPr>
              <a:t>clk</a:t>
            </a:r>
            <a:endParaRPr lang="es-ES" sz="1200" b="1">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p:txBody>
          <a:bodyPr/>
          <a:lstStyle/>
          <a:p>
            <a:r>
              <a:rPr lang="es-CO" smtClean="0"/>
              <a:t>Ejercicio 4: Simulación</a:t>
            </a:r>
            <a:endParaRPr lang="es-ES" smtClean="0"/>
          </a:p>
        </p:txBody>
      </p:sp>
      <p:pic>
        <p:nvPicPr>
          <p:cNvPr id="15363" name="Picture 5"/>
          <p:cNvPicPr>
            <a:picLocks noChangeAspect="1" noChangeArrowheads="1"/>
          </p:cNvPicPr>
          <p:nvPr/>
        </p:nvPicPr>
        <p:blipFill>
          <a:blip r:embed="rId2"/>
          <a:srcRect/>
          <a:stretch>
            <a:fillRect/>
          </a:stretch>
        </p:blipFill>
        <p:spPr bwMode="auto">
          <a:xfrm>
            <a:off x="179388" y="2541588"/>
            <a:ext cx="8828087" cy="2363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p:txBody>
          <a:bodyPr/>
          <a:lstStyle/>
          <a:p>
            <a:pPr eaLnBrk="1" hangingPunct="1"/>
            <a:r>
              <a:rPr lang="es-CO" smtClean="0"/>
              <a:t>Ejercicio 5</a:t>
            </a:r>
            <a:endParaRPr lang="es-ES" smtClean="0"/>
          </a:p>
        </p:txBody>
      </p:sp>
      <p:sp>
        <p:nvSpPr>
          <p:cNvPr id="16387" name="2 Marcador de contenido"/>
          <p:cNvSpPr>
            <a:spLocks noGrp="1"/>
          </p:cNvSpPr>
          <p:nvPr>
            <p:ph idx="1"/>
          </p:nvPr>
        </p:nvSpPr>
        <p:spPr>
          <a:xfrm>
            <a:off x="336550" y="939800"/>
            <a:ext cx="8382000" cy="2628900"/>
          </a:xfrm>
        </p:spPr>
        <p:txBody>
          <a:bodyPr/>
          <a:lstStyle/>
          <a:p>
            <a:pPr marL="609600" indent="-609600" algn="just" eaLnBrk="1" hangingPunct="1"/>
            <a:r>
              <a:rPr lang="es-CO" sz="2200" smtClean="0"/>
              <a:t>Es necesario calcular el valor promedio de cuatro números binarios sin signo almacenados en los registros R0, R1, R2 y R3 del procesador definido en la figura. El valor promedio se debe almacenar en el registro R4. Se debe tener cuidado de no causar sobrecapacidad. Utilizar el menor numero de estados posibles.</a:t>
            </a:r>
            <a:endParaRPr lang="es-ES" smtClean="0"/>
          </a:p>
          <a:p>
            <a:pPr lvl="1" eaLnBrk="1" hangingPunct="1"/>
            <a:r>
              <a:rPr lang="es-CO" smtClean="0"/>
              <a:t>Dar la lista de la secuencia de operaciones en RTL.</a:t>
            </a:r>
          </a:p>
          <a:p>
            <a:pPr lvl="1" eaLnBrk="1" hangingPunct="1"/>
            <a:r>
              <a:rPr lang="es-CO" smtClean="0"/>
              <a:t>Listar las señales de control binarias correspondientes</a:t>
            </a:r>
          </a:p>
          <a:p>
            <a:pPr lvl="1" eaLnBrk="1" hangingPunct="1"/>
            <a:endParaRPr lang="es-MX" smtClean="0"/>
          </a:p>
          <a:p>
            <a:pPr marL="609600" indent="-609600" algn="just" eaLnBrk="1" hangingPunct="1">
              <a:buFont typeface="Wingdings" pitchFamily="2" charset="2"/>
              <a:buNone/>
            </a:pPr>
            <a:endParaRPr lang="es-CO" sz="2200" smtClean="0"/>
          </a:p>
        </p:txBody>
      </p:sp>
      <p:sp>
        <p:nvSpPr>
          <p:cNvPr id="16388" name="Rectangle 4"/>
          <p:cNvSpPr>
            <a:spLocks noChangeArrowheads="1"/>
          </p:cNvSpPr>
          <p:nvPr/>
        </p:nvSpPr>
        <p:spPr bwMode="auto">
          <a:xfrm>
            <a:off x="4860925" y="4940300"/>
            <a:ext cx="1223963" cy="649288"/>
          </a:xfrm>
          <a:prstGeom prst="rect">
            <a:avLst/>
          </a:prstGeom>
          <a:noFill/>
          <a:ln w="9525">
            <a:solidFill>
              <a:schemeClr val="tx1"/>
            </a:solidFill>
            <a:miter lim="800000"/>
            <a:headEnd/>
            <a:tailEnd/>
          </a:ln>
        </p:spPr>
        <p:txBody>
          <a:bodyPr wrap="none" anchor="ctr"/>
          <a:lstStyle/>
          <a:p>
            <a:pPr algn="ctr"/>
            <a:r>
              <a:rPr lang="es-CO" sz="1800">
                <a:latin typeface="Times New Roman" pitchFamily="18" charset="0"/>
              </a:rPr>
              <a:t>ALU</a:t>
            </a:r>
            <a:endParaRPr lang="es-ES" sz="1800">
              <a:latin typeface="Times New Roman" pitchFamily="18" charset="0"/>
            </a:endParaRPr>
          </a:p>
        </p:txBody>
      </p:sp>
      <p:sp>
        <p:nvSpPr>
          <p:cNvPr id="16389" name="Rectangle 5"/>
          <p:cNvSpPr>
            <a:spLocks noChangeArrowheads="1"/>
          </p:cNvSpPr>
          <p:nvPr/>
        </p:nvSpPr>
        <p:spPr bwMode="auto">
          <a:xfrm>
            <a:off x="4860925" y="5876925"/>
            <a:ext cx="1223963" cy="360363"/>
          </a:xfrm>
          <a:prstGeom prst="rect">
            <a:avLst/>
          </a:prstGeom>
          <a:noFill/>
          <a:ln w="9525">
            <a:solidFill>
              <a:schemeClr val="tx1"/>
            </a:solidFill>
            <a:miter lim="800000"/>
            <a:headEnd/>
            <a:tailEnd/>
          </a:ln>
        </p:spPr>
        <p:txBody>
          <a:bodyPr wrap="none" anchor="ctr"/>
          <a:lstStyle/>
          <a:p>
            <a:pPr algn="ctr"/>
            <a:r>
              <a:rPr lang="es-CO" sz="1500">
                <a:latin typeface="Times New Roman" pitchFamily="18" charset="0"/>
              </a:rPr>
              <a:t>Shifter</a:t>
            </a:r>
            <a:endParaRPr lang="es-ES" sz="1500">
              <a:latin typeface="Times New Roman" pitchFamily="18" charset="0"/>
            </a:endParaRPr>
          </a:p>
        </p:txBody>
      </p:sp>
      <p:cxnSp>
        <p:nvCxnSpPr>
          <p:cNvPr id="16390" name="AutoShape 6"/>
          <p:cNvCxnSpPr>
            <a:cxnSpLocks noChangeShapeType="1"/>
            <a:stCxn id="16388" idx="2"/>
            <a:endCxn id="16389" idx="0"/>
          </p:cNvCxnSpPr>
          <p:nvPr/>
        </p:nvCxnSpPr>
        <p:spPr bwMode="auto">
          <a:xfrm rot="5400000">
            <a:off x="5330031" y="5733257"/>
            <a:ext cx="287337" cy="0"/>
          </a:xfrm>
          <a:prstGeom prst="straightConnector1">
            <a:avLst/>
          </a:prstGeom>
          <a:noFill/>
          <a:ln w="9525">
            <a:solidFill>
              <a:schemeClr val="tx1"/>
            </a:solidFill>
            <a:round/>
            <a:headEnd/>
            <a:tailEnd type="triangle" w="med" len="med"/>
          </a:ln>
        </p:spPr>
      </p:cxnSp>
      <p:sp>
        <p:nvSpPr>
          <p:cNvPr id="16391" name="Rectangle 7"/>
          <p:cNvSpPr>
            <a:spLocks noChangeArrowheads="1"/>
          </p:cNvSpPr>
          <p:nvPr/>
        </p:nvSpPr>
        <p:spPr bwMode="auto">
          <a:xfrm>
            <a:off x="4646613" y="4076700"/>
            <a:ext cx="719137" cy="503238"/>
          </a:xfrm>
          <a:prstGeom prst="rect">
            <a:avLst/>
          </a:prstGeom>
          <a:noFill/>
          <a:ln w="9525">
            <a:solidFill>
              <a:schemeClr val="tx1"/>
            </a:solidFill>
            <a:miter lim="800000"/>
            <a:headEnd/>
            <a:tailEnd/>
          </a:ln>
        </p:spPr>
        <p:txBody>
          <a:bodyPr wrap="none" anchor="ctr"/>
          <a:lstStyle/>
          <a:p>
            <a:pPr algn="ctr"/>
            <a:r>
              <a:rPr lang="es-CO" sz="1400">
                <a:latin typeface="Times New Roman" pitchFamily="18" charset="0"/>
              </a:rPr>
              <a:t>Reg B</a:t>
            </a:r>
            <a:endParaRPr lang="es-ES" sz="1400">
              <a:latin typeface="Times New Roman" pitchFamily="18" charset="0"/>
            </a:endParaRPr>
          </a:p>
        </p:txBody>
      </p:sp>
      <p:sp>
        <p:nvSpPr>
          <p:cNvPr id="16392" name="Rectangle 8"/>
          <p:cNvSpPr>
            <a:spLocks noChangeArrowheads="1"/>
          </p:cNvSpPr>
          <p:nvPr/>
        </p:nvSpPr>
        <p:spPr bwMode="auto">
          <a:xfrm>
            <a:off x="5581650" y="4076700"/>
            <a:ext cx="719138" cy="503238"/>
          </a:xfrm>
          <a:prstGeom prst="rect">
            <a:avLst/>
          </a:prstGeom>
          <a:noFill/>
          <a:ln w="9525">
            <a:solidFill>
              <a:schemeClr val="tx1"/>
            </a:solidFill>
            <a:miter lim="800000"/>
            <a:headEnd/>
            <a:tailEnd/>
          </a:ln>
        </p:spPr>
        <p:txBody>
          <a:bodyPr wrap="none" anchor="ctr"/>
          <a:lstStyle/>
          <a:p>
            <a:pPr algn="ctr"/>
            <a:r>
              <a:rPr lang="es-CO" sz="1400">
                <a:latin typeface="Times New Roman" pitchFamily="18" charset="0"/>
              </a:rPr>
              <a:t>Reg A</a:t>
            </a:r>
            <a:endParaRPr lang="es-ES" sz="1400">
              <a:latin typeface="Times New Roman" pitchFamily="18" charset="0"/>
            </a:endParaRPr>
          </a:p>
        </p:txBody>
      </p:sp>
      <p:sp>
        <p:nvSpPr>
          <p:cNvPr id="16393" name="Line 9"/>
          <p:cNvSpPr>
            <a:spLocks noChangeShapeType="1"/>
          </p:cNvSpPr>
          <p:nvPr/>
        </p:nvSpPr>
        <p:spPr bwMode="auto">
          <a:xfrm>
            <a:off x="5076825" y="4581525"/>
            <a:ext cx="0" cy="360363"/>
          </a:xfrm>
          <a:prstGeom prst="line">
            <a:avLst/>
          </a:prstGeom>
          <a:noFill/>
          <a:ln w="9525">
            <a:solidFill>
              <a:schemeClr val="tx1"/>
            </a:solidFill>
            <a:round/>
            <a:headEnd/>
            <a:tailEnd type="triangle" w="med" len="med"/>
          </a:ln>
        </p:spPr>
        <p:txBody>
          <a:bodyPr/>
          <a:lstStyle/>
          <a:p>
            <a:endParaRPr lang="es-ES_tradnl"/>
          </a:p>
        </p:txBody>
      </p:sp>
      <p:sp>
        <p:nvSpPr>
          <p:cNvPr id="16394" name="Line 10"/>
          <p:cNvSpPr>
            <a:spLocks noChangeShapeType="1"/>
          </p:cNvSpPr>
          <p:nvPr/>
        </p:nvSpPr>
        <p:spPr bwMode="auto">
          <a:xfrm>
            <a:off x="5797550" y="4581525"/>
            <a:ext cx="0" cy="360363"/>
          </a:xfrm>
          <a:prstGeom prst="line">
            <a:avLst/>
          </a:prstGeom>
          <a:noFill/>
          <a:ln w="9525">
            <a:solidFill>
              <a:schemeClr val="tx1"/>
            </a:solidFill>
            <a:round/>
            <a:headEnd/>
            <a:tailEnd type="triangle" w="med" len="med"/>
          </a:ln>
        </p:spPr>
        <p:txBody>
          <a:bodyPr/>
          <a:lstStyle/>
          <a:p>
            <a:endParaRPr lang="es-ES_tradnl"/>
          </a:p>
        </p:txBody>
      </p:sp>
      <p:cxnSp>
        <p:nvCxnSpPr>
          <p:cNvPr id="16395" name="AutoShape 11"/>
          <p:cNvCxnSpPr>
            <a:cxnSpLocks noChangeShapeType="1"/>
            <a:stCxn id="16389" idx="2"/>
            <a:endCxn id="16392" idx="0"/>
          </p:cNvCxnSpPr>
          <p:nvPr/>
        </p:nvCxnSpPr>
        <p:spPr bwMode="auto">
          <a:xfrm rot="5400000" flipH="1" flipV="1">
            <a:off x="4627563" y="4922837"/>
            <a:ext cx="2160588" cy="468313"/>
          </a:xfrm>
          <a:prstGeom prst="bentConnector5">
            <a:avLst>
              <a:gd name="adj1" fmla="val -10509"/>
              <a:gd name="adj2" fmla="val 225083"/>
              <a:gd name="adj3" fmla="val 110579"/>
            </a:avLst>
          </a:prstGeom>
          <a:noFill/>
          <a:ln w="9525">
            <a:solidFill>
              <a:schemeClr val="tx1"/>
            </a:solidFill>
            <a:miter lim="800000"/>
            <a:headEnd/>
            <a:tailEnd type="triangle" w="med" len="med"/>
          </a:ln>
        </p:spPr>
      </p:cxnSp>
      <p:sp>
        <p:nvSpPr>
          <p:cNvPr id="16396" name="Rectangle 13"/>
          <p:cNvSpPr>
            <a:spLocks noChangeArrowheads="1"/>
          </p:cNvSpPr>
          <p:nvPr/>
        </p:nvSpPr>
        <p:spPr bwMode="auto">
          <a:xfrm>
            <a:off x="2628900" y="3933825"/>
            <a:ext cx="1152525" cy="287338"/>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R0</a:t>
            </a:r>
            <a:endParaRPr lang="es-ES" sz="1600">
              <a:latin typeface="Times New Roman" pitchFamily="18" charset="0"/>
            </a:endParaRPr>
          </a:p>
        </p:txBody>
      </p:sp>
      <p:sp>
        <p:nvSpPr>
          <p:cNvPr id="16397" name="Rectangle 14"/>
          <p:cNvSpPr>
            <a:spLocks noChangeArrowheads="1"/>
          </p:cNvSpPr>
          <p:nvPr/>
        </p:nvSpPr>
        <p:spPr bwMode="auto">
          <a:xfrm>
            <a:off x="2628900" y="4221163"/>
            <a:ext cx="1152525" cy="287337"/>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R1</a:t>
            </a:r>
            <a:endParaRPr lang="es-ES" sz="1600">
              <a:latin typeface="Times New Roman" pitchFamily="18" charset="0"/>
            </a:endParaRPr>
          </a:p>
        </p:txBody>
      </p:sp>
      <p:sp>
        <p:nvSpPr>
          <p:cNvPr id="16398" name="Rectangle 15"/>
          <p:cNvSpPr>
            <a:spLocks noChangeArrowheads="1"/>
          </p:cNvSpPr>
          <p:nvPr/>
        </p:nvSpPr>
        <p:spPr bwMode="auto">
          <a:xfrm>
            <a:off x="2628900" y="4510088"/>
            <a:ext cx="1152525" cy="287337"/>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R2</a:t>
            </a:r>
            <a:endParaRPr lang="es-ES" sz="1600">
              <a:latin typeface="Times New Roman" pitchFamily="18" charset="0"/>
            </a:endParaRPr>
          </a:p>
        </p:txBody>
      </p:sp>
      <p:sp>
        <p:nvSpPr>
          <p:cNvPr id="16399" name="Rectangle 16"/>
          <p:cNvSpPr>
            <a:spLocks noChangeArrowheads="1"/>
          </p:cNvSpPr>
          <p:nvPr/>
        </p:nvSpPr>
        <p:spPr bwMode="auto">
          <a:xfrm>
            <a:off x="2628900" y="4797425"/>
            <a:ext cx="1152525" cy="287338"/>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R3</a:t>
            </a:r>
            <a:endParaRPr lang="es-ES" sz="1600">
              <a:latin typeface="Times New Roman" pitchFamily="18" charset="0"/>
            </a:endParaRPr>
          </a:p>
        </p:txBody>
      </p:sp>
      <p:sp>
        <p:nvSpPr>
          <p:cNvPr id="16400" name="Rectangle 21"/>
          <p:cNvSpPr>
            <a:spLocks noChangeArrowheads="1"/>
          </p:cNvSpPr>
          <p:nvPr/>
        </p:nvSpPr>
        <p:spPr bwMode="auto">
          <a:xfrm>
            <a:off x="2628900" y="5086350"/>
            <a:ext cx="1152525" cy="287338"/>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R4</a:t>
            </a:r>
            <a:endParaRPr lang="es-ES" sz="1600">
              <a:latin typeface="Times New Roman" pitchFamily="18" charset="0"/>
            </a:endParaRPr>
          </a:p>
        </p:txBody>
      </p:sp>
      <p:sp>
        <p:nvSpPr>
          <p:cNvPr id="16401" name="Rectangle 22"/>
          <p:cNvSpPr>
            <a:spLocks noChangeArrowheads="1"/>
          </p:cNvSpPr>
          <p:nvPr/>
        </p:nvSpPr>
        <p:spPr bwMode="auto">
          <a:xfrm>
            <a:off x="2628900" y="5373688"/>
            <a:ext cx="1152525" cy="287337"/>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R5</a:t>
            </a:r>
            <a:endParaRPr lang="es-ES" sz="1600">
              <a:latin typeface="Times New Roman" pitchFamily="18" charset="0"/>
            </a:endParaRPr>
          </a:p>
        </p:txBody>
      </p:sp>
      <p:sp>
        <p:nvSpPr>
          <p:cNvPr id="16402" name="Rectangle 23"/>
          <p:cNvSpPr>
            <a:spLocks noChangeArrowheads="1"/>
          </p:cNvSpPr>
          <p:nvPr/>
        </p:nvSpPr>
        <p:spPr bwMode="auto">
          <a:xfrm>
            <a:off x="2628900" y="5662613"/>
            <a:ext cx="1152525" cy="287337"/>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R6</a:t>
            </a:r>
            <a:endParaRPr lang="es-ES" sz="1600">
              <a:latin typeface="Times New Roman" pitchFamily="18" charset="0"/>
            </a:endParaRPr>
          </a:p>
        </p:txBody>
      </p:sp>
      <p:sp>
        <p:nvSpPr>
          <p:cNvPr id="16403" name="Rectangle 24"/>
          <p:cNvSpPr>
            <a:spLocks noChangeArrowheads="1"/>
          </p:cNvSpPr>
          <p:nvPr/>
        </p:nvSpPr>
        <p:spPr bwMode="auto">
          <a:xfrm>
            <a:off x="2628900" y="5949950"/>
            <a:ext cx="1152525" cy="287338"/>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R7</a:t>
            </a:r>
            <a:endParaRPr lang="es-ES" sz="1600">
              <a:latin typeface="Times New Roman" pitchFamily="18" charset="0"/>
            </a:endParaRPr>
          </a:p>
        </p:txBody>
      </p:sp>
      <p:cxnSp>
        <p:nvCxnSpPr>
          <p:cNvPr id="16404" name="AutoShape 25"/>
          <p:cNvCxnSpPr>
            <a:cxnSpLocks noChangeShapeType="1"/>
            <a:stCxn id="16389" idx="2"/>
            <a:endCxn id="16403" idx="2"/>
          </p:cNvCxnSpPr>
          <p:nvPr/>
        </p:nvCxnSpPr>
        <p:spPr bwMode="auto">
          <a:xfrm rot="5400000">
            <a:off x="4338638" y="5103813"/>
            <a:ext cx="1587" cy="2268537"/>
          </a:xfrm>
          <a:prstGeom prst="bentConnector3">
            <a:avLst>
              <a:gd name="adj1" fmla="val 14300005"/>
            </a:avLst>
          </a:prstGeom>
          <a:noFill/>
          <a:ln w="9525">
            <a:solidFill>
              <a:schemeClr val="tx1"/>
            </a:solidFill>
            <a:miter lim="800000"/>
            <a:headEnd/>
            <a:tailEnd type="triangle" w="med" len="med"/>
          </a:ln>
        </p:spPr>
      </p:cxnSp>
      <p:cxnSp>
        <p:nvCxnSpPr>
          <p:cNvPr id="16405" name="AutoShape 26"/>
          <p:cNvCxnSpPr>
            <a:cxnSpLocks noChangeShapeType="1"/>
            <a:stCxn id="16396" idx="0"/>
            <a:endCxn id="16391" idx="0"/>
          </p:cNvCxnSpPr>
          <p:nvPr/>
        </p:nvCxnSpPr>
        <p:spPr bwMode="auto">
          <a:xfrm rot="5400000" flipV="1">
            <a:off x="4034631" y="3104357"/>
            <a:ext cx="142875" cy="1801812"/>
          </a:xfrm>
          <a:prstGeom prst="bentConnector3">
            <a:avLst>
              <a:gd name="adj1" fmla="val -160000"/>
            </a:avLst>
          </a:prstGeom>
          <a:noFill/>
          <a:ln w="9525">
            <a:solidFill>
              <a:schemeClr val="tx1"/>
            </a:solidFill>
            <a:miter lim="800000"/>
            <a:headEnd/>
            <a:tailEnd type="triangle" w="med" len="med"/>
          </a:ln>
        </p:spPr>
      </p:cxnSp>
      <p:cxnSp>
        <p:nvCxnSpPr>
          <p:cNvPr id="22" name="21 Conector angular"/>
          <p:cNvCxnSpPr>
            <a:stCxn id="16388" idx="1"/>
            <a:endCxn id="16389" idx="1"/>
          </p:cNvCxnSpPr>
          <p:nvPr/>
        </p:nvCxnSpPr>
        <p:spPr>
          <a:xfrm rot="10800000" flipV="1">
            <a:off x="4860925" y="5264150"/>
            <a:ext cx="1588" cy="792163"/>
          </a:xfrm>
          <a:prstGeom prst="bentConnector3">
            <a:avLst>
              <a:gd name="adj1" fmla="val 3490410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07" name="24 CuadroTexto"/>
          <p:cNvSpPr txBox="1">
            <a:spLocks noChangeArrowheads="1"/>
          </p:cNvSpPr>
          <p:nvPr/>
        </p:nvSpPr>
        <p:spPr bwMode="auto">
          <a:xfrm>
            <a:off x="4279900" y="4999038"/>
            <a:ext cx="563563" cy="307975"/>
          </a:xfrm>
          <a:prstGeom prst="rect">
            <a:avLst/>
          </a:prstGeom>
          <a:noFill/>
          <a:ln w="9525">
            <a:noFill/>
            <a:miter lim="800000"/>
            <a:headEnd/>
            <a:tailEnd/>
          </a:ln>
        </p:spPr>
        <p:txBody>
          <a:bodyPr wrap="none">
            <a:spAutoFit/>
          </a:bodyPr>
          <a:lstStyle/>
          <a:p>
            <a:r>
              <a:rPr lang="es-CO" sz="1400">
                <a:latin typeface="Times New Roman" pitchFamily="18" charset="0"/>
              </a:rPr>
              <a:t>Cout</a:t>
            </a:r>
            <a:endParaRPr lang="es-ES" sz="1400">
              <a:latin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p:txBody>
          <a:bodyPr/>
          <a:lstStyle/>
          <a:p>
            <a:pPr eaLnBrk="1" hangingPunct="1"/>
            <a:r>
              <a:rPr lang="es-CO" smtClean="0"/>
              <a:t>Ejercicio 5</a:t>
            </a:r>
            <a:endParaRPr lang="es-ES" smtClean="0"/>
          </a:p>
        </p:txBody>
      </p:sp>
      <p:sp>
        <p:nvSpPr>
          <p:cNvPr id="17411" name="5 CuadroTexto"/>
          <p:cNvSpPr txBox="1">
            <a:spLocks noChangeArrowheads="1"/>
          </p:cNvSpPr>
          <p:nvPr/>
        </p:nvSpPr>
        <p:spPr bwMode="auto">
          <a:xfrm>
            <a:off x="798513" y="2224088"/>
            <a:ext cx="7459662" cy="3454400"/>
          </a:xfrm>
          <a:prstGeom prst="rect">
            <a:avLst/>
          </a:prstGeom>
          <a:noFill/>
          <a:ln w="9525">
            <a:solidFill>
              <a:schemeClr val="accent1"/>
            </a:solidFill>
            <a:miter lim="800000"/>
            <a:headEnd/>
            <a:tailEnd/>
          </a:ln>
        </p:spPr>
        <p:txBody>
          <a:bodyPr wrap="none">
            <a:spAutoFit/>
          </a:bodyPr>
          <a:lstStyle/>
          <a:p>
            <a:r>
              <a:rPr lang="es-CO" sz="2000">
                <a:latin typeface="Times New Roman" pitchFamily="18" charset="0"/>
              </a:rPr>
              <a:t>S0:   RB ← R0				</a:t>
            </a:r>
            <a:r>
              <a:rPr lang="es-CO" sz="1800">
                <a:latin typeface="Times New Roman" pitchFamily="18" charset="0"/>
              </a:rPr>
              <a:t>OC_0</a:t>
            </a:r>
            <a:endParaRPr lang="es-CO" sz="2000">
              <a:latin typeface="Times New Roman" pitchFamily="18" charset="0"/>
            </a:endParaRPr>
          </a:p>
          <a:p>
            <a:endParaRPr lang="es-CO" sz="2000">
              <a:latin typeface="Times New Roman" pitchFamily="18" charset="0"/>
            </a:endParaRPr>
          </a:p>
          <a:p>
            <a:r>
              <a:rPr lang="es-CO" sz="2000">
                <a:latin typeface="Times New Roman" pitchFamily="18" charset="0"/>
              </a:rPr>
              <a:t>S1:   RA ← RB, RB ← R1		</a:t>
            </a:r>
            <a:r>
              <a:rPr lang="es-CO" sz="1800">
                <a:latin typeface="Times New Roman" pitchFamily="18" charset="0"/>
              </a:rPr>
              <a:t>ALU = 0, OC_1</a:t>
            </a:r>
            <a:endParaRPr lang="es-CO" sz="2000">
              <a:latin typeface="Times New Roman" pitchFamily="18" charset="0"/>
            </a:endParaRPr>
          </a:p>
          <a:p>
            <a:endParaRPr lang="es-CO" sz="2000">
              <a:latin typeface="Times New Roman" pitchFamily="18" charset="0"/>
            </a:endParaRPr>
          </a:p>
          <a:p>
            <a:r>
              <a:rPr lang="es-CO" sz="2000">
                <a:latin typeface="Times New Roman" pitchFamily="18" charset="0"/>
              </a:rPr>
              <a:t>S2:   R4 ← shr(RA + RB), RB ← R2	</a:t>
            </a:r>
            <a:r>
              <a:rPr lang="es-CO" sz="1800">
                <a:latin typeface="Times New Roman" pitchFamily="18" charset="0"/>
              </a:rPr>
              <a:t>EN_4, ALU = 1, SHR, OC_2</a:t>
            </a:r>
            <a:endParaRPr lang="es-CO" sz="2000">
              <a:latin typeface="Times New Roman" pitchFamily="18" charset="0"/>
            </a:endParaRPr>
          </a:p>
          <a:p>
            <a:endParaRPr lang="es-CO" sz="2000">
              <a:latin typeface="Times New Roman" pitchFamily="18" charset="0"/>
            </a:endParaRPr>
          </a:p>
          <a:p>
            <a:r>
              <a:rPr lang="es-CO" sz="2000">
                <a:latin typeface="Times New Roman" pitchFamily="18" charset="0"/>
              </a:rPr>
              <a:t>S3:   RA ← RB, RB ← R3		 </a:t>
            </a:r>
            <a:r>
              <a:rPr lang="es-CO" sz="1800">
                <a:latin typeface="Times New Roman" pitchFamily="18" charset="0"/>
              </a:rPr>
              <a:t>ALU = 0, OC_3</a:t>
            </a:r>
            <a:endParaRPr lang="es-CO" sz="2000">
              <a:latin typeface="Times New Roman" pitchFamily="18" charset="0"/>
            </a:endParaRPr>
          </a:p>
          <a:p>
            <a:endParaRPr lang="es-CO" sz="2000">
              <a:latin typeface="Times New Roman" pitchFamily="18" charset="0"/>
            </a:endParaRPr>
          </a:p>
          <a:p>
            <a:r>
              <a:rPr lang="es-CO" sz="2000">
                <a:latin typeface="Times New Roman" pitchFamily="18" charset="0"/>
              </a:rPr>
              <a:t>S4:   RA ← shr(RA + RB), RB ← R4	</a:t>
            </a:r>
            <a:r>
              <a:rPr lang="es-CO" sz="1800">
                <a:latin typeface="Times New Roman" pitchFamily="18" charset="0"/>
              </a:rPr>
              <a:t>ALU = 1, SHR, OC_4</a:t>
            </a:r>
            <a:endParaRPr lang="es-CO" sz="2000">
              <a:latin typeface="Times New Roman" pitchFamily="18" charset="0"/>
            </a:endParaRPr>
          </a:p>
          <a:p>
            <a:endParaRPr lang="es-CO" sz="2000">
              <a:latin typeface="Times New Roman" pitchFamily="18" charset="0"/>
            </a:endParaRPr>
          </a:p>
          <a:p>
            <a:r>
              <a:rPr lang="es-CO" sz="2000">
                <a:latin typeface="Times New Roman" pitchFamily="18" charset="0"/>
              </a:rPr>
              <a:t>S5:   R4 ← shr(RA + RB)			</a:t>
            </a:r>
            <a:r>
              <a:rPr lang="es-CO" sz="1800">
                <a:latin typeface="Times New Roman" pitchFamily="18" charset="0"/>
              </a:rPr>
              <a:t>ALU = 1, SHR, EN_4</a:t>
            </a:r>
            <a:endParaRPr lang="es-CO" sz="2000">
              <a:latin typeface="Times New Roman" pitchFamily="18" charset="0"/>
            </a:endParaRPr>
          </a:p>
        </p:txBody>
      </p:sp>
      <p:sp>
        <p:nvSpPr>
          <p:cNvPr id="5" name="4 CuadroTexto"/>
          <p:cNvSpPr txBox="1"/>
          <p:nvPr/>
        </p:nvSpPr>
        <p:spPr>
          <a:xfrm>
            <a:off x="701675" y="1174750"/>
            <a:ext cx="7893050" cy="954088"/>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a:spAutoFit/>
          </a:bodyPr>
          <a:lstStyle/>
          <a:p>
            <a:pPr algn="just">
              <a:defRPr/>
            </a:pPr>
            <a:r>
              <a:rPr lang="es-CO" sz="1400" dirty="0"/>
              <a:t>Para evitar la sobrecapacidad en la ALU, primero se debe realizar el promedio entre R0 y R1, y almacenar el resultado temporal en el registro R4. Lo mismo se hace con los registros R2 y R3 almacenando el resultado en RA. Finalmente se calcula el promedio entre R4 y RA obteniendo el promedio total.</a:t>
            </a:r>
          </a:p>
          <a:p>
            <a:pPr algn="just">
              <a:defRPr/>
            </a:pPr>
            <a:r>
              <a:rPr lang="es-CO" sz="1400" dirty="0"/>
              <a:t> </a:t>
            </a:r>
            <a:endParaRPr lang="es-ES" sz="1400" dirty="0"/>
          </a:p>
        </p:txBody>
      </p:sp>
      <p:sp>
        <p:nvSpPr>
          <p:cNvPr id="17413" name="7 CuadroTexto"/>
          <p:cNvSpPr txBox="1">
            <a:spLocks noChangeArrowheads="1"/>
          </p:cNvSpPr>
          <p:nvPr/>
        </p:nvSpPr>
        <p:spPr bwMode="auto">
          <a:xfrm>
            <a:off x="1022350" y="5813425"/>
            <a:ext cx="2932113" cy="523875"/>
          </a:xfrm>
          <a:prstGeom prst="rect">
            <a:avLst/>
          </a:prstGeom>
          <a:noFill/>
          <a:ln w="9525">
            <a:solidFill>
              <a:schemeClr val="accent1"/>
            </a:solidFill>
            <a:miter lim="800000"/>
            <a:headEnd/>
            <a:tailEnd/>
          </a:ln>
        </p:spPr>
        <p:txBody>
          <a:bodyPr wrap="none">
            <a:spAutoFit/>
          </a:bodyPr>
          <a:lstStyle/>
          <a:p>
            <a:r>
              <a:rPr lang="es-CO" sz="1400">
                <a:latin typeface="Times New Roman" pitchFamily="18" charset="0"/>
              </a:rPr>
              <a:t>ALU:	0: Transferir B (no suma)</a:t>
            </a:r>
          </a:p>
          <a:p>
            <a:r>
              <a:rPr lang="es-CO" sz="1400">
                <a:latin typeface="Times New Roman" pitchFamily="18" charset="0"/>
              </a:rPr>
              <a:t>	1: Sumar A + B</a:t>
            </a:r>
            <a:endParaRPr lang="es-ES" sz="1400">
              <a:latin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s-CO" smtClean="0"/>
              <a:t>Ejercicio 5: Quartus II (Datapath)</a:t>
            </a:r>
            <a:endParaRPr lang="es-ES" smtClean="0"/>
          </a:p>
        </p:txBody>
      </p:sp>
      <p:pic>
        <p:nvPicPr>
          <p:cNvPr id="18435" name="Picture 5"/>
          <p:cNvPicPr>
            <a:picLocks noChangeAspect="1" noChangeArrowheads="1"/>
          </p:cNvPicPr>
          <p:nvPr/>
        </p:nvPicPr>
        <p:blipFill>
          <a:blip r:embed="rId2"/>
          <a:srcRect/>
          <a:stretch>
            <a:fillRect/>
          </a:stretch>
        </p:blipFill>
        <p:spPr bwMode="auto">
          <a:xfrm>
            <a:off x="76200" y="1520825"/>
            <a:ext cx="9032875" cy="4414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s-CO" smtClean="0"/>
              <a:t>Ejercicio 5: Quartus II (Banco de Registros)</a:t>
            </a:r>
            <a:endParaRPr lang="es-ES" smtClean="0"/>
          </a:p>
        </p:txBody>
      </p:sp>
      <p:pic>
        <p:nvPicPr>
          <p:cNvPr id="19459" name="Picture 4"/>
          <p:cNvPicPr>
            <a:picLocks noChangeAspect="1" noChangeArrowheads="1"/>
          </p:cNvPicPr>
          <p:nvPr/>
        </p:nvPicPr>
        <p:blipFill>
          <a:blip r:embed="rId2"/>
          <a:srcRect/>
          <a:stretch>
            <a:fillRect/>
          </a:stretch>
        </p:blipFill>
        <p:spPr bwMode="auto">
          <a:xfrm>
            <a:off x="2303463" y="979488"/>
            <a:ext cx="4311650" cy="547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s-CO" smtClean="0"/>
              <a:t>Ejercicio 5: Quartus II (Unidad de Ejecución)</a:t>
            </a:r>
            <a:endParaRPr lang="es-ES" smtClean="0"/>
          </a:p>
        </p:txBody>
      </p:sp>
      <p:pic>
        <p:nvPicPr>
          <p:cNvPr id="20483" name="Picture 4"/>
          <p:cNvPicPr>
            <a:picLocks noChangeAspect="1" noChangeArrowheads="1"/>
          </p:cNvPicPr>
          <p:nvPr/>
        </p:nvPicPr>
        <p:blipFill>
          <a:blip r:embed="rId2"/>
          <a:srcRect/>
          <a:stretch>
            <a:fillRect/>
          </a:stretch>
        </p:blipFill>
        <p:spPr bwMode="auto">
          <a:xfrm>
            <a:off x="80963" y="2047875"/>
            <a:ext cx="8920162" cy="3217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 y="76200"/>
            <a:ext cx="8382000" cy="544513"/>
          </a:xfrm>
        </p:spPr>
        <p:txBody>
          <a:bodyPr/>
          <a:lstStyle/>
          <a:p>
            <a:pPr eaLnBrk="1" hangingPunct="1"/>
            <a:r>
              <a:rPr lang="es-CO" smtClean="0"/>
              <a:t>Ejercicio 1</a:t>
            </a:r>
            <a:endParaRPr lang="en-US" smtClean="0"/>
          </a:p>
        </p:txBody>
      </p:sp>
      <p:sp>
        <p:nvSpPr>
          <p:cNvPr id="5123" name="Text Box 6"/>
          <p:cNvSpPr txBox="1">
            <a:spLocks noChangeArrowheads="1"/>
          </p:cNvSpPr>
          <p:nvPr/>
        </p:nvSpPr>
        <p:spPr bwMode="auto">
          <a:xfrm>
            <a:off x="357188" y="930275"/>
            <a:ext cx="8077200" cy="3121025"/>
          </a:xfrm>
          <a:prstGeom prst="rect">
            <a:avLst/>
          </a:prstGeom>
          <a:noFill/>
          <a:ln w="9525">
            <a:noFill/>
            <a:miter lim="800000"/>
            <a:headEnd/>
            <a:tailEnd/>
          </a:ln>
        </p:spPr>
        <p:txBody>
          <a:bodyPr>
            <a:spAutoFit/>
          </a:bodyPr>
          <a:lstStyle/>
          <a:p>
            <a:pPr algn="just">
              <a:spcBef>
                <a:spcPct val="20000"/>
              </a:spcBef>
              <a:buClr>
                <a:srgbClr val="0000FF"/>
              </a:buClr>
              <a:buFont typeface="Wingdings" pitchFamily="2" charset="2"/>
              <a:buChar char="q"/>
            </a:pPr>
            <a:r>
              <a:rPr lang="es-MX" sz="2800">
                <a:latin typeface="Times New Roman" pitchFamily="18" charset="0"/>
              </a:rPr>
              <a:t> </a:t>
            </a:r>
            <a:r>
              <a:rPr lang="es-CO" sz="2800">
                <a:latin typeface="Times New Roman" pitchFamily="18" charset="0"/>
              </a:rPr>
              <a:t>El sumador completo de la figura recibe dos entradas externas X y Y; la tercera entrada Z viene de la salida del Flip-flop D. El carry se transfiere al flip-flop en cada pulso de reloj. La salida externa S da la suma de X, Y, y Z. Obtenga la tabla de estados y el diagrama de estados del circuito secuencial.</a:t>
            </a:r>
            <a:endParaRPr lang="es-MX">
              <a:latin typeface="Times New Roman" pitchFamily="18" charset="0"/>
            </a:endParaRPr>
          </a:p>
          <a:p>
            <a:pPr lvl="1">
              <a:spcBef>
                <a:spcPct val="20000"/>
              </a:spcBef>
              <a:buClr>
                <a:srgbClr val="FF0000"/>
              </a:buClr>
              <a:buSzPct val="90000"/>
              <a:buFont typeface="Wingdings" pitchFamily="2" charset="2"/>
              <a:buChar char="v"/>
            </a:pPr>
            <a:endParaRPr lang="es-ES">
              <a:latin typeface="Times New Roman" pitchFamily="18" charset="0"/>
            </a:endParaRPr>
          </a:p>
        </p:txBody>
      </p:sp>
      <p:sp>
        <p:nvSpPr>
          <p:cNvPr id="6148" name="Rectangle 6"/>
          <p:cNvSpPr>
            <a:spLocks noChangeArrowheads="1"/>
          </p:cNvSpPr>
          <p:nvPr/>
        </p:nvSpPr>
        <p:spPr bwMode="auto">
          <a:xfrm>
            <a:off x="3194050" y="4005263"/>
            <a:ext cx="865188" cy="79216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defRPr/>
            </a:pPr>
            <a:r>
              <a:rPr lang="es-CO" sz="1600" dirty="0"/>
              <a:t>Full</a:t>
            </a:r>
          </a:p>
          <a:p>
            <a:pPr algn="ctr">
              <a:defRPr/>
            </a:pPr>
            <a:r>
              <a:rPr lang="es-CO" sz="1600" dirty="0"/>
              <a:t>Adder</a:t>
            </a:r>
            <a:endParaRPr lang="es-ES" sz="1600" dirty="0"/>
          </a:p>
        </p:txBody>
      </p:sp>
      <p:sp>
        <p:nvSpPr>
          <p:cNvPr id="6149" name="Rectangle 7"/>
          <p:cNvSpPr>
            <a:spLocks noChangeArrowheads="1"/>
          </p:cNvSpPr>
          <p:nvPr/>
        </p:nvSpPr>
        <p:spPr bwMode="auto">
          <a:xfrm>
            <a:off x="5219700" y="4365625"/>
            <a:ext cx="576263" cy="9366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es-ES"/>
          </a:p>
        </p:txBody>
      </p:sp>
      <p:cxnSp>
        <p:nvCxnSpPr>
          <p:cNvPr id="5126" name="AutoShape 8"/>
          <p:cNvCxnSpPr>
            <a:cxnSpLocks noChangeShapeType="1"/>
          </p:cNvCxnSpPr>
          <p:nvPr/>
        </p:nvCxnSpPr>
        <p:spPr bwMode="auto">
          <a:xfrm>
            <a:off x="4059238" y="4654550"/>
            <a:ext cx="1150937" cy="0"/>
          </a:xfrm>
          <a:prstGeom prst="straightConnector1">
            <a:avLst/>
          </a:prstGeom>
          <a:noFill/>
          <a:ln w="9525">
            <a:solidFill>
              <a:schemeClr val="tx1"/>
            </a:solidFill>
            <a:round/>
            <a:headEnd/>
            <a:tailEnd/>
          </a:ln>
        </p:spPr>
      </p:cxnSp>
      <p:cxnSp>
        <p:nvCxnSpPr>
          <p:cNvPr id="5127" name="AutoShape 9"/>
          <p:cNvCxnSpPr>
            <a:cxnSpLocks noChangeShapeType="1"/>
          </p:cNvCxnSpPr>
          <p:nvPr/>
        </p:nvCxnSpPr>
        <p:spPr bwMode="auto">
          <a:xfrm flipH="1" flipV="1">
            <a:off x="3194050" y="4654550"/>
            <a:ext cx="2592388" cy="431800"/>
          </a:xfrm>
          <a:prstGeom prst="bentConnector5">
            <a:avLst>
              <a:gd name="adj1" fmla="val -8755"/>
              <a:gd name="adj2" fmla="val -135296"/>
              <a:gd name="adj3" fmla="val 108819"/>
            </a:avLst>
          </a:prstGeom>
          <a:noFill/>
          <a:ln w="9525">
            <a:solidFill>
              <a:schemeClr val="tx1"/>
            </a:solidFill>
            <a:miter lim="800000"/>
            <a:headEnd/>
            <a:tailEnd type="triangle" w="med" len="med"/>
          </a:ln>
        </p:spPr>
      </p:cxnSp>
      <p:sp>
        <p:nvSpPr>
          <p:cNvPr id="5128" name="Text Box 10"/>
          <p:cNvSpPr txBox="1">
            <a:spLocks noChangeArrowheads="1"/>
          </p:cNvSpPr>
          <p:nvPr/>
        </p:nvSpPr>
        <p:spPr bwMode="auto">
          <a:xfrm>
            <a:off x="1825625" y="3933825"/>
            <a:ext cx="298450" cy="366713"/>
          </a:xfrm>
          <a:prstGeom prst="rect">
            <a:avLst/>
          </a:prstGeom>
          <a:noFill/>
          <a:ln w="9525">
            <a:noFill/>
            <a:miter lim="800000"/>
            <a:headEnd/>
            <a:tailEnd/>
          </a:ln>
        </p:spPr>
        <p:txBody>
          <a:bodyPr wrap="none">
            <a:spAutoFit/>
          </a:bodyPr>
          <a:lstStyle/>
          <a:p>
            <a:r>
              <a:rPr lang="es-CO" sz="1800">
                <a:latin typeface="Times New Roman" pitchFamily="18" charset="0"/>
              </a:rPr>
              <a:t>x</a:t>
            </a:r>
            <a:endParaRPr lang="es-ES" sz="1800">
              <a:latin typeface="Times New Roman" pitchFamily="18" charset="0"/>
            </a:endParaRPr>
          </a:p>
        </p:txBody>
      </p:sp>
      <p:sp>
        <p:nvSpPr>
          <p:cNvPr id="5129" name="Text Box 11"/>
          <p:cNvSpPr txBox="1">
            <a:spLocks noChangeArrowheads="1"/>
          </p:cNvSpPr>
          <p:nvPr/>
        </p:nvSpPr>
        <p:spPr bwMode="auto">
          <a:xfrm>
            <a:off x="1825625" y="4222750"/>
            <a:ext cx="298450" cy="366713"/>
          </a:xfrm>
          <a:prstGeom prst="rect">
            <a:avLst/>
          </a:prstGeom>
          <a:noFill/>
          <a:ln w="9525">
            <a:noFill/>
            <a:miter lim="800000"/>
            <a:headEnd/>
            <a:tailEnd/>
          </a:ln>
        </p:spPr>
        <p:txBody>
          <a:bodyPr wrap="none">
            <a:spAutoFit/>
          </a:bodyPr>
          <a:lstStyle/>
          <a:p>
            <a:r>
              <a:rPr lang="es-CO" sz="1800">
                <a:latin typeface="Times New Roman" pitchFamily="18" charset="0"/>
              </a:rPr>
              <a:t>y</a:t>
            </a:r>
            <a:endParaRPr lang="es-ES" sz="1800">
              <a:latin typeface="Times New Roman" pitchFamily="18" charset="0"/>
            </a:endParaRPr>
          </a:p>
        </p:txBody>
      </p:sp>
      <p:cxnSp>
        <p:nvCxnSpPr>
          <p:cNvPr id="5130" name="AutoShape 13"/>
          <p:cNvCxnSpPr>
            <a:cxnSpLocks noChangeShapeType="1"/>
          </p:cNvCxnSpPr>
          <p:nvPr/>
        </p:nvCxnSpPr>
        <p:spPr bwMode="auto">
          <a:xfrm>
            <a:off x="2124075" y="4149725"/>
            <a:ext cx="1069975" cy="3175"/>
          </a:xfrm>
          <a:prstGeom prst="straightConnector1">
            <a:avLst/>
          </a:prstGeom>
          <a:noFill/>
          <a:ln w="9525">
            <a:solidFill>
              <a:schemeClr val="tx1"/>
            </a:solidFill>
            <a:round/>
            <a:headEnd/>
            <a:tailEnd type="triangle" w="med" len="med"/>
          </a:ln>
        </p:spPr>
      </p:cxnSp>
      <p:cxnSp>
        <p:nvCxnSpPr>
          <p:cNvPr id="5131" name="AutoShape 14"/>
          <p:cNvCxnSpPr>
            <a:cxnSpLocks noChangeShapeType="1"/>
          </p:cNvCxnSpPr>
          <p:nvPr/>
        </p:nvCxnSpPr>
        <p:spPr bwMode="auto">
          <a:xfrm>
            <a:off x="2114550" y="4435475"/>
            <a:ext cx="1069975" cy="3175"/>
          </a:xfrm>
          <a:prstGeom prst="straightConnector1">
            <a:avLst/>
          </a:prstGeom>
          <a:noFill/>
          <a:ln w="9525">
            <a:solidFill>
              <a:schemeClr val="tx1"/>
            </a:solidFill>
            <a:round/>
            <a:headEnd/>
            <a:tailEnd type="triangle" w="med" len="med"/>
          </a:ln>
        </p:spPr>
      </p:cxnSp>
      <p:sp>
        <p:nvSpPr>
          <p:cNvPr id="5132" name="Text Box 15"/>
          <p:cNvSpPr txBox="1">
            <a:spLocks noChangeArrowheads="1"/>
          </p:cNvSpPr>
          <p:nvPr/>
        </p:nvSpPr>
        <p:spPr bwMode="auto">
          <a:xfrm>
            <a:off x="2690813" y="4941888"/>
            <a:ext cx="298450" cy="366712"/>
          </a:xfrm>
          <a:prstGeom prst="rect">
            <a:avLst/>
          </a:prstGeom>
          <a:noFill/>
          <a:ln w="9525">
            <a:noFill/>
            <a:miter lim="800000"/>
            <a:headEnd/>
            <a:tailEnd/>
          </a:ln>
        </p:spPr>
        <p:txBody>
          <a:bodyPr wrap="none">
            <a:spAutoFit/>
          </a:bodyPr>
          <a:lstStyle/>
          <a:p>
            <a:r>
              <a:rPr lang="es-CO" sz="1800">
                <a:latin typeface="Times New Roman" pitchFamily="18" charset="0"/>
              </a:rPr>
              <a:t>z</a:t>
            </a:r>
            <a:endParaRPr lang="es-ES" sz="1800">
              <a:latin typeface="Times New Roman" pitchFamily="18" charset="0"/>
            </a:endParaRPr>
          </a:p>
        </p:txBody>
      </p:sp>
      <p:sp>
        <p:nvSpPr>
          <p:cNvPr id="5133" name="Text Box 16"/>
          <p:cNvSpPr txBox="1">
            <a:spLocks noChangeArrowheads="1"/>
          </p:cNvSpPr>
          <p:nvPr/>
        </p:nvSpPr>
        <p:spPr bwMode="auto">
          <a:xfrm>
            <a:off x="5168900" y="4460875"/>
            <a:ext cx="330200" cy="336550"/>
          </a:xfrm>
          <a:prstGeom prst="rect">
            <a:avLst/>
          </a:prstGeom>
          <a:noFill/>
          <a:ln w="9525">
            <a:noFill/>
            <a:miter lim="800000"/>
            <a:headEnd/>
            <a:tailEnd/>
          </a:ln>
        </p:spPr>
        <p:txBody>
          <a:bodyPr wrap="none">
            <a:spAutoFit/>
          </a:bodyPr>
          <a:lstStyle/>
          <a:p>
            <a:r>
              <a:rPr lang="es-CO" sz="1600">
                <a:latin typeface="Times New Roman" pitchFamily="18" charset="0"/>
              </a:rPr>
              <a:t>D</a:t>
            </a:r>
            <a:endParaRPr lang="es-ES" sz="1600">
              <a:latin typeface="Times New Roman" pitchFamily="18" charset="0"/>
            </a:endParaRPr>
          </a:p>
        </p:txBody>
      </p:sp>
      <p:sp>
        <p:nvSpPr>
          <p:cNvPr id="5134" name="Text Box 17"/>
          <p:cNvSpPr txBox="1">
            <a:spLocks noChangeArrowheads="1"/>
          </p:cNvSpPr>
          <p:nvPr/>
        </p:nvSpPr>
        <p:spPr bwMode="auto">
          <a:xfrm>
            <a:off x="5499100" y="4941888"/>
            <a:ext cx="342900" cy="336550"/>
          </a:xfrm>
          <a:prstGeom prst="rect">
            <a:avLst/>
          </a:prstGeom>
          <a:noFill/>
          <a:ln w="9525">
            <a:noFill/>
            <a:miter lim="800000"/>
            <a:headEnd/>
            <a:tailEnd/>
          </a:ln>
        </p:spPr>
        <p:txBody>
          <a:bodyPr wrap="none">
            <a:spAutoFit/>
          </a:bodyPr>
          <a:lstStyle/>
          <a:p>
            <a:r>
              <a:rPr lang="es-CO" sz="1600">
                <a:latin typeface="Times New Roman" pitchFamily="18" charset="0"/>
              </a:rPr>
              <a:t>Q</a:t>
            </a:r>
            <a:endParaRPr lang="es-ES" sz="1600">
              <a:latin typeface="Times New Roman" pitchFamily="18" charset="0"/>
            </a:endParaRPr>
          </a:p>
        </p:txBody>
      </p:sp>
      <p:sp>
        <p:nvSpPr>
          <p:cNvPr id="5135" name="Text Box 18"/>
          <p:cNvSpPr txBox="1">
            <a:spLocks noChangeArrowheads="1"/>
          </p:cNvSpPr>
          <p:nvPr/>
        </p:nvSpPr>
        <p:spPr bwMode="auto">
          <a:xfrm>
            <a:off x="4130675" y="4359275"/>
            <a:ext cx="298450" cy="366713"/>
          </a:xfrm>
          <a:prstGeom prst="rect">
            <a:avLst/>
          </a:prstGeom>
          <a:noFill/>
          <a:ln w="9525">
            <a:noFill/>
            <a:miter lim="800000"/>
            <a:headEnd/>
            <a:tailEnd/>
          </a:ln>
        </p:spPr>
        <p:txBody>
          <a:bodyPr wrap="none">
            <a:spAutoFit/>
          </a:bodyPr>
          <a:lstStyle/>
          <a:p>
            <a:r>
              <a:rPr lang="es-CO" sz="1800">
                <a:latin typeface="Times New Roman" pitchFamily="18" charset="0"/>
              </a:rPr>
              <a:t>c</a:t>
            </a:r>
            <a:endParaRPr lang="es-ES" sz="1800">
              <a:latin typeface="Times New Roman" pitchFamily="18" charset="0"/>
            </a:endParaRPr>
          </a:p>
        </p:txBody>
      </p:sp>
      <p:cxnSp>
        <p:nvCxnSpPr>
          <p:cNvPr id="5136" name="AutoShape 19"/>
          <p:cNvCxnSpPr>
            <a:cxnSpLocks noChangeShapeType="1"/>
          </p:cNvCxnSpPr>
          <p:nvPr/>
        </p:nvCxnSpPr>
        <p:spPr bwMode="auto">
          <a:xfrm>
            <a:off x="4059238" y="4149725"/>
            <a:ext cx="2374900" cy="0"/>
          </a:xfrm>
          <a:prstGeom prst="straightConnector1">
            <a:avLst/>
          </a:prstGeom>
          <a:noFill/>
          <a:ln w="9525">
            <a:solidFill>
              <a:schemeClr val="tx1"/>
            </a:solidFill>
            <a:round/>
            <a:headEnd/>
            <a:tailEnd/>
          </a:ln>
        </p:spPr>
      </p:cxnSp>
      <p:sp>
        <p:nvSpPr>
          <p:cNvPr id="5137" name="Text Box 21"/>
          <p:cNvSpPr txBox="1">
            <a:spLocks noChangeArrowheads="1"/>
          </p:cNvSpPr>
          <p:nvPr/>
        </p:nvSpPr>
        <p:spPr bwMode="auto">
          <a:xfrm>
            <a:off x="6434138" y="3933825"/>
            <a:ext cx="298450" cy="366713"/>
          </a:xfrm>
          <a:prstGeom prst="rect">
            <a:avLst/>
          </a:prstGeom>
          <a:noFill/>
          <a:ln w="9525">
            <a:noFill/>
            <a:miter lim="800000"/>
            <a:headEnd/>
            <a:tailEnd/>
          </a:ln>
        </p:spPr>
        <p:txBody>
          <a:bodyPr wrap="none">
            <a:spAutoFit/>
          </a:bodyPr>
          <a:lstStyle/>
          <a:p>
            <a:r>
              <a:rPr lang="es-CO" sz="1800">
                <a:latin typeface="Times New Roman" pitchFamily="18" charset="0"/>
              </a:rPr>
              <a:t>s</a:t>
            </a:r>
            <a:endParaRPr lang="es-ES" sz="1800">
              <a:latin typeface="Times New Roman" pitchFamily="18" charset="0"/>
            </a:endParaRPr>
          </a:p>
        </p:txBody>
      </p:sp>
      <p:sp>
        <p:nvSpPr>
          <p:cNvPr id="5138" name="AutoShape 22"/>
          <p:cNvSpPr>
            <a:spLocks noChangeArrowheads="1"/>
          </p:cNvSpPr>
          <p:nvPr/>
        </p:nvSpPr>
        <p:spPr bwMode="auto">
          <a:xfrm rot="5400000">
            <a:off x="5220494" y="5014119"/>
            <a:ext cx="142875" cy="144463"/>
          </a:xfrm>
          <a:prstGeom prst="triangle">
            <a:avLst>
              <a:gd name="adj" fmla="val 50000"/>
            </a:avLst>
          </a:prstGeom>
          <a:noFill/>
          <a:ln w="9525">
            <a:solidFill>
              <a:schemeClr val="tx1"/>
            </a:solidFill>
            <a:miter lim="800000"/>
            <a:headEnd/>
            <a:tailEnd/>
          </a:ln>
        </p:spPr>
        <p:txBody>
          <a:bodyPr wrap="none" anchor="ctr"/>
          <a:lstStyle/>
          <a:p>
            <a:endParaRPr lang="es-ES_tradnl">
              <a:latin typeface="Times New Roman" pitchFamily="18" charset="0"/>
            </a:endParaRPr>
          </a:p>
        </p:txBody>
      </p:sp>
      <p:cxnSp>
        <p:nvCxnSpPr>
          <p:cNvPr id="5139" name="AutoShape 23"/>
          <p:cNvCxnSpPr>
            <a:cxnSpLocks noChangeShapeType="1"/>
            <a:stCxn id="5138" idx="3"/>
          </p:cNvCxnSpPr>
          <p:nvPr/>
        </p:nvCxnSpPr>
        <p:spPr bwMode="auto">
          <a:xfrm rot="10800000" flipV="1">
            <a:off x="4787900" y="5087938"/>
            <a:ext cx="433388" cy="1149350"/>
          </a:xfrm>
          <a:prstGeom prst="bentConnector2">
            <a:avLst/>
          </a:prstGeom>
          <a:noFill/>
          <a:ln w="9525">
            <a:solidFill>
              <a:schemeClr val="tx1"/>
            </a:solidFill>
            <a:miter lim="800000"/>
            <a:headEnd/>
            <a:tailEnd/>
          </a:ln>
        </p:spPr>
      </p:cxnSp>
      <p:sp>
        <p:nvSpPr>
          <p:cNvPr id="5140" name="Text Box 24"/>
          <p:cNvSpPr txBox="1">
            <a:spLocks noChangeArrowheads="1"/>
          </p:cNvSpPr>
          <p:nvPr/>
        </p:nvSpPr>
        <p:spPr bwMode="auto">
          <a:xfrm>
            <a:off x="4572000" y="6165850"/>
            <a:ext cx="431800" cy="336550"/>
          </a:xfrm>
          <a:prstGeom prst="rect">
            <a:avLst/>
          </a:prstGeom>
          <a:noFill/>
          <a:ln w="9525">
            <a:noFill/>
            <a:miter lim="800000"/>
            <a:headEnd/>
            <a:tailEnd/>
          </a:ln>
        </p:spPr>
        <p:txBody>
          <a:bodyPr wrap="none">
            <a:spAutoFit/>
          </a:bodyPr>
          <a:lstStyle/>
          <a:p>
            <a:r>
              <a:rPr lang="es-CO" sz="1600">
                <a:latin typeface="Times New Roman" pitchFamily="18" charset="0"/>
              </a:rPr>
              <a:t>clk</a:t>
            </a:r>
            <a:endParaRPr lang="es-ES" sz="160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CO" smtClean="0"/>
              <a:t>Ejercicio 5: Simulación</a:t>
            </a:r>
            <a:endParaRPr lang="es-ES" smtClean="0"/>
          </a:p>
        </p:txBody>
      </p:sp>
      <p:pic>
        <p:nvPicPr>
          <p:cNvPr id="21507" name="Picture 5"/>
          <p:cNvPicPr>
            <a:picLocks noChangeAspect="1" noChangeArrowheads="1"/>
          </p:cNvPicPr>
          <p:nvPr/>
        </p:nvPicPr>
        <p:blipFill>
          <a:blip r:embed="rId2"/>
          <a:srcRect/>
          <a:stretch>
            <a:fillRect/>
          </a:stretch>
        </p:blipFill>
        <p:spPr bwMode="auto">
          <a:xfrm>
            <a:off x="71438" y="2786063"/>
            <a:ext cx="9001125" cy="175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pPr eaLnBrk="1" hangingPunct="1"/>
            <a:r>
              <a:rPr lang="es-CO" smtClean="0"/>
              <a:t>Ejercicio 6</a:t>
            </a:r>
            <a:endParaRPr lang="es-ES" smtClean="0"/>
          </a:p>
        </p:txBody>
      </p:sp>
      <p:sp>
        <p:nvSpPr>
          <p:cNvPr id="22531" name="2 Marcador de contenido"/>
          <p:cNvSpPr>
            <a:spLocks noGrp="1"/>
          </p:cNvSpPr>
          <p:nvPr>
            <p:ph idx="1"/>
          </p:nvPr>
        </p:nvSpPr>
        <p:spPr>
          <a:xfrm>
            <a:off x="336550" y="939800"/>
            <a:ext cx="8382000" cy="3621088"/>
          </a:xfrm>
        </p:spPr>
        <p:txBody>
          <a:bodyPr/>
          <a:lstStyle/>
          <a:p>
            <a:pPr algn="just" eaLnBrk="1" hangingPunct="1"/>
            <a:r>
              <a:rPr lang="es-CO" smtClean="0"/>
              <a:t>Diseñar un circuito que realice la adición y sustracción de dos números binarios de punto fijo representado en forma de signo-magnitud. Se puede usar aritmética complementada siempre y cuando el resultado final esté en la forma de signo-magnitud. El circuito debe tener un flip-flop para almacenar el bit de desbordamiento por sobrecapacidad. (Controlador cableado)</a:t>
            </a:r>
            <a:endParaRPr lang="es-E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p:txBody>
          <a:bodyPr/>
          <a:lstStyle/>
          <a:p>
            <a:pPr eaLnBrk="1" hangingPunct="1"/>
            <a:r>
              <a:rPr lang="es-CO" smtClean="0"/>
              <a:t>Ejercicio 6</a:t>
            </a:r>
            <a:endParaRPr lang="es-ES" smtClean="0"/>
          </a:p>
        </p:txBody>
      </p:sp>
      <p:sp>
        <p:nvSpPr>
          <p:cNvPr id="23555" name="AutoShape 4"/>
          <p:cNvSpPr>
            <a:spLocks noChangeArrowheads="1"/>
          </p:cNvSpPr>
          <p:nvPr/>
        </p:nvSpPr>
        <p:spPr bwMode="auto">
          <a:xfrm>
            <a:off x="3924300" y="981075"/>
            <a:ext cx="1222375" cy="503238"/>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Estado Inicial</a:t>
            </a:r>
          </a:p>
          <a:p>
            <a:pPr algn="ctr"/>
            <a:r>
              <a:rPr lang="es-CO" sz="1500">
                <a:latin typeface="Times New Roman" pitchFamily="18" charset="0"/>
              </a:rPr>
              <a:t>x = 1</a:t>
            </a:r>
            <a:endParaRPr lang="es-ES" sz="1500">
              <a:latin typeface="Times New Roman" pitchFamily="18" charset="0"/>
            </a:endParaRPr>
          </a:p>
        </p:txBody>
      </p:sp>
      <p:sp>
        <p:nvSpPr>
          <p:cNvPr id="23556" name="AutoShape 5"/>
          <p:cNvSpPr>
            <a:spLocks noChangeArrowheads="1"/>
          </p:cNvSpPr>
          <p:nvPr/>
        </p:nvSpPr>
        <p:spPr bwMode="auto">
          <a:xfrm>
            <a:off x="4140200" y="1949450"/>
            <a:ext cx="790575" cy="327025"/>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B</a:t>
            </a:r>
            <a:r>
              <a:rPr lang="es-CO" sz="1300">
                <a:latin typeface="Times New Roman" pitchFamily="18" charset="0"/>
              </a:rPr>
              <a:t>s </a:t>
            </a:r>
            <a:r>
              <a:rPr lang="es-CO" sz="1500">
                <a:latin typeface="Times New Roman" pitchFamily="18" charset="0"/>
                <a:cs typeface="Arial" charset="0"/>
              </a:rPr>
              <a:t>←</a:t>
            </a:r>
            <a:r>
              <a:rPr lang="es-CO" sz="1300">
                <a:latin typeface="Times New Roman" pitchFamily="18" charset="0"/>
                <a:cs typeface="Arial" charset="0"/>
              </a:rPr>
              <a:t> B</a:t>
            </a:r>
            <a:r>
              <a:rPr lang="es-CO" sz="1100">
                <a:latin typeface="Times New Roman" pitchFamily="18" charset="0"/>
                <a:cs typeface="Arial" charset="0"/>
              </a:rPr>
              <a:t>s</a:t>
            </a:r>
            <a:r>
              <a:rPr lang="es-CO" sz="1200">
                <a:latin typeface="Times New Roman" pitchFamily="18" charset="0"/>
                <a:cs typeface="Arial" charset="0"/>
              </a:rPr>
              <a:t>’</a:t>
            </a:r>
            <a:endParaRPr lang="es-CO" sz="1500">
              <a:latin typeface="Times New Roman" pitchFamily="18" charset="0"/>
              <a:cs typeface="Arial" charset="0"/>
            </a:endParaRPr>
          </a:p>
        </p:txBody>
      </p:sp>
      <p:cxnSp>
        <p:nvCxnSpPr>
          <p:cNvPr id="23557" name="AutoShape 7"/>
          <p:cNvCxnSpPr>
            <a:cxnSpLocks noChangeShapeType="1"/>
            <a:stCxn id="23555" idx="2"/>
            <a:endCxn id="23556" idx="0"/>
          </p:cNvCxnSpPr>
          <p:nvPr/>
        </p:nvCxnSpPr>
        <p:spPr bwMode="auto">
          <a:xfrm>
            <a:off x="4535488" y="1484313"/>
            <a:ext cx="0" cy="465137"/>
          </a:xfrm>
          <a:prstGeom prst="straightConnector1">
            <a:avLst/>
          </a:prstGeom>
          <a:noFill/>
          <a:ln w="9525">
            <a:solidFill>
              <a:schemeClr val="tx1"/>
            </a:solidFill>
            <a:round/>
            <a:headEnd/>
            <a:tailEnd type="triangle" w="med" len="med"/>
          </a:ln>
        </p:spPr>
      </p:cxnSp>
      <p:sp>
        <p:nvSpPr>
          <p:cNvPr id="23558" name="AutoShape 9"/>
          <p:cNvSpPr>
            <a:spLocks noChangeArrowheads="1"/>
          </p:cNvSpPr>
          <p:nvPr/>
        </p:nvSpPr>
        <p:spPr bwMode="auto">
          <a:xfrm>
            <a:off x="4067175" y="2709863"/>
            <a:ext cx="935038" cy="790575"/>
          </a:xfrm>
          <a:prstGeom prst="flowChartDecision">
            <a:avLst/>
          </a:prstGeom>
          <a:noFill/>
          <a:ln w="9525">
            <a:solidFill>
              <a:schemeClr val="tx1"/>
            </a:solidFill>
            <a:miter lim="800000"/>
            <a:headEnd/>
            <a:tailEnd/>
          </a:ln>
        </p:spPr>
        <p:txBody>
          <a:bodyPr wrap="none" anchor="ctr"/>
          <a:lstStyle/>
          <a:p>
            <a:pPr algn="ctr"/>
            <a:r>
              <a:rPr lang="es-CO" sz="1500">
                <a:latin typeface="Times New Roman" pitchFamily="18" charset="0"/>
              </a:rPr>
              <a:t>As : Bs</a:t>
            </a:r>
            <a:endParaRPr lang="es-ES" sz="1500">
              <a:latin typeface="Times New Roman" pitchFamily="18" charset="0"/>
            </a:endParaRPr>
          </a:p>
        </p:txBody>
      </p:sp>
      <p:cxnSp>
        <p:nvCxnSpPr>
          <p:cNvPr id="23559" name="AutoShape 10"/>
          <p:cNvCxnSpPr>
            <a:cxnSpLocks noChangeShapeType="1"/>
            <a:stCxn id="23556" idx="2"/>
            <a:endCxn id="23558" idx="0"/>
          </p:cNvCxnSpPr>
          <p:nvPr/>
        </p:nvCxnSpPr>
        <p:spPr bwMode="auto">
          <a:xfrm>
            <a:off x="4535488" y="2276475"/>
            <a:ext cx="0" cy="433388"/>
          </a:xfrm>
          <a:prstGeom prst="straightConnector1">
            <a:avLst/>
          </a:prstGeom>
          <a:noFill/>
          <a:ln w="9525">
            <a:solidFill>
              <a:schemeClr val="tx1"/>
            </a:solidFill>
            <a:round/>
            <a:headEnd/>
            <a:tailEnd type="triangle" w="med" len="med"/>
          </a:ln>
        </p:spPr>
      </p:cxnSp>
      <p:cxnSp>
        <p:nvCxnSpPr>
          <p:cNvPr id="23560" name="AutoShape 13"/>
          <p:cNvCxnSpPr>
            <a:cxnSpLocks noChangeShapeType="1"/>
            <a:stCxn id="23555" idx="1"/>
            <a:endCxn id="23558" idx="0"/>
          </p:cNvCxnSpPr>
          <p:nvPr/>
        </p:nvCxnSpPr>
        <p:spPr bwMode="auto">
          <a:xfrm rot="10800000" flipH="1" flipV="1">
            <a:off x="3924300" y="1233488"/>
            <a:ext cx="611188" cy="1476375"/>
          </a:xfrm>
          <a:prstGeom prst="bentConnector4">
            <a:avLst>
              <a:gd name="adj1" fmla="val -37403"/>
              <a:gd name="adj2" fmla="val 82255"/>
            </a:avLst>
          </a:prstGeom>
          <a:noFill/>
          <a:ln w="9525">
            <a:solidFill>
              <a:schemeClr val="tx1"/>
            </a:solidFill>
            <a:miter lim="800000"/>
            <a:headEnd/>
            <a:tailEnd type="triangle" w="med" len="med"/>
          </a:ln>
        </p:spPr>
      </p:cxnSp>
      <p:sp>
        <p:nvSpPr>
          <p:cNvPr id="23561" name="AutoShape 14"/>
          <p:cNvSpPr>
            <a:spLocks noChangeArrowheads="1"/>
          </p:cNvSpPr>
          <p:nvPr/>
        </p:nvSpPr>
        <p:spPr bwMode="auto">
          <a:xfrm>
            <a:off x="2124075" y="3500438"/>
            <a:ext cx="1511300" cy="503237"/>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A ← A + B’ + 1</a:t>
            </a:r>
          </a:p>
          <a:p>
            <a:pPr algn="ctr"/>
            <a:r>
              <a:rPr lang="es-CO" sz="1500">
                <a:latin typeface="Times New Roman" pitchFamily="18" charset="0"/>
              </a:rPr>
              <a:t>E ← Cout </a:t>
            </a:r>
            <a:endParaRPr lang="es-ES" sz="1500">
              <a:latin typeface="Times New Roman" pitchFamily="18" charset="0"/>
            </a:endParaRPr>
          </a:p>
        </p:txBody>
      </p:sp>
      <p:sp>
        <p:nvSpPr>
          <p:cNvPr id="23562" name="AutoShape 15"/>
          <p:cNvSpPr>
            <a:spLocks noChangeArrowheads="1"/>
          </p:cNvSpPr>
          <p:nvPr/>
        </p:nvSpPr>
        <p:spPr bwMode="auto">
          <a:xfrm>
            <a:off x="5580063" y="3500438"/>
            <a:ext cx="1222375" cy="503237"/>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A ← A + B</a:t>
            </a:r>
          </a:p>
          <a:p>
            <a:pPr algn="ctr"/>
            <a:r>
              <a:rPr lang="es-CO" sz="1500">
                <a:latin typeface="Times New Roman" pitchFamily="18" charset="0"/>
              </a:rPr>
              <a:t>E ← Cout</a:t>
            </a:r>
            <a:endParaRPr lang="es-ES" sz="1500">
              <a:latin typeface="Times New Roman" pitchFamily="18" charset="0"/>
            </a:endParaRPr>
          </a:p>
        </p:txBody>
      </p:sp>
      <p:cxnSp>
        <p:nvCxnSpPr>
          <p:cNvPr id="23563" name="AutoShape 16"/>
          <p:cNvCxnSpPr>
            <a:cxnSpLocks noChangeShapeType="1"/>
            <a:stCxn id="23558" idx="1"/>
            <a:endCxn id="23561" idx="0"/>
          </p:cNvCxnSpPr>
          <p:nvPr/>
        </p:nvCxnSpPr>
        <p:spPr bwMode="auto">
          <a:xfrm rot="10800000" flipV="1">
            <a:off x="2879725" y="3105150"/>
            <a:ext cx="1187450" cy="395288"/>
          </a:xfrm>
          <a:prstGeom prst="bentConnector2">
            <a:avLst/>
          </a:prstGeom>
          <a:noFill/>
          <a:ln w="9525">
            <a:solidFill>
              <a:schemeClr val="tx1"/>
            </a:solidFill>
            <a:miter lim="800000"/>
            <a:headEnd/>
            <a:tailEnd type="triangle" w="med" len="med"/>
          </a:ln>
        </p:spPr>
      </p:cxnSp>
      <p:cxnSp>
        <p:nvCxnSpPr>
          <p:cNvPr id="23564" name="AutoShape 17"/>
          <p:cNvCxnSpPr>
            <a:cxnSpLocks noChangeShapeType="1"/>
            <a:stCxn id="23558" idx="3"/>
            <a:endCxn id="23562" idx="0"/>
          </p:cNvCxnSpPr>
          <p:nvPr/>
        </p:nvCxnSpPr>
        <p:spPr bwMode="auto">
          <a:xfrm>
            <a:off x="5002213" y="3105150"/>
            <a:ext cx="1189037" cy="395288"/>
          </a:xfrm>
          <a:prstGeom prst="bentConnector2">
            <a:avLst/>
          </a:prstGeom>
          <a:noFill/>
          <a:ln w="9525">
            <a:solidFill>
              <a:schemeClr val="tx1"/>
            </a:solidFill>
            <a:miter lim="800000"/>
            <a:headEnd/>
            <a:tailEnd type="triangle" w="med" len="med"/>
          </a:ln>
        </p:spPr>
      </p:cxnSp>
      <p:cxnSp>
        <p:nvCxnSpPr>
          <p:cNvPr id="23565" name="AutoShape 18"/>
          <p:cNvCxnSpPr>
            <a:cxnSpLocks noChangeShapeType="1"/>
            <a:stCxn id="23562" idx="2"/>
            <a:endCxn id="23555" idx="3"/>
          </p:cNvCxnSpPr>
          <p:nvPr/>
        </p:nvCxnSpPr>
        <p:spPr bwMode="auto">
          <a:xfrm rot="16200000" flipV="1">
            <a:off x="4283869" y="2096294"/>
            <a:ext cx="2770187" cy="1044575"/>
          </a:xfrm>
          <a:prstGeom prst="bentConnector4">
            <a:avLst>
              <a:gd name="adj1" fmla="val -8194"/>
              <a:gd name="adj2" fmla="val -97269"/>
            </a:avLst>
          </a:prstGeom>
          <a:noFill/>
          <a:ln w="9525">
            <a:solidFill>
              <a:schemeClr val="tx1"/>
            </a:solidFill>
            <a:miter lim="800000"/>
            <a:headEnd/>
            <a:tailEnd type="triangle" w="med" len="med"/>
          </a:ln>
        </p:spPr>
      </p:cxnSp>
      <p:sp>
        <p:nvSpPr>
          <p:cNvPr id="23566" name="AutoShape 19"/>
          <p:cNvSpPr>
            <a:spLocks noChangeArrowheads="1"/>
          </p:cNvSpPr>
          <p:nvPr/>
        </p:nvSpPr>
        <p:spPr bwMode="auto">
          <a:xfrm>
            <a:off x="2413000" y="4292600"/>
            <a:ext cx="935038" cy="790575"/>
          </a:xfrm>
          <a:prstGeom prst="flowChartDecision">
            <a:avLst/>
          </a:prstGeom>
          <a:noFill/>
          <a:ln w="9525">
            <a:solidFill>
              <a:schemeClr val="tx1"/>
            </a:solidFill>
            <a:miter lim="800000"/>
            <a:headEnd/>
            <a:tailEnd/>
          </a:ln>
        </p:spPr>
        <p:txBody>
          <a:bodyPr wrap="none" anchor="ctr"/>
          <a:lstStyle/>
          <a:p>
            <a:pPr algn="ctr"/>
            <a:r>
              <a:rPr lang="es-CO" sz="1500">
                <a:latin typeface="Times New Roman" pitchFamily="18" charset="0"/>
              </a:rPr>
              <a:t>E</a:t>
            </a:r>
            <a:endParaRPr lang="es-ES" sz="1500">
              <a:latin typeface="Times New Roman" pitchFamily="18" charset="0"/>
            </a:endParaRPr>
          </a:p>
        </p:txBody>
      </p:sp>
      <p:sp>
        <p:nvSpPr>
          <p:cNvPr id="23567" name="AutoShape 20"/>
          <p:cNvSpPr>
            <a:spLocks noChangeArrowheads="1"/>
          </p:cNvSpPr>
          <p:nvPr/>
        </p:nvSpPr>
        <p:spPr bwMode="auto">
          <a:xfrm>
            <a:off x="1619250" y="5157788"/>
            <a:ext cx="790575" cy="327025"/>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A</a:t>
            </a:r>
            <a:r>
              <a:rPr lang="es-CO" sz="1300">
                <a:latin typeface="Times New Roman" pitchFamily="18" charset="0"/>
              </a:rPr>
              <a:t> </a:t>
            </a:r>
            <a:r>
              <a:rPr lang="es-CO" sz="1500">
                <a:latin typeface="Times New Roman" pitchFamily="18" charset="0"/>
                <a:cs typeface="Arial" charset="0"/>
              </a:rPr>
              <a:t>←</a:t>
            </a:r>
            <a:r>
              <a:rPr lang="es-CO" sz="1300">
                <a:latin typeface="Times New Roman" pitchFamily="18" charset="0"/>
                <a:cs typeface="Arial" charset="0"/>
              </a:rPr>
              <a:t> A</a:t>
            </a:r>
            <a:r>
              <a:rPr lang="es-CO" sz="1200">
                <a:latin typeface="Times New Roman" pitchFamily="18" charset="0"/>
                <a:cs typeface="Arial" charset="0"/>
              </a:rPr>
              <a:t>’</a:t>
            </a:r>
            <a:endParaRPr lang="es-CO" sz="1500">
              <a:latin typeface="Times New Roman" pitchFamily="18" charset="0"/>
              <a:cs typeface="Arial" charset="0"/>
            </a:endParaRPr>
          </a:p>
        </p:txBody>
      </p:sp>
      <p:sp>
        <p:nvSpPr>
          <p:cNvPr id="23568" name="AutoShape 21"/>
          <p:cNvSpPr>
            <a:spLocks noChangeArrowheads="1"/>
          </p:cNvSpPr>
          <p:nvPr/>
        </p:nvSpPr>
        <p:spPr bwMode="auto">
          <a:xfrm>
            <a:off x="3203575" y="5157788"/>
            <a:ext cx="790575" cy="327025"/>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E</a:t>
            </a:r>
            <a:r>
              <a:rPr lang="es-CO" sz="1300">
                <a:latin typeface="Times New Roman" pitchFamily="18" charset="0"/>
              </a:rPr>
              <a:t> </a:t>
            </a:r>
            <a:r>
              <a:rPr lang="es-CO" sz="1500">
                <a:latin typeface="Times New Roman" pitchFamily="18" charset="0"/>
                <a:cs typeface="Arial" charset="0"/>
              </a:rPr>
              <a:t>←</a:t>
            </a:r>
            <a:r>
              <a:rPr lang="es-CO" sz="1300">
                <a:latin typeface="Times New Roman" pitchFamily="18" charset="0"/>
                <a:cs typeface="Arial" charset="0"/>
              </a:rPr>
              <a:t> 0</a:t>
            </a:r>
            <a:endParaRPr lang="es-CO" sz="1500">
              <a:latin typeface="Times New Roman" pitchFamily="18" charset="0"/>
              <a:cs typeface="Arial" charset="0"/>
            </a:endParaRPr>
          </a:p>
        </p:txBody>
      </p:sp>
      <p:cxnSp>
        <p:nvCxnSpPr>
          <p:cNvPr id="23569" name="AutoShape 22"/>
          <p:cNvCxnSpPr>
            <a:cxnSpLocks noChangeShapeType="1"/>
            <a:stCxn id="23566" idx="1"/>
            <a:endCxn id="23567" idx="0"/>
          </p:cNvCxnSpPr>
          <p:nvPr/>
        </p:nvCxnSpPr>
        <p:spPr bwMode="auto">
          <a:xfrm rot="10800000" flipV="1">
            <a:off x="2014538" y="4687888"/>
            <a:ext cx="398462" cy="469900"/>
          </a:xfrm>
          <a:prstGeom prst="bentConnector2">
            <a:avLst/>
          </a:prstGeom>
          <a:noFill/>
          <a:ln w="9525">
            <a:solidFill>
              <a:schemeClr val="tx1"/>
            </a:solidFill>
            <a:miter lim="800000"/>
            <a:headEnd/>
            <a:tailEnd type="triangle" w="med" len="med"/>
          </a:ln>
        </p:spPr>
      </p:cxnSp>
      <p:cxnSp>
        <p:nvCxnSpPr>
          <p:cNvPr id="23570" name="AutoShape 23"/>
          <p:cNvCxnSpPr>
            <a:cxnSpLocks noChangeShapeType="1"/>
            <a:stCxn id="23561" idx="2"/>
            <a:endCxn id="23566" idx="0"/>
          </p:cNvCxnSpPr>
          <p:nvPr/>
        </p:nvCxnSpPr>
        <p:spPr bwMode="auto">
          <a:xfrm>
            <a:off x="2879725" y="4003675"/>
            <a:ext cx="1588" cy="288925"/>
          </a:xfrm>
          <a:prstGeom prst="straightConnector1">
            <a:avLst/>
          </a:prstGeom>
          <a:noFill/>
          <a:ln w="9525">
            <a:solidFill>
              <a:schemeClr val="tx1"/>
            </a:solidFill>
            <a:round/>
            <a:headEnd/>
            <a:tailEnd type="triangle" w="med" len="med"/>
          </a:ln>
        </p:spPr>
      </p:cxnSp>
      <p:cxnSp>
        <p:nvCxnSpPr>
          <p:cNvPr id="23571" name="AutoShape 24"/>
          <p:cNvCxnSpPr>
            <a:cxnSpLocks noChangeShapeType="1"/>
            <a:stCxn id="23566" idx="3"/>
            <a:endCxn id="23568" idx="0"/>
          </p:cNvCxnSpPr>
          <p:nvPr/>
        </p:nvCxnSpPr>
        <p:spPr bwMode="auto">
          <a:xfrm>
            <a:off x="3348038" y="4687888"/>
            <a:ext cx="250825" cy="469900"/>
          </a:xfrm>
          <a:prstGeom prst="bentConnector2">
            <a:avLst/>
          </a:prstGeom>
          <a:noFill/>
          <a:ln w="9525">
            <a:solidFill>
              <a:schemeClr val="tx1"/>
            </a:solidFill>
            <a:miter lim="800000"/>
            <a:headEnd/>
            <a:tailEnd type="triangle" w="med" len="med"/>
          </a:ln>
        </p:spPr>
      </p:cxnSp>
      <p:sp>
        <p:nvSpPr>
          <p:cNvPr id="23572" name="AutoShape 25"/>
          <p:cNvSpPr>
            <a:spLocks noChangeArrowheads="1"/>
          </p:cNvSpPr>
          <p:nvPr/>
        </p:nvSpPr>
        <p:spPr bwMode="auto">
          <a:xfrm>
            <a:off x="1403350" y="5734050"/>
            <a:ext cx="1222375" cy="503238"/>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A ← A + 1</a:t>
            </a:r>
          </a:p>
          <a:p>
            <a:pPr algn="ctr"/>
            <a:r>
              <a:rPr lang="es-CO" sz="1500">
                <a:latin typeface="Times New Roman" pitchFamily="18" charset="0"/>
              </a:rPr>
              <a:t>As ← As’</a:t>
            </a:r>
            <a:endParaRPr lang="es-ES" sz="1500">
              <a:latin typeface="Times New Roman" pitchFamily="18" charset="0"/>
            </a:endParaRPr>
          </a:p>
        </p:txBody>
      </p:sp>
      <p:cxnSp>
        <p:nvCxnSpPr>
          <p:cNvPr id="23573" name="AutoShape 26"/>
          <p:cNvCxnSpPr>
            <a:cxnSpLocks noChangeShapeType="1"/>
            <a:stCxn id="23567" idx="2"/>
            <a:endCxn id="23572" idx="0"/>
          </p:cNvCxnSpPr>
          <p:nvPr/>
        </p:nvCxnSpPr>
        <p:spPr bwMode="auto">
          <a:xfrm rot="5400000">
            <a:off x="1889919" y="5609432"/>
            <a:ext cx="249237" cy="0"/>
          </a:xfrm>
          <a:prstGeom prst="straightConnector1">
            <a:avLst/>
          </a:prstGeom>
          <a:noFill/>
          <a:ln w="9525">
            <a:solidFill>
              <a:schemeClr val="tx1"/>
            </a:solidFill>
            <a:round/>
            <a:headEnd/>
            <a:tailEnd type="triangle" w="med" len="med"/>
          </a:ln>
        </p:spPr>
      </p:cxnSp>
      <p:cxnSp>
        <p:nvCxnSpPr>
          <p:cNvPr id="23574" name="AutoShape 27"/>
          <p:cNvCxnSpPr>
            <a:cxnSpLocks noChangeShapeType="1"/>
            <a:stCxn id="23572" idx="2"/>
            <a:endCxn id="23555" idx="3"/>
          </p:cNvCxnSpPr>
          <p:nvPr/>
        </p:nvCxnSpPr>
        <p:spPr bwMode="auto">
          <a:xfrm rot="5400000" flipH="1" flipV="1">
            <a:off x="1078707" y="2169319"/>
            <a:ext cx="5003800" cy="3132137"/>
          </a:xfrm>
          <a:prstGeom prst="bentConnector4">
            <a:avLst>
              <a:gd name="adj1" fmla="val -4537"/>
              <a:gd name="adj2" fmla="val 165741"/>
            </a:avLst>
          </a:prstGeom>
          <a:noFill/>
          <a:ln w="9525">
            <a:solidFill>
              <a:schemeClr val="tx1"/>
            </a:solidFill>
            <a:miter lim="800000"/>
            <a:headEnd/>
            <a:tailEnd type="triangle" w="med" len="med"/>
          </a:ln>
        </p:spPr>
      </p:cxnSp>
      <p:cxnSp>
        <p:nvCxnSpPr>
          <p:cNvPr id="23575" name="AutoShape 28"/>
          <p:cNvCxnSpPr>
            <a:cxnSpLocks noChangeShapeType="1"/>
            <a:stCxn id="23568" idx="2"/>
            <a:endCxn id="23555" idx="3"/>
          </p:cNvCxnSpPr>
          <p:nvPr/>
        </p:nvCxnSpPr>
        <p:spPr bwMode="auto">
          <a:xfrm rot="5400000" flipH="1" flipV="1">
            <a:off x="2247106" y="2585245"/>
            <a:ext cx="4251325" cy="1547812"/>
          </a:xfrm>
          <a:prstGeom prst="bentConnector4">
            <a:avLst>
              <a:gd name="adj1" fmla="val -15125"/>
              <a:gd name="adj2" fmla="val 233630"/>
            </a:avLst>
          </a:prstGeom>
          <a:noFill/>
          <a:ln w="9525">
            <a:solidFill>
              <a:schemeClr val="tx1"/>
            </a:solidFill>
            <a:miter lim="800000"/>
            <a:headEnd/>
            <a:tailEnd type="triangle" w="med" len="med"/>
          </a:ln>
        </p:spPr>
      </p:cxnSp>
      <p:sp>
        <p:nvSpPr>
          <p:cNvPr id="23576" name="Text Box 29"/>
          <p:cNvSpPr txBox="1">
            <a:spLocks noChangeArrowheads="1"/>
          </p:cNvSpPr>
          <p:nvPr/>
        </p:nvSpPr>
        <p:spPr bwMode="auto">
          <a:xfrm flipH="1">
            <a:off x="4500563" y="1600200"/>
            <a:ext cx="717550" cy="274638"/>
          </a:xfrm>
          <a:prstGeom prst="rect">
            <a:avLst/>
          </a:prstGeom>
          <a:noFill/>
          <a:ln w="9525">
            <a:noFill/>
            <a:miter lim="800000"/>
            <a:headEnd/>
            <a:tailEnd/>
          </a:ln>
        </p:spPr>
        <p:txBody>
          <a:bodyPr>
            <a:spAutoFit/>
          </a:bodyPr>
          <a:lstStyle/>
          <a:p>
            <a:r>
              <a:rPr lang="es-CO" sz="1200">
                <a:latin typeface="Times New Roman" pitchFamily="18" charset="0"/>
              </a:rPr>
              <a:t>Qs = 1</a:t>
            </a:r>
            <a:endParaRPr lang="es-ES" sz="1200">
              <a:latin typeface="Times New Roman" pitchFamily="18" charset="0"/>
            </a:endParaRPr>
          </a:p>
        </p:txBody>
      </p:sp>
      <p:sp>
        <p:nvSpPr>
          <p:cNvPr id="23577" name="Text Box 30"/>
          <p:cNvSpPr txBox="1">
            <a:spLocks noChangeArrowheads="1"/>
          </p:cNvSpPr>
          <p:nvPr/>
        </p:nvSpPr>
        <p:spPr bwMode="auto">
          <a:xfrm flipH="1">
            <a:off x="3132138" y="1600200"/>
            <a:ext cx="717550" cy="274638"/>
          </a:xfrm>
          <a:prstGeom prst="rect">
            <a:avLst/>
          </a:prstGeom>
          <a:noFill/>
          <a:ln w="9525">
            <a:noFill/>
            <a:miter lim="800000"/>
            <a:headEnd/>
            <a:tailEnd/>
          </a:ln>
        </p:spPr>
        <p:txBody>
          <a:bodyPr>
            <a:spAutoFit/>
          </a:bodyPr>
          <a:lstStyle/>
          <a:p>
            <a:r>
              <a:rPr lang="es-CO" sz="1200">
                <a:latin typeface="Times New Roman" pitchFamily="18" charset="0"/>
              </a:rPr>
              <a:t>Qa = 1</a:t>
            </a:r>
            <a:endParaRPr lang="es-ES" sz="1200">
              <a:latin typeface="Times New Roman" pitchFamily="18" charset="0"/>
            </a:endParaRPr>
          </a:p>
        </p:txBody>
      </p:sp>
      <p:sp>
        <p:nvSpPr>
          <p:cNvPr id="23578" name="Text Box 31"/>
          <p:cNvSpPr txBox="1">
            <a:spLocks noChangeArrowheads="1"/>
          </p:cNvSpPr>
          <p:nvPr/>
        </p:nvSpPr>
        <p:spPr bwMode="auto">
          <a:xfrm flipH="1">
            <a:off x="5222875" y="2867025"/>
            <a:ext cx="357188" cy="274638"/>
          </a:xfrm>
          <a:prstGeom prst="rect">
            <a:avLst/>
          </a:prstGeom>
          <a:noFill/>
          <a:ln w="9525">
            <a:noFill/>
            <a:miter lim="800000"/>
            <a:headEnd/>
            <a:tailEnd/>
          </a:ln>
        </p:spPr>
        <p:txBody>
          <a:bodyPr>
            <a:spAutoFit/>
          </a:bodyPr>
          <a:lstStyle/>
          <a:p>
            <a:r>
              <a:rPr lang="es-CO" sz="1200">
                <a:latin typeface="Times New Roman" pitchFamily="18" charset="0"/>
              </a:rPr>
              <a:t> =</a:t>
            </a:r>
            <a:endParaRPr lang="es-ES" sz="1200">
              <a:latin typeface="Times New Roman" pitchFamily="18" charset="0"/>
            </a:endParaRPr>
          </a:p>
        </p:txBody>
      </p:sp>
      <p:sp>
        <p:nvSpPr>
          <p:cNvPr id="23579" name="Text Box 32"/>
          <p:cNvSpPr txBox="1">
            <a:spLocks noChangeArrowheads="1"/>
          </p:cNvSpPr>
          <p:nvPr/>
        </p:nvSpPr>
        <p:spPr bwMode="auto">
          <a:xfrm flipH="1">
            <a:off x="3494088" y="2852738"/>
            <a:ext cx="357187" cy="274637"/>
          </a:xfrm>
          <a:prstGeom prst="rect">
            <a:avLst/>
          </a:prstGeom>
          <a:noFill/>
          <a:ln w="9525">
            <a:noFill/>
            <a:miter lim="800000"/>
            <a:headEnd/>
            <a:tailEnd/>
          </a:ln>
        </p:spPr>
        <p:txBody>
          <a:bodyPr>
            <a:spAutoFit/>
          </a:bodyPr>
          <a:lstStyle/>
          <a:p>
            <a:r>
              <a:rPr lang="es-CO" sz="1200">
                <a:latin typeface="Times New Roman" pitchFamily="18" charset="0"/>
                <a:cs typeface="Arial" charset="0"/>
              </a:rPr>
              <a:t>≠</a:t>
            </a:r>
          </a:p>
        </p:txBody>
      </p:sp>
      <p:sp>
        <p:nvSpPr>
          <p:cNvPr id="23580" name="Text Box 33"/>
          <p:cNvSpPr txBox="1">
            <a:spLocks noChangeArrowheads="1"/>
          </p:cNvSpPr>
          <p:nvPr/>
        </p:nvSpPr>
        <p:spPr bwMode="auto">
          <a:xfrm flipH="1">
            <a:off x="3349625" y="4437063"/>
            <a:ext cx="574675" cy="274637"/>
          </a:xfrm>
          <a:prstGeom prst="rect">
            <a:avLst/>
          </a:prstGeom>
          <a:noFill/>
          <a:ln w="9525">
            <a:noFill/>
            <a:miter lim="800000"/>
            <a:headEnd/>
            <a:tailEnd/>
          </a:ln>
        </p:spPr>
        <p:txBody>
          <a:bodyPr>
            <a:spAutoFit/>
          </a:bodyPr>
          <a:lstStyle/>
          <a:p>
            <a:r>
              <a:rPr lang="es-CO" sz="1200">
                <a:latin typeface="Times New Roman" pitchFamily="18" charset="0"/>
              </a:rPr>
              <a:t> = 1</a:t>
            </a:r>
            <a:endParaRPr lang="es-ES" sz="1200">
              <a:latin typeface="Times New Roman" pitchFamily="18" charset="0"/>
            </a:endParaRPr>
          </a:p>
        </p:txBody>
      </p:sp>
      <p:sp>
        <p:nvSpPr>
          <p:cNvPr id="23581" name="Text Box 34"/>
          <p:cNvSpPr txBox="1">
            <a:spLocks noChangeArrowheads="1"/>
          </p:cNvSpPr>
          <p:nvPr/>
        </p:nvSpPr>
        <p:spPr bwMode="auto">
          <a:xfrm flipH="1">
            <a:off x="1979613" y="4437063"/>
            <a:ext cx="574675" cy="274637"/>
          </a:xfrm>
          <a:prstGeom prst="rect">
            <a:avLst/>
          </a:prstGeom>
          <a:noFill/>
          <a:ln w="9525">
            <a:noFill/>
            <a:miter lim="800000"/>
            <a:headEnd/>
            <a:tailEnd/>
          </a:ln>
        </p:spPr>
        <p:txBody>
          <a:bodyPr>
            <a:spAutoFit/>
          </a:bodyPr>
          <a:lstStyle/>
          <a:p>
            <a:r>
              <a:rPr lang="es-CO" sz="1200">
                <a:latin typeface="Times New Roman" pitchFamily="18" charset="0"/>
              </a:rPr>
              <a:t> = 0</a:t>
            </a:r>
            <a:endParaRPr lang="es-ES" sz="1200">
              <a:latin typeface="Times New Roman" pitchFamily="18" charset="0"/>
            </a:endParaRPr>
          </a:p>
        </p:txBody>
      </p:sp>
      <p:sp>
        <p:nvSpPr>
          <p:cNvPr id="23582" name="Text Box 35"/>
          <p:cNvSpPr txBox="1">
            <a:spLocks noChangeArrowheads="1"/>
          </p:cNvSpPr>
          <p:nvPr/>
        </p:nvSpPr>
        <p:spPr bwMode="auto">
          <a:xfrm flipH="1">
            <a:off x="3563938" y="4797425"/>
            <a:ext cx="720725" cy="304800"/>
          </a:xfrm>
          <a:prstGeom prst="rect">
            <a:avLst/>
          </a:prstGeom>
          <a:noFill/>
          <a:ln w="9525">
            <a:noFill/>
            <a:miter lim="800000"/>
            <a:headEnd/>
            <a:tailEnd/>
          </a:ln>
        </p:spPr>
        <p:txBody>
          <a:bodyPr>
            <a:spAutoFit/>
          </a:bodyPr>
          <a:lstStyle/>
          <a:p>
            <a:r>
              <a:rPr lang="es-CO" sz="1200">
                <a:latin typeface="Times New Roman" pitchFamily="18" charset="0"/>
              </a:rPr>
              <a:t> A </a:t>
            </a:r>
            <a:r>
              <a:rPr lang="es-CO" sz="1400">
                <a:latin typeface="Times New Roman" pitchFamily="18" charset="0"/>
                <a:cs typeface="Arial" charset="0"/>
              </a:rPr>
              <a:t>≥</a:t>
            </a:r>
            <a:r>
              <a:rPr lang="es-CO" sz="1200">
                <a:latin typeface="Times New Roman" pitchFamily="18" charset="0"/>
                <a:cs typeface="Arial" charset="0"/>
              </a:rPr>
              <a:t> B</a:t>
            </a:r>
          </a:p>
        </p:txBody>
      </p:sp>
      <p:sp>
        <p:nvSpPr>
          <p:cNvPr id="23583" name="Text Box 36"/>
          <p:cNvSpPr txBox="1">
            <a:spLocks noChangeArrowheads="1"/>
          </p:cNvSpPr>
          <p:nvPr/>
        </p:nvSpPr>
        <p:spPr bwMode="auto">
          <a:xfrm flipH="1">
            <a:off x="1403350" y="4797425"/>
            <a:ext cx="720725" cy="304800"/>
          </a:xfrm>
          <a:prstGeom prst="rect">
            <a:avLst/>
          </a:prstGeom>
          <a:noFill/>
          <a:ln w="9525">
            <a:noFill/>
            <a:miter lim="800000"/>
            <a:headEnd/>
            <a:tailEnd/>
          </a:ln>
        </p:spPr>
        <p:txBody>
          <a:bodyPr>
            <a:spAutoFit/>
          </a:bodyPr>
          <a:lstStyle/>
          <a:p>
            <a:r>
              <a:rPr lang="es-CO" sz="1200">
                <a:latin typeface="Times New Roman" pitchFamily="18" charset="0"/>
              </a:rPr>
              <a:t> A </a:t>
            </a:r>
            <a:r>
              <a:rPr lang="es-CO" sz="1400">
                <a:latin typeface="Times New Roman" pitchFamily="18" charset="0"/>
                <a:cs typeface="Arial" charset="0"/>
              </a:rPr>
              <a:t>&lt;</a:t>
            </a:r>
            <a:r>
              <a:rPr lang="es-CO" sz="1200">
                <a:latin typeface="Times New Roman" pitchFamily="18" charset="0"/>
                <a:cs typeface="Arial" charset="0"/>
              </a:rPr>
              <a:t> B</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pPr eaLnBrk="1" hangingPunct="1"/>
            <a:r>
              <a:rPr lang="es-CO" smtClean="0"/>
              <a:t>Ejercicio 6</a:t>
            </a:r>
            <a:endParaRPr lang="es-ES" smtClean="0"/>
          </a:p>
        </p:txBody>
      </p:sp>
      <p:grpSp>
        <p:nvGrpSpPr>
          <p:cNvPr id="24579" name="67 Grupo"/>
          <p:cNvGrpSpPr>
            <a:grpSpLocks/>
          </p:cNvGrpSpPr>
          <p:nvPr/>
        </p:nvGrpSpPr>
        <p:grpSpPr bwMode="auto">
          <a:xfrm>
            <a:off x="935038" y="1620838"/>
            <a:ext cx="3530600" cy="3779837"/>
            <a:chOff x="935038" y="1639863"/>
            <a:chExt cx="3530600" cy="3779837"/>
          </a:xfrm>
        </p:grpSpPr>
        <p:sp>
          <p:nvSpPr>
            <p:cNvPr id="24613" name="Rectangle 5"/>
            <p:cNvSpPr>
              <a:spLocks noChangeArrowheads="1"/>
            </p:cNvSpPr>
            <p:nvPr/>
          </p:nvSpPr>
          <p:spPr bwMode="auto">
            <a:xfrm>
              <a:off x="1979613" y="3295625"/>
              <a:ext cx="1438275" cy="936625"/>
            </a:xfrm>
            <a:prstGeom prst="rect">
              <a:avLst/>
            </a:prstGeom>
            <a:noFill/>
            <a:ln w="9525">
              <a:solidFill>
                <a:schemeClr val="tx1"/>
              </a:solidFill>
              <a:miter lim="800000"/>
              <a:headEnd/>
              <a:tailEnd/>
            </a:ln>
          </p:spPr>
          <p:txBody>
            <a:bodyPr wrap="none" anchor="ctr"/>
            <a:lstStyle/>
            <a:p>
              <a:pPr algn="ctr"/>
              <a:r>
                <a:rPr lang="es-CO" sz="2000">
                  <a:latin typeface="Times New Roman" pitchFamily="18" charset="0"/>
                </a:rPr>
                <a:t>ALU</a:t>
              </a:r>
              <a:endParaRPr lang="es-ES" sz="2000">
                <a:latin typeface="Times New Roman" pitchFamily="18" charset="0"/>
              </a:endParaRPr>
            </a:p>
          </p:txBody>
        </p:sp>
        <p:sp>
          <p:nvSpPr>
            <p:cNvPr id="24614" name="Rectangle 6"/>
            <p:cNvSpPr>
              <a:spLocks noChangeArrowheads="1"/>
            </p:cNvSpPr>
            <p:nvPr/>
          </p:nvSpPr>
          <p:spPr bwMode="auto">
            <a:xfrm>
              <a:off x="1544638" y="2432025"/>
              <a:ext cx="1009650" cy="395288"/>
            </a:xfrm>
            <a:prstGeom prst="rect">
              <a:avLst/>
            </a:prstGeom>
            <a:noFill/>
            <a:ln w="9525">
              <a:solidFill>
                <a:schemeClr val="tx1"/>
              </a:solidFill>
              <a:miter lim="800000"/>
              <a:headEnd/>
              <a:tailEnd/>
            </a:ln>
          </p:spPr>
          <p:txBody>
            <a:bodyPr wrap="none" anchor="ctr"/>
            <a:lstStyle/>
            <a:p>
              <a:pPr algn="ctr"/>
              <a:r>
                <a:rPr lang="es-CO" sz="1400">
                  <a:latin typeface="Times New Roman" pitchFamily="18" charset="0"/>
                </a:rPr>
                <a:t>Registro A</a:t>
              </a:r>
              <a:endParaRPr lang="es-ES" sz="1400">
                <a:latin typeface="Times New Roman" pitchFamily="18" charset="0"/>
              </a:endParaRPr>
            </a:p>
          </p:txBody>
        </p:sp>
        <p:sp>
          <p:nvSpPr>
            <p:cNvPr id="24615" name="Rectangle 7"/>
            <p:cNvSpPr>
              <a:spLocks noChangeArrowheads="1"/>
            </p:cNvSpPr>
            <p:nvPr/>
          </p:nvSpPr>
          <p:spPr bwMode="auto">
            <a:xfrm>
              <a:off x="2841625" y="2432025"/>
              <a:ext cx="1009650" cy="395288"/>
            </a:xfrm>
            <a:prstGeom prst="rect">
              <a:avLst/>
            </a:prstGeom>
            <a:noFill/>
            <a:ln w="9525">
              <a:solidFill>
                <a:schemeClr val="tx1"/>
              </a:solidFill>
              <a:miter lim="800000"/>
              <a:headEnd/>
              <a:tailEnd/>
            </a:ln>
          </p:spPr>
          <p:txBody>
            <a:bodyPr wrap="none" anchor="ctr"/>
            <a:lstStyle/>
            <a:p>
              <a:pPr algn="ctr"/>
              <a:r>
                <a:rPr lang="es-CO" sz="1400">
                  <a:latin typeface="Times New Roman" pitchFamily="18" charset="0"/>
                </a:rPr>
                <a:t>Registro B</a:t>
              </a:r>
              <a:endParaRPr lang="es-ES" sz="1400">
                <a:latin typeface="Times New Roman" pitchFamily="18" charset="0"/>
              </a:endParaRPr>
            </a:p>
          </p:txBody>
        </p:sp>
        <p:sp>
          <p:nvSpPr>
            <p:cNvPr id="24616" name="AutoShape 8"/>
            <p:cNvSpPr>
              <a:spLocks noChangeArrowheads="1"/>
            </p:cNvSpPr>
            <p:nvPr/>
          </p:nvSpPr>
          <p:spPr bwMode="auto">
            <a:xfrm>
              <a:off x="935038" y="2432025"/>
              <a:ext cx="434975" cy="395288"/>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As</a:t>
              </a:r>
              <a:endParaRPr lang="es-ES" sz="1500">
                <a:latin typeface="Times New Roman" pitchFamily="18" charset="0"/>
              </a:endParaRPr>
            </a:p>
          </p:txBody>
        </p:sp>
        <p:sp>
          <p:nvSpPr>
            <p:cNvPr id="24617" name="AutoShape 9"/>
            <p:cNvSpPr>
              <a:spLocks noChangeArrowheads="1"/>
            </p:cNvSpPr>
            <p:nvPr/>
          </p:nvSpPr>
          <p:spPr bwMode="auto">
            <a:xfrm>
              <a:off x="4030663" y="2432025"/>
              <a:ext cx="434975" cy="395288"/>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Bs</a:t>
              </a:r>
              <a:endParaRPr lang="es-ES" sz="1500">
                <a:latin typeface="Times New Roman" pitchFamily="18" charset="0"/>
              </a:endParaRPr>
            </a:p>
          </p:txBody>
        </p:sp>
        <p:sp>
          <p:nvSpPr>
            <p:cNvPr id="24618" name="Line 11"/>
            <p:cNvSpPr>
              <a:spLocks noChangeShapeType="1"/>
            </p:cNvSpPr>
            <p:nvPr/>
          </p:nvSpPr>
          <p:spPr bwMode="auto">
            <a:xfrm>
              <a:off x="2230438" y="2827313"/>
              <a:ext cx="0" cy="468312"/>
            </a:xfrm>
            <a:prstGeom prst="line">
              <a:avLst/>
            </a:prstGeom>
            <a:noFill/>
            <a:ln w="19050">
              <a:solidFill>
                <a:schemeClr val="tx1"/>
              </a:solidFill>
              <a:round/>
              <a:headEnd/>
              <a:tailEnd type="triangle" w="med" len="med"/>
            </a:ln>
          </p:spPr>
          <p:txBody>
            <a:bodyPr/>
            <a:lstStyle/>
            <a:p>
              <a:endParaRPr lang="es-ES_tradnl"/>
            </a:p>
          </p:txBody>
        </p:sp>
        <p:sp>
          <p:nvSpPr>
            <p:cNvPr id="24619" name="Line 12"/>
            <p:cNvSpPr>
              <a:spLocks noChangeShapeType="1"/>
            </p:cNvSpPr>
            <p:nvPr/>
          </p:nvSpPr>
          <p:spPr bwMode="auto">
            <a:xfrm>
              <a:off x="3167063" y="2827313"/>
              <a:ext cx="0" cy="468312"/>
            </a:xfrm>
            <a:prstGeom prst="line">
              <a:avLst/>
            </a:prstGeom>
            <a:noFill/>
            <a:ln w="19050">
              <a:solidFill>
                <a:schemeClr val="tx1"/>
              </a:solidFill>
              <a:round/>
              <a:headEnd/>
              <a:tailEnd type="triangle" w="med" len="med"/>
            </a:ln>
          </p:spPr>
          <p:txBody>
            <a:bodyPr/>
            <a:lstStyle/>
            <a:p>
              <a:endParaRPr lang="es-ES_tradnl"/>
            </a:p>
          </p:txBody>
        </p:sp>
        <p:cxnSp>
          <p:nvCxnSpPr>
            <p:cNvPr id="24620" name="AutoShape 13"/>
            <p:cNvCxnSpPr>
              <a:cxnSpLocks noChangeShapeType="1"/>
              <a:stCxn id="24613" idx="2"/>
              <a:endCxn id="24614" idx="0"/>
            </p:cNvCxnSpPr>
            <p:nvPr/>
          </p:nvCxnSpPr>
          <p:spPr bwMode="auto">
            <a:xfrm rot="16200000" flipV="1">
              <a:off x="1473994" y="3007494"/>
              <a:ext cx="1800225" cy="649287"/>
            </a:xfrm>
            <a:prstGeom prst="bentConnector5">
              <a:avLst>
                <a:gd name="adj1" fmla="val -94181"/>
                <a:gd name="adj2" fmla="val 332273"/>
                <a:gd name="adj3" fmla="val 146028"/>
              </a:avLst>
            </a:prstGeom>
            <a:noFill/>
            <a:ln w="19050">
              <a:solidFill>
                <a:schemeClr val="tx1"/>
              </a:solidFill>
              <a:miter lim="800000"/>
              <a:headEnd/>
              <a:tailEnd type="triangle" w="med" len="med"/>
            </a:ln>
          </p:spPr>
        </p:cxnSp>
        <p:sp>
          <p:nvSpPr>
            <p:cNvPr id="24621" name="AutoShape 14"/>
            <p:cNvSpPr>
              <a:spLocks noChangeArrowheads="1"/>
            </p:cNvSpPr>
            <p:nvPr/>
          </p:nvSpPr>
          <p:spPr bwMode="auto">
            <a:xfrm>
              <a:off x="1152525" y="4429100"/>
              <a:ext cx="434975" cy="395288"/>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E</a:t>
              </a:r>
              <a:endParaRPr lang="es-ES" sz="1500">
                <a:latin typeface="Times New Roman" pitchFamily="18" charset="0"/>
              </a:endParaRPr>
            </a:p>
          </p:txBody>
        </p:sp>
        <p:cxnSp>
          <p:nvCxnSpPr>
            <p:cNvPr id="24622" name="AutoShape 15"/>
            <p:cNvCxnSpPr>
              <a:cxnSpLocks noChangeShapeType="1"/>
              <a:stCxn id="24613" idx="1"/>
              <a:endCxn id="24621" idx="0"/>
            </p:cNvCxnSpPr>
            <p:nvPr/>
          </p:nvCxnSpPr>
          <p:spPr bwMode="auto">
            <a:xfrm rot="10800000" flipV="1">
              <a:off x="1370013" y="3763938"/>
              <a:ext cx="609600" cy="665162"/>
            </a:xfrm>
            <a:prstGeom prst="bentConnector2">
              <a:avLst/>
            </a:prstGeom>
            <a:noFill/>
            <a:ln w="9525">
              <a:solidFill>
                <a:schemeClr val="tx1"/>
              </a:solidFill>
              <a:miter lim="800000"/>
              <a:headEnd/>
              <a:tailEnd type="triangle" w="med" len="med"/>
            </a:ln>
          </p:spPr>
        </p:cxnSp>
        <p:sp>
          <p:nvSpPr>
            <p:cNvPr id="24623" name="Line 16"/>
            <p:cNvSpPr>
              <a:spLocks noChangeShapeType="1"/>
            </p:cNvSpPr>
            <p:nvPr/>
          </p:nvSpPr>
          <p:spPr bwMode="auto">
            <a:xfrm>
              <a:off x="3417888" y="3403575"/>
              <a:ext cx="612775" cy="0"/>
            </a:xfrm>
            <a:prstGeom prst="line">
              <a:avLst/>
            </a:prstGeom>
            <a:noFill/>
            <a:ln w="9525">
              <a:solidFill>
                <a:schemeClr val="tx1"/>
              </a:solidFill>
              <a:round/>
              <a:headEnd type="triangle" w="med" len="med"/>
              <a:tailEnd/>
            </a:ln>
          </p:spPr>
          <p:txBody>
            <a:bodyPr/>
            <a:lstStyle/>
            <a:p>
              <a:endParaRPr lang="es-ES_tradnl"/>
            </a:p>
          </p:txBody>
        </p:sp>
        <p:sp>
          <p:nvSpPr>
            <p:cNvPr id="24624" name="Line 19"/>
            <p:cNvSpPr>
              <a:spLocks noChangeShapeType="1"/>
            </p:cNvSpPr>
            <p:nvPr/>
          </p:nvSpPr>
          <p:spPr bwMode="auto">
            <a:xfrm>
              <a:off x="3419475" y="3584550"/>
              <a:ext cx="612775" cy="0"/>
            </a:xfrm>
            <a:prstGeom prst="line">
              <a:avLst/>
            </a:prstGeom>
            <a:noFill/>
            <a:ln w="9525">
              <a:solidFill>
                <a:schemeClr val="tx1"/>
              </a:solidFill>
              <a:round/>
              <a:headEnd type="triangle" w="med" len="med"/>
              <a:tailEnd/>
            </a:ln>
          </p:spPr>
          <p:txBody>
            <a:bodyPr/>
            <a:lstStyle/>
            <a:p>
              <a:endParaRPr lang="es-ES_tradnl"/>
            </a:p>
          </p:txBody>
        </p:sp>
        <p:sp>
          <p:nvSpPr>
            <p:cNvPr id="24625" name="Line 20"/>
            <p:cNvSpPr>
              <a:spLocks noChangeShapeType="1"/>
            </p:cNvSpPr>
            <p:nvPr/>
          </p:nvSpPr>
          <p:spPr bwMode="auto">
            <a:xfrm>
              <a:off x="3419475" y="3800450"/>
              <a:ext cx="612775" cy="0"/>
            </a:xfrm>
            <a:prstGeom prst="line">
              <a:avLst/>
            </a:prstGeom>
            <a:noFill/>
            <a:ln w="9525">
              <a:solidFill>
                <a:schemeClr val="tx1"/>
              </a:solidFill>
              <a:round/>
              <a:headEnd type="triangle" w="med" len="med"/>
              <a:tailEnd/>
            </a:ln>
          </p:spPr>
          <p:txBody>
            <a:bodyPr/>
            <a:lstStyle/>
            <a:p>
              <a:endParaRPr lang="es-ES_tradnl"/>
            </a:p>
          </p:txBody>
        </p:sp>
        <p:sp>
          <p:nvSpPr>
            <p:cNvPr id="24626" name="Line 21"/>
            <p:cNvSpPr>
              <a:spLocks noChangeShapeType="1"/>
            </p:cNvSpPr>
            <p:nvPr/>
          </p:nvSpPr>
          <p:spPr bwMode="auto">
            <a:xfrm>
              <a:off x="3419475" y="4016350"/>
              <a:ext cx="612775" cy="0"/>
            </a:xfrm>
            <a:prstGeom prst="line">
              <a:avLst/>
            </a:prstGeom>
            <a:noFill/>
            <a:ln w="9525">
              <a:solidFill>
                <a:schemeClr val="tx1"/>
              </a:solidFill>
              <a:round/>
              <a:headEnd type="triangle" w="med" len="med"/>
              <a:tailEnd/>
            </a:ln>
          </p:spPr>
          <p:txBody>
            <a:bodyPr/>
            <a:lstStyle/>
            <a:p>
              <a:endParaRPr lang="es-ES_tradnl"/>
            </a:p>
          </p:txBody>
        </p:sp>
        <p:sp>
          <p:nvSpPr>
            <p:cNvPr id="24627" name="Text Box 22"/>
            <p:cNvSpPr txBox="1">
              <a:spLocks noChangeArrowheads="1"/>
            </p:cNvSpPr>
            <p:nvPr/>
          </p:nvSpPr>
          <p:spPr bwMode="auto">
            <a:xfrm>
              <a:off x="3994150" y="3267050"/>
              <a:ext cx="333746" cy="261610"/>
            </a:xfrm>
            <a:prstGeom prst="rect">
              <a:avLst/>
            </a:prstGeom>
            <a:noFill/>
            <a:ln w="9525">
              <a:noFill/>
              <a:miter lim="800000"/>
              <a:headEnd/>
              <a:tailEnd/>
            </a:ln>
          </p:spPr>
          <p:txBody>
            <a:bodyPr wrap="none">
              <a:spAutoFit/>
            </a:bodyPr>
            <a:lstStyle/>
            <a:p>
              <a:r>
                <a:rPr lang="es-CO" sz="1100">
                  <a:latin typeface="Times New Roman" pitchFamily="18" charset="0"/>
                </a:rPr>
                <a:t>S2</a:t>
              </a:r>
              <a:endParaRPr lang="es-ES" sz="1100">
                <a:latin typeface="Times New Roman" pitchFamily="18" charset="0"/>
              </a:endParaRPr>
            </a:p>
          </p:txBody>
        </p:sp>
        <p:sp>
          <p:nvSpPr>
            <p:cNvPr id="24628" name="Text Box 23"/>
            <p:cNvSpPr txBox="1">
              <a:spLocks noChangeArrowheads="1"/>
            </p:cNvSpPr>
            <p:nvPr/>
          </p:nvSpPr>
          <p:spPr bwMode="auto">
            <a:xfrm>
              <a:off x="3994150" y="3448025"/>
              <a:ext cx="333746" cy="261610"/>
            </a:xfrm>
            <a:prstGeom prst="rect">
              <a:avLst/>
            </a:prstGeom>
            <a:noFill/>
            <a:ln w="9525">
              <a:noFill/>
              <a:miter lim="800000"/>
              <a:headEnd/>
              <a:tailEnd/>
            </a:ln>
          </p:spPr>
          <p:txBody>
            <a:bodyPr wrap="none">
              <a:spAutoFit/>
            </a:bodyPr>
            <a:lstStyle/>
            <a:p>
              <a:r>
                <a:rPr lang="es-CO" sz="1100">
                  <a:latin typeface="Times New Roman" pitchFamily="18" charset="0"/>
                </a:rPr>
                <a:t>S1</a:t>
              </a:r>
              <a:endParaRPr lang="es-ES" sz="1100">
                <a:latin typeface="Times New Roman" pitchFamily="18" charset="0"/>
              </a:endParaRPr>
            </a:p>
          </p:txBody>
        </p:sp>
        <p:sp>
          <p:nvSpPr>
            <p:cNvPr id="24629" name="Text Box 24"/>
            <p:cNvSpPr txBox="1">
              <a:spLocks noChangeArrowheads="1"/>
            </p:cNvSpPr>
            <p:nvPr/>
          </p:nvSpPr>
          <p:spPr bwMode="auto">
            <a:xfrm>
              <a:off x="3994150" y="3663925"/>
              <a:ext cx="333746" cy="261610"/>
            </a:xfrm>
            <a:prstGeom prst="rect">
              <a:avLst/>
            </a:prstGeom>
            <a:noFill/>
            <a:ln w="9525">
              <a:noFill/>
              <a:miter lim="800000"/>
              <a:headEnd/>
              <a:tailEnd/>
            </a:ln>
          </p:spPr>
          <p:txBody>
            <a:bodyPr wrap="none">
              <a:spAutoFit/>
            </a:bodyPr>
            <a:lstStyle/>
            <a:p>
              <a:r>
                <a:rPr lang="es-CO" sz="1100">
                  <a:latin typeface="Times New Roman" pitchFamily="18" charset="0"/>
                </a:rPr>
                <a:t>S0</a:t>
              </a:r>
              <a:endParaRPr lang="es-ES" sz="1100">
                <a:latin typeface="Times New Roman" pitchFamily="18" charset="0"/>
              </a:endParaRPr>
            </a:p>
          </p:txBody>
        </p:sp>
        <p:sp>
          <p:nvSpPr>
            <p:cNvPr id="24630" name="Text Box 25"/>
            <p:cNvSpPr txBox="1">
              <a:spLocks noChangeArrowheads="1"/>
            </p:cNvSpPr>
            <p:nvPr/>
          </p:nvSpPr>
          <p:spPr bwMode="auto">
            <a:xfrm>
              <a:off x="3959225" y="3871888"/>
              <a:ext cx="388248" cy="261610"/>
            </a:xfrm>
            <a:prstGeom prst="rect">
              <a:avLst/>
            </a:prstGeom>
            <a:noFill/>
            <a:ln w="9525">
              <a:noFill/>
              <a:miter lim="800000"/>
              <a:headEnd/>
              <a:tailEnd/>
            </a:ln>
          </p:spPr>
          <p:txBody>
            <a:bodyPr wrap="none">
              <a:spAutoFit/>
            </a:bodyPr>
            <a:lstStyle/>
            <a:p>
              <a:r>
                <a:rPr lang="es-CO" sz="1100">
                  <a:latin typeface="Times New Roman" pitchFamily="18" charset="0"/>
                </a:rPr>
                <a:t>Cin</a:t>
              </a:r>
              <a:endParaRPr lang="es-ES" sz="1100">
                <a:latin typeface="Times New Roman" pitchFamily="18" charset="0"/>
              </a:endParaRPr>
            </a:p>
          </p:txBody>
        </p:sp>
        <p:sp>
          <p:nvSpPr>
            <p:cNvPr id="24631" name="Line 26"/>
            <p:cNvSpPr>
              <a:spLocks noChangeShapeType="1"/>
            </p:cNvSpPr>
            <p:nvPr/>
          </p:nvSpPr>
          <p:spPr bwMode="auto">
            <a:xfrm>
              <a:off x="1150938" y="1892275"/>
              <a:ext cx="0" cy="539750"/>
            </a:xfrm>
            <a:prstGeom prst="line">
              <a:avLst/>
            </a:prstGeom>
            <a:noFill/>
            <a:ln w="9525">
              <a:solidFill>
                <a:schemeClr val="tx1"/>
              </a:solidFill>
              <a:round/>
              <a:headEnd/>
              <a:tailEnd type="triangle" w="med" len="med"/>
            </a:ln>
          </p:spPr>
          <p:txBody>
            <a:bodyPr/>
            <a:lstStyle/>
            <a:p>
              <a:endParaRPr lang="es-ES_tradnl"/>
            </a:p>
          </p:txBody>
        </p:sp>
        <p:sp>
          <p:nvSpPr>
            <p:cNvPr id="24632" name="Line 27"/>
            <p:cNvSpPr>
              <a:spLocks noChangeShapeType="1"/>
            </p:cNvSpPr>
            <p:nvPr/>
          </p:nvSpPr>
          <p:spPr bwMode="auto">
            <a:xfrm>
              <a:off x="4246563" y="1892275"/>
              <a:ext cx="0" cy="539750"/>
            </a:xfrm>
            <a:prstGeom prst="line">
              <a:avLst/>
            </a:prstGeom>
            <a:noFill/>
            <a:ln w="9525">
              <a:solidFill>
                <a:schemeClr val="tx1"/>
              </a:solidFill>
              <a:round/>
              <a:headEnd/>
              <a:tailEnd type="triangle" w="med" len="med"/>
            </a:ln>
          </p:spPr>
          <p:txBody>
            <a:bodyPr/>
            <a:lstStyle/>
            <a:p>
              <a:endParaRPr lang="es-ES_tradnl"/>
            </a:p>
          </p:txBody>
        </p:sp>
        <p:sp>
          <p:nvSpPr>
            <p:cNvPr id="24633" name="Text Box 28"/>
            <p:cNvSpPr txBox="1">
              <a:spLocks noChangeArrowheads="1"/>
            </p:cNvSpPr>
            <p:nvPr/>
          </p:nvSpPr>
          <p:spPr bwMode="auto">
            <a:xfrm>
              <a:off x="1042988" y="1639863"/>
              <a:ext cx="254000" cy="260350"/>
            </a:xfrm>
            <a:prstGeom prst="rect">
              <a:avLst/>
            </a:prstGeom>
            <a:noFill/>
            <a:ln w="9525">
              <a:noFill/>
              <a:miter lim="800000"/>
              <a:headEnd/>
              <a:tailEnd/>
            </a:ln>
          </p:spPr>
          <p:txBody>
            <a:bodyPr wrap="none">
              <a:spAutoFit/>
            </a:bodyPr>
            <a:lstStyle/>
            <a:p>
              <a:r>
                <a:rPr lang="es-CO" sz="1100">
                  <a:latin typeface="Times New Roman" pitchFamily="18" charset="0"/>
                </a:rPr>
                <a:t>z</a:t>
              </a:r>
              <a:endParaRPr lang="es-ES" sz="1100">
                <a:latin typeface="Times New Roman" pitchFamily="18" charset="0"/>
              </a:endParaRPr>
            </a:p>
          </p:txBody>
        </p:sp>
        <p:sp>
          <p:nvSpPr>
            <p:cNvPr id="24634" name="Text Box 29"/>
            <p:cNvSpPr txBox="1">
              <a:spLocks noChangeArrowheads="1"/>
            </p:cNvSpPr>
            <p:nvPr/>
          </p:nvSpPr>
          <p:spPr bwMode="auto">
            <a:xfrm>
              <a:off x="4138613" y="1639863"/>
              <a:ext cx="254000" cy="260350"/>
            </a:xfrm>
            <a:prstGeom prst="rect">
              <a:avLst/>
            </a:prstGeom>
            <a:noFill/>
            <a:ln w="9525">
              <a:noFill/>
              <a:miter lim="800000"/>
              <a:headEnd/>
              <a:tailEnd/>
            </a:ln>
          </p:spPr>
          <p:txBody>
            <a:bodyPr wrap="none">
              <a:spAutoFit/>
            </a:bodyPr>
            <a:lstStyle/>
            <a:p>
              <a:r>
                <a:rPr lang="es-CO" sz="1100">
                  <a:latin typeface="Times New Roman" pitchFamily="18" charset="0"/>
                </a:rPr>
                <a:t>y</a:t>
              </a:r>
              <a:endParaRPr lang="es-ES" sz="1100">
                <a:latin typeface="Times New Roman" pitchFamily="18" charset="0"/>
              </a:endParaRPr>
            </a:p>
          </p:txBody>
        </p:sp>
        <p:sp>
          <p:nvSpPr>
            <p:cNvPr id="24635" name="Text Box 30"/>
            <p:cNvSpPr txBox="1">
              <a:spLocks noChangeArrowheads="1"/>
            </p:cNvSpPr>
            <p:nvPr/>
          </p:nvSpPr>
          <p:spPr bwMode="auto">
            <a:xfrm>
              <a:off x="1438275" y="3519463"/>
              <a:ext cx="458780" cy="261610"/>
            </a:xfrm>
            <a:prstGeom prst="rect">
              <a:avLst/>
            </a:prstGeom>
            <a:noFill/>
            <a:ln w="9525">
              <a:noFill/>
              <a:miter lim="800000"/>
              <a:headEnd/>
              <a:tailEnd/>
            </a:ln>
          </p:spPr>
          <p:txBody>
            <a:bodyPr wrap="none">
              <a:spAutoFit/>
            </a:bodyPr>
            <a:lstStyle/>
            <a:p>
              <a:r>
                <a:rPr lang="es-CO" sz="1100">
                  <a:latin typeface="Times New Roman" pitchFamily="18" charset="0"/>
                </a:rPr>
                <a:t>Cout</a:t>
              </a:r>
              <a:endParaRPr lang="es-ES" sz="1100">
                <a:latin typeface="Times New Roman" pitchFamily="18" charset="0"/>
              </a:endParaRPr>
            </a:p>
          </p:txBody>
        </p:sp>
        <p:sp>
          <p:nvSpPr>
            <p:cNvPr id="24636" name="Line 31"/>
            <p:cNvSpPr>
              <a:spLocks noChangeShapeType="1"/>
            </p:cNvSpPr>
            <p:nvPr/>
          </p:nvSpPr>
          <p:spPr bwMode="auto">
            <a:xfrm>
              <a:off x="2374900" y="1892275"/>
              <a:ext cx="0" cy="539750"/>
            </a:xfrm>
            <a:prstGeom prst="line">
              <a:avLst/>
            </a:prstGeom>
            <a:noFill/>
            <a:ln w="9525">
              <a:solidFill>
                <a:schemeClr val="tx1"/>
              </a:solidFill>
              <a:round/>
              <a:headEnd/>
              <a:tailEnd type="triangle" w="med" len="med"/>
            </a:ln>
          </p:spPr>
          <p:txBody>
            <a:bodyPr/>
            <a:lstStyle/>
            <a:p>
              <a:endParaRPr lang="es-ES_tradnl"/>
            </a:p>
          </p:txBody>
        </p:sp>
        <p:sp>
          <p:nvSpPr>
            <p:cNvPr id="24637" name="Text Box 32"/>
            <p:cNvSpPr txBox="1">
              <a:spLocks noChangeArrowheads="1"/>
            </p:cNvSpPr>
            <p:nvPr/>
          </p:nvSpPr>
          <p:spPr bwMode="auto">
            <a:xfrm>
              <a:off x="2266950" y="1639863"/>
              <a:ext cx="741363" cy="260350"/>
            </a:xfrm>
            <a:prstGeom prst="rect">
              <a:avLst/>
            </a:prstGeom>
            <a:noFill/>
            <a:ln w="9525">
              <a:noFill/>
              <a:miter lim="800000"/>
              <a:headEnd/>
              <a:tailEnd/>
            </a:ln>
          </p:spPr>
          <p:txBody>
            <a:bodyPr wrap="none">
              <a:spAutoFit/>
            </a:bodyPr>
            <a:lstStyle/>
            <a:p>
              <a:r>
                <a:rPr lang="es-CO" sz="1100">
                  <a:latin typeface="Times New Roman" pitchFamily="18" charset="0"/>
                </a:rPr>
                <a:t>L (carga)</a:t>
              </a:r>
              <a:endParaRPr lang="es-ES" sz="1100">
                <a:latin typeface="Times New Roman" pitchFamily="18" charset="0"/>
              </a:endParaRPr>
            </a:p>
          </p:txBody>
        </p:sp>
        <p:sp>
          <p:nvSpPr>
            <p:cNvPr id="24638" name="Line 33"/>
            <p:cNvSpPr>
              <a:spLocks noChangeShapeType="1"/>
            </p:cNvSpPr>
            <p:nvPr/>
          </p:nvSpPr>
          <p:spPr bwMode="auto">
            <a:xfrm flipV="1">
              <a:off x="1366838" y="4843438"/>
              <a:ext cx="0" cy="360362"/>
            </a:xfrm>
            <a:prstGeom prst="line">
              <a:avLst/>
            </a:prstGeom>
            <a:noFill/>
            <a:ln w="9525">
              <a:solidFill>
                <a:schemeClr val="tx1"/>
              </a:solidFill>
              <a:round/>
              <a:headEnd/>
              <a:tailEnd type="triangle" w="med" len="med"/>
            </a:ln>
          </p:spPr>
          <p:txBody>
            <a:bodyPr/>
            <a:lstStyle/>
            <a:p>
              <a:endParaRPr lang="es-ES_tradnl"/>
            </a:p>
          </p:txBody>
        </p:sp>
        <p:sp>
          <p:nvSpPr>
            <p:cNvPr id="24639" name="Text Box 34"/>
            <p:cNvSpPr txBox="1">
              <a:spLocks noChangeArrowheads="1"/>
            </p:cNvSpPr>
            <p:nvPr/>
          </p:nvSpPr>
          <p:spPr bwMode="auto">
            <a:xfrm>
              <a:off x="1871663" y="4519588"/>
              <a:ext cx="741362" cy="260350"/>
            </a:xfrm>
            <a:prstGeom prst="rect">
              <a:avLst/>
            </a:prstGeom>
            <a:noFill/>
            <a:ln w="9525">
              <a:noFill/>
              <a:miter lim="800000"/>
              <a:headEnd/>
              <a:tailEnd/>
            </a:ln>
          </p:spPr>
          <p:txBody>
            <a:bodyPr wrap="none">
              <a:spAutoFit/>
            </a:bodyPr>
            <a:lstStyle/>
            <a:p>
              <a:r>
                <a:rPr lang="es-CO" sz="1100">
                  <a:latin typeface="Times New Roman" pitchFamily="18" charset="0"/>
                </a:rPr>
                <a:t>L (carga)</a:t>
              </a:r>
              <a:endParaRPr lang="es-ES" sz="1100">
                <a:latin typeface="Times New Roman" pitchFamily="18" charset="0"/>
              </a:endParaRPr>
            </a:p>
          </p:txBody>
        </p:sp>
        <p:sp>
          <p:nvSpPr>
            <p:cNvPr id="24640" name="Line 35"/>
            <p:cNvSpPr>
              <a:spLocks noChangeShapeType="1"/>
            </p:cNvSpPr>
            <p:nvPr/>
          </p:nvSpPr>
          <p:spPr bwMode="auto">
            <a:xfrm flipH="1">
              <a:off x="1582738" y="4664050"/>
              <a:ext cx="323850" cy="0"/>
            </a:xfrm>
            <a:prstGeom prst="line">
              <a:avLst/>
            </a:prstGeom>
            <a:noFill/>
            <a:ln w="9525">
              <a:solidFill>
                <a:schemeClr val="tx1"/>
              </a:solidFill>
              <a:round/>
              <a:headEnd/>
              <a:tailEnd type="triangle" w="med" len="med"/>
            </a:ln>
          </p:spPr>
          <p:txBody>
            <a:bodyPr/>
            <a:lstStyle/>
            <a:p>
              <a:endParaRPr lang="es-ES_tradnl"/>
            </a:p>
          </p:txBody>
        </p:sp>
        <p:sp>
          <p:nvSpPr>
            <p:cNvPr id="24641" name="Text Box 36"/>
            <p:cNvSpPr txBox="1">
              <a:spLocks noChangeArrowheads="1"/>
            </p:cNvSpPr>
            <p:nvPr/>
          </p:nvSpPr>
          <p:spPr bwMode="auto">
            <a:xfrm>
              <a:off x="1223963" y="5159350"/>
              <a:ext cx="285750" cy="260350"/>
            </a:xfrm>
            <a:prstGeom prst="rect">
              <a:avLst/>
            </a:prstGeom>
            <a:noFill/>
            <a:ln w="9525">
              <a:noFill/>
              <a:miter lim="800000"/>
              <a:headEnd/>
              <a:tailEnd/>
            </a:ln>
          </p:spPr>
          <p:txBody>
            <a:bodyPr wrap="none">
              <a:spAutoFit/>
            </a:bodyPr>
            <a:lstStyle/>
            <a:p>
              <a:r>
                <a:rPr lang="es-CO" sz="1100">
                  <a:latin typeface="Times New Roman" pitchFamily="18" charset="0"/>
                </a:rPr>
                <a:t>w</a:t>
              </a:r>
              <a:endParaRPr lang="es-ES" sz="1100">
                <a:latin typeface="Times New Roman" pitchFamily="18" charset="0"/>
              </a:endParaRPr>
            </a:p>
          </p:txBody>
        </p:sp>
      </p:grpSp>
      <p:grpSp>
        <p:nvGrpSpPr>
          <p:cNvPr id="24580" name="69 Grupo"/>
          <p:cNvGrpSpPr>
            <a:grpSpLocks/>
          </p:cNvGrpSpPr>
          <p:nvPr/>
        </p:nvGrpSpPr>
        <p:grpSpPr bwMode="auto">
          <a:xfrm>
            <a:off x="4718050" y="3495675"/>
            <a:ext cx="4292600" cy="2160588"/>
            <a:chOff x="4787900" y="3392488"/>
            <a:chExt cx="4292600" cy="2160587"/>
          </a:xfrm>
        </p:grpSpPr>
        <p:pic>
          <p:nvPicPr>
            <p:cNvPr id="24581" name="Picture 37"/>
            <p:cNvPicPr>
              <a:picLocks noChangeAspect="1" noChangeArrowheads="1"/>
            </p:cNvPicPr>
            <p:nvPr/>
          </p:nvPicPr>
          <p:blipFill>
            <a:blip r:embed="rId2"/>
            <a:srcRect/>
            <a:stretch>
              <a:fillRect/>
            </a:stretch>
          </p:blipFill>
          <p:spPr bwMode="auto">
            <a:xfrm>
              <a:off x="5416550" y="4184650"/>
              <a:ext cx="755650" cy="576263"/>
            </a:xfrm>
            <a:prstGeom prst="rect">
              <a:avLst/>
            </a:prstGeom>
            <a:noFill/>
            <a:ln w="9525">
              <a:noFill/>
              <a:miter lim="800000"/>
              <a:headEnd/>
              <a:tailEnd/>
            </a:ln>
          </p:spPr>
        </p:pic>
        <p:sp>
          <p:nvSpPr>
            <p:cNvPr id="24582" name="Rectangle 38"/>
            <p:cNvSpPr>
              <a:spLocks noChangeArrowheads="1"/>
            </p:cNvSpPr>
            <p:nvPr/>
          </p:nvSpPr>
          <p:spPr bwMode="auto">
            <a:xfrm>
              <a:off x="6532563" y="3392488"/>
              <a:ext cx="792162" cy="2160587"/>
            </a:xfrm>
            <a:prstGeom prst="rect">
              <a:avLst/>
            </a:prstGeom>
            <a:noFill/>
            <a:ln w="9525">
              <a:solidFill>
                <a:schemeClr val="tx1"/>
              </a:solidFill>
              <a:miter lim="800000"/>
              <a:headEnd/>
              <a:tailEnd/>
            </a:ln>
          </p:spPr>
          <p:txBody>
            <a:bodyPr wrap="none" anchor="ctr"/>
            <a:lstStyle/>
            <a:p>
              <a:pPr algn="ctr"/>
              <a:r>
                <a:rPr lang="es-CO" sz="2000">
                  <a:latin typeface="Times New Roman" pitchFamily="18" charset="0"/>
                </a:rPr>
                <a:t>FSM</a:t>
              </a:r>
              <a:endParaRPr lang="es-ES" sz="2000">
                <a:latin typeface="Times New Roman" pitchFamily="18" charset="0"/>
              </a:endParaRPr>
            </a:p>
          </p:txBody>
        </p:sp>
        <p:cxnSp>
          <p:nvCxnSpPr>
            <p:cNvPr id="24583" name="AutoShape 39"/>
            <p:cNvCxnSpPr>
              <a:cxnSpLocks noChangeShapeType="1"/>
              <a:endCxn id="24582" idx="1"/>
            </p:cNvCxnSpPr>
            <p:nvPr/>
          </p:nvCxnSpPr>
          <p:spPr bwMode="auto">
            <a:xfrm>
              <a:off x="6172200" y="4473575"/>
              <a:ext cx="360363" cy="0"/>
            </a:xfrm>
            <a:prstGeom prst="straightConnector1">
              <a:avLst/>
            </a:prstGeom>
            <a:noFill/>
            <a:ln w="19050">
              <a:solidFill>
                <a:schemeClr val="tx1"/>
              </a:solidFill>
              <a:round/>
              <a:headEnd/>
              <a:tailEnd type="triangle" w="med" len="med"/>
            </a:ln>
          </p:spPr>
        </p:cxnSp>
        <p:sp>
          <p:nvSpPr>
            <p:cNvPr id="24584" name="Line 40"/>
            <p:cNvSpPr>
              <a:spLocks noChangeShapeType="1"/>
            </p:cNvSpPr>
            <p:nvPr/>
          </p:nvSpPr>
          <p:spPr bwMode="auto">
            <a:xfrm flipH="1">
              <a:off x="5164138" y="4329113"/>
              <a:ext cx="252412" cy="1587"/>
            </a:xfrm>
            <a:prstGeom prst="line">
              <a:avLst/>
            </a:prstGeom>
            <a:noFill/>
            <a:ln w="19050">
              <a:solidFill>
                <a:schemeClr val="tx1"/>
              </a:solidFill>
              <a:round/>
              <a:headEnd/>
              <a:tailEnd/>
            </a:ln>
          </p:spPr>
          <p:txBody>
            <a:bodyPr/>
            <a:lstStyle/>
            <a:p>
              <a:endParaRPr lang="es-ES_tradnl"/>
            </a:p>
          </p:txBody>
        </p:sp>
        <p:sp>
          <p:nvSpPr>
            <p:cNvPr id="24585" name="Line 41"/>
            <p:cNvSpPr>
              <a:spLocks noChangeShapeType="1"/>
            </p:cNvSpPr>
            <p:nvPr/>
          </p:nvSpPr>
          <p:spPr bwMode="auto">
            <a:xfrm flipH="1">
              <a:off x="5164138" y="4616450"/>
              <a:ext cx="252412" cy="1588"/>
            </a:xfrm>
            <a:prstGeom prst="line">
              <a:avLst/>
            </a:prstGeom>
            <a:noFill/>
            <a:ln w="19050">
              <a:solidFill>
                <a:schemeClr val="tx1"/>
              </a:solidFill>
              <a:round/>
              <a:headEnd/>
              <a:tailEnd/>
            </a:ln>
          </p:spPr>
          <p:txBody>
            <a:bodyPr/>
            <a:lstStyle/>
            <a:p>
              <a:endParaRPr lang="es-ES_tradnl"/>
            </a:p>
          </p:txBody>
        </p:sp>
        <p:sp>
          <p:nvSpPr>
            <p:cNvPr id="24586" name="Text Box 42"/>
            <p:cNvSpPr txBox="1">
              <a:spLocks noChangeArrowheads="1"/>
            </p:cNvSpPr>
            <p:nvPr/>
          </p:nvSpPr>
          <p:spPr bwMode="auto">
            <a:xfrm>
              <a:off x="4787900" y="4146550"/>
              <a:ext cx="376238" cy="290513"/>
            </a:xfrm>
            <a:prstGeom prst="rect">
              <a:avLst/>
            </a:prstGeom>
            <a:noFill/>
            <a:ln w="9525">
              <a:noFill/>
              <a:miter lim="800000"/>
              <a:headEnd/>
              <a:tailEnd/>
            </a:ln>
          </p:spPr>
          <p:txBody>
            <a:bodyPr wrap="none">
              <a:spAutoFit/>
            </a:bodyPr>
            <a:lstStyle/>
            <a:p>
              <a:r>
                <a:rPr lang="es-CO" sz="1300">
                  <a:latin typeface="Times New Roman" pitchFamily="18" charset="0"/>
                </a:rPr>
                <a:t>As</a:t>
              </a:r>
              <a:endParaRPr lang="es-ES" sz="1300">
                <a:latin typeface="Times New Roman" pitchFamily="18" charset="0"/>
              </a:endParaRPr>
            </a:p>
          </p:txBody>
        </p:sp>
        <p:sp>
          <p:nvSpPr>
            <p:cNvPr id="24587" name="Text Box 43"/>
            <p:cNvSpPr txBox="1">
              <a:spLocks noChangeArrowheads="1"/>
            </p:cNvSpPr>
            <p:nvPr/>
          </p:nvSpPr>
          <p:spPr bwMode="auto">
            <a:xfrm>
              <a:off x="4787900" y="4473575"/>
              <a:ext cx="376238" cy="290513"/>
            </a:xfrm>
            <a:prstGeom prst="rect">
              <a:avLst/>
            </a:prstGeom>
            <a:noFill/>
            <a:ln w="9525">
              <a:noFill/>
              <a:miter lim="800000"/>
              <a:headEnd/>
              <a:tailEnd/>
            </a:ln>
          </p:spPr>
          <p:txBody>
            <a:bodyPr wrap="none">
              <a:spAutoFit/>
            </a:bodyPr>
            <a:lstStyle/>
            <a:p>
              <a:r>
                <a:rPr lang="es-CO" sz="1300">
                  <a:latin typeface="Times New Roman" pitchFamily="18" charset="0"/>
                </a:rPr>
                <a:t>Bs</a:t>
              </a:r>
              <a:endParaRPr lang="es-ES" sz="1300">
                <a:latin typeface="Times New Roman" pitchFamily="18" charset="0"/>
              </a:endParaRPr>
            </a:p>
          </p:txBody>
        </p:sp>
        <p:sp>
          <p:nvSpPr>
            <p:cNvPr id="24588" name="Text Box 44"/>
            <p:cNvSpPr txBox="1">
              <a:spLocks noChangeArrowheads="1"/>
            </p:cNvSpPr>
            <p:nvPr/>
          </p:nvSpPr>
          <p:spPr bwMode="auto">
            <a:xfrm>
              <a:off x="6100763" y="4217988"/>
              <a:ext cx="293687" cy="290512"/>
            </a:xfrm>
            <a:prstGeom prst="rect">
              <a:avLst/>
            </a:prstGeom>
            <a:noFill/>
            <a:ln w="9525">
              <a:noFill/>
              <a:miter lim="800000"/>
              <a:headEnd/>
              <a:tailEnd/>
            </a:ln>
          </p:spPr>
          <p:txBody>
            <a:bodyPr wrap="none">
              <a:spAutoFit/>
            </a:bodyPr>
            <a:lstStyle/>
            <a:p>
              <a:r>
                <a:rPr lang="es-CO" sz="1300">
                  <a:latin typeface="Times New Roman" pitchFamily="18" charset="0"/>
                </a:rPr>
                <a:t>S</a:t>
              </a:r>
              <a:endParaRPr lang="es-ES" sz="1300">
                <a:latin typeface="Times New Roman" pitchFamily="18" charset="0"/>
              </a:endParaRPr>
            </a:p>
          </p:txBody>
        </p:sp>
        <p:sp>
          <p:nvSpPr>
            <p:cNvPr id="24589" name="Line 45"/>
            <p:cNvSpPr>
              <a:spLocks noChangeShapeType="1"/>
            </p:cNvSpPr>
            <p:nvPr/>
          </p:nvSpPr>
          <p:spPr bwMode="auto">
            <a:xfrm>
              <a:off x="6027738" y="3573463"/>
              <a:ext cx="504825" cy="1587"/>
            </a:xfrm>
            <a:prstGeom prst="line">
              <a:avLst/>
            </a:prstGeom>
            <a:noFill/>
            <a:ln w="9525">
              <a:solidFill>
                <a:schemeClr val="tx1"/>
              </a:solidFill>
              <a:round/>
              <a:headEnd/>
              <a:tailEnd type="triangle" w="med" len="med"/>
            </a:ln>
          </p:spPr>
          <p:txBody>
            <a:bodyPr/>
            <a:lstStyle/>
            <a:p>
              <a:endParaRPr lang="es-ES_tradnl"/>
            </a:p>
          </p:txBody>
        </p:sp>
        <p:sp>
          <p:nvSpPr>
            <p:cNvPr id="24590" name="Line 46"/>
            <p:cNvSpPr>
              <a:spLocks noChangeShapeType="1"/>
            </p:cNvSpPr>
            <p:nvPr/>
          </p:nvSpPr>
          <p:spPr bwMode="auto">
            <a:xfrm>
              <a:off x="6027738" y="3933825"/>
              <a:ext cx="504825" cy="1588"/>
            </a:xfrm>
            <a:prstGeom prst="line">
              <a:avLst/>
            </a:prstGeom>
            <a:noFill/>
            <a:ln w="9525">
              <a:solidFill>
                <a:schemeClr val="tx1"/>
              </a:solidFill>
              <a:round/>
              <a:headEnd/>
              <a:tailEnd type="triangle" w="med" len="med"/>
            </a:ln>
          </p:spPr>
          <p:txBody>
            <a:bodyPr/>
            <a:lstStyle/>
            <a:p>
              <a:endParaRPr lang="es-ES_tradnl"/>
            </a:p>
          </p:txBody>
        </p:sp>
        <p:sp>
          <p:nvSpPr>
            <p:cNvPr id="24591" name="Line 47"/>
            <p:cNvSpPr>
              <a:spLocks noChangeShapeType="1"/>
            </p:cNvSpPr>
            <p:nvPr/>
          </p:nvSpPr>
          <p:spPr bwMode="auto">
            <a:xfrm>
              <a:off x="6027738" y="5229225"/>
              <a:ext cx="504825" cy="1588"/>
            </a:xfrm>
            <a:prstGeom prst="line">
              <a:avLst/>
            </a:prstGeom>
            <a:noFill/>
            <a:ln w="9525">
              <a:solidFill>
                <a:schemeClr val="tx1"/>
              </a:solidFill>
              <a:round/>
              <a:headEnd/>
              <a:tailEnd type="triangle" w="med" len="med"/>
            </a:ln>
          </p:spPr>
          <p:txBody>
            <a:bodyPr/>
            <a:lstStyle/>
            <a:p>
              <a:endParaRPr lang="es-ES_tradnl"/>
            </a:p>
          </p:txBody>
        </p:sp>
        <p:sp>
          <p:nvSpPr>
            <p:cNvPr id="24592" name="Text Box 49"/>
            <p:cNvSpPr txBox="1">
              <a:spLocks noChangeArrowheads="1"/>
            </p:cNvSpPr>
            <p:nvPr/>
          </p:nvSpPr>
          <p:spPr bwMode="auto">
            <a:xfrm>
              <a:off x="5667375" y="3392488"/>
              <a:ext cx="404813" cy="290512"/>
            </a:xfrm>
            <a:prstGeom prst="rect">
              <a:avLst/>
            </a:prstGeom>
            <a:noFill/>
            <a:ln w="9525">
              <a:noFill/>
              <a:miter lim="800000"/>
              <a:headEnd/>
              <a:tailEnd/>
            </a:ln>
          </p:spPr>
          <p:txBody>
            <a:bodyPr wrap="none">
              <a:spAutoFit/>
            </a:bodyPr>
            <a:lstStyle/>
            <a:p>
              <a:r>
                <a:rPr lang="es-CO" sz="1300">
                  <a:latin typeface="Times New Roman" pitchFamily="18" charset="0"/>
                </a:rPr>
                <a:t>Qa</a:t>
              </a:r>
              <a:endParaRPr lang="es-ES" sz="1300">
                <a:latin typeface="Times New Roman" pitchFamily="18" charset="0"/>
              </a:endParaRPr>
            </a:p>
          </p:txBody>
        </p:sp>
        <p:sp>
          <p:nvSpPr>
            <p:cNvPr id="24593" name="Text Box 50"/>
            <p:cNvSpPr txBox="1">
              <a:spLocks noChangeArrowheads="1"/>
            </p:cNvSpPr>
            <p:nvPr/>
          </p:nvSpPr>
          <p:spPr bwMode="auto">
            <a:xfrm>
              <a:off x="5667375" y="3786188"/>
              <a:ext cx="395288" cy="290512"/>
            </a:xfrm>
            <a:prstGeom prst="rect">
              <a:avLst/>
            </a:prstGeom>
            <a:noFill/>
            <a:ln w="9525">
              <a:noFill/>
              <a:miter lim="800000"/>
              <a:headEnd/>
              <a:tailEnd/>
            </a:ln>
          </p:spPr>
          <p:txBody>
            <a:bodyPr wrap="none">
              <a:spAutoFit/>
            </a:bodyPr>
            <a:lstStyle/>
            <a:p>
              <a:r>
                <a:rPr lang="es-CO" sz="1300">
                  <a:latin typeface="Times New Roman" pitchFamily="18" charset="0"/>
                </a:rPr>
                <a:t>Qs</a:t>
              </a:r>
              <a:endParaRPr lang="es-ES" sz="1300">
                <a:latin typeface="Times New Roman" pitchFamily="18" charset="0"/>
              </a:endParaRPr>
            </a:p>
          </p:txBody>
        </p:sp>
        <p:sp>
          <p:nvSpPr>
            <p:cNvPr id="24594" name="Text Box 51"/>
            <p:cNvSpPr txBox="1">
              <a:spLocks noChangeArrowheads="1"/>
            </p:cNvSpPr>
            <p:nvPr/>
          </p:nvSpPr>
          <p:spPr bwMode="auto">
            <a:xfrm>
              <a:off x="5740400" y="5083175"/>
              <a:ext cx="293688" cy="290513"/>
            </a:xfrm>
            <a:prstGeom prst="rect">
              <a:avLst/>
            </a:prstGeom>
            <a:noFill/>
            <a:ln w="9525">
              <a:noFill/>
              <a:miter lim="800000"/>
              <a:headEnd/>
              <a:tailEnd/>
            </a:ln>
          </p:spPr>
          <p:txBody>
            <a:bodyPr wrap="none">
              <a:spAutoFit/>
            </a:bodyPr>
            <a:lstStyle/>
            <a:p>
              <a:r>
                <a:rPr lang="es-CO" sz="1300">
                  <a:latin typeface="Times New Roman" pitchFamily="18" charset="0"/>
                </a:rPr>
                <a:t>E</a:t>
              </a:r>
              <a:endParaRPr lang="es-ES" sz="1300">
                <a:latin typeface="Times New Roman" pitchFamily="18" charset="0"/>
              </a:endParaRPr>
            </a:p>
          </p:txBody>
        </p:sp>
        <p:sp>
          <p:nvSpPr>
            <p:cNvPr id="24595" name="Line 52"/>
            <p:cNvSpPr>
              <a:spLocks noChangeShapeType="1"/>
            </p:cNvSpPr>
            <p:nvPr/>
          </p:nvSpPr>
          <p:spPr bwMode="auto">
            <a:xfrm>
              <a:off x="7324725" y="3573463"/>
              <a:ext cx="504825" cy="1587"/>
            </a:xfrm>
            <a:prstGeom prst="line">
              <a:avLst/>
            </a:prstGeom>
            <a:noFill/>
            <a:ln w="9525">
              <a:solidFill>
                <a:schemeClr val="tx1"/>
              </a:solidFill>
              <a:round/>
              <a:headEnd/>
              <a:tailEnd type="triangle" w="med" len="med"/>
            </a:ln>
          </p:spPr>
          <p:txBody>
            <a:bodyPr/>
            <a:lstStyle/>
            <a:p>
              <a:endParaRPr lang="es-ES_tradnl"/>
            </a:p>
          </p:txBody>
        </p:sp>
        <p:sp>
          <p:nvSpPr>
            <p:cNvPr id="24596" name="Line 53"/>
            <p:cNvSpPr>
              <a:spLocks noChangeShapeType="1"/>
            </p:cNvSpPr>
            <p:nvPr/>
          </p:nvSpPr>
          <p:spPr bwMode="auto">
            <a:xfrm>
              <a:off x="7324725" y="3789363"/>
              <a:ext cx="504825" cy="1587"/>
            </a:xfrm>
            <a:prstGeom prst="line">
              <a:avLst/>
            </a:prstGeom>
            <a:noFill/>
            <a:ln w="9525">
              <a:solidFill>
                <a:schemeClr val="tx1"/>
              </a:solidFill>
              <a:round/>
              <a:headEnd/>
              <a:tailEnd type="triangle" w="med" len="med"/>
            </a:ln>
          </p:spPr>
          <p:txBody>
            <a:bodyPr/>
            <a:lstStyle/>
            <a:p>
              <a:endParaRPr lang="es-ES_tradnl"/>
            </a:p>
          </p:txBody>
        </p:sp>
        <p:sp>
          <p:nvSpPr>
            <p:cNvPr id="24597" name="Line 54"/>
            <p:cNvSpPr>
              <a:spLocks noChangeShapeType="1"/>
            </p:cNvSpPr>
            <p:nvPr/>
          </p:nvSpPr>
          <p:spPr bwMode="auto">
            <a:xfrm>
              <a:off x="7324725" y="4005263"/>
              <a:ext cx="504825" cy="1587"/>
            </a:xfrm>
            <a:prstGeom prst="line">
              <a:avLst/>
            </a:prstGeom>
            <a:noFill/>
            <a:ln w="9525">
              <a:solidFill>
                <a:schemeClr val="tx1"/>
              </a:solidFill>
              <a:round/>
              <a:headEnd/>
              <a:tailEnd type="triangle" w="med" len="med"/>
            </a:ln>
          </p:spPr>
          <p:txBody>
            <a:bodyPr/>
            <a:lstStyle/>
            <a:p>
              <a:endParaRPr lang="es-ES_tradnl"/>
            </a:p>
          </p:txBody>
        </p:sp>
        <p:sp>
          <p:nvSpPr>
            <p:cNvPr id="24598" name="Line 55"/>
            <p:cNvSpPr>
              <a:spLocks noChangeShapeType="1"/>
            </p:cNvSpPr>
            <p:nvPr/>
          </p:nvSpPr>
          <p:spPr bwMode="auto">
            <a:xfrm>
              <a:off x="7324725" y="4257675"/>
              <a:ext cx="504825" cy="1588"/>
            </a:xfrm>
            <a:prstGeom prst="line">
              <a:avLst/>
            </a:prstGeom>
            <a:noFill/>
            <a:ln w="9525">
              <a:solidFill>
                <a:schemeClr val="tx1"/>
              </a:solidFill>
              <a:round/>
              <a:headEnd/>
              <a:tailEnd type="triangle" w="med" len="med"/>
            </a:ln>
          </p:spPr>
          <p:txBody>
            <a:bodyPr/>
            <a:lstStyle/>
            <a:p>
              <a:endParaRPr lang="es-ES_tradnl"/>
            </a:p>
          </p:txBody>
        </p:sp>
        <p:sp>
          <p:nvSpPr>
            <p:cNvPr id="24599" name="Line 56"/>
            <p:cNvSpPr>
              <a:spLocks noChangeShapeType="1"/>
            </p:cNvSpPr>
            <p:nvPr/>
          </p:nvSpPr>
          <p:spPr bwMode="auto">
            <a:xfrm>
              <a:off x="7324725" y="4473575"/>
              <a:ext cx="504825" cy="1588"/>
            </a:xfrm>
            <a:prstGeom prst="line">
              <a:avLst/>
            </a:prstGeom>
            <a:noFill/>
            <a:ln w="9525">
              <a:solidFill>
                <a:schemeClr val="tx1"/>
              </a:solidFill>
              <a:round/>
              <a:headEnd/>
              <a:tailEnd type="triangle" w="med" len="med"/>
            </a:ln>
          </p:spPr>
          <p:txBody>
            <a:bodyPr/>
            <a:lstStyle/>
            <a:p>
              <a:endParaRPr lang="es-ES_tradnl"/>
            </a:p>
          </p:txBody>
        </p:sp>
        <p:sp>
          <p:nvSpPr>
            <p:cNvPr id="24600" name="Line 57"/>
            <p:cNvSpPr>
              <a:spLocks noChangeShapeType="1"/>
            </p:cNvSpPr>
            <p:nvPr/>
          </p:nvSpPr>
          <p:spPr bwMode="auto">
            <a:xfrm>
              <a:off x="7324725" y="4689475"/>
              <a:ext cx="504825" cy="1588"/>
            </a:xfrm>
            <a:prstGeom prst="line">
              <a:avLst/>
            </a:prstGeom>
            <a:noFill/>
            <a:ln w="9525">
              <a:solidFill>
                <a:schemeClr val="tx1"/>
              </a:solidFill>
              <a:round/>
              <a:headEnd/>
              <a:tailEnd type="triangle" w="med" len="med"/>
            </a:ln>
          </p:spPr>
          <p:txBody>
            <a:bodyPr/>
            <a:lstStyle/>
            <a:p>
              <a:endParaRPr lang="es-ES_tradnl"/>
            </a:p>
          </p:txBody>
        </p:sp>
        <p:sp>
          <p:nvSpPr>
            <p:cNvPr id="24601" name="Line 58"/>
            <p:cNvSpPr>
              <a:spLocks noChangeShapeType="1"/>
            </p:cNvSpPr>
            <p:nvPr/>
          </p:nvSpPr>
          <p:spPr bwMode="auto">
            <a:xfrm>
              <a:off x="7324725" y="4905375"/>
              <a:ext cx="504825" cy="1588"/>
            </a:xfrm>
            <a:prstGeom prst="line">
              <a:avLst/>
            </a:prstGeom>
            <a:noFill/>
            <a:ln w="9525">
              <a:solidFill>
                <a:schemeClr val="tx1"/>
              </a:solidFill>
              <a:round/>
              <a:headEnd/>
              <a:tailEnd type="triangle" w="med" len="med"/>
            </a:ln>
          </p:spPr>
          <p:txBody>
            <a:bodyPr/>
            <a:lstStyle/>
            <a:p>
              <a:endParaRPr lang="es-ES_tradnl"/>
            </a:p>
          </p:txBody>
        </p:sp>
        <p:sp>
          <p:nvSpPr>
            <p:cNvPr id="24602" name="Line 59"/>
            <p:cNvSpPr>
              <a:spLocks noChangeShapeType="1"/>
            </p:cNvSpPr>
            <p:nvPr/>
          </p:nvSpPr>
          <p:spPr bwMode="auto">
            <a:xfrm>
              <a:off x="7324725" y="5121275"/>
              <a:ext cx="504825" cy="1588"/>
            </a:xfrm>
            <a:prstGeom prst="line">
              <a:avLst/>
            </a:prstGeom>
            <a:noFill/>
            <a:ln w="9525">
              <a:solidFill>
                <a:schemeClr val="tx1"/>
              </a:solidFill>
              <a:round/>
              <a:headEnd/>
              <a:tailEnd type="triangle" w="med" len="med"/>
            </a:ln>
          </p:spPr>
          <p:txBody>
            <a:bodyPr/>
            <a:lstStyle/>
            <a:p>
              <a:endParaRPr lang="es-ES_tradnl"/>
            </a:p>
          </p:txBody>
        </p:sp>
        <p:sp>
          <p:nvSpPr>
            <p:cNvPr id="24603" name="Line 60"/>
            <p:cNvSpPr>
              <a:spLocks noChangeShapeType="1"/>
            </p:cNvSpPr>
            <p:nvPr/>
          </p:nvSpPr>
          <p:spPr bwMode="auto">
            <a:xfrm>
              <a:off x="7324725" y="5337175"/>
              <a:ext cx="504825" cy="1588"/>
            </a:xfrm>
            <a:prstGeom prst="line">
              <a:avLst/>
            </a:prstGeom>
            <a:noFill/>
            <a:ln w="9525">
              <a:solidFill>
                <a:schemeClr val="tx1"/>
              </a:solidFill>
              <a:round/>
              <a:headEnd/>
              <a:tailEnd type="triangle" w="med" len="med"/>
            </a:ln>
          </p:spPr>
          <p:txBody>
            <a:bodyPr/>
            <a:lstStyle/>
            <a:p>
              <a:endParaRPr lang="es-ES_tradnl"/>
            </a:p>
          </p:txBody>
        </p:sp>
        <p:sp>
          <p:nvSpPr>
            <p:cNvPr id="24604" name="Text Box 61"/>
            <p:cNvSpPr txBox="1">
              <a:spLocks noChangeArrowheads="1"/>
            </p:cNvSpPr>
            <p:nvPr/>
          </p:nvSpPr>
          <p:spPr bwMode="auto">
            <a:xfrm>
              <a:off x="7778750" y="3429000"/>
              <a:ext cx="1193800" cy="260350"/>
            </a:xfrm>
            <a:prstGeom prst="rect">
              <a:avLst/>
            </a:prstGeom>
            <a:noFill/>
            <a:ln w="9525">
              <a:noFill/>
              <a:miter lim="800000"/>
              <a:headEnd/>
              <a:tailEnd/>
            </a:ln>
          </p:spPr>
          <p:txBody>
            <a:bodyPr wrap="none">
              <a:spAutoFit/>
            </a:bodyPr>
            <a:lstStyle/>
            <a:p>
              <a:r>
                <a:rPr lang="es-CO" sz="1100">
                  <a:latin typeface="Times New Roman" pitchFamily="18" charset="0"/>
                </a:rPr>
                <a:t>x (estado inicial)</a:t>
              </a:r>
              <a:endParaRPr lang="es-ES" sz="1100">
                <a:latin typeface="Times New Roman" pitchFamily="18" charset="0"/>
              </a:endParaRPr>
            </a:p>
          </p:txBody>
        </p:sp>
        <p:sp>
          <p:nvSpPr>
            <p:cNvPr id="24605" name="Text Box 62"/>
            <p:cNvSpPr txBox="1">
              <a:spLocks noChangeArrowheads="1"/>
            </p:cNvSpPr>
            <p:nvPr/>
          </p:nvSpPr>
          <p:spPr bwMode="auto">
            <a:xfrm>
              <a:off x="7785100" y="3644900"/>
              <a:ext cx="331788" cy="260350"/>
            </a:xfrm>
            <a:prstGeom prst="rect">
              <a:avLst/>
            </a:prstGeom>
            <a:noFill/>
            <a:ln w="9525">
              <a:noFill/>
              <a:miter lim="800000"/>
              <a:headEnd/>
              <a:tailEnd/>
            </a:ln>
          </p:spPr>
          <p:txBody>
            <a:bodyPr wrap="none">
              <a:spAutoFit/>
            </a:bodyPr>
            <a:lstStyle/>
            <a:p>
              <a:r>
                <a:rPr lang="es-CO" sz="1100">
                  <a:latin typeface="Times New Roman" pitchFamily="18" charset="0"/>
                </a:rPr>
                <a:t>s2</a:t>
              </a:r>
              <a:endParaRPr lang="es-ES" sz="1100">
                <a:latin typeface="Times New Roman" pitchFamily="18" charset="0"/>
              </a:endParaRPr>
            </a:p>
          </p:txBody>
        </p:sp>
        <p:sp>
          <p:nvSpPr>
            <p:cNvPr id="24606" name="Text Box 63"/>
            <p:cNvSpPr txBox="1">
              <a:spLocks noChangeArrowheads="1"/>
            </p:cNvSpPr>
            <p:nvPr/>
          </p:nvSpPr>
          <p:spPr bwMode="auto">
            <a:xfrm>
              <a:off x="7793038" y="3860800"/>
              <a:ext cx="1287462" cy="260350"/>
            </a:xfrm>
            <a:prstGeom prst="rect">
              <a:avLst/>
            </a:prstGeom>
            <a:noFill/>
            <a:ln w="9525">
              <a:noFill/>
              <a:miter lim="800000"/>
              <a:headEnd/>
              <a:tailEnd/>
            </a:ln>
          </p:spPr>
          <p:txBody>
            <a:bodyPr wrap="none">
              <a:spAutoFit/>
            </a:bodyPr>
            <a:lstStyle/>
            <a:p>
              <a:r>
                <a:rPr lang="es-CO" sz="1100">
                  <a:latin typeface="Times New Roman" pitchFamily="18" charset="0"/>
                </a:rPr>
                <a:t>s1 (selección Alu)</a:t>
              </a:r>
              <a:endParaRPr lang="es-ES" sz="1100">
                <a:latin typeface="Times New Roman" pitchFamily="18" charset="0"/>
              </a:endParaRPr>
            </a:p>
          </p:txBody>
        </p:sp>
        <p:sp>
          <p:nvSpPr>
            <p:cNvPr id="24607" name="Text Box 64"/>
            <p:cNvSpPr txBox="1">
              <a:spLocks noChangeArrowheads="1"/>
            </p:cNvSpPr>
            <p:nvPr/>
          </p:nvSpPr>
          <p:spPr bwMode="auto">
            <a:xfrm>
              <a:off x="7793038" y="4113213"/>
              <a:ext cx="331787" cy="260350"/>
            </a:xfrm>
            <a:prstGeom prst="rect">
              <a:avLst/>
            </a:prstGeom>
            <a:noFill/>
            <a:ln w="9525">
              <a:noFill/>
              <a:miter lim="800000"/>
              <a:headEnd/>
              <a:tailEnd/>
            </a:ln>
          </p:spPr>
          <p:txBody>
            <a:bodyPr wrap="none">
              <a:spAutoFit/>
            </a:bodyPr>
            <a:lstStyle/>
            <a:p>
              <a:r>
                <a:rPr lang="es-CO" sz="1100">
                  <a:latin typeface="Times New Roman" pitchFamily="18" charset="0"/>
                </a:rPr>
                <a:t>s0</a:t>
              </a:r>
              <a:endParaRPr lang="es-ES" sz="1100">
                <a:latin typeface="Times New Roman" pitchFamily="18" charset="0"/>
              </a:endParaRPr>
            </a:p>
          </p:txBody>
        </p:sp>
        <p:sp>
          <p:nvSpPr>
            <p:cNvPr id="24608" name="Text Box 65"/>
            <p:cNvSpPr txBox="1">
              <a:spLocks noChangeArrowheads="1"/>
            </p:cNvSpPr>
            <p:nvPr/>
          </p:nvSpPr>
          <p:spPr bwMode="auto">
            <a:xfrm>
              <a:off x="7775575" y="4329113"/>
              <a:ext cx="1176338" cy="260350"/>
            </a:xfrm>
            <a:prstGeom prst="rect">
              <a:avLst/>
            </a:prstGeom>
            <a:noFill/>
            <a:ln w="9525">
              <a:noFill/>
              <a:miter lim="800000"/>
              <a:headEnd/>
              <a:tailEnd/>
            </a:ln>
          </p:spPr>
          <p:txBody>
            <a:bodyPr wrap="none">
              <a:spAutoFit/>
            </a:bodyPr>
            <a:lstStyle/>
            <a:p>
              <a:r>
                <a:rPr lang="es-CO" sz="1100">
                  <a:latin typeface="Times New Roman" pitchFamily="18" charset="0"/>
                </a:rPr>
                <a:t>Cin (input carry)</a:t>
              </a:r>
              <a:endParaRPr lang="es-ES" sz="1100">
                <a:latin typeface="Times New Roman" pitchFamily="18" charset="0"/>
              </a:endParaRPr>
            </a:p>
          </p:txBody>
        </p:sp>
        <p:sp>
          <p:nvSpPr>
            <p:cNvPr id="24609" name="Text Box 66"/>
            <p:cNvSpPr txBox="1">
              <a:spLocks noChangeArrowheads="1"/>
            </p:cNvSpPr>
            <p:nvPr/>
          </p:nvSpPr>
          <p:spPr bwMode="auto">
            <a:xfrm>
              <a:off x="7775575" y="4545013"/>
              <a:ext cx="787400" cy="260350"/>
            </a:xfrm>
            <a:prstGeom prst="rect">
              <a:avLst/>
            </a:prstGeom>
            <a:noFill/>
            <a:ln w="9525">
              <a:noFill/>
              <a:miter lim="800000"/>
              <a:headEnd/>
              <a:tailEnd/>
            </a:ln>
          </p:spPr>
          <p:txBody>
            <a:bodyPr wrap="none">
              <a:spAutoFit/>
            </a:bodyPr>
            <a:lstStyle/>
            <a:p>
              <a:r>
                <a:rPr lang="es-CO" sz="1100">
                  <a:latin typeface="Times New Roman" pitchFamily="18" charset="0"/>
                </a:rPr>
                <a:t>L (cargar)</a:t>
              </a:r>
              <a:endParaRPr lang="es-ES" sz="1100">
                <a:latin typeface="Times New Roman" pitchFamily="18" charset="0"/>
              </a:endParaRPr>
            </a:p>
          </p:txBody>
        </p:sp>
        <p:sp>
          <p:nvSpPr>
            <p:cNvPr id="24610" name="Text Box 67"/>
            <p:cNvSpPr txBox="1">
              <a:spLocks noChangeArrowheads="1"/>
            </p:cNvSpPr>
            <p:nvPr/>
          </p:nvSpPr>
          <p:spPr bwMode="auto">
            <a:xfrm>
              <a:off x="7775575" y="4789488"/>
              <a:ext cx="996950" cy="260350"/>
            </a:xfrm>
            <a:prstGeom prst="rect">
              <a:avLst/>
            </a:prstGeom>
            <a:noFill/>
            <a:ln w="9525">
              <a:noFill/>
              <a:miter lim="800000"/>
              <a:headEnd/>
              <a:tailEnd/>
            </a:ln>
          </p:spPr>
          <p:txBody>
            <a:bodyPr wrap="none">
              <a:spAutoFit/>
            </a:bodyPr>
            <a:lstStyle/>
            <a:p>
              <a:r>
                <a:rPr lang="es-CO" sz="1100">
                  <a:latin typeface="Times New Roman" pitchFamily="18" charset="0"/>
                </a:rPr>
                <a:t>y (compl. Bs)</a:t>
              </a:r>
              <a:endParaRPr lang="es-ES" sz="1100">
                <a:latin typeface="Times New Roman" pitchFamily="18" charset="0"/>
              </a:endParaRPr>
            </a:p>
          </p:txBody>
        </p:sp>
        <p:sp>
          <p:nvSpPr>
            <p:cNvPr id="24611" name="Text Box 69"/>
            <p:cNvSpPr txBox="1">
              <a:spLocks noChangeArrowheads="1"/>
            </p:cNvSpPr>
            <p:nvPr/>
          </p:nvSpPr>
          <p:spPr bwMode="auto">
            <a:xfrm>
              <a:off x="7775575" y="4976813"/>
              <a:ext cx="996950" cy="260350"/>
            </a:xfrm>
            <a:prstGeom prst="rect">
              <a:avLst/>
            </a:prstGeom>
            <a:noFill/>
            <a:ln w="9525">
              <a:noFill/>
              <a:miter lim="800000"/>
              <a:headEnd/>
              <a:tailEnd/>
            </a:ln>
          </p:spPr>
          <p:txBody>
            <a:bodyPr wrap="none">
              <a:spAutoFit/>
            </a:bodyPr>
            <a:lstStyle/>
            <a:p>
              <a:r>
                <a:rPr lang="es-CO" sz="1100">
                  <a:latin typeface="Times New Roman" pitchFamily="18" charset="0"/>
                </a:rPr>
                <a:t>z (compl. As)</a:t>
              </a:r>
              <a:endParaRPr lang="es-ES" sz="1100">
                <a:latin typeface="Times New Roman" pitchFamily="18" charset="0"/>
              </a:endParaRPr>
            </a:p>
          </p:txBody>
        </p:sp>
        <p:sp>
          <p:nvSpPr>
            <p:cNvPr id="24612" name="Text Box 70"/>
            <p:cNvSpPr txBox="1">
              <a:spLocks noChangeArrowheads="1"/>
            </p:cNvSpPr>
            <p:nvPr/>
          </p:nvSpPr>
          <p:spPr bwMode="auto">
            <a:xfrm>
              <a:off x="7775575" y="5192713"/>
              <a:ext cx="850900" cy="260350"/>
            </a:xfrm>
            <a:prstGeom prst="rect">
              <a:avLst/>
            </a:prstGeom>
            <a:noFill/>
            <a:ln w="9525">
              <a:noFill/>
              <a:miter lim="800000"/>
              <a:headEnd/>
              <a:tailEnd/>
            </a:ln>
          </p:spPr>
          <p:txBody>
            <a:bodyPr wrap="none">
              <a:spAutoFit/>
            </a:bodyPr>
            <a:lstStyle/>
            <a:p>
              <a:r>
                <a:rPr lang="es-CO" sz="1100">
                  <a:latin typeface="Times New Roman" pitchFamily="18" charset="0"/>
                </a:rPr>
                <a:t>w (clear E)</a:t>
              </a:r>
              <a:endParaRPr lang="es-ES" sz="1100">
                <a:latin typeface="Times New Roman" pitchFamily="18"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pPr eaLnBrk="1" hangingPunct="1"/>
            <a:r>
              <a:rPr lang="es-CO" smtClean="0"/>
              <a:t>Ejercicio 6</a:t>
            </a:r>
            <a:endParaRPr lang="es-ES" smtClean="0"/>
          </a:p>
        </p:txBody>
      </p:sp>
      <p:sp>
        <p:nvSpPr>
          <p:cNvPr id="25603" name="Oval 5"/>
          <p:cNvSpPr>
            <a:spLocks noChangeArrowheads="1"/>
          </p:cNvSpPr>
          <p:nvPr/>
        </p:nvSpPr>
        <p:spPr bwMode="auto">
          <a:xfrm>
            <a:off x="1836738" y="2060575"/>
            <a:ext cx="647700" cy="647700"/>
          </a:xfrm>
          <a:prstGeom prst="ellipse">
            <a:avLst/>
          </a:prstGeom>
          <a:noFill/>
          <a:ln w="9525">
            <a:solidFill>
              <a:schemeClr val="tx1"/>
            </a:solidFill>
            <a:round/>
            <a:headEnd/>
            <a:tailEnd/>
          </a:ln>
        </p:spPr>
        <p:txBody>
          <a:bodyPr wrap="none" anchor="ctr"/>
          <a:lstStyle/>
          <a:p>
            <a:pPr algn="ctr"/>
            <a:r>
              <a:rPr lang="es-CO" sz="1700">
                <a:latin typeface="Times New Roman" pitchFamily="18" charset="0"/>
              </a:rPr>
              <a:t>T0</a:t>
            </a:r>
            <a:endParaRPr lang="es-ES" sz="1700">
              <a:latin typeface="Times New Roman" pitchFamily="18" charset="0"/>
            </a:endParaRPr>
          </a:p>
        </p:txBody>
      </p:sp>
      <p:sp>
        <p:nvSpPr>
          <p:cNvPr id="25604" name="Oval 6"/>
          <p:cNvSpPr>
            <a:spLocks noChangeArrowheads="1"/>
          </p:cNvSpPr>
          <p:nvPr/>
        </p:nvSpPr>
        <p:spPr bwMode="auto">
          <a:xfrm>
            <a:off x="3205163" y="2060575"/>
            <a:ext cx="647700" cy="647700"/>
          </a:xfrm>
          <a:prstGeom prst="ellipse">
            <a:avLst/>
          </a:prstGeom>
          <a:noFill/>
          <a:ln w="9525">
            <a:solidFill>
              <a:schemeClr val="tx1"/>
            </a:solidFill>
            <a:round/>
            <a:headEnd/>
            <a:tailEnd/>
          </a:ln>
        </p:spPr>
        <p:txBody>
          <a:bodyPr wrap="none" anchor="ctr"/>
          <a:lstStyle/>
          <a:p>
            <a:pPr algn="ctr"/>
            <a:r>
              <a:rPr lang="es-CO" sz="1700">
                <a:latin typeface="Times New Roman" pitchFamily="18" charset="0"/>
              </a:rPr>
              <a:t>T1</a:t>
            </a:r>
            <a:endParaRPr lang="es-ES" sz="1700">
              <a:latin typeface="Times New Roman" pitchFamily="18" charset="0"/>
            </a:endParaRPr>
          </a:p>
        </p:txBody>
      </p:sp>
      <p:sp>
        <p:nvSpPr>
          <p:cNvPr id="25605" name="Oval 7"/>
          <p:cNvSpPr>
            <a:spLocks noChangeArrowheads="1"/>
          </p:cNvSpPr>
          <p:nvPr/>
        </p:nvSpPr>
        <p:spPr bwMode="auto">
          <a:xfrm>
            <a:off x="3205163" y="3070225"/>
            <a:ext cx="647700" cy="647700"/>
          </a:xfrm>
          <a:prstGeom prst="ellipse">
            <a:avLst/>
          </a:prstGeom>
          <a:noFill/>
          <a:ln w="9525">
            <a:solidFill>
              <a:schemeClr val="tx1"/>
            </a:solidFill>
            <a:round/>
            <a:headEnd/>
            <a:tailEnd/>
          </a:ln>
        </p:spPr>
        <p:txBody>
          <a:bodyPr wrap="none" anchor="ctr"/>
          <a:lstStyle/>
          <a:p>
            <a:pPr algn="ctr"/>
            <a:r>
              <a:rPr lang="es-CO" sz="1700">
                <a:latin typeface="Times New Roman" pitchFamily="18" charset="0"/>
              </a:rPr>
              <a:t>T2</a:t>
            </a:r>
            <a:endParaRPr lang="es-ES" sz="1700">
              <a:latin typeface="Times New Roman" pitchFamily="18" charset="0"/>
            </a:endParaRPr>
          </a:p>
        </p:txBody>
      </p:sp>
      <p:sp>
        <p:nvSpPr>
          <p:cNvPr id="25606" name="Oval 8"/>
          <p:cNvSpPr>
            <a:spLocks noChangeArrowheads="1"/>
          </p:cNvSpPr>
          <p:nvPr/>
        </p:nvSpPr>
        <p:spPr bwMode="auto">
          <a:xfrm>
            <a:off x="3205163" y="4005263"/>
            <a:ext cx="647700" cy="647700"/>
          </a:xfrm>
          <a:prstGeom prst="ellipse">
            <a:avLst/>
          </a:prstGeom>
          <a:noFill/>
          <a:ln w="9525">
            <a:solidFill>
              <a:schemeClr val="tx1"/>
            </a:solidFill>
            <a:round/>
            <a:headEnd/>
            <a:tailEnd/>
          </a:ln>
        </p:spPr>
        <p:txBody>
          <a:bodyPr wrap="none" anchor="ctr"/>
          <a:lstStyle/>
          <a:p>
            <a:pPr algn="ctr"/>
            <a:r>
              <a:rPr lang="es-CO" sz="1700">
                <a:latin typeface="Times New Roman" pitchFamily="18" charset="0"/>
              </a:rPr>
              <a:t>T4</a:t>
            </a:r>
            <a:endParaRPr lang="es-ES" sz="1700">
              <a:latin typeface="Times New Roman" pitchFamily="18" charset="0"/>
            </a:endParaRPr>
          </a:p>
        </p:txBody>
      </p:sp>
      <p:sp>
        <p:nvSpPr>
          <p:cNvPr id="25607" name="Oval 9"/>
          <p:cNvSpPr>
            <a:spLocks noChangeArrowheads="1"/>
          </p:cNvSpPr>
          <p:nvPr/>
        </p:nvSpPr>
        <p:spPr bwMode="auto">
          <a:xfrm>
            <a:off x="3205163" y="4976813"/>
            <a:ext cx="647700" cy="647700"/>
          </a:xfrm>
          <a:prstGeom prst="ellipse">
            <a:avLst/>
          </a:prstGeom>
          <a:solidFill>
            <a:schemeClr val="accent1"/>
          </a:solidFill>
          <a:ln w="9525">
            <a:solidFill>
              <a:schemeClr val="tx1"/>
            </a:solidFill>
            <a:round/>
            <a:headEnd/>
            <a:tailEnd/>
          </a:ln>
        </p:spPr>
        <p:txBody>
          <a:bodyPr wrap="none" anchor="ctr"/>
          <a:lstStyle/>
          <a:p>
            <a:pPr algn="ctr"/>
            <a:r>
              <a:rPr lang="es-CO" sz="1700">
                <a:latin typeface="Times New Roman" pitchFamily="18" charset="0"/>
              </a:rPr>
              <a:t>T5</a:t>
            </a:r>
            <a:endParaRPr lang="es-ES" sz="1700">
              <a:latin typeface="Times New Roman" pitchFamily="18" charset="0"/>
            </a:endParaRPr>
          </a:p>
        </p:txBody>
      </p:sp>
      <p:sp>
        <p:nvSpPr>
          <p:cNvPr id="25608" name="Oval 10"/>
          <p:cNvSpPr>
            <a:spLocks noChangeArrowheads="1"/>
          </p:cNvSpPr>
          <p:nvPr/>
        </p:nvSpPr>
        <p:spPr bwMode="auto">
          <a:xfrm>
            <a:off x="4537075" y="2601913"/>
            <a:ext cx="647700" cy="647700"/>
          </a:xfrm>
          <a:prstGeom prst="ellipse">
            <a:avLst/>
          </a:prstGeom>
          <a:noFill/>
          <a:ln w="9525">
            <a:solidFill>
              <a:schemeClr val="tx1"/>
            </a:solidFill>
            <a:round/>
            <a:headEnd/>
            <a:tailEnd/>
          </a:ln>
        </p:spPr>
        <p:txBody>
          <a:bodyPr wrap="none" anchor="ctr"/>
          <a:lstStyle/>
          <a:p>
            <a:pPr algn="ctr"/>
            <a:r>
              <a:rPr lang="es-CO" sz="1700">
                <a:latin typeface="Times New Roman" pitchFamily="18" charset="0"/>
              </a:rPr>
              <a:t>T3</a:t>
            </a:r>
            <a:endParaRPr lang="es-ES" sz="1700">
              <a:latin typeface="Times New Roman" pitchFamily="18" charset="0"/>
            </a:endParaRPr>
          </a:p>
        </p:txBody>
      </p:sp>
      <p:sp>
        <p:nvSpPr>
          <p:cNvPr id="25609" name="Oval 11"/>
          <p:cNvSpPr>
            <a:spLocks noChangeArrowheads="1"/>
          </p:cNvSpPr>
          <p:nvPr/>
        </p:nvSpPr>
        <p:spPr bwMode="auto">
          <a:xfrm>
            <a:off x="1800225" y="4689475"/>
            <a:ext cx="647700" cy="647700"/>
          </a:xfrm>
          <a:prstGeom prst="ellipse">
            <a:avLst/>
          </a:prstGeom>
          <a:noFill/>
          <a:ln w="9525">
            <a:solidFill>
              <a:schemeClr val="tx1"/>
            </a:solidFill>
            <a:round/>
            <a:headEnd/>
            <a:tailEnd/>
          </a:ln>
        </p:spPr>
        <p:txBody>
          <a:bodyPr wrap="none" anchor="ctr"/>
          <a:lstStyle/>
          <a:p>
            <a:pPr algn="ctr"/>
            <a:r>
              <a:rPr lang="es-CO" sz="1700">
                <a:latin typeface="Times New Roman" pitchFamily="18" charset="0"/>
              </a:rPr>
              <a:t>T6</a:t>
            </a:r>
            <a:endParaRPr lang="es-ES" sz="1700">
              <a:latin typeface="Times New Roman" pitchFamily="18" charset="0"/>
            </a:endParaRPr>
          </a:p>
        </p:txBody>
      </p:sp>
      <p:sp>
        <p:nvSpPr>
          <p:cNvPr id="25610" name="Oval 12"/>
          <p:cNvSpPr>
            <a:spLocks noChangeArrowheads="1"/>
          </p:cNvSpPr>
          <p:nvPr/>
        </p:nvSpPr>
        <p:spPr bwMode="auto">
          <a:xfrm>
            <a:off x="1044575" y="3717925"/>
            <a:ext cx="647700" cy="647700"/>
          </a:xfrm>
          <a:prstGeom prst="ellipse">
            <a:avLst/>
          </a:prstGeom>
          <a:noFill/>
          <a:ln w="9525">
            <a:solidFill>
              <a:schemeClr val="tx1"/>
            </a:solidFill>
            <a:round/>
            <a:headEnd/>
            <a:tailEnd/>
          </a:ln>
        </p:spPr>
        <p:txBody>
          <a:bodyPr wrap="none" anchor="ctr"/>
          <a:lstStyle/>
          <a:p>
            <a:pPr algn="ctr"/>
            <a:r>
              <a:rPr lang="es-CO" sz="1700">
                <a:latin typeface="Times New Roman" pitchFamily="18" charset="0"/>
              </a:rPr>
              <a:t>T7</a:t>
            </a:r>
            <a:endParaRPr lang="es-ES" sz="1700">
              <a:latin typeface="Times New Roman" pitchFamily="18" charset="0"/>
            </a:endParaRPr>
          </a:p>
        </p:txBody>
      </p:sp>
      <p:cxnSp>
        <p:nvCxnSpPr>
          <p:cNvPr id="25611" name="AutoShape 14"/>
          <p:cNvCxnSpPr>
            <a:cxnSpLocks noChangeShapeType="1"/>
            <a:stCxn id="25603" idx="2"/>
            <a:endCxn id="25603" idx="0"/>
          </p:cNvCxnSpPr>
          <p:nvPr/>
        </p:nvCxnSpPr>
        <p:spPr bwMode="auto">
          <a:xfrm rot="10800000" flipH="1">
            <a:off x="1836738" y="2060575"/>
            <a:ext cx="323850" cy="323850"/>
          </a:xfrm>
          <a:prstGeom prst="curvedConnector4">
            <a:avLst>
              <a:gd name="adj1" fmla="val -70588"/>
              <a:gd name="adj2" fmla="val 170588"/>
            </a:avLst>
          </a:prstGeom>
          <a:noFill/>
          <a:ln w="9525">
            <a:solidFill>
              <a:schemeClr val="tx1"/>
            </a:solidFill>
            <a:round/>
            <a:headEnd/>
            <a:tailEnd type="triangle" w="med" len="med"/>
          </a:ln>
        </p:spPr>
      </p:cxnSp>
      <p:cxnSp>
        <p:nvCxnSpPr>
          <p:cNvPr id="25612" name="AutoShape 15"/>
          <p:cNvCxnSpPr>
            <a:cxnSpLocks noChangeShapeType="1"/>
            <a:stCxn id="25603" idx="6"/>
            <a:endCxn id="25604" idx="2"/>
          </p:cNvCxnSpPr>
          <p:nvPr/>
        </p:nvCxnSpPr>
        <p:spPr bwMode="auto">
          <a:xfrm>
            <a:off x="2484438" y="2384425"/>
            <a:ext cx="720725" cy="0"/>
          </a:xfrm>
          <a:prstGeom prst="straightConnector1">
            <a:avLst/>
          </a:prstGeom>
          <a:noFill/>
          <a:ln w="9525">
            <a:solidFill>
              <a:schemeClr val="tx1"/>
            </a:solidFill>
            <a:round/>
            <a:headEnd/>
            <a:tailEnd type="triangle" w="med" len="med"/>
          </a:ln>
        </p:spPr>
      </p:cxnSp>
      <p:cxnSp>
        <p:nvCxnSpPr>
          <p:cNvPr id="25613" name="AutoShape 16"/>
          <p:cNvCxnSpPr>
            <a:cxnSpLocks noChangeShapeType="1"/>
            <a:stCxn id="25603" idx="5"/>
            <a:endCxn id="25605" idx="1"/>
          </p:cNvCxnSpPr>
          <p:nvPr/>
        </p:nvCxnSpPr>
        <p:spPr bwMode="auto">
          <a:xfrm>
            <a:off x="2389188" y="2613025"/>
            <a:ext cx="911225" cy="552450"/>
          </a:xfrm>
          <a:prstGeom prst="straightConnector1">
            <a:avLst/>
          </a:prstGeom>
          <a:noFill/>
          <a:ln w="9525">
            <a:solidFill>
              <a:schemeClr val="tx1"/>
            </a:solidFill>
            <a:round/>
            <a:headEnd/>
            <a:tailEnd type="triangle" w="med" len="med"/>
          </a:ln>
        </p:spPr>
      </p:cxnSp>
      <p:cxnSp>
        <p:nvCxnSpPr>
          <p:cNvPr id="25614" name="AutoShape 17"/>
          <p:cNvCxnSpPr>
            <a:cxnSpLocks noChangeShapeType="1"/>
            <a:stCxn id="25604" idx="4"/>
            <a:endCxn id="25605" idx="0"/>
          </p:cNvCxnSpPr>
          <p:nvPr/>
        </p:nvCxnSpPr>
        <p:spPr bwMode="auto">
          <a:xfrm>
            <a:off x="3529013" y="2708275"/>
            <a:ext cx="0" cy="361950"/>
          </a:xfrm>
          <a:prstGeom prst="straightConnector1">
            <a:avLst/>
          </a:prstGeom>
          <a:noFill/>
          <a:ln w="9525">
            <a:solidFill>
              <a:schemeClr val="tx1"/>
            </a:solidFill>
            <a:round/>
            <a:headEnd/>
            <a:tailEnd type="triangle" w="med" len="med"/>
          </a:ln>
        </p:spPr>
      </p:cxnSp>
      <p:cxnSp>
        <p:nvCxnSpPr>
          <p:cNvPr id="25615" name="AutoShape 18"/>
          <p:cNvCxnSpPr>
            <a:cxnSpLocks noChangeShapeType="1"/>
            <a:stCxn id="25608" idx="0"/>
            <a:endCxn id="25603" idx="7"/>
          </p:cNvCxnSpPr>
          <p:nvPr/>
        </p:nvCxnSpPr>
        <p:spPr bwMode="auto">
          <a:xfrm rot="5400000" flipH="1">
            <a:off x="3402013" y="1143000"/>
            <a:ext cx="446088" cy="2471737"/>
          </a:xfrm>
          <a:prstGeom prst="curvedConnector3">
            <a:avLst>
              <a:gd name="adj1" fmla="val 172597"/>
            </a:avLst>
          </a:prstGeom>
          <a:noFill/>
          <a:ln w="9525">
            <a:solidFill>
              <a:schemeClr val="tx1"/>
            </a:solidFill>
            <a:round/>
            <a:headEnd/>
            <a:tailEnd type="triangle" w="med" len="med"/>
          </a:ln>
        </p:spPr>
      </p:cxnSp>
      <p:cxnSp>
        <p:nvCxnSpPr>
          <p:cNvPr id="25616" name="AutoShape 19"/>
          <p:cNvCxnSpPr>
            <a:cxnSpLocks noChangeShapeType="1"/>
            <a:stCxn id="25605" idx="6"/>
            <a:endCxn id="25608" idx="3"/>
          </p:cNvCxnSpPr>
          <p:nvPr/>
        </p:nvCxnSpPr>
        <p:spPr bwMode="auto">
          <a:xfrm flipV="1">
            <a:off x="3852863" y="3154363"/>
            <a:ext cx="779462" cy="239712"/>
          </a:xfrm>
          <a:prstGeom prst="curvedConnector2">
            <a:avLst/>
          </a:prstGeom>
          <a:noFill/>
          <a:ln w="9525">
            <a:solidFill>
              <a:schemeClr val="tx1"/>
            </a:solidFill>
            <a:round/>
            <a:headEnd/>
            <a:tailEnd type="triangle" w="med" len="med"/>
          </a:ln>
        </p:spPr>
      </p:cxnSp>
      <p:cxnSp>
        <p:nvCxnSpPr>
          <p:cNvPr id="25617" name="AutoShape 20"/>
          <p:cNvCxnSpPr>
            <a:cxnSpLocks noChangeShapeType="1"/>
            <a:stCxn id="25605" idx="4"/>
            <a:endCxn id="25606" idx="0"/>
          </p:cNvCxnSpPr>
          <p:nvPr/>
        </p:nvCxnSpPr>
        <p:spPr bwMode="auto">
          <a:xfrm>
            <a:off x="3529013" y="3717925"/>
            <a:ext cx="0" cy="287338"/>
          </a:xfrm>
          <a:prstGeom prst="straightConnector1">
            <a:avLst/>
          </a:prstGeom>
          <a:noFill/>
          <a:ln w="9525">
            <a:solidFill>
              <a:schemeClr val="tx1"/>
            </a:solidFill>
            <a:round/>
            <a:headEnd/>
            <a:tailEnd type="triangle" w="med" len="med"/>
          </a:ln>
        </p:spPr>
      </p:cxnSp>
      <p:cxnSp>
        <p:nvCxnSpPr>
          <p:cNvPr id="25618" name="AutoShape 21"/>
          <p:cNvCxnSpPr>
            <a:cxnSpLocks noChangeShapeType="1"/>
            <a:stCxn id="25606" idx="4"/>
            <a:endCxn id="25607" idx="0"/>
          </p:cNvCxnSpPr>
          <p:nvPr/>
        </p:nvCxnSpPr>
        <p:spPr bwMode="auto">
          <a:xfrm>
            <a:off x="3529013" y="4652963"/>
            <a:ext cx="0" cy="323850"/>
          </a:xfrm>
          <a:prstGeom prst="straightConnector1">
            <a:avLst/>
          </a:prstGeom>
          <a:noFill/>
          <a:ln w="9525">
            <a:solidFill>
              <a:schemeClr val="tx1"/>
            </a:solidFill>
            <a:round/>
            <a:headEnd/>
            <a:tailEnd type="triangle" w="med" len="med"/>
          </a:ln>
        </p:spPr>
      </p:cxnSp>
      <p:cxnSp>
        <p:nvCxnSpPr>
          <p:cNvPr id="25619" name="AutoShape 22"/>
          <p:cNvCxnSpPr>
            <a:cxnSpLocks noChangeShapeType="1"/>
            <a:stCxn id="25607" idx="2"/>
            <a:endCxn id="25603" idx="4"/>
          </p:cNvCxnSpPr>
          <p:nvPr/>
        </p:nvCxnSpPr>
        <p:spPr bwMode="auto">
          <a:xfrm rot="10800000">
            <a:off x="2160588" y="2708275"/>
            <a:ext cx="1044575" cy="2592388"/>
          </a:xfrm>
          <a:prstGeom prst="curvedConnector2">
            <a:avLst/>
          </a:prstGeom>
          <a:noFill/>
          <a:ln w="9525">
            <a:solidFill>
              <a:schemeClr val="accent1"/>
            </a:solidFill>
            <a:round/>
            <a:headEnd/>
            <a:tailEnd type="triangle" w="med" len="med"/>
          </a:ln>
        </p:spPr>
      </p:cxnSp>
      <p:cxnSp>
        <p:nvCxnSpPr>
          <p:cNvPr id="25620" name="AutoShape 23"/>
          <p:cNvCxnSpPr>
            <a:cxnSpLocks noChangeShapeType="1"/>
            <a:stCxn id="25607" idx="3"/>
            <a:endCxn id="25609" idx="4"/>
          </p:cNvCxnSpPr>
          <p:nvPr/>
        </p:nvCxnSpPr>
        <p:spPr bwMode="auto">
          <a:xfrm rot="16200000" flipV="1">
            <a:off x="2616200" y="4845050"/>
            <a:ext cx="192088" cy="1176338"/>
          </a:xfrm>
          <a:prstGeom prst="curvedConnector3">
            <a:avLst>
              <a:gd name="adj1" fmla="val -168597"/>
            </a:avLst>
          </a:prstGeom>
          <a:noFill/>
          <a:ln w="9525">
            <a:solidFill>
              <a:schemeClr val="accent1"/>
            </a:solidFill>
            <a:round/>
            <a:headEnd/>
            <a:tailEnd type="triangle" w="med" len="med"/>
          </a:ln>
        </p:spPr>
      </p:cxnSp>
      <p:cxnSp>
        <p:nvCxnSpPr>
          <p:cNvPr id="25621" name="AutoShape 26"/>
          <p:cNvCxnSpPr>
            <a:cxnSpLocks noChangeShapeType="1"/>
            <a:stCxn id="25610" idx="0"/>
            <a:endCxn id="25603" idx="3"/>
          </p:cNvCxnSpPr>
          <p:nvPr/>
        </p:nvCxnSpPr>
        <p:spPr bwMode="auto">
          <a:xfrm flipV="1">
            <a:off x="1368425" y="2613025"/>
            <a:ext cx="563563" cy="1104900"/>
          </a:xfrm>
          <a:prstGeom prst="straightConnector1">
            <a:avLst/>
          </a:prstGeom>
          <a:noFill/>
          <a:ln w="9525">
            <a:solidFill>
              <a:schemeClr val="tx1"/>
            </a:solidFill>
            <a:round/>
            <a:headEnd/>
            <a:tailEnd type="triangle" w="med" len="med"/>
          </a:ln>
        </p:spPr>
      </p:cxnSp>
      <p:cxnSp>
        <p:nvCxnSpPr>
          <p:cNvPr id="25622" name="AutoShape 27"/>
          <p:cNvCxnSpPr>
            <a:cxnSpLocks noChangeShapeType="1"/>
            <a:stCxn id="25609" idx="1"/>
            <a:endCxn id="25610" idx="5"/>
          </p:cNvCxnSpPr>
          <p:nvPr/>
        </p:nvCxnSpPr>
        <p:spPr bwMode="auto">
          <a:xfrm flipH="1" flipV="1">
            <a:off x="1597025" y="4270375"/>
            <a:ext cx="298450" cy="514350"/>
          </a:xfrm>
          <a:prstGeom prst="straightConnector1">
            <a:avLst/>
          </a:prstGeom>
          <a:noFill/>
          <a:ln w="9525">
            <a:solidFill>
              <a:schemeClr val="tx1"/>
            </a:solidFill>
            <a:round/>
            <a:headEnd/>
            <a:tailEnd type="triangle" w="med" len="med"/>
          </a:ln>
        </p:spPr>
      </p:cxnSp>
      <p:sp>
        <p:nvSpPr>
          <p:cNvPr id="25623" name="Text Box 29"/>
          <p:cNvSpPr txBox="1">
            <a:spLocks noChangeArrowheads="1"/>
          </p:cNvSpPr>
          <p:nvPr/>
        </p:nvSpPr>
        <p:spPr bwMode="auto">
          <a:xfrm>
            <a:off x="1044575" y="1844675"/>
            <a:ext cx="646113" cy="457200"/>
          </a:xfrm>
          <a:prstGeom prst="rect">
            <a:avLst/>
          </a:prstGeom>
          <a:noFill/>
          <a:ln w="9525">
            <a:noFill/>
            <a:miter lim="800000"/>
            <a:headEnd/>
            <a:tailEnd/>
          </a:ln>
        </p:spPr>
        <p:txBody>
          <a:bodyPr wrap="none">
            <a:spAutoFit/>
          </a:bodyPr>
          <a:lstStyle/>
          <a:p>
            <a:r>
              <a:rPr lang="es-CO" sz="1200">
                <a:latin typeface="Times New Roman" pitchFamily="18" charset="0"/>
              </a:rPr>
              <a:t>Qa = 0</a:t>
            </a:r>
          </a:p>
          <a:p>
            <a:r>
              <a:rPr lang="es-CO" sz="1200">
                <a:latin typeface="Times New Roman" pitchFamily="18" charset="0"/>
              </a:rPr>
              <a:t>Qs = 0</a:t>
            </a:r>
            <a:endParaRPr lang="es-ES" sz="1200">
              <a:latin typeface="Times New Roman" pitchFamily="18" charset="0"/>
            </a:endParaRPr>
          </a:p>
        </p:txBody>
      </p:sp>
      <p:sp>
        <p:nvSpPr>
          <p:cNvPr id="25624" name="Text Box 30"/>
          <p:cNvSpPr txBox="1">
            <a:spLocks noChangeArrowheads="1"/>
          </p:cNvSpPr>
          <p:nvPr/>
        </p:nvSpPr>
        <p:spPr bwMode="auto">
          <a:xfrm>
            <a:off x="2519363" y="2132013"/>
            <a:ext cx="638175" cy="274637"/>
          </a:xfrm>
          <a:prstGeom prst="rect">
            <a:avLst/>
          </a:prstGeom>
          <a:noFill/>
          <a:ln w="9525">
            <a:noFill/>
            <a:miter lim="800000"/>
            <a:headEnd/>
            <a:tailEnd/>
          </a:ln>
        </p:spPr>
        <p:txBody>
          <a:bodyPr wrap="none">
            <a:spAutoFit/>
          </a:bodyPr>
          <a:lstStyle/>
          <a:p>
            <a:r>
              <a:rPr lang="es-CO" sz="1200">
                <a:latin typeface="Times New Roman" pitchFamily="18" charset="0"/>
              </a:rPr>
              <a:t>Qs = 1</a:t>
            </a:r>
            <a:endParaRPr lang="es-ES" sz="1200">
              <a:latin typeface="Times New Roman" pitchFamily="18" charset="0"/>
            </a:endParaRPr>
          </a:p>
        </p:txBody>
      </p:sp>
      <p:sp>
        <p:nvSpPr>
          <p:cNvPr id="25625" name="Text Box 31"/>
          <p:cNvSpPr txBox="1">
            <a:spLocks noChangeArrowheads="1"/>
          </p:cNvSpPr>
          <p:nvPr/>
        </p:nvSpPr>
        <p:spPr bwMode="auto">
          <a:xfrm rot="1756588">
            <a:off x="2593975" y="2636838"/>
            <a:ext cx="646113" cy="274637"/>
          </a:xfrm>
          <a:prstGeom prst="rect">
            <a:avLst/>
          </a:prstGeom>
          <a:noFill/>
          <a:ln w="9525">
            <a:noFill/>
            <a:miter lim="800000"/>
            <a:headEnd/>
            <a:tailEnd/>
          </a:ln>
        </p:spPr>
        <p:txBody>
          <a:bodyPr wrap="none">
            <a:spAutoFit/>
          </a:bodyPr>
          <a:lstStyle/>
          <a:p>
            <a:r>
              <a:rPr lang="es-CO" sz="1200">
                <a:latin typeface="Times New Roman" pitchFamily="18" charset="0"/>
              </a:rPr>
              <a:t>Qa = 1</a:t>
            </a:r>
            <a:endParaRPr lang="es-ES" sz="1200">
              <a:latin typeface="Times New Roman" pitchFamily="18" charset="0"/>
            </a:endParaRPr>
          </a:p>
        </p:txBody>
      </p:sp>
      <p:sp>
        <p:nvSpPr>
          <p:cNvPr id="25626" name="Text Box 32"/>
          <p:cNvSpPr txBox="1">
            <a:spLocks noChangeArrowheads="1"/>
          </p:cNvSpPr>
          <p:nvPr/>
        </p:nvSpPr>
        <p:spPr bwMode="auto">
          <a:xfrm>
            <a:off x="3924300" y="3105150"/>
            <a:ext cx="544513" cy="274638"/>
          </a:xfrm>
          <a:prstGeom prst="rect">
            <a:avLst/>
          </a:prstGeom>
          <a:noFill/>
          <a:ln w="9525">
            <a:noFill/>
            <a:miter lim="800000"/>
            <a:headEnd/>
            <a:tailEnd/>
          </a:ln>
        </p:spPr>
        <p:txBody>
          <a:bodyPr wrap="none">
            <a:spAutoFit/>
          </a:bodyPr>
          <a:lstStyle/>
          <a:p>
            <a:r>
              <a:rPr lang="es-CO" sz="1200">
                <a:latin typeface="Times New Roman" pitchFamily="18" charset="0"/>
              </a:rPr>
              <a:t>S = 0</a:t>
            </a:r>
            <a:endParaRPr lang="es-ES" sz="1200">
              <a:latin typeface="Times New Roman" pitchFamily="18" charset="0"/>
            </a:endParaRPr>
          </a:p>
        </p:txBody>
      </p:sp>
      <p:sp>
        <p:nvSpPr>
          <p:cNvPr id="25627" name="Text Box 33"/>
          <p:cNvSpPr txBox="1">
            <a:spLocks noChangeArrowheads="1"/>
          </p:cNvSpPr>
          <p:nvPr/>
        </p:nvSpPr>
        <p:spPr bwMode="auto">
          <a:xfrm>
            <a:off x="3492500" y="3730625"/>
            <a:ext cx="544513" cy="274638"/>
          </a:xfrm>
          <a:prstGeom prst="rect">
            <a:avLst/>
          </a:prstGeom>
          <a:noFill/>
          <a:ln w="9525">
            <a:noFill/>
            <a:miter lim="800000"/>
            <a:headEnd/>
            <a:tailEnd/>
          </a:ln>
        </p:spPr>
        <p:txBody>
          <a:bodyPr wrap="none">
            <a:spAutoFit/>
          </a:bodyPr>
          <a:lstStyle/>
          <a:p>
            <a:r>
              <a:rPr lang="es-CO" sz="1200">
                <a:latin typeface="Times New Roman" pitchFamily="18" charset="0"/>
              </a:rPr>
              <a:t>S = 1</a:t>
            </a:r>
            <a:endParaRPr lang="es-ES" sz="1200">
              <a:latin typeface="Times New Roman" pitchFamily="18" charset="0"/>
            </a:endParaRPr>
          </a:p>
        </p:txBody>
      </p:sp>
      <p:sp>
        <p:nvSpPr>
          <p:cNvPr id="25628" name="Text Box 34"/>
          <p:cNvSpPr txBox="1">
            <a:spLocks noChangeArrowheads="1"/>
          </p:cNvSpPr>
          <p:nvPr/>
        </p:nvSpPr>
        <p:spPr bwMode="auto">
          <a:xfrm>
            <a:off x="2339975" y="4040188"/>
            <a:ext cx="544513" cy="274637"/>
          </a:xfrm>
          <a:prstGeom prst="rect">
            <a:avLst/>
          </a:prstGeom>
          <a:noFill/>
          <a:ln w="9525">
            <a:noFill/>
            <a:miter lim="800000"/>
            <a:headEnd/>
            <a:tailEnd/>
          </a:ln>
        </p:spPr>
        <p:txBody>
          <a:bodyPr wrap="none">
            <a:spAutoFit/>
          </a:bodyPr>
          <a:lstStyle/>
          <a:p>
            <a:r>
              <a:rPr lang="es-CO" sz="1200">
                <a:latin typeface="Times New Roman" pitchFamily="18" charset="0"/>
              </a:rPr>
              <a:t>E = 1</a:t>
            </a:r>
            <a:endParaRPr lang="es-ES" sz="1200">
              <a:latin typeface="Times New Roman" pitchFamily="18" charset="0"/>
            </a:endParaRPr>
          </a:p>
        </p:txBody>
      </p:sp>
      <p:sp>
        <p:nvSpPr>
          <p:cNvPr id="25629" name="Text Box 35"/>
          <p:cNvSpPr txBox="1">
            <a:spLocks noChangeArrowheads="1"/>
          </p:cNvSpPr>
          <p:nvPr/>
        </p:nvSpPr>
        <p:spPr bwMode="auto">
          <a:xfrm>
            <a:off x="2447925" y="5818188"/>
            <a:ext cx="544513" cy="274637"/>
          </a:xfrm>
          <a:prstGeom prst="rect">
            <a:avLst/>
          </a:prstGeom>
          <a:noFill/>
          <a:ln w="9525">
            <a:noFill/>
            <a:miter lim="800000"/>
            <a:headEnd/>
            <a:tailEnd/>
          </a:ln>
        </p:spPr>
        <p:txBody>
          <a:bodyPr wrap="none">
            <a:spAutoFit/>
          </a:bodyPr>
          <a:lstStyle/>
          <a:p>
            <a:r>
              <a:rPr lang="es-CO" sz="1200">
                <a:latin typeface="Times New Roman" pitchFamily="18" charset="0"/>
              </a:rPr>
              <a:t>E = 0</a:t>
            </a:r>
            <a:endParaRPr lang="es-ES" sz="1200">
              <a:latin typeface="Times New Roman" pitchFamily="18" charset="0"/>
            </a:endParaRPr>
          </a:p>
        </p:txBody>
      </p:sp>
      <p:sp>
        <p:nvSpPr>
          <p:cNvPr id="25630" name="Text Box 36"/>
          <p:cNvSpPr txBox="1">
            <a:spLocks noChangeArrowheads="1"/>
          </p:cNvSpPr>
          <p:nvPr/>
        </p:nvSpPr>
        <p:spPr bwMode="auto">
          <a:xfrm>
            <a:off x="5184775" y="3608388"/>
            <a:ext cx="3476625" cy="1092200"/>
          </a:xfrm>
          <a:prstGeom prst="rect">
            <a:avLst/>
          </a:prstGeom>
          <a:noFill/>
          <a:ln w="9525">
            <a:solidFill>
              <a:schemeClr val="accent1"/>
            </a:solidFill>
            <a:miter lim="800000"/>
            <a:headEnd/>
            <a:tailEnd/>
          </a:ln>
        </p:spPr>
        <p:txBody>
          <a:bodyPr>
            <a:spAutoFit/>
          </a:bodyPr>
          <a:lstStyle/>
          <a:p>
            <a:r>
              <a:rPr lang="es-CO" sz="1300">
                <a:latin typeface="Times New Roman" pitchFamily="18" charset="0"/>
              </a:rPr>
              <a:t>Qa = 1	Sumar		(in3)</a:t>
            </a:r>
          </a:p>
          <a:p>
            <a:r>
              <a:rPr lang="es-CO" sz="1300">
                <a:latin typeface="Times New Roman" pitchFamily="18" charset="0"/>
              </a:rPr>
              <a:t>Qs = 1	Restar		(in2)</a:t>
            </a:r>
          </a:p>
          <a:p>
            <a:r>
              <a:rPr lang="es-CO" sz="1300">
                <a:latin typeface="Times New Roman" pitchFamily="18" charset="0"/>
              </a:rPr>
              <a:t>S = 0	Signos iguales	(in1)</a:t>
            </a:r>
          </a:p>
          <a:p>
            <a:r>
              <a:rPr lang="es-CO" sz="1300">
                <a:latin typeface="Times New Roman" pitchFamily="18" charset="0"/>
              </a:rPr>
              <a:t>S = 1	Signos diferentes	(in1)</a:t>
            </a:r>
          </a:p>
          <a:p>
            <a:r>
              <a:rPr lang="es-CO" sz="1300">
                <a:latin typeface="Times New Roman" pitchFamily="18" charset="0"/>
              </a:rPr>
              <a:t>E	Output Carry		(in0)</a:t>
            </a:r>
            <a:endParaRPr lang="es-ES" sz="1200">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a:spLocks noGrp="1"/>
          </p:cNvSpPr>
          <p:nvPr>
            <p:ph type="title"/>
          </p:nvPr>
        </p:nvSpPr>
        <p:spPr/>
        <p:txBody>
          <a:bodyPr/>
          <a:lstStyle/>
          <a:p>
            <a:pPr eaLnBrk="1" hangingPunct="1"/>
            <a:r>
              <a:rPr lang="es-CO" smtClean="0"/>
              <a:t>Ejercicio 6</a:t>
            </a:r>
            <a:endParaRPr lang="es-ES" smtClean="0"/>
          </a:p>
        </p:txBody>
      </p:sp>
      <p:graphicFrame>
        <p:nvGraphicFramePr>
          <p:cNvPr id="23654" name="Group 102"/>
          <p:cNvGraphicFramePr>
            <a:graphicFrameLocks noGrp="1"/>
          </p:cNvGraphicFramePr>
          <p:nvPr>
            <p:ph idx="1"/>
          </p:nvPr>
        </p:nvGraphicFramePr>
        <p:xfrm>
          <a:off x="1082675" y="1916113"/>
          <a:ext cx="6848475" cy="3333754"/>
        </p:xfrm>
        <a:graphic>
          <a:graphicData uri="http://schemas.openxmlformats.org/drawingml/2006/table">
            <a:tbl>
              <a:tblPr/>
              <a:tblGrid>
                <a:gridCol w="2601913"/>
                <a:gridCol w="901700"/>
                <a:gridCol w="371475"/>
                <a:gridCol w="371475"/>
                <a:gridCol w="371475"/>
                <a:gridCol w="450850"/>
                <a:gridCol w="282575"/>
                <a:gridCol w="273050"/>
                <a:gridCol w="273050"/>
                <a:gridCol w="950912"/>
              </a:tblGrid>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_tradnl"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x (fsm8)</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s2</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s1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s0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Cin</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L</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Y</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z</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W (fsm0)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T0: Estado Inicial x = 1 </a:t>
                      </a:r>
                      <a:endParaRPr kumimoji="0" lang="es-ES"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T1: Bs </a:t>
                      </a:r>
                      <a:r>
                        <a:rPr kumimoji="0" lang="es-CO" sz="1400" b="0" i="0" u="none" strike="noStrike" cap="none" normalizeH="0" baseline="0" smtClean="0">
                          <a:ln>
                            <a:noFill/>
                          </a:ln>
                          <a:solidFill>
                            <a:schemeClr val="tx1"/>
                          </a:solidFill>
                          <a:effectLst/>
                          <a:latin typeface="Arial" charset="0"/>
                          <a:cs typeface="Arial" charset="0"/>
                        </a:rPr>
                        <a:t>← Bs’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T2: E </a:t>
                      </a:r>
                      <a:r>
                        <a:rPr kumimoji="0" lang="es-CO" sz="1400" b="0" i="0" u="none" strike="noStrike" cap="none" normalizeH="0" baseline="0" smtClean="0">
                          <a:ln>
                            <a:noFill/>
                          </a:ln>
                          <a:solidFill>
                            <a:schemeClr val="tx1"/>
                          </a:solidFill>
                          <a:effectLst/>
                          <a:latin typeface="Arial" charset="0"/>
                          <a:cs typeface="Arial" charset="0"/>
                        </a:rPr>
                        <a:t>← 0</a:t>
                      </a:r>
                      <a:endParaRPr kumimoji="0" lang="es-ES"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T3: A </a:t>
                      </a:r>
                      <a:r>
                        <a:rPr kumimoji="0" lang="es-CO" sz="1400" b="0" i="0" u="none" strike="noStrike" cap="none" normalizeH="0" baseline="0" smtClean="0">
                          <a:ln>
                            <a:noFill/>
                          </a:ln>
                          <a:solidFill>
                            <a:schemeClr val="tx1"/>
                          </a:solidFill>
                          <a:effectLst/>
                          <a:latin typeface="Arial" charset="0"/>
                          <a:cs typeface="Arial" charset="0"/>
                        </a:rPr>
                        <a:t>← A + B, E ← Cout</a:t>
                      </a:r>
                      <a:endParaRPr kumimoji="0" lang="es-E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T4: A </a:t>
                      </a:r>
                      <a:r>
                        <a:rPr kumimoji="0" lang="es-CO" sz="1400" b="0" i="0" u="none" strike="noStrike" cap="none" normalizeH="0" baseline="0" smtClean="0">
                          <a:ln>
                            <a:noFill/>
                          </a:ln>
                          <a:solidFill>
                            <a:schemeClr val="tx1"/>
                          </a:solidFill>
                          <a:effectLst/>
                          <a:latin typeface="Arial" charset="0"/>
                          <a:cs typeface="Arial" charset="0"/>
                        </a:rPr>
                        <a:t>← A + B’ + 1, E ← Cout</a:t>
                      </a:r>
                      <a:endParaRPr kumimoji="0" lang="es-E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T5: nada</a:t>
                      </a:r>
                      <a:endParaRPr kumimoji="0" lang="es-E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T6: A </a:t>
                      </a:r>
                      <a:r>
                        <a:rPr kumimoji="0" lang="es-CO" sz="1400" b="0" i="0" u="none" strike="noStrike" cap="none" normalizeH="0" baseline="0" smtClean="0">
                          <a:ln>
                            <a:noFill/>
                          </a:ln>
                          <a:solidFill>
                            <a:schemeClr val="tx1"/>
                          </a:solidFill>
                          <a:effectLst/>
                          <a:latin typeface="Arial" charset="0"/>
                          <a:cs typeface="Arial" charset="0"/>
                        </a:rPr>
                        <a:t>← A’</a:t>
                      </a:r>
                      <a:endParaRPr kumimoji="0" lang="es-E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cs typeface="Arial" charset="0"/>
                        </a:rPr>
                        <a:t>T7: A ← A + 1, As ← As’</a:t>
                      </a:r>
                      <a:endParaRPr kumimoji="0" lang="es-E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724" name="104 CuadroTexto"/>
          <p:cNvSpPr txBox="1">
            <a:spLocks noChangeArrowheads="1"/>
          </p:cNvSpPr>
          <p:nvPr/>
        </p:nvSpPr>
        <p:spPr bwMode="auto">
          <a:xfrm>
            <a:off x="3184525" y="5295900"/>
            <a:ext cx="2711450" cy="323850"/>
          </a:xfrm>
          <a:prstGeom prst="rect">
            <a:avLst/>
          </a:prstGeom>
          <a:noFill/>
          <a:ln w="9525">
            <a:noFill/>
            <a:miter lim="800000"/>
            <a:headEnd/>
            <a:tailEnd/>
          </a:ln>
        </p:spPr>
        <p:txBody>
          <a:bodyPr wrap="none">
            <a:spAutoFit/>
          </a:bodyPr>
          <a:lstStyle/>
          <a:p>
            <a:r>
              <a:rPr lang="es-CO" sz="1500">
                <a:latin typeface="Times New Roman" pitchFamily="18" charset="0"/>
              </a:rPr>
              <a:t>Salidas de la FSM por estado</a:t>
            </a:r>
            <a:endParaRPr lang="es-ES" sz="1500">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1"/>
          <p:cNvSpPr>
            <a:spLocks noGrp="1" noChangeArrowheads="1"/>
          </p:cNvSpPr>
          <p:nvPr>
            <p:ph type="title"/>
          </p:nvPr>
        </p:nvSpPr>
        <p:spPr/>
        <p:txBody>
          <a:bodyPr/>
          <a:lstStyle/>
          <a:p>
            <a:r>
              <a:rPr lang="es-CO" smtClean="0"/>
              <a:t>Ejercicio 6: Funciones de la ALU</a:t>
            </a:r>
            <a:endParaRPr lang="es-ES" smtClean="0"/>
          </a:p>
        </p:txBody>
      </p:sp>
      <p:graphicFrame>
        <p:nvGraphicFramePr>
          <p:cNvPr id="58654" name="Group 286"/>
          <p:cNvGraphicFramePr>
            <a:graphicFrameLocks noGrp="1"/>
          </p:cNvGraphicFramePr>
          <p:nvPr>
            <p:ph type="tbl" idx="1"/>
          </p:nvPr>
        </p:nvGraphicFramePr>
        <p:xfrm>
          <a:off x="2216150" y="1952625"/>
          <a:ext cx="4551363" cy="3840480"/>
        </p:xfrm>
        <a:graphic>
          <a:graphicData uri="http://schemas.openxmlformats.org/drawingml/2006/table">
            <a:tbl>
              <a:tblPr/>
              <a:tblGrid>
                <a:gridCol w="369888"/>
                <a:gridCol w="369887"/>
                <a:gridCol w="369888"/>
                <a:gridCol w="474662"/>
                <a:gridCol w="1404938"/>
                <a:gridCol w="1562100"/>
              </a:tblGrid>
              <a:tr h="0">
                <a:tc gridSpan="4">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Selección</a:t>
                      </a:r>
                      <a:endParaRPr kumimoji="0" lang="es-ES" sz="12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gridSpan="2">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endParaRPr kumimoji="0" lang="es-ES_tradnl"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_tradnl"/>
                    </a:p>
                  </a:txBody>
                  <a:tcPr/>
                </a:tc>
              </a:tr>
              <a:tr h="1619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S2</a:t>
                      </a:r>
                      <a:endParaRPr kumimoji="0" lang="es-ES" sz="12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S1</a:t>
                      </a:r>
                      <a:endParaRPr kumimoji="0" lang="es-ES"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S0</a:t>
                      </a:r>
                      <a:endParaRPr kumimoji="0" lang="es-ES"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Cin</a:t>
                      </a:r>
                      <a:endParaRPr kumimoji="0" lang="es-ES"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Salida</a:t>
                      </a:r>
                      <a:endParaRPr kumimoji="0" lang="es-ES"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Función</a:t>
                      </a:r>
                      <a:endParaRPr kumimoji="0" lang="es-ES"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Transferir 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Incrementar 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r>
              <a:tr h="163513">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F=A+B</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Suma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r>
              <a:tr h="219075">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F=A+B+1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Suma con carry</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F=A-B-1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Resta con Préstamo</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F=A-B</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Sustracción</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r>
              <a:tr h="163513">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Decrementar 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Transferir 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X</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 OR B</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OR</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X</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 XOR B</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XOR</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X</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 AND B</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AND</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X</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Complementar 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s-CO" smtClean="0"/>
              <a:t>Ejercicio 6: Quartus II (Datapath)</a:t>
            </a:r>
            <a:endParaRPr lang="es-ES" smtClean="0"/>
          </a:p>
        </p:txBody>
      </p:sp>
      <p:pic>
        <p:nvPicPr>
          <p:cNvPr id="28675" name="Picture 10"/>
          <p:cNvPicPr>
            <a:picLocks noChangeAspect="1" noChangeArrowheads="1"/>
          </p:cNvPicPr>
          <p:nvPr/>
        </p:nvPicPr>
        <p:blipFill>
          <a:blip r:embed="rId2"/>
          <a:srcRect/>
          <a:stretch>
            <a:fillRect/>
          </a:stretch>
        </p:blipFill>
        <p:spPr bwMode="auto">
          <a:xfrm>
            <a:off x="36513" y="1989138"/>
            <a:ext cx="9072562" cy="3487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s-CO" smtClean="0"/>
              <a:t>Ejercicio 6: Quartus II (Flip-flops de Signo)</a:t>
            </a:r>
            <a:endParaRPr lang="es-ES" smtClean="0"/>
          </a:p>
        </p:txBody>
      </p:sp>
      <p:pic>
        <p:nvPicPr>
          <p:cNvPr id="29699" name="Picture 7"/>
          <p:cNvPicPr>
            <a:picLocks noChangeAspect="1" noChangeArrowheads="1"/>
          </p:cNvPicPr>
          <p:nvPr/>
        </p:nvPicPr>
        <p:blipFill>
          <a:blip r:embed="rId2"/>
          <a:srcRect/>
          <a:stretch>
            <a:fillRect/>
          </a:stretch>
        </p:blipFill>
        <p:spPr bwMode="auto">
          <a:xfrm>
            <a:off x="358775" y="2168525"/>
            <a:ext cx="8424863" cy="328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p:nvPr>
        </p:nvSpPr>
        <p:spPr/>
        <p:txBody>
          <a:bodyPr/>
          <a:lstStyle/>
          <a:p>
            <a:r>
              <a:rPr lang="es-CO" smtClean="0"/>
              <a:t>Ejercicio 6: Simulación</a:t>
            </a:r>
            <a:endParaRPr lang="es-ES" smtClean="0"/>
          </a:p>
        </p:txBody>
      </p:sp>
      <p:sp>
        <p:nvSpPr>
          <p:cNvPr id="5" name="4 Abrir llave"/>
          <p:cNvSpPr>
            <a:spLocks/>
          </p:cNvSpPr>
          <p:nvPr/>
        </p:nvSpPr>
        <p:spPr bwMode="auto">
          <a:xfrm rot="-5400000">
            <a:off x="1798638" y="2024063"/>
            <a:ext cx="219075" cy="2663825"/>
          </a:xfrm>
          <a:prstGeom prst="leftBrace">
            <a:avLst>
              <a:gd name="adj1" fmla="val 6080"/>
              <a:gd name="adj2" fmla="val 50000"/>
            </a:avLst>
          </a:prstGeom>
          <a:noFill/>
          <a:ln w="19050" algn="ctr">
            <a:solidFill>
              <a:srgbClr val="FF0000"/>
            </a:solidFill>
            <a:round/>
            <a:headEnd/>
            <a:tailEnd/>
          </a:ln>
        </p:spPr>
        <p:txBody>
          <a:bodyPr vert="eaVert" anchor="ctr"/>
          <a:lstStyle/>
          <a:p>
            <a:pPr algn="ctr">
              <a:defRPr/>
            </a:pPr>
            <a:endParaRPr lang="es-ES">
              <a:latin typeface="+mn-lt"/>
            </a:endParaRPr>
          </a:p>
        </p:txBody>
      </p:sp>
      <p:sp>
        <p:nvSpPr>
          <p:cNvPr id="7" name="6 Abrir llave"/>
          <p:cNvSpPr>
            <a:spLocks/>
          </p:cNvSpPr>
          <p:nvPr/>
        </p:nvSpPr>
        <p:spPr bwMode="auto">
          <a:xfrm rot="-5400000">
            <a:off x="5272881" y="2474120"/>
            <a:ext cx="219075" cy="1763712"/>
          </a:xfrm>
          <a:prstGeom prst="leftBrace">
            <a:avLst>
              <a:gd name="adj1" fmla="val 5591"/>
              <a:gd name="adj2" fmla="val 50000"/>
            </a:avLst>
          </a:prstGeom>
          <a:noFill/>
          <a:ln w="19050" algn="ctr">
            <a:solidFill>
              <a:srgbClr val="FF0000"/>
            </a:solidFill>
            <a:round/>
            <a:headEnd/>
            <a:tailEnd/>
          </a:ln>
        </p:spPr>
        <p:txBody>
          <a:bodyPr vert="eaVert" anchor="ctr"/>
          <a:lstStyle/>
          <a:p>
            <a:pPr algn="ctr">
              <a:defRPr/>
            </a:pPr>
            <a:endParaRPr lang="es-ES">
              <a:latin typeface="+mn-lt"/>
            </a:endParaRPr>
          </a:p>
        </p:txBody>
      </p:sp>
      <p:sp>
        <p:nvSpPr>
          <p:cNvPr id="30725" name="7 CuadroTexto"/>
          <p:cNvSpPr txBox="1">
            <a:spLocks noChangeArrowheads="1"/>
          </p:cNvSpPr>
          <p:nvPr/>
        </p:nvSpPr>
        <p:spPr bwMode="auto">
          <a:xfrm>
            <a:off x="935038" y="3465513"/>
            <a:ext cx="1922462" cy="457200"/>
          </a:xfrm>
          <a:prstGeom prst="rect">
            <a:avLst/>
          </a:prstGeom>
          <a:noFill/>
          <a:ln w="9525">
            <a:noFill/>
            <a:miter lim="800000"/>
            <a:headEnd/>
            <a:tailEnd/>
          </a:ln>
        </p:spPr>
        <p:txBody>
          <a:bodyPr wrap="none">
            <a:spAutoFit/>
          </a:bodyPr>
          <a:lstStyle/>
          <a:p>
            <a:r>
              <a:rPr lang="es-CO">
                <a:latin typeface="Times New Roman" pitchFamily="18" charset="0"/>
              </a:rPr>
              <a:t>A= -10 - (-30)</a:t>
            </a:r>
            <a:endParaRPr lang="es-ES">
              <a:latin typeface="Times New Roman" pitchFamily="18" charset="0"/>
            </a:endParaRPr>
          </a:p>
        </p:txBody>
      </p:sp>
      <p:sp>
        <p:nvSpPr>
          <p:cNvPr id="30726" name="8 CuadroTexto"/>
          <p:cNvSpPr txBox="1">
            <a:spLocks noChangeArrowheads="1"/>
          </p:cNvSpPr>
          <p:nvPr/>
        </p:nvSpPr>
        <p:spPr bwMode="auto">
          <a:xfrm>
            <a:off x="4373563" y="3538538"/>
            <a:ext cx="1998662" cy="457200"/>
          </a:xfrm>
          <a:prstGeom prst="rect">
            <a:avLst/>
          </a:prstGeom>
          <a:noFill/>
          <a:ln w="9525">
            <a:noFill/>
            <a:miter lim="800000"/>
            <a:headEnd/>
            <a:tailEnd/>
          </a:ln>
        </p:spPr>
        <p:txBody>
          <a:bodyPr wrap="none">
            <a:spAutoFit/>
          </a:bodyPr>
          <a:lstStyle/>
          <a:p>
            <a:r>
              <a:rPr lang="es-CO">
                <a:latin typeface="Times New Roman" pitchFamily="18" charset="0"/>
              </a:rPr>
              <a:t>A = -30 - (-10)</a:t>
            </a:r>
            <a:endParaRPr lang="es-ES">
              <a:latin typeface="Times New Roman" pitchFamily="18" charset="0"/>
            </a:endParaRPr>
          </a:p>
        </p:txBody>
      </p:sp>
      <p:sp>
        <p:nvSpPr>
          <p:cNvPr id="30727" name="9 CuadroTexto"/>
          <p:cNvSpPr txBox="1">
            <a:spLocks noChangeArrowheads="1"/>
          </p:cNvSpPr>
          <p:nvPr/>
        </p:nvSpPr>
        <p:spPr bwMode="auto">
          <a:xfrm>
            <a:off x="623888" y="4005263"/>
            <a:ext cx="6035675" cy="2554287"/>
          </a:xfrm>
          <a:prstGeom prst="rect">
            <a:avLst/>
          </a:prstGeom>
          <a:noFill/>
          <a:ln w="9525">
            <a:noFill/>
            <a:miter lim="800000"/>
            <a:headEnd/>
            <a:tailEnd/>
          </a:ln>
        </p:spPr>
        <p:txBody>
          <a:bodyPr wrap="none">
            <a:spAutoFit/>
          </a:bodyPr>
          <a:lstStyle/>
          <a:p>
            <a:r>
              <a:rPr lang="es-CO" sz="1600">
                <a:latin typeface="Times New Roman" pitchFamily="18" charset="0"/>
              </a:rPr>
              <a:t>Start :	comenzar operación</a:t>
            </a:r>
          </a:p>
          <a:p>
            <a:r>
              <a:rPr lang="es-CO" sz="1600">
                <a:latin typeface="Times New Roman" pitchFamily="18" charset="0"/>
              </a:rPr>
              <a:t>As : 	signo de A</a:t>
            </a:r>
          </a:p>
          <a:p>
            <a:r>
              <a:rPr lang="es-CO" sz="1600">
                <a:latin typeface="Times New Roman" pitchFamily="18" charset="0"/>
              </a:rPr>
              <a:t>Bs : 	signo de B</a:t>
            </a:r>
          </a:p>
          <a:p>
            <a:r>
              <a:rPr lang="es-CO" sz="1600">
                <a:latin typeface="Times New Roman" pitchFamily="18" charset="0"/>
              </a:rPr>
              <a:t>Qa : 	sumar</a:t>
            </a:r>
          </a:p>
          <a:p>
            <a:r>
              <a:rPr lang="es-CO" sz="1600">
                <a:latin typeface="Times New Roman" pitchFamily="18" charset="0"/>
              </a:rPr>
              <a:t>Qs : 	restar</a:t>
            </a:r>
          </a:p>
          <a:p>
            <a:r>
              <a:rPr lang="es-CO" sz="1600">
                <a:latin typeface="Times New Roman" pitchFamily="18" charset="0"/>
              </a:rPr>
              <a:t>fsm : 	salidas de la FSM</a:t>
            </a:r>
          </a:p>
          <a:p>
            <a:r>
              <a:rPr lang="es-CO" sz="1600">
                <a:latin typeface="Times New Roman" pitchFamily="18" charset="0"/>
              </a:rPr>
              <a:t>In : 	entradas de la FSM</a:t>
            </a:r>
          </a:p>
          <a:p>
            <a:r>
              <a:rPr lang="es-CO" sz="1600">
                <a:latin typeface="Times New Roman" pitchFamily="18" charset="0"/>
              </a:rPr>
              <a:t>rA : 	contenido final del reg. A</a:t>
            </a:r>
          </a:p>
          <a:p>
            <a:r>
              <a:rPr lang="es-CO" sz="1600">
                <a:latin typeface="Times New Roman" pitchFamily="18" charset="0"/>
              </a:rPr>
              <a:t>Signo: 	signo final de A</a:t>
            </a:r>
          </a:p>
          <a:p>
            <a:r>
              <a:rPr lang="es-CO" sz="1600">
                <a:latin typeface="Times New Roman" pitchFamily="18" charset="0"/>
              </a:rPr>
              <a:t>X : 	señal de T0 (indica el comienzo y el final de una operación)</a:t>
            </a:r>
            <a:endParaRPr lang="es-ES" sz="1600">
              <a:latin typeface="Times New Roman" pitchFamily="18" charset="0"/>
            </a:endParaRPr>
          </a:p>
        </p:txBody>
      </p:sp>
      <p:pic>
        <p:nvPicPr>
          <p:cNvPr id="30728" name="Picture 10"/>
          <p:cNvPicPr>
            <a:picLocks noChangeAspect="1" noChangeArrowheads="1"/>
          </p:cNvPicPr>
          <p:nvPr/>
        </p:nvPicPr>
        <p:blipFill>
          <a:blip r:embed="rId2"/>
          <a:srcRect/>
          <a:stretch>
            <a:fillRect/>
          </a:stretch>
        </p:blipFill>
        <p:spPr bwMode="auto">
          <a:xfrm>
            <a:off x="112713" y="1233488"/>
            <a:ext cx="8959850" cy="207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76200" y="76200"/>
            <a:ext cx="8382000" cy="544513"/>
          </a:xfrm>
        </p:spPr>
        <p:txBody>
          <a:bodyPr/>
          <a:lstStyle/>
          <a:p>
            <a:pPr eaLnBrk="1" hangingPunct="1"/>
            <a:r>
              <a:rPr lang="es-MX" smtClean="0"/>
              <a:t>Ejercicio 1</a:t>
            </a:r>
            <a:endParaRPr lang="en-US" smtClean="0"/>
          </a:p>
        </p:txBody>
      </p:sp>
      <p:sp>
        <p:nvSpPr>
          <p:cNvPr id="2052" name="Oval 6"/>
          <p:cNvSpPr>
            <a:spLocks noChangeArrowheads="1"/>
          </p:cNvSpPr>
          <p:nvPr/>
        </p:nvSpPr>
        <p:spPr bwMode="auto">
          <a:xfrm>
            <a:off x="2338388" y="4868863"/>
            <a:ext cx="577850" cy="577850"/>
          </a:xfrm>
          <a:prstGeom prst="ellipse">
            <a:avLst/>
          </a:prstGeom>
          <a:noFill/>
          <a:ln w="9525">
            <a:solidFill>
              <a:schemeClr val="tx1"/>
            </a:solidFill>
            <a:round/>
            <a:headEnd/>
            <a:tailEnd/>
          </a:ln>
        </p:spPr>
        <p:txBody>
          <a:bodyPr wrap="none" anchor="ctr"/>
          <a:lstStyle/>
          <a:p>
            <a:pPr algn="ctr"/>
            <a:r>
              <a:rPr lang="es-CO" sz="1700">
                <a:latin typeface="Times New Roman" pitchFamily="18" charset="0"/>
              </a:rPr>
              <a:t>Z=0</a:t>
            </a:r>
            <a:endParaRPr lang="es-ES" sz="1700">
              <a:latin typeface="Times New Roman" pitchFamily="18" charset="0"/>
            </a:endParaRPr>
          </a:p>
        </p:txBody>
      </p:sp>
      <p:sp>
        <p:nvSpPr>
          <p:cNvPr id="2053" name="Oval 7"/>
          <p:cNvSpPr>
            <a:spLocks noChangeArrowheads="1"/>
          </p:cNvSpPr>
          <p:nvPr/>
        </p:nvSpPr>
        <p:spPr bwMode="auto">
          <a:xfrm>
            <a:off x="4641850" y="4868863"/>
            <a:ext cx="577850" cy="577850"/>
          </a:xfrm>
          <a:prstGeom prst="ellipse">
            <a:avLst/>
          </a:prstGeom>
          <a:noFill/>
          <a:ln w="9525">
            <a:solidFill>
              <a:schemeClr val="tx1"/>
            </a:solidFill>
            <a:round/>
            <a:headEnd/>
            <a:tailEnd/>
          </a:ln>
        </p:spPr>
        <p:txBody>
          <a:bodyPr wrap="none" anchor="ctr"/>
          <a:lstStyle/>
          <a:p>
            <a:pPr algn="ctr"/>
            <a:r>
              <a:rPr lang="es-CO" sz="1700">
                <a:latin typeface="Times New Roman" pitchFamily="18" charset="0"/>
              </a:rPr>
              <a:t>Z=1</a:t>
            </a:r>
            <a:endParaRPr lang="es-ES" sz="1700">
              <a:latin typeface="Times New Roman" pitchFamily="18" charset="0"/>
            </a:endParaRPr>
          </a:p>
        </p:txBody>
      </p:sp>
      <p:cxnSp>
        <p:nvCxnSpPr>
          <p:cNvPr id="2054" name="AutoShape 8"/>
          <p:cNvCxnSpPr>
            <a:cxnSpLocks noChangeShapeType="1"/>
            <a:stCxn id="2052" idx="7"/>
            <a:endCxn id="2053" idx="1"/>
          </p:cNvCxnSpPr>
          <p:nvPr/>
        </p:nvCxnSpPr>
        <p:spPr bwMode="auto">
          <a:xfrm rot="5400000" flipV="1">
            <a:off x="3778250" y="4006850"/>
            <a:ext cx="1588" cy="1893888"/>
          </a:xfrm>
          <a:prstGeom prst="curvedConnector3">
            <a:avLst>
              <a:gd name="adj1" fmla="val -19700009"/>
            </a:avLst>
          </a:prstGeom>
          <a:noFill/>
          <a:ln w="9525">
            <a:solidFill>
              <a:schemeClr val="tx1"/>
            </a:solidFill>
            <a:round/>
            <a:headEnd/>
            <a:tailEnd type="triangle" w="med" len="med"/>
          </a:ln>
        </p:spPr>
      </p:cxnSp>
      <p:cxnSp>
        <p:nvCxnSpPr>
          <p:cNvPr id="2055" name="AutoShape 10"/>
          <p:cNvCxnSpPr>
            <a:cxnSpLocks noChangeShapeType="1"/>
            <a:stCxn id="2053" idx="3"/>
            <a:endCxn id="2052" idx="5"/>
          </p:cNvCxnSpPr>
          <p:nvPr/>
        </p:nvCxnSpPr>
        <p:spPr bwMode="auto">
          <a:xfrm rot="5400000">
            <a:off x="3778250" y="4416425"/>
            <a:ext cx="1588" cy="1893888"/>
          </a:xfrm>
          <a:prstGeom prst="curvedConnector3">
            <a:avLst>
              <a:gd name="adj1" fmla="val 19700009"/>
            </a:avLst>
          </a:prstGeom>
          <a:noFill/>
          <a:ln w="9525">
            <a:solidFill>
              <a:schemeClr val="tx1"/>
            </a:solidFill>
            <a:round/>
            <a:headEnd/>
            <a:tailEnd type="triangle" w="med" len="med"/>
          </a:ln>
        </p:spPr>
      </p:cxnSp>
      <p:cxnSp>
        <p:nvCxnSpPr>
          <p:cNvPr id="2056" name="AutoShape 12"/>
          <p:cNvCxnSpPr>
            <a:cxnSpLocks noChangeShapeType="1"/>
            <a:stCxn id="2053" idx="6"/>
            <a:endCxn id="2053" idx="0"/>
          </p:cNvCxnSpPr>
          <p:nvPr/>
        </p:nvCxnSpPr>
        <p:spPr bwMode="auto">
          <a:xfrm flipH="1" flipV="1">
            <a:off x="4930775" y="4868863"/>
            <a:ext cx="288925" cy="288925"/>
          </a:xfrm>
          <a:prstGeom prst="curvedConnector4">
            <a:avLst>
              <a:gd name="adj1" fmla="val -79120"/>
              <a:gd name="adj2" fmla="val 179120"/>
            </a:avLst>
          </a:prstGeom>
          <a:noFill/>
          <a:ln w="9525">
            <a:solidFill>
              <a:schemeClr val="tx1"/>
            </a:solidFill>
            <a:round/>
            <a:headEnd/>
            <a:tailEnd type="triangle" w="med" len="med"/>
          </a:ln>
        </p:spPr>
      </p:cxnSp>
      <p:cxnSp>
        <p:nvCxnSpPr>
          <p:cNvPr id="2057" name="AutoShape 13"/>
          <p:cNvCxnSpPr>
            <a:cxnSpLocks noChangeShapeType="1"/>
            <a:stCxn id="2052" idx="2"/>
            <a:endCxn id="2052" idx="0"/>
          </p:cNvCxnSpPr>
          <p:nvPr/>
        </p:nvCxnSpPr>
        <p:spPr bwMode="auto">
          <a:xfrm rot="10800000" flipH="1">
            <a:off x="2338388" y="4868863"/>
            <a:ext cx="288925" cy="288925"/>
          </a:xfrm>
          <a:prstGeom prst="curvedConnector4">
            <a:avLst>
              <a:gd name="adj1" fmla="val -79120"/>
              <a:gd name="adj2" fmla="val 179120"/>
            </a:avLst>
          </a:prstGeom>
          <a:noFill/>
          <a:ln w="9525">
            <a:solidFill>
              <a:schemeClr val="tx1"/>
            </a:solidFill>
            <a:round/>
            <a:headEnd/>
            <a:tailEnd type="triangle" w="med" len="med"/>
          </a:ln>
        </p:spPr>
      </p:cxnSp>
      <p:sp>
        <p:nvSpPr>
          <p:cNvPr id="2058" name="Text Box 14"/>
          <p:cNvSpPr txBox="1">
            <a:spLocks noChangeArrowheads="1"/>
          </p:cNvSpPr>
          <p:nvPr/>
        </p:nvSpPr>
        <p:spPr bwMode="auto">
          <a:xfrm>
            <a:off x="3492500" y="4316413"/>
            <a:ext cx="579438" cy="336550"/>
          </a:xfrm>
          <a:prstGeom prst="rect">
            <a:avLst/>
          </a:prstGeom>
          <a:noFill/>
          <a:ln w="9525">
            <a:noFill/>
            <a:miter lim="800000"/>
            <a:headEnd/>
            <a:tailEnd/>
          </a:ln>
        </p:spPr>
        <p:txBody>
          <a:bodyPr wrap="none">
            <a:spAutoFit/>
          </a:bodyPr>
          <a:lstStyle/>
          <a:p>
            <a:r>
              <a:rPr lang="es-CO" sz="1600">
                <a:latin typeface="Times New Roman" pitchFamily="18" charset="0"/>
              </a:rPr>
              <a:t>11/0</a:t>
            </a:r>
            <a:endParaRPr lang="es-ES" sz="1600">
              <a:latin typeface="Times New Roman" pitchFamily="18" charset="0"/>
            </a:endParaRPr>
          </a:p>
        </p:txBody>
      </p:sp>
      <p:sp>
        <p:nvSpPr>
          <p:cNvPr id="2059" name="Text Box 15"/>
          <p:cNvSpPr txBox="1">
            <a:spLocks noChangeArrowheads="1"/>
          </p:cNvSpPr>
          <p:nvPr/>
        </p:nvSpPr>
        <p:spPr bwMode="auto">
          <a:xfrm>
            <a:off x="3492500" y="5661025"/>
            <a:ext cx="579438" cy="336550"/>
          </a:xfrm>
          <a:prstGeom prst="rect">
            <a:avLst/>
          </a:prstGeom>
          <a:noFill/>
          <a:ln w="9525">
            <a:noFill/>
            <a:miter lim="800000"/>
            <a:headEnd/>
            <a:tailEnd/>
          </a:ln>
        </p:spPr>
        <p:txBody>
          <a:bodyPr wrap="none">
            <a:spAutoFit/>
          </a:bodyPr>
          <a:lstStyle/>
          <a:p>
            <a:r>
              <a:rPr lang="es-CO" sz="1600">
                <a:latin typeface="Times New Roman" pitchFamily="18" charset="0"/>
              </a:rPr>
              <a:t>00/1</a:t>
            </a:r>
            <a:endParaRPr lang="es-ES" sz="1600">
              <a:latin typeface="Times New Roman" pitchFamily="18" charset="0"/>
            </a:endParaRPr>
          </a:p>
        </p:txBody>
      </p:sp>
      <p:sp>
        <p:nvSpPr>
          <p:cNvPr id="2060" name="Text Box 16"/>
          <p:cNvSpPr txBox="1">
            <a:spLocks noChangeArrowheads="1"/>
          </p:cNvSpPr>
          <p:nvPr/>
        </p:nvSpPr>
        <p:spPr bwMode="auto">
          <a:xfrm>
            <a:off x="1589088" y="4432300"/>
            <a:ext cx="606425" cy="868363"/>
          </a:xfrm>
          <a:prstGeom prst="rect">
            <a:avLst/>
          </a:prstGeom>
          <a:noFill/>
          <a:ln w="9525">
            <a:noFill/>
            <a:miter lim="800000"/>
            <a:headEnd/>
            <a:tailEnd/>
          </a:ln>
        </p:spPr>
        <p:txBody>
          <a:bodyPr wrap="none">
            <a:spAutoFit/>
          </a:bodyPr>
          <a:lstStyle/>
          <a:p>
            <a:r>
              <a:rPr lang="es-CO" sz="1700">
                <a:latin typeface="Times New Roman" pitchFamily="18" charset="0"/>
              </a:rPr>
              <a:t>00/0</a:t>
            </a:r>
          </a:p>
          <a:p>
            <a:r>
              <a:rPr lang="es-CO" sz="1700">
                <a:latin typeface="Times New Roman" pitchFamily="18" charset="0"/>
              </a:rPr>
              <a:t>01/1</a:t>
            </a:r>
          </a:p>
          <a:p>
            <a:r>
              <a:rPr lang="es-CO" sz="1700">
                <a:latin typeface="Times New Roman" pitchFamily="18" charset="0"/>
              </a:rPr>
              <a:t>10/1</a:t>
            </a:r>
            <a:endParaRPr lang="es-ES" sz="1700">
              <a:latin typeface="Times New Roman" pitchFamily="18" charset="0"/>
            </a:endParaRPr>
          </a:p>
        </p:txBody>
      </p:sp>
      <p:sp>
        <p:nvSpPr>
          <p:cNvPr id="2061" name="Text Box 17"/>
          <p:cNvSpPr txBox="1">
            <a:spLocks noChangeArrowheads="1"/>
          </p:cNvSpPr>
          <p:nvPr/>
        </p:nvSpPr>
        <p:spPr bwMode="auto">
          <a:xfrm>
            <a:off x="5435600" y="4437063"/>
            <a:ext cx="606425" cy="868362"/>
          </a:xfrm>
          <a:prstGeom prst="rect">
            <a:avLst/>
          </a:prstGeom>
          <a:noFill/>
          <a:ln w="9525">
            <a:noFill/>
            <a:miter lim="800000"/>
            <a:headEnd/>
            <a:tailEnd/>
          </a:ln>
        </p:spPr>
        <p:txBody>
          <a:bodyPr wrap="none">
            <a:spAutoFit/>
          </a:bodyPr>
          <a:lstStyle/>
          <a:p>
            <a:r>
              <a:rPr lang="es-CO" sz="1700">
                <a:latin typeface="Times New Roman" pitchFamily="18" charset="0"/>
              </a:rPr>
              <a:t>11/1</a:t>
            </a:r>
          </a:p>
          <a:p>
            <a:r>
              <a:rPr lang="es-CO" sz="1700">
                <a:latin typeface="Times New Roman" pitchFamily="18" charset="0"/>
              </a:rPr>
              <a:t>01/0</a:t>
            </a:r>
          </a:p>
          <a:p>
            <a:r>
              <a:rPr lang="es-CO" sz="1700">
                <a:latin typeface="Times New Roman" pitchFamily="18" charset="0"/>
              </a:rPr>
              <a:t>10/0</a:t>
            </a:r>
            <a:endParaRPr lang="es-ES" sz="1700">
              <a:latin typeface="Times New Roman" pitchFamily="18" charset="0"/>
            </a:endParaRPr>
          </a:p>
        </p:txBody>
      </p:sp>
      <p:sp>
        <p:nvSpPr>
          <p:cNvPr id="2062" name="Text Box 18"/>
          <p:cNvSpPr txBox="1">
            <a:spLocks noChangeArrowheads="1"/>
          </p:cNvSpPr>
          <p:nvPr/>
        </p:nvSpPr>
        <p:spPr bwMode="auto">
          <a:xfrm>
            <a:off x="6280150" y="5537200"/>
            <a:ext cx="1454150" cy="641350"/>
          </a:xfrm>
          <a:prstGeom prst="rect">
            <a:avLst/>
          </a:prstGeom>
          <a:noFill/>
          <a:ln w="9525">
            <a:noFill/>
            <a:miter lim="800000"/>
            <a:headEnd/>
            <a:tailEnd/>
          </a:ln>
        </p:spPr>
        <p:txBody>
          <a:bodyPr wrap="none">
            <a:spAutoFit/>
          </a:bodyPr>
          <a:lstStyle/>
          <a:p>
            <a:r>
              <a:rPr lang="es-CO" sz="1800">
                <a:latin typeface="Times New Roman" pitchFamily="18" charset="0"/>
              </a:rPr>
              <a:t>Entradas: xy</a:t>
            </a:r>
          </a:p>
          <a:p>
            <a:r>
              <a:rPr lang="es-CO" sz="1800">
                <a:latin typeface="Times New Roman" pitchFamily="18" charset="0"/>
              </a:rPr>
              <a:t>Salida: s</a:t>
            </a:r>
            <a:endParaRPr lang="es-ES" sz="1800">
              <a:latin typeface="Times New Roman" pitchFamily="18" charset="0"/>
            </a:endParaRPr>
          </a:p>
        </p:txBody>
      </p:sp>
      <p:graphicFrame>
        <p:nvGraphicFramePr>
          <p:cNvPr id="2050" name="Object 82"/>
          <p:cNvGraphicFramePr>
            <a:graphicFrameLocks noChangeAspect="1"/>
          </p:cNvGraphicFramePr>
          <p:nvPr>
            <p:ph idx="1"/>
          </p:nvPr>
        </p:nvGraphicFramePr>
        <p:xfrm>
          <a:off x="3521075" y="1331913"/>
          <a:ext cx="1812925" cy="2571750"/>
        </p:xfrm>
        <a:graphic>
          <a:graphicData uri="http://schemas.openxmlformats.org/presentationml/2006/ole">
            <p:oleObj spid="_x0000_s2050" name="Worksheet" r:id="rId3" imgW="1933575" imgH="2743200" progId="Excel.Sheet.8">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p:txBody>
          <a:bodyPr/>
          <a:lstStyle/>
          <a:p>
            <a:pPr eaLnBrk="1" hangingPunct="1"/>
            <a:r>
              <a:rPr lang="es-CO" smtClean="0"/>
              <a:t>Ejercicio 7</a:t>
            </a:r>
            <a:endParaRPr lang="es-ES" smtClean="0"/>
          </a:p>
        </p:txBody>
      </p:sp>
      <p:sp>
        <p:nvSpPr>
          <p:cNvPr id="31747" name="2 Marcador de contenido"/>
          <p:cNvSpPr>
            <a:spLocks noGrp="1"/>
          </p:cNvSpPr>
          <p:nvPr>
            <p:ph idx="1"/>
          </p:nvPr>
        </p:nvSpPr>
        <p:spPr>
          <a:xfrm>
            <a:off x="336550" y="939800"/>
            <a:ext cx="8382000" cy="3149600"/>
          </a:xfrm>
        </p:spPr>
        <p:txBody>
          <a:bodyPr/>
          <a:lstStyle/>
          <a:p>
            <a:pPr algn="just" eaLnBrk="1" hangingPunct="1"/>
            <a:r>
              <a:rPr lang="es-CO" smtClean="0"/>
              <a:t>Implementar el diseño del ejercicio anterior utilizando un registro de desplazamiento para la secuencia del algoritmo y una memoria ROM para la lógica combinacional de las señales de control necesarias. El registro tiene capacidad de carga en paralelo con el fin de poder hacer “saltos” en la secuencia del programa. Se puede utilizar otros componentes si es necesario (Controlador micro-programado).</a:t>
            </a:r>
            <a:endParaRPr lang="es-E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p:cNvSpPr>
            <a:spLocks noGrp="1"/>
          </p:cNvSpPr>
          <p:nvPr>
            <p:ph type="title"/>
          </p:nvPr>
        </p:nvSpPr>
        <p:spPr/>
        <p:txBody>
          <a:bodyPr/>
          <a:lstStyle/>
          <a:p>
            <a:pPr eaLnBrk="1" hangingPunct="1"/>
            <a:r>
              <a:rPr lang="es-CO" smtClean="0"/>
              <a:t>Ejercicio 7</a:t>
            </a:r>
            <a:endParaRPr lang="es-ES" smtClean="0"/>
          </a:p>
        </p:txBody>
      </p:sp>
      <p:pic>
        <p:nvPicPr>
          <p:cNvPr id="32771" name="Picture 8"/>
          <p:cNvPicPr>
            <a:picLocks noChangeAspect="1" noChangeArrowheads="1"/>
          </p:cNvPicPr>
          <p:nvPr/>
        </p:nvPicPr>
        <p:blipFill>
          <a:blip r:embed="rId2"/>
          <a:srcRect/>
          <a:stretch>
            <a:fillRect/>
          </a:stretch>
        </p:blipFill>
        <p:spPr bwMode="auto">
          <a:xfrm>
            <a:off x="1978025" y="909638"/>
            <a:ext cx="4894263" cy="5614987"/>
          </a:xfrm>
          <a:prstGeom prst="rect">
            <a:avLst/>
          </a:prstGeom>
          <a:noFill/>
          <a:ln w="9525">
            <a:noFill/>
            <a:miter lim="800000"/>
            <a:headEnd/>
            <a:tailEnd/>
          </a:ln>
        </p:spPr>
      </p:pic>
      <p:sp>
        <p:nvSpPr>
          <p:cNvPr id="32772" name="AutoShape 2"/>
          <p:cNvSpPr>
            <a:spLocks noChangeAspect="1" noChangeArrowheads="1"/>
          </p:cNvSpPr>
          <p:nvPr/>
        </p:nvSpPr>
        <p:spPr bwMode="auto">
          <a:xfrm>
            <a:off x="1812925" y="339725"/>
            <a:ext cx="5516563" cy="6329363"/>
          </a:xfrm>
          <a:prstGeom prst="rect">
            <a:avLst/>
          </a:prstGeom>
          <a:noFill/>
          <a:ln w="9525">
            <a:noFill/>
            <a:miter lim="800000"/>
            <a:headEnd/>
            <a:tailEnd/>
          </a:ln>
        </p:spPr>
        <p:txBody>
          <a:bodyPr/>
          <a:lstStyle/>
          <a:p>
            <a:endParaRPr lang="es-ES_tradnl">
              <a:latin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p:txBody>
          <a:bodyPr/>
          <a:lstStyle/>
          <a:p>
            <a:pPr eaLnBrk="1" hangingPunct="1"/>
            <a:r>
              <a:rPr lang="es-CO" smtClean="0"/>
              <a:t>Ejercicio 7</a:t>
            </a:r>
            <a:endParaRPr lang="es-ES" smtClean="0"/>
          </a:p>
        </p:txBody>
      </p:sp>
      <p:graphicFrame>
        <p:nvGraphicFramePr>
          <p:cNvPr id="4" name="Group 98"/>
          <p:cNvGraphicFramePr>
            <a:graphicFrameLocks noGrp="1"/>
          </p:cNvGraphicFramePr>
          <p:nvPr>
            <p:ph idx="1"/>
          </p:nvPr>
        </p:nvGraphicFramePr>
        <p:xfrm>
          <a:off x="1357313" y="917575"/>
          <a:ext cx="6346825" cy="1828800"/>
        </p:xfrm>
        <a:graphic>
          <a:graphicData uri="http://schemas.openxmlformats.org/drawingml/2006/table">
            <a:tbl>
              <a:tblPr/>
              <a:tblGrid>
                <a:gridCol w="622300"/>
                <a:gridCol w="576262"/>
                <a:gridCol w="5148263"/>
              </a:tblGrid>
              <a:tr h="269015">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dirty="0" smtClean="0">
                          <a:ln>
                            <a:noFill/>
                          </a:ln>
                          <a:solidFill>
                            <a:schemeClr val="tx1"/>
                          </a:solidFill>
                          <a:effectLst/>
                          <a:latin typeface="Arial" charset="0"/>
                        </a:rPr>
                        <a:t>Bits de ROM</a:t>
                      </a:r>
                      <a:endParaRPr kumimoji="0" lang="es-ES" sz="14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rgbClr val="66FF99"/>
                    </a:solidFill>
                  </a:tcPr>
                </a:tc>
                <a:tc hMerge="1">
                  <a:txBody>
                    <a:bodyPr/>
                    <a:lstStyle/>
                    <a:p>
                      <a:endParaRPr lang="es-ES"/>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Función de selección del MUX</a:t>
                      </a:r>
                      <a:endParaRPr kumimoji="0" lang="es-E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r>
              <a:tr h="2690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13</a:t>
                      </a:r>
                      <a:endParaRPr kumimoji="0" lang="es-ES"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14</a:t>
                      </a:r>
                      <a:endParaRPr kumimoji="0" lang="es-ES" sz="14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vMerge="1">
                  <a:txBody>
                    <a:bodyPr/>
                    <a:lstStyle/>
                    <a:p>
                      <a:endParaRPr lang="es-ES"/>
                    </a:p>
                  </a:txBody>
                  <a:tcPr/>
                </a:tc>
              </a:tr>
              <a:tr h="2690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dirty="0" smtClean="0">
                          <a:ln>
                            <a:noFill/>
                          </a:ln>
                          <a:solidFill>
                            <a:schemeClr val="tx1"/>
                          </a:solidFill>
                          <a:effectLst/>
                          <a:latin typeface="Arial" charset="0"/>
                        </a:rPr>
                        <a:t>Incrementar el CAR</a:t>
                      </a:r>
                      <a:endParaRPr kumimoji="0" lang="es-E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r>
              <a:tr h="2690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Cargar la entrada al CAR</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r>
              <a:tr h="2836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Cargar las entradas al CAR si S=1, incrementar el CAR si S=0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r>
              <a:tr h="2690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dirty="0" smtClean="0">
                          <a:ln>
                            <a:noFill/>
                          </a:ln>
                          <a:solidFill>
                            <a:schemeClr val="tx1"/>
                          </a:solidFill>
                          <a:effectLst/>
                          <a:latin typeface="Arial" charset="0"/>
                        </a:rPr>
                        <a:t>Cargar las entradas al CAR si E=1, incrementar el CAR si E=0</a:t>
                      </a:r>
                      <a:endParaRPr kumimoji="0" lang="es-ES"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r>
            </a:tbl>
          </a:graphicData>
        </a:graphic>
      </p:graphicFrame>
      <p:graphicFrame>
        <p:nvGraphicFramePr>
          <p:cNvPr id="27723" name="Group 75"/>
          <p:cNvGraphicFramePr>
            <a:graphicFrameLocks noGrp="1"/>
          </p:cNvGraphicFramePr>
          <p:nvPr/>
        </p:nvGraphicFramePr>
        <p:xfrm>
          <a:off x="876300" y="2854325"/>
          <a:ext cx="7556500" cy="3471672"/>
        </p:xfrm>
        <a:graphic>
          <a:graphicData uri="http://schemas.openxmlformats.org/drawingml/2006/table">
            <a:tbl>
              <a:tblPr/>
              <a:tblGrid>
                <a:gridCol w="1377950"/>
                <a:gridCol w="3511550"/>
                <a:gridCol w="2667000"/>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Dirección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De ROM</a:t>
                      </a:r>
                      <a:endParaRPr kumimoji="0" lang="es-ES" sz="14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Microinstrucción</a:t>
                      </a:r>
                      <a:endParaRPr kumimoji="0" lang="es-ES" sz="1400" b="0" i="0" u="none" strike="noStrike" cap="none" normalizeH="0" baseline="0" smtClean="0">
                        <a:ln>
                          <a:noFill/>
                        </a:ln>
                        <a:solidFill>
                          <a:schemeClr val="tx1"/>
                        </a:solidFill>
                        <a:effectLst/>
                        <a:latin typeface="Arial" charset="0"/>
                      </a:endParaRPr>
                    </a:p>
                  </a:txBody>
                  <a:tcPr anchor="b"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400" b="0" i="0" u="none" strike="noStrike" cap="none" normalizeH="0" baseline="0" smtClean="0">
                          <a:ln>
                            <a:noFill/>
                          </a:ln>
                          <a:solidFill>
                            <a:schemeClr val="tx1"/>
                          </a:solidFill>
                          <a:effectLst/>
                          <a:latin typeface="Arial" charset="0"/>
                        </a:rPr>
                        <a:t>Comentarios</a:t>
                      </a:r>
                      <a:endParaRPr kumimoji="0" lang="es-ES" sz="1400" b="0" i="0" u="none" strike="noStrike" cap="none" normalizeH="0" baseline="0" smtClean="0">
                        <a:ln>
                          <a:noFill/>
                        </a:ln>
                        <a:solidFill>
                          <a:schemeClr val="tx1"/>
                        </a:solidFill>
                        <a:effectLst/>
                        <a:latin typeface="Arial" charset="0"/>
                      </a:endParaRPr>
                    </a:p>
                  </a:txBody>
                  <a:tcPr anchor="b"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69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x=1; si (Qs=1) entonces (va a 1); si (Qa=1) entonces (va a 2); si (Qs OR Qa =0) entonces (va a 0)</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Cargar 0 o dirección externa</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88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Bs </a:t>
                      </a:r>
                      <a:r>
                        <a:rPr kumimoji="0" lang="es-CO" sz="1300" b="0" i="0" u="none" strike="noStrike" cap="none" normalizeH="0" baseline="0" smtClean="0">
                          <a:ln>
                            <a:noFill/>
                          </a:ln>
                          <a:solidFill>
                            <a:schemeClr val="tx1"/>
                          </a:solidFill>
                          <a:effectLst/>
                          <a:latin typeface="Arial" charset="0"/>
                          <a:cs typeface="Arial" charset="0"/>
                        </a:rPr>
                        <a:t>← 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Qs = 1, comenzar sustracción</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397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2</a:t>
                      </a:r>
                      <a:endParaRPr kumimoji="0" lang="es-ES" sz="13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si (S = 1) entonces (va a 4)</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Qa = 1, comenzar suma</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3</a:t>
                      </a:r>
                      <a:endParaRPr kumimoji="0" lang="es-ES" sz="13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A </a:t>
                      </a:r>
                      <a:r>
                        <a:rPr kumimoji="0" lang="es-CO" sz="1300" b="0" i="0" u="none" strike="noStrike" cap="none" normalizeH="0" baseline="0" smtClean="0">
                          <a:ln>
                            <a:noFill/>
                          </a:ln>
                          <a:solidFill>
                            <a:schemeClr val="tx1"/>
                          </a:solidFill>
                          <a:effectLst/>
                          <a:latin typeface="Arial" charset="0"/>
                          <a:cs typeface="Arial" charset="0"/>
                        </a:rPr>
                        <a:t>← A + B; E ← Cout; va a 0</a:t>
                      </a:r>
                      <a:endParaRPr kumimoji="0" lang="es-ES" sz="13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Sumar magnitudes y regreso</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4</a:t>
                      </a:r>
                      <a:endParaRPr kumimoji="0" lang="es-ES" sz="13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A </a:t>
                      </a:r>
                      <a:r>
                        <a:rPr kumimoji="0" lang="es-CO" sz="1300" b="0" i="0" u="none" strike="noStrike" cap="none" normalizeH="0" baseline="0" smtClean="0">
                          <a:ln>
                            <a:noFill/>
                          </a:ln>
                          <a:solidFill>
                            <a:schemeClr val="tx1"/>
                          </a:solidFill>
                          <a:effectLst/>
                          <a:latin typeface="Arial" charset="0"/>
                          <a:cs typeface="Arial" charset="0"/>
                        </a:rPr>
                        <a:t>← A + B’ + 1; E ← Cout</a:t>
                      </a:r>
                      <a:endParaRPr kumimoji="0" lang="es-ES" sz="13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Sustraer Magnitudes</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65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5</a:t>
                      </a:r>
                      <a:endParaRPr kumimoji="0" lang="es-ES" sz="13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Si (E = 1) entonces (va a 0); E </a:t>
                      </a:r>
                      <a:r>
                        <a:rPr kumimoji="0" lang="es-CO" sz="1300" b="0" i="0" u="none" strike="noStrike" cap="none" normalizeH="0" baseline="0" smtClean="0">
                          <a:ln>
                            <a:noFill/>
                          </a:ln>
                          <a:solidFill>
                            <a:schemeClr val="tx1"/>
                          </a:solidFill>
                          <a:effectLst/>
                          <a:latin typeface="Arial" charset="0"/>
                          <a:cs typeface="Arial" charset="0"/>
                        </a:rPr>
                        <a:t>← 0</a:t>
                      </a:r>
                      <a:endParaRPr kumimoji="0" lang="es-ES" sz="13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Operación Finalizada si E = 1</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14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6</a:t>
                      </a:r>
                      <a:endParaRPr kumimoji="0" lang="es-ES" sz="13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A </a:t>
                      </a:r>
                      <a:r>
                        <a:rPr kumimoji="0" lang="es-CO" sz="1300" b="0" i="0" u="none" strike="noStrike" cap="none" normalizeH="0" baseline="0" smtClean="0">
                          <a:ln>
                            <a:noFill/>
                          </a:ln>
                          <a:solidFill>
                            <a:schemeClr val="tx1"/>
                          </a:solidFill>
                          <a:effectLst/>
                          <a:latin typeface="Arial" charset="0"/>
                          <a:cs typeface="Arial" charset="0"/>
                        </a:rPr>
                        <a:t>← A’</a:t>
                      </a:r>
                      <a:endParaRPr kumimoji="0" lang="es-ES" sz="13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E = 0, complementar A</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214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7</a:t>
                      </a:r>
                      <a:endParaRPr kumimoji="0" lang="es-ES" sz="13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A </a:t>
                      </a:r>
                      <a:r>
                        <a:rPr kumimoji="0" lang="es-CO" sz="1300" b="0" i="0" u="none" strike="noStrike" cap="none" normalizeH="0" baseline="0" smtClean="0">
                          <a:ln>
                            <a:noFill/>
                          </a:ln>
                          <a:solidFill>
                            <a:schemeClr val="tx1"/>
                          </a:solidFill>
                          <a:effectLst/>
                          <a:latin typeface="Arial" charset="0"/>
                          <a:cs typeface="Arial" charset="0"/>
                        </a:rPr>
                        <a:t>← A + 1; As ← As’; va a 0</a:t>
                      </a:r>
                      <a:endParaRPr kumimoji="0" lang="es-ES" sz="13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Terminado, regresar a la dirección 0</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33864" name="Text Box 255"/>
          <p:cNvSpPr txBox="1">
            <a:spLocks noChangeArrowheads="1"/>
          </p:cNvSpPr>
          <p:nvPr/>
        </p:nvSpPr>
        <p:spPr bwMode="auto">
          <a:xfrm>
            <a:off x="2679700" y="6292850"/>
            <a:ext cx="3729038" cy="274638"/>
          </a:xfrm>
          <a:prstGeom prst="rect">
            <a:avLst/>
          </a:prstGeom>
          <a:noFill/>
          <a:ln w="9525">
            <a:noFill/>
            <a:miter lim="800000"/>
            <a:headEnd/>
            <a:tailEnd/>
          </a:ln>
        </p:spPr>
        <p:txBody>
          <a:bodyPr wrap="none">
            <a:spAutoFit/>
          </a:bodyPr>
          <a:lstStyle/>
          <a:p>
            <a:r>
              <a:rPr lang="es-CO" sz="1200">
                <a:latin typeface="Times New Roman" pitchFamily="18" charset="0"/>
              </a:rPr>
              <a:t>Microprograma simbólico para la memoria de control</a:t>
            </a:r>
            <a:endParaRPr lang="es-ES" sz="1200">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p:txBody>
          <a:bodyPr/>
          <a:lstStyle/>
          <a:p>
            <a:pPr eaLnBrk="1" hangingPunct="1"/>
            <a:r>
              <a:rPr lang="es-CO" smtClean="0"/>
              <a:t>Ejercicio 7</a:t>
            </a:r>
            <a:endParaRPr lang="es-ES" smtClean="0"/>
          </a:p>
        </p:txBody>
      </p:sp>
      <p:graphicFrame>
        <p:nvGraphicFramePr>
          <p:cNvPr id="28878" name="Group 206"/>
          <p:cNvGraphicFramePr>
            <a:graphicFrameLocks noGrp="1"/>
          </p:cNvGraphicFramePr>
          <p:nvPr>
            <p:ph idx="1"/>
          </p:nvPr>
        </p:nvGraphicFramePr>
        <p:xfrm>
          <a:off x="1450975" y="1592263"/>
          <a:ext cx="6381750" cy="4064004"/>
        </p:xfrm>
        <a:graphic>
          <a:graphicData uri="http://schemas.openxmlformats.org/drawingml/2006/table">
            <a:tbl>
              <a:tblPr/>
              <a:tblGrid>
                <a:gridCol w="276225"/>
                <a:gridCol w="276225"/>
                <a:gridCol w="358775"/>
                <a:gridCol w="215900"/>
                <a:gridCol w="358775"/>
                <a:gridCol w="358775"/>
                <a:gridCol w="358775"/>
                <a:gridCol w="431800"/>
                <a:gridCol w="276225"/>
                <a:gridCol w="276225"/>
                <a:gridCol w="276225"/>
                <a:gridCol w="276225"/>
                <a:gridCol w="238125"/>
                <a:gridCol w="368300"/>
                <a:gridCol w="368300"/>
                <a:gridCol w="368300"/>
                <a:gridCol w="368300"/>
                <a:gridCol w="496888"/>
                <a:gridCol w="433387"/>
              </a:tblGrid>
              <a:tr h="369888">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hMerge="1">
                  <a:txBody>
                    <a:bodyPr/>
                    <a:lstStyle/>
                    <a:p>
                      <a:endParaRPr lang="es-ES_tradnl"/>
                    </a:p>
                  </a:txBody>
                  <a:tcPr/>
                </a:tc>
                <a:tc hMerge="1">
                  <a:txBody>
                    <a:bodyPr/>
                    <a:lstStyle/>
                    <a:p>
                      <a:endParaRPr lang="es-ES_tradnl"/>
                    </a:p>
                  </a:txBody>
                  <a:tcPr/>
                </a:tc>
                <a:tc gridSpan="1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Salidas de EPROM</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r>
              <a:tr h="3683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Dirección</a:t>
                      </a:r>
                      <a:endParaRPr kumimoji="0" lang="es-ES" sz="13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hlink"/>
                    </a:solidFill>
                  </a:tcPr>
                </a:tc>
                <a:tc hMerge="1">
                  <a:txBody>
                    <a:bodyPr/>
                    <a:lstStyle/>
                    <a:p>
                      <a:endParaRPr lang="es-ES_tradnl"/>
                    </a:p>
                  </a:txBody>
                  <a:tcPr/>
                </a:tc>
                <a:tc hMerge="1">
                  <a:txBody>
                    <a:bodyPr/>
                    <a:lstStyle/>
                    <a:p>
                      <a:endParaRPr lang="es-ES_tradnl"/>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x</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s2</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s1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s0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Cin</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L</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y</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z</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w</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Dirección</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_tradnl"/>
                    </a:p>
                  </a:txBody>
                  <a:tcPr/>
                </a:tc>
                <a:tc hMerge="1">
                  <a:txBody>
                    <a:bodyPr/>
                    <a:lstStyle/>
                    <a:p>
                      <a:endParaRPr lang="es-ES_tradnl"/>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Selección</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_tradnl"/>
                    </a:p>
                  </a:txBody>
                  <a:tcPr/>
                </a:tc>
              </a:tr>
              <a:tr h="369888">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EPROM</a:t>
                      </a:r>
                      <a:endParaRPr kumimoji="0" lang="es-ES" sz="13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_tradnl"/>
                    </a:p>
                  </a:txBody>
                  <a:tcPr/>
                </a:tc>
                <a:tc hMerge="1">
                  <a:txBody>
                    <a:bodyPr/>
                    <a:lstStyle/>
                    <a:p>
                      <a:endParaRPr lang="es-ES_tradnl"/>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2</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3</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4</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5</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6</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7</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8</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9</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12</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13</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hlink"/>
                    </a:solid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hlink"/>
                    </a:solid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hlink"/>
                    </a:solid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hlink"/>
                    </a:solid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hlink"/>
                    </a:solid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hlink"/>
                    </a:solidFill>
                  </a:tcPr>
                </a:tc>
              </a:tr>
              <a:tr h="369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_tradnl"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0</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300" b="0" i="0" u="none" strike="noStrike" cap="none" normalizeH="0" baseline="0" smtClean="0">
                          <a:ln>
                            <a:noFill/>
                          </a:ln>
                          <a:solidFill>
                            <a:schemeClr val="tx1"/>
                          </a:solidFill>
                          <a:effectLst/>
                          <a:latin typeface="Arial" charset="0"/>
                        </a:rPr>
                        <a:t>1</a:t>
                      </a:r>
                      <a:endParaRPr kumimoji="0" lang="es-ES" sz="13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35014" name="Text Box 988"/>
          <p:cNvSpPr txBox="1">
            <a:spLocks noChangeArrowheads="1"/>
          </p:cNvSpPr>
          <p:nvPr/>
        </p:nvSpPr>
        <p:spPr bwMode="auto">
          <a:xfrm>
            <a:off x="2735263" y="5746750"/>
            <a:ext cx="3551237" cy="274638"/>
          </a:xfrm>
          <a:prstGeom prst="rect">
            <a:avLst/>
          </a:prstGeom>
          <a:noFill/>
          <a:ln w="9525">
            <a:noFill/>
            <a:miter lim="800000"/>
            <a:headEnd/>
            <a:tailEnd/>
          </a:ln>
        </p:spPr>
        <p:txBody>
          <a:bodyPr wrap="none">
            <a:spAutoFit/>
          </a:bodyPr>
          <a:lstStyle/>
          <a:p>
            <a:r>
              <a:rPr lang="es-CO" sz="1200">
                <a:latin typeface="Times New Roman" pitchFamily="18" charset="0"/>
              </a:rPr>
              <a:t>Microprograma binario para la memoria de control</a:t>
            </a:r>
            <a:endParaRPr lang="es-ES" sz="1200">
              <a:latin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s-CO" smtClean="0"/>
              <a:t>Ejercicio 7: Quartus II (Control Path)</a:t>
            </a:r>
            <a:endParaRPr lang="es-ES" smtClean="0"/>
          </a:p>
        </p:txBody>
      </p:sp>
      <p:pic>
        <p:nvPicPr>
          <p:cNvPr id="35843" name="Picture 6"/>
          <p:cNvPicPr>
            <a:picLocks noChangeAspect="1" noChangeArrowheads="1"/>
          </p:cNvPicPr>
          <p:nvPr/>
        </p:nvPicPr>
        <p:blipFill>
          <a:blip r:embed="rId2"/>
          <a:srcRect/>
          <a:stretch>
            <a:fillRect/>
          </a:stretch>
        </p:blipFill>
        <p:spPr bwMode="auto">
          <a:xfrm>
            <a:off x="106363" y="1531938"/>
            <a:ext cx="8966200" cy="4776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s-CO" smtClean="0"/>
              <a:t>Ejercicio 7: Quartus II (Data Path)</a:t>
            </a:r>
            <a:endParaRPr lang="es-ES" smtClean="0"/>
          </a:p>
        </p:txBody>
      </p:sp>
      <p:pic>
        <p:nvPicPr>
          <p:cNvPr id="36867" name="Picture 5"/>
          <p:cNvPicPr>
            <a:picLocks noChangeAspect="1" noChangeArrowheads="1"/>
          </p:cNvPicPr>
          <p:nvPr/>
        </p:nvPicPr>
        <p:blipFill>
          <a:blip r:embed="rId2"/>
          <a:srcRect/>
          <a:stretch>
            <a:fillRect/>
          </a:stretch>
        </p:blipFill>
        <p:spPr bwMode="auto">
          <a:xfrm>
            <a:off x="65088" y="1804988"/>
            <a:ext cx="9078912" cy="4179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s-CO" smtClean="0"/>
              <a:t>Ejercicio 7: Quartus II (Flip-flops de signo)</a:t>
            </a:r>
            <a:endParaRPr lang="es-ES" smtClean="0"/>
          </a:p>
        </p:txBody>
      </p:sp>
      <p:pic>
        <p:nvPicPr>
          <p:cNvPr id="37891" name="Picture 4"/>
          <p:cNvPicPr>
            <a:picLocks noChangeAspect="1" noChangeArrowheads="1"/>
          </p:cNvPicPr>
          <p:nvPr/>
        </p:nvPicPr>
        <p:blipFill>
          <a:blip r:embed="rId2"/>
          <a:srcRect/>
          <a:stretch>
            <a:fillRect/>
          </a:stretch>
        </p:blipFill>
        <p:spPr bwMode="auto">
          <a:xfrm>
            <a:off x="795338" y="2306638"/>
            <a:ext cx="7448550" cy="30670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s-CO" smtClean="0"/>
              <a:t>Ejercicio 7: Simulación</a:t>
            </a:r>
            <a:endParaRPr lang="es-ES" smtClean="0"/>
          </a:p>
        </p:txBody>
      </p:sp>
      <p:pic>
        <p:nvPicPr>
          <p:cNvPr id="38915" name="Picture 6"/>
          <p:cNvPicPr>
            <a:picLocks noChangeAspect="1" noChangeArrowheads="1"/>
          </p:cNvPicPr>
          <p:nvPr/>
        </p:nvPicPr>
        <p:blipFill>
          <a:blip r:embed="rId2"/>
          <a:srcRect/>
          <a:stretch>
            <a:fillRect/>
          </a:stretch>
        </p:blipFill>
        <p:spPr bwMode="auto">
          <a:xfrm>
            <a:off x="34925" y="2506663"/>
            <a:ext cx="9037638" cy="2506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Título"/>
          <p:cNvSpPr>
            <a:spLocks noGrp="1"/>
          </p:cNvSpPr>
          <p:nvPr>
            <p:ph type="title"/>
          </p:nvPr>
        </p:nvSpPr>
        <p:spPr/>
        <p:txBody>
          <a:bodyPr/>
          <a:lstStyle/>
          <a:p>
            <a:pPr eaLnBrk="1" hangingPunct="1"/>
            <a:r>
              <a:rPr lang="es-CO" smtClean="0"/>
              <a:t>Ejercicio 8</a:t>
            </a:r>
            <a:endParaRPr lang="es-ES" smtClean="0"/>
          </a:p>
        </p:txBody>
      </p:sp>
      <p:sp>
        <p:nvSpPr>
          <p:cNvPr id="39939" name="2 Marcador de contenido"/>
          <p:cNvSpPr>
            <a:spLocks noGrp="1"/>
          </p:cNvSpPr>
          <p:nvPr>
            <p:ph idx="1"/>
          </p:nvPr>
        </p:nvSpPr>
        <p:spPr>
          <a:xfrm>
            <a:off x="336550" y="939800"/>
            <a:ext cx="8382000" cy="2260600"/>
          </a:xfrm>
        </p:spPr>
        <p:txBody>
          <a:bodyPr/>
          <a:lstStyle/>
          <a:p>
            <a:pPr algn="just" eaLnBrk="1" hangingPunct="1"/>
            <a:r>
              <a:rPr lang="es-CO" sz="2500" smtClean="0"/>
              <a:t>Diseñe  el control (Diagrama ASM) para un circuito que compara dos números binarios sin signo almacenados en R0 y R1. El registro que contiene el numero menor se borra. Si los dos números son iguales se borran ambos registros. Indique las señales de control asociadas a cada estado.</a:t>
            </a:r>
            <a:endParaRPr lang="es-ES" sz="2500" smtClean="0"/>
          </a:p>
        </p:txBody>
      </p:sp>
      <p:sp>
        <p:nvSpPr>
          <p:cNvPr id="39940" name="Rectangle 4"/>
          <p:cNvSpPr>
            <a:spLocks noChangeArrowheads="1"/>
          </p:cNvSpPr>
          <p:nvPr/>
        </p:nvSpPr>
        <p:spPr bwMode="auto">
          <a:xfrm>
            <a:off x="3059113" y="4535488"/>
            <a:ext cx="1223962" cy="649287"/>
          </a:xfrm>
          <a:prstGeom prst="rect">
            <a:avLst/>
          </a:prstGeom>
          <a:noFill/>
          <a:ln w="9525">
            <a:solidFill>
              <a:schemeClr val="tx1"/>
            </a:solidFill>
            <a:miter lim="800000"/>
            <a:headEnd/>
            <a:tailEnd/>
          </a:ln>
        </p:spPr>
        <p:txBody>
          <a:bodyPr wrap="none" anchor="ctr"/>
          <a:lstStyle/>
          <a:p>
            <a:pPr algn="ctr"/>
            <a:r>
              <a:rPr lang="es-CO" sz="1800">
                <a:latin typeface="Times New Roman" pitchFamily="18" charset="0"/>
              </a:rPr>
              <a:t>ALU</a:t>
            </a:r>
            <a:endParaRPr lang="es-ES" sz="1800">
              <a:latin typeface="Times New Roman" pitchFamily="18" charset="0"/>
            </a:endParaRPr>
          </a:p>
        </p:txBody>
      </p:sp>
      <p:sp>
        <p:nvSpPr>
          <p:cNvPr id="39941" name="Rectangle 5"/>
          <p:cNvSpPr>
            <a:spLocks noChangeArrowheads="1"/>
          </p:cNvSpPr>
          <p:nvPr/>
        </p:nvSpPr>
        <p:spPr bwMode="auto">
          <a:xfrm>
            <a:off x="3059113" y="5472113"/>
            <a:ext cx="1223962" cy="360362"/>
          </a:xfrm>
          <a:prstGeom prst="rect">
            <a:avLst/>
          </a:prstGeom>
          <a:noFill/>
          <a:ln w="9525">
            <a:solidFill>
              <a:schemeClr val="tx1"/>
            </a:solidFill>
            <a:miter lim="800000"/>
            <a:headEnd/>
            <a:tailEnd/>
          </a:ln>
        </p:spPr>
        <p:txBody>
          <a:bodyPr wrap="none" anchor="ctr"/>
          <a:lstStyle/>
          <a:p>
            <a:pPr algn="ctr"/>
            <a:r>
              <a:rPr lang="es-CO" sz="1500">
                <a:latin typeface="Times New Roman" pitchFamily="18" charset="0"/>
              </a:rPr>
              <a:t>Shifter</a:t>
            </a:r>
            <a:endParaRPr lang="es-ES" sz="1500">
              <a:latin typeface="Times New Roman" pitchFamily="18" charset="0"/>
            </a:endParaRPr>
          </a:p>
        </p:txBody>
      </p:sp>
      <p:cxnSp>
        <p:nvCxnSpPr>
          <p:cNvPr id="39942" name="AutoShape 6"/>
          <p:cNvCxnSpPr>
            <a:cxnSpLocks noChangeShapeType="1"/>
            <a:stCxn id="39940" idx="2"/>
            <a:endCxn id="39941" idx="0"/>
          </p:cNvCxnSpPr>
          <p:nvPr/>
        </p:nvCxnSpPr>
        <p:spPr bwMode="auto">
          <a:xfrm rot="5400000">
            <a:off x="3528219" y="5328444"/>
            <a:ext cx="287338" cy="0"/>
          </a:xfrm>
          <a:prstGeom prst="straightConnector1">
            <a:avLst/>
          </a:prstGeom>
          <a:noFill/>
          <a:ln w="9525">
            <a:solidFill>
              <a:schemeClr val="tx1"/>
            </a:solidFill>
            <a:round/>
            <a:headEnd/>
            <a:tailEnd type="triangle" w="med" len="med"/>
          </a:ln>
        </p:spPr>
      </p:cxnSp>
      <p:sp>
        <p:nvSpPr>
          <p:cNvPr id="39943" name="Rectangle 7"/>
          <p:cNvSpPr>
            <a:spLocks noChangeArrowheads="1"/>
          </p:cNvSpPr>
          <p:nvPr/>
        </p:nvSpPr>
        <p:spPr bwMode="auto">
          <a:xfrm>
            <a:off x="2844800" y="3671888"/>
            <a:ext cx="719138" cy="503237"/>
          </a:xfrm>
          <a:prstGeom prst="rect">
            <a:avLst/>
          </a:prstGeom>
          <a:noFill/>
          <a:ln w="9525">
            <a:solidFill>
              <a:schemeClr val="tx1"/>
            </a:solidFill>
            <a:miter lim="800000"/>
            <a:headEnd/>
            <a:tailEnd/>
          </a:ln>
        </p:spPr>
        <p:txBody>
          <a:bodyPr wrap="none" anchor="ctr"/>
          <a:lstStyle/>
          <a:p>
            <a:pPr algn="ctr"/>
            <a:r>
              <a:rPr lang="es-CO" sz="1400">
                <a:latin typeface="Times New Roman" pitchFamily="18" charset="0"/>
              </a:rPr>
              <a:t>Reg B</a:t>
            </a:r>
            <a:endParaRPr lang="es-ES" sz="1400">
              <a:latin typeface="Times New Roman" pitchFamily="18" charset="0"/>
            </a:endParaRPr>
          </a:p>
        </p:txBody>
      </p:sp>
      <p:sp>
        <p:nvSpPr>
          <p:cNvPr id="39944" name="Rectangle 8"/>
          <p:cNvSpPr>
            <a:spLocks noChangeArrowheads="1"/>
          </p:cNvSpPr>
          <p:nvPr/>
        </p:nvSpPr>
        <p:spPr bwMode="auto">
          <a:xfrm>
            <a:off x="3779838" y="3671888"/>
            <a:ext cx="719137" cy="503237"/>
          </a:xfrm>
          <a:prstGeom prst="rect">
            <a:avLst/>
          </a:prstGeom>
          <a:noFill/>
          <a:ln w="9525">
            <a:solidFill>
              <a:schemeClr val="tx1"/>
            </a:solidFill>
            <a:miter lim="800000"/>
            <a:headEnd/>
            <a:tailEnd/>
          </a:ln>
        </p:spPr>
        <p:txBody>
          <a:bodyPr wrap="none" anchor="ctr"/>
          <a:lstStyle/>
          <a:p>
            <a:pPr algn="ctr"/>
            <a:r>
              <a:rPr lang="es-CO" sz="1400">
                <a:latin typeface="Times New Roman" pitchFamily="18" charset="0"/>
              </a:rPr>
              <a:t>Reg A</a:t>
            </a:r>
            <a:endParaRPr lang="es-ES" sz="1400">
              <a:latin typeface="Times New Roman" pitchFamily="18" charset="0"/>
            </a:endParaRPr>
          </a:p>
        </p:txBody>
      </p:sp>
      <p:sp>
        <p:nvSpPr>
          <p:cNvPr id="39945" name="Line 9"/>
          <p:cNvSpPr>
            <a:spLocks noChangeShapeType="1"/>
          </p:cNvSpPr>
          <p:nvPr/>
        </p:nvSpPr>
        <p:spPr bwMode="auto">
          <a:xfrm>
            <a:off x="3275013" y="4176713"/>
            <a:ext cx="0" cy="360362"/>
          </a:xfrm>
          <a:prstGeom prst="line">
            <a:avLst/>
          </a:prstGeom>
          <a:noFill/>
          <a:ln w="9525">
            <a:solidFill>
              <a:schemeClr val="tx1"/>
            </a:solidFill>
            <a:round/>
            <a:headEnd/>
            <a:tailEnd type="triangle" w="med" len="med"/>
          </a:ln>
        </p:spPr>
        <p:txBody>
          <a:bodyPr/>
          <a:lstStyle/>
          <a:p>
            <a:endParaRPr lang="es-ES_tradnl"/>
          </a:p>
        </p:txBody>
      </p:sp>
      <p:sp>
        <p:nvSpPr>
          <p:cNvPr id="39946" name="Line 10"/>
          <p:cNvSpPr>
            <a:spLocks noChangeShapeType="1"/>
          </p:cNvSpPr>
          <p:nvPr/>
        </p:nvSpPr>
        <p:spPr bwMode="auto">
          <a:xfrm>
            <a:off x="3995738" y="4176713"/>
            <a:ext cx="0" cy="360362"/>
          </a:xfrm>
          <a:prstGeom prst="line">
            <a:avLst/>
          </a:prstGeom>
          <a:noFill/>
          <a:ln w="9525">
            <a:solidFill>
              <a:schemeClr val="tx1"/>
            </a:solidFill>
            <a:round/>
            <a:headEnd/>
            <a:tailEnd type="triangle" w="med" len="med"/>
          </a:ln>
        </p:spPr>
        <p:txBody>
          <a:bodyPr/>
          <a:lstStyle/>
          <a:p>
            <a:endParaRPr lang="es-ES_tradnl"/>
          </a:p>
        </p:txBody>
      </p:sp>
      <p:cxnSp>
        <p:nvCxnSpPr>
          <p:cNvPr id="39947" name="AutoShape 11"/>
          <p:cNvCxnSpPr>
            <a:cxnSpLocks noChangeShapeType="1"/>
            <a:stCxn id="39941" idx="2"/>
            <a:endCxn id="39944" idx="0"/>
          </p:cNvCxnSpPr>
          <p:nvPr/>
        </p:nvCxnSpPr>
        <p:spPr bwMode="auto">
          <a:xfrm rot="5400000" flipH="1" flipV="1">
            <a:off x="2825750" y="4518026"/>
            <a:ext cx="2160587" cy="468312"/>
          </a:xfrm>
          <a:prstGeom prst="bentConnector5">
            <a:avLst>
              <a:gd name="adj1" fmla="val -10509"/>
              <a:gd name="adj2" fmla="val 474574"/>
              <a:gd name="adj3" fmla="val 117634"/>
            </a:avLst>
          </a:prstGeom>
          <a:noFill/>
          <a:ln w="9525">
            <a:solidFill>
              <a:schemeClr val="tx1"/>
            </a:solidFill>
            <a:miter lim="800000"/>
            <a:headEnd/>
            <a:tailEnd type="triangle" w="med" len="med"/>
          </a:ln>
        </p:spPr>
      </p:cxnSp>
      <p:sp>
        <p:nvSpPr>
          <p:cNvPr id="39948" name="Rectangle 13"/>
          <p:cNvSpPr>
            <a:spLocks noChangeArrowheads="1"/>
          </p:cNvSpPr>
          <p:nvPr/>
        </p:nvSpPr>
        <p:spPr bwMode="auto">
          <a:xfrm>
            <a:off x="827088" y="3529013"/>
            <a:ext cx="1152525" cy="287337"/>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R0</a:t>
            </a:r>
            <a:endParaRPr lang="es-ES" sz="1600">
              <a:latin typeface="Times New Roman" pitchFamily="18" charset="0"/>
            </a:endParaRPr>
          </a:p>
        </p:txBody>
      </p:sp>
      <p:sp>
        <p:nvSpPr>
          <p:cNvPr id="39949" name="Rectangle 14"/>
          <p:cNvSpPr>
            <a:spLocks noChangeArrowheads="1"/>
          </p:cNvSpPr>
          <p:nvPr/>
        </p:nvSpPr>
        <p:spPr bwMode="auto">
          <a:xfrm>
            <a:off x="827088" y="3816350"/>
            <a:ext cx="1152525" cy="287338"/>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R1</a:t>
            </a:r>
            <a:endParaRPr lang="es-ES" sz="1600">
              <a:latin typeface="Times New Roman" pitchFamily="18" charset="0"/>
            </a:endParaRPr>
          </a:p>
        </p:txBody>
      </p:sp>
      <p:sp>
        <p:nvSpPr>
          <p:cNvPr id="39950" name="Rectangle 15"/>
          <p:cNvSpPr>
            <a:spLocks noChangeArrowheads="1"/>
          </p:cNvSpPr>
          <p:nvPr/>
        </p:nvSpPr>
        <p:spPr bwMode="auto">
          <a:xfrm>
            <a:off x="827088" y="4105275"/>
            <a:ext cx="1152525" cy="287338"/>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R2</a:t>
            </a:r>
            <a:endParaRPr lang="es-ES" sz="1600">
              <a:latin typeface="Times New Roman" pitchFamily="18" charset="0"/>
            </a:endParaRPr>
          </a:p>
        </p:txBody>
      </p:sp>
      <p:sp>
        <p:nvSpPr>
          <p:cNvPr id="39951" name="Rectangle 16"/>
          <p:cNvSpPr>
            <a:spLocks noChangeArrowheads="1"/>
          </p:cNvSpPr>
          <p:nvPr/>
        </p:nvSpPr>
        <p:spPr bwMode="auto">
          <a:xfrm>
            <a:off x="827088" y="4392613"/>
            <a:ext cx="1152525" cy="287337"/>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R3</a:t>
            </a:r>
            <a:endParaRPr lang="es-ES" sz="1600">
              <a:latin typeface="Times New Roman" pitchFamily="18" charset="0"/>
            </a:endParaRPr>
          </a:p>
        </p:txBody>
      </p:sp>
      <p:sp>
        <p:nvSpPr>
          <p:cNvPr id="39952" name="Rectangle 21"/>
          <p:cNvSpPr>
            <a:spLocks noChangeArrowheads="1"/>
          </p:cNvSpPr>
          <p:nvPr/>
        </p:nvSpPr>
        <p:spPr bwMode="auto">
          <a:xfrm>
            <a:off x="827088" y="4681538"/>
            <a:ext cx="1152525" cy="287337"/>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R4</a:t>
            </a:r>
            <a:endParaRPr lang="es-ES" sz="1600">
              <a:latin typeface="Times New Roman" pitchFamily="18" charset="0"/>
            </a:endParaRPr>
          </a:p>
        </p:txBody>
      </p:sp>
      <p:sp>
        <p:nvSpPr>
          <p:cNvPr id="39953" name="Rectangle 22"/>
          <p:cNvSpPr>
            <a:spLocks noChangeArrowheads="1"/>
          </p:cNvSpPr>
          <p:nvPr/>
        </p:nvSpPr>
        <p:spPr bwMode="auto">
          <a:xfrm>
            <a:off x="827088" y="4968875"/>
            <a:ext cx="1152525" cy="287338"/>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R5</a:t>
            </a:r>
            <a:endParaRPr lang="es-ES" sz="1600">
              <a:latin typeface="Times New Roman" pitchFamily="18" charset="0"/>
            </a:endParaRPr>
          </a:p>
        </p:txBody>
      </p:sp>
      <p:sp>
        <p:nvSpPr>
          <p:cNvPr id="39954" name="Rectangle 23"/>
          <p:cNvSpPr>
            <a:spLocks noChangeArrowheads="1"/>
          </p:cNvSpPr>
          <p:nvPr/>
        </p:nvSpPr>
        <p:spPr bwMode="auto">
          <a:xfrm>
            <a:off x="827088" y="5257800"/>
            <a:ext cx="1152525" cy="287338"/>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R6</a:t>
            </a:r>
            <a:endParaRPr lang="es-ES" sz="1600">
              <a:latin typeface="Times New Roman" pitchFamily="18" charset="0"/>
            </a:endParaRPr>
          </a:p>
        </p:txBody>
      </p:sp>
      <p:sp>
        <p:nvSpPr>
          <p:cNvPr id="39955" name="Rectangle 24"/>
          <p:cNvSpPr>
            <a:spLocks noChangeArrowheads="1"/>
          </p:cNvSpPr>
          <p:nvPr/>
        </p:nvSpPr>
        <p:spPr bwMode="auto">
          <a:xfrm>
            <a:off x="827088" y="5545138"/>
            <a:ext cx="1152525" cy="287337"/>
          </a:xfrm>
          <a:prstGeom prst="rect">
            <a:avLst/>
          </a:prstGeom>
          <a:noFill/>
          <a:ln w="9525">
            <a:solidFill>
              <a:schemeClr val="tx1"/>
            </a:solidFill>
            <a:miter lim="800000"/>
            <a:headEnd/>
            <a:tailEnd/>
          </a:ln>
        </p:spPr>
        <p:txBody>
          <a:bodyPr wrap="none" anchor="ctr"/>
          <a:lstStyle/>
          <a:p>
            <a:pPr algn="ctr"/>
            <a:r>
              <a:rPr lang="es-CO" sz="1600">
                <a:latin typeface="Times New Roman" pitchFamily="18" charset="0"/>
              </a:rPr>
              <a:t>R7</a:t>
            </a:r>
            <a:endParaRPr lang="es-ES" sz="1600">
              <a:latin typeface="Times New Roman" pitchFamily="18" charset="0"/>
            </a:endParaRPr>
          </a:p>
        </p:txBody>
      </p:sp>
      <p:cxnSp>
        <p:nvCxnSpPr>
          <p:cNvPr id="39956" name="AutoShape 25"/>
          <p:cNvCxnSpPr>
            <a:cxnSpLocks noChangeShapeType="1"/>
            <a:stCxn id="39941" idx="2"/>
            <a:endCxn id="39955" idx="2"/>
          </p:cNvCxnSpPr>
          <p:nvPr/>
        </p:nvCxnSpPr>
        <p:spPr bwMode="auto">
          <a:xfrm rot="5400000">
            <a:off x="2536825" y="4699000"/>
            <a:ext cx="1588" cy="2268538"/>
          </a:xfrm>
          <a:prstGeom prst="bentConnector3">
            <a:avLst>
              <a:gd name="adj1" fmla="val 14300005"/>
            </a:avLst>
          </a:prstGeom>
          <a:noFill/>
          <a:ln w="9525">
            <a:solidFill>
              <a:schemeClr val="tx1"/>
            </a:solidFill>
            <a:miter lim="800000"/>
            <a:headEnd/>
            <a:tailEnd type="triangle" w="med" len="med"/>
          </a:ln>
        </p:spPr>
      </p:cxnSp>
      <p:cxnSp>
        <p:nvCxnSpPr>
          <p:cNvPr id="39957" name="AutoShape 26"/>
          <p:cNvCxnSpPr>
            <a:cxnSpLocks noChangeShapeType="1"/>
            <a:stCxn id="39948" idx="0"/>
            <a:endCxn id="39943" idx="0"/>
          </p:cNvCxnSpPr>
          <p:nvPr/>
        </p:nvCxnSpPr>
        <p:spPr bwMode="auto">
          <a:xfrm rot="5400000" flipV="1">
            <a:off x="2232819" y="2699544"/>
            <a:ext cx="142875" cy="1801813"/>
          </a:xfrm>
          <a:prstGeom prst="bentConnector3">
            <a:avLst>
              <a:gd name="adj1" fmla="val -160000"/>
            </a:avLst>
          </a:prstGeom>
          <a:noFill/>
          <a:ln w="9525">
            <a:solidFill>
              <a:schemeClr val="tx1"/>
            </a:solidFill>
            <a:miter lim="800000"/>
            <a:headEnd/>
            <a:tailEnd type="triangle" w="med" len="med"/>
          </a:ln>
        </p:spPr>
      </p:cxnSp>
      <p:cxnSp>
        <p:nvCxnSpPr>
          <p:cNvPr id="22" name="21 Conector angular"/>
          <p:cNvCxnSpPr>
            <a:stCxn id="39940" idx="1"/>
            <a:endCxn id="39941" idx="1"/>
          </p:cNvCxnSpPr>
          <p:nvPr/>
        </p:nvCxnSpPr>
        <p:spPr>
          <a:xfrm rot="10800000" flipV="1">
            <a:off x="3059113" y="4859338"/>
            <a:ext cx="1587" cy="792162"/>
          </a:xfrm>
          <a:prstGeom prst="bentConnector3">
            <a:avLst>
              <a:gd name="adj1" fmla="val 34904104"/>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959" name="24 CuadroTexto"/>
          <p:cNvSpPr txBox="1">
            <a:spLocks noChangeArrowheads="1"/>
          </p:cNvSpPr>
          <p:nvPr/>
        </p:nvSpPr>
        <p:spPr bwMode="auto">
          <a:xfrm>
            <a:off x="2478088" y="4594225"/>
            <a:ext cx="563562" cy="307975"/>
          </a:xfrm>
          <a:prstGeom prst="rect">
            <a:avLst/>
          </a:prstGeom>
          <a:noFill/>
          <a:ln w="9525">
            <a:noFill/>
            <a:miter lim="800000"/>
            <a:headEnd/>
            <a:tailEnd/>
          </a:ln>
        </p:spPr>
        <p:txBody>
          <a:bodyPr wrap="none">
            <a:spAutoFit/>
          </a:bodyPr>
          <a:lstStyle/>
          <a:p>
            <a:r>
              <a:rPr lang="es-CO" sz="1400">
                <a:latin typeface="Times New Roman" pitchFamily="18" charset="0"/>
              </a:rPr>
              <a:t>Cout</a:t>
            </a:r>
            <a:endParaRPr lang="es-ES" sz="1400">
              <a:latin typeface="Times New Roman" pitchFamily="18" charset="0"/>
            </a:endParaRPr>
          </a:p>
        </p:txBody>
      </p:sp>
      <p:graphicFrame>
        <p:nvGraphicFramePr>
          <p:cNvPr id="24" name="23 Tabla"/>
          <p:cNvGraphicFramePr>
            <a:graphicFrameLocks noGrp="1"/>
          </p:cNvGraphicFramePr>
          <p:nvPr/>
        </p:nvGraphicFramePr>
        <p:xfrm>
          <a:off x="4486275" y="4732338"/>
          <a:ext cx="996952" cy="274320"/>
        </p:xfrm>
        <a:graphic>
          <a:graphicData uri="http://schemas.openxmlformats.org/drawingml/2006/table">
            <a:tbl>
              <a:tblPr firstRow="1" bandRow="1">
                <a:tableStyleId>{5C22544A-7EE6-4342-B048-85BDC9FD1C3A}</a:tableStyleId>
              </a:tblPr>
              <a:tblGrid>
                <a:gridCol w="249238"/>
                <a:gridCol w="249238"/>
                <a:gridCol w="249238"/>
                <a:gridCol w="249238"/>
              </a:tblGrid>
              <a:tr h="185422">
                <a:tc>
                  <a:txBody>
                    <a:bodyPr/>
                    <a:lstStyle/>
                    <a:p>
                      <a:pPr algn="ctr"/>
                      <a:r>
                        <a:rPr lang="es-CO" sz="1200" dirty="0" smtClean="0">
                          <a:solidFill>
                            <a:schemeClr val="tx1"/>
                          </a:solidFill>
                        </a:rPr>
                        <a:t>V</a:t>
                      </a:r>
                      <a:endParaRPr lang="es-E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sz="1200" dirty="0" smtClean="0">
                          <a:solidFill>
                            <a:schemeClr val="tx1"/>
                          </a:solidFill>
                        </a:rPr>
                        <a:t>Z</a:t>
                      </a:r>
                      <a:endParaRPr lang="es-E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sz="1200" dirty="0" smtClean="0">
                          <a:solidFill>
                            <a:schemeClr val="tx1"/>
                          </a:solidFill>
                        </a:rPr>
                        <a:t>S</a:t>
                      </a:r>
                      <a:endParaRPr lang="es-E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O" sz="1200" dirty="0" smtClean="0">
                          <a:solidFill>
                            <a:schemeClr val="tx1"/>
                          </a:solidFill>
                        </a:rPr>
                        <a:t>C</a:t>
                      </a:r>
                      <a:endParaRPr lang="es-E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9972" name="26 CuadroTexto"/>
          <p:cNvSpPr txBox="1">
            <a:spLocks noChangeArrowheads="1"/>
          </p:cNvSpPr>
          <p:nvPr/>
        </p:nvSpPr>
        <p:spPr bwMode="auto">
          <a:xfrm>
            <a:off x="4270375" y="4979988"/>
            <a:ext cx="1663700" cy="276225"/>
          </a:xfrm>
          <a:prstGeom prst="rect">
            <a:avLst/>
          </a:prstGeom>
          <a:noFill/>
          <a:ln w="9525">
            <a:noFill/>
            <a:miter lim="800000"/>
            <a:headEnd/>
            <a:tailEnd/>
          </a:ln>
        </p:spPr>
        <p:txBody>
          <a:bodyPr>
            <a:spAutoFit/>
          </a:bodyPr>
          <a:lstStyle/>
          <a:p>
            <a:r>
              <a:rPr lang="es-CO" sz="1200">
                <a:latin typeface="Times New Roman" pitchFamily="18" charset="0"/>
              </a:rPr>
              <a:t>Registro de Condición</a:t>
            </a:r>
            <a:endParaRPr lang="es-ES" sz="1200">
              <a:latin typeface="Times New Roman" pitchFamily="18" charset="0"/>
            </a:endParaRPr>
          </a:p>
        </p:txBody>
      </p:sp>
      <p:cxnSp>
        <p:nvCxnSpPr>
          <p:cNvPr id="33" name="32 Conector angular"/>
          <p:cNvCxnSpPr/>
          <p:nvPr/>
        </p:nvCxnSpPr>
        <p:spPr>
          <a:xfrm>
            <a:off x="4283075" y="4859338"/>
            <a:ext cx="215900" cy="158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974" name="35 CuadroTexto"/>
          <p:cNvSpPr txBox="1">
            <a:spLocks noChangeArrowheads="1"/>
          </p:cNvSpPr>
          <p:nvPr/>
        </p:nvSpPr>
        <p:spPr bwMode="auto">
          <a:xfrm>
            <a:off x="6223000" y="3438525"/>
            <a:ext cx="1504950" cy="954088"/>
          </a:xfrm>
          <a:prstGeom prst="rect">
            <a:avLst/>
          </a:prstGeom>
          <a:noFill/>
          <a:ln w="9525">
            <a:solidFill>
              <a:schemeClr val="accent1"/>
            </a:solidFill>
            <a:miter lim="800000"/>
            <a:headEnd/>
            <a:tailEnd/>
          </a:ln>
        </p:spPr>
        <p:txBody>
          <a:bodyPr wrap="none">
            <a:spAutoFit/>
          </a:bodyPr>
          <a:lstStyle/>
          <a:p>
            <a:r>
              <a:rPr lang="es-CO" sz="1400">
                <a:latin typeface="Times New Roman" pitchFamily="18" charset="0"/>
              </a:rPr>
              <a:t>C: output carry</a:t>
            </a:r>
          </a:p>
          <a:p>
            <a:r>
              <a:rPr lang="es-CO" sz="1400">
                <a:latin typeface="Times New Roman" pitchFamily="18" charset="0"/>
              </a:rPr>
              <a:t>S: signo</a:t>
            </a:r>
          </a:p>
          <a:p>
            <a:r>
              <a:rPr lang="es-CO" sz="1400">
                <a:latin typeface="Times New Roman" pitchFamily="18" charset="0"/>
              </a:rPr>
              <a:t>Z: cero</a:t>
            </a:r>
          </a:p>
          <a:p>
            <a:r>
              <a:rPr lang="es-CO" sz="1400">
                <a:latin typeface="Times New Roman" pitchFamily="18" charset="0"/>
              </a:rPr>
              <a:t>V: sobrecapacidad</a:t>
            </a:r>
            <a:endParaRPr lang="es-ES" sz="1400">
              <a:latin typeface="Times New Roman" pitchFamily="18" charset="0"/>
            </a:endParaRPr>
          </a:p>
        </p:txBody>
      </p:sp>
      <p:sp>
        <p:nvSpPr>
          <p:cNvPr id="39975" name="36 CuadroTexto"/>
          <p:cNvSpPr txBox="1">
            <a:spLocks noChangeArrowheads="1"/>
          </p:cNvSpPr>
          <p:nvPr/>
        </p:nvSpPr>
        <p:spPr bwMode="auto">
          <a:xfrm>
            <a:off x="6223000" y="4679950"/>
            <a:ext cx="2316163" cy="954088"/>
          </a:xfrm>
          <a:prstGeom prst="rect">
            <a:avLst/>
          </a:prstGeom>
          <a:noFill/>
          <a:ln w="9525">
            <a:solidFill>
              <a:schemeClr val="accent1"/>
            </a:solidFill>
            <a:miter lim="800000"/>
            <a:headEnd/>
            <a:tailEnd/>
          </a:ln>
        </p:spPr>
        <p:txBody>
          <a:bodyPr>
            <a:spAutoFit/>
          </a:bodyPr>
          <a:lstStyle/>
          <a:p>
            <a:r>
              <a:rPr lang="es-CO" sz="1400">
                <a:latin typeface="Times New Roman" pitchFamily="18" charset="0"/>
              </a:rPr>
              <a:t>ALU:</a:t>
            </a:r>
            <a:r>
              <a:rPr lang="es-ES" sz="1400">
                <a:latin typeface="Times New Roman" pitchFamily="18" charset="0"/>
              </a:rPr>
              <a:t>	00: Transferir A</a:t>
            </a:r>
          </a:p>
          <a:p>
            <a:r>
              <a:rPr lang="es-CO" sz="1400">
                <a:latin typeface="Times New Roman" pitchFamily="18" charset="0"/>
              </a:rPr>
              <a:t>	01: Sumar A +B</a:t>
            </a:r>
          </a:p>
          <a:p>
            <a:r>
              <a:rPr lang="es-CO" sz="1400">
                <a:latin typeface="Times New Roman" pitchFamily="18" charset="0"/>
              </a:rPr>
              <a:t>	10: Restar A – B</a:t>
            </a:r>
          </a:p>
          <a:p>
            <a:r>
              <a:rPr lang="es-CO" sz="1400">
                <a:latin typeface="Times New Roman" pitchFamily="18" charset="0"/>
              </a:rPr>
              <a:t>	11: Transferir B</a:t>
            </a:r>
          </a:p>
        </p:txBody>
      </p:sp>
      <p:sp>
        <p:nvSpPr>
          <p:cNvPr id="42" name="41 Rectángulo"/>
          <p:cNvSpPr/>
          <p:nvPr/>
        </p:nvSpPr>
        <p:spPr>
          <a:xfrm>
            <a:off x="5229225" y="4232275"/>
            <a:ext cx="292100" cy="2921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s-CO" sz="1300" dirty="0"/>
              <a:t>E</a:t>
            </a:r>
            <a:endParaRPr lang="es-ES" sz="1300" dirty="0"/>
          </a:p>
        </p:txBody>
      </p:sp>
      <p:cxnSp>
        <p:nvCxnSpPr>
          <p:cNvPr id="44" name="43 Conector recto de flecha"/>
          <p:cNvCxnSpPr>
            <a:endCxn id="42" idx="2"/>
          </p:cNvCxnSpPr>
          <p:nvPr/>
        </p:nvCxnSpPr>
        <p:spPr>
          <a:xfrm rot="5400000" flipH="1" flipV="1">
            <a:off x="5266531" y="4634707"/>
            <a:ext cx="219075" cy="158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Título"/>
          <p:cNvSpPr>
            <a:spLocks noGrp="1"/>
          </p:cNvSpPr>
          <p:nvPr>
            <p:ph type="title"/>
          </p:nvPr>
        </p:nvSpPr>
        <p:spPr/>
        <p:txBody>
          <a:bodyPr/>
          <a:lstStyle/>
          <a:p>
            <a:r>
              <a:rPr lang="es-CO" smtClean="0"/>
              <a:t>Ejercicio 8</a:t>
            </a:r>
            <a:endParaRPr lang="es-ES" smtClean="0"/>
          </a:p>
        </p:txBody>
      </p:sp>
      <p:sp>
        <p:nvSpPr>
          <p:cNvPr id="40963" name="2 Marcador de contenido"/>
          <p:cNvSpPr>
            <a:spLocks noGrp="1"/>
          </p:cNvSpPr>
          <p:nvPr>
            <p:ph idx="1"/>
          </p:nvPr>
        </p:nvSpPr>
        <p:spPr>
          <a:xfrm>
            <a:off x="336550" y="1009650"/>
            <a:ext cx="8382000" cy="1104900"/>
          </a:xfrm>
        </p:spPr>
        <p:txBody>
          <a:bodyPr/>
          <a:lstStyle/>
          <a:p>
            <a:pPr algn="just"/>
            <a:r>
              <a:rPr lang="es-CO" sz="1600" smtClean="0"/>
              <a:t>Se debe tener en cuenta que en una operación de sustracción de dos números binarios sin signo, su magnitud relativa está determinada por el carry de salida y no por el flag de signo. De esta manera, si el carry es 1 es porque, o los números son iguales, o B es menor que A. Por el contrario si el carry es 0 es porque A es menor que B.</a:t>
            </a:r>
            <a:endParaRPr lang="es-ES" sz="1600" smtClean="0"/>
          </a:p>
        </p:txBody>
      </p:sp>
      <p:sp>
        <p:nvSpPr>
          <p:cNvPr id="5" name="4 Rectángulo"/>
          <p:cNvSpPr/>
          <p:nvPr/>
        </p:nvSpPr>
        <p:spPr>
          <a:xfrm>
            <a:off x="3095625" y="2314575"/>
            <a:ext cx="939800" cy="3429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s-CO" sz="1500" dirty="0"/>
              <a:t>Inicio</a:t>
            </a:r>
            <a:endParaRPr lang="es-ES" sz="1500" dirty="0"/>
          </a:p>
        </p:txBody>
      </p:sp>
      <p:sp>
        <p:nvSpPr>
          <p:cNvPr id="6" name="5 Rectángulo"/>
          <p:cNvSpPr/>
          <p:nvPr/>
        </p:nvSpPr>
        <p:spPr>
          <a:xfrm>
            <a:off x="3095625" y="2881313"/>
            <a:ext cx="939800" cy="3429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s-CO" sz="1300" dirty="0"/>
              <a:t>RB ← R0</a:t>
            </a:r>
            <a:endParaRPr lang="es-ES" sz="1300" dirty="0"/>
          </a:p>
        </p:txBody>
      </p:sp>
      <p:sp>
        <p:nvSpPr>
          <p:cNvPr id="7" name="6 Rectángulo"/>
          <p:cNvSpPr/>
          <p:nvPr/>
        </p:nvSpPr>
        <p:spPr>
          <a:xfrm>
            <a:off x="3065463" y="3446463"/>
            <a:ext cx="1000125" cy="4318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s-CO" sz="1300" dirty="0"/>
              <a:t>RA ← RB</a:t>
            </a:r>
          </a:p>
          <a:p>
            <a:pPr algn="ctr">
              <a:defRPr/>
            </a:pPr>
            <a:r>
              <a:rPr lang="es-CO" sz="1300" dirty="0"/>
              <a:t>RB ← R1</a:t>
            </a:r>
            <a:endParaRPr lang="es-ES" sz="1300" dirty="0"/>
          </a:p>
        </p:txBody>
      </p:sp>
      <p:sp>
        <p:nvSpPr>
          <p:cNvPr id="8" name="7 Rectángulo"/>
          <p:cNvSpPr/>
          <p:nvPr/>
        </p:nvSpPr>
        <p:spPr>
          <a:xfrm>
            <a:off x="2843213" y="4087813"/>
            <a:ext cx="1447800" cy="3429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s-CO" sz="1300" dirty="0"/>
              <a:t>RA ← RA - RB</a:t>
            </a:r>
            <a:endParaRPr lang="es-ES" sz="1300" dirty="0"/>
          </a:p>
        </p:txBody>
      </p:sp>
      <p:sp>
        <p:nvSpPr>
          <p:cNvPr id="9" name="8 Decisión"/>
          <p:cNvSpPr/>
          <p:nvPr/>
        </p:nvSpPr>
        <p:spPr>
          <a:xfrm>
            <a:off x="3295650" y="4646613"/>
            <a:ext cx="544513" cy="511175"/>
          </a:xfrm>
          <a:prstGeom prst="flowChartDecision">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s-CO" sz="1300" dirty="0"/>
              <a:t>Z</a:t>
            </a:r>
            <a:endParaRPr lang="es-ES" sz="1300" dirty="0"/>
          </a:p>
        </p:txBody>
      </p:sp>
      <p:sp>
        <p:nvSpPr>
          <p:cNvPr id="10" name="9 Rectángulo"/>
          <p:cNvSpPr/>
          <p:nvPr/>
        </p:nvSpPr>
        <p:spPr>
          <a:xfrm>
            <a:off x="1781175" y="5195888"/>
            <a:ext cx="1000125" cy="4318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s-CO" sz="1300" dirty="0"/>
              <a:t>R0← RA</a:t>
            </a:r>
          </a:p>
          <a:p>
            <a:pPr algn="ctr">
              <a:defRPr/>
            </a:pPr>
            <a:r>
              <a:rPr lang="es-CO" sz="1300" dirty="0"/>
              <a:t>R1← RA</a:t>
            </a:r>
            <a:endParaRPr lang="es-ES" sz="1300" dirty="0"/>
          </a:p>
        </p:txBody>
      </p:sp>
      <p:cxnSp>
        <p:nvCxnSpPr>
          <p:cNvPr id="40970" name="14 Conector angular"/>
          <p:cNvCxnSpPr>
            <a:cxnSpLocks noChangeShapeType="1"/>
            <a:stCxn id="5" idx="2"/>
            <a:endCxn id="6" idx="0"/>
          </p:cNvCxnSpPr>
          <p:nvPr/>
        </p:nvCxnSpPr>
        <p:spPr bwMode="auto">
          <a:xfrm rot="5400000">
            <a:off x="3453606" y="2769394"/>
            <a:ext cx="223838" cy="0"/>
          </a:xfrm>
          <a:prstGeom prst="straightConnector1">
            <a:avLst/>
          </a:prstGeom>
          <a:noFill/>
          <a:ln w="9525" algn="ctr">
            <a:solidFill>
              <a:schemeClr val="tx1"/>
            </a:solidFill>
            <a:round/>
            <a:headEnd/>
            <a:tailEnd type="triangle" w="med" len="med"/>
          </a:ln>
        </p:spPr>
      </p:cxnSp>
      <p:cxnSp>
        <p:nvCxnSpPr>
          <p:cNvPr id="40971" name="16 Conector angular"/>
          <p:cNvCxnSpPr>
            <a:cxnSpLocks noChangeShapeType="1"/>
            <a:stCxn id="6" idx="2"/>
            <a:endCxn id="7" idx="0"/>
          </p:cNvCxnSpPr>
          <p:nvPr/>
        </p:nvCxnSpPr>
        <p:spPr bwMode="auto">
          <a:xfrm rot="5400000">
            <a:off x="3454400" y="3335338"/>
            <a:ext cx="222250" cy="0"/>
          </a:xfrm>
          <a:prstGeom prst="straightConnector1">
            <a:avLst/>
          </a:prstGeom>
          <a:noFill/>
          <a:ln w="9525" algn="ctr">
            <a:solidFill>
              <a:schemeClr val="tx1"/>
            </a:solidFill>
            <a:round/>
            <a:headEnd/>
            <a:tailEnd type="triangle" w="med" len="med"/>
          </a:ln>
        </p:spPr>
      </p:cxnSp>
      <p:cxnSp>
        <p:nvCxnSpPr>
          <p:cNvPr id="33" name="32 Forma"/>
          <p:cNvCxnSpPr>
            <a:stCxn id="9" idx="1"/>
            <a:endCxn id="10" idx="0"/>
          </p:cNvCxnSpPr>
          <p:nvPr/>
        </p:nvCxnSpPr>
        <p:spPr>
          <a:xfrm rot="10800000" flipV="1">
            <a:off x="2281238" y="4902200"/>
            <a:ext cx="1014412" cy="293688"/>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36 Conector angular"/>
          <p:cNvCxnSpPr>
            <a:stCxn id="8" idx="2"/>
            <a:endCxn id="9" idx="0"/>
          </p:cNvCxnSpPr>
          <p:nvPr/>
        </p:nvCxnSpPr>
        <p:spPr>
          <a:xfrm rot="16200000" flipH="1">
            <a:off x="3459163" y="4538663"/>
            <a:ext cx="215900" cy="0"/>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37 Decisión"/>
          <p:cNvSpPr/>
          <p:nvPr/>
        </p:nvSpPr>
        <p:spPr>
          <a:xfrm>
            <a:off x="5678488" y="5321300"/>
            <a:ext cx="574675" cy="511175"/>
          </a:xfrm>
          <a:prstGeom prst="flowChartDecision">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s-CO" sz="1300" dirty="0"/>
              <a:t>E</a:t>
            </a:r>
            <a:endParaRPr lang="es-ES" sz="1300" dirty="0"/>
          </a:p>
        </p:txBody>
      </p:sp>
      <p:cxnSp>
        <p:nvCxnSpPr>
          <p:cNvPr id="41" name="40 Conector angular"/>
          <p:cNvCxnSpPr>
            <a:stCxn id="7" idx="2"/>
            <a:endCxn id="8" idx="0"/>
          </p:cNvCxnSpPr>
          <p:nvPr/>
        </p:nvCxnSpPr>
        <p:spPr>
          <a:xfrm rot="16200000" flipH="1">
            <a:off x="3461544" y="3982244"/>
            <a:ext cx="209550" cy="1588"/>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48 Rectángulo"/>
          <p:cNvSpPr/>
          <p:nvPr/>
        </p:nvSpPr>
        <p:spPr>
          <a:xfrm>
            <a:off x="4252913" y="4730750"/>
            <a:ext cx="939800" cy="3429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s-CO" sz="1300" dirty="0"/>
              <a:t>RB ← R0</a:t>
            </a:r>
            <a:endParaRPr lang="es-ES" sz="1300" dirty="0"/>
          </a:p>
        </p:txBody>
      </p:sp>
      <p:cxnSp>
        <p:nvCxnSpPr>
          <p:cNvPr id="54" name="53 Conector angular"/>
          <p:cNvCxnSpPr>
            <a:stCxn id="9" idx="3"/>
            <a:endCxn id="49" idx="1"/>
          </p:cNvCxnSpPr>
          <p:nvPr/>
        </p:nvCxnSpPr>
        <p:spPr>
          <a:xfrm>
            <a:off x="3840163" y="4902200"/>
            <a:ext cx="412750" cy="1588"/>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57 Rectángulo"/>
          <p:cNvSpPr/>
          <p:nvPr/>
        </p:nvSpPr>
        <p:spPr>
          <a:xfrm>
            <a:off x="5464175" y="4687888"/>
            <a:ext cx="1000125" cy="4318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s-CO" sz="1300" dirty="0"/>
              <a:t>RA ← RB</a:t>
            </a:r>
          </a:p>
          <a:p>
            <a:pPr algn="ctr">
              <a:defRPr/>
            </a:pPr>
            <a:r>
              <a:rPr lang="es-CO" sz="1300" dirty="0"/>
              <a:t>RB ← R0</a:t>
            </a:r>
            <a:endParaRPr lang="es-ES" sz="1300" dirty="0"/>
          </a:p>
        </p:txBody>
      </p:sp>
      <p:cxnSp>
        <p:nvCxnSpPr>
          <p:cNvPr id="60" name="59 Conector angular"/>
          <p:cNvCxnSpPr>
            <a:stCxn id="49" idx="3"/>
            <a:endCxn id="58" idx="1"/>
          </p:cNvCxnSpPr>
          <p:nvPr/>
        </p:nvCxnSpPr>
        <p:spPr>
          <a:xfrm>
            <a:off x="5192713" y="4902200"/>
            <a:ext cx="271462" cy="1588"/>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61 Conector angular"/>
          <p:cNvCxnSpPr>
            <a:stCxn id="58" idx="2"/>
            <a:endCxn id="38" idx="0"/>
          </p:cNvCxnSpPr>
          <p:nvPr/>
        </p:nvCxnSpPr>
        <p:spPr>
          <a:xfrm rot="16200000" flipH="1">
            <a:off x="5864226" y="5219700"/>
            <a:ext cx="201612" cy="158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64 Rectángulo"/>
          <p:cNvSpPr/>
          <p:nvPr/>
        </p:nvSpPr>
        <p:spPr>
          <a:xfrm>
            <a:off x="6464300" y="5934075"/>
            <a:ext cx="1446213" cy="3429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s-CO" sz="1300" dirty="0"/>
              <a:t>R0 ← RA - RB</a:t>
            </a:r>
            <a:endParaRPr lang="es-ES" sz="1300" dirty="0"/>
          </a:p>
        </p:txBody>
      </p:sp>
      <p:sp>
        <p:nvSpPr>
          <p:cNvPr id="66" name="65 Rectángulo"/>
          <p:cNvSpPr/>
          <p:nvPr/>
        </p:nvSpPr>
        <p:spPr>
          <a:xfrm>
            <a:off x="4065588" y="5934075"/>
            <a:ext cx="1446212" cy="342900"/>
          </a:xfrm>
          <a:prstGeom prst="rect">
            <a:avLst/>
          </a:prstGeom>
          <a:ln w="3175"/>
        </p:spPr>
        <p:style>
          <a:lnRef idx="2">
            <a:schemeClr val="dk1"/>
          </a:lnRef>
          <a:fillRef idx="1">
            <a:schemeClr val="lt1"/>
          </a:fillRef>
          <a:effectRef idx="0">
            <a:schemeClr val="dk1"/>
          </a:effectRef>
          <a:fontRef idx="minor">
            <a:schemeClr val="dk1"/>
          </a:fontRef>
        </p:style>
        <p:txBody>
          <a:bodyPr anchor="ctr"/>
          <a:lstStyle/>
          <a:p>
            <a:pPr algn="ctr">
              <a:defRPr/>
            </a:pPr>
            <a:r>
              <a:rPr lang="es-CO" sz="1300" dirty="0"/>
              <a:t>R1 ← RA - RB</a:t>
            </a:r>
            <a:endParaRPr lang="es-ES" sz="1300" dirty="0"/>
          </a:p>
        </p:txBody>
      </p:sp>
      <p:cxnSp>
        <p:nvCxnSpPr>
          <p:cNvPr id="71" name="70 Forma"/>
          <p:cNvCxnSpPr>
            <a:stCxn id="38" idx="1"/>
            <a:endCxn id="66" idx="0"/>
          </p:cNvCxnSpPr>
          <p:nvPr/>
        </p:nvCxnSpPr>
        <p:spPr>
          <a:xfrm rot="10800000" flipV="1">
            <a:off x="4787900" y="5576888"/>
            <a:ext cx="890588" cy="357187"/>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72 Forma"/>
          <p:cNvCxnSpPr>
            <a:stCxn id="38" idx="3"/>
            <a:endCxn id="65" idx="0"/>
          </p:cNvCxnSpPr>
          <p:nvPr/>
        </p:nvCxnSpPr>
        <p:spPr>
          <a:xfrm>
            <a:off x="6253163" y="5576888"/>
            <a:ext cx="933450" cy="357187"/>
          </a:xfrm>
          <a:prstGeom prst="bentConnector2">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985" name="75 CuadroTexto"/>
          <p:cNvSpPr txBox="1">
            <a:spLocks noChangeArrowheads="1"/>
          </p:cNvSpPr>
          <p:nvPr/>
        </p:nvSpPr>
        <p:spPr bwMode="auto">
          <a:xfrm>
            <a:off x="2647950" y="4675188"/>
            <a:ext cx="404813" cy="292100"/>
          </a:xfrm>
          <a:prstGeom prst="rect">
            <a:avLst/>
          </a:prstGeom>
          <a:noFill/>
          <a:ln w="9525">
            <a:noFill/>
            <a:miter lim="800000"/>
            <a:headEnd/>
            <a:tailEnd/>
          </a:ln>
        </p:spPr>
        <p:txBody>
          <a:bodyPr wrap="none">
            <a:spAutoFit/>
          </a:bodyPr>
          <a:lstStyle/>
          <a:p>
            <a:r>
              <a:rPr lang="es-CO" sz="1300">
                <a:latin typeface="Times New Roman" pitchFamily="18" charset="0"/>
              </a:rPr>
              <a:t>= 1</a:t>
            </a:r>
            <a:endParaRPr lang="es-ES" sz="1300">
              <a:latin typeface="Times New Roman" pitchFamily="18" charset="0"/>
            </a:endParaRPr>
          </a:p>
        </p:txBody>
      </p:sp>
      <p:sp>
        <p:nvSpPr>
          <p:cNvPr id="40986" name="76 CuadroTexto"/>
          <p:cNvSpPr txBox="1">
            <a:spLocks noChangeArrowheads="1"/>
          </p:cNvSpPr>
          <p:nvPr/>
        </p:nvSpPr>
        <p:spPr bwMode="auto">
          <a:xfrm>
            <a:off x="3806825" y="4645025"/>
            <a:ext cx="404813" cy="292100"/>
          </a:xfrm>
          <a:prstGeom prst="rect">
            <a:avLst/>
          </a:prstGeom>
          <a:noFill/>
          <a:ln w="9525">
            <a:noFill/>
            <a:miter lim="800000"/>
            <a:headEnd/>
            <a:tailEnd type="triangle" w="med" len="med"/>
          </a:ln>
        </p:spPr>
        <p:txBody>
          <a:bodyPr wrap="none">
            <a:spAutoFit/>
          </a:bodyPr>
          <a:lstStyle/>
          <a:p>
            <a:r>
              <a:rPr lang="es-CO" sz="1300">
                <a:latin typeface="Times New Roman" pitchFamily="18" charset="0"/>
              </a:rPr>
              <a:t>= 0</a:t>
            </a:r>
            <a:endParaRPr lang="es-ES" sz="1300">
              <a:latin typeface="Times New Roman" pitchFamily="18" charset="0"/>
            </a:endParaRPr>
          </a:p>
        </p:txBody>
      </p:sp>
      <p:cxnSp>
        <p:nvCxnSpPr>
          <p:cNvPr id="83" name="82 Conector angular"/>
          <p:cNvCxnSpPr>
            <a:stCxn id="65" idx="2"/>
            <a:endCxn id="5" idx="0"/>
          </p:cNvCxnSpPr>
          <p:nvPr/>
        </p:nvCxnSpPr>
        <p:spPr>
          <a:xfrm rot="5400000" flipH="1">
            <a:off x="3394869" y="2485231"/>
            <a:ext cx="3962400" cy="3621088"/>
          </a:xfrm>
          <a:prstGeom prst="bentConnector5">
            <a:avLst>
              <a:gd name="adj1" fmla="val -5769"/>
              <a:gd name="adj2" fmla="val -25751"/>
              <a:gd name="adj3" fmla="val 105769"/>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87 Conector angular"/>
          <p:cNvCxnSpPr>
            <a:stCxn id="10" idx="2"/>
            <a:endCxn id="5" idx="0"/>
          </p:cNvCxnSpPr>
          <p:nvPr/>
        </p:nvCxnSpPr>
        <p:spPr>
          <a:xfrm rot="5400000" flipH="1" flipV="1">
            <a:off x="1266825" y="3328988"/>
            <a:ext cx="3313113" cy="1284287"/>
          </a:xfrm>
          <a:prstGeom prst="bentConnector5">
            <a:avLst>
              <a:gd name="adj1" fmla="val -6900"/>
              <a:gd name="adj2" fmla="val -103089"/>
              <a:gd name="adj3" fmla="val 1069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107 Forma"/>
          <p:cNvCxnSpPr/>
          <p:nvPr/>
        </p:nvCxnSpPr>
        <p:spPr>
          <a:xfrm rot="5400000" flipH="1">
            <a:off x="2195513" y="3684587"/>
            <a:ext cx="3962400" cy="1222375"/>
          </a:xfrm>
          <a:prstGeom prst="bentConnector5">
            <a:avLst>
              <a:gd name="adj1" fmla="val -5769"/>
              <a:gd name="adj2" fmla="val 313696"/>
              <a:gd name="adj3" fmla="val 105769"/>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990" name="110 CuadroTexto"/>
          <p:cNvSpPr txBox="1">
            <a:spLocks noChangeArrowheads="1"/>
          </p:cNvSpPr>
          <p:nvPr/>
        </p:nvSpPr>
        <p:spPr bwMode="auto">
          <a:xfrm>
            <a:off x="5070475" y="5360988"/>
            <a:ext cx="401638" cy="290512"/>
          </a:xfrm>
          <a:prstGeom prst="rect">
            <a:avLst/>
          </a:prstGeom>
          <a:noFill/>
          <a:ln w="9525">
            <a:noFill/>
            <a:miter lim="800000"/>
            <a:headEnd/>
            <a:tailEnd/>
          </a:ln>
        </p:spPr>
        <p:txBody>
          <a:bodyPr wrap="none">
            <a:spAutoFit/>
          </a:bodyPr>
          <a:lstStyle/>
          <a:p>
            <a:r>
              <a:rPr lang="es-CO" sz="1300">
                <a:latin typeface="Times New Roman" pitchFamily="18" charset="0"/>
              </a:rPr>
              <a:t>= 0</a:t>
            </a:r>
            <a:endParaRPr lang="es-ES" sz="1300">
              <a:latin typeface="Times New Roman" pitchFamily="18" charset="0"/>
            </a:endParaRPr>
          </a:p>
        </p:txBody>
      </p:sp>
      <p:sp>
        <p:nvSpPr>
          <p:cNvPr id="40991" name="111 CuadroTexto"/>
          <p:cNvSpPr txBox="1">
            <a:spLocks noChangeArrowheads="1"/>
          </p:cNvSpPr>
          <p:nvPr/>
        </p:nvSpPr>
        <p:spPr bwMode="auto">
          <a:xfrm>
            <a:off x="6472238" y="5360988"/>
            <a:ext cx="401637" cy="290512"/>
          </a:xfrm>
          <a:prstGeom prst="rect">
            <a:avLst/>
          </a:prstGeom>
          <a:noFill/>
          <a:ln w="9525">
            <a:noFill/>
            <a:miter lim="800000"/>
            <a:headEnd/>
            <a:tailEnd/>
          </a:ln>
        </p:spPr>
        <p:txBody>
          <a:bodyPr wrap="none">
            <a:spAutoFit/>
          </a:bodyPr>
          <a:lstStyle/>
          <a:p>
            <a:r>
              <a:rPr lang="es-CO" sz="1300">
                <a:latin typeface="Times New Roman" pitchFamily="18" charset="0"/>
              </a:rPr>
              <a:t>= 1</a:t>
            </a:r>
            <a:endParaRPr lang="es-ES" sz="1300">
              <a:latin typeface="Times New Roman" pitchFamily="18" charset="0"/>
            </a:endParaRPr>
          </a:p>
        </p:txBody>
      </p:sp>
      <p:sp>
        <p:nvSpPr>
          <p:cNvPr id="40992" name="113 CuadroTexto"/>
          <p:cNvSpPr txBox="1">
            <a:spLocks noChangeArrowheads="1"/>
          </p:cNvSpPr>
          <p:nvPr/>
        </p:nvSpPr>
        <p:spPr bwMode="auto">
          <a:xfrm>
            <a:off x="2638425" y="2881313"/>
            <a:ext cx="361950" cy="293687"/>
          </a:xfrm>
          <a:prstGeom prst="rect">
            <a:avLst/>
          </a:prstGeom>
          <a:noFill/>
          <a:ln w="9525">
            <a:noFill/>
            <a:miter lim="800000"/>
            <a:headEnd/>
            <a:tailEnd/>
          </a:ln>
        </p:spPr>
        <p:txBody>
          <a:bodyPr wrap="none">
            <a:spAutoFit/>
          </a:bodyPr>
          <a:lstStyle/>
          <a:p>
            <a:r>
              <a:rPr lang="es-CO" sz="1300">
                <a:latin typeface="Times New Roman" pitchFamily="18" charset="0"/>
              </a:rPr>
              <a:t>S0</a:t>
            </a:r>
            <a:endParaRPr lang="es-ES" sz="1300">
              <a:latin typeface="Times New Roman" pitchFamily="18" charset="0"/>
            </a:endParaRPr>
          </a:p>
        </p:txBody>
      </p:sp>
      <p:sp>
        <p:nvSpPr>
          <p:cNvPr id="40993" name="114 CuadroTexto"/>
          <p:cNvSpPr txBox="1">
            <a:spLocks noChangeArrowheads="1"/>
          </p:cNvSpPr>
          <p:nvPr/>
        </p:nvSpPr>
        <p:spPr bwMode="auto">
          <a:xfrm>
            <a:off x="2638425" y="3446463"/>
            <a:ext cx="361950" cy="292100"/>
          </a:xfrm>
          <a:prstGeom prst="rect">
            <a:avLst/>
          </a:prstGeom>
          <a:noFill/>
          <a:ln w="9525">
            <a:noFill/>
            <a:miter lim="800000"/>
            <a:headEnd/>
            <a:tailEnd/>
          </a:ln>
        </p:spPr>
        <p:txBody>
          <a:bodyPr wrap="none">
            <a:spAutoFit/>
          </a:bodyPr>
          <a:lstStyle/>
          <a:p>
            <a:r>
              <a:rPr lang="es-CO" sz="1300">
                <a:latin typeface="Times New Roman" pitchFamily="18" charset="0"/>
              </a:rPr>
              <a:t>S1</a:t>
            </a:r>
            <a:endParaRPr lang="es-ES" sz="1300">
              <a:latin typeface="Times New Roman" pitchFamily="18" charset="0"/>
            </a:endParaRPr>
          </a:p>
        </p:txBody>
      </p:sp>
      <p:sp>
        <p:nvSpPr>
          <p:cNvPr id="40994" name="115 CuadroTexto"/>
          <p:cNvSpPr txBox="1">
            <a:spLocks noChangeArrowheads="1"/>
          </p:cNvSpPr>
          <p:nvPr/>
        </p:nvSpPr>
        <p:spPr bwMode="auto">
          <a:xfrm>
            <a:off x="2420938" y="4087813"/>
            <a:ext cx="360362" cy="292100"/>
          </a:xfrm>
          <a:prstGeom prst="rect">
            <a:avLst/>
          </a:prstGeom>
          <a:noFill/>
          <a:ln w="9525">
            <a:noFill/>
            <a:miter lim="800000"/>
            <a:headEnd/>
            <a:tailEnd/>
          </a:ln>
        </p:spPr>
        <p:txBody>
          <a:bodyPr wrap="none">
            <a:spAutoFit/>
          </a:bodyPr>
          <a:lstStyle/>
          <a:p>
            <a:r>
              <a:rPr lang="es-CO" sz="1300">
                <a:latin typeface="Times New Roman" pitchFamily="18" charset="0"/>
              </a:rPr>
              <a:t>S2</a:t>
            </a:r>
            <a:endParaRPr lang="es-ES" sz="1300">
              <a:latin typeface="Times New Roman" pitchFamily="18" charset="0"/>
            </a:endParaRPr>
          </a:p>
        </p:txBody>
      </p:sp>
      <p:sp>
        <p:nvSpPr>
          <p:cNvPr id="40995" name="116 CuadroTexto"/>
          <p:cNvSpPr txBox="1">
            <a:spLocks noChangeArrowheads="1"/>
          </p:cNvSpPr>
          <p:nvPr/>
        </p:nvSpPr>
        <p:spPr bwMode="auto">
          <a:xfrm>
            <a:off x="1420813" y="5284788"/>
            <a:ext cx="360362" cy="292100"/>
          </a:xfrm>
          <a:prstGeom prst="rect">
            <a:avLst/>
          </a:prstGeom>
          <a:noFill/>
          <a:ln w="9525">
            <a:noFill/>
            <a:miter lim="800000"/>
            <a:headEnd/>
            <a:tailEnd/>
          </a:ln>
        </p:spPr>
        <p:txBody>
          <a:bodyPr wrap="none">
            <a:spAutoFit/>
          </a:bodyPr>
          <a:lstStyle/>
          <a:p>
            <a:r>
              <a:rPr lang="es-CO" sz="1300">
                <a:latin typeface="Times New Roman" pitchFamily="18" charset="0"/>
              </a:rPr>
              <a:t>S3</a:t>
            </a:r>
            <a:endParaRPr lang="es-ES" sz="1300">
              <a:latin typeface="Times New Roman" pitchFamily="18" charset="0"/>
            </a:endParaRPr>
          </a:p>
        </p:txBody>
      </p:sp>
      <p:sp>
        <p:nvSpPr>
          <p:cNvPr id="40996" name="117 CuadroTexto"/>
          <p:cNvSpPr txBox="1">
            <a:spLocks noChangeArrowheads="1"/>
          </p:cNvSpPr>
          <p:nvPr/>
        </p:nvSpPr>
        <p:spPr bwMode="auto">
          <a:xfrm>
            <a:off x="4570413" y="4437063"/>
            <a:ext cx="360362" cy="293687"/>
          </a:xfrm>
          <a:prstGeom prst="rect">
            <a:avLst/>
          </a:prstGeom>
          <a:noFill/>
          <a:ln w="9525">
            <a:noFill/>
            <a:miter lim="800000"/>
            <a:headEnd/>
            <a:tailEnd/>
          </a:ln>
        </p:spPr>
        <p:txBody>
          <a:bodyPr wrap="none">
            <a:spAutoFit/>
          </a:bodyPr>
          <a:lstStyle/>
          <a:p>
            <a:r>
              <a:rPr lang="es-CO" sz="1300">
                <a:latin typeface="Times New Roman" pitchFamily="18" charset="0"/>
              </a:rPr>
              <a:t>S4</a:t>
            </a:r>
            <a:endParaRPr lang="es-ES" sz="1300">
              <a:latin typeface="Times New Roman" pitchFamily="18" charset="0"/>
            </a:endParaRPr>
          </a:p>
        </p:txBody>
      </p:sp>
      <p:sp>
        <p:nvSpPr>
          <p:cNvPr id="40997" name="118 CuadroTexto"/>
          <p:cNvSpPr txBox="1">
            <a:spLocks noChangeArrowheads="1"/>
          </p:cNvSpPr>
          <p:nvPr/>
        </p:nvSpPr>
        <p:spPr bwMode="auto">
          <a:xfrm>
            <a:off x="5783263" y="4394200"/>
            <a:ext cx="361950" cy="293688"/>
          </a:xfrm>
          <a:prstGeom prst="rect">
            <a:avLst/>
          </a:prstGeom>
          <a:noFill/>
          <a:ln w="9525">
            <a:noFill/>
            <a:miter lim="800000"/>
            <a:headEnd/>
            <a:tailEnd/>
          </a:ln>
        </p:spPr>
        <p:txBody>
          <a:bodyPr wrap="none">
            <a:spAutoFit/>
          </a:bodyPr>
          <a:lstStyle/>
          <a:p>
            <a:r>
              <a:rPr lang="es-CO" sz="1300">
                <a:latin typeface="Times New Roman" pitchFamily="18" charset="0"/>
              </a:rPr>
              <a:t>S5</a:t>
            </a:r>
            <a:endParaRPr lang="es-ES" sz="1300">
              <a:latin typeface="Times New Roman" pitchFamily="18" charset="0"/>
            </a:endParaRPr>
          </a:p>
        </p:txBody>
      </p:sp>
      <p:sp>
        <p:nvSpPr>
          <p:cNvPr id="40998" name="119 CuadroTexto"/>
          <p:cNvSpPr txBox="1">
            <a:spLocks noChangeArrowheads="1"/>
          </p:cNvSpPr>
          <p:nvPr/>
        </p:nvSpPr>
        <p:spPr bwMode="auto">
          <a:xfrm>
            <a:off x="6110288" y="5945188"/>
            <a:ext cx="361950" cy="292100"/>
          </a:xfrm>
          <a:prstGeom prst="rect">
            <a:avLst/>
          </a:prstGeom>
          <a:noFill/>
          <a:ln w="9525">
            <a:noFill/>
            <a:miter lim="800000"/>
            <a:headEnd/>
            <a:tailEnd/>
          </a:ln>
        </p:spPr>
        <p:txBody>
          <a:bodyPr wrap="none">
            <a:spAutoFit/>
          </a:bodyPr>
          <a:lstStyle/>
          <a:p>
            <a:r>
              <a:rPr lang="es-CO" sz="1300">
                <a:latin typeface="Times New Roman" pitchFamily="18" charset="0"/>
              </a:rPr>
              <a:t>S6</a:t>
            </a:r>
            <a:endParaRPr lang="es-ES" sz="1300">
              <a:latin typeface="Times New Roman" pitchFamily="18" charset="0"/>
            </a:endParaRPr>
          </a:p>
        </p:txBody>
      </p:sp>
      <p:sp>
        <p:nvSpPr>
          <p:cNvPr id="40999" name="120 CuadroTexto"/>
          <p:cNvSpPr txBox="1">
            <a:spLocks noChangeArrowheads="1"/>
          </p:cNvSpPr>
          <p:nvPr/>
        </p:nvSpPr>
        <p:spPr bwMode="auto">
          <a:xfrm>
            <a:off x="3659188" y="5934075"/>
            <a:ext cx="360362" cy="292100"/>
          </a:xfrm>
          <a:prstGeom prst="rect">
            <a:avLst/>
          </a:prstGeom>
          <a:noFill/>
          <a:ln w="9525">
            <a:noFill/>
            <a:miter lim="800000"/>
            <a:headEnd/>
            <a:tailEnd/>
          </a:ln>
        </p:spPr>
        <p:txBody>
          <a:bodyPr wrap="none">
            <a:spAutoFit/>
          </a:bodyPr>
          <a:lstStyle/>
          <a:p>
            <a:r>
              <a:rPr lang="es-CO" sz="1300">
                <a:latin typeface="Times New Roman" pitchFamily="18" charset="0"/>
              </a:rPr>
              <a:t>S7</a:t>
            </a:r>
            <a:endParaRPr lang="es-ES" sz="1300">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p:txBody>
          <a:bodyPr/>
          <a:lstStyle/>
          <a:p>
            <a:r>
              <a:rPr lang="es-CO" smtClean="0"/>
              <a:t>Ejercicio 1: Simulación</a:t>
            </a:r>
            <a:endParaRPr lang="es-ES" smtClean="0"/>
          </a:p>
        </p:txBody>
      </p:sp>
      <p:pic>
        <p:nvPicPr>
          <p:cNvPr id="6147" name="Picture 5"/>
          <p:cNvPicPr>
            <a:picLocks noChangeAspect="1" noChangeArrowheads="1"/>
          </p:cNvPicPr>
          <p:nvPr/>
        </p:nvPicPr>
        <p:blipFill>
          <a:blip r:embed="rId2"/>
          <a:srcRect/>
          <a:stretch>
            <a:fillRect/>
          </a:stretch>
        </p:blipFill>
        <p:spPr bwMode="auto">
          <a:xfrm>
            <a:off x="144463" y="2708275"/>
            <a:ext cx="8820150" cy="2154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Título"/>
          <p:cNvSpPr>
            <a:spLocks noGrp="1"/>
          </p:cNvSpPr>
          <p:nvPr>
            <p:ph type="title"/>
          </p:nvPr>
        </p:nvSpPr>
        <p:spPr/>
        <p:txBody>
          <a:bodyPr/>
          <a:lstStyle/>
          <a:p>
            <a:r>
              <a:rPr lang="es-CO" smtClean="0"/>
              <a:t>Ejercicio 8</a:t>
            </a:r>
            <a:endParaRPr lang="es-ES" smtClean="0"/>
          </a:p>
        </p:txBody>
      </p:sp>
      <p:sp>
        <p:nvSpPr>
          <p:cNvPr id="41987" name="2 Marcador de contenido"/>
          <p:cNvSpPr>
            <a:spLocks noGrp="1"/>
          </p:cNvSpPr>
          <p:nvPr>
            <p:ph idx="1"/>
          </p:nvPr>
        </p:nvSpPr>
        <p:spPr>
          <a:xfrm>
            <a:off x="425450" y="1022350"/>
            <a:ext cx="8382000" cy="5473700"/>
          </a:xfrm>
        </p:spPr>
        <p:txBody>
          <a:bodyPr/>
          <a:lstStyle/>
          <a:p>
            <a:pPr>
              <a:buFont typeface="Wingdings" pitchFamily="2" charset="2"/>
              <a:buNone/>
            </a:pPr>
            <a:r>
              <a:rPr lang="es-CO" smtClean="0"/>
              <a:t>S0: 	</a:t>
            </a:r>
            <a:r>
              <a:rPr lang="es-CO" sz="2400" smtClean="0"/>
              <a:t>RB ← R0			OC_0</a:t>
            </a:r>
            <a:endParaRPr lang="es-CO" smtClean="0"/>
          </a:p>
          <a:p>
            <a:pPr>
              <a:buFont typeface="Wingdings" pitchFamily="2" charset="2"/>
              <a:buNone/>
            </a:pPr>
            <a:r>
              <a:rPr lang="es-CO" smtClean="0"/>
              <a:t>S1:	</a:t>
            </a:r>
            <a:r>
              <a:rPr lang="es-CO" sz="2400" smtClean="0"/>
              <a:t>RA ← RB, RB ← R1		ALU=11, OC_1</a:t>
            </a:r>
            <a:endParaRPr lang="es-CO" smtClean="0"/>
          </a:p>
          <a:p>
            <a:pPr>
              <a:buFont typeface="Wingdings" pitchFamily="2" charset="2"/>
              <a:buNone/>
            </a:pPr>
            <a:r>
              <a:rPr lang="es-CO" smtClean="0"/>
              <a:t>S2:	</a:t>
            </a:r>
            <a:r>
              <a:rPr lang="es-CO" sz="2400" smtClean="0"/>
              <a:t>RA ← RA – RB		ALU=10, load E</a:t>
            </a:r>
            <a:endParaRPr lang="es-CO" smtClean="0"/>
          </a:p>
          <a:p>
            <a:pPr>
              <a:buFont typeface="Wingdings" pitchFamily="2" charset="2"/>
              <a:buNone/>
            </a:pPr>
            <a:r>
              <a:rPr lang="es-CO" smtClean="0"/>
              <a:t>		</a:t>
            </a:r>
            <a:r>
              <a:rPr lang="es-CO" sz="2400" smtClean="0"/>
              <a:t>(</a:t>
            </a:r>
            <a:r>
              <a:rPr lang="es-CO" sz="2000" smtClean="0"/>
              <a:t>El contenido del carry se transfiere al flipflop E.)</a:t>
            </a:r>
            <a:endParaRPr lang="es-CO" sz="2400" smtClean="0"/>
          </a:p>
          <a:p>
            <a:pPr>
              <a:buFont typeface="Wingdings" pitchFamily="2" charset="2"/>
              <a:buNone/>
            </a:pPr>
            <a:r>
              <a:rPr lang="es-CO" smtClean="0"/>
              <a:t>S3:	</a:t>
            </a:r>
            <a:r>
              <a:rPr lang="es-CO" sz="2400" smtClean="0"/>
              <a:t>R0← RA, R1← RA		EN_0, EN_1, ALU=00</a:t>
            </a:r>
          </a:p>
          <a:p>
            <a:pPr>
              <a:buFont typeface="Wingdings" pitchFamily="2" charset="2"/>
              <a:buNone/>
            </a:pPr>
            <a:r>
              <a:rPr lang="es-CO" sz="2400" smtClean="0"/>
              <a:t>		</a:t>
            </a:r>
            <a:r>
              <a:rPr lang="es-CO" sz="2000" smtClean="0"/>
              <a:t>(Como el resultado es cero, se transfiere a R0 y R1 para borrarlos)</a:t>
            </a:r>
            <a:endParaRPr lang="es-CO" sz="2400" smtClean="0"/>
          </a:p>
          <a:p>
            <a:pPr>
              <a:buFont typeface="Wingdings" pitchFamily="2" charset="2"/>
              <a:buNone/>
            </a:pPr>
            <a:r>
              <a:rPr lang="es-CO" smtClean="0"/>
              <a:t>S4:	</a:t>
            </a:r>
            <a:r>
              <a:rPr lang="es-CO" sz="2400" smtClean="0"/>
              <a:t>RB ← R0			OC_0</a:t>
            </a:r>
          </a:p>
          <a:p>
            <a:pPr>
              <a:buFont typeface="Wingdings" pitchFamily="2" charset="2"/>
              <a:buNone/>
            </a:pPr>
            <a:r>
              <a:rPr lang="es-CO" smtClean="0"/>
              <a:t>S5:	</a:t>
            </a:r>
            <a:r>
              <a:rPr lang="es-CO" sz="2400" smtClean="0"/>
              <a:t>RA ← RB, RB ← R0		ALU=11, OC_0</a:t>
            </a:r>
          </a:p>
          <a:p>
            <a:pPr>
              <a:buFont typeface="Wingdings" pitchFamily="2" charset="2"/>
              <a:buNone/>
            </a:pPr>
            <a:r>
              <a:rPr lang="es-CO" sz="2400" smtClean="0"/>
              <a:t>		</a:t>
            </a:r>
            <a:r>
              <a:rPr lang="es-CO" sz="2000" smtClean="0"/>
              <a:t>(Generación de un cero para borrar a R0 o a R1)</a:t>
            </a:r>
          </a:p>
          <a:p>
            <a:pPr>
              <a:buFont typeface="Wingdings" pitchFamily="2" charset="2"/>
              <a:buNone/>
            </a:pPr>
            <a:r>
              <a:rPr lang="es-CO" smtClean="0"/>
              <a:t>S6:</a:t>
            </a:r>
            <a:r>
              <a:rPr lang="es-CO" sz="2400" smtClean="0"/>
              <a:t>	R0 ← RA – RB		ALU=10, EN_0</a:t>
            </a:r>
          </a:p>
          <a:p>
            <a:pPr>
              <a:buFont typeface="Wingdings" pitchFamily="2" charset="2"/>
              <a:buNone/>
            </a:pPr>
            <a:r>
              <a:rPr lang="es-CO" smtClean="0"/>
              <a:t>S7:	</a:t>
            </a:r>
            <a:r>
              <a:rPr lang="es-CO" sz="2400" smtClean="0"/>
              <a:t>R1 ← RA – RB		ALU=10, EN_1</a:t>
            </a:r>
            <a:r>
              <a:rPr lang="es-CO" smtClean="0"/>
              <a:t>	 </a:t>
            </a:r>
            <a:endParaRPr lang="es-E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6"/>
          <p:cNvSpPr>
            <a:spLocks noGrp="1" noChangeArrowheads="1"/>
          </p:cNvSpPr>
          <p:nvPr>
            <p:ph type="title"/>
          </p:nvPr>
        </p:nvSpPr>
        <p:spPr/>
        <p:txBody>
          <a:bodyPr/>
          <a:lstStyle/>
          <a:p>
            <a:r>
              <a:rPr lang="es-CO" smtClean="0"/>
              <a:t>Ejercicio 8</a:t>
            </a:r>
            <a:endParaRPr lang="es-ES" smtClean="0"/>
          </a:p>
        </p:txBody>
      </p:sp>
      <p:graphicFrame>
        <p:nvGraphicFramePr>
          <p:cNvPr id="67845" name="Group 261"/>
          <p:cNvGraphicFramePr>
            <a:graphicFrameLocks noGrp="1"/>
          </p:cNvGraphicFramePr>
          <p:nvPr>
            <p:ph idx="1"/>
          </p:nvPr>
        </p:nvGraphicFramePr>
        <p:xfrm>
          <a:off x="1951038" y="2060575"/>
          <a:ext cx="5357812" cy="2797176"/>
        </p:xfrm>
        <a:graphic>
          <a:graphicData uri="http://schemas.openxmlformats.org/drawingml/2006/table">
            <a:tbl>
              <a:tblPr/>
              <a:tblGrid>
                <a:gridCol w="774700"/>
                <a:gridCol w="654050"/>
                <a:gridCol w="655637"/>
                <a:gridCol w="654050"/>
                <a:gridCol w="655638"/>
                <a:gridCol w="654050"/>
                <a:gridCol w="655637"/>
                <a:gridCol w="654050"/>
              </a:tblGrid>
              <a:tr h="31115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Estado</a:t>
                      </a:r>
                      <a:endParaRPr kumimoji="0" lang="es-ES" sz="14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ALU</a:t>
                      </a:r>
                      <a:r>
                        <a:rPr kumimoji="0" lang="es-CO" sz="1400" b="1" i="0" u="none" strike="noStrike" cap="none" normalizeH="0" baseline="-25000" smtClean="0">
                          <a:ln>
                            <a:noFill/>
                          </a:ln>
                          <a:solidFill>
                            <a:schemeClr val="tx1"/>
                          </a:solidFill>
                          <a:effectLst/>
                          <a:latin typeface="Arial" charset="0"/>
                        </a:rPr>
                        <a:t>1</a:t>
                      </a:r>
                      <a:endParaRPr kumimoji="0" lang="es-ES" sz="1400" b="1" i="0" u="none" strike="noStrike" cap="none" normalizeH="0" baseline="-2500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ALU</a:t>
                      </a:r>
                      <a:r>
                        <a:rPr kumimoji="0" lang="es-CO" sz="1400" b="1" i="0" u="none" strike="noStrike" cap="none" normalizeH="0" baseline="-25000" smtClean="0">
                          <a:ln>
                            <a:noFill/>
                          </a:ln>
                          <a:solidFill>
                            <a:schemeClr val="tx1"/>
                          </a:solidFill>
                          <a:effectLst/>
                          <a:latin typeface="Arial" charset="0"/>
                        </a:rPr>
                        <a:t>0</a:t>
                      </a:r>
                      <a:endParaRPr kumimoji="0" lang="es-ES" sz="1400" b="1" i="0" u="none" strike="noStrike" cap="none" normalizeH="0" baseline="-2500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OE_1</a:t>
                      </a:r>
                      <a:endParaRPr kumimoji="0" lang="es-ES"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OE_0</a:t>
                      </a:r>
                      <a:endParaRPr kumimoji="0" lang="es-ES"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EN_1</a:t>
                      </a:r>
                      <a:endParaRPr kumimoji="0" lang="es-ES"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EN_0</a:t>
                      </a:r>
                      <a:endParaRPr kumimoji="0" lang="es-ES"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LE</a:t>
                      </a:r>
                      <a:endParaRPr kumimoji="0" lang="es-ES"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S0</a:t>
                      </a:r>
                      <a:endParaRPr kumimoji="0" lang="es-ES" sz="14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S1</a:t>
                      </a:r>
                      <a:endParaRPr kumimoji="0" lang="es-ES" sz="14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S2</a:t>
                      </a:r>
                      <a:endParaRPr kumimoji="0" lang="es-ES" sz="14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S3</a:t>
                      </a:r>
                      <a:endParaRPr kumimoji="0" lang="es-ES" sz="14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S4</a:t>
                      </a:r>
                      <a:endParaRPr kumimoji="0" lang="es-ES" sz="14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S5</a:t>
                      </a:r>
                      <a:endParaRPr kumimoji="0" lang="es-ES" sz="14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S6</a:t>
                      </a:r>
                      <a:endParaRPr kumimoji="0" lang="es-ES" sz="14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Arial" charset="0"/>
                        </a:rPr>
                        <a:t>S7</a:t>
                      </a:r>
                      <a:endParaRPr kumimoji="0" lang="es-ES" sz="14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1</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Arial" charset="0"/>
                        </a:rPr>
                        <a:t>0</a:t>
                      </a:r>
                      <a:endParaRPr kumimoji="0" lang="es-E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103" name="Text Box 262"/>
          <p:cNvSpPr txBox="1">
            <a:spLocks noChangeArrowheads="1"/>
          </p:cNvSpPr>
          <p:nvPr/>
        </p:nvSpPr>
        <p:spPr bwMode="auto">
          <a:xfrm>
            <a:off x="2487613" y="4832350"/>
            <a:ext cx="4179887" cy="336550"/>
          </a:xfrm>
          <a:prstGeom prst="rect">
            <a:avLst/>
          </a:prstGeom>
          <a:noFill/>
          <a:ln w="9525">
            <a:noFill/>
            <a:miter lim="800000"/>
            <a:headEnd/>
            <a:tailEnd/>
          </a:ln>
        </p:spPr>
        <p:txBody>
          <a:bodyPr wrap="none">
            <a:spAutoFit/>
          </a:bodyPr>
          <a:lstStyle/>
          <a:p>
            <a:r>
              <a:rPr lang="es-CO" sz="1600"/>
              <a:t>Asignación de señales de control por estado</a:t>
            </a:r>
            <a:endParaRPr lang="es-ES"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s-CO" smtClean="0"/>
              <a:t>Ejercicio 8: Quartus II (Data Path 1)</a:t>
            </a:r>
            <a:endParaRPr lang="es-ES" smtClean="0"/>
          </a:p>
        </p:txBody>
      </p:sp>
      <p:pic>
        <p:nvPicPr>
          <p:cNvPr id="44035" name="Picture 4"/>
          <p:cNvPicPr>
            <a:picLocks noChangeAspect="1" noChangeArrowheads="1"/>
          </p:cNvPicPr>
          <p:nvPr/>
        </p:nvPicPr>
        <p:blipFill>
          <a:blip r:embed="rId2"/>
          <a:srcRect/>
          <a:stretch>
            <a:fillRect/>
          </a:stretch>
        </p:blipFill>
        <p:spPr bwMode="auto">
          <a:xfrm>
            <a:off x="781050" y="1016000"/>
            <a:ext cx="7583488" cy="3829050"/>
          </a:xfrm>
          <a:prstGeom prst="rect">
            <a:avLst/>
          </a:prstGeom>
          <a:noFill/>
          <a:ln w="9525">
            <a:noFill/>
            <a:miter lim="800000"/>
            <a:headEnd/>
            <a:tailEnd/>
          </a:ln>
        </p:spPr>
      </p:pic>
      <p:pic>
        <p:nvPicPr>
          <p:cNvPr id="44036" name="Picture 5"/>
          <p:cNvPicPr>
            <a:picLocks noChangeAspect="1" noChangeArrowheads="1"/>
          </p:cNvPicPr>
          <p:nvPr/>
        </p:nvPicPr>
        <p:blipFill>
          <a:blip r:embed="rId3"/>
          <a:srcRect/>
          <a:stretch>
            <a:fillRect/>
          </a:stretch>
        </p:blipFill>
        <p:spPr bwMode="auto">
          <a:xfrm>
            <a:off x="1692275" y="5092700"/>
            <a:ext cx="5715000" cy="132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s-CO" smtClean="0"/>
              <a:t>Ejercicio 8: Quartus II (Data Path 2)</a:t>
            </a:r>
            <a:endParaRPr lang="es-ES" smtClean="0"/>
          </a:p>
        </p:txBody>
      </p:sp>
      <p:pic>
        <p:nvPicPr>
          <p:cNvPr id="45059" name="Picture 6"/>
          <p:cNvPicPr>
            <a:picLocks noChangeAspect="1" noChangeArrowheads="1"/>
          </p:cNvPicPr>
          <p:nvPr/>
        </p:nvPicPr>
        <p:blipFill>
          <a:blip r:embed="rId2"/>
          <a:srcRect/>
          <a:stretch>
            <a:fillRect/>
          </a:stretch>
        </p:blipFill>
        <p:spPr bwMode="auto">
          <a:xfrm>
            <a:off x="92075" y="1449388"/>
            <a:ext cx="8961438"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s-CO" smtClean="0"/>
              <a:t>Ejercicio 8: Conversor entre ALU – MUX</a:t>
            </a:r>
            <a:endParaRPr lang="es-ES" smtClean="0"/>
          </a:p>
        </p:txBody>
      </p:sp>
      <p:pic>
        <p:nvPicPr>
          <p:cNvPr id="46083" name="Picture 5"/>
          <p:cNvPicPr>
            <a:picLocks noChangeAspect="1" noChangeArrowheads="1"/>
          </p:cNvPicPr>
          <p:nvPr/>
        </p:nvPicPr>
        <p:blipFill>
          <a:blip r:embed="rId2"/>
          <a:srcRect/>
          <a:stretch>
            <a:fillRect/>
          </a:stretch>
        </p:blipFill>
        <p:spPr bwMode="auto">
          <a:xfrm>
            <a:off x="3043238" y="1304925"/>
            <a:ext cx="2824162" cy="1244600"/>
          </a:xfrm>
          <a:prstGeom prst="rect">
            <a:avLst/>
          </a:prstGeom>
          <a:noFill/>
          <a:ln w="9525">
            <a:noFill/>
            <a:miter lim="800000"/>
            <a:headEnd/>
            <a:tailEnd/>
          </a:ln>
        </p:spPr>
      </p:pic>
      <p:graphicFrame>
        <p:nvGraphicFramePr>
          <p:cNvPr id="69700" name="Group 68"/>
          <p:cNvGraphicFramePr>
            <a:graphicFrameLocks noGrp="1"/>
          </p:cNvGraphicFramePr>
          <p:nvPr>
            <p:ph idx="1"/>
          </p:nvPr>
        </p:nvGraphicFramePr>
        <p:xfrm>
          <a:off x="3300413" y="2830513"/>
          <a:ext cx="2279650" cy="1608456"/>
        </p:xfrm>
        <a:graphic>
          <a:graphicData uri="http://schemas.openxmlformats.org/drawingml/2006/table">
            <a:tbl>
              <a:tblPr/>
              <a:tblGrid>
                <a:gridCol w="650875"/>
                <a:gridCol w="650875"/>
                <a:gridCol w="488950"/>
                <a:gridCol w="488950"/>
              </a:tblGrid>
              <a:tr h="322263">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1" i="0" u="none" strike="noStrike" cap="none" normalizeH="0" baseline="0" smtClean="0">
                          <a:ln>
                            <a:noFill/>
                          </a:ln>
                          <a:solidFill>
                            <a:schemeClr val="tx1"/>
                          </a:solidFill>
                          <a:effectLst/>
                          <a:latin typeface="Times New Roman" pitchFamily="18" charset="0"/>
                        </a:rPr>
                        <a:t>ALU</a:t>
                      </a:r>
                      <a:r>
                        <a:rPr kumimoji="0" lang="es-CO" sz="1500" b="1" i="0" u="none" strike="noStrike" cap="none" normalizeH="0" baseline="-25000" smtClean="0">
                          <a:ln>
                            <a:noFill/>
                          </a:ln>
                          <a:solidFill>
                            <a:schemeClr val="tx1"/>
                          </a:solidFill>
                          <a:effectLst/>
                          <a:latin typeface="Times New Roman" pitchFamily="18" charset="0"/>
                        </a:rPr>
                        <a:t>1</a:t>
                      </a:r>
                      <a:endParaRPr kumimoji="0" lang="es-ES" sz="1500" b="1" i="0" u="none" strike="noStrike" cap="none" normalizeH="0" baseline="-2500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1" i="0" u="none" strike="noStrike" cap="none" normalizeH="0" baseline="0" smtClean="0">
                          <a:ln>
                            <a:noFill/>
                          </a:ln>
                          <a:solidFill>
                            <a:schemeClr val="tx1"/>
                          </a:solidFill>
                          <a:effectLst/>
                          <a:latin typeface="Times New Roman" pitchFamily="18" charset="0"/>
                        </a:rPr>
                        <a:t>ALU</a:t>
                      </a:r>
                      <a:r>
                        <a:rPr kumimoji="0" lang="es-CO" sz="1500" b="1" i="0" u="none" strike="noStrike" cap="none" normalizeH="0" baseline="-25000" smtClean="0">
                          <a:ln>
                            <a:noFill/>
                          </a:ln>
                          <a:solidFill>
                            <a:schemeClr val="tx1"/>
                          </a:solidFill>
                          <a:effectLst/>
                          <a:latin typeface="Times New Roman" pitchFamily="18" charset="0"/>
                        </a:rPr>
                        <a:t>0</a:t>
                      </a:r>
                      <a:endParaRPr kumimoji="0" lang="es-ES" sz="15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1" i="0" u="none" strike="noStrike" cap="none" normalizeH="0" baseline="0" smtClean="0">
                          <a:ln>
                            <a:noFill/>
                          </a:ln>
                          <a:solidFill>
                            <a:schemeClr val="tx1"/>
                          </a:solidFill>
                          <a:effectLst/>
                          <a:latin typeface="Times New Roman" pitchFamily="18" charset="0"/>
                        </a:rPr>
                        <a:t>S</a:t>
                      </a:r>
                      <a:r>
                        <a:rPr kumimoji="0" lang="es-CO" sz="1500" b="1" i="0" u="none" strike="noStrike" cap="none" normalizeH="0" baseline="-25000" smtClean="0">
                          <a:ln>
                            <a:noFill/>
                          </a:ln>
                          <a:solidFill>
                            <a:schemeClr val="tx1"/>
                          </a:solidFill>
                          <a:effectLst/>
                          <a:latin typeface="Times New Roman" pitchFamily="18" charset="0"/>
                        </a:rPr>
                        <a:t>1</a:t>
                      </a:r>
                      <a:endParaRPr kumimoji="0" lang="es-ES" sz="1500" b="1"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1" i="0" u="none" strike="noStrike" cap="none" normalizeH="0" baseline="0" smtClean="0">
                          <a:ln>
                            <a:noFill/>
                          </a:ln>
                          <a:solidFill>
                            <a:schemeClr val="tx1"/>
                          </a:solidFill>
                          <a:effectLst/>
                          <a:latin typeface="Times New Roman" pitchFamily="18" charset="0"/>
                        </a:rPr>
                        <a:t>S</a:t>
                      </a:r>
                      <a:r>
                        <a:rPr kumimoji="0" lang="es-CO" sz="1500" b="1" i="0" u="none" strike="noStrike" cap="none" normalizeH="0" baseline="-25000" smtClean="0">
                          <a:ln>
                            <a:noFill/>
                          </a:ln>
                          <a:solidFill>
                            <a:schemeClr val="tx1"/>
                          </a:solidFill>
                          <a:effectLst/>
                          <a:latin typeface="Times New Roman" pitchFamily="18" charset="0"/>
                        </a:rPr>
                        <a:t>0</a:t>
                      </a:r>
                      <a:endParaRPr kumimoji="0" lang="es-ES" sz="1500" b="1" i="0" u="none" strike="noStrike" cap="none" normalizeH="0" baseline="-2500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0</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0</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1</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0</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0</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1</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0</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1</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1</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0</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0</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1</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1</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1</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0</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500" b="0" i="0" u="none" strike="noStrike" cap="none" normalizeH="0" baseline="0" smtClean="0">
                          <a:ln>
                            <a:noFill/>
                          </a:ln>
                          <a:solidFill>
                            <a:schemeClr val="tx1"/>
                          </a:solidFill>
                          <a:effectLst/>
                          <a:latin typeface="Times New Roman" pitchFamily="18" charset="0"/>
                        </a:rPr>
                        <a:t>0</a:t>
                      </a:r>
                      <a:endParaRPr kumimoji="0" lang="es-ES" sz="15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6116" name="Picture 64"/>
          <p:cNvPicPr>
            <a:picLocks noChangeAspect="1" noChangeArrowheads="1"/>
          </p:cNvPicPr>
          <p:nvPr/>
        </p:nvPicPr>
        <p:blipFill>
          <a:blip r:embed="rId3"/>
          <a:srcRect/>
          <a:stretch>
            <a:fillRect/>
          </a:stretch>
        </p:blipFill>
        <p:spPr bwMode="auto">
          <a:xfrm>
            <a:off x="1727200" y="4749800"/>
            <a:ext cx="5957888" cy="1271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s-CO" smtClean="0"/>
              <a:t>Ejercicio 8: Simulación</a:t>
            </a:r>
            <a:endParaRPr lang="es-ES" smtClean="0"/>
          </a:p>
        </p:txBody>
      </p:sp>
      <p:pic>
        <p:nvPicPr>
          <p:cNvPr id="47107" name="Picture 6"/>
          <p:cNvPicPr>
            <a:picLocks noChangeAspect="1" noChangeArrowheads="1"/>
          </p:cNvPicPr>
          <p:nvPr/>
        </p:nvPicPr>
        <p:blipFill>
          <a:blip r:embed="rId2"/>
          <a:srcRect/>
          <a:stretch>
            <a:fillRect/>
          </a:stretch>
        </p:blipFill>
        <p:spPr bwMode="auto">
          <a:xfrm>
            <a:off x="71438" y="2786063"/>
            <a:ext cx="9001125" cy="1903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Título"/>
          <p:cNvSpPr>
            <a:spLocks noGrp="1"/>
          </p:cNvSpPr>
          <p:nvPr>
            <p:ph type="title"/>
          </p:nvPr>
        </p:nvSpPr>
        <p:spPr/>
        <p:txBody>
          <a:bodyPr/>
          <a:lstStyle/>
          <a:p>
            <a:pPr eaLnBrk="1" hangingPunct="1"/>
            <a:r>
              <a:rPr lang="es-CO" smtClean="0"/>
              <a:t>Ejercicio 9</a:t>
            </a:r>
            <a:endParaRPr lang="es-ES" smtClean="0"/>
          </a:p>
        </p:txBody>
      </p:sp>
      <p:sp>
        <p:nvSpPr>
          <p:cNvPr id="48131" name="2 Marcador de contenido"/>
          <p:cNvSpPr>
            <a:spLocks noGrp="1"/>
          </p:cNvSpPr>
          <p:nvPr>
            <p:ph idx="1"/>
          </p:nvPr>
        </p:nvSpPr>
        <p:spPr>
          <a:xfrm>
            <a:off x="336550" y="939800"/>
            <a:ext cx="8382000" cy="1257300"/>
          </a:xfrm>
        </p:spPr>
        <p:txBody>
          <a:bodyPr/>
          <a:lstStyle/>
          <a:p>
            <a:pPr algn="just" eaLnBrk="1" hangingPunct="1"/>
            <a:r>
              <a:rPr lang="es-CO" smtClean="0"/>
              <a:t>Diseñe un circuito que ejecute la multiplicación de dos números binarios de 8 bits por el método de sumas sucesivas.</a:t>
            </a:r>
            <a:endParaRPr lang="es-ES" smtClean="0"/>
          </a:p>
        </p:txBody>
      </p:sp>
      <p:sp>
        <p:nvSpPr>
          <p:cNvPr id="48132" name="AutoShape 4"/>
          <p:cNvSpPr>
            <a:spLocks noChangeArrowheads="1"/>
          </p:cNvSpPr>
          <p:nvPr/>
        </p:nvSpPr>
        <p:spPr bwMode="auto">
          <a:xfrm>
            <a:off x="2101850" y="2447925"/>
            <a:ext cx="1042988" cy="433388"/>
          </a:xfrm>
          <a:prstGeom prst="flowChartProcess">
            <a:avLst/>
          </a:prstGeom>
          <a:noFill/>
          <a:ln w="9525">
            <a:solidFill>
              <a:schemeClr val="tx1"/>
            </a:solidFill>
            <a:miter lim="800000"/>
            <a:headEnd/>
            <a:tailEnd/>
          </a:ln>
        </p:spPr>
        <p:txBody>
          <a:bodyPr wrap="none" anchor="ctr"/>
          <a:lstStyle/>
          <a:p>
            <a:pPr algn="ctr"/>
            <a:r>
              <a:rPr lang="es-CO" sz="1300">
                <a:latin typeface="Times New Roman" pitchFamily="18" charset="0"/>
              </a:rPr>
              <a:t>Estado Inicial</a:t>
            </a:r>
          </a:p>
          <a:p>
            <a:pPr algn="ctr"/>
            <a:r>
              <a:rPr lang="es-CO" sz="1300">
                <a:latin typeface="Times New Roman" pitchFamily="18" charset="0"/>
              </a:rPr>
              <a:t>x = 1</a:t>
            </a:r>
            <a:endParaRPr lang="es-ES" sz="1300">
              <a:latin typeface="Times New Roman" pitchFamily="18" charset="0"/>
            </a:endParaRPr>
          </a:p>
        </p:txBody>
      </p:sp>
      <p:sp>
        <p:nvSpPr>
          <p:cNvPr id="48133" name="AutoShape 5"/>
          <p:cNvSpPr>
            <a:spLocks noChangeArrowheads="1"/>
          </p:cNvSpPr>
          <p:nvPr/>
        </p:nvSpPr>
        <p:spPr bwMode="auto">
          <a:xfrm>
            <a:off x="2162175" y="3319463"/>
            <a:ext cx="920750" cy="649287"/>
          </a:xfrm>
          <a:prstGeom prst="flowChartProcess">
            <a:avLst/>
          </a:prstGeom>
          <a:noFill/>
          <a:ln w="9525">
            <a:solidFill>
              <a:schemeClr val="tx1"/>
            </a:solidFill>
            <a:miter lim="800000"/>
            <a:headEnd/>
            <a:tailEnd/>
          </a:ln>
        </p:spPr>
        <p:txBody>
          <a:bodyPr wrap="none" anchor="ctr"/>
          <a:lstStyle/>
          <a:p>
            <a:pPr algn="ctr"/>
            <a:r>
              <a:rPr lang="es-CO" sz="1300">
                <a:latin typeface="Times New Roman" pitchFamily="18" charset="0"/>
              </a:rPr>
              <a:t>P </a:t>
            </a:r>
            <a:r>
              <a:rPr lang="es-CO" sz="1300">
                <a:latin typeface="Times New Roman" pitchFamily="18" charset="0"/>
                <a:cs typeface="Arial" charset="0"/>
              </a:rPr>
              <a:t>← 0</a:t>
            </a:r>
          </a:p>
          <a:p>
            <a:pPr algn="ctr"/>
            <a:r>
              <a:rPr lang="es-CO" sz="1300">
                <a:latin typeface="Times New Roman" pitchFamily="18" charset="0"/>
                <a:cs typeface="Arial" charset="0"/>
              </a:rPr>
              <a:t>A ← M.dor</a:t>
            </a:r>
          </a:p>
          <a:p>
            <a:pPr algn="ctr"/>
            <a:r>
              <a:rPr lang="es-CO" sz="1300">
                <a:latin typeface="Times New Roman" pitchFamily="18" charset="0"/>
                <a:cs typeface="Arial" charset="0"/>
              </a:rPr>
              <a:t>B ← M.ndo</a:t>
            </a:r>
          </a:p>
        </p:txBody>
      </p:sp>
      <p:sp>
        <p:nvSpPr>
          <p:cNvPr id="27654" name="AutoShape 7"/>
          <p:cNvSpPr>
            <a:spLocks noChangeArrowheads="1"/>
          </p:cNvSpPr>
          <p:nvPr/>
        </p:nvSpPr>
        <p:spPr bwMode="auto">
          <a:xfrm>
            <a:off x="2349500" y="4348163"/>
            <a:ext cx="542925" cy="463550"/>
          </a:xfrm>
          <a:prstGeom prst="flowChartDecision">
            <a:avLst/>
          </a:prstGeom>
          <a:noFill/>
          <a:ln w="9525">
            <a:solidFill>
              <a:schemeClr val="tx1"/>
            </a:solidFill>
            <a:miter lim="800000"/>
            <a:headEnd/>
            <a:tailEnd/>
          </a:ln>
        </p:spPr>
        <p:txBody>
          <a:bodyPr wrap="none" anchor="ctr"/>
          <a:lstStyle/>
          <a:p>
            <a:pPr algn="ctr">
              <a:defRPr/>
            </a:pPr>
            <a:r>
              <a:rPr lang="es-CO" sz="1300" dirty="0" err="1">
                <a:latin typeface="Times New Roman" pitchFamily="18" charset="0"/>
              </a:rPr>
              <a:t>Z</a:t>
            </a:r>
            <a:r>
              <a:rPr lang="es-CO" sz="1050" dirty="0" err="1">
                <a:latin typeface="Times New Roman" pitchFamily="18" charset="0"/>
              </a:rPr>
              <a:t>A</a:t>
            </a:r>
            <a:endParaRPr lang="es-ES" sz="1300" dirty="0">
              <a:latin typeface="Times New Roman" pitchFamily="18" charset="0"/>
            </a:endParaRPr>
          </a:p>
        </p:txBody>
      </p:sp>
      <p:sp>
        <p:nvSpPr>
          <p:cNvPr id="48135" name="AutoShape 8"/>
          <p:cNvSpPr>
            <a:spLocks noChangeArrowheads="1"/>
          </p:cNvSpPr>
          <p:nvPr/>
        </p:nvSpPr>
        <p:spPr bwMode="auto">
          <a:xfrm>
            <a:off x="2101850" y="5156200"/>
            <a:ext cx="1042988" cy="433388"/>
          </a:xfrm>
          <a:prstGeom prst="flowChartProcess">
            <a:avLst/>
          </a:prstGeom>
          <a:noFill/>
          <a:ln w="9525">
            <a:solidFill>
              <a:schemeClr val="tx1"/>
            </a:solidFill>
            <a:miter lim="800000"/>
            <a:headEnd/>
            <a:tailEnd/>
          </a:ln>
        </p:spPr>
        <p:txBody>
          <a:bodyPr wrap="none" anchor="ctr"/>
          <a:lstStyle/>
          <a:p>
            <a:pPr algn="ctr"/>
            <a:r>
              <a:rPr lang="es-CO" sz="1300">
                <a:latin typeface="Times New Roman" pitchFamily="18" charset="0"/>
              </a:rPr>
              <a:t>P ← P + B</a:t>
            </a:r>
          </a:p>
          <a:p>
            <a:pPr algn="ctr"/>
            <a:r>
              <a:rPr lang="es-CO" sz="1300">
                <a:latin typeface="Times New Roman" pitchFamily="18" charset="0"/>
              </a:rPr>
              <a:t>A ← A - 1 </a:t>
            </a:r>
            <a:endParaRPr lang="es-ES" sz="1300">
              <a:latin typeface="Times New Roman" pitchFamily="18" charset="0"/>
            </a:endParaRPr>
          </a:p>
        </p:txBody>
      </p:sp>
      <p:cxnSp>
        <p:nvCxnSpPr>
          <p:cNvPr id="48136" name="AutoShape 9"/>
          <p:cNvCxnSpPr>
            <a:cxnSpLocks noChangeShapeType="1"/>
            <a:stCxn id="48132" idx="2"/>
            <a:endCxn id="48133" idx="0"/>
          </p:cNvCxnSpPr>
          <p:nvPr/>
        </p:nvCxnSpPr>
        <p:spPr bwMode="auto">
          <a:xfrm rot="5400000">
            <a:off x="2404269" y="3099594"/>
            <a:ext cx="438150" cy="1588"/>
          </a:xfrm>
          <a:prstGeom prst="straightConnector1">
            <a:avLst/>
          </a:prstGeom>
          <a:noFill/>
          <a:ln w="9525">
            <a:solidFill>
              <a:schemeClr val="tx1"/>
            </a:solidFill>
            <a:round/>
            <a:headEnd/>
            <a:tailEnd type="triangle" w="med" len="med"/>
          </a:ln>
        </p:spPr>
      </p:cxnSp>
      <p:cxnSp>
        <p:nvCxnSpPr>
          <p:cNvPr id="48137" name="AutoShape 10"/>
          <p:cNvCxnSpPr>
            <a:cxnSpLocks noChangeShapeType="1"/>
            <a:stCxn id="48133" idx="2"/>
            <a:endCxn id="27654" idx="0"/>
          </p:cNvCxnSpPr>
          <p:nvPr/>
        </p:nvCxnSpPr>
        <p:spPr bwMode="auto">
          <a:xfrm rot="5400000">
            <a:off x="2432050" y="4157663"/>
            <a:ext cx="379413" cy="1587"/>
          </a:xfrm>
          <a:prstGeom prst="straightConnector1">
            <a:avLst/>
          </a:prstGeom>
          <a:noFill/>
          <a:ln w="9525">
            <a:solidFill>
              <a:schemeClr val="tx1"/>
            </a:solidFill>
            <a:round/>
            <a:headEnd/>
            <a:tailEnd type="triangle" w="med" len="med"/>
          </a:ln>
        </p:spPr>
      </p:cxnSp>
      <p:cxnSp>
        <p:nvCxnSpPr>
          <p:cNvPr id="48138" name="AutoShape 11"/>
          <p:cNvCxnSpPr>
            <a:cxnSpLocks noChangeShapeType="1"/>
            <a:stCxn id="27654" idx="2"/>
            <a:endCxn id="48135" idx="0"/>
          </p:cNvCxnSpPr>
          <p:nvPr/>
        </p:nvCxnSpPr>
        <p:spPr bwMode="auto">
          <a:xfrm rot="16200000" flipH="1">
            <a:off x="2450307" y="4982369"/>
            <a:ext cx="344487" cy="3175"/>
          </a:xfrm>
          <a:prstGeom prst="straightConnector1">
            <a:avLst/>
          </a:prstGeom>
          <a:noFill/>
          <a:ln w="9525">
            <a:solidFill>
              <a:schemeClr val="tx1"/>
            </a:solidFill>
            <a:round/>
            <a:headEnd/>
            <a:tailEnd type="triangle" w="med" len="med"/>
          </a:ln>
        </p:spPr>
      </p:cxnSp>
      <p:cxnSp>
        <p:nvCxnSpPr>
          <p:cNvPr id="48139" name="AutoShape 12"/>
          <p:cNvCxnSpPr>
            <a:cxnSpLocks noChangeShapeType="1"/>
            <a:stCxn id="48135" idx="2"/>
            <a:endCxn id="27654" idx="0"/>
          </p:cNvCxnSpPr>
          <p:nvPr/>
        </p:nvCxnSpPr>
        <p:spPr bwMode="auto">
          <a:xfrm rot="5400000" flipH="1">
            <a:off x="2001838" y="4967288"/>
            <a:ext cx="1241425" cy="3175"/>
          </a:xfrm>
          <a:prstGeom prst="bentConnector5">
            <a:avLst>
              <a:gd name="adj1" fmla="val -18412"/>
              <a:gd name="adj2" fmla="val 31201912"/>
              <a:gd name="adj3" fmla="val 118412"/>
            </a:avLst>
          </a:prstGeom>
          <a:noFill/>
          <a:ln w="9525">
            <a:solidFill>
              <a:schemeClr val="tx1"/>
            </a:solidFill>
            <a:miter lim="800000"/>
            <a:headEnd/>
            <a:tailEnd type="triangle" w="med" len="med"/>
          </a:ln>
        </p:spPr>
      </p:cxnSp>
      <p:cxnSp>
        <p:nvCxnSpPr>
          <p:cNvPr id="48140" name="AutoShape 13"/>
          <p:cNvCxnSpPr>
            <a:cxnSpLocks noChangeShapeType="1"/>
            <a:stCxn id="27654" idx="3"/>
            <a:endCxn id="48132" idx="3"/>
          </p:cNvCxnSpPr>
          <p:nvPr/>
        </p:nvCxnSpPr>
        <p:spPr bwMode="auto">
          <a:xfrm flipV="1">
            <a:off x="2892425" y="2663825"/>
            <a:ext cx="252413" cy="1916113"/>
          </a:xfrm>
          <a:prstGeom prst="bentConnector3">
            <a:avLst>
              <a:gd name="adj1" fmla="val 190560"/>
            </a:avLst>
          </a:prstGeom>
          <a:noFill/>
          <a:ln w="9525">
            <a:solidFill>
              <a:schemeClr val="tx1"/>
            </a:solidFill>
            <a:miter lim="800000"/>
            <a:headEnd/>
            <a:tailEnd type="triangle" w="med" len="med"/>
          </a:ln>
        </p:spPr>
      </p:cxnSp>
      <p:sp>
        <p:nvSpPr>
          <p:cNvPr id="48141" name="Text Box 14"/>
          <p:cNvSpPr txBox="1">
            <a:spLocks noChangeArrowheads="1"/>
          </p:cNvSpPr>
          <p:nvPr/>
        </p:nvSpPr>
        <p:spPr bwMode="auto">
          <a:xfrm>
            <a:off x="2600325" y="2881313"/>
            <a:ext cx="731838" cy="290512"/>
          </a:xfrm>
          <a:prstGeom prst="rect">
            <a:avLst/>
          </a:prstGeom>
          <a:noFill/>
          <a:ln w="9525">
            <a:noFill/>
            <a:miter lim="800000"/>
            <a:headEnd/>
            <a:tailEnd/>
          </a:ln>
        </p:spPr>
        <p:txBody>
          <a:bodyPr wrap="none">
            <a:spAutoFit/>
          </a:bodyPr>
          <a:lstStyle/>
          <a:p>
            <a:r>
              <a:rPr lang="es-CO" sz="1300">
                <a:latin typeface="Times New Roman" pitchFamily="18" charset="0"/>
              </a:rPr>
              <a:t>Qm = 1</a:t>
            </a:r>
            <a:endParaRPr lang="es-ES" sz="1300">
              <a:latin typeface="Times New Roman" pitchFamily="18" charset="0"/>
            </a:endParaRPr>
          </a:p>
        </p:txBody>
      </p:sp>
      <p:sp>
        <p:nvSpPr>
          <p:cNvPr id="48142" name="Text Box 15"/>
          <p:cNvSpPr txBox="1">
            <a:spLocks noChangeArrowheads="1"/>
          </p:cNvSpPr>
          <p:nvPr/>
        </p:nvSpPr>
        <p:spPr bwMode="auto">
          <a:xfrm>
            <a:off x="2965450" y="4298950"/>
            <a:ext cx="419100" cy="290513"/>
          </a:xfrm>
          <a:prstGeom prst="rect">
            <a:avLst/>
          </a:prstGeom>
          <a:noFill/>
          <a:ln w="9525">
            <a:noFill/>
            <a:miter lim="800000"/>
            <a:headEnd/>
            <a:tailEnd/>
          </a:ln>
        </p:spPr>
        <p:txBody>
          <a:bodyPr wrap="none">
            <a:spAutoFit/>
          </a:bodyPr>
          <a:lstStyle/>
          <a:p>
            <a:r>
              <a:rPr lang="es-CO" sz="1300">
                <a:latin typeface="Times New Roman" pitchFamily="18" charset="0"/>
              </a:rPr>
              <a:t>= 1</a:t>
            </a:r>
            <a:endParaRPr lang="es-ES" sz="1300">
              <a:latin typeface="Times New Roman" pitchFamily="18" charset="0"/>
            </a:endParaRPr>
          </a:p>
        </p:txBody>
      </p:sp>
      <p:sp>
        <p:nvSpPr>
          <p:cNvPr id="48143" name="Text Box 16"/>
          <p:cNvSpPr txBox="1">
            <a:spLocks noChangeArrowheads="1"/>
          </p:cNvSpPr>
          <p:nvPr/>
        </p:nvSpPr>
        <p:spPr bwMode="auto">
          <a:xfrm>
            <a:off x="2606675" y="4832350"/>
            <a:ext cx="404813" cy="292100"/>
          </a:xfrm>
          <a:prstGeom prst="rect">
            <a:avLst/>
          </a:prstGeom>
          <a:noFill/>
          <a:ln w="9525">
            <a:noFill/>
            <a:miter lim="800000"/>
            <a:headEnd/>
            <a:tailEnd/>
          </a:ln>
        </p:spPr>
        <p:txBody>
          <a:bodyPr wrap="none">
            <a:spAutoFit/>
          </a:bodyPr>
          <a:lstStyle/>
          <a:p>
            <a:r>
              <a:rPr lang="es-CO" sz="1300">
                <a:latin typeface="Times New Roman" pitchFamily="18" charset="0"/>
                <a:cs typeface="Arial" charset="0"/>
              </a:rPr>
              <a:t>= </a:t>
            </a:r>
            <a:r>
              <a:rPr lang="es-CO" sz="1300">
                <a:latin typeface="Times New Roman" pitchFamily="18" charset="0"/>
              </a:rPr>
              <a:t>0</a:t>
            </a:r>
            <a:endParaRPr lang="es-ES" sz="1300">
              <a:latin typeface="Times New Roman" pitchFamily="18" charset="0"/>
            </a:endParaRPr>
          </a:p>
        </p:txBody>
      </p:sp>
      <p:sp>
        <p:nvSpPr>
          <p:cNvPr id="48144" name="Rectangle 17"/>
          <p:cNvSpPr>
            <a:spLocks noChangeArrowheads="1"/>
          </p:cNvSpPr>
          <p:nvPr/>
        </p:nvSpPr>
        <p:spPr bwMode="auto">
          <a:xfrm>
            <a:off x="5470525" y="4824413"/>
            <a:ext cx="1223963" cy="649287"/>
          </a:xfrm>
          <a:prstGeom prst="rect">
            <a:avLst/>
          </a:prstGeom>
          <a:noFill/>
          <a:ln w="9525">
            <a:solidFill>
              <a:schemeClr val="tx1"/>
            </a:solidFill>
            <a:miter lim="800000"/>
            <a:headEnd/>
            <a:tailEnd/>
          </a:ln>
        </p:spPr>
        <p:txBody>
          <a:bodyPr wrap="none" anchor="ctr"/>
          <a:lstStyle/>
          <a:p>
            <a:pPr algn="ctr"/>
            <a:r>
              <a:rPr lang="es-CO" sz="1800">
                <a:latin typeface="Times New Roman" pitchFamily="18" charset="0"/>
              </a:rPr>
              <a:t>ALU </a:t>
            </a:r>
            <a:r>
              <a:rPr lang="es-CO" sz="1400">
                <a:latin typeface="Times New Roman" pitchFamily="18" charset="0"/>
              </a:rPr>
              <a:t>(16 bits)</a:t>
            </a:r>
            <a:endParaRPr lang="es-ES" sz="1400">
              <a:latin typeface="Times New Roman" pitchFamily="18" charset="0"/>
            </a:endParaRPr>
          </a:p>
        </p:txBody>
      </p:sp>
      <p:sp>
        <p:nvSpPr>
          <p:cNvPr id="48145" name="Rectangle 20"/>
          <p:cNvSpPr>
            <a:spLocks noChangeArrowheads="1"/>
          </p:cNvSpPr>
          <p:nvPr/>
        </p:nvSpPr>
        <p:spPr bwMode="auto">
          <a:xfrm>
            <a:off x="4895850" y="3960813"/>
            <a:ext cx="1149350" cy="503237"/>
          </a:xfrm>
          <a:prstGeom prst="rect">
            <a:avLst/>
          </a:prstGeom>
          <a:noFill/>
          <a:ln w="9525">
            <a:solidFill>
              <a:schemeClr val="tx1"/>
            </a:solidFill>
            <a:miter lim="800000"/>
            <a:headEnd/>
            <a:tailEnd/>
          </a:ln>
        </p:spPr>
        <p:txBody>
          <a:bodyPr wrap="none" anchor="ctr"/>
          <a:lstStyle/>
          <a:p>
            <a:pPr algn="ctr"/>
            <a:r>
              <a:rPr lang="es-CO" sz="1400">
                <a:latin typeface="Times New Roman" pitchFamily="18" charset="0"/>
              </a:rPr>
              <a:t>B (8 bits)</a:t>
            </a:r>
            <a:endParaRPr lang="es-ES" sz="1400">
              <a:latin typeface="Times New Roman" pitchFamily="18" charset="0"/>
            </a:endParaRPr>
          </a:p>
        </p:txBody>
      </p:sp>
      <p:sp>
        <p:nvSpPr>
          <p:cNvPr id="48146" name="Rectangle 21"/>
          <p:cNvSpPr>
            <a:spLocks noChangeArrowheads="1"/>
          </p:cNvSpPr>
          <p:nvPr/>
        </p:nvSpPr>
        <p:spPr bwMode="auto">
          <a:xfrm>
            <a:off x="6191250" y="3960813"/>
            <a:ext cx="936625" cy="503237"/>
          </a:xfrm>
          <a:prstGeom prst="rect">
            <a:avLst/>
          </a:prstGeom>
          <a:noFill/>
          <a:ln w="9525">
            <a:solidFill>
              <a:schemeClr val="tx1"/>
            </a:solidFill>
            <a:miter lim="800000"/>
            <a:headEnd/>
            <a:tailEnd/>
          </a:ln>
        </p:spPr>
        <p:txBody>
          <a:bodyPr wrap="none" anchor="ctr"/>
          <a:lstStyle/>
          <a:p>
            <a:pPr algn="ctr"/>
            <a:r>
              <a:rPr lang="es-CO" sz="1400">
                <a:latin typeface="Times New Roman" pitchFamily="18" charset="0"/>
              </a:rPr>
              <a:t>Producto</a:t>
            </a:r>
          </a:p>
          <a:p>
            <a:pPr algn="ctr"/>
            <a:r>
              <a:rPr lang="es-CO" sz="1400">
                <a:latin typeface="Times New Roman" pitchFamily="18" charset="0"/>
              </a:rPr>
              <a:t>P (16 bits)</a:t>
            </a:r>
            <a:endParaRPr lang="es-ES" sz="1400">
              <a:latin typeface="Times New Roman" pitchFamily="18" charset="0"/>
            </a:endParaRPr>
          </a:p>
        </p:txBody>
      </p:sp>
      <p:sp>
        <p:nvSpPr>
          <p:cNvPr id="48147" name="Line 22"/>
          <p:cNvSpPr>
            <a:spLocks noChangeShapeType="1"/>
          </p:cNvSpPr>
          <p:nvPr/>
        </p:nvSpPr>
        <p:spPr bwMode="auto">
          <a:xfrm>
            <a:off x="5686425" y="4465638"/>
            <a:ext cx="0" cy="360362"/>
          </a:xfrm>
          <a:prstGeom prst="line">
            <a:avLst/>
          </a:prstGeom>
          <a:noFill/>
          <a:ln w="9525">
            <a:solidFill>
              <a:schemeClr val="tx1"/>
            </a:solidFill>
            <a:round/>
            <a:headEnd/>
            <a:tailEnd type="triangle" w="med" len="med"/>
          </a:ln>
        </p:spPr>
        <p:txBody>
          <a:bodyPr/>
          <a:lstStyle/>
          <a:p>
            <a:endParaRPr lang="es-ES_tradnl"/>
          </a:p>
        </p:txBody>
      </p:sp>
      <p:sp>
        <p:nvSpPr>
          <p:cNvPr id="48148" name="Line 23"/>
          <p:cNvSpPr>
            <a:spLocks noChangeShapeType="1"/>
          </p:cNvSpPr>
          <p:nvPr/>
        </p:nvSpPr>
        <p:spPr bwMode="auto">
          <a:xfrm>
            <a:off x="6407150" y="4465638"/>
            <a:ext cx="0" cy="360362"/>
          </a:xfrm>
          <a:prstGeom prst="line">
            <a:avLst/>
          </a:prstGeom>
          <a:noFill/>
          <a:ln w="9525">
            <a:solidFill>
              <a:schemeClr val="tx1"/>
            </a:solidFill>
            <a:round/>
            <a:headEnd/>
            <a:tailEnd type="triangle" w="med" len="med"/>
          </a:ln>
        </p:spPr>
        <p:txBody>
          <a:bodyPr/>
          <a:lstStyle/>
          <a:p>
            <a:endParaRPr lang="es-ES_tradnl"/>
          </a:p>
        </p:txBody>
      </p:sp>
      <p:cxnSp>
        <p:nvCxnSpPr>
          <p:cNvPr id="48149" name="AutoShape 24"/>
          <p:cNvCxnSpPr>
            <a:cxnSpLocks noChangeShapeType="1"/>
            <a:stCxn id="48144" idx="2"/>
            <a:endCxn id="48146" idx="0"/>
          </p:cNvCxnSpPr>
          <p:nvPr/>
        </p:nvCxnSpPr>
        <p:spPr bwMode="auto">
          <a:xfrm rot="5400000" flipH="1" flipV="1">
            <a:off x="5614988" y="4429125"/>
            <a:ext cx="1512887" cy="576263"/>
          </a:xfrm>
          <a:prstGeom prst="bentConnector5">
            <a:avLst>
              <a:gd name="adj1" fmla="val -25713"/>
              <a:gd name="adj2" fmla="val 397245"/>
              <a:gd name="adj3" fmla="val 115111"/>
            </a:avLst>
          </a:prstGeom>
          <a:noFill/>
          <a:ln w="9525">
            <a:solidFill>
              <a:schemeClr val="tx1"/>
            </a:solidFill>
            <a:miter lim="800000"/>
            <a:headEnd/>
            <a:tailEnd type="triangle" w="med" len="med"/>
          </a:ln>
        </p:spPr>
      </p:cxnSp>
      <p:sp>
        <p:nvSpPr>
          <p:cNvPr id="48150" name="Rectangle 35"/>
          <p:cNvSpPr>
            <a:spLocks noChangeArrowheads="1"/>
          </p:cNvSpPr>
          <p:nvPr/>
        </p:nvSpPr>
        <p:spPr bwMode="auto">
          <a:xfrm>
            <a:off x="4895850" y="2674938"/>
            <a:ext cx="1149350" cy="503237"/>
          </a:xfrm>
          <a:prstGeom prst="rect">
            <a:avLst/>
          </a:prstGeom>
          <a:noFill/>
          <a:ln w="9525">
            <a:solidFill>
              <a:schemeClr val="tx1"/>
            </a:solidFill>
            <a:miter lim="800000"/>
            <a:headEnd/>
            <a:tailEnd/>
          </a:ln>
        </p:spPr>
        <p:txBody>
          <a:bodyPr wrap="none" anchor="ctr"/>
          <a:lstStyle/>
          <a:p>
            <a:pPr algn="ctr"/>
            <a:r>
              <a:rPr lang="es-CO" sz="1400">
                <a:latin typeface="Times New Roman" pitchFamily="18" charset="0"/>
              </a:rPr>
              <a:t>A (8 bits)</a:t>
            </a:r>
            <a:endParaRPr lang="es-ES" sz="1400">
              <a:latin typeface="Times New Roman" pitchFamily="18" charset="0"/>
            </a:endParaRPr>
          </a:p>
        </p:txBody>
      </p:sp>
      <p:sp>
        <p:nvSpPr>
          <p:cNvPr id="48151" name="Text Box 36"/>
          <p:cNvSpPr txBox="1">
            <a:spLocks noChangeArrowheads="1"/>
          </p:cNvSpPr>
          <p:nvPr/>
        </p:nvSpPr>
        <p:spPr bwMode="auto">
          <a:xfrm>
            <a:off x="2087563" y="5984875"/>
            <a:ext cx="1155700" cy="277813"/>
          </a:xfrm>
          <a:prstGeom prst="rect">
            <a:avLst/>
          </a:prstGeom>
          <a:noFill/>
          <a:ln w="9525">
            <a:noFill/>
            <a:miter lim="800000"/>
            <a:headEnd/>
            <a:tailEnd/>
          </a:ln>
        </p:spPr>
        <p:txBody>
          <a:bodyPr wrap="none">
            <a:spAutoFit/>
          </a:bodyPr>
          <a:lstStyle/>
          <a:p>
            <a:r>
              <a:rPr lang="es-CO" sz="1200">
                <a:latin typeface="Times New Roman" pitchFamily="18" charset="0"/>
              </a:rPr>
              <a:t>Diagrama ASM</a:t>
            </a:r>
            <a:endParaRPr lang="es-ES" sz="1200">
              <a:latin typeface="Times New Roman" pitchFamily="18" charset="0"/>
            </a:endParaRPr>
          </a:p>
        </p:txBody>
      </p:sp>
      <p:sp>
        <p:nvSpPr>
          <p:cNvPr id="48152" name="Text Box 37"/>
          <p:cNvSpPr txBox="1">
            <a:spLocks noChangeArrowheads="1"/>
          </p:cNvSpPr>
          <p:nvPr/>
        </p:nvSpPr>
        <p:spPr bwMode="auto">
          <a:xfrm>
            <a:off x="5435600" y="5984875"/>
            <a:ext cx="1520825" cy="277813"/>
          </a:xfrm>
          <a:prstGeom prst="rect">
            <a:avLst/>
          </a:prstGeom>
          <a:noFill/>
          <a:ln w="9525">
            <a:noFill/>
            <a:miter lim="800000"/>
            <a:headEnd/>
            <a:tailEnd/>
          </a:ln>
        </p:spPr>
        <p:txBody>
          <a:bodyPr wrap="none">
            <a:spAutoFit/>
          </a:bodyPr>
          <a:lstStyle/>
          <a:p>
            <a:r>
              <a:rPr lang="es-CO" sz="1200">
                <a:latin typeface="Times New Roman" pitchFamily="18" charset="0"/>
              </a:rPr>
              <a:t>Diagrama de Bloques</a:t>
            </a:r>
            <a:endParaRPr lang="es-ES" sz="1200">
              <a:latin typeface="Times New Roman" pitchFamily="18" charset="0"/>
            </a:endParaRPr>
          </a:p>
        </p:txBody>
      </p:sp>
      <p:cxnSp>
        <p:nvCxnSpPr>
          <p:cNvPr id="43" name="42 Conector recto"/>
          <p:cNvCxnSpPr/>
          <p:nvPr/>
        </p:nvCxnSpPr>
        <p:spPr>
          <a:xfrm>
            <a:off x="6032500" y="2784475"/>
            <a:ext cx="36512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43 Conector recto"/>
          <p:cNvCxnSpPr/>
          <p:nvPr/>
        </p:nvCxnSpPr>
        <p:spPr>
          <a:xfrm>
            <a:off x="6032500" y="3040063"/>
            <a:ext cx="36512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55" name="44 CuadroTexto"/>
          <p:cNvSpPr txBox="1">
            <a:spLocks noChangeArrowheads="1"/>
          </p:cNvSpPr>
          <p:nvPr/>
        </p:nvSpPr>
        <p:spPr bwMode="auto">
          <a:xfrm>
            <a:off x="6361113" y="2638425"/>
            <a:ext cx="773112" cy="261938"/>
          </a:xfrm>
          <a:prstGeom prst="rect">
            <a:avLst/>
          </a:prstGeom>
          <a:noFill/>
          <a:ln w="9525">
            <a:noFill/>
            <a:miter lim="800000"/>
            <a:headEnd/>
            <a:tailEnd/>
          </a:ln>
        </p:spPr>
        <p:txBody>
          <a:bodyPr wrap="none">
            <a:spAutoFit/>
          </a:bodyPr>
          <a:lstStyle/>
          <a:p>
            <a:r>
              <a:rPr lang="es-CO" sz="1100">
                <a:latin typeface="Times New Roman" pitchFamily="18" charset="0"/>
              </a:rPr>
              <a:t>L (cargar)</a:t>
            </a:r>
            <a:endParaRPr lang="es-ES" sz="1100">
              <a:latin typeface="Times New Roman" pitchFamily="18" charset="0"/>
            </a:endParaRPr>
          </a:p>
        </p:txBody>
      </p:sp>
      <p:sp>
        <p:nvSpPr>
          <p:cNvPr id="48156" name="45 CuadroTexto"/>
          <p:cNvSpPr txBox="1">
            <a:spLocks noChangeArrowheads="1"/>
          </p:cNvSpPr>
          <p:nvPr/>
        </p:nvSpPr>
        <p:spPr bwMode="auto">
          <a:xfrm>
            <a:off x="6361113" y="2894013"/>
            <a:ext cx="579437" cy="261937"/>
          </a:xfrm>
          <a:prstGeom prst="rect">
            <a:avLst/>
          </a:prstGeom>
          <a:noFill/>
          <a:ln w="9525">
            <a:noFill/>
            <a:miter lim="800000"/>
            <a:headEnd/>
            <a:tailEnd/>
          </a:ln>
        </p:spPr>
        <p:txBody>
          <a:bodyPr wrap="none">
            <a:spAutoFit/>
          </a:bodyPr>
          <a:lstStyle/>
          <a:p>
            <a:r>
              <a:rPr lang="es-CO" sz="1100">
                <a:latin typeface="Times New Roman" pitchFamily="18" charset="0"/>
              </a:rPr>
              <a:t>D (--1)</a:t>
            </a:r>
            <a:endParaRPr lang="es-ES" sz="1100">
              <a:latin typeface="Times New Roman" pitchFamily="18" charset="0"/>
            </a:endParaRPr>
          </a:p>
        </p:txBody>
      </p:sp>
      <p:cxnSp>
        <p:nvCxnSpPr>
          <p:cNvPr id="47" name="46 Conector recto"/>
          <p:cNvCxnSpPr/>
          <p:nvPr/>
        </p:nvCxnSpPr>
        <p:spPr>
          <a:xfrm>
            <a:off x="4535488" y="4219575"/>
            <a:ext cx="36512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58" name="47 CuadroTexto"/>
          <p:cNvSpPr txBox="1">
            <a:spLocks noChangeArrowheads="1"/>
          </p:cNvSpPr>
          <p:nvPr/>
        </p:nvSpPr>
        <p:spPr bwMode="auto">
          <a:xfrm>
            <a:off x="4316413" y="4067175"/>
            <a:ext cx="306387" cy="261938"/>
          </a:xfrm>
          <a:prstGeom prst="rect">
            <a:avLst/>
          </a:prstGeom>
          <a:noFill/>
          <a:ln w="9525">
            <a:noFill/>
            <a:miter lim="800000"/>
            <a:headEnd/>
            <a:tailEnd/>
          </a:ln>
        </p:spPr>
        <p:txBody>
          <a:bodyPr wrap="none">
            <a:spAutoFit/>
          </a:bodyPr>
          <a:lstStyle/>
          <a:p>
            <a:r>
              <a:rPr lang="es-CO" sz="1100">
                <a:latin typeface="Times New Roman" pitchFamily="18" charset="0"/>
              </a:rPr>
              <a:t>L </a:t>
            </a:r>
            <a:endParaRPr lang="es-ES" sz="1100">
              <a:latin typeface="Times New Roman" pitchFamily="18" charset="0"/>
            </a:endParaRPr>
          </a:p>
        </p:txBody>
      </p:sp>
      <p:sp>
        <p:nvSpPr>
          <p:cNvPr id="49" name="48 Rectángulo"/>
          <p:cNvSpPr/>
          <p:nvPr/>
        </p:nvSpPr>
        <p:spPr>
          <a:xfrm>
            <a:off x="4070350" y="2728913"/>
            <a:ext cx="492125" cy="395287"/>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100" dirty="0" err="1">
                <a:solidFill>
                  <a:schemeClr val="tx1"/>
                </a:solidFill>
              </a:rPr>
              <a:t>Z</a:t>
            </a:r>
            <a:r>
              <a:rPr lang="es-CO" sz="900" dirty="0" err="1">
                <a:solidFill>
                  <a:schemeClr val="tx1"/>
                </a:solidFill>
              </a:rPr>
              <a:t>A</a:t>
            </a:r>
            <a:endParaRPr lang="es-ES" sz="1100" dirty="0">
              <a:solidFill>
                <a:schemeClr val="tx1"/>
              </a:solidFill>
            </a:endParaRPr>
          </a:p>
        </p:txBody>
      </p:sp>
      <p:cxnSp>
        <p:nvCxnSpPr>
          <p:cNvPr id="48160" name="50 Conector angular"/>
          <p:cNvCxnSpPr>
            <a:cxnSpLocks noChangeShapeType="1"/>
            <a:stCxn id="48150" idx="1"/>
            <a:endCxn id="49" idx="3"/>
          </p:cNvCxnSpPr>
          <p:nvPr/>
        </p:nvCxnSpPr>
        <p:spPr bwMode="auto">
          <a:xfrm rot="10800000">
            <a:off x="4562475" y="2927350"/>
            <a:ext cx="333375" cy="0"/>
          </a:xfrm>
          <a:prstGeom prst="straightConnector1">
            <a:avLst/>
          </a:prstGeom>
          <a:noFill/>
          <a:ln w="9525" algn="ctr">
            <a:solidFill>
              <a:schemeClr val="tx1"/>
            </a:solidFill>
            <a:round/>
            <a:headEnd/>
            <a:tailEnd type="triangle" w="med" len="med"/>
          </a:ln>
        </p:spPr>
      </p:cxnSp>
      <p:sp>
        <p:nvSpPr>
          <p:cNvPr id="48161" name="55 CuadroTexto"/>
          <p:cNvSpPr txBox="1">
            <a:spLocks noChangeArrowheads="1"/>
          </p:cNvSpPr>
          <p:nvPr/>
        </p:nvSpPr>
        <p:spPr bwMode="auto">
          <a:xfrm>
            <a:off x="4897438" y="2114550"/>
            <a:ext cx="1171575" cy="87313"/>
          </a:xfrm>
          <a:prstGeom prst="rect">
            <a:avLst/>
          </a:prstGeom>
          <a:noFill/>
          <a:ln w="9525">
            <a:solidFill>
              <a:schemeClr val="bg1"/>
            </a:solidFill>
            <a:miter lim="800000"/>
            <a:headEnd/>
            <a:tailEnd/>
          </a:ln>
        </p:spPr>
        <p:txBody>
          <a:bodyPr wrap="none" anchor="ctr"/>
          <a:lstStyle/>
          <a:p>
            <a:pPr algn="ctr"/>
            <a:endParaRPr lang="es-ES_tradnl" sz="1400">
              <a:latin typeface="Times New Roman" pitchFamily="18" charset="0"/>
            </a:endParaRPr>
          </a:p>
        </p:txBody>
      </p:sp>
      <p:sp>
        <p:nvSpPr>
          <p:cNvPr id="48162" name="Rectangle 35"/>
          <p:cNvSpPr>
            <a:spLocks noChangeArrowheads="1"/>
          </p:cNvSpPr>
          <p:nvPr/>
        </p:nvSpPr>
        <p:spPr bwMode="auto">
          <a:xfrm>
            <a:off x="4900613" y="2219325"/>
            <a:ext cx="1149350" cy="192088"/>
          </a:xfrm>
          <a:prstGeom prst="rect">
            <a:avLst/>
          </a:prstGeom>
          <a:solidFill>
            <a:schemeClr val="bg1"/>
          </a:solidFill>
          <a:ln w="9525">
            <a:solidFill>
              <a:schemeClr val="bg1"/>
            </a:solidFill>
            <a:miter lim="800000"/>
            <a:headEnd/>
            <a:tailEnd/>
          </a:ln>
        </p:spPr>
        <p:txBody>
          <a:bodyPr wrap="none" anchor="ctr"/>
          <a:lstStyle/>
          <a:p>
            <a:pPr algn="ctr"/>
            <a:r>
              <a:rPr lang="es-CO" sz="1400">
                <a:latin typeface="Times New Roman" pitchFamily="18" charset="0"/>
              </a:rPr>
              <a:t>Multiplicador</a:t>
            </a:r>
          </a:p>
        </p:txBody>
      </p:sp>
      <p:cxnSp>
        <p:nvCxnSpPr>
          <p:cNvPr id="66" name="65 Conector angular"/>
          <p:cNvCxnSpPr>
            <a:stCxn id="48162" idx="2"/>
            <a:endCxn id="48150" idx="0"/>
          </p:cNvCxnSpPr>
          <p:nvPr/>
        </p:nvCxnSpPr>
        <p:spPr>
          <a:xfrm rot="5400000">
            <a:off x="5341144" y="2540794"/>
            <a:ext cx="263525" cy="4763"/>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164" name="Rectangle 35"/>
          <p:cNvSpPr>
            <a:spLocks noChangeArrowheads="1"/>
          </p:cNvSpPr>
          <p:nvPr/>
        </p:nvSpPr>
        <p:spPr bwMode="auto">
          <a:xfrm>
            <a:off x="4895850" y="3538538"/>
            <a:ext cx="1149350" cy="192087"/>
          </a:xfrm>
          <a:prstGeom prst="rect">
            <a:avLst/>
          </a:prstGeom>
          <a:solidFill>
            <a:schemeClr val="bg1"/>
          </a:solidFill>
          <a:ln w="9525">
            <a:solidFill>
              <a:schemeClr val="bg1"/>
            </a:solidFill>
            <a:miter lim="800000"/>
            <a:headEnd/>
            <a:tailEnd/>
          </a:ln>
        </p:spPr>
        <p:txBody>
          <a:bodyPr wrap="none" anchor="ctr"/>
          <a:lstStyle/>
          <a:p>
            <a:pPr algn="ctr"/>
            <a:r>
              <a:rPr lang="es-CO" sz="1400">
                <a:latin typeface="Times New Roman" pitchFamily="18" charset="0"/>
              </a:rPr>
              <a:t>Multiplicando</a:t>
            </a:r>
          </a:p>
        </p:txBody>
      </p:sp>
      <p:cxnSp>
        <p:nvCxnSpPr>
          <p:cNvPr id="71" name="70 Conector angular"/>
          <p:cNvCxnSpPr>
            <a:stCxn id="48164" idx="2"/>
            <a:endCxn id="48145" idx="0"/>
          </p:cNvCxnSpPr>
          <p:nvPr/>
        </p:nvCxnSpPr>
        <p:spPr>
          <a:xfrm rot="5400000">
            <a:off x="5356225" y="3846513"/>
            <a:ext cx="230187" cy="1588"/>
          </a:xfrm>
          <a:prstGeom prst="bent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7127875" y="4213225"/>
            <a:ext cx="365125"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167" name="73 CuadroTexto"/>
          <p:cNvSpPr txBox="1">
            <a:spLocks noChangeArrowheads="1"/>
          </p:cNvSpPr>
          <p:nvPr/>
        </p:nvSpPr>
        <p:spPr bwMode="auto">
          <a:xfrm>
            <a:off x="7456488" y="4049713"/>
            <a:ext cx="347662" cy="276225"/>
          </a:xfrm>
          <a:prstGeom prst="rect">
            <a:avLst/>
          </a:prstGeom>
          <a:noFill/>
          <a:ln w="9525">
            <a:noFill/>
            <a:miter lim="800000"/>
            <a:headEnd/>
            <a:tailEnd/>
          </a:ln>
        </p:spPr>
        <p:txBody>
          <a:bodyPr wrap="none">
            <a:spAutoFit/>
          </a:bodyPr>
          <a:lstStyle/>
          <a:p>
            <a:r>
              <a:rPr lang="es-CO" sz="1200">
                <a:latin typeface="Times New Roman" pitchFamily="18" charset="0"/>
              </a:rPr>
              <a:t>clr</a:t>
            </a:r>
            <a:endParaRPr lang="es-ES" sz="1200">
              <a:latin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Título"/>
          <p:cNvSpPr>
            <a:spLocks noGrp="1"/>
          </p:cNvSpPr>
          <p:nvPr>
            <p:ph type="title"/>
          </p:nvPr>
        </p:nvSpPr>
        <p:spPr/>
        <p:txBody>
          <a:bodyPr/>
          <a:lstStyle/>
          <a:p>
            <a:r>
              <a:rPr lang="es-CO" smtClean="0"/>
              <a:t>Ejercicio 9</a:t>
            </a:r>
            <a:endParaRPr lang="es-ES" smtClean="0"/>
          </a:p>
        </p:txBody>
      </p:sp>
      <p:sp>
        <p:nvSpPr>
          <p:cNvPr id="4" name="3 Elipse"/>
          <p:cNvSpPr/>
          <p:nvPr/>
        </p:nvSpPr>
        <p:spPr>
          <a:xfrm>
            <a:off x="882650" y="3429000"/>
            <a:ext cx="657225" cy="657225"/>
          </a:xfrm>
          <a:prstGeom prst="ellipse">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400" dirty="0">
                <a:solidFill>
                  <a:schemeClr val="tx1"/>
                </a:solidFill>
              </a:rPr>
              <a:t>S0</a:t>
            </a:r>
            <a:endParaRPr lang="es-ES" sz="1400" dirty="0">
              <a:solidFill>
                <a:schemeClr val="tx1"/>
              </a:solidFill>
            </a:endParaRPr>
          </a:p>
        </p:txBody>
      </p:sp>
      <p:sp>
        <p:nvSpPr>
          <p:cNvPr id="5" name="4 Elipse"/>
          <p:cNvSpPr/>
          <p:nvPr/>
        </p:nvSpPr>
        <p:spPr>
          <a:xfrm>
            <a:off x="2416175" y="3429000"/>
            <a:ext cx="657225" cy="657225"/>
          </a:xfrm>
          <a:prstGeom prst="ellipse">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400" dirty="0">
                <a:solidFill>
                  <a:schemeClr val="tx1"/>
                </a:solidFill>
              </a:rPr>
              <a:t>S1</a:t>
            </a:r>
            <a:endParaRPr lang="es-ES" sz="1400" dirty="0">
              <a:solidFill>
                <a:schemeClr val="tx1"/>
              </a:solidFill>
            </a:endParaRPr>
          </a:p>
        </p:txBody>
      </p:sp>
      <p:sp>
        <p:nvSpPr>
          <p:cNvPr id="6" name="5 Elipse"/>
          <p:cNvSpPr/>
          <p:nvPr/>
        </p:nvSpPr>
        <p:spPr>
          <a:xfrm>
            <a:off x="3913188" y="3429000"/>
            <a:ext cx="657225" cy="657225"/>
          </a:xfrm>
          <a:prstGeom prst="ellipse">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CO" sz="1400" dirty="0">
                <a:solidFill>
                  <a:schemeClr val="tx1"/>
                </a:solidFill>
              </a:rPr>
              <a:t>S2</a:t>
            </a:r>
            <a:endParaRPr lang="es-ES" sz="1400" dirty="0">
              <a:solidFill>
                <a:schemeClr val="tx1"/>
              </a:solidFill>
            </a:endParaRPr>
          </a:p>
        </p:txBody>
      </p:sp>
      <p:cxnSp>
        <p:nvCxnSpPr>
          <p:cNvPr id="8" name="7 Forma"/>
          <p:cNvCxnSpPr>
            <a:stCxn id="4" idx="0"/>
            <a:endCxn id="4" idx="2"/>
          </p:cNvCxnSpPr>
          <p:nvPr/>
        </p:nvCxnSpPr>
        <p:spPr>
          <a:xfrm rot="16200000" flipH="1" flipV="1">
            <a:off x="882650" y="3429000"/>
            <a:ext cx="328613" cy="328613"/>
          </a:xfrm>
          <a:prstGeom prst="curvedConnector4">
            <a:avLst>
              <a:gd name="adj1" fmla="val -69564"/>
              <a:gd name="adj2" fmla="val 169564"/>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9 Conector curvado"/>
          <p:cNvCxnSpPr>
            <a:stCxn id="4" idx="6"/>
            <a:endCxn id="5" idx="2"/>
          </p:cNvCxnSpPr>
          <p:nvPr/>
        </p:nvCxnSpPr>
        <p:spPr>
          <a:xfrm>
            <a:off x="1539875" y="3757613"/>
            <a:ext cx="876300" cy="1587"/>
          </a:xfrm>
          <a:prstGeom prst="curved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11 Conector curvado"/>
          <p:cNvCxnSpPr>
            <a:stCxn id="5" idx="6"/>
            <a:endCxn id="6" idx="2"/>
          </p:cNvCxnSpPr>
          <p:nvPr/>
        </p:nvCxnSpPr>
        <p:spPr>
          <a:xfrm>
            <a:off x="3073400" y="3757613"/>
            <a:ext cx="839788" cy="1587"/>
          </a:xfrm>
          <a:prstGeom prst="curvedConnector3">
            <a:avLst>
              <a:gd name="adj1" fmla="val 5000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13 Conector curvado"/>
          <p:cNvCxnSpPr>
            <a:stCxn id="6" idx="4"/>
            <a:endCxn id="4" idx="4"/>
          </p:cNvCxnSpPr>
          <p:nvPr/>
        </p:nvCxnSpPr>
        <p:spPr>
          <a:xfrm rot="5400000">
            <a:off x="2727325" y="2571750"/>
            <a:ext cx="1588" cy="3030538"/>
          </a:xfrm>
          <a:prstGeom prst="curvedConnector3">
            <a:avLst>
              <a:gd name="adj1" fmla="val 33589557"/>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23 Forma"/>
          <p:cNvCxnSpPr>
            <a:stCxn id="6" idx="6"/>
            <a:endCxn id="6" idx="0"/>
          </p:cNvCxnSpPr>
          <p:nvPr/>
        </p:nvCxnSpPr>
        <p:spPr>
          <a:xfrm flipH="1" flipV="1">
            <a:off x="4241800" y="3429000"/>
            <a:ext cx="328613" cy="328613"/>
          </a:xfrm>
          <a:prstGeom prst="curvedConnector4">
            <a:avLst>
              <a:gd name="adj1" fmla="val -69564"/>
              <a:gd name="adj2" fmla="val 169564"/>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163" name="24 CuadroTexto"/>
          <p:cNvSpPr txBox="1">
            <a:spLocks noChangeArrowheads="1"/>
          </p:cNvSpPr>
          <p:nvPr/>
        </p:nvSpPr>
        <p:spPr bwMode="auto">
          <a:xfrm>
            <a:off x="554038" y="2954338"/>
            <a:ext cx="655637" cy="276225"/>
          </a:xfrm>
          <a:prstGeom prst="rect">
            <a:avLst/>
          </a:prstGeom>
          <a:noFill/>
          <a:ln w="9525">
            <a:noFill/>
            <a:miter lim="800000"/>
            <a:headEnd/>
            <a:tailEnd/>
          </a:ln>
        </p:spPr>
        <p:txBody>
          <a:bodyPr wrap="none">
            <a:spAutoFit/>
          </a:bodyPr>
          <a:lstStyle/>
          <a:p>
            <a:r>
              <a:rPr lang="es-CO" sz="1200">
                <a:latin typeface="Times New Roman" pitchFamily="18" charset="0"/>
              </a:rPr>
              <a:t>Qm = 0</a:t>
            </a:r>
            <a:endParaRPr lang="es-ES" sz="1200">
              <a:latin typeface="Times New Roman" pitchFamily="18" charset="0"/>
            </a:endParaRPr>
          </a:p>
        </p:txBody>
      </p:sp>
      <p:sp>
        <p:nvSpPr>
          <p:cNvPr id="49164" name="25 CuadroTexto"/>
          <p:cNvSpPr txBox="1">
            <a:spLocks noChangeArrowheads="1"/>
          </p:cNvSpPr>
          <p:nvPr/>
        </p:nvSpPr>
        <p:spPr bwMode="auto">
          <a:xfrm>
            <a:off x="1649413" y="3465513"/>
            <a:ext cx="655637" cy="276225"/>
          </a:xfrm>
          <a:prstGeom prst="rect">
            <a:avLst/>
          </a:prstGeom>
          <a:noFill/>
          <a:ln w="9525">
            <a:noFill/>
            <a:miter lim="800000"/>
            <a:headEnd/>
            <a:tailEnd/>
          </a:ln>
        </p:spPr>
        <p:txBody>
          <a:bodyPr wrap="none">
            <a:spAutoFit/>
          </a:bodyPr>
          <a:lstStyle/>
          <a:p>
            <a:r>
              <a:rPr lang="es-CO" sz="1200">
                <a:latin typeface="Times New Roman" pitchFamily="18" charset="0"/>
              </a:rPr>
              <a:t>Qm = 1</a:t>
            </a:r>
            <a:endParaRPr lang="es-ES" sz="1200">
              <a:latin typeface="Times New Roman" pitchFamily="18" charset="0"/>
            </a:endParaRPr>
          </a:p>
        </p:txBody>
      </p:sp>
      <p:cxnSp>
        <p:nvCxnSpPr>
          <p:cNvPr id="28" name="27 Conector curvado"/>
          <p:cNvCxnSpPr>
            <a:stCxn id="5" idx="0"/>
            <a:endCxn id="4" idx="0"/>
          </p:cNvCxnSpPr>
          <p:nvPr/>
        </p:nvCxnSpPr>
        <p:spPr>
          <a:xfrm rot="16200000" flipV="1">
            <a:off x="1978025" y="2662238"/>
            <a:ext cx="3175" cy="1533525"/>
          </a:xfrm>
          <a:prstGeom prst="curvedConnector3">
            <a:avLst>
              <a:gd name="adj1" fmla="val 14395466"/>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1685925" y="2954338"/>
            <a:ext cx="622300" cy="276225"/>
          </a:xfrm>
          <a:prstGeom prst="rect">
            <a:avLst/>
          </a:prstGeom>
          <a:noFill/>
        </p:spPr>
        <p:txBody>
          <a:bodyPr wrap="none">
            <a:spAutoFit/>
          </a:bodyPr>
          <a:lstStyle/>
          <a:p>
            <a:pPr>
              <a:defRPr/>
            </a:pPr>
            <a:r>
              <a:rPr lang="es-CO" sz="1200" dirty="0" err="1">
                <a:latin typeface="Times New Roman" pitchFamily="18" charset="0"/>
              </a:rPr>
              <a:t>Z</a:t>
            </a:r>
            <a:r>
              <a:rPr lang="es-CO" sz="1050" dirty="0" err="1">
                <a:latin typeface="Times New Roman" pitchFamily="18" charset="0"/>
              </a:rPr>
              <a:t>A</a:t>
            </a:r>
            <a:r>
              <a:rPr lang="es-CO" sz="1200" dirty="0">
                <a:latin typeface="Times New Roman" pitchFamily="18" charset="0"/>
              </a:rPr>
              <a:t> = 1</a:t>
            </a:r>
            <a:endParaRPr lang="es-ES" sz="1200" dirty="0">
              <a:latin typeface="Times New Roman" pitchFamily="18" charset="0"/>
            </a:endParaRPr>
          </a:p>
        </p:txBody>
      </p:sp>
      <p:sp>
        <p:nvSpPr>
          <p:cNvPr id="30" name="29 CuadroTexto"/>
          <p:cNvSpPr txBox="1"/>
          <p:nvPr/>
        </p:nvSpPr>
        <p:spPr>
          <a:xfrm>
            <a:off x="3146425" y="3465513"/>
            <a:ext cx="622300" cy="276225"/>
          </a:xfrm>
          <a:prstGeom prst="rect">
            <a:avLst/>
          </a:prstGeom>
          <a:noFill/>
        </p:spPr>
        <p:txBody>
          <a:bodyPr wrap="none">
            <a:spAutoFit/>
          </a:bodyPr>
          <a:lstStyle/>
          <a:p>
            <a:pPr>
              <a:defRPr/>
            </a:pPr>
            <a:r>
              <a:rPr lang="es-CO" sz="1200" dirty="0" err="1">
                <a:latin typeface="Times New Roman" pitchFamily="18" charset="0"/>
              </a:rPr>
              <a:t>Z</a:t>
            </a:r>
            <a:r>
              <a:rPr lang="es-CO" sz="1050" dirty="0" err="1">
                <a:latin typeface="Times New Roman" pitchFamily="18" charset="0"/>
              </a:rPr>
              <a:t>A</a:t>
            </a:r>
            <a:r>
              <a:rPr lang="es-CO" sz="1200" dirty="0">
                <a:latin typeface="Times New Roman" pitchFamily="18" charset="0"/>
              </a:rPr>
              <a:t> = 0</a:t>
            </a:r>
            <a:endParaRPr lang="es-ES" sz="1200" dirty="0">
              <a:latin typeface="Times New Roman" pitchFamily="18" charset="0"/>
            </a:endParaRPr>
          </a:p>
        </p:txBody>
      </p:sp>
      <p:sp>
        <p:nvSpPr>
          <p:cNvPr id="31" name="30 CuadroTexto"/>
          <p:cNvSpPr txBox="1"/>
          <p:nvPr/>
        </p:nvSpPr>
        <p:spPr>
          <a:xfrm>
            <a:off x="4241800" y="2954338"/>
            <a:ext cx="622300" cy="276225"/>
          </a:xfrm>
          <a:prstGeom prst="rect">
            <a:avLst/>
          </a:prstGeom>
          <a:noFill/>
        </p:spPr>
        <p:txBody>
          <a:bodyPr wrap="none">
            <a:spAutoFit/>
          </a:bodyPr>
          <a:lstStyle/>
          <a:p>
            <a:pPr>
              <a:defRPr/>
            </a:pPr>
            <a:r>
              <a:rPr lang="es-CO" sz="1200" dirty="0" err="1">
                <a:latin typeface="Times New Roman" pitchFamily="18" charset="0"/>
              </a:rPr>
              <a:t>Z</a:t>
            </a:r>
            <a:r>
              <a:rPr lang="es-CO" sz="1050" dirty="0" err="1">
                <a:latin typeface="Times New Roman" pitchFamily="18" charset="0"/>
              </a:rPr>
              <a:t>A</a:t>
            </a:r>
            <a:r>
              <a:rPr lang="es-CO" sz="1200" dirty="0">
                <a:latin typeface="Times New Roman" pitchFamily="18" charset="0"/>
              </a:rPr>
              <a:t> = 0</a:t>
            </a:r>
            <a:endParaRPr lang="es-ES" sz="1200" dirty="0">
              <a:latin typeface="Times New Roman" pitchFamily="18" charset="0"/>
            </a:endParaRPr>
          </a:p>
        </p:txBody>
      </p:sp>
      <p:sp>
        <p:nvSpPr>
          <p:cNvPr id="32" name="31 CuadroTexto"/>
          <p:cNvSpPr txBox="1"/>
          <p:nvPr/>
        </p:nvSpPr>
        <p:spPr>
          <a:xfrm>
            <a:off x="2379663" y="4576763"/>
            <a:ext cx="620712" cy="276225"/>
          </a:xfrm>
          <a:prstGeom prst="rect">
            <a:avLst/>
          </a:prstGeom>
          <a:noFill/>
        </p:spPr>
        <p:txBody>
          <a:bodyPr wrap="none">
            <a:spAutoFit/>
          </a:bodyPr>
          <a:lstStyle/>
          <a:p>
            <a:pPr>
              <a:defRPr/>
            </a:pPr>
            <a:r>
              <a:rPr lang="es-CO" sz="1200" dirty="0" err="1">
                <a:latin typeface="Times New Roman" pitchFamily="18" charset="0"/>
              </a:rPr>
              <a:t>Z</a:t>
            </a:r>
            <a:r>
              <a:rPr lang="es-CO" sz="1050" dirty="0" err="1">
                <a:latin typeface="Times New Roman" pitchFamily="18" charset="0"/>
              </a:rPr>
              <a:t>A</a:t>
            </a:r>
            <a:r>
              <a:rPr lang="es-CO" sz="1200" dirty="0">
                <a:latin typeface="Times New Roman" pitchFamily="18" charset="0"/>
              </a:rPr>
              <a:t> = 1</a:t>
            </a:r>
            <a:endParaRPr lang="es-ES" sz="1200" dirty="0">
              <a:latin typeface="Times New Roman" pitchFamily="18" charset="0"/>
            </a:endParaRPr>
          </a:p>
        </p:txBody>
      </p:sp>
      <p:graphicFrame>
        <p:nvGraphicFramePr>
          <p:cNvPr id="34" name="33 Tabla"/>
          <p:cNvGraphicFramePr>
            <a:graphicFrameLocks noGrp="1"/>
          </p:cNvGraphicFramePr>
          <p:nvPr/>
        </p:nvGraphicFramePr>
        <p:xfrm>
          <a:off x="5424488" y="2881313"/>
          <a:ext cx="2542837" cy="1854200"/>
        </p:xfrm>
        <a:graphic>
          <a:graphicData uri="http://schemas.openxmlformats.org/drawingml/2006/table">
            <a:tbl>
              <a:tblPr firstRow="1" bandRow="1">
                <a:tableStyleId>{2D5ABB26-0587-4C30-8999-92F81FD0307C}</a:tableStyleId>
              </a:tblPr>
              <a:tblGrid>
                <a:gridCol w="421959"/>
                <a:gridCol w="421959"/>
                <a:gridCol w="444817"/>
                <a:gridCol w="268896"/>
                <a:gridCol w="414655"/>
                <a:gridCol w="276758"/>
                <a:gridCol w="293793"/>
              </a:tblGrid>
              <a:tr h="370840">
                <a:tc gridSpan="3">
                  <a:txBody>
                    <a:bodyPr/>
                    <a:lstStyle/>
                    <a:p>
                      <a:pPr algn="ctr"/>
                      <a:r>
                        <a:rPr lang="es-CO" dirty="0" smtClean="0"/>
                        <a:t>Estado</a:t>
                      </a:r>
                      <a:endParaRPr lang="es-E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s-ES" dirty="0"/>
                    </a:p>
                  </a:txBody>
                  <a:tcPr>
                    <a:lnB w="12700" cap="flat" cmpd="sng" algn="ctr">
                      <a:solidFill>
                        <a:schemeClr val="tx1"/>
                      </a:solidFill>
                      <a:prstDash val="solid"/>
                      <a:round/>
                      <a:headEnd type="none" w="med" len="med"/>
                      <a:tailEnd type="none" w="med" len="med"/>
                    </a:lnB>
                  </a:tcPr>
                </a:tc>
                <a:tc hMerge="1">
                  <a:txBody>
                    <a:bodyPr/>
                    <a:lstStyle/>
                    <a:p>
                      <a:endParaRPr lang="es-ES" dirty="0"/>
                    </a:p>
                  </a:txBody>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dirty="0" smtClean="0"/>
                        <a:t>Salidas</a:t>
                      </a:r>
                      <a:endParaRPr lang="es-E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dirty="0"/>
                    </a:p>
                  </a:txBody>
                  <a:tcPr>
                    <a:lnB w="12700" cap="flat" cmpd="sng" algn="ctr">
                      <a:solidFill>
                        <a:schemeClr val="tx1"/>
                      </a:solidFill>
                      <a:prstDash val="solid"/>
                      <a:round/>
                      <a:headEnd type="none" w="med" len="med"/>
                      <a:tailEnd type="none" w="med" len="med"/>
                    </a:lnB>
                  </a:tcPr>
                </a:tc>
                <a:tc hMerge="1">
                  <a:txBody>
                    <a:bodyPr/>
                    <a:lstStyle/>
                    <a:p>
                      <a:endParaRPr lang="es-ES" dirty="0"/>
                    </a:p>
                  </a:txBody>
                  <a:tcPr>
                    <a:lnB w="12700" cap="flat" cmpd="sng" algn="ctr">
                      <a:solidFill>
                        <a:schemeClr val="tx1"/>
                      </a:solidFill>
                      <a:prstDash val="solid"/>
                      <a:round/>
                      <a:headEnd type="none" w="med" len="med"/>
                      <a:tailEnd type="none" w="med" len="med"/>
                    </a:lnB>
                  </a:tcPr>
                </a:tc>
                <a:tc hMerge="1">
                  <a:txBody>
                    <a:bodyPr/>
                    <a:lstStyle/>
                    <a:p>
                      <a:endParaRPr lang="es-ES" dirty="0"/>
                    </a:p>
                  </a:txBody>
                  <a:tcPr>
                    <a:lnB w="12700" cap="flat" cmpd="sng" algn="ctr">
                      <a:solidFill>
                        <a:schemeClr val="tx1"/>
                      </a:solidFill>
                      <a:prstDash val="solid"/>
                      <a:round/>
                      <a:headEnd type="none" w="med" len="med"/>
                      <a:tailEnd type="none" w="med" len="med"/>
                    </a:lnB>
                  </a:tcPr>
                </a:tc>
              </a:tr>
              <a:tr h="370840">
                <a:tc>
                  <a:txBody>
                    <a:bodyPr/>
                    <a:lstStyle/>
                    <a:p>
                      <a:pPr algn="ctr"/>
                      <a:endParaRPr lang="es-E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400" dirty="0" smtClean="0"/>
                        <a:t>Q1</a:t>
                      </a:r>
                      <a:endParaRPr lang="es-E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400" dirty="0" smtClean="0"/>
                        <a:t>Q0</a:t>
                      </a:r>
                      <a:endParaRPr lang="es-E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400" kern="1200" dirty="0" smtClean="0">
                          <a:solidFill>
                            <a:schemeClr val="tx1"/>
                          </a:solidFill>
                          <a:latin typeface="+mn-lt"/>
                          <a:ea typeface="+mn-ea"/>
                          <a:cs typeface="+mn-cs"/>
                        </a:rPr>
                        <a:t>x</a:t>
                      </a:r>
                      <a:endParaRPr lang="es-ES" sz="14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400" kern="1200" dirty="0" err="1" smtClean="0">
                          <a:solidFill>
                            <a:schemeClr val="tx1"/>
                          </a:solidFill>
                          <a:latin typeface="+mn-lt"/>
                          <a:ea typeface="+mn-ea"/>
                          <a:cs typeface="+mn-cs"/>
                        </a:rPr>
                        <a:t>clr</a:t>
                      </a:r>
                      <a:endParaRPr lang="es-ES" sz="1400" kern="1200" dirty="0" smtClean="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400" kern="1200" dirty="0" smtClean="0">
                          <a:solidFill>
                            <a:schemeClr val="tx1"/>
                          </a:solidFill>
                          <a:latin typeface="+mn-lt"/>
                          <a:ea typeface="+mn-ea"/>
                          <a:cs typeface="+mn-cs"/>
                        </a:rPr>
                        <a:t>L</a:t>
                      </a:r>
                      <a:endParaRPr lang="es-ES" sz="1400" kern="1200" dirty="0" smtClean="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400" kern="1200" dirty="0" smtClean="0">
                          <a:solidFill>
                            <a:schemeClr val="tx1"/>
                          </a:solidFill>
                          <a:latin typeface="+mn-lt"/>
                          <a:ea typeface="+mn-ea"/>
                          <a:cs typeface="+mn-cs"/>
                        </a:rPr>
                        <a:t>D</a:t>
                      </a:r>
                      <a:endParaRPr lang="es-ES" sz="1400" kern="1200" dirty="0" smtClean="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sz="1500" dirty="0" smtClean="0"/>
                        <a:t>S0</a:t>
                      </a:r>
                      <a:endParaRPr lang="es-E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s-CO" sz="1500" dirty="0" smtClean="0"/>
                        <a:t>0</a:t>
                      </a:r>
                      <a:endParaRPr lang="es-ES" sz="15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s-CO" sz="1500" dirty="0" smtClean="0"/>
                        <a:t>0</a:t>
                      </a:r>
                      <a:endParaRPr lang="es-ES" sz="15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pPr algn="ctr"/>
                      <a:r>
                        <a:rPr lang="es-CO" sz="1500" dirty="0" smtClean="0"/>
                        <a:t>S1</a:t>
                      </a:r>
                      <a:endParaRPr lang="es-E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s-CO" sz="1500" dirty="0" smtClean="0"/>
                        <a:t>0</a:t>
                      </a:r>
                      <a:endParaRPr lang="es-ES" sz="1500" dirty="0"/>
                    </a:p>
                  </a:txBody>
                  <a:tcPr>
                    <a:lnL w="12700" cap="flat" cmpd="sng" algn="ctr">
                      <a:solidFill>
                        <a:schemeClr val="tx1"/>
                      </a:solidFill>
                      <a:prstDash val="solid"/>
                      <a:round/>
                      <a:headEnd type="none" w="med" len="med"/>
                      <a:tailEnd type="none" w="med" len="med"/>
                    </a:lnL>
                  </a:tcPr>
                </a:tc>
                <a:tc>
                  <a:txBody>
                    <a:bodyPr/>
                    <a:lstStyle/>
                    <a:p>
                      <a:pPr algn="ctr"/>
                      <a:r>
                        <a:rPr lang="es-CO" sz="1500" dirty="0" smtClean="0"/>
                        <a:t>1</a:t>
                      </a:r>
                      <a:endParaRPr lang="es-ES" sz="1500" dirty="0"/>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s-CO" sz="1500" dirty="0" smtClean="0"/>
                        <a:t>S2</a:t>
                      </a:r>
                      <a:endParaRPr lang="es-E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s-CO" sz="1500" dirty="0" smtClean="0"/>
                        <a:t>1</a:t>
                      </a:r>
                      <a:endParaRPr lang="es-ES" sz="15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s-CO" sz="1500" dirty="0" smtClean="0"/>
                        <a:t>0</a:t>
                      </a:r>
                      <a:endParaRPr lang="es-ES" sz="15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Título"/>
          <p:cNvSpPr>
            <a:spLocks noGrp="1"/>
          </p:cNvSpPr>
          <p:nvPr>
            <p:ph type="title"/>
          </p:nvPr>
        </p:nvSpPr>
        <p:spPr/>
        <p:txBody>
          <a:bodyPr/>
          <a:lstStyle/>
          <a:p>
            <a:r>
              <a:rPr lang="es-CO" smtClean="0"/>
              <a:t>Ejercicio 9</a:t>
            </a:r>
            <a:endParaRPr lang="es-ES" smtClean="0"/>
          </a:p>
        </p:txBody>
      </p:sp>
      <p:graphicFrame>
        <p:nvGraphicFramePr>
          <p:cNvPr id="4" name="3 Tabla"/>
          <p:cNvGraphicFramePr>
            <a:graphicFrameLocks noGrp="1"/>
          </p:cNvGraphicFramePr>
          <p:nvPr/>
        </p:nvGraphicFramePr>
        <p:xfrm>
          <a:off x="2162175" y="2078038"/>
          <a:ext cx="4498699" cy="3235960"/>
        </p:xfrm>
        <a:graphic>
          <a:graphicData uri="http://schemas.openxmlformats.org/drawingml/2006/table">
            <a:tbl>
              <a:tblPr firstRow="1" bandRow="1">
                <a:tableStyleId>{2D5ABB26-0587-4C30-8999-92F81FD0307C}</a:tableStyleId>
              </a:tblPr>
              <a:tblGrid>
                <a:gridCol w="511185"/>
                <a:gridCol w="474669"/>
                <a:gridCol w="547692"/>
                <a:gridCol w="438156"/>
                <a:gridCol w="584208"/>
                <a:gridCol w="511182"/>
                <a:gridCol w="325755"/>
                <a:gridCol w="414655"/>
                <a:gridCol w="335280"/>
                <a:gridCol w="355917"/>
              </a:tblGrid>
              <a:tr h="370840">
                <a:tc gridSpan="2">
                  <a:txBody>
                    <a:bodyPr/>
                    <a:lstStyle/>
                    <a:p>
                      <a:pPr algn="ctr"/>
                      <a:r>
                        <a:rPr lang="es-CO" dirty="0" smtClean="0"/>
                        <a:t>Estado Presente</a:t>
                      </a:r>
                      <a:endParaRPr lang="es-ES" dirty="0"/>
                    </a:p>
                  </a:txBody>
                  <a:tcPr>
                    <a:lnB w="12700" cap="flat" cmpd="sng" algn="ctr">
                      <a:solidFill>
                        <a:schemeClr val="tx1"/>
                      </a:solidFill>
                      <a:prstDash val="solid"/>
                      <a:round/>
                      <a:headEnd type="none" w="med" len="med"/>
                      <a:tailEnd type="none" w="med" len="med"/>
                    </a:lnB>
                  </a:tcPr>
                </a:tc>
                <a:tc hMerge="1">
                  <a:txBody>
                    <a:bodyPr/>
                    <a:lstStyle/>
                    <a:p>
                      <a:endParaRPr lang="es-ES" dirty="0"/>
                    </a:p>
                  </a:txBody>
                  <a:tcPr/>
                </a:tc>
                <a:tc gridSpan="2">
                  <a:txBody>
                    <a:bodyPr/>
                    <a:lstStyle/>
                    <a:p>
                      <a:pPr algn="ctr"/>
                      <a:endParaRPr lang="es-CO" dirty="0" smtClean="0"/>
                    </a:p>
                    <a:p>
                      <a:pPr algn="ctr"/>
                      <a:r>
                        <a:rPr lang="es-CO" dirty="0" smtClean="0"/>
                        <a:t>Entradas</a:t>
                      </a:r>
                      <a:endParaRPr lang="es-ES" dirty="0"/>
                    </a:p>
                  </a:txBody>
                  <a:tcPr>
                    <a:lnB w="12700" cap="flat" cmpd="sng" algn="ctr">
                      <a:solidFill>
                        <a:schemeClr val="tx1"/>
                      </a:solidFill>
                      <a:prstDash val="solid"/>
                      <a:round/>
                      <a:headEnd type="none" w="med" len="med"/>
                      <a:tailEnd type="none" w="med" len="med"/>
                    </a:lnB>
                  </a:tcPr>
                </a:tc>
                <a:tc hMerge="1">
                  <a:txBody>
                    <a:bodyPr/>
                    <a:lstStyle/>
                    <a:p>
                      <a:endParaRPr lang="es-ES" dirty="0"/>
                    </a:p>
                  </a:txBody>
                  <a:tcPr/>
                </a:tc>
                <a:tc gridSpan="2">
                  <a:txBody>
                    <a:bodyPr/>
                    <a:lstStyle/>
                    <a:p>
                      <a:pPr algn="ctr"/>
                      <a:r>
                        <a:rPr lang="es-CO" dirty="0" smtClean="0"/>
                        <a:t>Próximo Estado</a:t>
                      </a:r>
                      <a:endParaRPr lang="es-ES" dirty="0"/>
                    </a:p>
                  </a:txBody>
                  <a:tcPr>
                    <a:lnB w="12700" cap="flat" cmpd="sng" algn="ctr">
                      <a:solidFill>
                        <a:schemeClr val="tx1"/>
                      </a:solidFill>
                      <a:prstDash val="solid"/>
                      <a:round/>
                      <a:headEnd type="none" w="med" len="med"/>
                      <a:tailEnd type="none" w="med" len="med"/>
                    </a:lnB>
                  </a:tcPr>
                </a:tc>
                <a:tc hMerge="1">
                  <a:txBody>
                    <a:bodyPr/>
                    <a:lstStyle/>
                    <a:p>
                      <a:endParaRPr lang="es-ES"/>
                    </a:p>
                  </a:txBody>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CO"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s-CO" dirty="0" smtClean="0"/>
                        <a:t>Salidas</a:t>
                      </a:r>
                      <a:endParaRPr lang="es-ES" dirty="0" smtClean="0"/>
                    </a:p>
                  </a:txBody>
                  <a:tcPr>
                    <a:lnB w="12700" cap="flat" cmpd="sng" algn="ctr">
                      <a:solidFill>
                        <a:schemeClr val="tx1"/>
                      </a:solidFill>
                      <a:prstDash val="solid"/>
                      <a:round/>
                      <a:headEnd type="none" w="med" len="med"/>
                      <a:tailEnd type="none" w="med" len="med"/>
                    </a:lnB>
                  </a:tcPr>
                </a:tc>
                <a:tc hMerge="1">
                  <a:txBody>
                    <a:bodyPr/>
                    <a:lstStyle/>
                    <a:p>
                      <a:endParaRPr lang="es-ES" dirty="0"/>
                    </a:p>
                  </a:txBody>
                  <a:tcPr>
                    <a:lnB w="12700" cap="flat" cmpd="sng" algn="ctr">
                      <a:solidFill>
                        <a:schemeClr val="tx1"/>
                      </a:solidFill>
                      <a:prstDash val="solid"/>
                      <a:round/>
                      <a:headEnd type="none" w="med" len="med"/>
                      <a:tailEnd type="none" w="med" len="med"/>
                    </a:lnB>
                  </a:tcPr>
                </a:tc>
                <a:tc hMerge="1">
                  <a:txBody>
                    <a:bodyPr/>
                    <a:lstStyle/>
                    <a:p>
                      <a:endParaRPr lang="es-ES" dirty="0"/>
                    </a:p>
                  </a:txBody>
                  <a:tcPr>
                    <a:lnB w="12700" cap="flat" cmpd="sng" algn="ctr">
                      <a:solidFill>
                        <a:schemeClr val="tx1"/>
                      </a:solidFill>
                      <a:prstDash val="solid"/>
                      <a:round/>
                      <a:headEnd type="none" w="med" len="med"/>
                      <a:tailEnd type="none" w="med" len="med"/>
                    </a:lnB>
                  </a:tcPr>
                </a:tc>
                <a:tc hMerge="1">
                  <a:txBody>
                    <a:bodyPr/>
                    <a:lstStyle/>
                    <a:p>
                      <a:endParaRPr lang="es-ES" dirty="0"/>
                    </a:p>
                  </a:txBody>
                  <a:tcPr>
                    <a:lnB w="12700" cap="flat" cmpd="sng" algn="ctr">
                      <a:solidFill>
                        <a:schemeClr val="tx1"/>
                      </a:solidFill>
                      <a:prstDash val="solid"/>
                      <a:round/>
                      <a:headEnd type="none" w="med" len="med"/>
                      <a:tailEnd type="none" w="med" len="med"/>
                    </a:lnB>
                  </a:tcPr>
                </a:tc>
              </a:tr>
              <a:tr h="370840">
                <a:tc>
                  <a:txBody>
                    <a:bodyPr/>
                    <a:lstStyle/>
                    <a:p>
                      <a:pPr algn="ctr"/>
                      <a:r>
                        <a:rPr lang="es-CO" sz="1400" dirty="0" smtClean="0"/>
                        <a:t>Q1</a:t>
                      </a:r>
                      <a:endParaRPr lang="es-E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400" dirty="0" smtClean="0"/>
                        <a:t>Q0</a:t>
                      </a:r>
                      <a:endParaRPr lang="es-E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400" dirty="0" smtClean="0"/>
                        <a:t>Qm</a:t>
                      </a:r>
                      <a:endParaRPr lang="es-ES" sz="14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400" dirty="0" err="1" smtClean="0"/>
                        <a:t>Z</a:t>
                      </a:r>
                      <a:r>
                        <a:rPr lang="es-CO" sz="1100" dirty="0" err="1" smtClean="0"/>
                        <a:t>A</a:t>
                      </a:r>
                      <a:endParaRPr lang="es-E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400" kern="1200" dirty="0" smtClean="0">
                          <a:solidFill>
                            <a:schemeClr val="tx1"/>
                          </a:solidFill>
                          <a:latin typeface="+mn-lt"/>
                          <a:ea typeface="+mn-ea"/>
                          <a:cs typeface="+mn-cs"/>
                        </a:rPr>
                        <a:t>Q1+</a:t>
                      </a:r>
                      <a:endParaRPr lang="es-ES" sz="14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400" kern="1200" dirty="0" smtClean="0">
                          <a:solidFill>
                            <a:schemeClr val="tx1"/>
                          </a:solidFill>
                          <a:latin typeface="+mn-lt"/>
                          <a:ea typeface="+mn-ea"/>
                          <a:cs typeface="+mn-cs"/>
                        </a:rPr>
                        <a:t>Q0+</a:t>
                      </a:r>
                      <a:endParaRPr lang="es-ES" sz="1400" kern="1200" dirty="0" smtClean="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400" kern="1200" dirty="0" smtClean="0">
                          <a:solidFill>
                            <a:schemeClr val="tx1"/>
                          </a:solidFill>
                          <a:latin typeface="+mn-lt"/>
                          <a:ea typeface="+mn-ea"/>
                          <a:cs typeface="+mn-cs"/>
                        </a:rPr>
                        <a:t>x</a:t>
                      </a:r>
                      <a:endParaRPr lang="es-ES" sz="14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400" kern="1200" dirty="0" err="1" smtClean="0">
                          <a:solidFill>
                            <a:schemeClr val="tx1"/>
                          </a:solidFill>
                          <a:latin typeface="+mn-lt"/>
                          <a:ea typeface="+mn-ea"/>
                          <a:cs typeface="+mn-cs"/>
                        </a:rPr>
                        <a:t>clr</a:t>
                      </a:r>
                      <a:endParaRPr lang="es-ES" sz="1400" kern="1200" dirty="0" smtClean="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400" kern="1200" dirty="0" smtClean="0">
                          <a:solidFill>
                            <a:schemeClr val="tx1"/>
                          </a:solidFill>
                          <a:latin typeface="+mn-lt"/>
                          <a:ea typeface="+mn-ea"/>
                          <a:cs typeface="+mn-cs"/>
                        </a:rPr>
                        <a:t>L</a:t>
                      </a:r>
                      <a:endParaRPr lang="es-ES" sz="1400" kern="1200" dirty="0" smtClean="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s-CO" sz="1400" kern="1200" dirty="0" smtClean="0">
                          <a:solidFill>
                            <a:schemeClr val="tx1"/>
                          </a:solidFill>
                          <a:latin typeface="+mn-lt"/>
                          <a:ea typeface="+mn-ea"/>
                          <a:cs typeface="+mn-cs"/>
                        </a:rPr>
                        <a:t>D</a:t>
                      </a:r>
                      <a:endParaRPr lang="es-ES" sz="1400" kern="1200" dirty="0" smtClean="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s-CO" sz="1500" dirty="0" smtClean="0"/>
                        <a:t>0</a:t>
                      </a:r>
                      <a:endParaRPr lang="es-ES" sz="1500" dirty="0"/>
                    </a:p>
                  </a:txBody>
                  <a:tcPr>
                    <a:lnT w="12700" cap="flat" cmpd="sng" algn="ctr">
                      <a:solidFill>
                        <a:schemeClr val="tx1"/>
                      </a:solidFill>
                      <a:prstDash val="solid"/>
                      <a:round/>
                      <a:headEnd type="none" w="med" len="med"/>
                      <a:tailEnd type="none" w="med" len="med"/>
                    </a:lnT>
                  </a:tcPr>
                </a:tc>
                <a:tc>
                  <a:txBody>
                    <a:bodyPr/>
                    <a:lstStyle/>
                    <a:p>
                      <a:pPr algn="ctr"/>
                      <a:r>
                        <a:rPr lang="es-CO" sz="1500" dirty="0" smtClean="0"/>
                        <a:t>0</a:t>
                      </a:r>
                      <a:endParaRPr lang="es-ES" sz="15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s-CO" sz="1500" dirty="0" smtClean="0"/>
                        <a:t>0</a:t>
                      </a:r>
                      <a:endParaRPr lang="es-ES" sz="15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s-CO" sz="1500" dirty="0" smtClean="0"/>
                        <a:t>X</a:t>
                      </a:r>
                      <a:endParaRPr lang="es-ES" sz="15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370840">
                <a:tc>
                  <a:txBody>
                    <a:bodyPr/>
                    <a:lstStyle/>
                    <a:p>
                      <a:pPr algn="ctr"/>
                      <a:r>
                        <a:rPr lang="es-CO" sz="1500" dirty="0" smtClean="0"/>
                        <a:t>0</a:t>
                      </a:r>
                      <a:endParaRPr lang="es-ES" sz="1500" dirty="0"/>
                    </a:p>
                  </a:txBody>
                  <a:tcPr/>
                </a:tc>
                <a:tc>
                  <a:txBody>
                    <a:bodyPr/>
                    <a:lstStyle/>
                    <a:p>
                      <a:pPr algn="ctr"/>
                      <a:r>
                        <a:rPr lang="es-CO" sz="1500" dirty="0" smtClean="0"/>
                        <a:t>0</a:t>
                      </a:r>
                      <a:endParaRPr lang="es-ES" sz="1500" dirty="0"/>
                    </a:p>
                  </a:txBody>
                  <a:tcPr>
                    <a:lnR w="12700" cap="flat" cmpd="sng" algn="ctr">
                      <a:solidFill>
                        <a:schemeClr val="tx1"/>
                      </a:solidFill>
                      <a:prstDash val="solid"/>
                      <a:round/>
                      <a:headEnd type="none" w="med" len="med"/>
                      <a:tailEnd type="none" w="med" len="med"/>
                    </a:lnR>
                  </a:tcPr>
                </a:tc>
                <a:tc>
                  <a:txBody>
                    <a:bodyPr/>
                    <a:lstStyle/>
                    <a:p>
                      <a:pPr algn="ctr"/>
                      <a:r>
                        <a:rPr lang="es-CO" sz="1500" dirty="0" smtClean="0"/>
                        <a:t>1</a:t>
                      </a:r>
                      <a:endParaRPr lang="es-ES" sz="1500" dirty="0"/>
                    </a:p>
                  </a:txBody>
                  <a:tcPr>
                    <a:lnL w="12700" cap="flat" cmpd="sng" algn="ctr">
                      <a:solidFill>
                        <a:schemeClr val="tx1"/>
                      </a:solidFill>
                      <a:prstDash val="solid"/>
                      <a:round/>
                      <a:headEnd type="none" w="med" len="med"/>
                      <a:tailEnd type="none" w="med" len="med"/>
                    </a:lnL>
                  </a:tcPr>
                </a:tc>
                <a:tc>
                  <a:txBody>
                    <a:bodyPr/>
                    <a:lstStyle/>
                    <a:p>
                      <a:pPr algn="ctr"/>
                      <a:r>
                        <a:rPr lang="es-CO" sz="1500" dirty="0" smtClean="0"/>
                        <a:t>X</a:t>
                      </a:r>
                      <a:endParaRPr lang="es-ES" sz="1500" dirty="0"/>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s-CO" sz="1500" dirty="0" smtClean="0"/>
                        <a:t>0</a:t>
                      </a:r>
                      <a:endParaRPr lang="es-ES" sz="1500" dirty="0"/>
                    </a:p>
                  </a:txBody>
                  <a:tcPr/>
                </a:tc>
                <a:tc>
                  <a:txBody>
                    <a:bodyPr/>
                    <a:lstStyle/>
                    <a:p>
                      <a:pPr algn="ctr"/>
                      <a:r>
                        <a:rPr lang="es-CO" sz="1500" dirty="0" smtClean="0"/>
                        <a:t>1</a:t>
                      </a:r>
                      <a:endParaRPr lang="es-ES" sz="1500" dirty="0"/>
                    </a:p>
                  </a:txBody>
                  <a:tcPr>
                    <a:lnR w="12700" cap="flat" cmpd="sng" algn="ctr">
                      <a:solidFill>
                        <a:schemeClr val="tx1"/>
                      </a:solidFill>
                      <a:prstDash val="solid"/>
                      <a:round/>
                      <a:headEnd type="none" w="med" len="med"/>
                      <a:tailEnd type="none" w="med" len="med"/>
                    </a:lnR>
                  </a:tcPr>
                </a:tc>
                <a:tc>
                  <a:txBody>
                    <a:bodyPr/>
                    <a:lstStyle/>
                    <a:p>
                      <a:pPr algn="ctr"/>
                      <a:r>
                        <a:rPr lang="es-CO" sz="1500" dirty="0" smtClean="0"/>
                        <a:t>X</a:t>
                      </a:r>
                      <a:endParaRPr lang="es-ES" sz="1500" dirty="0"/>
                    </a:p>
                  </a:txBody>
                  <a:tcPr>
                    <a:lnL w="12700" cap="flat" cmpd="sng" algn="ctr">
                      <a:solidFill>
                        <a:schemeClr val="tx1"/>
                      </a:solidFill>
                      <a:prstDash val="solid"/>
                      <a:round/>
                      <a:headEnd type="none" w="med" len="med"/>
                      <a:tailEnd type="none" w="med" len="med"/>
                    </a:lnL>
                  </a:tcPr>
                </a:tc>
                <a:tc>
                  <a:txBody>
                    <a:bodyPr/>
                    <a:lstStyle/>
                    <a:p>
                      <a:pPr algn="ctr"/>
                      <a:r>
                        <a:rPr lang="es-CO" sz="1500" dirty="0" smtClean="0"/>
                        <a:t>0</a:t>
                      </a:r>
                      <a:endParaRPr lang="es-ES" sz="1500" dirty="0"/>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s-CO" sz="1500" dirty="0" smtClean="0"/>
                        <a:t>0</a:t>
                      </a:r>
                      <a:endParaRPr lang="es-ES" sz="1500" dirty="0"/>
                    </a:p>
                  </a:txBody>
                  <a:tcPr/>
                </a:tc>
                <a:tc>
                  <a:txBody>
                    <a:bodyPr/>
                    <a:lstStyle/>
                    <a:p>
                      <a:pPr algn="ctr"/>
                      <a:r>
                        <a:rPr lang="es-CO" sz="1500" dirty="0" smtClean="0"/>
                        <a:t>1</a:t>
                      </a:r>
                      <a:endParaRPr lang="es-ES" sz="1500" dirty="0"/>
                    </a:p>
                  </a:txBody>
                  <a:tcPr>
                    <a:lnR w="12700" cap="flat" cmpd="sng" algn="ctr">
                      <a:solidFill>
                        <a:schemeClr val="tx1"/>
                      </a:solidFill>
                      <a:prstDash val="solid"/>
                      <a:round/>
                      <a:headEnd type="none" w="med" len="med"/>
                      <a:tailEnd type="none" w="med" len="med"/>
                    </a:lnR>
                  </a:tcPr>
                </a:tc>
                <a:tc>
                  <a:txBody>
                    <a:bodyPr/>
                    <a:lstStyle/>
                    <a:p>
                      <a:pPr algn="ctr"/>
                      <a:r>
                        <a:rPr lang="es-CO" sz="1500" dirty="0" smtClean="0"/>
                        <a:t>X</a:t>
                      </a:r>
                      <a:endParaRPr lang="es-ES" sz="1500" dirty="0"/>
                    </a:p>
                  </a:txBody>
                  <a:tcPr>
                    <a:lnL w="12700" cap="flat" cmpd="sng" algn="ctr">
                      <a:solidFill>
                        <a:schemeClr val="tx1"/>
                      </a:solidFill>
                      <a:prstDash val="solid"/>
                      <a:round/>
                      <a:headEnd type="none" w="med" len="med"/>
                      <a:tailEnd type="none" w="med" len="med"/>
                    </a:lnL>
                  </a:tcPr>
                </a:tc>
                <a:tc>
                  <a:txBody>
                    <a:bodyPr/>
                    <a:lstStyle/>
                    <a:p>
                      <a:pPr algn="ctr"/>
                      <a:r>
                        <a:rPr lang="es-CO" sz="1500" dirty="0" smtClean="0"/>
                        <a:t>1</a:t>
                      </a:r>
                      <a:endParaRPr lang="es-ES" sz="1500" dirty="0"/>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s-CO" sz="1500" dirty="0" smtClean="0"/>
                        <a:t>1</a:t>
                      </a:r>
                      <a:endParaRPr lang="es-ES" sz="1500" dirty="0"/>
                    </a:p>
                  </a:txBody>
                  <a:tcPr/>
                </a:tc>
                <a:tc>
                  <a:txBody>
                    <a:bodyPr/>
                    <a:lstStyle/>
                    <a:p>
                      <a:pPr algn="ctr"/>
                      <a:r>
                        <a:rPr lang="es-CO" sz="1500" dirty="0" smtClean="0"/>
                        <a:t>0</a:t>
                      </a:r>
                      <a:endParaRPr lang="es-ES" sz="1500" dirty="0"/>
                    </a:p>
                  </a:txBody>
                  <a:tcPr>
                    <a:lnR w="12700" cap="flat" cmpd="sng" algn="ctr">
                      <a:solidFill>
                        <a:schemeClr val="tx1"/>
                      </a:solidFill>
                      <a:prstDash val="solid"/>
                      <a:round/>
                      <a:headEnd type="none" w="med" len="med"/>
                      <a:tailEnd type="none" w="med" len="med"/>
                    </a:lnR>
                  </a:tcPr>
                </a:tc>
                <a:tc>
                  <a:txBody>
                    <a:bodyPr/>
                    <a:lstStyle/>
                    <a:p>
                      <a:pPr algn="ctr"/>
                      <a:r>
                        <a:rPr lang="es-CO" sz="1500" dirty="0" smtClean="0"/>
                        <a:t>X</a:t>
                      </a:r>
                      <a:endParaRPr lang="es-ES" sz="1500" dirty="0"/>
                    </a:p>
                  </a:txBody>
                  <a:tcPr>
                    <a:lnL w="12700" cap="flat" cmpd="sng" algn="ctr">
                      <a:solidFill>
                        <a:schemeClr val="tx1"/>
                      </a:solidFill>
                      <a:prstDash val="solid"/>
                      <a:round/>
                      <a:headEnd type="none" w="med" len="med"/>
                      <a:tailEnd type="none" w="med" len="med"/>
                    </a:lnL>
                  </a:tcPr>
                </a:tc>
                <a:tc>
                  <a:txBody>
                    <a:bodyPr/>
                    <a:lstStyle/>
                    <a:p>
                      <a:pPr algn="ctr"/>
                      <a:r>
                        <a:rPr lang="es-CO" sz="1500" dirty="0" smtClean="0"/>
                        <a:t>0</a:t>
                      </a:r>
                      <a:endParaRPr lang="es-ES" sz="1500" dirty="0"/>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s-CO" sz="1500" dirty="0" smtClean="0"/>
                        <a:t>1</a:t>
                      </a:r>
                      <a:endParaRPr lang="es-ES" sz="1500" dirty="0"/>
                    </a:p>
                  </a:txBody>
                  <a:tcPr/>
                </a:tc>
                <a:tc>
                  <a:txBody>
                    <a:bodyPr/>
                    <a:lstStyle/>
                    <a:p>
                      <a:pPr algn="ctr"/>
                      <a:r>
                        <a:rPr lang="es-CO" sz="1500" dirty="0" smtClean="0"/>
                        <a:t>0</a:t>
                      </a:r>
                      <a:endParaRPr lang="es-ES" sz="1500" dirty="0"/>
                    </a:p>
                  </a:txBody>
                  <a:tcPr>
                    <a:lnR w="12700" cap="flat" cmpd="sng" algn="ctr">
                      <a:solidFill>
                        <a:schemeClr val="tx1"/>
                      </a:solidFill>
                      <a:prstDash val="solid"/>
                      <a:round/>
                      <a:headEnd type="none" w="med" len="med"/>
                      <a:tailEnd type="none" w="med" len="med"/>
                    </a:lnR>
                  </a:tcPr>
                </a:tc>
                <a:tc>
                  <a:txBody>
                    <a:bodyPr/>
                    <a:lstStyle/>
                    <a:p>
                      <a:pPr algn="ctr"/>
                      <a:r>
                        <a:rPr lang="es-CO" sz="1500" dirty="0" smtClean="0"/>
                        <a:t>X</a:t>
                      </a:r>
                      <a:endParaRPr lang="es-ES" sz="1500" dirty="0"/>
                    </a:p>
                  </a:txBody>
                  <a:tcPr>
                    <a:lnL w="12700" cap="flat" cmpd="sng" algn="ctr">
                      <a:solidFill>
                        <a:schemeClr val="tx1"/>
                      </a:solidFill>
                      <a:prstDash val="solid"/>
                      <a:round/>
                      <a:headEnd type="none" w="med" len="med"/>
                      <a:tailEnd type="none" w="med" len="med"/>
                    </a:lnL>
                  </a:tcPr>
                </a:tc>
                <a:tc>
                  <a:txBody>
                    <a:bodyPr/>
                    <a:lstStyle/>
                    <a:p>
                      <a:pPr algn="ctr"/>
                      <a:r>
                        <a:rPr lang="es-CO" sz="1500" dirty="0" smtClean="0"/>
                        <a:t>1</a:t>
                      </a:r>
                      <a:endParaRPr lang="es-ES" sz="1500" dirty="0"/>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0</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ctr" defTabSz="914400" rtl="0" eaLnBrk="1" latinLnBrk="0" hangingPunct="1"/>
                      <a:r>
                        <a:rPr lang="es-CO" sz="1500" kern="1200" dirty="0" smtClean="0">
                          <a:solidFill>
                            <a:schemeClr val="tx1"/>
                          </a:solidFill>
                          <a:latin typeface="+mn-lt"/>
                          <a:ea typeface="+mn-ea"/>
                          <a:cs typeface="+mn-cs"/>
                        </a:rPr>
                        <a:t>1</a:t>
                      </a:r>
                      <a:endParaRPr lang="es-ES" sz="15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tcPr>
                </a:tc>
              </a:tr>
            </a:tbl>
          </a:graphicData>
        </a:graphic>
      </p:graphicFrame>
      <p:sp>
        <p:nvSpPr>
          <p:cNvPr id="50262" name="4 CuadroTexto"/>
          <p:cNvSpPr txBox="1">
            <a:spLocks noChangeArrowheads="1"/>
          </p:cNvSpPr>
          <p:nvPr/>
        </p:nvSpPr>
        <p:spPr bwMode="auto">
          <a:xfrm>
            <a:off x="3792538" y="5546725"/>
            <a:ext cx="1400175" cy="307975"/>
          </a:xfrm>
          <a:prstGeom prst="rect">
            <a:avLst/>
          </a:prstGeom>
          <a:noFill/>
          <a:ln w="9525">
            <a:noFill/>
            <a:miter lim="800000"/>
            <a:headEnd/>
            <a:tailEnd/>
          </a:ln>
        </p:spPr>
        <p:txBody>
          <a:bodyPr wrap="none">
            <a:spAutoFit/>
          </a:bodyPr>
          <a:lstStyle/>
          <a:p>
            <a:r>
              <a:rPr lang="es-CO" sz="1400">
                <a:latin typeface="Times New Roman" pitchFamily="18" charset="0"/>
              </a:rPr>
              <a:t>Tabla de Estados</a:t>
            </a:r>
            <a:endParaRPr lang="es-ES" sz="1400">
              <a:latin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p:cNvSpPr>
            <a:spLocks noGrp="1"/>
          </p:cNvSpPr>
          <p:nvPr>
            <p:ph type="title"/>
          </p:nvPr>
        </p:nvSpPr>
        <p:spPr/>
        <p:txBody>
          <a:bodyPr/>
          <a:lstStyle/>
          <a:p>
            <a:r>
              <a:rPr lang="es-CO" smtClean="0"/>
              <a:t>Ejercicio 9</a:t>
            </a:r>
            <a:endParaRPr lang="es-ES" smtClean="0"/>
          </a:p>
        </p:txBody>
      </p:sp>
      <p:sp>
        <p:nvSpPr>
          <p:cNvPr id="51203" name="11 CuadroTexto"/>
          <p:cNvSpPr txBox="1">
            <a:spLocks noChangeArrowheads="1"/>
          </p:cNvSpPr>
          <p:nvPr/>
        </p:nvSpPr>
        <p:spPr bwMode="auto">
          <a:xfrm>
            <a:off x="3768725" y="5332413"/>
            <a:ext cx="1730375" cy="320675"/>
          </a:xfrm>
          <a:prstGeom prst="rect">
            <a:avLst/>
          </a:prstGeom>
          <a:noFill/>
          <a:ln w="9525">
            <a:noFill/>
            <a:miter lim="800000"/>
            <a:headEnd/>
            <a:tailEnd/>
          </a:ln>
        </p:spPr>
        <p:txBody>
          <a:bodyPr wrap="none">
            <a:spAutoFit/>
          </a:bodyPr>
          <a:lstStyle/>
          <a:p>
            <a:r>
              <a:rPr lang="es-CO" sz="1500">
                <a:latin typeface="Times New Roman" pitchFamily="18" charset="0"/>
              </a:rPr>
              <a:t>Circuito controlador</a:t>
            </a:r>
            <a:endParaRPr lang="es-ES" sz="1500">
              <a:latin typeface="Times New Roman" pitchFamily="18" charset="0"/>
            </a:endParaRPr>
          </a:p>
        </p:txBody>
      </p:sp>
      <p:pic>
        <p:nvPicPr>
          <p:cNvPr id="51204" name="Picture 6"/>
          <p:cNvPicPr>
            <a:picLocks noChangeAspect="1" noChangeArrowheads="1"/>
          </p:cNvPicPr>
          <p:nvPr/>
        </p:nvPicPr>
        <p:blipFill>
          <a:blip r:embed="rId2"/>
          <a:srcRect/>
          <a:stretch>
            <a:fillRect/>
          </a:stretch>
        </p:blipFill>
        <p:spPr bwMode="auto">
          <a:xfrm>
            <a:off x="1619250" y="2205038"/>
            <a:ext cx="6115050" cy="2952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p:txBody>
          <a:bodyPr/>
          <a:lstStyle/>
          <a:p>
            <a:pPr eaLnBrk="1" hangingPunct="1"/>
            <a:r>
              <a:rPr lang="es-CO" smtClean="0"/>
              <a:t>Ejercicio 2</a:t>
            </a:r>
            <a:endParaRPr lang="es-ES" smtClean="0"/>
          </a:p>
        </p:txBody>
      </p:sp>
      <p:sp>
        <p:nvSpPr>
          <p:cNvPr id="7171" name="2 Marcador de contenido"/>
          <p:cNvSpPr>
            <a:spLocks noGrp="1"/>
          </p:cNvSpPr>
          <p:nvPr>
            <p:ph idx="1"/>
          </p:nvPr>
        </p:nvSpPr>
        <p:spPr>
          <a:xfrm>
            <a:off x="336550" y="939800"/>
            <a:ext cx="8382000" cy="1422400"/>
          </a:xfrm>
        </p:spPr>
        <p:txBody>
          <a:bodyPr/>
          <a:lstStyle/>
          <a:p>
            <a:pPr algn="just" eaLnBrk="1" hangingPunct="1"/>
            <a:r>
              <a:rPr lang="es-CO" smtClean="0"/>
              <a:t>Deduzca la tabla de estado y diagrama de estado del circuito secuencial de la figura. Cual es la función del circuito?</a:t>
            </a:r>
            <a:endParaRPr lang="es-ES" smtClean="0"/>
          </a:p>
        </p:txBody>
      </p:sp>
      <p:sp>
        <p:nvSpPr>
          <p:cNvPr id="7172" name="Text Box 11"/>
          <p:cNvSpPr txBox="1">
            <a:spLocks noChangeArrowheads="1"/>
          </p:cNvSpPr>
          <p:nvPr/>
        </p:nvSpPr>
        <p:spPr bwMode="auto">
          <a:xfrm>
            <a:off x="6659563" y="4724400"/>
            <a:ext cx="377825" cy="290513"/>
          </a:xfrm>
          <a:prstGeom prst="rect">
            <a:avLst/>
          </a:prstGeom>
          <a:noFill/>
          <a:ln w="9525">
            <a:noFill/>
            <a:miter lim="800000"/>
            <a:headEnd/>
            <a:tailEnd/>
          </a:ln>
        </p:spPr>
        <p:txBody>
          <a:bodyPr wrap="none">
            <a:spAutoFit/>
          </a:bodyPr>
          <a:lstStyle/>
          <a:p>
            <a:r>
              <a:rPr lang="es-CO" sz="1300">
                <a:latin typeface="Times New Roman" pitchFamily="18" charset="0"/>
              </a:rPr>
              <a:t>Z0</a:t>
            </a:r>
            <a:endParaRPr lang="es-ES" sz="1300">
              <a:latin typeface="Times New Roman" pitchFamily="18" charset="0"/>
            </a:endParaRPr>
          </a:p>
        </p:txBody>
      </p:sp>
      <p:sp>
        <p:nvSpPr>
          <p:cNvPr id="7173" name="Text Box 12"/>
          <p:cNvSpPr txBox="1">
            <a:spLocks noChangeArrowheads="1"/>
          </p:cNvSpPr>
          <p:nvPr/>
        </p:nvSpPr>
        <p:spPr bwMode="auto">
          <a:xfrm>
            <a:off x="6642100" y="2997200"/>
            <a:ext cx="377825" cy="290513"/>
          </a:xfrm>
          <a:prstGeom prst="rect">
            <a:avLst/>
          </a:prstGeom>
          <a:noFill/>
          <a:ln w="9525">
            <a:noFill/>
            <a:miter lim="800000"/>
            <a:headEnd/>
            <a:tailEnd/>
          </a:ln>
        </p:spPr>
        <p:txBody>
          <a:bodyPr wrap="none">
            <a:spAutoFit/>
          </a:bodyPr>
          <a:lstStyle/>
          <a:p>
            <a:r>
              <a:rPr lang="es-CO" sz="1300">
                <a:latin typeface="Times New Roman" pitchFamily="18" charset="0"/>
              </a:rPr>
              <a:t>Z1</a:t>
            </a:r>
            <a:endParaRPr lang="es-ES" sz="1300">
              <a:latin typeface="Times New Roman" pitchFamily="18" charset="0"/>
            </a:endParaRPr>
          </a:p>
        </p:txBody>
      </p:sp>
      <p:sp>
        <p:nvSpPr>
          <p:cNvPr id="7174" name="Text Box 13"/>
          <p:cNvSpPr txBox="1">
            <a:spLocks noChangeArrowheads="1"/>
          </p:cNvSpPr>
          <p:nvPr/>
        </p:nvSpPr>
        <p:spPr bwMode="auto">
          <a:xfrm>
            <a:off x="3995738" y="5988050"/>
            <a:ext cx="417512" cy="320675"/>
          </a:xfrm>
          <a:prstGeom prst="rect">
            <a:avLst/>
          </a:prstGeom>
          <a:noFill/>
          <a:ln w="9525">
            <a:noFill/>
            <a:miter lim="800000"/>
            <a:headEnd/>
            <a:tailEnd/>
          </a:ln>
        </p:spPr>
        <p:txBody>
          <a:bodyPr wrap="none">
            <a:spAutoFit/>
          </a:bodyPr>
          <a:lstStyle/>
          <a:p>
            <a:r>
              <a:rPr lang="es-CO" sz="1500">
                <a:latin typeface="Times New Roman" pitchFamily="18" charset="0"/>
              </a:rPr>
              <a:t>clk</a:t>
            </a:r>
            <a:endParaRPr lang="es-ES" sz="1500">
              <a:latin typeface="Times New Roman" pitchFamily="18" charset="0"/>
            </a:endParaRPr>
          </a:p>
        </p:txBody>
      </p:sp>
      <p:pic>
        <p:nvPicPr>
          <p:cNvPr id="7175" name="Picture 14"/>
          <p:cNvPicPr>
            <a:picLocks noChangeAspect="1" noChangeArrowheads="1"/>
          </p:cNvPicPr>
          <p:nvPr/>
        </p:nvPicPr>
        <p:blipFill>
          <a:blip r:embed="rId2">
            <a:grayscl/>
          </a:blip>
          <a:srcRect/>
          <a:stretch>
            <a:fillRect/>
          </a:stretch>
        </p:blipFill>
        <p:spPr bwMode="auto">
          <a:xfrm>
            <a:off x="2628900" y="2978150"/>
            <a:ext cx="4103688" cy="311467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s-CO" smtClean="0"/>
              <a:t>Ejercicio 9: Quartus II (FSM)</a:t>
            </a:r>
            <a:endParaRPr lang="es-ES" smtClean="0"/>
          </a:p>
        </p:txBody>
      </p:sp>
      <p:pic>
        <p:nvPicPr>
          <p:cNvPr id="52227" name="Picture 4"/>
          <p:cNvPicPr>
            <a:picLocks noChangeAspect="1" noChangeArrowheads="1"/>
          </p:cNvPicPr>
          <p:nvPr/>
        </p:nvPicPr>
        <p:blipFill>
          <a:blip r:embed="rId2"/>
          <a:srcRect/>
          <a:stretch>
            <a:fillRect/>
          </a:stretch>
        </p:blipFill>
        <p:spPr bwMode="auto">
          <a:xfrm>
            <a:off x="1560513" y="1417638"/>
            <a:ext cx="5603875" cy="4459287"/>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CO" smtClean="0"/>
              <a:t>Ejercicio 9: Quartus II (DataPath)</a:t>
            </a:r>
            <a:endParaRPr lang="es-ES" smtClean="0"/>
          </a:p>
        </p:txBody>
      </p:sp>
      <p:pic>
        <p:nvPicPr>
          <p:cNvPr id="53251" name="Picture 5"/>
          <p:cNvPicPr>
            <a:picLocks noChangeAspect="1" noChangeArrowheads="1"/>
          </p:cNvPicPr>
          <p:nvPr/>
        </p:nvPicPr>
        <p:blipFill>
          <a:blip r:embed="rId2"/>
          <a:srcRect/>
          <a:stretch>
            <a:fillRect/>
          </a:stretch>
        </p:blipFill>
        <p:spPr bwMode="auto">
          <a:xfrm>
            <a:off x="1042988" y="873125"/>
            <a:ext cx="6818312"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s-CO" smtClean="0"/>
              <a:t>Ejercicio 9: Simulación</a:t>
            </a:r>
            <a:endParaRPr lang="es-ES" smtClean="0"/>
          </a:p>
        </p:txBody>
      </p:sp>
      <p:pic>
        <p:nvPicPr>
          <p:cNvPr id="54275" name="Picture 4"/>
          <p:cNvPicPr>
            <a:picLocks noChangeAspect="1" noChangeArrowheads="1"/>
          </p:cNvPicPr>
          <p:nvPr/>
        </p:nvPicPr>
        <p:blipFill>
          <a:blip r:embed="rId2"/>
          <a:srcRect/>
          <a:stretch>
            <a:fillRect/>
          </a:stretch>
        </p:blipFill>
        <p:spPr bwMode="auto">
          <a:xfrm>
            <a:off x="104775" y="2555875"/>
            <a:ext cx="8896350" cy="2205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Título"/>
          <p:cNvSpPr>
            <a:spLocks noGrp="1"/>
          </p:cNvSpPr>
          <p:nvPr>
            <p:ph type="title"/>
          </p:nvPr>
        </p:nvSpPr>
        <p:spPr/>
        <p:txBody>
          <a:bodyPr/>
          <a:lstStyle/>
          <a:p>
            <a:pPr eaLnBrk="1" hangingPunct="1"/>
            <a:r>
              <a:rPr lang="es-CO" smtClean="0"/>
              <a:t>Ejercicio 10</a:t>
            </a:r>
            <a:endParaRPr lang="es-ES" smtClean="0"/>
          </a:p>
        </p:txBody>
      </p:sp>
      <p:sp>
        <p:nvSpPr>
          <p:cNvPr id="55299" name="2 Marcador de contenido"/>
          <p:cNvSpPr>
            <a:spLocks noGrp="1"/>
          </p:cNvSpPr>
          <p:nvPr>
            <p:ph idx="1"/>
          </p:nvPr>
        </p:nvSpPr>
        <p:spPr>
          <a:xfrm>
            <a:off x="336550" y="939800"/>
            <a:ext cx="8382000" cy="1854200"/>
          </a:xfrm>
        </p:spPr>
        <p:txBody>
          <a:bodyPr/>
          <a:lstStyle/>
          <a:p>
            <a:pPr algn="just" eaLnBrk="1" hangingPunct="1"/>
            <a:r>
              <a:rPr lang="es-CO" smtClean="0"/>
              <a:t>Diseñe un sistema digital que sume y reste dos números binarios de punto fijo representados en la forma de signo-complemento de 2 (B - A). Incluya una indicación de sobrecapacidad.</a:t>
            </a:r>
            <a:endParaRPr lang="es-ES" smtClean="0"/>
          </a:p>
        </p:txBody>
      </p:sp>
      <p:sp>
        <p:nvSpPr>
          <p:cNvPr id="55300" name="AutoShape 4"/>
          <p:cNvSpPr>
            <a:spLocks noChangeArrowheads="1"/>
          </p:cNvSpPr>
          <p:nvPr/>
        </p:nvSpPr>
        <p:spPr bwMode="auto">
          <a:xfrm>
            <a:off x="3962400" y="2960688"/>
            <a:ext cx="1222375" cy="503237"/>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Estado Inicial</a:t>
            </a:r>
          </a:p>
          <a:p>
            <a:pPr algn="ctr"/>
            <a:r>
              <a:rPr lang="es-CO" sz="1500">
                <a:latin typeface="Times New Roman" pitchFamily="18" charset="0"/>
              </a:rPr>
              <a:t>x = 1</a:t>
            </a:r>
            <a:endParaRPr lang="es-ES" sz="1500">
              <a:latin typeface="Times New Roman" pitchFamily="18" charset="0"/>
            </a:endParaRPr>
          </a:p>
        </p:txBody>
      </p:sp>
      <p:sp>
        <p:nvSpPr>
          <p:cNvPr id="55301" name="AutoShape 15"/>
          <p:cNvSpPr>
            <a:spLocks noChangeArrowheads="1"/>
          </p:cNvSpPr>
          <p:nvPr/>
        </p:nvSpPr>
        <p:spPr bwMode="auto">
          <a:xfrm>
            <a:off x="3962400" y="5408613"/>
            <a:ext cx="1222375" cy="684212"/>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A ← A + B</a:t>
            </a:r>
          </a:p>
          <a:p>
            <a:pPr algn="ctr"/>
            <a:r>
              <a:rPr lang="es-CO" sz="1500">
                <a:latin typeface="Times New Roman" pitchFamily="18" charset="0"/>
              </a:rPr>
              <a:t>C ← Cout</a:t>
            </a:r>
          </a:p>
          <a:p>
            <a:pPr algn="ctr"/>
            <a:r>
              <a:rPr lang="es-CO" sz="1500">
                <a:latin typeface="Times New Roman" pitchFamily="18" charset="0"/>
              </a:rPr>
              <a:t>V ← OverF</a:t>
            </a:r>
            <a:endParaRPr lang="es-ES" sz="1500">
              <a:latin typeface="Times New Roman" pitchFamily="18" charset="0"/>
            </a:endParaRPr>
          </a:p>
        </p:txBody>
      </p:sp>
      <p:sp>
        <p:nvSpPr>
          <p:cNvPr id="55302" name="AutoShape 25"/>
          <p:cNvSpPr>
            <a:spLocks noChangeArrowheads="1"/>
          </p:cNvSpPr>
          <p:nvPr/>
        </p:nvSpPr>
        <p:spPr bwMode="auto">
          <a:xfrm>
            <a:off x="3962400" y="4651375"/>
            <a:ext cx="1222375" cy="360363"/>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A ← A + 1</a:t>
            </a:r>
            <a:endParaRPr lang="es-ES" sz="1500">
              <a:latin typeface="Times New Roman" pitchFamily="18" charset="0"/>
            </a:endParaRPr>
          </a:p>
        </p:txBody>
      </p:sp>
      <p:sp>
        <p:nvSpPr>
          <p:cNvPr id="55303" name="Text Box 30"/>
          <p:cNvSpPr txBox="1">
            <a:spLocks noChangeArrowheads="1"/>
          </p:cNvSpPr>
          <p:nvPr/>
        </p:nvSpPr>
        <p:spPr bwMode="auto">
          <a:xfrm flipH="1">
            <a:off x="3205163" y="3500438"/>
            <a:ext cx="717550" cy="274637"/>
          </a:xfrm>
          <a:prstGeom prst="rect">
            <a:avLst/>
          </a:prstGeom>
          <a:noFill/>
          <a:ln w="9525">
            <a:noFill/>
            <a:miter lim="800000"/>
            <a:headEnd/>
            <a:tailEnd/>
          </a:ln>
        </p:spPr>
        <p:txBody>
          <a:bodyPr>
            <a:spAutoFit/>
          </a:bodyPr>
          <a:lstStyle/>
          <a:p>
            <a:r>
              <a:rPr lang="es-CO" sz="1200">
                <a:latin typeface="Times New Roman" pitchFamily="18" charset="0"/>
              </a:rPr>
              <a:t>Q</a:t>
            </a:r>
            <a:r>
              <a:rPr lang="es-CO" sz="1200" baseline="-25000">
                <a:latin typeface="Times New Roman" pitchFamily="18" charset="0"/>
              </a:rPr>
              <a:t>S</a:t>
            </a:r>
            <a:r>
              <a:rPr lang="es-CO" sz="1200">
                <a:latin typeface="Times New Roman" pitchFamily="18" charset="0"/>
              </a:rPr>
              <a:t> = 1</a:t>
            </a:r>
            <a:endParaRPr lang="es-ES" sz="1200">
              <a:latin typeface="Times New Roman" pitchFamily="18" charset="0"/>
            </a:endParaRPr>
          </a:p>
        </p:txBody>
      </p:sp>
      <p:cxnSp>
        <p:nvCxnSpPr>
          <p:cNvPr id="55304" name="AutoShape 10"/>
          <p:cNvCxnSpPr>
            <a:cxnSpLocks noChangeShapeType="1"/>
            <a:stCxn id="55301" idx="2"/>
            <a:endCxn id="55300" idx="3"/>
          </p:cNvCxnSpPr>
          <p:nvPr/>
        </p:nvCxnSpPr>
        <p:spPr bwMode="auto">
          <a:xfrm rot="5400000" flipH="1" flipV="1">
            <a:off x="3439319" y="4347369"/>
            <a:ext cx="2879725" cy="611187"/>
          </a:xfrm>
          <a:prstGeom prst="bentConnector4">
            <a:avLst>
              <a:gd name="adj1" fmla="val -7884"/>
              <a:gd name="adj2" fmla="val 137403"/>
            </a:avLst>
          </a:prstGeom>
          <a:noFill/>
          <a:ln w="9525">
            <a:solidFill>
              <a:schemeClr val="tx1"/>
            </a:solidFill>
            <a:miter lim="800000"/>
            <a:headEnd/>
            <a:tailEnd type="triangle" w="med" len="med"/>
          </a:ln>
        </p:spPr>
      </p:cxnSp>
      <p:sp>
        <p:nvSpPr>
          <p:cNvPr id="55305" name="AutoShape 20"/>
          <p:cNvSpPr>
            <a:spLocks noChangeArrowheads="1"/>
          </p:cNvSpPr>
          <p:nvPr/>
        </p:nvSpPr>
        <p:spPr bwMode="auto">
          <a:xfrm>
            <a:off x="4178300" y="3922713"/>
            <a:ext cx="790575" cy="327025"/>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A</a:t>
            </a:r>
            <a:r>
              <a:rPr lang="es-CO" sz="1300">
                <a:latin typeface="Times New Roman" pitchFamily="18" charset="0"/>
              </a:rPr>
              <a:t> </a:t>
            </a:r>
            <a:r>
              <a:rPr lang="es-CO" sz="1500">
                <a:latin typeface="Times New Roman" pitchFamily="18" charset="0"/>
                <a:cs typeface="Arial" charset="0"/>
              </a:rPr>
              <a:t>←</a:t>
            </a:r>
            <a:r>
              <a:rPr lang="es-CO" sz="1300">
                <a:latin typeface="Times New Roman" pitchFamily="18" charset="0"/>
                <a:cs typeface="Arial" charset="0"/>
              </a:rPr>
              <a:t> A</a:t>
            </a:r>
            <a:r>
              <a:rPr lang="es-CO" sz="1200">
                <a:latin typeface="Times New Roman" pitchFamily="18" charset="0"/>
                <a:cs typeface="Arial" charset="0"/>
              </a:rPr>
              <a:t>’</a:t>
            </a:r>
            <a:endParaRPr lang="es-CO" sz="1500">
              <a:latin typeface="Times New Roman" pitchFamily="18" charset="0"/>
              <a:cs typeface="Arial" charset="0"/>
            </a:endParaRPr>
          </a:p>
        </p:txBody>
      </p:sp>
      <p:cxnSp>
        <p:nvCxnSpPr>
          <p:cNvPr id="55306" name="AutoShape 12"/>
          <p:cNvCxnSpPr>
            <a:cxnSpLocks noChangeShapeType="1"/>
            <a:stCxn id="55300" idx="2"/>
            <a:endCxn id="55305" idx="0"/>
          </p:cNvCxnSpPr>
          <p:nvPr/>
        </p:nvCxnSpPr>
        <p:spPr bwMode="auto">
          <a:xfrm rot="5400000">
            <a:off x="4344194" y="3693319"/>
            <a:ext cx="458788" cy="0"/>
          </a:xfrm>
          <a:prstGeom prst="straightConnector1">
            <a:avLst/>
          </a:prstGeom>
          <a:noFill/>
          <a:ln w="9525">
            <a:solidFill>
              <a:schemeClr val="tx1"/>
            </a:solidFill>
            <a:round/>
            <a:headEnd/>
            <a:tailEnd type="triangle" w="med" len="med"/>
          </a:ln>
        </p:spPr>
      </p:cxnSp>
      <p:cxnSp>
        <p:nvCxnSpPr>
          <p:cNvPr id="55307" name="AutoShape 13"/>
          <p:cNvCxnSpPr>
            <a:cxnSpLocks noChangeShapeType="1"/>
            <a:stCxn id="55305" idx="2"/>
            <a:endCxn id="55302" idx="0"/>
          </p:cNvCxnSpPr>
          <p:nvPr/>
        </p:nvCxnSpPr>
        <p:spPr bwMode="auto">
          <a:xfrm rot="5400000">
            <a:off x="4372769" y="4450557"/>
            <a:ext cx="401637" cy="0"/>
          </a:xfrm>
          <a:prstGeom prst="straightConnector1">
            <a:avLst/>
          </a:prstGeom>
          <a:noFill/>
          <a:ln w="9525">
            <a:solidFill>
              <a:schemeClr val="tx1"/>
            </a:solidFill>
            <a:round/>
            <a:headEnd/>
            <a:tailEnd type="triangle" w="med" len="med"/>
          </a:ln>
        </p:spPr>
      </p:cxnSp>
      <p:cxnSp>
        <p:nvCxnSpPr>
          <p:cNvPr id="55308" name="AutoShape 14"/>
          <p:cNvCxnSpPr>
            <a:cxnSpLocks noChangeShapeType="1"/>
            <a:stCxn id="55300" idx="1"/>
            <a:endCxn id="55301" idx="1"/>
          </p:cNvCxnSpPr>
          <p:nvPr/>
        </p:nvCxnSpPr>
        <p:spPr bwMode="auto">
          <a:xfrm rot="10800000" flipH="1" flipV="1">
            <a:off x="3962400" y="3213100"/>
            <a:ext cx="1588" cy="2538413"/>
          </a:xfrm>
          <a:prstGeom prst="bentConnector3">
            <a:avLst>
              <a:gd name="adj1" fmla="val -14400005"/>
            </a:avLst>
          </a:prstGeom>
          <a:noFill/>
          <a:ln w="9525">
            <a:solidFill>
              <a:schemeClr val="tx1"/>
            </a:solidFill>
            <a:miter lim="800000"/>
            <a:headEnd/>
            <a:tailEnd type="triangle" w="med" len="med"/>
          </a:ln>
        </p:spPr>
      </p:cxnSp>
      <p:cxnSp>
        <p:nvCxnSpPr>
          <p:cNvPr id="55309" name="AutoShape 15"/>
          <p:cNvCxnSpPr>
            <a:cxnSpLocks noChangeShapeType="1"/>
            <a:stCxn id="55302" idx="2"/>
            <a:endCxn id="55301" idx="0"/>
          </p:cNvCxnSpPr>
          <p:nvPr/>
        </p:nvCxnSpPr>
        <p:spPr bwMode="auto">
          <a:xfrm rot="5400000">
            <a:off x="4375150" y="5210176"/>
            <a:ext cx="396875" cy="0"/>
          </a:xfrm>
          <a:prstGeom prst="straightConnector1">
            <a:avLst/>
          </a:prstGeom>
          <a:noFill/>
          <a:ln w="9525">
            <a:solidFill>
              <a:schemeClr val="tx1"/>
            </a:solidFill>
            <a:round/>
            <a:headEnd/>
            <a:tailEnd type="triangle" w="med" len="med"/>
          </a:ln>
        </p:spPr>
      </p:cxnSp>
      <p:sp>
        <p:nvSpPr>
          <p:cNvPr id="55310" name="Text Box 30"/>
          <p:cNvSpPr txBox="1">
            <a:spLocks noChangeArrowheads="1"/>
          </p:cNvSpPr>
          <p:nvPr/>
        </p:nvSpPr>
        <p:spPr bwMode="auto">
          <a:xfrm flipH="1">
            <a:off x="4538663" y="3500438"/>
            <a:ext cx="717550" cy="274637"/>
          </a:xfrm>
          <a:prstGeom prst="rect">
            <a:avLst/>
          </a:prstGeom>
          <a:noFill/>
          <a:ln w="9525">
            <a:noFill/>
            <a:miter lim="800000"/>
            <a:headEnd/>
            <a:tailEnd/>
          </a:ln>
        </p:spPr>
        <p:txBody>
          <a:bodyPr>
            <a:spAutoFit/>
          </a:bodyPr>
          <a:lstStyle/>
          <a:p>
            <a:r>
              <a:rPr lang="es-CO" sz="1200">
                <a:latin typeface="Times New Roman" pitchFamily="18" charset="0"/>
              </a:rPr>
              <a:t>Q</a:t>
            </a:r>
            <a:r>
              <a:rPr lang="es-CO" sz="1200" baseline="-25000">
                <a:latin typeface="Times New Roman" pitchFamily="18" charset="0"/>
              </a:rPr>
              <a:t>R</a:t>
            </a:r>
            <a:r>
              <a:rPr lang="es-CO" sz="1200">
                <a:latin typeface="Times New Roman" pitchFamily="18" charset="0"/>
              </a:rPr>
              <a:t> = 1</a:t>
            </a:r>
            <a:endParaRPr lang="es-ES" sz="1200">
              <a:latin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s-CO" smtClean="0"/>
              <a:t>Ejercicio 10: FSM</a:t>
            </a:r>
            <a:endParaRPr lang="es-ES" smtClean="0"/>
          </a:p>
        </p:txBody>
      </p:sp>
      <p:sp>
        <p:nvSpPr>
          <p:cNvPr id="56323" name="Text Box 29"/>
          <p:cNvSpPr txBox="1">
            <a:spLocks noChangeArrowheads="1"/>
          </p:cNvSpPr>
          <p:nvPr/>
        </p:nvSpPr>
        <p:spPr bwMode="auto">
          <a:xfrm flipH="1">
            <a:off x="3306763" y="2651125"/>
            <a:ext cx="717550" cy="274638"/>
          </a:xfrm>
          <a:prstGeom prst="rect">
            <a:avLst/>
          </a:prstGeom>
          <a:noFill/>
          <a:ln w="9525">
            <a:noFill/>
            <a:miter lim="800000"/>
            <a:headEnd/>
            <a:tailEnd/>
          </a:ln>
        </p:spPr>
        <p:txBody>
          <a:bodyPr>
            <a:spAutoFit/>
          </a:bodyPr>
          <a:lstStyle/>
          <a:p>
            <a:r>
              <a:rPr lang="es-CO" sz="1200">
                <a:latin typeface="Times New Roman" pitchFamily="18" charset="0"/>
              </a:rPr>
              <a:t>Q</a:t>
            </a:r>
            <a:r>
              <a:rPr lang="es-CO" sz="1200" baseline="-25000">
                <a:latin typeface="Times New Roman" pitchFamily="18" charset="0"/>
              </a:rPr>
              <a:t>R</a:t>
            </a:r>
            <a:r>
              <a:rPr lang="es-CO" sz="1200">
                <a:latin typeface="Times New Roman" pitchFamily="18" charset="0"/>
              </a:rPr>
              <a:t> = 1</a:t>
            </a:r>
            <a:endParaRPr lang="es-ES" sz="1200">
              <a:latin typeface="Times New Roman" pitchFamily="18" charset="0"/>
            </a:endParaRPr>
          </a:p>
        </p:txBody>
      </p:sp>
      <p:sp>
        <p:nvSpPr>
          <p:cNvPr id="56324" name="Oval 5"/>
          <p:cNvSpPr>
            <a:spLocks noChangeArrowheads="1"/>
          </p:cNvSpPr>
          <p:nvPr/>
        </p:nvSpPr>
        <p:spPr bwMode="auto">
          <a:xfrm>
            <a:off x="2730500" y="2600325"/>
            <a:ext cx="647700" cy="647700"/>
          </a:xfrm>
          <a:prstGeom prst="ellipse">
            <a:avLst/>
          </a:prstGeom>
          <a:noFill/>
          <a:ln w="9525">
            <a:solidFill>
              <a:schemeClr val="tx1"/>
            </a:solidFill>
            <a:round/>
            <a:headEnd/>
            <a:tailEnd/>
          </a:ln>
        </p:spPr>
        <p:txBody>
          <a:bodyPr wrap="none" anchor="ctr"/>
          <a:lstStyle/>
          <a:p>
            <a:pPr algn="ctr"/>
            <a:r>
              <a:rPr lang="es-CO" sz="1400"/>
              <a:t>T0</a:t>
            </a:r>
            <a:endParaRPr lang="es-ES" sz="1400"/>
          </a:p>
        </p:txBody>
      </p:sp>
      <p:sp>
        <p:nvSpPr>
          <p:cNvPr id="56325" name="Oval 6"/>
          <p:cNvSpPr>
            <a:spLocks noChangeArrowheads="1"/>
          </p:cNvSpPr>
          <p:nvPr/>
        </p:nvSpPr>
        <p:spPr bwMode="auto">
          <a:xfrm>
            <a:off x="3883025" y="2600325"/>
            <a:ext cx="647700" cy="647700"/>
          </a:xfrm>
          <a:prstGeom prst="ellipse">
            <a:avLst/>
          </a:prstGeom>
          <a:noFill/>
          <a:ln w="9525" algn="ctr">
            <a:solidFill>
              <a:schemeClr val="tx1"/>
            </a:solidFill>
            <a:round/>
            <a:headEnd/>
            <a:tailEnd/>
          </a:ln>
        </p:spPr>
        <p:txBody>
          <a:bodyPr wrap="none" anchor="ctr"/>
          <a:lstStyle/>
          <a:p>
            <a:pPr algn="ctr"/>
            <a:r>
              <a:rPr lang="es-CO" sz="1400"/>
              <a:t>T1</a:t>
            </a:r>
            <a:endParaRPr lang="es-ES" sz="1400"/>
          </a:p>
        </p:txBody>
      </p:sp>
      <p:sp>
        <p:nvSpPr>
          <p:cNvPr id="56326" name="Oval 7"/>
          <p:cNvSpPr>
            <a:spLocks noChangeArrowheads="1"/>
          </p:cNvSpPr>
          <p:nvPr/>
        </p:nvSpPr>
        <p:spPr bwMode="auto">
          <a:xfrm>
            <a:off x="5035550" y="2600325"/>
            <a:ext cx="647700" cy="647700"/>
          </a:xfrm>
          <a:prstGeom prst="ellipse">
            <a:avLst/>
          </a:prstGeom>
          <a:noFill/>
          <a:ln w="9525" algn="ctr">
            <a:solidFill>
              <a:schemeClr val="tx1"/>
            </a:solidFill>
            <a:round/>
            <a:headEnd/>
            <a:tailEnd/>
          </a:ln>
        </p:spPr>
        <p:txBody>
          <a:bodyPr wrap="none" anchor="ctr"/>
          <a:lstStyle/>
          <a:p>
            <a:pPr algn="ctr"/>
            <a:r>
              <a:rPr lang="es-CO" sz="1400"/>
              <a:t>T2</a:t>
            </a:r>
            <a:endParaRPr lang="es-ES" sz="1400"/>
          </a:p>
        </p:txBody>
      </p:sp>
      <p:sp>
        <p:nvSpPr>
          <p:cNvPr id="56327" name="Oval 8"/>
          <p:cNvSpPr>
            <a:spLocks noChangeArrowheads="1"/>
          </p:cNvSpPr>
          <p:nvPr/>
        </p:nvSpPr>
        <p:spPr bwMode="auto">
          <a:xfrm>
            <a:off x="6188075" y="2600325"/>
            <a:ext cx="647700" cy="647700"/>
          </a:xfrm>
          <a:prstGeom prst="ellipse">
            <a:avLst/>
          </a:prstGeom>
          <a:noFill/>
          <a:ln w="9525" algn="ctr">
            <a:solidFill>
              <a:schemeClr val="tx1"/>
            </a:solidFill>
            <a:round/>
            <a:headEnd/>
            <a:tailEnd/>
          </a:ln>
        </p:spPr>
        <p:txBody>
          <a:bodyPr wrap="none" anchor="ctr"/>
          <a:lstStyle/>
          <a:p>
            <a:pPr algn="ctr"/>
            <a:r>
              <a:rPr lang="es-CO" sz="1400"/>
              <a:t>T3</a:t>
            </a:r>
            <a:endParaRPr lang="es-ES" sz="1400"/>
          </a:p>
        </p:txBody>
      </p:sp>
      <p:cxnSp>
        <p:nvCxnSpPr>
          <p:cNvPr id="56328" name="AutoShape 9"/>
          <p:cNvCxnSpPr>
            <a:cxnSpLocks noChangeShapeType="1"/>
            <a:stCxn id="56324" idx="6"/>
            <a:endCxn id="56325" idx="2"/>
          </p:cNvCxnSpPr>
          <p:nvPr/>
        </p:nvCxnSpPr>
        <p:spPr bwMode="auto">
          <a:xfrm>
            <a:off x="3378200" y="2924175"/>
            <a:ext cx="504825" cy="0"/>
          </a:xfrm>
          <a:prstGeom prst="straightConnector1">
            <a:avLst/>
          </a:prstGeom>
          <a:noFill/>
          <a:ln w="9525">
            <a:solidFill>
              <a:schemeClr val="tx1"/>
            </a:solidFill>
            <a:round/>
            <a:headEnd/>
            <a:tailEnd type="triangle" w="med" len="med"/>
          </a:ln>
        </p:spPr>
      </p:cxnSp>
      <p:cxnSp>
        <p:nvCxnSpPr>
          <p:cNvPr id="56329" name="AutoShape 10"/>
          <p:cNvCxnSpPr>
            <a:cxnSpLocks noChangeShapeType="1"/>
            <a:stCxn id="56325" idx="6"/>
            <a:endCxn id="56326" idx="2"/>
          </p:cNvCxnSpPr>
          <p:nvPr/>
        </p:nvCxnSpPr>
        <p:spPr bwMode="auto">
          <a:xfrm>
            <a:off x="4530725" y="2924175"/>
            <a:ext cx="504825" cy="0"/>
          </a:xfrm>
          <a:prstGeom prst="straightConnector1">
            <a:avLst/>
          </a:prstGeom>
          <a:noFill/>
          <a:ln w="9525">
            <a:solidFill>
              <a:schemeClr val="tx1"/>
            </a:solidFill>
            <a:round/>
            <a:headEnd/>
            <a:tailEnd type="triangle" w="med" len="med"/>
          </a:ln>
        </p:spPr>
      </p:cxnSp>
      <p:cxnSp>
        <p:nvCxnSpPr>
          <p:cNvPr id="56330" name="AutoShape 11"/>
          <p:cNvCxnSpPr>
            <a:cxnSpLocks noChangeShapeType="1"/>
            <a:stCxn id="56326" idx="6"/>
            <a:endCxn id="56327" idx="2"/>
          </p:cNvCxnSpPr>
          <p:nvPr/>
        </p:nvCxnSpPr>
        <p:spPr bwMode="auto">
          <a:xfrm>
            <a:off x="5683250" y="2924175"/>
            <a:ext cx="504825" cy="0"/>
          </a:xfrm>
          <a:prstGeom prst="straightConnector1">
            <a:avLst/>
          </a:prstGeom>
          <a:noFill/>
          <a:ln w="9525">
            <a:solidFill>
              <a:schemeClr val="tx1"/>
            </a:solidFill>
            <a:round/>
            <a:headEnd/>
            <a:tailEnd type="triangle" w="med" len="med"/>
          </a:ln>
        </p:spPr>
      </p:cxnSp>
      <p:cxnSp>
        <p:nvCxnSpPr>
          <p:cNvPr id="56331" name="AutoShape 12"/>
          <p:cNvCxnSpPr>
            <a:cxnSpLocks noChangeShapeType="1"/>
            <a:stCxn id="56324" idx="0"/>
            <a:endCxn id="56327" idx="0"/>
          </p:cNvCxnSpPr>
          <p:nvPr/>
        </p:nvCxnSpPr>
        <p:spPr bwMode="auto">
          <a:xfrm rot="5400000" flipV="1">
            <a:off x="4782344" y="872331"/>
            <a:ext cx="1588" cy="3457575"/>
          </a:xfrm>
          <a:prstGeom prst="curvedConnector3">
            <a:avLst>
              <a:gd name="adj1" fmla="val -44400014"/>
            </a:avLst>
          </a:prstGeom>
          <a:noFill/>
          <a:ln w="9525">
            <a:solidFill>
              <a:schemeClr val="tx1"/>
            </a:solidFill>
            <a:round/>
            <a:headEnd/>
            <a:tailEnd type="triangle" w="med" len="med"/>
          </a:ln>
        </p:spPr>
      </p:cxnSp>
      <p:cxnSp>
        <p:nvCxnSpPr>
          <p:cNvPr id="56332" name="AutoShape 13"/>
          <p:cNvCxnSpPr>
            <a:cxnSpLocks noChangeShapeType="1"/>
            <a:stCxn id="56327" idx="4"/>
            <a:endCxn id="56324" idx="4"/>
          </p:cNvCxnSpPr>
          <p:nvPr/>
        </p:nvCxnSpPr>
        <p:spPr bwMode="auto">
          <a:xfrm rot="5400000">
            <a:off x="4782344" y="1520031"/>
            <a:ext cx="1588" cy="3457575"/>
          </a:xfrm>
          <a:prstGeom prst="curvedConnector3">
            <a:avLst>
              <a:gd name="adj1" fmla="val 45000014"/>
            </a:avLst>
          </a:prstGeom>
          <a:noFill/>
          <a:ln w="9525">
            <a:solidFill>
              <a:schemeClr val="tx1"/>
            </a:solidFill>
            <a:round/>
            <a:headEnd/>
            <a:tailEnd type="triangle" w="med" len="med"/>
          </a:ln>
        </p:spPr>
      </p:cxnSp>
      <p:sp>
        <p:nvSpPr>
          <p:cNvPr id="56333" name="Text Box 30"/>
          <p:cNvSpPr txBox="1">
            <a:spLocks noChangeArrowheads="1"/>
          </p:cNvSpPr>
          <p:nvPr/>
        </p:nvSpPr>
        <p:spPr bwMode="auto">
          <a:xfrm flipH="1">
            <a:off x="3128963" y="2276475"/>
            <a:ext cx="717550" cy="274638"/>
          </a:xfrm>
          <a:prstGeom prst="rect">
            <a:avLst/>
          </a:prstGeom>
          <a:noFill/>
          <a:ln w="9525">
            <a:noFill/>
            <a:miter lim="800000"/>
            <a:headEnd/>
            <a:tailEnd/>
          </a:ln>
        </p:spPr>
        <p:txBody>
          <a:bodyPr>
            <a:spAutoFit/>
          </a:bodyPr>
          <a:lstStyle/>
          <a:p>
            <a:r>
              <a:rPr lang="es-CO" sz="1200">
                <a:latin typeface="Times New Roman" pitchFamily="18" charset="0"/>
              </a:rPr>
              <a:t>Q</a:t>
            </a:r>
            <a:r>
              <a:rPr lang="es-CO" sz="1200" baseline="-25000">
                <a:latin typeface="Times New Roman" pitchFamily="18" charset="0"/>
              </a:rPr>
              <a:t>S</a:t>
            </a:r>
            <a:r>
              <a:rPr lang="es-CO" sz="1200">
                <a:latin typeface="Times New Roman" pitchFamily="18" charset="0"/>
              </a:rPr>
              <a:t> = 1</a:t>
            </a:r>
            <a:endParaRPr lang="es-ES" sz="1200">
              <a:latin typeface="Times New Roman" pitchFamily="18" charset="0"/>
            </a:endParaRPr>
          </a:p>
        </p:txBody>
      </p:sp>
      <p:cxnSp>
        <p:nvCxnSpPr>
          <p:cNvPr id="56334" name="AutoShape 15"/>
          <p:cNvCxnSpPr>
            <a:cxnSpLocks noChangeShapeType="1"/>
            <a:stCxn id="56324" idx="0"/>
            <a:endCxn id="56324" idx="2"/>
          </p:cNvCxnSpPr>
          <p:nvPr/>
        </p:nvCxnSpPr>
        <p:spPr bwMode="auto">
          <a:xfrm rot="-5400000" flipH="1" flipV="1">
            <a:off x="2730500" y="2600325"/>
            <a:ext cx="323850" cy="323850"/>
          </a:xfrm>
          <a:prstGeom prst="curvedConnector4">
            <a:avLst>
              <a:gd name="adj1" fmla="val -70588"/>
              <a:gd name="adj2" fmla="val 170588"/>
            </a:avLst>
          </a:prstGeom>
          <a:noFill/>
          <a:ln w="9525">
            <a:solidFill>
              <a:schemeClr val="tx1"/>
            </a:solidFill>
            <a:round/>
            <a:headEnd/>
            <a:tailEnd type="triangle" w="med" len="med"/>
          </a:ln>
        </p:spPr>
      </p:cxnSp>
      <p:sp>
        <p:nvSpPr>
          <p:cNvPr id="56335" name="Text Box 30"/>
          <p:cNvSpPr txBox="1">
            <a:spLocks noChangeArrowheads="1"/>
          </p:cNvSpPr>
          <p:nvPr/>
        </p:nvSpPr>
        <p:spPr bwMode="auto">
          <a:xfrm flipH="1">
            <a:off x="1439863" y="2478088"/>
            <a:ext cx="1328737" cy="274637"/>
          </a:xfrm>
          <a:prstGeom prst="rect">
            <a:avLst/>
          </a:prstGeom>
          <a:noFill/>
          <a:ln w="9525">
            <a:noFill/>
            <a:miter lim="800000"/>
            <a:headEnd/>
            <a:tailEnd/>
          </a:ln>
        </p:spPr>
        <p:txBody>
          <a:bodyPr>
            <a:spAutoFit/>
          </a:bodyPr>
          <a:lstStyle/>
          <a:p>
            <a:r>
              <a:rPr lang="es-CO" sz="1200">
                <a:latin typeface="Times New Roman" pitchFamily="18" charset="0"/>
              </a:rPr>
              <a:t>Q</a:t>
            </a:r>
            <a:r>
              <a:rPr lang="es-CO" sz="1200" baseline="-25000">
                <a:latin typeface="Times New Roman" pitchFamily="18" charset="0"/>
              </a:rPr>
              <a:t>S  </a:t>
            </a:r>
            <a:r>
              <a:rPr lang="es-CO" sz="1000">
                <a:latin typeface="Times New Roman" pitchFamily="18" charset="0"/>
              </a:rPr>
              <a:t>XOR</a:t>
            </a:r>
            <a:r>
              <a:rPr lang="es-CO" sz="1200">
                <a:latin typeface="Times New Roman" pitchFamily="18" charset="0"/>
              </a:rPr>
              <a:t> Q</a:t>
            </a:r>
            <a:r>
              <a:rPr lang="es-CO" sz="1200" baseline="-25000">
                <a:latin typeface="Times New Roman" pitchFamily="18" charset="0"/>
              </a:rPr>
              <a:t>R</a:t>
            </a:r>
            <a:r>
              <a:rPr lang="es-CO" sz="1200">
                <a:latin typeface="Times New Roman" pitchFamily="18" charset="0"/>
              </a:rPr>
              <a:t> = 0</a:t>
            </a:r>
            <a:endParaRPr lang="es-ES" sz="1200">
              <a:latin typeface="Times New Roman" pitchFamily="18" charset="0"/>
            </a:endParaRPr>
          </a:p>
        </p:txBody>
      </p:sp>
      <p:graphicFrame>
        <p:nvGraphicFramePr>
          <p:cNvPr id="77961" name="Group 137"/>
          <p:cNvGraphicFramePr>
            <a:graphicFrameLocks noGrp="1"/>
          </p:cNvGraphicFramePr>
          <p:nvPr/>
        </p:nvGraphicFramePr>
        <p:xfrm>
          <a:off x="2268538" y="4397375"/>
          <a:ext cx="4733925" cy="1676400"/>
        </p:xfrm>
        <a:graphic>
          <a:graphicData uri="http://schemas.openxmlformats.org/drawingml/2006/table">
            <a:tbl>
              <a:tblPr/>
              <a:tblGrid>
                <a:gridCol w="1012825"/>
                <a:gridCol w="619125"/>
                <a:gridCol w="620712"/>
                <a:gridCol w="620713"/>
                <a:gridCol w="620712"/>
                <a:gridCol w="619125"/>
                <a:gridCol w="620713"/>
              </a:tblGrid>
              <a:tr h="23177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1" i="0" u="none" strike="noStrike" cap="none" normalizeH="0" baseline="0" smtClean="0">
                          <a:ln>
                            <a:noFill/>
                          </a:ln>
                          <a:solidFill>
                            <a:schemeClr val="tx1"/>
                          </a:solidFill>
                          <a:effectLst/>
                          <a:latin typeface="Times New Roman" pitchFamily="18" charset="0"/>
                        </a:rPr>
                        <a:t>Estado</a:t>
                      </a:r>
                      <a:endParaRPr kumimoji="0" lang="es-ES" sz="16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1" i="0" u="none" strike="noStrike" cap="none" normalizeH="0" baseline="0" smtClean="0">
                          <a:ln>
                            <a:noFill/>
                          </a:ln>
                          <a:solidFill>
                            <a:schemeClr val="tx1"/>
                          </a:solidFill>
                          <a:effectLst/>
                          <a:latin typeface="Times New Roman" pitchFamily="18" charset="0"/>
                        </a:rPr>
                        <a:t>x</a:t>
                      </a:r>
                      <a:endParaRPr kumimoji="0" lang="es-ES"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1" i="0" u="none" strike="noStrike" cap="none" normalizeH="0" baseline="0" smtClean="0">
                          <a:ln>
                            <a:noFill/>
                          </a:ln>
                          <a:solidFill>
                            <a:schemeClr val="tx1"/>
                          </a:solidFill>
                          <a:effectLst/>
                          <a:latin typeface="Times New Roman" pitchFamily="18" charset="0"/>
                        </a:rPr>
                        <a:t>S2</a:t>
                      </a:r>
                      <a:endParaRPr kumimoji="0" lang="es-ES"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1" i="0" u="none" strike="noStrike" cap="none" normalizeH="0" baseline="0" smtClean="0">
                          <a:ln>
                            <a:noFill/>
                          </a:ln>
                          <a:solidFill>
                            <a:schemeClr val="tx1"/>
                          </a:solidFill>
                          <a:effectLst/>
                          <a:latin typeface="Times New Roman" pitchFamily="18" charset="0"/>
                        </a:rPr>
                        <a:t>S1</a:t>
                      </a:r>
                      <a:endParaRPr kumimoji="0" lang="es-ES"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1" i="0" u="none" strike="noStrike" cap="none" normalizeH="0" baseline="0" smtClean="0">
                          <a:ln>
                            <a:noFill/>
                          </a:ln>
                          <a:solidFill>
                            <a:schemeClr val="tx1"/>
                          </a:solidFill>
                          <a:effectLst/>
                          <a:latin typeface="Times New Roman" pitchFamily="18" charset="0"/>
                        </a:rPr>
                        <a:t>S0</a:t>
                      </a:r>
                      <a:endParaRPr kumimoji="0" lang="es-ES"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1" i="0" u="none" strike="noStrike" cap="none" normalizeH="0" baseline="0" smtClean="0">
                          <a:ln>
                            <a:noFill/>
                          </a:ln>
                          <a:solidFill>
                            <a:schemeClr val="tx1"/>
                          </a:solidFill>
                          <a:effectLst/>
                          <a:latin typeface="Times New Roman" pitchFamily="18" charset="0"/>
                        </a:rPr>
                        <a:t>Cin</a:t>
                      </a:r>
                      <a:endParaRPr kumimoji="0" lang="es-ES"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1" i="0" u="none" strike="noStrike" cap="none" normalizeH="0" baseline="0" smtClean="0">
                          <a:ln>
                            <a:noFill/>
                          </a:ln>
                          <a:solidFill>
                            <a:schemeClr val="tx1"/>
                          </a:solidFill>
                          <a:effectLst/>
                          <a:latin typeface="Times New Roman" pitchFamily="18" charset="0"/>
                        </a:rPr>
                        <a:t>L</a:t>
                      </a:r>
                      <a:endParaRPr kumimoji="0" lang="es-ES" sz="16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1" u="none" strike="noStrike" cap="none" normalizeH="0" baseline="0" smtClean="0">
                          <a:ln>
                            <a:noFill/>
                          </a:ln>
                          <a:solidFill>
                            <a:schemeClr val="tx1"/>
                          </a:solidFill>
                          <a:effectLst/>
                          <a:latin typeface="Times New Roman" pitchFamily="18" charset="0"/>
                        </a:rPr>
                        <a:t>T0</a:t>
                      </a:r>
                      <a:endParaRPr kumimoji="0" lang="es-ES" sz="1600" b="0" i="1"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1</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1" u="none" strike="noStrike" cap="none" normalizeH="0" baseline="0" smtClean="0">
                          <a:ln>
                            <a:noFill/>
                          </a:ln>
                          <a:solidFill>
                            <a:schemeClr val="tx1"/>
                          </a:solidFill>
                          <a:effectLst/>
                          <a:latin typeface="Times New Roman" pitchFamily="18" charset="0"/>
                        </a:rPr>
                        <a:t>T1</a:t>
                      </a:r>
                      <a:endParaRPr kumimoji="0" lang="es-ES" sz="1600" b="0" i="1"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1</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1</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1</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87338">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1" u="none" strike="noStrike" cap="none" normalizeH="0" baseline="0" smtClean="0">
                          <a:ln>
                            <a:noFill/>
                          </a:ln>
                          <a:solidFill>
                            <a:schemeClr val="tx1"/>
                          </a:solidFill>
                          <a:effectLst/>
                          <a:latin typeface="Times New Roman" pitchFamily="18" charset="0"/>
                        </a:rPr>
                        <a:t>T2</a:t>
                      </a:r>
                      <a:endParaRPr kumimoji="0" lang="es-ES" sz="1600" b="0" i="1"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1</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1" u="none" strike="noStrike" cap="none" normalizeH="0" baseline="0" smtClean="0">
                          <a:ln>
                            <a:noFill/>
                          </a:ln>
                          <a:solidFill>
                            <a:schemeClr val="tx1"/>
                          </a:solidFill>
                          <a:effectLst/>
                          <a:latin typeface="Times New Roman" pitchFamily="18" charset="0"/>
                        </a:rPr>
                        <a:t>T3</a:t>
                      </a:r>
                      <a:endParaRPr kumimoji="0" lang="es-ES" sz="1600" b="0" i="1"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1</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0</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600" b="0" i="0" u="none" strike="noStrike" cap="none" normalizeH="0" baseline="0" smtClean="0">
                          <a:ln>
                            <a:noFill/>
                          </a:ln>
                          <a:solidFill>
                            <a:schemeClr val="tx1"/>
                          </a:solidFill>
                          <a:effectLst/>
                          <a:latin typeface="Times New Roman" pitchFamily="18" charset="0"/>
                        </a:rPr>
                        <a:t>1</a:t>
                      </a:r>
                      <a:endParaRPr kumimoji="0" lang="es-E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86" name="Text Box 138"/>
          <p:cNvSpPr txBox="1">
            <a:spLocks noChangeArrowheads="1"/>
          </p:cNvSpPr>
          <p:nvPr/>
        </p:nvSpPr>
        <p:spPr bwMode="auto">
          <a:xfrm>
            <a:off x="3727450" y="6076950"/>
            <a:ext cx="1673225" cy="304800"/>
          </a:xfrm>
          <a:prstGeom prst="rect">
            <a:avLst/>
          </a:prstGeom>
          <a:noFill/>
          <a:ln w="9525">
            <a:noFill/>
            <a:miter lim="800000"/>
            <a:headEnd/>
            <a:tailEnd/>
          </a:ln>
        </p:spPr>
        <p:txBody>
          <a:bodyPr wrap="none">
            <a:spAutoFit/>
          </a:bodyPr>
          <a:lstStyle/>
          <a:p>
            <a:r>
              <a:rPr lang="es-CO" sz="1400"/>
              <a:t>Salidas por Estado</a:t>
            </a:r>
            <a:endParaRPr lang="es-ES" sz="1400"/>
          </a:p>
        </p:txBody>
      </p:sp>
      <p:sp>
        <p:nvSpPr>
          <p:cNvPr id="56387" name="Line 139"/>
          <p:cNvSpPr>
            <a:spLocks noChangeShapeType="1"/>
          </p:cNvSpPr>
          <p:nvPr/>
        </p:nvSpPr>
        <p:spPr bwMode="auto">
          <a:xfrm flipV="1">
            <a:off x="2555875" y="3141663"/>
            <a:ext cx="249238" cy="288925"/>
          </a:xfrm>
          <a:prstGeom prst="line">
            <a:avLst/>
          </a:prstGeom>
          <a:noFill/>
          <a:ln w="9525">
            <a:solidFill>
              <a:schemeClr val="tx1"/>
            </a:solidFill>
            <a:round/>
            <a:headEnd/>
            <a:tailEnd type="triangle" w="med" len="med"/>
          </a:ln>
        </p:spPr>
        <p:txBody>
          <a:bodyPr/>
          <a:lstStyle/>
          <a:p>
            <a:endParaRPr lang="es-ES_tradnl"/>
          </a:p>
        </p:txBody>
      </p:sp>
      <p:sp>
        <p:nvSpPr>
          <p:cNvPr id="56388" name="Text Box 30"/>
          <p:cNvSpPr txBox="1">
            <a:spLocks noChangeArrowheads="1"/>
          </p:cNvSpPr>
          <p:nvPr/>
        </p:nvSpPr>
        <p:spPr bwMode="auto">
          <a:xfrm flipH="1">
            <a:off x="2195513" y="3357563"/>
            <a:ext cx="717550" cy="274637"/>
          </a:xfrm>
          <a:prstGeom prst="rect">
            <a:avLst/>
          </a:prstGeom>
          <a:noFill/>
          <a:ln w="9525">
            <a:noFill/>
            <a:miter lim="800000"/>
            <a:headEnd/>
            <a:tailEnd/>
          </a:ln>
        </p:spPr>
        <p:txBody>
          <a:bodyPr>
            <a:spAutoFit/>
          </a:bodyPr>
          <a:lstStyle/>
          <a:p>
            <a:r>
              <a:rPr lang="es-CO" sz="1200">
                <a:latin typeface="Times New Roman" pitchFamily="18" charset="0"/>
              </a:rPr>
              <a:t>start</a:t>
            </a:r>
            <a:endParaRPr lang="es-ES" sz="1200">
              <a:latin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s-CO" smtClean="0"/>
              <a:t>Ejercicio 10: DataPath</a:t>
            </a:r>
            <a:endParaRPr lang="es-ES" smtClean="0"/>
          </a:p>
        </p:txBody>
      </p:sp>
      <p:sp>
        <p:nvSpPr>
          <p:cNvPr id="57347" name="Rectangle 38"/>
          <p:cNvSpPr>
            <a:spLocks noChangeArrowheads="1"/>
          </p:cNvSpPr>
          <p:nvPr/>
        </p:nvSpPr>
        <p:spPr bwMode="auto">
          <a:xfrm>
            <a:off x="2016125" y="2816225"/>
            <a:ext cx="792163" cy="2160588"/>
          </a:xfrm>
          <a:prstGeom prst="rect">
            <a:avLst/>
          </a:prstGeom>
          <a:noFill/>
          <a:ln w="9525">
            <a:solidFill>
              <a:schemeClr val="tx1"/>
            </a:solidFill>
            <a:miter lim="800000"/>
            <a:headEnd/>
            <a:tailEnd/>
          </a:ln>
        </p:spPr>
        <p:txBody>
          <a:bodyPr wrap="none" anchor="ctr"/>
          <a:lstStyle/>
          <a:p>
            <a:pPr algn="ctr"/>
            <a:r>
              <a:rPr lang="es-CO" sz="2000">
                <a:latin typeface="Times New Roman" pitchFamily="18" charset="0"/>
              </a:rPr>
              <a:t>FSM</a:t>
            </a:r>
            <a:endParaRPr lang="es-ES" sz="2000">
              <a:latin typeface="Times New Roman" pitchFamily="18" charset="0"/>
            </a:endParaRPr>
          </a:p>
        </p:txBody>
      </p:sp>
      <p:sp>
        <p:nvSpPr>
          <p:cNvPr id="57348" name="Line 45"/>
          <p:cNvSpPr>
            <a:spLocks noChangeShapeType="1"/>
          </p:cNvSpPr>
          <p:nvPr/>
        </p:nvSpPr>
        <p:spPr bwMode="auto">
          <a:xfrm>
            <a:off x="1511300" y="3240088"/>
            <a:ext cx="504825" cy="1587"/>
          </a:xfrm>
          <a:prstGeom prst="line">
            <a:avLst/>
          </a:prstGeom>
          <a:noFill/>
          <a:ln w="9525">
            <a:solidFill>
              <a:schemeClr val="tx1"/>
            </a:solidFill>
            <a:round/>
            <a:headEnd/>
            <a:tailEnd type="triangle" w="med" len="med"/>
          </a:ln>
        </p:spPr>
        <p:txBody>
          <a:bodyPr/>
          <a:lstStyle/>
          <a:p>
            <a:endParaRPr lang="es-ES_tradnl"/>
          </a:p>
        </p:txBody>
      </p:sp>
      <p:sp>
        <p:nvSpPr>
          <p:cNvPr id="57349" name="Line 46"/>
          <p:cNvSpPr>
            <a:spLocks noChangeShapeType="1"/>
          </p:cNvSpPr>
          <p:nvPr/>
        </p:nvSpPr>
        <p:spPr bwMode="auto">
          <a:xfrm>
            <a:off x="1517650" y="3679825"/>
            <a:ext cx="504825" cy="1588"/>
          </a:xfrm>
          <a:prstGeom prst="line">
            <a:avLst/>
          </a:prstGeom>
          <a:noFill/>
          <a:ln w="9525">
            <a:solidFill>
              <a:schemeClr val="tx1"/>
            </a:solidFill>
            <a:round/>
            <a:headEnd/>
            <a:tailEnd type="triangle" w="med" len="med"/>
          </a:ln>
        </p:spPr>
        <p:txBody>
          <a:bodyPr/>
          <a:lstStyle/>
          <a:p>
            <a:endParaRPr lang="es-ES_tradnl"/>
          </a:p>
        </p:txBody>
      </p:sp>
      <p:sp>
        <p:nvSpPr>
          <p:cNvPr id="57350" name="Line 47"/>
          <p:cNvSpPr>
            <a:spLocks noChangeShapeType="1"/>
          </p:cNvSpPr>
          <p:nvPr/>
        </p:nvSpPr>
        <p:spPr bwMode="auto">
          <a:xfrm>
            <a:off x="1511300" y="4581525"/>
            <a:ext cx="504825" cy="1588"/>
          </a:xfrm>
          <a:prstGeom prst="line">
            <a:avLst/>
          </a:prstGeom>
          <a:noFill/>
          <a:ln w="9525">
            <a:solidFill>
              <a:schemeClr val="tx1"/>
            </a:solidFill>
            <a:round/>
            <a:headEnd/>
            <a:tailEnd type="triangle" w="med" len="med"/>
          </a:ln>
        </p:spPr>
        <p:txBody>
          <a:bodyPr/>
          <a:lstStyle/>
          <a:p>
            <a:endParaRPr lang="es-ES_tradnl"/>
          </a:p>
        </p:txBody>
      </p:sp>
      <p:sp>
        <p:nvSpPr>
          <p:cNvPr id="57351" name="Text Box 49"/>
          <p:cNvSpPr txBox="1">
            <a:spLocks noChangeArrowheads="1"/>
          </p:cNvSpPr>
          <p:nvPr/>
        </p:nvSpPr>
        <p:spPr bwMode="auto">
          <a:xfrm>
            <a:off x="1150938" y="3067050"/>
            <a:ext cx="366712" cy="290513"/>
          </a:xfrm>
          <a:prstGeom prst="rect">
            <a:avLst/>
          </a:prstGeom>
          <a:noFill/>
          <a:ln w="9525">
            <a:noFill/>
            <a:miter lim="800000"/>
            <a:headEnd/>
            <a:tailEnd/>
          </a:ln>
        </p:spPr>
        <p:txBody>
          <a:bodyPr wrap="none">
            <a:spAutoFit/>
          </a:bodyPr>
          <a:lstStyle/>
          <a:p>
            <a:r>
              <a:rPr lang="es-CO" sz="1300">
                <a:latin typeface="Times New Roman" pitchFamily="18" charset="0"/>
              </a:rPr>
              <a:t>Q</a:t>
            </a:r>
            <a:r>
              <a:rPr lang="es-CO" sz="1300" baseline="-25000">
                <a:latin typeface="Times New Roman" pitchFamily="18" charset="0"/>
              </a:rPr>
              <a:t>S</a:t>
            </a:r>
            <a:endParaRPr lang="es-ES" sz="1300" baseline="-25000">
              <a:latin typeface="Times New Roman" pitchFamily="18" charset="0"/>
            </a:endParaRPr>
          </a:p>
        </p:txBody>
      </p:sp>
      <p:sp>
        <p:nvSpPr>
          <p:cNvPr id="57352" name="Text Box 50"/>
          <p:cNvSpPr txBox="1">
            <a:spLocks noChangeArrowheads="1"/>
          </p:cNvSpPr>
          <p:nvPr/>
        </p:nvSpPr>
        <p:spPr bwMode="auto">
          <a:xfrm>
            <a:off x="1150938" y="3498850"/>
            <a:ext cx="379412" cy="290513"/>
          </a:xfrm>
          <a:prstGeom prst="rect">
            <a:avLst/>
          </a:prstGeom>
          <a:noFill/>
          <a:ln w="9525">
            <a:noFill/>
            <a:miter lim="800000"/>
            <a:headEnd/>
            <a:tailEnd/>
          </a:ln>
        </p:spPr>
        <p:txBody>
          <a:bodyPr wrap="none">
            <a:spAutoFit/>
          </a:bodyPr>
          <a:lstStyle/>
          <a:p>
            <a:r>
              <a:rPr lang="es-CO" sz="1300">
                <a:latin typeface="Times New Roman" pitchFamily="18" charset="0"/>
              </a:rPr>
              <a:t>Q</a:t>
            </a:r>
            <a:r>
              <a:rPr lang="es-CO" sz="1300" baseline="-25000">
                <a:latin typeface="Times New Roman" pitchFamily="18" charset="0"/>
              </a:rPr>
              <a:t>R</a:t>
            </a:r>
            <a:endParaRPr lang="es-ES" sz="1300" baseline="-25000">
              <a:latin typeface="Times New Roman" pitchFamily="18" charset="0"/>
            </a:endParaRPr>
          </a:p>
        </p:txBody>
      </p:sp>
      <p:sp>
        <p:nvSpPr>
          <p:cNvPr id="57353" name="Text Box 51"/>
          <p:cNvSpPr txBox="1">
            <a:spLocks noChangeArrowheads="1"/>
          </p:cNvSpPr>
          <p:nvPr/>
        </p:nvSpPr>
        <p:spPr bwMode="auto">
          <a:xfrm>
            <a:off x="1158875" y="4435475"/>
            <a:ext cx="385763" cy="290513"/>
          </a:xfrm>
          <a:prstGeom prst="rect">
            <a:avLst/>
          </a:prstGeom>
          <a:noFill/>
          <a:ln w="9525">
            <a:noFill/>
            <a:miter lim="800000"/>
            <a:headEnd/>
            <a:tailEnd/>
          </a:ln>
        </p:spPr>
        <p:txBody>
          <a:bodyPr wrap="none">
            <a:spAutoFit/>
          </a:bodyPr>
          <a:lstStyle/>
          <a:p>
            <a:r>
              <a:rPr lang="es-CO" sz="1300">
                <a:latin typeface="Times New Roman" pitchFamily="18" charset="0"/>
              </a:rPr>
              <a:t>clk</a:t>
            </a:r>
            <a:endParaRPr lang="es-ES" sz="1300">
              <a:latin typeface="Times New Roman" pitchFamily="18" charset="0"/>
            </a:endParaRPr>
          </a:p>
        </p:txBody>
      </p:sp>
      <p:sp>
        <p:nvSpPr>
          <p:cNvPr id="57354" name="Line 52"/>
          <p:cNvSpPr>
            <a:spLocks noChangeShapeType="1"/>
          </p:cNvSpPr>
          <p:nvPr/>
        </p:nvSpPr>
        <p:spPr bwMode="auto">
          <a:xfrm>
            <a:off x="2808288" y="3313113"/>
            <a:ext cx="504825" cy="1587"/>
          </a:xfrm>
          <a:prstGeom prst="line">
            <a:avLst/>
          </a:prstGeom>
          <a:noFill/>
          <a:ln w="9525">
            <a:solidFill>
              <a:schemeClr val="tx1"/>
            </a:solidFill>
            <a:round/>
            <a:headEnd/>
            <a:tailEnd type="triangle" w="med" len="med"/>
          </a:ln>
        </p:spPr>
        <p:txBody>
          <a:bodyPr/>
          <a:lstStyle/>
          <a:p>
            <a:endParaRPr lang="es-ES_tradnl"/>
          </a:p>
        </p:txBody>
      </p:sp>
      <p:sp>
        <p:nvSpPr>
          <p:cNvPr id="57355" name="Line 53"/>
          <p:cNvSpPr>
            <a:spLocks noChangeShapeType="1"/>
          </p:cNvSpPr>
          <p:nvPr/>
        </p:nvSpPr>
        <p:spPr bwMode="auto">
          <a:xfrm>
            <a:off x="2808288" y="3529013"/>
            <a:ext cx="504825" cy="1587"/>
          </a:xfrm>
          <a:prstGeom prst="line">
            <a:avLst/>
          </a:prstGeom>
          <a:noFill/>
          <a:ln w="9525">
            <a:solidFill>
              <a:schemeClr val="tx1"/>
            </a:solidFill>
            <a:round/>
            <a:headEnd/>
            <a:tailEnd type="triangle" w="med" len="med"/>
          </a:ln>
        </p:spPr>
        <p:txBody>
          <a:bodyPr/>
          <a:lstStyle/>
          <a:p>
            <a:endParaRPr lang="es-ES_tradnl"/>
          </a:p>
        </p:txBody>
      </p:sp>
      <p:sp>
        <p:nvSpPr>
          <p:cNvPr id="57356" name="Line 54"/>
          <p:cNvSpPr>
            <a:spLocks noChangeShapeType="1"/>
          </p:cNvSpPr>
          <p:nvPr/>
        </p:nvSpPr>
        <p:spPr bwMode="auto">
          <a:xfrm>
            <a:off x="2808288" y="3744913"/>
            <a:ext cx="504825" cy="1587"/>
          </a:xfrm>
          <a:prstGeom prst="line">
            <a:avLst/>
          </a:prstGeom>
          <a:noFill/>
          <a:ln w="9525">
            <a:solidFill>
              <a:schemeClr val="tx1"/>
            </a:solidFill>
            <a:round/>
            <a:headEnd/>
            <a:tailEnd type="triangle" w="med" len="med"/>
          </a:ln>
        </p:spPr>
        <p:txBody>
          <a:bodyPr/>
          <a:lstStyle/>
          <a:p>
            <a:endParaRPr lang="es-ES_tradnl"/>
          </a:p>
        </p:txBody>
      </p:sp>
      <p:sp>
        <p:nvSpPr>
          <p:cNvPr id="57357" name="Line 55"/>
          <p:cNvSpPr>
            <a:spLocks noChangeShapeType="1"/>
          </p:cNvSpPr>
          <p:nvPr/>
        </p:nvSpPr>
        <p:spPr bwMode="auto">
          <a:xfrm>
            <a:off x="2808288" y="3997325"/>
            <a:ext cx="504825" cy="1588"/>
          </a:xfrm>
          <a:prstGeom prst="line">
            <a:avLst/>
          </a:prstGeom>
          <a:noFill/>
          <a:ln w="9525">
            <a:solidFill>
              <a:schemeClr val="tx1"/>
            </a:solidFill>
            <a:round/>
            <a:headEnd/>
            <a:tailEnd type="triangle" w="med" len="med"/>
          </a:ln>
        </p:spPr>
        <p:txBody>
          <a:bodyPr/>
          <a:lstStyle/>
          <a:p>
            <a:endParaRPr lang="es-ES_tradnl"/>
          </a:p>
        </p:txBody>
      </p:sp>
      <p:sp>
        <p:nvSpPr>
          <p:cNvPr id="57358" name="Line 56"/>
          <p:cNvSpPr>
            <a:spLocks noChangeShapeType="1"/>
          </p:cNvSpPr>
          <p:nvPr/>
        </p:nvSpPr>
        <p:spPr bwMode="auto">
          <a:xfrm>
            <a:off x="2808288" y="4213225"/>
            <a:ext cx="504825" cy="1588"/>
          </a:xfrm>
          <a:prstGeom prst="line">
            <a:avLst/>
          </a:prstGeom>
          <a:noFill/>
          <a:ln w="9525">
            <a:solidFill>
              <a:schemeClr val="tx1"/>
            </a:solidFill>
            <a:round/>
            <a:headEnd/>
            <a:tailEnd type="triangle" w="med" len="med"/>
          </a:ln>
        </p:spPr>
        <p:txBody>
          <a:bodyPr/>
          <a:lstStyle/>
          <a:p>
            <a:endParaRPr lang="es-ES_tradnl"/>
          </a:p>
        </p:txBody>
      </p:sp>
      <p:sp>
        <p:nvSpPr>
          <p:cNvPr id="57359" name="Line 57"/>
          <p:cNvSpPr>
            <a:spLocks noChangeShapeType="1"/>
          </p:cNvSpPr>
          <p:nvPr/>
        </p:nvSpPr>
        <p:spPr bwMode="auto">
          <a:xfrm>
            <a:off x="2808288" y="4429125"/>
            <a:ext cx="504825" cy="1588"/>
          </a:xfrm>
          <a:prstGeom prst="line">
            <a:avLst/>
          </a:prstGeom>
          <a:noFill/>
          <a:ln w="9525">
            <a:solidFill>
              <a:schemeClr val="tx1"/>
            </a:solidFill>
            <a:round/>
            <a:headEnd/>
            <a:tailEnd type="triangle" w="med" len="med"/>
          </a:ln>
        </p:spPr>
        <p:txBody>
          <a:bodyPr/>
          <a:lstStyle/>
          <a:p>
            <a:endParaRPr lang="es-ES_tradnl"/>
          </a:p>
        </p:txBody>
      </p:sp>
      <p:sp>
        <p:nvSpPr>
          <p:cNvPr id="57360" name="Text Box 61"/>
          <p:cNvSpPr txBox="1">
            <a:spLocks noChangeArrowheads="1"/>
          </p:cNvSpPr>
          <p:nvPr/>
        </p:nvSpPr>
        <p:spPr bwMode="auto">
          <a:xfrm>
            <a:off x="3262313" y="3168650"/>
            <a:ext cx="1117600" cy="260350"/>
          </a:xfrm>
          <a:prstGeom prst="rect">
            <a:avLst/>
          </a:prstGeom>
          <a:noFill/>
          <a:ln w="9525">
            <a:noFill/>
            <a:miter lim="800000"/>
            <a:headEnd/>
            <a:tailEnd/>
          </a:ln>
        </p:spPr>
        <p:txBody>
          <a:bodyPr wrap="none">
            <a:spAutoFit/>
          </a:bodyPr>
          <a:lstStyle/>
          <a:p>
            <a:r>
              <a:rPr lang="es-CO" sz="1100">
                <a:latin typeface="Times New Roman" pitchFamily="18" charset="0"/>
              </a:rPr>
              <a:t>x (estado inicial)</a:t>
            </a:r>
            <a:endParaRPr lang="es-ES" sz="1100">
              <a:latin typeface="Times New Roman" pitchFamily="18" charset="0"/>
            </a:endParaRPr>
          </a:p>
        </p:txBody>
      </p:sp>
      <p:sp>
        <p:nvSpPr>
          <p:cNvPr id="57361" name="Text Box 62"/>
          <p:cNvSpPr txBox="1">
            <a:spLocks noChangeArrowheads="1"/>
          </p:cNvSpPr>
          <p:nvPr/>
        </p:nvSpPr>
        <p:spPr bwMode="auto">
          <a:xfrm>
            <a:off x="3268663" y="3384550"/>
            <a:ext cx="307975" cy="260350"/>
          </a:xfrm>
          <a:prstGeom prst="rect">
            <a:avLst/>
          </a:prstGeom>
          <a:noFill/>
          <a:ln w="9525">
            <a:noFill/>
            <a:miter lim="800000"/>
            <a:headEnd/>
            <a:tailEnd/>
          </a:ln>
        </p:spPr>
        <p:txBody>
          <a:bodyPr wrap="none">
            <a:spAutoFit/>
          </a:bodyPr>
          <a:lstStyle/>
          <a:p>
            <a:r>
              <a:rPr lang="es-CO" sz="1100">
                <a:latin typeface="Times New Roman" pitchFamily="18" charset="0"/>
              </a:rPr>
              <a:t>s2</a:t>
            </a:r>
            <a:endParaRPr lang="es-ES" sz="1100">
              <a:latin typeface="Times New Roman" pitchFamily="18" charset="0"/>
            </a:endParaRPr>
          </a:p>
        </p:txBody>
      </p:sp>
      <p:sp>
        <p:nvSpPr>
          <p:cNvPr id="57362" name="Text Box 63"/>
          <p:cNvSpPr txBox="1">
            <a:spLocks noChangeArrowheads="1"/>
          </p:cNvSpPr>
          <p:nvPr/>
        </p:nvSpPr>
        <p:spPr bwMode="auto">
          <a:xfrm>
            <a:off x="3276600" y="3600450"/>
            <a:ext cx="1196975" cy="260350"/>
          </a:xfrm>
          <a:prstGeom prst="rect">
            <a:avLst/>
          </a:prstGeom>
          <a:noFill/>
          <a:ln w="9525">
            <a:noFill/>
            <a:miter lim="800000"/>
            <a:headEnd/>
            <a:tailEnd/>
          </a:ln>
        </p:spPr>
        <p:txBody>
          <a:bodyPr wrap="none">
            <a:spAutoFit/>
          </a:bodyPr>
          <a:lstStyle/>
          <a:p>
            <a:r>
              <a:rPr lang="es-CO" sz="1100">
                <a:latin typeface="Times New Roman" pitchFamily="18" charset="0"/>
              </a:rPr>
              <a:t>s1 (selección Alu)</a:t>
            </a:r>
            <a:endParaRPr lang="es-ES" sz="1100">
              <a:latin typeface="Times New Roman" pitchFamily="18" charset="0"/>
            </a:endParaRPr>
          </a:p>
        </p:txBody>
      </p:sp>
      <p:sp>
        <p:nvSpPr>
          <p:cNvPr id="57363" name="Text Box 64"/>
          <p:cNvSpPr txBox="1">
            <a:spLocks noChangeArrowheads="1"/>
          </p:cNvSpPr>
          <p:nvPr/>
        </p:nvSpPr>
        <p:spPr bwMode="auto">
          <a:xfrm>
            <a:off x="3276600" y="3852863"/>
            <a:ext cx="307975" cy="260350"/>
          </a:xfrm>
          <a:prstGeom prst="rect">
            <a:avLst/>
          </a:prstGeom>
          <a:noFill/>
          <a:ln w="9525">
            <a:noFill/>
            <a:miter lim="800000"/>
            <a:headEnd/>
            <a:tailEnd/>
          </a:ln>
        </p:spPr>
        <p:txBody>
          <a:bodyPr wrap="none">
            <a:spAutoFit/>
          </a:bodyPr>
          <a:lstStyle/>
          <a:p>
            <a:r>
              <a:rPr lang="es-CO" sz="1100">
                <a:latin typeface="Times New Roman" pitchFamily="18" charset="0"/>
              </a:rPr>
              <a:t>s0</a:t>
            </a:r>
            <a:endParaRPr lang="es-ES" sz="1100">
              <a:latin typeface="Times New Roman" pitchFamily="18" charset="0"/>
            </a:endParaRPr>
          </a:p>
        </p:txBody>
      </p:sp>
      <p:sp>
        <p:nvSpPr>
          <p:cNvPr id="57364" name="Text Box 65"/>
          <p:cNvSpPr txBox="1">
            <a:spLocks noChangeArrowheads="1"/>
          </p:cNvSpPr>
          <p:nvPr/>
        </p:nvSpPr>
        <p:spPr bwMode="auto">
          <a:xfrm>
            <a:off x="3259138" y="4068763"/>
            <a:ext cx="1119187" cy="260350"/>
          </a:xfrm>
          <a:prstGeom prst="rect">
            <a:avLst/>
          </a:prstGeom>
          <a:noFill/>
          <a:ln w="9525">
            <a:noFill/>
            <a:miter lim="800000"/>
            <a:headEnd/>
            <a:tailEnd/>
          </a:ln>
        </p:spPr>
        <p:txBody>
          <a:bodyPr wrap="none">
            <a:spAutoFit/>
          </a:bodyPr>
          <a:lstStyle/>
          <a:p>
            <a:r>
              <a:rPr lang="es-CO" sz="1100">
                <a:latin typeface="Times New Roman" pitchFamily="18" charset="0"/>
              </a:rPr>
              <a:t>Cin (input carry)</a:t>
            </a:r>
            <a:endParaRPr lang="es-ES" sz="1100">
              <a:latin typeface="Times New Roman" pitchFamily="18" charset="0"/>
            </a:endParaRPr>
          </a:p>
        </p:txBody>
      </p:sp>
      <p:sp>
        <p:nvSpPr>
          <p:cNvPr id="57365" name="Text Box 66"/>
          <p:cNvSpPr txBox="1">
            <a:spLocks noChangeArrowheads="1"/>
          </p:cNvSpPr>
          <p:nvPr/>
        </p:nvSpPr>
        <p:spPr bwMode="auto">
          <a:xfrm>
            <a:off x="3259138" y="4284663"/>
            <a:ext cx="744537" cy="260350"/>
          </a:xfrm>
          <a:prstGeom prst="rect">
            <a:avLst/>
          </a:prstGeom>
          <a:noFill/>
          <a:ln w="9525">
            <a:noFill/>
            <a:miter lim="800000"/>
            <a:headEnd/>
            <a:tailEnd/>
          </a:ln>
        </p:spPr>
        <p:txBody>
          <a:bodyPr wrap="none">
            <a:spAutoFit/>
          </a:bodyPr>
          <a:lstStyle/>
          <a:p>
            <a:r>
              <a:rPr lang="es-CO" sz="1100">
                <a:latin typeface="Times New Roman" pitchFamily="18" charset="0"/>
              </a:rPr>
              <a:t>L (cargar)</a:t>
            </a:r>
            <a:endParaRPr lang="es-ES" sz="1100">
              <a:latin typeface="Times New Roman" pitchFamily="18" charset="0"/>
            </a:endParaRPr>
          </a:p>
        </p:txBody>
      </p:sp>
      <p:grpSp>
        <p:nvGrpSpPr>
          <p:cNvPr id="57366" name="Group 37"/>
          <p:cNvGrpSpPr>
            <a:grpSpLocks/>
          </p:cNvGrpSpPr>
          <p:nvPr/>
        </p:nvGrpSpPr>
        <p:grpSpPr bwMode="auto">
          <a:xfrm>
            <a:off x="5364163" y="3068638"/>
            <a:ext cx="3308350" cy="2392362"/>
            <a:chOff x="3260" y="2377"/>
            <a:chExt cx="2084" cy="1507"/>
          </a:xfrm>
        </p:grpSpPr>
        <p:sp>
          <p:nvSpPr>
            <p:cNvPr id="57369" name="Rectangle 5"/>
            <p:cNvSpPr>
              <a:spLocks noChangeArrowheads="1"/>
            </p:cNvSpPr>
            <p:nvPr/>
          </p:nvSpPr>
          <p:spPr bwMode="auto">
            <a:xfrm>
              <a:off x="3854" y="2921"/>
              <a:ext cx="906" cy="590"/>
            </a:xfrm>
            <a:prstGeom prst="rect">
              <a:avLst/>
            </a:prstGeom>
            <a:noFill/>
            <a:ln w="9525">
              <a:solidFill>
                <a:schemeClr val="tx1"/>
              </a:solidFill>
              <a:miter lim="800000"/>
              <a:headEnd/>
              <a:tailEnd/>
            </a:ln>
          </p:spPr>
          <p:txBody>
            <a:bodyPr wrap="none" anchor="ctr"/>
            <a:lstStyle/>
            <a:p>
              <a:pPr algn="ctr"/>
              <a:r>
                <a:rPr lang="es-CO" sz="2000">
                  <a:latin typeface="Times New Roman" pitchFamily="18" charset="0"/>
                </a:rPr>
                <a:t>ALU</a:t>
              </a:r>
              <a:endParaRPr lang="es-ES" sz="2000">
                <a:latin typeface="Times New Roman" pitchFamily="18" charset="0"/>
              </a:endParaRPr>
            </a:p>
          </p:txBody>
        </p:sp>
        <p:sp>
          <p:nvSpPr>
            <p:cNvPr id="57370" name="Rectangle 6"/>
            <p:cNvSpPr>
              <a:spLocks noChangeArrowheads="1"/>
            </p:cNvSpPr>
            <p:nvPr/>
          </p:nvSpPr>
          <p:spPr bwMode="auto">
            <a:xfrm>
              <a:off x="3580" y="2377"/>
              <a:ext cx="636" cy="249"/>
            </a:xfrm>
            <a:prstGeom prst="rect">
              <a:avLst/>
            </a:prstGeom>
            <a:noFill/>
            <a:ln w="9525">
              <a:solidFill>
                <a:schemeClr val="tx1"/>
              </a:solidFill>
              <a:miter lim="800000"/>
              <a:headEnd/>
              <a:tailEnd/>
            </a:ln>
          </p:spPr>
          <p:txBody>
            <a:bodyPr wrap="none" anchor="ctr"/>
            <a:lstStyle/>
            <a:p>
              <a:pPr algn="ctr"/>
              <a:r>
                <a:rPr lang="es-CO" sz="1400">
                  <a:latin typeface="Times New Roman" pitchFamily="18" charset="0"/>
                </a:rPr>
                <a:t>Registro A</a:t>
              </a:r>
              <a:endParaRPr lang="es-ES" sz="1400">
                <a:latin typeface="Times New Roman" pitchFamily="18" charset="0"/>
              </a:endParaRPr>
            </a:p>
          </p:txBody>
        </p:sp>
        <p:sp>
          <p:nvSpPr>
            <p:cNvPr id="57371" name="Rectangle 7"/>
            <p:cNvSpPr>
              <a:spLocks noChangeArrowheads="1"/>
            </p:cNvSpPr>
            <p:nvPr/>
          </p:nvSpPr>
          <p:spPr bwMode="auto">
            <a:xfrm>
              <a:off x="4397" y="2377"/>
              <a:ext cx="636" cy="249"/>
            </a:xfrm>
            <a:prstGeom prst="rect">
              <a:avLst/>
            </a:prstGeom>
            <a:noFill/>
            <a:ln w="9525">
              <a:solidFill>
                <a:schemeClr val="tx1"/>
              </a:solidFill>
              <a:miter lim="800000"/>
              <a:headEnd/>
              <a:tailEnd/>
            </a:ln>
          </p:spPr>
          <p:txBody>
            <a:bodyPr wrap="none" anchor="ctr"/>
            <a:lstStyle/>
            <a:p>
              <a:pPr algn="ctr"/>
              <a:r>
                <a:rPr lang="es-CO" sz="1400">
                  <a:latin typeface="Times New Roman" pitchFamily="18" charset="0"/>
                </a:rPr>
                <a:t>Registro B</a:t>
              </a:r>
              <a:endParaRPr lang="es-ES" sz="1400">
                <a:latin typeface="Times New Roman" pitchFamily="18" charset="0"/>
              </a:endParaRPr>
            </a:p>
          </p:txBody>
        </p:sp>
        <p:sp>
          <p:nvSpPr>
            <p:cNvPr id="57372" name="Line 11"/>
            <p:cNvSpPr>
              <a:spLocks noChangeShapeType="1"/>
            </p:cNvSpPr>
            <p:nvPr/>
          </p:nvSpPr>
          <p:spPr bwMode="auto">
            <a:xfrm>
              <a:off x="4012" y="2626"/>
              <a:ext cx="0" cy="295"/>
            </a:xfrm>
            <a:prstGeom prst="line">
              <a:avLst/>
            </a:prstGeom>
            <a:noFill/>
            <a:ln w="19050">
              <a:solidFill>
                <a:schemeClr val="tx1"/>
              </a:solidFill>
              <a:round/>
              <a:headEnd/>
              <a:tailEnd type="triangle" w="med" len="med"/>
            </a:ln>
          </p:spPr>
          <p:txBody>
            <a:bodyPr/>
            <a:lstStyle/>
            <a:p>
              <a:endParaRPr lang="es-ES_tradnl"/>
            </a:p>
          </p:txBody>
        </p:sp>
        <p:sp>
          <p:nvSpPr>
            <p:cNvPr id="57373" name="Line 12"/>
            <p:cNvSpPr>
              <a:spLocks noChangeShapeType="1"/>
            </p:cNvSpPr>
            <p:nvPr/>
          </p:nvSpPr>
          <p:spPr bwMode="auto">
            <a:xfrm>
              <a:off x="4602" y="2626"/>
              <a:ext cx="0" cy="295"/>
            </a:xfrm>
            <a:prstGeom prst="line">
              <a:avLst/>
            </a:prstGeom>
            <a:noFill/>
            <a:ln w="19050">
              <a:solidFill>
                <a:schemeClr val="tx1"/>
              </a:solidFill>
              <a:round/>
              <a:headEnd/>
              <a:tailEnd type="triangle" w="med" len="med"/>
            </a:ln>
          </p:spPr>
          <p:txBody>
            <a:bodyPr/>
            <a:lstStyle/>
            <a:p>
              <a:endParaRPr lang="es-ES_tradnl"/>
            </a:p>
          </p:txBody>
        </p:sp>
        <p:cxnSp>
          <p:nvCxnSpPr>
            <p:cNvPr id="57374" name="AutoShape 13"/>
            <p:cNvCxnSpPr>
              <a:cxnSpLocks noChangeShapeType="1"/>
              <a:stCxn id="57369" idx="2"/>
              <a:endCxn id="57370" idx="0"/>
            </p:cNvCxnSpPr>
            <p:nvPr/>
          </p:nvCxnSpPr>
          <p:spPr bwMode="auto">
            <a:xfrm rot="16200000" flipV="1">
              <a:off x="3536" y="2739"/>
              <a:ext cx="1134" cy="409"/>
            </a:xfrm>
            <a:prstGeom prst="bentConnector5">
              <a:avLst>
                <a:gd name="adj1" fmla="val -47444"/>
                <a:gd name="adj2" fmla="val 332273"/>
                <a:gd name="adj3" fmla="val 146028"/>
              </a:avLst>
            </a:prstGeom>
            <a:noFill/>
            <a:ln w="19050">
              <a:solidFill>
                <a:schemeClr val="tx1"/>
              </a:solidFill>
              <a:miter lim="800000"/>
              <a:headEnd/>
              <a:tailEnd type="triangle" w="med" len="med"/>
            </a:ln>
          </p:spPr>
        </p:cxnSp>
        <p:sp>
          <p:nvSpPr>
            <p:cNvPr id="57375" name="AutoShape 14"/>
            <p:cNvSpPr>
              <a:spLocks noChangeArrowheads="1"/>
            </p:cNvSpPr>
            <p:nvPr/>
          </p:nvSpPr>
          <p:spPr bwMode="auto">
            <a:xfrm>
              <a:off x="3534" y="3635"/>
              <a:ext cx="274" cy="249"/>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C</a:t>
              </a:r>
              <a:endParaRPr lang="es-ES" sz="1500">
                <a:latin typeface="Times New Roman" pitchFamily="18" charset="0"/>
              </a:endParaRPr>
            </a:p>
          </p:txBody>
        </p:sp>
        <p:cxnSp>
          <p:nvCxnSpPr>
            <p:cNvPr id="57376" name="AutoShape 15"/>
            <p:cNvCxnSpPr>
              <a:cxnSpLocks noChangeShapeType="1"/>
              <a:stCxn id="57369" idx="1"/>
              <a:endCxn id="57375" idx="0"/>
            </p:cNvCxnSpPr>
            <p:nvPr/>
          </p:nvCxnSpPr>
          <p:spPr bwMode="auto">
            <a:xfrm rot="10800000" flipV="1">
              <a:off x="3671" y="3216"/>
              <a:ext cx="183" cy="419"/>
            </a:xfrm>
            <a:prstGeom prst="bentConnector2">
              <a:avLst/>
            </a:prstGeom>
            <a:noFill/>
            <a:ln w="9525">
              <a:solidFill>
                <a:schemeClr val="tx1"/>
              </a:solidFill>
              <a:miter lim="800000"/>
              <a:headEnd/>
              <a:tailEnd type="triangle" w="med" len="med"/>
            </a:ln>
          </p:spPr>
        </p:cxnSp>
        <p:sp>
          <p:nvSpPr>
            <p:cNvPr id="57377" name="Line 16"/>
            <p:cNvSpPr>
              <a:spLocks noChangeShapeType="1"/>
            </p:cNvSpPr>
            <p:nvPr/>
          </p:nvSpPr>
          <p:spPr bwMode="auto">
            <a:xfrm>
              <a:off x="4760" y="2989"/>
              <a:ext cx="386" cy="0"/>
            </a:xfrm>
            <a:prstGeom prst="line">
              <a:avLst/>
            </a:prstGeom>
            <a:noFill/>
            <a:ln w="9525">
              <a:solidFill>
                <a:schemeClr val="tx1"/>
              </a:solidFill>
              <a:round/>
              <a:headEnd type="triangle" w="med" len="med"/>
              <a:tailEnd/>
            </a:ln>
          </p:spPr>
          <p:txBody>
            <a:bodyPr/>
            <a:lstStyle/>
            <a:p>
              <a:endParaRPr lang="es-ES_tradnl"/>
            </a:p>
          </p:txBody>
        </p:sp>
        <p:sp>
          <p:nvSpPr>
            <p:cNvPr id="57378" name="Line 19"/>
            <p:cNvSpPr>
              <a:spLocks noChangeShapeType="1"/>
            </p:cNvSpPr>
            <p:nvPr/>
          </p:nvSpPr>
          <p:spPr bwMode="auto">
            <a:xfrm>
              <a:off x="4761" y="3103"/>
              <a:ext cx="386" cy="0"/>
            </a:xfrm>
            <a:prstGeom prst="line">
              <a:avLst/>
            </a:prstGeom>
            <a:noFill/>
            <a:ln w="9525">
              <a:solidFill>
                <a:schemeClr val="tx1"/>
              </a:solidFill>
              <a:round/>
              <a:headEnd type="triangle" w="med" len="med"/>
              <a:tailEnd/>
            </a:ln>
          </p:spPr>
          <p:txBody>
            <a:bodyPr/>
            <a:lstStyle/>
            <a:p>
              <a:endParaRPr lang="es-ES_tradnl"/>
            </a:p>
          </p:txBody>
        </p:sp>
        <p:sp>
          <p:nvSpPr>
            <p:cNvPr id="57379" name="Line 20"/>
            <p:cNvSpPr>
              <a:spLocks noChangeShapeType="1"/>
            </p:cNvSpPr>
            <p:nvPr/>
          </p:nvSpPr>
          <p:spPr bwMode="auto">
            <a:xfrm>
              <a:off x="4761" y="3239"/>
              <a:ext cx="386" cy="0"/>
            </a:xfrm>
            <a:prstGeom prst="line">
              <a:avLst/>
            </a:prstGeom>
            <a:noFill/>
            <a:ln w="9525">
              <a:solidFill>
                <a:schemeClr val="tx1"/>
              </a:solidFill>
              <a:round/>
              <a:headEnd type="triangle" w="med" len="med"/>
              <a:tailEnd/>
            </a:ln>
          </p:spPr>
          <p:txBody>
            <a:bodyPr/>
            <a:lstStyle/>
            <a:p>
              <a:endParaRPr lang="es-ES_tradnl"/>
            </a:p>
          </p:txBody>
        </p:sp>
        <p:sp>
          <p:nvSpPr>
            <p:cNvPr id="57380" name="Line 21"/>
            <p:cNvSpPr>
              <a:spLocks noChangeShapeType="1"/>
            </p:cNvSpPr>
            <p:nvPr/>
          </p:nvSpPr>
          <p:spPr bwMode="auto">
            <a:xfrm>
              <a:off x="4761" y="3375"/>
              <a:ext cx="386" cy="0"/>
            </a:xfrm>
            <a:prstGeom prst="line">
              <a:avLst/>
            </a:prstGeom>
            <a:noFill/>
            <a:ln w="9525">
              <a:solidFill>
                <a:schemeClr val="tx1"/>
              </a:solidFill>
              <a:round/>
              <a:headEnd type="triangle" w="med" len="med"/>
              <a:tailEnd/>
            </a:ln>
          </p:spPr>
          <p:txBody>
            <a:bodyPr/>
            <a:lstStyle/>
            <a:p>
              <a:endParaRPr lang="es-ES_tradnl"/>
            </a:p>
          </p:txBody>
        </p:sp>
        <p:sp>
          <p:nvSpPr>
            <p:cNvPr id="57381" name="Text Box 22"/>
            <p:cNvSpPr txBox="1">
              <a:spLocks noChangeArrowheads="1"/>
            </p:cNvSpPr>
            <p:nvPr/>
          </p:nvSpPr>
          <p:spPr bwMode="auto">
            <a:xfrm>
              <a:off x="5123" y="2903"/>
              <a:ext cx="210" cy="165"/>
            </a:xfrm>
            <a:prstGeom prst="rect">
              <a:avLst/>
            </a:prstGeom>
            <a:noFill/>
            <a:ln w="9525">
              <a:noFill/>
              <a:miter lim="800000"/>
              <a:headEnd/>
              <a:tailEnd/>
            </a:ln>
          </p:spPr>
          <p:txBody>
            <a:bodyPr wrap="none">
              <a:spAutoFit/>
            </a:bodyPr>
            <a:lstStyle/>
            <a:p>
              <a:r>
                <a:rPr lang="es-CO" sz="1100">
                  <a:latin typeface="Times New Roman" pitchFamily="18" charset="0"/>
                </a:rPr>
                <a:t>S2</a:t>
              </a:r>
              <a:endParaRPr lang="es-ES" sz="1100">
                <a:latin typeface="Times New Roman" pitchFamily="18" charset="0"/>
              </a:endParaRPr>
            </a:p>
          </p:txBody>
        </p:sp>
        <p:sp>
          <p:nvSpPr>
            <p:cNvPr id="57382" name="Text Box 23"/>
            <p:cNvSpPr txBox="1">
              <a:spLocks noChangeArrowheads="1"/>
            </p:cNvSpPr>
            <p:nvPr/>
          </p:nvSpPr>
          <p:spPr bwMode="auto">
            <a:xfrm>
              <a:off x="5123" y="3017"/>
              <a:ext cx="210" cy="165"/>
            </a:xfrm>
            <a:prstGeom prst="rect">
              <a:avLst/>
            </a:prstGeom>
            <a:noFill/>
            <a:ln w="9525">
              <a:noFill/>
              <a:miter lim="800000"/>
              <a:headEnd/>
              <a:tailEnd/>
            </a:ln>
          </p:spPr>
          <p:txBody>
            <a:bodyPr wrap="none">
              <a:spAutoFit/>
            </a:bodyPr>
            <a:lstStyle/>
            <a:p>
              <a:r>
                <a:rPr lang="es-CO" sz="1100">
                  <a:latin typeface="Times New Roman" pitchFamily="18" charset="0"/>
                </a:rPr>
                <a:t>S1</a:t>
              </a:r>
              <a:endParaRPr lang="es-ES" sz="1100">
                <a:latin typeface="Times New Roman" pitchFamily="18" charset="0"/>
              </a:endParaRPr>
            </a:p>
          </p:txBody>
        </p:sp>
        <p:sp>
          <p:nvSpPr>
            <p:cNvPr id="57383" name="Text Box 24"/>
            <p:cNvSpPr txBox="1">
              <a:spLocks noChangeArrowheads="1"/>
            </p:cNvSpPr>
            <p:nvPr/>
          </p:nvSpPr>
          <p:spPr bwMode="auto">
            <a:xfrm>
              <a:off x="5123" y="3153"/>
              <a:ext cx="210" cy="165"/>
            </a:xfrm>
            <a:prstGeom prst="rect">
              <a:avLst/>
            </a:prstGeom>
            <a:noFill/>
            <a:ln w="9525">
              <a:noFill/>
              <a:miter lim="800000"/>
              <a:headEnd/>
              <a:tailEnd/>
            </a:ln>
          </p:spPr>
          <p:txBody>
            <a:bodyPr wrap="none">
              <a:spAutoFit/>
            </a:bodyPr>
            <a:lstStyle/>
            <a:p>
              <a:r>
                <a:rPr lang="es-CO" sz="1100">
                  <a:latin typeface="Times New Roman" pitchFamily="18" charset="0"/>
                </a:rPr>
                <a:t>S0</a:t>
              </a:r>
              <a:endParaRPr lang="es-ES" sz="1100">
                <a:latin typeface="Times New Roman" pitchFamily="18" charset="0"/>
              </a:endParaRPr>
            </a:p>
          </p:txBody>
        </p:sp>
        <p:sp>
          <p:nvSpPr>
            <p:cNvPr id="57384" name="Text Box 25"/>
            <p:cNvSpPr txBox="1">
              <a:spLocks noChangeArrowheads="1"/>
            </p:cNvSpPr>
            <p:nvPr/>
          </p:nvSpPr>
          <p:spPr bwMode="auto">
            <a:xfrm>
              <a:off x="5101" y="3284"/>
              <a:ext cx="243" cy="164"/>
            </a:xfrm>
            <a:prstGeom prst="rect">
              <a:avLst/>
            </a:prstGeom>
            <a:noFill/>
            <a:ln w="9525">
              <a:noFill/>
              <a:miter lim="800000"/>
              <a:headEnd/>
              <a:tailEnd/>
            </a:ln>
          </p:spPr>
          <p:txBody>
            <a:bodyPr wrap="none">
              <a:spAutoFit/>
            </a:bodyPr>
            <a:lstStyle/>
            <a:p>
              <a:r>
                <a:rPr lang="es-CO" sz="1100">
                  <a:latin typeface="Times New Roman" pitchFamily="18" charset="0"/>
                </a:rPr>
                <a:t>Cin</a:t>
              </a:r>
              <a:endParaRPr lang="es-ES" sz="1100">
                <a:latin typeface="Times New Roman" pitchFamily="18" charset="0"/>
              </a:endParaRPr>
            </a:p>
          </p:txBody>
        </p:sp>
        <p:sp>
          <p:nvSpPr>
            <p:cNvPr id="57385" name="Text Box 30"/>
            <p:cNvSpPr txBox="1">
              <a:spLocks noChangeArrowheads="1"/>
            </p:cNvSpPr>
            <p:nvPr/>
          </p:nvSpPr>
          <p:spPr bwMode="auto">
            <a:xfrm>
              <a:off x="3345" y="3067"/>
              <a:ext cx="556" cy="164"/>
            </a:xfrm>
            <a:prstGeom prst="rect">
              <a:avLst/>
            </a:prstGeom>
            <a:noFill/>
            <a:ln w="9525">
              <a:noFill/>
              <a:miter lim="800000"/>
              <a:headEnd/>
              <a:tailEnd/>
            </a:ln>
          </p:spPr>
          <p:txBody>
            <a:bodyPr wrap="none">
              <a:spAutoFit/>
            </a:bodyPr>
            <a:lstStyle/>
            <a:p>
              <a:r>
                <a:rPr lang="es-CO" sz="1100">
                  <a:latin typeface="Times New Roman" pitchFamily="18" charset="0"/>
                </a:rPr>
                <a:t>OverF, Cout</a:t>
              </a:r>
              <a:endParaRPr lang="es-ES" sz="1100">
                <a:latin typeface="Times New Roman" pitchFamily="18" charset="0"/>
              </a:endParaRPr>
            </a:p>
          </p:txBody>
        </p:sp>
        <p:sp>
          <p:nvSpPr>
            <p:cNvPr id="57386" name="Text Box 34"/>
            <p:cNvSpPr txBox="1">
              <a:spLocks noChangeArrowheads="1"/>
            </p:cNvSpPr>
            <p:nvPr/>
          </p:nvSpPr>
          <p:spPr bwMode="auto">
            <a:xfrm>
              <a:off x="3991" y="3692"/>
              <a:ext cx="170" cy="164"/>
            </a:xfrm>
            <a:prstGeom prst="rect">
              <a:avLst/>
            </a:prstGeom>
            <a:noFill/>
            <a:ln w="9525">
              <a:noFill/>
              <a:miter lim="800000"/>
              <a:headEnd/>
              <a:tailEnd/>
            </a:ln>
          </p:spPr>
          <p:txBody>
            <a:bodyPr wrap="none">
              <a:spAutoFit/>
            </a:bodyPr>
            <a:lstStyle/>
            <a:p>
              <a:r>
                <a:rPr lang="es-CO" sz="1100">
                  <a:latin typeface="Times New Roman" pitchFamily="18" charset="0"/>
                </a:rPr>
                <a:t>L</a:t>
              </a:r>
              <a:endParaRPr lang="es-ES" sz="1100">
                <a:latin typeface="Times New Roman" pitchFamily="18" charset="0"/>
              </a:endParaRPr>
            </a:p>
          </p:txBody>
        </p:sp>
        <p:sp>
          <p:nvSpPr>
            <p:cNvPr id="57387" name="Line 35"/>
            <p:cNvSpPr>
              <a:spLocks noChangeShapeType="1"/>
            </p:cNvSpPr>
            <p:nvPr/>
          </p:nvSpPr>
          <p:spPr bwMode="auto">
            <a:xfrm flipH="1">
              <a:off x="3810" y="3783"/>
              <a:ext cx="204" cy="0"/>
            </a:xfrm>
            <a:prstGeom prst="line">
              <a:avLst/>
            </a:prstGeom>
            <a:noFill/>
            <a:ln w="9525">
              <a:solidFill>
                <a:schemeClr val="tx1"/>
              </a:solidFill>
              <a:round/>
              <a:headEnd/>
              <a:tailEnd type="triangle" w="med" len="med"/>
            </a:ln>
          </p:spPr>
          <p:txBody>
            <a:bodyPr/>
            <a:lstStyle/>
            <a:p>
              <a:endParaRPr lang="es-ES_tradnl"/>
            </a:p>
          </p:txBody>
        </p:sp>
        <p:sp>
          <p:nvSpPr>
            <p:cNvPr id="57388" name="AutoShape 14"/>
            <p:cNvSpPr>
              <a:spLocks noChangeArrowheads="1"/>
            </p:cNvSpPr>
            <p:nvPr/>
          </p:nvSpPr>
          <p:spPr bwMode="auto">
            <a:xfrm>
              <a:off x="3260" y="3635"/>
              <a:ext cx="274" cy="249"/>
            </a:xfrm>
            <a:prstGeom prst="flowChartProcess">
              <a:avLst/>
            </a:prstGeom>
            <a:noFill/>
            <a:ln w="9525">
              <a:solidFill>
                <a:schemeClr val="tx1"/>
              </a:solidFill>
              <a:miter lim="800000"/>
              <a:headEnd/>
              <a:tailEnd/>
            </a:ln>
          </p:spPr>
          <p:txBody>
            <a:bodyPr wrap="none" anchor="ctr"/>
            <a:lstStyle/>
            <a:p>
              <a:pPr algn="ctr"/>
              <a:r>
                <a:rPr lang="es-CO" sz="1500">
                  <a:latin typeface="Times New Roman" pitchFamily="18" charset="0"/>
                </a:rPr>
                <a:t>V</a:t>
              </a:r>
              <a:endParaRPr lang="es-ES" sz="1500">
                <a:latin typeface="Times New Roman" pitchFamily="18" charset="0"/>
              </a:endParaRPr>
            </a:p>
          </p:txBody>
        </p:sp>
        <p:cxnSp>
          <p:nvCxnSpPr>
            <p:cNvPr id="57389" name="AutoShape 58"/>
            <p:cNvCxnSpPr>
              <a:cxnSpLocks noChangeShapeType="1"/>
              <a:stCxn id="57369" idx="1"/>
              <a:endCxn id="57388" idx="0"/>
            </p:cNvCxnSpPr>
            <p:nvPr/>
          </p:nvCxnSpPr>
          <p:spPr bwMode="auto">
            <a:xfrm rot="10800000" flipV="1">
              <a:off x="3397" y="3216"/>
              <a:ext cx="457" cy="419"/>
            </a:xfrm>
            <a:prstGeom prst="bentConnector2">
              <a:avLst/>
            </a:prstGeom>
            <a:noFill/>
            <a:ln w="9525">
              <a:solidFill>
                <a:schemeClr val="tx1"/>
              </a:solidFill>
              <a:miter lim="800000"/>
              <a:headEnd/>
              <a:tailEnd type="triangle" w="med" len="med"/>
            </a:ln>
          </p:spPr>
        </p:cxnSp>
      </p:grpSp>
      <p:sp>
        <p:nvSpPr>
          <p:cNvPr id="57367" name="Text Box 51"/>
          <p:cNvSpPr txBox="1">
            <a:spLocks noChangeArrowheads="1"/>
          </p:cNvSpPr>
          <p:nvPr/>
        </p:nvSpPr>
        <p:spPr bwMode="auto">
          <a:xfrm>
            <a:off x="1042988" y="3968750"/>
            <a:ext cx="468312" cy="290513"/>
          </a:xfrm>
          <a:prstGeom prst="rect">
            <a:avLst/>
          </a:prstGeom>
          <a:noFill/>
          <a:ln w="9525">
            <a:noFill/>
            <a:miter lim="800000"/>
            <a:headEnd/>
            <a:tailEnd/>
          </a:ln>
        </p:spPr>
        <p:txBody>
          <a:bodyPr wrap="none">
            <a:spAutoFit/>
          </a:bodyPr>
          <a:lstStyle/>
          <a:p>
            <a:r>
              <a:rPr lang="es-CO" sz="1300">
                <a:latin typeface="Times New Roman" pitchFamily="18" charset="0"/>
              </a:rPr>
              <a:t>start</a:t>
            </a:r>
            <a:endParaRPr lang="es-ES" sz="1300">
              <a:latin typeface="Times New Roman" pitchFamily="18" charset="0"/>
            </a:endParaRPr>
          </a:p>
        </p:txBody>
      </p:sp>
      <p:sp>
        <p:nvSpPr>
          <p:cNvPr id="57368" name="Line 46"/>
          <p:cNvSpPr>
            <a:spLocks noChangeShapeType="1"/>
          </p:cNvSpPr>
          <p:nvPr/>
        </p:nvSpPr>
        <p:spPr bwMode="auto">
          <a:xfrm>
            <a:off x="1511300" y="4140200"/>
            <a:ext cx="504825" cy="1588"/>
          </a:xfrm>
          <a:prstGeom prst="line">
            <a:avLst/>
          </a:prstGeom>
          <a:noFill/>
          <a:ln w="9525">
            <a:solidFill>
              <a:schemeClr val="tx1"/>
            </a:solidFill>
            <a:round/>
            <a:headEnd/>
            <a:tailEnd type="triangle" w="med" len="med"/>
          </a:ln>
        </p:spPr>
        <p:txBody>
          <a:bodyPr/>
          <a:lstStyle/>
          <a:p>
            <a:endParaRPr lang="es-ES_tradnl"/>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s-CO" smtClean="0"/>
              <a:t>Ejercicio 10: Funciones de la ALU</a:t>
            </a:r>
            <a:endParaRPr lang="es-ES" smtClean="0"/>
          </a:p>
        </p:txBody>
      </p:sp>
      <p:graphicFrame>
        <p:nvGraphicFramePr>
          <p:cNvPr id="79978" name="Group 106"/>
          <p:cNvGraphicFramePr>
            <a:graphicFrameLocks noGrp="1"/>
          </p:cNvGraphicFramePr>
          <p:nvPr>
            <p:ph type="tbl" idx="1"/>
          </p:nvPr>
        </p:nvGraphicFramePr>
        <p:xfrm>
          <a:off x="2216150" y="1952625"/>
          <a:ext cx="4551363" cy="3840480"/>
        </p:xfrm>
        <a:graphic>
          <a:graphicData uri="http://schemas.openxmlformats.org/drawingml/2006/table">
            <a:tbl>
              <a:tblPr/>
              <a:tblGrid>
                <a:gridCol w="369888"/>
                <a:gridCol w="369887"/>
                <a:gridCol w="369888"/>
                <a:gridCol w="474662"/>
                <a:gridCol w="1404938"/>
                <a:gridCol w="1562100"/>
              </a:tblGrid>
              <a:tr h="0">
                <a:tc gridSpan="4">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Selección</a:t>
                      </a:r>
                      <a:endParaRPr kumimoji="0" lang="es-ES" sz="12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gridSpan="2">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endParaRPr kumimoji="0" lang="es-ES_tradnl"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_tradnl"/>
                    </a:p>
                  </a:txBody>
                  <a:tcPr/>
                </a:tc>
              </a:tr>
              <a:tr h="1619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S2</a:t>
                      </a:r>
                      <a:endParaRPr kumimoji="0" lang="es-ES" sz="12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S1</a:t>
                      </a:r>
                      <a:endParaRPr kumimoji="0" lang="es-ES"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S0</a:t>
                      </a:r>
                      <a:endParaRPr kumimoji="0" lang="es-ES"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Cin</a:t>
                      </a:r>
                      <a:endParaRPr kumimoji="0" lang="es-ES"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Salida</a:t>
                      </a:r>
                      <a:endParaRPr kumimoji="0" lang="es-ES"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Arial" charset="0"/>
                        </a:rPr>
                        <a:t>Función</a:t>
                      </a:r>
                      <a:endParaRPr kumimoji="0" lang="es-ES"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Transferir 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Incrementar 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r>
              <a:tr h="163513">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F=A+B</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Suma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99"/>
                    </a:solidFill>
                  </a:tcPr>
                </a:tc>
              </a:tr>
              <a:tr h="219075">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F=A+B+1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Suma con carry</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F=A-B-1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Resta con Préstamo</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F=A-B</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Sustracción</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Decrementar 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Transferir 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X</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 OR B</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OR</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X</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 XOR B</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XOR</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3513">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0</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X</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 AND B</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AND</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1</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X</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F=A’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Arial" charset="0"/>
                        </a:rPr>
                        <a:t>Complementar A</a:t>
                      </a: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s-CO" smtClean="0"/>
              <a:t>Ejercicio 10: Quartus II: DataPath</a:t>
            </a:r>
            <a:endParaRPr lang="es-ES" smtClean="0"/>
          </a:p>
        </p:txBody>
      </p:sp>
      <p:pic>
        <p:nvPicPr>
          <p:cNvPr id="59395" name="Picture 4"/>
          <p:cNvPicPr>
            <a:picLocks noChangeAspect="1" noChangeArrowheads="1"/>
          </p:cNvPicPr>
          <p:nvPr/>
        </p:nvPicPr>
        <p:blipFill>
          <a:blip r:embed="rId2"/>
          <a:srcRect/>
          <a:stretch>
            <a:fillRect/>
          </a:stretch>
        </p:blipFill>
        <p:spPr bwMode="auto">
          <a:xfrm>
            <a:off x="119063" y="1989138"/>
            <a:ext cx="8882062" cy="34925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8"/>
          <p:cNvPicPr>
            <a:picLocks noChangeAspect="1" noChangeArrowheads="1"/>
          </p:cNvPicPr>
          <p:nvPr/>
        </p:nvPicPr>
        <p:blipFill>
          <a:blip r:embed="rId2"/>
          <a:srcRect/>
          <a:stretch>
            <a:fillRect/>
          </a:stretch>
        </p:blipFill>
        <p:spPr bwMode="auto">
          <a:xfrm>
            <a:off x="71438" y="2708275"/>
            <a:ext cx="8893175" cy="2051050"/>
          </a:xfrm>
          <a:prstGeom prst="rect">
            <a:avLst/>
          </a:prstGeom>
          <a:noFill/>
          <a:ln w="9525">
            <a:noFill/>
            <a:miter lim="800000"/>
            <a:headEnd/>
            <a:tailEnd/>
          </a:ln>
        </p:spPr>
      </p:pic>
      <p:sp>
        <p:nvSpPr>
          <p:cNvPr id="60419" name="Rectangle 2"/>
          <p:cNvSpPr>
            <a:spLocks noGrp="1" noChangeArrowheads="1"/>
          </p:cNvSpPr>
          <p:nvPr>
            <p:ph type="title"/>
          </p:nvPr>
        </p:nvSpPr>
        <p:spPr/>
        <p:txBody>
          <a:bodyPr/>
          <a:lstStyle/>
          <a:p>
            <a:r>
              <a:rPr lang="es-CO" smtClean="0"/>
              <a:t>Ejercicio 10: Simulación</a:t>
            </a:r>
            <a:endParaRPr lang="es-ES" smtClean="0"/>
          </a:p>
        </p:txBody>
      </p:sp>
      <p:sp>
        <p:nvSpPr>
          <p:cNvPr id="60420" name="Oval 5"/>
          <p:cNvSpPr>
            <a:spLocks noChangeArrowheads="1"/>
          </p:cNvSpPr>
          <p:nvPr/>
        </p:nvSpPr>
        <p:spPr bwMode="auto">
          <a:xfrm>
            <a:off x="2555875" y="3224213"/>
            <a:ext cx="900113" cy="384175"/>
          </a:xfrm>
          <a:prstGeom prst="ellipse">
            <a:avLst/>
          </a:prstGeom>
          <a:noFill/>
          <a:ln w="19050">
            <a:solidFill>
              <a:srgbClr val="FF0000"/>
            </a:solidFill>
            <a:prstDash val="dash"/>
            <a:round/>
            <a:headEnd/>
            <a:tailEnd/>
          </a:ln>
        </p:spPr>
        <p:txBody>
          <a:bodyPr wrap="none" anchor="ctr"/>
          <a:lstStyle/>
          <a:p>
            <a:endParaRPr lang="es-ES_tradnl"/>
          </a:p>
        </p:txBody>
      </p:sp>
      <p:sp>
        <p:nvSpPr>
          <p:cNvPr id="60421" name="Oval 6"/>
          <p:cNvSpPr>
            <a:spLocks noChangeArrowheads="1"/>
          </p:cNvSpPr>
          <p:nvPr/>
        </p:nvSpPr>
        <p:spPr bwMode="auto">
          <a:xfrm>
            <a:off x="3311525" y="3500438"/>
            <a:ext cx="576263" cy="300037"/>
          </a:xfrm>
          <a:prstGeom prst="ellipse">
            <a:avLst/>
          </a:prstGeom>
          <a:noFill/>
          <a:ln w="19050">
            <a:solidFill>
              <a:srgbClr val="FF0000"/>
            </a:solidFill>
            <a:prstDash val="dash"/>
            <a:round/>
            <a:headEnd/>
            <a:tailEnd/>
          </a:ln>
        </p:spPr>
        <p:txBody>
          <a:bodyPr wrap="none" anchor="ctr"/>
          <a:lstStyle/>
          <a:p>
            <a:endParaRPr lang="es-ES_tradnl"/>
          </a:p>
        </p:txBody>
      </p:sp>
      <p:sp>
        <p:nvSpPr>
          <p:cNvPr id="60422" name="Oval 7"/>
          <p:cNvSpPr>
            <a:spLocks noChangeArrowheads="1"/>
          </p:cNvSpPr>
          <p:nvPr/>
        </p:nvSpPr>
        <p:spPr bwMode="auto">
          <a:xfrm>
            <a:off x="2843213" y="3752850"/>
            <a:ext cx="1476375" cy="468313"/>
          </a:xfrm>
          <a:prstGeom prst="ellipse">
            <a:avLst/>
          </a:prstGeom>
          <a:noFill/>
          <a:ln w="19050">
            <a:solidFill>
              <a:srgbClr val="FF0000"/>
            </a:solidFill>
            <a:prstDash val="dash"/>
            <a:round/>
            <a:headEnd/>
            <a:tailEnd/>
          </a:ln>
        </p:spPr>
        <p:txBody>
          <a:bodyPr wrap="none" anchor="ctr"/>
          <a:lstStyle/>
          <a:p>
            <a:endParaRPr lang="es-ES_tradnl"/>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s-CO" sz="2800" smtClean="0"/>
              <a:t>Ejercicio 11: Diseño de una maquina de gaseosas</a:t>
            </a:r>
            <a:endParaRPr lang="es-ES" sz="2800" smtClean="0"/>
          </a:p>
        </p:txBody>
      </p:sp>
      <p:sp>
        <p:nvSpPr>
          <p:cNvPr id="61443" name="Rectangle 3"/>
          <p:cNvSpPr>
            <a:spLocks noGrp="1" noChangeArrowheads="1"/>
          </p:cNvSpPr>
          <p:nvPr>
            <p:ph type="body" idx="1"/>
          </p:nvPr>
        </p:nvSpPr>
        <p:spPr/>
        <p:txBody>
          <a:bodyPr/>
          <a:lstStyle/>
          <a:p>
            <a:pPr algn="just"/>
            <a:r>
              <a:rPr lang="es-CO" smtClean="0"/>
              <a:t>Diseñe una maquina vendedora de gaseosas, la cual pueda manejar al menos 4 productos diferentes y pueda recibir monedas de dos denominaciones diferentes. La maquina debe dar devueltas en caso de que sea necesario y debe tener una opción para cancelar una transacción y devolver las monedas que un usuario le haya insertado.</a:t>
            </a:r>
          </a:p>
          <a:p>
            <a:pPr algn="just"/>
            <a:endParaRPr lang="es-CO" smtClean="0"/>
          </a:p>
          <a:p>
            <a:pPr algn="just"/>
            <a:r>
              <a:rPr lang="es-CO" smtClean="0"/>
              <a:t>Establezca las señales de control necesarias para hacer el control interno de la maquina, como compuertas o actuadores mecánicos.</a:t>
            </a:r>
            <a:endParaRPr lang="es-E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p:txBody>
          <a:bodyPr/>
          <a:lstStyle/>
          <a:p>
            <a:pPr eaLnBrk="1" hangingPunct="1"/>
            <a:r>
              <a:rPr lang="es-CO" smtClean="0"/>
              <a:t>Ejercicio 2</a:t>
            </a:r>
            <a:endParaRPr lang="es-ES" smtClean="0"/>
          </a:p>
        </p:txBody>
      </p:sp>
      <p:graphicFrame>
        <p:nvGraphicFramePr>
          <p:cNvPr id="4" name="Group 98"/>
          <p:cNvGraphicFramePr>
            <a:graphicFrameLocks noGrp="1"/>
          </p:cNvGraphicFramePr>
          <p:nvPr>
            <p:ph/>
          </p:nvPr>
        </p:nvGraphicFramePr>
        <p:xfrm>
          <a:off x="823913" y="2133600"/>
          <a:ext cx="3419475" cy="2374901"/>
        </p:xfrm>
        <a:graphic>
          <a:graphicData uri="http://schemas.openxmlformats.org/drawingml/2006/table">
            <a:tbl>
              <a:tblPr/>
              <a:tblGrid>
                <a:gridCol w="611188"/>
                <a:gridCol w="612775"/>
                <a:gridCol w="611187"/>
                <a:gridCol w="612775"/>
                <a:gridCol w="503238"/>
                <a:gridCol w="468312"/>
              </a:tblGrid>
              <a:tr h="6064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1" i="0" u="none" strike="noStrike" cap="none" normalizeH="0" baseline="0" dirty="0" smtClean="0">
                          <a:ln>
                            <a:noFill/>
                          </a:ln>
                          <a:solidFill>
                            <a:schemeClr val="tx1"/>
                          </a:solidFill>
                          <a:effectLst/>
                          <a:latin typeface="Arial" charset="0"/>
                        </a:rPr>
                        <a:t>Estado Presente</a:t>
                      </a:r>
                      <a:endParaRPr kumimoji="0" lang="es-ES" sz="1500" b="1" i="0" u="none" strike="noStrike" cap="none" normalizeH="0" baseline="0" dirty="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1" i="0" u="none" strike="noStrike" cap="none" normalizeH="0" baseline="0" smtClean="0">
                          <a:ln>
                            <a:noFill/>
                          </a:ln>
                          <a:solidFill>
                            <a:schemeClr val="tx1"/>
                          </a:solidFill>
                          <a:effectLst/>
                          <a:latin typeface="Arial" charset="0"/>
                        </a:rPr>
                        <a:t>Próximo Estado</a:t>
                      </a:r>
                      <a:endParaRPr kumimoji="0" lang="es-ES" sz="15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1" i="0" u="none" strike="noStrike" cap="none" normalizeH="0" baseline="0" smtClean="0">
                          <a:ln>
                            <a:noFill/>
                          </a:ln>
                          <a:solidFill>
                            <a:schemeClr val="tx1"/>
                          </a:solidFill>
                          <a:effectLst/>
                          <a:latin typeface="Arial" charset="0"/>
                        </a:rPr>
                        <a:t>Salida</a:t>
                      </a:r>
                      <a:endParaRPr kumimoji="0" lang="es-ES" sz="15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1" i="0" u="none" strike="noStrike" cap="none" normalizeH="0" baseline="0" smtClean="0">
                          <a:ln>
                            <a:noFill/>
                          </a:ln>
                          <a:solidFill>
                            <a:schemeClr val="tx1"/>
                          </a:solidFill>
                          <a:effectLst/>
                          <a:latin typeface="Arial" charset="0"/>
                        </a:rPr>
                        <a:t>Q1</a:t>
                      </a:r>
                      <a:endParaRPr kumimoji="0" lang="es-ES" sz="15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1" i="0" u="none" strike="noStrike" cap="none" normalizeH="0" baseline="0" smtClean="0">
                          <a:ln>
                            <a:noFill/>
                          </a:ln>
                          <a:solidFill>
                            <a:schemeClr val="tx1"/>
                          </a:solidFill>
                          <a:effectLst/>
                          <a:latin typeface="Arial" charset="0"/>
                        </a:rPr>
                        <a:t>Q0</a:t>
                      </a:r>
                      <a:endParaRPr kumimoji="0" lang="es-ES" sz="15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1" i="0" u="none" strike="noStrike" cap="none" normalizeH="0" baseline="0" smtClean="0">
                          <a:ln>
                            <a:noFill/>
                          </a:ln>
                          <a:solidFill>
                            <a:schemeClr val="tx1"/>
                          </a:solidFill>
                          <a:effectLst/>
                          <a:latin typeface="Arial" charset="0"/>
                        </a:rPr>
                        <a:t>Q1+</a:t>
                      </a:r>
                      <a:endParaRPr kumimoji="0" lang="es-ES" sz="15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1" i="0" u="none" strike="noStrike" cap="none" normalizeH="0" baseline="0" smtClean="0">
                          <a:ln>
                            <a:noFill/>
                          </a:ln>
                          <a:solidFill>
                            <a:schemeClr val="tx1"/>
                          </a:solidFill>
                          <a:effectLst/>
                          <a:latin typeface="Arial" charset="0"/>
                        </a:rPr>
                        <a:t>Q0+</a:t>
                      </a:r>
                      <a:endParaRPr kumimoji="0" lang="es-ES" sz="15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1" i="0" u="none" strike="noStrike" cap="none" normalizeH="0" baseline="0" smtClean="0">
                          <a:ln>
                            <a:noFill/>
                          </a:ln>
                          <a:solidFill>
                            <a:schemeClr val="tx1"/>
                          </a:solidFill>
                          <a:effectLst/>
                          <a:latin typeface="Arial" charset="0"/>
                        </a:rPr>
                        <a:t>Z1</a:t>
                      </a:r>
                      <a:endParaRPr kumimoji="0" lang="es-ES" sz="15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1" i="0" u="none" strike="noStrike" cap="none" normalizeH="0" baseline="0" smtClean="0">
                          <a:ln>
                            <a:noFill/>
                          </a:ln>
                          <a:solidFill>
                            <a:schemeClr val="tx1"/>
                          </a:solidFill>
                          <a:effectLst/>
                          <a:latin typeface="Arial" charset="0"/>
                        </a:rPr>
                        <a:t>Z0</a:t>
                      </a:r>
                      <a:endParaRPr kumimoji="0" lang="es-ES" sz="15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0</a:t>
                      </a:r>
                      <a:endParaRPr kumimoji="0" lang="es-ES" sz="15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0</a:t>
                      </a:r>
                      <a:endParaRPr kumimoji="0" lang="es-ES" sz="15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0</a:t>
                      </a:r>
                      <a:endParaRPr kumimoji="0" lang="es-ES" sz="15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1</a:t>
                      </a:r>
                      <a:endParaRPr kumimoji="0" lang="es-ES" sz="15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0</a:t>
                      </a:r>
                      <a:endParaRPr kumimoji="0" lang="es-ES" sz="15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0</a:t>
                      </a:r>
                      <a:endParaRPr kumimoji="0" lang="es-ES" sz="15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0</a:t>
                      </a:r>
                      <a:endParaRPr kumimoji="0" lang="es-ES" sz="15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1</a:t>
                      </a:r>
                      <a:endParaRPr kumimoji="0" lang="es-ES" sz="15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1</a:t>
                      </a:r>
                      <a:endParaRPr kumimoji="0" lang="es-ES" sz="15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0</a:t>
                      </a:r>
                      <a:endParaRPr kumimoji="0" lang="es-ES" sz="15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0</a:t>
                      </a:r>
                      <a:endParaRPr kumimoji="0" lang="es-ES" sz="15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1</a:t>
                      </a:r>
                      <a:endParaRPr kumimoji="0" lang="es-ES" sz="15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1</a:t>
                      </a:r>
                      <a:endParaRPr kumimoji="0" lang="es-ES" sz="15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0</a:t>
                      </a:r>
                      <a:endParaRPr kumimoji="0" lang="es-ES" sz="15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0</a:t>
                      </a:r>
                      <a:endParaRPr kumimoji="0" lang="es-ES" sz="15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0</a:t>
                      </a:r>
                      <a:endParaRPr kumimoji="0" lang="es-ES" sz="15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1</a:t>
                      </a:r>
                      <a:endParaRPr kumimoji="0" lang="es-ES" sz="15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0</a:t>
                      </a:r>
                      <a:endParaRPr kumimoji="0" lang="es-ES" sz="15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1</a:t>
                      </a:r>
                      <a:endParaRPr kumimoji="0" lang="es-ES" sz="15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1</a:t>
                      </a:r>
                      <a:endParaRPr kumimoji="0" lang="es-ES" sz="15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dirty="0" smtClean="0">
                          <a:ln>
                            <a:noFill/>
                          </a:ln>
                          <a:solidFill>
                            <a:schemeClr val="tx1"/>
                          </a:solidFill>
                          <a:effectLst/>
                          <a:latin typeface="Arial" charset="0"/>
                        </a:rPr>
                        <a:t>0</a:t>
                      </a:r>
                      <a:endParaRPr kumimoji="0" lang="es-ES" sz="15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0</a:t>
                      </a:r>
                      <a:endParaRPr kumimoji="0" lang="es-ES" sz="15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smtClean="0">
                          <a:ln>
                            <a:noFill/>
                          </a:ln>
                          <a:solidFill>
                            <a:schemeClr val="tx1"/>
                          </a:solidFill>
                          <a:effectLst/>
                          <a:latin typeface="Arial" charset="0"/>
                        </a:rPr>
                        <a:t>1</a:t>
                      </a:r>
                      <a:endParaRPr kumimoji="0" lang="es-ES" sz="15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CO" sz="1500" b="0" i="0" u="none" strike="noStrike" cap="none" normalizeH="0" baseline="0" dirty="0" smtClean="0">
                          <a:ln>
                            <a:noFill/>
                          </a:ln>
                          <a:solidFill>
                            <a:schemeClr val="tx1"/>
                          </a:solidFill>
                          <a:effectLst/>
                          <a:latin typeface="Arial" charset="0"/>
                        </a:rPr>
                        <a:t>1</a:t>
                      </a:r>
                      <a:endParaRPr kumimoji="0" lang="es-ES" sz="1500" b="0" i="0" u="none" strike="noStrike" cap="none" normalizeH="0" baseline="0" dirty="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99"/>
                    </a:solidFill>
                  </a:tcPr>
                </a:tc>
              </a:tr>
            </a:tbl>
          </a:graphicData>
        </a:graphic>
      </p:graphicFrame>
      <p:sp>
        <p:nvSpPr>
          <p:cNvPr id="8243" name="Text Box 68"/>
          <p:cNvSpPr txBox="1">
            <a:spLocks noChangeArrowheads="1"/>
          </p:cNvSpPr>
          <p:nvPr/>
        </p:nvSpPr>
        <p:spPr bwMode="auto">
          <a:xfrm>
            <a:off x="681038" y="5510213"/>
            <a:ext cx="4235450" cy="366712"/>
          </a:xfrm>
          <a:prstGeom prst="rect">
            <a:avLst/>
          </a:prstGeom>
          <a:noFill/>
          <a:ln w="9525">
            <a:noFill/>
            <a:miter lim="800000"/>
            <a:headEnd/>
            <a:tailEnd/>
          </a:ln>
        </p:spPr>
        <p:txBody>
          <a:bodyPr wrap="none">
            <a:spAutoFit/>
          </a:bodyPr>
          <a:lstStyle/>
          <a:p>
            <a:r>
              <a:rPr lang="es-CO" sz="1800">
                <a:latin typeface="Times New Roman" pitchFamily="18" charset="0"/>
              </a:rPr>
              <a:t>El circuito realiza la cuenta 00 – 01 – 10</a:t>
            </a:r>
            <a:endParaRPr lang="es-ES" sz="1800">
              <a:latin typeface="Times New Roman" pitchFamily="18" charset="0"/>
            </a:endParaRPr>
          </a:p>
        </p:txBody>
      </p:sp>
      <p:sp>
        <p:nvSpPr>
          <p:cNvPr id="8244" name="AutoShape 99"/>
          <p:cNvSpPr>
            <a:spLocks noChangeArrowheads="1"/>
          </p:cNvSpPr>
          <p:nvPr/>
        </p:nvSpPr>
        <p:spPr bwMode="auto">
          <a:xfrm>
            <a:off x="5513388" y="2781300"/>
            <a:ext cx="650875" cy="650875"/>
          </a:xfrm>
          <a:prstGeom prst="flowChartConnector">
            <a:avLst/>
          </a:prstGeom>
          <a:noFill/>
          <a:ln w="9525">
            <a:solidFill>
              <a:schemeClr val="tx1"/>
            </a:solidFill>
            <a:round/>
            <a:headEnd/>
            <a:tailEnd/>
          </a:ln>
        </p:spPr>
        <p:txBody>
          <a:bodyPr wrap="none" anchor="ctr"/>
          <a:lstStyle/>
          <a:p>
            <a:pPr algn="ctr"/>
            <a:r>
              <a:rPr lang="es-CO" sz="1500">
                <a:latin typeface="Times New Roman" pitchFamily="18" charset="0"/>
              </a:rPr>
              <a:t>00</a:t>
            </a:r>
            <a:endParaRPr lang="es-ES" sz="1500">
              <a:latin typeface="Times New Roman" pitchFamily="18" charset="0"/>
            </a:endParaRPr>
          </a:p>
        </p:txBody>
      </p:sp>
      <p:sp>
        <p:nvSpPr>
          <p:cNvPr id="8245" name="AutoShape 100"/>
          <p:cNvSpPr>
            <a:spLocks noChangeArrowheads="1"/>
          </p:cNvSpPr>
          <p:nvPr/>
        </p:nvSpPr>
        <p:spPr bwMode="auto">
          <a:xfrm>
            <a:off x="7389813" y="2781300"/>
            <a:ext cx="650875" cy="650875"/>
          </a:xfrm>
          <a:prstGeom prst="flowChartConnector">
            <a:avLst/>
          </a:prstGeom>
          <a:noFill/>
          <a:ln w="9525">
            <a:solidFill>
              <a:schemeClr val="tx1"/>
            </a:solidFill>
            <a:round/>
            <a:headEnd/>
            <a:tailEnd/>
          </a:ln>
        </p:spPr>
        <p:txBody>
          <a:bodyPr wrap="none" anchor="ctr"/>
          <a:lstStyle/>
          <a:p>
            <a:pPr algn="ctr"/>
            <a:r>
              <a:rPr lang="es-CO" sz="1500">
                <a:latin typeface="Times New Roman" pitchFamily="18" charset="0"/>
              </a:rPr>
              <a:t>01</a:t>
            </a:r>
            <a:endParaRPr lang="es-ES" sz="1500">
              <a:latin typeface="Times New Roman" pitchFamily="18" charset="0"/>
            </a:endParaRPr>
          </a:p>
        </p:txBody>
      </p:sp>
      <p:sp>
        <p:nvSpPr>
          <p:cNvPr id="8246" name="AutoShape 101"/>
          <p:cNvSpPr>
            <a:spLocks noChangeArrowheads="1"/>
          </p:cNvSpPr>
          <p:nvPr/>
        </p:nvSpPr>
        <p:spPr bwMode="auto">
          <a:xfrm>
            <a:off x="6453188" y="4113213"/>
            <a:ext cx="650875" cy="650875"/>
          </a:xfrm>
          <a:prstGeom prst="flowChartConnector">
            <a:avLst/>
          </a:prstGeom>
          <a:noFill/>
          <a:ln w="9525">
            <a:solidFill>
              <a:schemeClr val="tx1"/>
            </a:solidFill>
            <a:round/>
            <a:headEnd/>
            <a:tailEnd/>
          </a:ln>
        </p:spPr>
        <p:txBody>
          <a:bodyPr wrap="none" anchor="ctr"/>
          <a:lstStyle/>
          <a:p>
            <a:pPr algn="ctr"/>
            <a:r>
              <a:rPr lang="es-CO" sz="1500">
                <a:latin typeface="Times New Roman" pitchFamily="18" charset="0"/>
              </a:rPr>
              <a:t>10</a:t>
            </a:r>
            <a:endParaRPr lang="es-ES" sz="1500">
              <a:latin typeface="Times New Roman" pitchFamily="18" charset="0"/>
            </a:endParaRPr>
          </a:p>
        </p:txBody>
      </p:sp>
      <p:cxnSp>
        <p:nvCxnSpPr>
          <p:cNvPr id="8247" name="AutoShape 102"/>
          <p:cNvCxnSpPr>
            <a:cxnSpLocks noChangeShapeType="1"/>
            <a:stCxn id="8244" idx="7"/>
            <a:endCxn id="8245" idx="1"/>
          </p:cNvCxnSpPr>
          <p:nvPr/>
        </p:nvCxnSpPr>
        <p:spPr bwMode="auto">
          <a:xfrm rot="5400000" flipV="1">
            <a:off x="6776244" y="2169319"/>
            <a:ext cx="1588" cy="1416050"/>
          </a:xfrm>
          <a:prstGeom prst="curvedConnector3">
            <a:avLst>
              <a:gd name="adj1" fmla="val -20400009"/>
            </a:avLst>
          </a:prstGeom>
          <a:noFill/>
          <a:ln w="9525">
            <a:solidFill>
              <a:schemeClr val="tx1"/>
            </a:solidFill>
            <a:round/>
            <a:headEnd/>
            <a:tailEnd type="triangle" w="med" len="med"/>
          </a:ln>
        </p:spPr>
      </p:cxnSp>
      <p:cxnSp>
        <p:nvCxnSpPr>
          <p:cNvPr id="8248" name="AutoShape 103"/>
          <p:cNvCxnSpPr>
            <a:cxnSpLocks noChangeShapeType="1"/>
            <a:stCxn id="8245" idx="4"/>
            <a:endCxn id="8246" idx="6"/>
          </p:cNvCxnSpPr>
          <p:nvPr/>
        </p:nvCxnSpPr>
        <p:spPr bwMode="auto">
          <a:xfrm rot="5400000">
            <a:off x="6906419" y="3629819"/>
            <a:ext cx="1006475" cy="611187"/>
          </a:xfrm>
          <a:prstGeom prst="curvedConnector2">
            <a:avLst/>
          </a:prstGeom>
          <a:noFill/>
          <a:ln w="9525">
            <a:solidFill>
              <a:schemeClr val="tx1"/>
            </a:solidFill>
            <a:round/>
            <a:headEnd/>
            <a:tailEnd type="triangle" w="med" len="med"/>
          </a:ln>
        </p:spPr>
      </p:cxnSp>
      <p:cxnSp>
        <p:nvCxnSpPr>
          <p:cNvPr id="8249" name="AutoShape 104"/>
          <p:cNvCxnSpPr>
            <a:cxnSpLocks noChangeShapeType="1"/>
            <a:stCxn id="8246" idx="2"/>
            <a:endCxn id="8244" idx="4"/>
          </p:cNvCxnSpPr>
          <p:nvPr/>
        </p:nvCxnSpPr>
        <p:spPr bwMode="auto">
          <a:xfrm rot="10800000">
            <a:off x="5838825" y="3432175"/>
            <a:ext cx="614363" cy="1006475"/>
          </a:xfrm>
          <a:prstGeom prst="curvedConnector2">
            <a:avLst/>
          </a:prstGeom>
          <a:noFill/>
          <a:ln w="9525">
            <a:solidFill>
              <a:schemeClr val="tx1"/>
            </a:solidFill>
            <a:round/>
            <a:headEnd/>
            <a:tailEnd type="triangle" w="med" len="med"/>
          </a:ln>
        </p:spPr>
      </p:cxnSp>
      <p:grpSp>
        <p:nvGrpSpPr>
          <p:cNvPr id="8250" name="Group 108"/>
          <p:cNvGrpSpPr>
            <a:grpSpLocks/>
          </p:cNvGrpSpPr>
          <p:nvPr/>
        </p:nvGrpSpPr>
        <p:grpSpPr bwMode="auto">
          <a:xfrm>
            <a:off x="6597650" y="2241550"/>
            <a:ext cx="323850" cy="217488"/>
            <a:chOff x="3833" y="1412"/>
            <a:chExt cx="204" cy="137"/>
          </a:xfrm>
        </p:grpSpPr>
        <p:sp>
          <p:nvSpPr>
            <p:cNvPr id="8259" name="Line 105"/>
            <p:cNvSpPr>
              <a:spLocks noChangeShapeType="1"/>
            </p:cNvSpPr>
            <p:nvPr/>
          </p:nvSpPr>
          <p:spPr bwMode="auto">
            <a:xfrm flipV="1">
              <a:off x="3945" y="1412"/>
              <a:ext cx="0" cy="137"/>
            </a:xfrm>
            <a:prstGeom prst="line">
              <a:avLst/>
            </a:prstGeom>
            <a:noFill/>
            <a:ln w="9525">
              <a:solidFill>
                <a:schemeClr val="tx1"/>
              </a:solidFill>
              <a:round/>
              <a:headEnd/>
              <a:tailEnd/>
            </a:ln>
          </p:spPr>
          <p:txBody>
            <a:bodyPr/>
            <a:lstStyle/>
            <a:p>
              <a:endParaRPr lang="es-ES_tradnl"/>
            </a:p>
          </p:txBody>
        </p:sp>
        <p:sp>
          <p:nvSpPr>
            <p:cNvPr id="8260" name="Line 106"/>
            <p:cNvSpPr>
              <a:spLocks noChangeShapeType="1"/>
            </p:cNvSpPr>
            <p:nvPr/>
          </p:nvSpPr>
          <p:spPr bwMode="auto">
            <a:xfrm flipH="1">
              <a:off x="3833" y="1549"/>
              <a:ext cx="112" cy="0"/>
            </a:xfrm>
            <a:prstGeom prst="line">
              <a:avLst/>
            </a:prstGeom>
            <a:noFill/>
            <a:ln w="9525">
              <a:solidFill>
                <a:schemeClr val="tx1"/>
              </a:solidFill>
              <a:round/>
              <a:headEnd/>
              <a:tailEnd/>
            </a:ln>
          </p:spPr>
          <p:txBody>
            <a:bodyPr/>
            <a:lstStyle/>
            <a:p>
              <a:endParaRPr lang="es-ES_tradnl"/>
            </a:p>
          </p:txBody>
        </p:sp>
        <p:sp>
          <p:nvSpPr>
            <p:cNvPr id="8261" name="Line 107"/>
            <p:cNvSpPr>
              <a:spLocks noChangeShapeType="1"/>
            </p:cNvSpPr>
            <p:nvPr/>
          </p:nvSpPr>
          <p:spPr bwMode="auto">
            <a:xfrm>
              <a:off x="3945" y="1412"/>
              <a:ext cx="92" cy="0"/>
            </a:xfrm>
            <a:prstGeom prst="line">
              <a:avLst/>
            </a:prstGeom>
            <a:noFill/>
            <a:ln w="9525">
              <a:solidFill>
                <a:schemeClr val="tx1"/>
              </a:solidFill>
              <a:round/>
              <a:headEnd/>
              <a:tailEnd/>
            </a:ln>
          </p:spPr>
          <p:txBody>
            <a:bodyPr/>
            <a:lstStyle/>
            <a:p>
              <a:endParaRPr lang="es-ES_tradnl"/>
            </a:p>
          </p:txBody>
        </p:sp>
      </p:grpSp>
      <p:grpSp>
        <p:nvGrpSpPr>
          <p:cNvPr id="8251" name="Group 109"/>
          <p:cNvGrpSpPr>
            <a:grpSpLocks/>
          </p:cNvGrpSpPr>
          <p:nvPr/>
        </p:nvGrpSpPr>
        <p:grpSpPr bwMode="auto">
          <a:xfrm>
            <a:off x="7605713" y="3933825"/>
            <a:ext cx="323850" cy="217488"/>
            <a:chOff x="3833" y="1412"/>
            <a:chExt cx="204" cy="137"/>
          </a:xfrm>
        </p:grpSpPr>
        <p:sp>
          <p:nvSpPr>
            <p:cNvPr id="8256" name="Line 110"/>
            <p:cNvSpPr>
              <a:spLocks noChangeShapeType="1"/>
            </p:cNvSpPr>
            <p:nvPr/>
          </p:nvSpPr>
          <p:spPr bwMode="auto">
            <a:xfrm flipV="1">
              <a:off x="3945" y="1412"/>
              <a:ext cx="0" cy="137"/>
            </a:xfrm>
            <a:prstGeom prst="line">
              <a:avLst/>
            </a:prstGeom>
            <a:noFill/>
            <a:ln w="9525">
              <a:solidFill>
                <a:schemeClr val="tx1"/>
              </a:solidFill>
              <a:round/>
              <a:headEnd/>
              <a:tailEnd/>
            </a:ln>
          </p:spPr>
          <p:txBody>
            <a:bodyPr/>
            <a:lstStyle/>
            <a:p>
              <a:endParaRPr lang="es-ES_tradnl"/>
            </a:p>
          </p:txBody>
        </p:sp>
        <p:sp>
          <p:nvSpPr>
            <p:cNvPr id="8257" name="Line 111"/>
            <p:cNvSpPr>
              <a:spLocks noChangeShapeType="1"/>
            </p:cNvSpPr>
            <p:nvPr/>
          </p:nvSpPr>
          <p:spPr bwMode="auto">
            <a:xfrm flipH="1">
              <a:off x="3833" y="1549"/>
              <a:ext cx="112" cy="0"/>
            </a:xfrm>
            <a:prstGeom prst="line">
              <a:avLst/>
            </a:prstGeom>
            <a:noFill/>
            <a:ln w="9525">
              <a:solidFill>
                <a:schemeClr val="tx1"/>
              </a:solidFill>
              <a:round/>
              <a:headEnd/>
              <a:tailEnd/>
            </a:ln>
          </p:spPr>
          <p:txBody>
            <a:bodyPr/>
            <a:lstStyle/>
            <a:p>
              <a:endParaRPr lang="es-ES_tradnl"/>
            </a:p>
          </p:txBody>
        </p:sp>
        <p:sp>
          <p:nvSpPr>
            <p:cNvPr id="8258" name="Line 112"/>
            <p:cNvSpPr>
              <a:spLocks noChangeShapeType="1"/>
            </p:cNvSpPr>
            <p:nvPr/>
          </p:nvSpPr>
          <p:spPr bwMode="auto">
            <a:xfrm>
              <a:off x="3945" y="1412"/>
              <a:ext cx="92" cy="0"/>
            </a:xfrm>
            <a:prstGeom prst="line">
              <a:avLst/>
            </a:prstGeom>
            <a:noFill/>
            <a:ln w="9525">
              <a:solidFill>
                <a:schemeClr val="tx1"/>
              </a:solidFill>
              <a:round/>
              <a:headEnd/>
              <a:tailEnd/>
            </a:ln>
          </p:spPr>
          <p:txBody>
            <a:bodyPr/>
            <a:lstStyle/>
            <a:p>
              <a:endParaRPr lang="es-ES_tradnl"/>
            </a:p>
          </p:txBody>
        </p:sp>
      </p:grpSp>
      <p:grpSp>
        <p:nvGrpSpPr>
          <p:cNvPr id="8252" name="Group 113"/>
          <p:cNvGrpSpPr>
            <a:grpSpLocks/>
          </p:cNvGrpSpPr>
          <p:nvPr/>
        </p:nvGrpSpPr>
        <p:grpSpPr bwMode="auto">
          <a:xfrm>
            <a:off x="5553075" y="3897313"/>
            <a:ext cx="323850" cy="217487"/>
            <a:chOff x="3833" y="1412"/>
            <a:chExt cx="204" cy="137"/>
          </a:xfrm>
        </p:grpSpPr>
        <p:sp>
          <p:nvSpPr>
            <p:cNvPr id="8253" name="Line 114"/>
            <p:cNvSpPr>
              <a:spLocks noChangeShapeType="1"/>
            </p:cNvSpPr>
            <p:nvPr/>
          </p:nvSpPr>
          <p:spPr bwMode="auto">
            <a:xfrm flipV="1">
              <a:off x="3945" y="1412"/>
              <a:ext cx="0" cy="137"/>
            </a:xfrm>
            <a:prstGeom prst="line">
              <a:avLst/>
            </a:prstGeom>
            <a:noFill/>
            <a:ln w="9525">
              <a:solidFill>
                <a:schemeClr val="tx1"/>
              </a:solidFill>
              <a:round/>
              <a:headEnd/>
              <a:tailEnd/>
            </a:ln>
          </p:spPr>
          <p:txBody>
            <a:bodyPr/>
            <a:lstStyle/>
            <a:p>
              <a:endParaRPr lang="es-ES_tradnl"/>
            </a:p>
          </p:txBody>
        </p:sp>
        <p:sp>
          <p:nvSpPr>
            <p:cNvPr id="8254" name="Line 115"/>
            <p:cNvSpPr>
              <a:spLocks noChangeShapeType="1"/>
            </p:cNvSpPr>
            <p:nvPr/>
          </p:nvSpPr>
          <p:spPr bwMode="auto">
            <a:xfrm flipH="1">
              <a:off x="3833" y="1549"/>
              <a:ext cx="112" cy="0"/>
            </a:xfrm>
            <a:prstGeom prst="line">
              <a:avLst/>
            </a:prstGeom>
            <a:noFill/>
            <a:ln w="9525">
              <a:solidFill>
                <a:schemeClr val="tx1"/>
              </a:solidFill>
              <a:round/>
              <a:headEnd/>
              <a:tailEnd/>
            </a:ln>
          </p:spPr>
          <p:txBody>
            <a:bodyPr/>
            <a:lstStyle/>
            <a:p>
              <a:endParaRPr lang="es-ES_tradnl"/>
            </a:p>
          </p:txBody>
        </p:sp>
        <p:sp>
          <p:nvSpPr>
            <p:cNvPr id="8255" name="Line 116"/>
            <p:cNvSpPr>
              <a:spLocks noChangeShapeType="1"/>
            </p:cNvSpPr>
            <p:nvPr/>
          </p:nvSpPr>
          <p:spPr bwMode="auto">
            <a:xfrm>
              <a:off x="3945" y="1412"/>
              <a:ext cx="92" cy="0"/>
            </a:xfrm>
            <a:prstGeom prst="line">
              <a:avLst/>
            </a:prstGeom>
            <a:noFill/>
            <a:ln w="9525">
              <a:solidFill>
                <a:schemeClr val="tx1"/>
              </a:solidFill>
              <a:round/>
              <a:headEnd/>
              <a:tailEnd/>
            </a:ln>
          </p:spPr>
          <p:txBody>
            <a:bodyPr/>
            <a:lstStyle/>
            <a:p>
              <a:endParaRPr lang="es-ES_tradnl"/>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s-CO" smtClean="0"/>
              <a:t>Ejercicio 11: Diagrama ASM</a:t>
            </a:r>
            <a:endParaRPr lang="es-ES" smtClean="0"/>
          </a:p>
        </p:txBody>
      </p:sp>
      <p:sp>
        <p:nvSpPr>
          <p:cNvPr id="62467" name="Rectangle 3"/>
          <p:cNvSpPr>
            <a:spLocks noChangeArrowheads="1"/>
          </p:cNvSpPr>
          <p:nvPr/>
        </p:nvSpPr>
        <p:spPr bwMode="auto">
          <a:xfrm>
            <a:off x="0" y="-668338"/>
            <a:ext cx="9144000" cy="0"/>
          </a:xfrm>
          <a:prstGeom prst="rect">
            <a:avLst/>
          </a:prstGeom>
          <a:noFill/>
          <a:ln w="9525">
            <a:noFill/>
            <a:miter lim="800000"/>
            <a:headEnd/>
            <a:tailEnd/>
          </a:ln>
        </p:spPr>
        <p:txBody>
          <a:bodyPr wrap="none" anchor="ctr">
            <a:spAutoFit/>
          </a:bodyPr>
          <a:lstStyle/>
          <a:p>
            <a:endParaRPr lang="es-ES_tradnl"/>
          </a:p>
        </p:txBody>
      </p:sp>
      <p:sp>
        <p:nvSpPr>
          <p:cNvPr id="62468" name="Rectangle 47"/>
          <p:cNvSpPr>
            <a:spLocks noChangeArrowheads="1"/>
          </p:cNvSpPr>
          <p:nvPr/>
        </p:nvSpPr>
        <p:spPr bwMode="auto">
          <a:xfrm>
            <a:off x="1738313" y="1268413"/>
            <a:ext cx="1116012" cy="420687"/>
          </a:xfrm>
          <a:prstGeom prst="rect">
            <a:avLst/>
          </a:prstGeom>
          <a:noFill/>
          <a:ln w="9525">
            <a:solidFill>
              <a:schemeClr val="tx1"/>
            </a:solidFill>
            <a:miter lim="800000"/>
            <a:headEnd/>
            <a:tailEnd/>
          </a:ln>
        </p:spPr>
        <p:txBody>
          <a:bodyPr wrap="none" anchor="ctr"/>
          <a:lstStyle/>
          <a:p>
            <a:pPr algn="ctr"/>
            <a:r>
              <a:rPr lang="es-CO" sz="1400"/>
              <a:t>P </a:t>
            </a:r>
            <a:r>
              <a:rPr lang="es-CO" sz="1600"/>
              <a:t>←</a:t>
            </a:r>
            <a:r>
              <a:rPr lang="es-CO" sz="1400"/>
              <a:t> precio</a:t>
            </a:r>
            <a:endParaRPr lang="es-ES" sz="1400"/>
          </a:p>
        </p:txBody>
      </p:sp>
      <p:sp>
        <p:nvSpPr>
          <p:cNvPr id="62469" name="Rectangle 48"/>
          <p:cNvSpPr>
            <a:spLocks noChangeArrowheads="1"/>
          </p:cNvSpPr>
          <p:nvPr/>
        </p:nvSpPr>
        <p:spPr bwMode="auto">
          <a:xfrm>
            <a:off x="1595438" y="2025650"/>
            <a:ext cx="1400175" cy="468313"/>
          </a:xfrm>
          <a:prstGeom prst="rect">
            <a:avLst/>
          </a:prstGeom>
          <a:noFill/>
          <a:ln w="9525">
            <a:solidFill>
              <a:schemeClr val="tx1"/>
            </a:solidFill>
            <a:miter lim="800000"/>
            <a:headEnd/>
            <a:tailEnd/>
          </a:ln>
        </p:spPr>
        <p:txBody>
          <a:bodyPr wrap="none" anchor="ctr"/>
          <a:lstStyle/>
          <a:p>
            <a:pPr algn="ctr"/>
            <a:r>
              <a:rPr lang="es-CO" sz="1400"/>
              <a:t>Recibir monedas</a:t>
            </a:r>
            <a:endParaRPr lang="es-ES" sz="1400"/>
          </a:p>
        </p:txBody>
      </p:sp>
      <p:cxnSp>
        <p:nvCxnSpPr>
          <p:cNvPr id="62470" name="AutoShape 49"/>
          <p:cNvCxnSpPr>
            <a:cxnSpLocks noChangeShapeType="1"/>
            <a:stCxn id="62468" idx="2"/>
            <a:endCxn id="62469" idx="0"/>
          </p:cNvCxnSpPr>
          <p:nvPr/>
        </p:nvCxnSpPr>
        <p:spPr bwMode="auto">
          <a:xfrm flipH="1">
            <a:off x="2295525" y="1689100"/>
            <a:ext cx="1588" cy="336550"/>
          </a:xfrm>
          <a:prstGeom prst="straightConnector1">
            <a:avLst/>
          </a:prstGeom>
          <a:noFill/>
          <a:ln w="9525">
            <a:solidFill>
              <a:schemeClr val="tx1"/>
            </a:solidFill>
            <a:round/>
            <a:headEnd/>
            <a:tailEnd type="triangle" w="med" len="med"/>
          </a:ln>
        </p:spPr>
      </p:cxnSp>
      <p:sp>
        <p:nvSpPr>
          <p:cNvPr id="62471" name="Text Box 50"/>
          <p:cNvSpPr txBox="1">
            <a:spLocks noChangeArrowheads="1"/>
          </p:cNvSpPr>
          <p:nvPr/>
        </p:nvSpPr>
        <p:spPr bwMode="auto">
          <a:xfrm>
            <a:off x="2249488" y="1628775"/>
            <a:ext cx="296862" cy="336550"/>
          </a:xfrm>
          <a:prstGeom prst="rect">
            <a:avLst/>
          </a:prstGeom>
          <a:noFill/>
          <a:ln w="9525">
            <a:noFill/>
            <a:miter lim="800000"/>
            <a:headEnd/>
            <a:tailEnd/>
          </a:ln>
        </p:spPr>
        <p:txBody>
          <a:bodyPr wrap="none">
            <a:spAutoFit/>
          </a:bodyPr>
          <a:lstStyle/>
          <a:p>
            <a:r>
              <a:rPr lang="es-CO" sz="1600"/>
              <a:t>p</a:t>
            </a:r>
            <a:endParaRPr lang="es-ES" sz="1600"/>
          </a:p>
        </p:txBody>
      </p:sp>
      <p:cxnSp>
        <p:nvCxnSpPr>
          <p:cNvPr id="62472" name="AutoShape 51"/>
          <p:cNvCxnSpPr>
            <a:cxnSpLocks noChangeShapeType="1"/>
            <a:stCxn id="62469" idx="3"/>
            <a:endCxn id="62468" idx="0"/>
          </p:cNvCxnSpPr>
          <p:nvPr/>
        </p:nvCxnSpPr>
        <p:spPr bwMode="auto">
          <a:xfrm flipH="1" flipV="1">
            <a:off x="2297113" y="1268413"/>
            <a:ext cx="698500" cy="992187"/>
          </a:xfrm>
          <a:prstGeom prst="bentConnector4">
            <a:avLst>
              <a:gd name="adj1" fmla="val -32727"/>
              <a:gd name="adj2" fmla="val 123042"/>
            </a:avLst>
          </a:prstGeom>
          <a:noFill/>
          <a:ln w="9525">
            <a:solidFill>
              <a:schemeClr val="tx1"/>
            </a:solidFill>
            <a:miter lim="800000"/>
            <a:headEnd/>
            <a:tailEnd type="triangle" w="med" len="med"/>
          </a:ln>
        </p:spPr>
      </p:cxnSp>
      <p:sp>
        <p:nvSpPr>
          <p:cNvPr id="62473" name="Text Box 52"/>
          <p:cNvSpPr txBox="1">
            <a:spLocks noChangeArrowheads="1"/>
          </p:cNvSpPr>
          <p:nvPr/>
        </p:nvSpPr>
        <p:spPr bwMode="auto">
          <a:xfrm>
            <a:off x="2938463" y="2241550"/>
            <a:ext cx="769937" cy="336550"/>
          </a:xfrm>
          <a:prstGeom prst="rect">
            <a:avLst/>
          </a:prstGeom>
          <a:noFill/>
          <a:ln w="9525">
            <a:noFill/>
            <a:miter lim="800000"/>
            <a:headEnd/>
            <a:tailEnd/>
          </a:ln>
        </p:spPr>
        <p:txBody>
          <a:bodyPr wrap="none">
            <a:spAutoFit/>
          </a:bodyPr>
          <a:lstStyle/>
          <a:p>
            <a:r>
              <a:rPr lang="es-CO" sz="1600"/>
              <a:t>cancel</a:t>
            </a:r>
            <a:endParaRPr lang="es-ES" sz="1600"/>
          </a:p>
        </p:txBody>
      </p:sp>
      <p:sp>
        <p:nvSpPr>
          <p:cNvPr id="62474" name="Rectangle 53"/>
          <p:cNvSpPr>
            <a:spLocks noChangeArrowheads="1"/>
          </p:cNvSpPr>
          <p:nvPr/>
        </p:nvSpPr>
        <p:spPr bwMode="auto">
          <a:xfrm>
            <a:off x="1414463" y="2852738"/>
            <a:ext cx="1762125" cy="504825"/>
          </a:xfrm>
          <a:prstGeom prst="rect">
            <a:avLst/>
          </a:prstGeom>
          <a:noFill/>
          <a:ln w="9525">
            <a:solidFill>
              <a:schemeClr val="tx1"/>
            </a:solidFill>
            <a:miter lim="800000"/>
            <a:headEnd/>
            <a:tailEnd/>
          </a:ln>
        </p:spPr>
        <p:txBody>
          <a:bodyPr wrap="none" anchor="ctr"/>
          <a:lstStyle/>
          <a:p>
            <a:pPr algn="ctr"/>
            <a:r>
              <a:rPr lang="es-CO" sz="1400"/>
              <a:t>M </a:t>
            </a:r>
            <a:r>
              <a:rPr lang="es-CO" sz="1600"/>
              <a:t>←</a:t>
            </a:r>
            <a:r>
              <a:rPr lang="es-CO" sz="1400"/>
              <a:t> valorMoneda</a:t>
            </a:r>
            <a:endParaRPr lang="es-ES" sz="1400"/>
          </a:p>
        </p:txBody>
      </p:sp>
      <p:cxnSp>
        <p:nvCxnSpPr>
          <p:cNvPr id="62475" name="AutoShape 54"/>
          <p:cNvCxnSpPr>
            <a:cxnSpLocks noChangeShapeType="1"/>
            <a:stCxn id="62469" idx="2"/>
            <a:endCxn id="62474" idx="0"/>
          </p:cNvCxnSpPr>
          <p:nvPr/>
        </p:nvCxnSpPr>
        <p:spPr bwMode="auto">
          <a:xfrm>
            <a:off x="2295525" y="2493963"/>
            <a:ext cx="0" cy="358775"/>
          </a:xfrm>
          <a:prstGeom prst="straightConnector1">
            <a:avLst/>
          </a:prstGeom>
          <a:noFill/>
          <a:ln w="9525">
            <a:solidFill>
              <a:schemeClr val="tx1"/>
            </a:solidFill>
            <a:round/>
            <a:headEnd/>
            <a:tailEnd type="triangle" w="med" len="med"/>
          </a:ln>
        </p:spPr>
      </p:cxnSp>
      <p:sp>
        <p:nvSpPr>
          <p:cNvPr id="62476" name="Text Box 55"/>
          <p:cNvSpPr txBox="1">
            <a:spLocks noChangeArrowheads="1"/>
          </p:cNvSpPr>
          <p:nvPr/>
        </p:nvSpPr>
        <p:spPr bwMode="auto">
          <a:xfrm>
            <a:off x="2249488" y="2457450"/>
            <a:ext cx="354012" cy="336550"/>
          </a:xfrm>
          <a:prstGeom prst="rect">
            <a:avLst/>
          </a:prstGeom>
          <a:noFill/>
          <a:ln w="9525">
            <a:noFill/>
            <a:miter lim="800000"/>
            <a:headEnd/>
            <a:tailEnd/>
          </a:ln>
        </p:spPr>
        <p:txBody>
          <a:bodyPr wrap="none">
            <a:spAutoFit/>
          </a:bodyPr>
          <a:lstStyle/>
          <a:p>
            <a:r>
              <a:rPr lang="es-CO" sz="1600"/>
              <a:t>m</a:t>
            </a:r>
            <a:endParaRPr lang="es-ES" sz="1600"/>
          </a:p>
        </p:txBody>
      </p:sp>
      <p:sp>
        <p:nvSpPr>
          <p:cNvPr id="62477" name="Rectangle 56"/>
          <p:cNvSpPr>
            <a:spLocks noChangeArrowheads="1"/>
          </p:cNvSpPr>
          <p:nvPr/>
        </p:nvSpPr>
        <p:spPr bwMode="auto">
          <a:xfrm>
            <a:off x="1738313" y="3609975"/>
            <a:ext cx="1116012" cy="395288"/>
          </a:xfrm>
          <a:prstGeom prst="rect">
            <a:avLst/>
          </a:prstGeom>
          <a:noFill/>
          <a:ln w="9525">
            <a:solidFill>
              <a:schemeClr val="tx1"/>
            </a:solidFill>
            <a:miter lim="800000"/>
            <a:headEnd/>
            <a:tailEnd/>
          </a:ln>
        </p:spPr>
        <p:txBody>
          <a:bodyPr wrap="none" anchor="ctr"/>
          <a:lstStyle/>
          <a:p>
            <a:pPr algn="ctr"/>
            <a:r>
              <a:rPr lang="es-CO" sz="1400"/>
              <a:t>C </a:t>
            </a:r>
            <a:r>
              <a:rPr lang="es-CO" sz="1600"/>
              <a:t>←</a:t>
            </a:r>
            <a:r>
              <a:rPr lang="es-CO" sz="1400"/>
              <a:t> C + M</a:t>
            </a:r>
            <a:endParaRPr lang="es-ES" sz="1400"/>
          </a:p>
        </p:txBody>
      </p:sp>
      <p:cxnSp>
        <p:nvCxnSpPr>
          <p:cNvPr id="62478" name="AutoShape 57"/>
          <p:cNvCxnSpPr>
            <a:cxnSpLocks noChangeShapeType="1"/>
            <a:stCxn id="62474" idx="2"/>
            <a:endCxn id="62477" idx="0"/>
          </p:cNvCxnSpPr>
          <p:nvPr/>
        </p:nvCxnSpPr>
        <p:spPr bwMode="auto">
          <a:xfrm>
            <a:off x="2295525" y="3357563"/>
            <a:ext cx="1588" cy="252412"/>
          </a:xfrm>
          <a:prstGeom prst="straightConnector1">
            <a:avLst/>
          </a:prstGeom>
          <a:noFill/>
          <a:ln w="9525">
            <a:solidFill>
              <a:schemeClr val="tx1"/>
            </a:solidFill>
            <a:round/>
            <a:headEnd/>
            <a:tailEnd type="triangle" w="med" len="med"/>
          </a:ln>
        </p:spPr>
      </p:cxnSp>
      <p:sp>
        <p:nvSpPr>
          <p:cNvPr id="62479" name="AutoShape 58"/>
          <p:cNvSpPr>
            <a:spLocks noChangeAspect="1" noChangeArrowheads="1"/>
          </p:cNvSpPr>
          <p:nvPr/>
        </p:nvSpPr>
        <p:spPr bwMode="auto">
          <a:xfrm>
            <a:off x="1854200" y="4868863"/>
            <a:ext cx="892175" cy="595312"/>
          </a:xfrm>
          <a:prstGeom prst="flowChartDecision">
            <a:avLst/>
          </a:prstGeom>
          <a:noFill/>
          <a:ln w="9525">
            <a:solidFill>
              <a:schemeClr val="tx1"/>
            </a:solidFill>
            <a:miter lim="800000"/>
            <a:headEnd/>
            <a:tailEnd/>
          </a:ln>
        </p:spPr>
        <p:txBody>
          <a:bodyPr wrap="none" anchor="ctr"/>
          <a:lstStyle/>
          <a:p>
            <a:pPr algn="ctr"/>
            <a:r>
              <a:rPr lang="es-CO" sz="1400"/>
              <a:t>Cout</a:t>
            </a:r>
            <a:endParaRPr lang="es-ES" sz="1400"/>
          </a:p>
        </p:txBody>
      </p:sp>
      <p:sp>
        <p:nvSpPr>
          <p:cNvPr id="62480" name="Rectangle 59"/>
          <p:cNvSpPr>
            <a:spLocks noChangeArrowheads="1"/>
          </p:cNvSpPr>
          <p:nvPr/>
        </p:nvSpPr>
        <p:spPr bwMode="auto">
          <a:xfrm>
            <a:off x="1738313" y="4257675"/>
            <a:ext cx="1116012" cy="395288"/>
          </a:xfrm>
          <a:prstGeom prst="rect">
            <a:avLst/>
          </a:prstGeom>
          <a:noFill/>
          <a:ln w="9525">
            <a:solidFill>
              <a:schemeClr val="tx1"/>
            </a:solidFill>
            <a:miter lim="800000"/>
            <a:headEnd/>
            <a:tailEnd/>
          </a:ln>
        </p:spPr>
        <p:txBody>
          <a:bodyPr wrap="none" anchor="ctr"/>
          <a:lstStyle/>
          <a:p>
            <a:pPr algn="ctr"/>
            <a:r>
              <a:rPr lang="es-CO" sz="1400"/>
              <a:t>D </a:t>
            </a:r>
            <a:r>
              <a:rPr lang="es-CO" sz="1600"/>
              <a:t>←</a:t>
            </a:r>
            <a:r>
              <a:rPr lang="es-CO" sz="1400"/>
              <a:t> C - P</a:t>
            </a:r>
            <a:endParaRPr lang="es-ES" sz="1400"/>
          </a:p>
        </p:txBody>
      </p:sp>
      <p:cxnSp>
        <p:nvCxnSpPr>
          <p:cNvPr id="62481" name="AutoShape 60"/>
          <p:cNvCxnSpPr>
            <a:cxnSpLocks noChangeShapeType="1"/>
            <a:stCxn id="62477" idx="2"/>
            <a:endCxn id="62480" idx="0"/>
          </p:cNvCxnSpPr>
          <p:nvPr/>
        </p:nvCxnSpPr>
        <p:spPr bwMode="auto">
          <a:xfrm>
            <a:off x="2297113" y="4005263"/>
            <a:ext cx="0" cy="252412"/>
          </a:xfrm>
          <a:prstGeom prst="straightConnector1">
            <a:avLst/>
          </a:prstGeom>
          <a:noFill/>
          <a:ln w="9525">
            <a:solidFill>
              <a:schemeClr val="tx1"/>
            </a:solidFill>
            <a:round/>
            <a:headEnd/>
            <a:tailEnd type="triangle" w="med" len="med"/>
          </a:ln>
        </p:spPr>
      </p:cxnSp>
      <p:cxnSp>
        <p:nvCxnSpPr>
          <p:cNvPr id="62482" name="AutoShape 61"/>
          <p:cNvCxnSpPr>
            <a:cxnSpLocks noChangeShapeType="1"/>
            <a:stCxn id="62480" idx="2"/>
            <a:endCxn id="62479" idx="0"/>
          </p:cNvCxnSpPr>
          <p:nvPr/>
        </p:nvCxnSpPr>
        <p:spPr bwMode="auto">
          <a:xfrm>
            <a:off x="2297113" y="4652963"/>
            <a:ext cx="3175" cy="215900"/>
          </a:xfrm>
          <a:prstGeom prst="straightConnector1">
            <a:avLst/>
          </a:prstGeom>
          <a:noFill/>
          <a:ln w="9525">
            <a:solidFill>
              <a:schemeClr val="tx1"/>
            </a:solidFill>
            <a:round/>
            <a:headEnd/>
            <a:tailEnd type="triangle" w="med" len="med"/>
          </a:ln>
        </p:spPr>
      </p:cxnSp>
      <p:cxnSp>
        <p:nvCxnSpPr>
          <p:cNvPr id="62483" name="AutoShape 62"/>
          <p:cNvCxnSpPr>
            <a:cxnSpLocks noChangeShapeType="1"/>
            <a:stCxn id="62479" idx="1"/>
            <a:endCxn id="62469" idx="1"/>
          </p:cNvCxnSpPr>
          <p:nvPr/>
        </p:nvCxnSpPr>
        <p:spPr bwMode="auto">
          <a:xfrm rot="10800000">
            <a:off x="1595438" y="2260600"/>
            <a:ext cx="258762" cy="2906713"/>
          </a:xfrm>
          <a:prstGeom prst="bentConnector3">
            <a:avLst>
              <a:gd name="adj1" fmla="val 337421"/>
            </a:avLst>
          </a:prstGeom>
          <a:noFill/>
          <a:ln w="9525">
            <a:solidFill>
              <a:schemeClr val="tx1"/>
            </a:solidFill>
            <a:miter lim="800000"/>
            <a:headEnd/>
            <a:tailEnd type="triangle" w="med" len="med"/>
          </a:ln>
        </p:spPr>
      </p:cxnSp>
      <p:sp>
        <p:nvSpPr>
          <p:cNvPr id="62484" name="Text Box 63"/>
          <p:cNvSpPr txBox="1">
            <a:spLocks noChangeArrowheads="1"/>
          </p:cNvSpPr>
          <p:nvPr/>
        </p:nvSpPr>
        <p:spPr bwMode="auto">
          <a:xfrm>
            <a:off x="1584325" y="4892675"/>
            <a:ext cx="296863" cy="336550"/>
          </a:xfrm>
          <a:prstGeom prst="rect">
            <a:avLst/>
          </a:prstGeom>
          <a:noFill/>
          <a:ln w="9525">
            <a:noFill/>
            <a:miter lim="800000"/>
            <a:headEnd/>
            <a:tailEnd/>
          </a:ln>
        </p:spPr>
        <p:txBody>
          <a:bodyPr wrap="none">
            <a:spAutoFit/>
          </a:bodyPr>
          <a:lstStyle/>
          <a:p>
            <a:r>
              <a:rPr lang="es-CO" sz="1600"/>
              <a:t>0</a:t>
            </a:r>
            <a:endParaRPr lang="es-ES" sz="1600"/>
          </a:p>
        </p:txBody>
      </p:sp>
      <p:sp>
        <p:nvSpPr>
          <p:cNvPr id="62485" name="Rectangle 66"/>
          <p:cNvSpPr>
            <a:spLocks noChangeArrowheads="1"/>
          </p:cNvSpPr>
          <p:nvPr/>
        </p:nvSpPr>
        <p:spPr bwMode="auto">
          <a:xfrm>
            <a:off x="755650" y="5695950"/>
            <a:ext cx="792163" cy="541338"/>
          </a:xfrm>
          <a:prstGeom prst="rect">
            <a:avLst/>
          </a:prstGeom>
          <a:noFill/>
          <a:ln w="9525">
            <a:solidFill>
              <a:schemeClr val="tx1"/>
            </a:solidFill>
            <a:miter lim="800000"/>
            <a:headEnd/>
            <a:tailEnd/>
          </a:ln>
        </p:spPr>
        <p:txBody>
          <a:bodyPr wrap="none" anchor="ctr"/>
          <a:lstStyle/>
          <a:p>
            <a:pPr algn="ctr"/>
            <a:r>
              <a:rPr lang="es-CO" sz="1400"/>
              <a:t>Entregar</a:t>
            </a:r>
          </a:p>
          <a:p>
            <a:pPr algn="ctr"/>
            <a:r>
              <a:rPr lang="es-CO" sz="1400"/>
              <a:t>Producto</a:t>
            </a:r>
            <a:endParaRPr lang="es-ES" sz="1400"/>
          </a:p>
        </p:txBody>
      </p:sp>
      <p:sp>
        <p:nvSpPr>
          <p:cNvPr id="62486" name="AutoShape 69"/>
          <p:cNvSpPr>
            <a:spLocks noChangeAspect="1" noChangeArrowheads="1"/>
          </p:cNvSpPr>
          <p:nvPr/>
        </p:nvSpPr>
        <p:spPr bwMode="auto">
          <a:xfrm>
            <a:off x="1854200" y="5678488"/>
            <a:ext cx="892175" cy="595312"/>
          </a:xfrm>
          <a:prstGeom prst="flowChartDecision">
            <a:avLst/>
          </a:prstGeom>
          <a:noFill/>
          <a:ln w="9525">
            <a:solidFill>
              <a:schemeClr val="tx1"/>
            </a:solidFill>
            <a:miter lim="800000"/>
            <a:headEnd/>
            <a:tailEnd/>
          </a:ln>
        </p:spPr>
        <p:txBody>
          <a:bodyPr wrap="none" anchor="ctr"/>
          <a:lstStyle/>
          <a:p>
            <a:pPr algn="ctr"/>
            <a:r>
              <a:rPr lang="es-CO" sz="1400"/>
              <a:t>Z</a:t>
            </a:r>
            <a:endParaRPr lang="es-ES" sz="1400"/>
          </a:p>
        </p:txBody>
      </p:sp>
      <p:cxnSp>
        <p:nvCxnSpPr>
          <p:cNvPr id="62487" name="AutoShape 70"/>
          <p:cNvCxnSpPr>
            <a:cxnSpLocks noChangeShapeType="1"/>
            <a:stCxn id="62479" idx="2"/>
            <a:endCxn id="62486" idx="0"/>
          </p:cNvCxnSpPr>
          <p:nvPr/>
        </p:nvCxnSpPr>
        <p:spPr bwMode="auto">
          <a:xfrm>
            <a:off x="2300288" y="5464175"/>
            <a:ext cx="0" cy="214313"/>
          </a:xfrm>
          <a:prstGeom prst="straightConnector1">
            <a:avLst/>
          </a:prstGeom>
          <a:noFill/>
          <a:ln w="9525">
            <a:solidFill>
              <a:schemeClr val="tx1"/>
            </a:solidFill>
            <a:round/>
            <a:headEnd/>
            <a:tailEnd type="triangle" w="med" len="med"/>
          </a:ln>
        </p:spPr>
      </p:cxnSp>
      <p:cxnSp>
        <p:nvCxnSpPr>
          <p:cNvPr id="62488" name="AutoShape 71"/>
          <p:cNvCxnSpPr>
            <a:cxnSpLocks noChangeShapeType="1"/>
            <a:stCxn id="62486" idx="1"/>
            <a:endCxn id="62485" idx="3"/>
          </p:cNvCxnSpPr>
          <p:nvPr/>
        </p:nvCxnSpPr>
        <p:spPr bwMode="auto">
          <a:xfrm flipH="1" flipV="1">
            <a:off x="1547813" y="5967413"/>
            <a:ext cx="306387" cy="9525"/>
          </a:xfrm>
          <a:prstGeom prst="straightConnector1">
            <a:avLst/>
          </a:prstGeom>
          <a:noFill/>
          <a:ln w="9525">
            <a:solidFill>
              <a:schemeClr val="tx1"/>
            </a:solidFill>
            <a:round/>
            <a:headEnd/>
            <a:tailEnd type="triangle" w="med" len="med"/>
          </a:ln>
        </p:spPr>
      </p:cxnSp>
      <p:cxnSp>
        <p:nvCxnSpPr>
          <p:cNvPr id="62489" name="AutoShape 72"/>
          <p:cNvCxnSpPr>
            <a:cxnSpLocks noChangeShapeType="1"/>
            <a:stCxn id="62485" idx="1"/>
            <a:endCxn id="62468" idx="1"/>
          </p:cNvCxnSpPr>
          <p:nvPr/>
        </p:nvCxnSpPr>
        <p:spPr bwMode="auto">
          <a:xfrm rot="10800000" flipH="1">
            <a:off x="755650" y="1479550"/>
            <a:ext cx="982663" cy="4487863"/>
          </a:xfrm>
          <a:prstGeom prst="bentConnector3">
            <a:avLst>
              <a:gd name="adj1" fmla="val -23264"/>
            </a:avLst>
          </a:prstGeom>
          <a:noFill/>
          <a:ln w="9525">
            <a:solidFill>
              <a:schemeClr val="tx1"/>
            </a:solidFill>
            <a:miter lim="800000"/>
            <a:headEnd/>
            <a:tailEnd type="triangle" w="med" len="med"/>
          </a:ln>
        </p:spPr>
      </p:cxnSp>
      <p:sp>
        <p:nvSpPr>
          <p:cNvPr id="62490" name="Text Box 73"/>
          <p:cNvSpPr txBox="1">
            <a:spLocks noChangeArrowheads="1"/>
          </p:cNvSpPr>
          <p:nvPr/>
        </p:nvSpPr>
        <p:spPr bwMode="auto">
          <a:xfrm>
            <a:off x="2268538" y="5373688"/>
            <a:ext cx="296862" cy="336550"/>
          </a:xfrm>
          <a:prstGeom prst="rect">
            <a:avLst/>
          </a:prstGeom>
          <a:noFill/>
          <a:ln w="9525">
            <a:noFill/>
            <a:miter lim="800000"/>
            <a:headEnd/>
            <a:tailEnd/>
          </a:ln>
        </p:spPr>
        <p:txBody>
          <a:bodyPr wrap="none">
            <a:spAutoFit/>
          </a:bodyPr>
          <a:lstStyle/>
          <a:p>
            <a:r>
              <a:rPr lang="es-CO" sz="1600"/>
              <a:t>1</a:t>
            </a:r>
            <a:endParaRPr lang="es-ES" sz="1600"/>
          </a:p>
        </p:txBody>
      </p:sp>
      <p:sp>
        <p:nvSpPr>
          <p:cNvPr id="62491" name="Text Box 74"/>
          <p:cNvSpPr txBox="1">
            <a:spLocks noChangeArrowheads="1"/>
          </p:cNvSpPr>
          <p:nvPr/>
        </p:nvSpPr>
        <p:spPr bwMode="auto">
          <a:xfrm>
            <a:off x="1646238" y="5661025"/>
            <a:ext cx="296862" cy="336550"/>
          </a:xfrm>
          <a:prstGeom prst="rect">
            <a:avLst/>
          </a:prstGeom>
          <a:noFill/>
          <a:ln w="9525">
            <a:noFill/>
            <a:miter lim="800000"/>
            <a:headEnd/>
            <a:tailEnd/>
          </a:ln>
        </p:spPr>
        <p:txBody>
          <a:bodyPr wrap="none">
            <a:spAutoFit/>
          </a:bodyPr>
          <a:lstStyle/>
          <a:p>
            <a:r>
              <a:rPr lang="es-CO" sz="1600"/>
              <a:t>1</a:t>
            </a:r>
            <a:endParaRPr lang="es-ES" sz="1600"/>
          </a:p>
        </p:txBody>
      </p:sp>
      <p:sp>
        <p:nvSpPr>
          <p:cNvPr id="62492" name="Rectangle 75"/>
          <p:cNvSpPr>
            <a:spLocks noChangeArrowheads="1"/>
          </p:cNvSpPr>
          <p:nvPr/>
        </p:nvSpPr>
        <p:spPr bwMode="auto">
          <a:xfrm>
            <a:off x="4751388" y="1522413"/>
            <a:ext cx="1479550" cy="395287"/>
          </a:xfrm>
          <a:prstGeom prst="rect">
            <a:avLst/>
          </a:prstGeom>
          <a:noFill/>
          <a:ln w="9525">
            <a:solidFill>
              <a:schemeClr val="tx1"/>
            </a:solidFill>
            <a:miter lim="800000"/>
            <a:headEnd/>
            <a:tailEnd/>
          </a:ln>
        </p:spPr>
        <p:txBody>
          <a:bodyPr wrap="none" anchor="ctr"/>
          <a:lstStyle/>
          <a:p>
            <a:pPr algn="ctr"/>
            <a:r>
              <a:rPr lang="es-CO" sz="1400"/>
              <a:t>D</a:t>
            </a:r>
            <a:r>
              <a:rPr lang="es-CO" sz="1400" baseline="-25000"/>
              <a:t>temp</a:t>
            </a:r>
            <a:r>
              <a:rPr lang="es-CO" sz="1400"/>
              <a:t> </a:t>
            </a:r>
            <a:r>
              <a:rPr lang="es-CO" sz="1600">
                <a:cs typeface="Arial" charset="0"/>
              </a:rPr>
              <a:t>←</a:t>
            </a:r>
            <a:r>
              <a:rPr lang="es-CO" sz="1400"/>
              <a:t> D - 200</a:t>
            </a:r>
            <a:endParaRPr lang="es-ES" sz="1400"/>
          </a:p>
        </p:txBody>
      </p:sp>
      <p:cxnSp>
        <p:nvCxnSpPr>
          <p:cNvPr id="62493" name="AutoShape 76"/>
          <p:cNvCxnSpPr>
            <a:cxnSpLocks noChangeShapeType="1"/>
            <a:stCxn id="62486" idx="3"/>
            <a:endCxn id="62492" idx="0"/>
          </p:cNvCxnSpPr>
          <p:nvPr/>
        </p:nvCxnSpPr>
        <p:spPr bwMode="auto">
          <a:xfrm flipV="1">
            <a:off x="2746375" y="1522413"/>
            <a:ext cx="2744788" cy="4454525"/>
          </a:xfrm>
          <a:prstGeom prst="bentConnector4">
            <a:avLst>
              <a:gd name="adj1" fmla="val 36495"/>
              <a:gd name="adj2" fmla="val 105130"/>
            </a:avLst>
          </a:prstGeom>
          <a:noFill/>
          <a:ln w="9525">
            <a:solidFill>
              <a:schemeClr val="tx1"/>
            </a:solidFill>
            <a:miter lim="800000"/>
            <a:headEnd/>
            <a:tailEnd type="triangle" w="med" len="med"/>
          </a:ln>
        </p:spPr>
      </p:cxnSp>
      <p:sp>
        <p:nvSpPr>
          <p:cNvPr id="62494" name="Text Box 77"/>
          <p:cNvSpPr txBox="1">
            <a:spLocks noChangeArrowheads="1"/>
          </p:cNvSpPr>
          <p:nvPr/>
        </p:nvSpPr>
        <p:spPr bwMode="auto">
          <a:xfrm>
            <a:off x="2762250" y="5697538"/>
            <a:ext cx="296863" cy="336550"/>
          </a:xfrm>
          <a:prstGeom prst="rect">
            <a:avLst/>
          </a:prstGeom>
          <a:noFill/>
          <a:ln w="9525">
            <a:noFill/>
            <a:miter lim="800000"/>
            <a:headEnd/>
            <a:tailEnd/>
          </a:ln>
        </p:spPr>
        <p:txBody>
          <a:bodyPr wrap="none">
            <a:spAutoFit/>
          </a:bodyPr>
          <a:lstStyle/>
          <a:p>
            <a:r>
              <a:rPr lang="es-CO" sz="1600"/>
              <a:t>0</a:t>
            </a:r>
            <a:endParaRPr lang="es-ES" sz="1600"/>
          </a:p>
        </p:txBody>
      </p:sp>
      <p:sp>
        <p:nvSpPr>
          <p:cNvPr id="62495" name="AutoShape 78"/>
          <p:cNvSpPr>
            <a:spLocks noChangeAspect="1" noChangeArrowheads="1"/>
          </p:cNvSpPr>
          <p:nvPr/>
        </p:nvSpPr>
        <p:spPr bwMode="auto">
          <a:xfrm>
            <a:off x="5045075" y="2187575"/>
            <a:ext cx="892175" cy="595313"/>
          </a:xfrm>
          <a:prstGeom prst="flowChartDecision">
            <a:avLst/>
          </a:prstGeom>
          <a:noFill/>
          <a:ln w="9525">
            <a:solidFill>
              <a:schemeClr val="tx1"/>
            </a:solidFill>
            <a:miter lim="800000"/>
            <a:headEnd/>
            <a:tailEnd/>
          </a:ln>
        </p:spPr>
        <p:txBody>
          <a:bodyPr wrap="none" anchor="ctr"/>
          <a:lstStyle/>
          <a:p>
            <a:pPr algn="ctr"/>
            <a:r>
              <a:rPr lang="es-CO" sz="1400"/>
              <a:t>Cout</a:t>
            </a:r>
            <a:endParaRPr lang="es-ES" sz="1400"/>
          </a:p>
        </p:txBody>
      </p:sp>
      <p:cxnSp>
        <p:nvCxnSpPr>
          <p:cNvPr id="62496" name="AutoShape 79"/>
          <p:cNvCxnSpPr>
            <a:cxnSpLocks noChangeShapeType="1"/>
            <a:stCxn id="62492" idx="2"/>
            <a:endCxn id="62495" idx="0"/>
          </p:cNvCxnSpPr>
          <p:nvPr/>
        </p:nvCxnSpPr>
        <p:spPr bwMode="auto">
          <a:xfrm rot="5400000">
            <a:off x="5356225" y="2052638"/>
            <a:ext cx="269875" cy="0"/>
          </a:xfrm>
          <a:prstGeom prst="straightConnector1">
            <a:avLst/>
          </a:prstGeom>
          <a:noFill/>
          <a:ln w="9525">
            <a:solidFill>
              <a:schemeClr val="tx1"/>
            </a:solidFill>
            <a:round/>
            <a:headEnd/>
            <a:tailEnd type="triangle" w="med" len="med"/>
          </a:ln>
        </p:spPr>
      </p:cxnSp>
      <p:sp>
        <p:nvSpPr>
          <p:cNvPr id="62497" name="Rectangle 80"/>
          <p:cNvSpPr>
            <a:spLocks noChangeArrowheads="1"/>
          </p:cNvSpPr>
          <p:nvPr/>
        </p:nvSpPr>
        <p:spPr bwMode="auto">
          <a:xfrm>
            <a:off x="4751388" y="3033713"/>
            <a:ext cx="1479550" cy="647700"/>
          </a:xfrm>
          <a:prstGeom prst="rect">
            <a:avLst/>
          </a:prstGeom>
          <a:noFill/>
          <a:ln w="9525">
            <a:solidFill>
              <a:schemeClr val="tx1"/>
            </a:solidFill>
            <a:miter lim="800000"/>
            <a:headEnd/>
            <a:tailEnd/>
          </a:ln>
        </p:spPr>
        <p:txBody>
          <a:bodyPr wrap="none" anchor="ctr"/>
          <a:lstStyle/>
          <a:p>
            <a:pPr algn="ctr"/>
            <a:r>
              <a:rPr lang="es-CO" sz="1400"/>
              <a:t>D </a:t>
            </a:r>
            <a:r>
              <a:rPr lang="es-CO" sz="1600">
                <a:cs typeface="Arial" charset="0"/>
              </a:rPr>
              <a:t>←</a:t>
            </a:r>
            <a:r>
              <a:rPr lang="es-CO" sz="1400"/>
              <a:t> D – 200</a:t>
            </a:r>
          </a:p>
          <a:p>
            <a:pPr algn="ctr"/>
            <a:r>
              <a:rPr lang="es-CO" sz="1400"/>
              <a:t>Devolver 200</a:t>
            </a:r>
            <a:endParaRPr lang="es-ES" sz="1400"/>
          </a:p>
        </p:txBody>
      </p:sp>
      <p:cxnSp>
        <p:nvCxnSpPr>
          <p:cNvPr id="62498" name="AutoShape 81"/>
          <p:cNvCxnSpPr>
            <a:cxnSpLocks noChangeShapeType="1"/>
            <a:stCxn id="62495" idx="2"/>
            <a:endCxn id="62497" idx="0"/>
          </p:cNvCxnSpPr>
          <p:nvPr/>
        </p:nvCxnSpPr>
        <p:spPr bwMode="auto">
          <a:xfrm rot="5400000">
            <a:off x="5365750" y="2908301"/>
            <a:ext cx="250825" cy="0"/>
          </a:xfrm>
          <a:prstGeom prst="straightConnector1">
            <a:avLst/>
          </a:prstGeom>
          <a:noFill/>
          <a:ln w="9525">
            <a:solidFill>
              <a:schemeClr val="tx1"/>
            </a:solidFill>
            <a:round/>
            <a:headEnd/>
            <a:tailEnd type="triangle" w="med" len="med"/>
          </a:ln>
        </p:spPr>
      </p:cxnSp>
      <p:sp>
        <p:nvSpPr>
          <p:cNvPr id="62499" name="Text Box 82"/>
          <p:cNvSpPr txBox="1">
            <a:spLocks noChangeArrowheads="1"/>
          </p:cNvSpPr>
          <p:nvPr/>
        </p:nvSpPr>
        <p:spPr bwMode="auto">
          <a:xfrm>
            <a:off x="5219700" y="2698750"/>
            <a:ext cx="296863" cy="336550"/>
          </a:xfrm>
          <a:prstGeom prst="rect">
            <a:avLst/>
          </a:prstGeom>
          <a:noFill/>
          <a:ln w="9525">
            <a:noFill/>
            <a:miter lim="800000"/>
            <a:headEnd/>
            <a:tailEnd/>
          </a:ln>
        </p:spPr>
        <p:txBody>
          <a:bodyPr wrap="none">
            <a:spAutoFit/>
          </a:bodyPr>
          <a:lstStyle/>
          <a:p>
            <a:r>
              <a:rPr lang="es-CO" sz="1600"/>
              <a:t>1</a:t>
            </a:r>
            <a:endParaRPr lang="es-ES" sz="1600"/>
          </a:p>
        </p:txBody>
      </p:sp>
      <p:cxnSp>
        <p:nvCxnSpPr>
          <p:cNvPr id="62500" name="AutoShape 83"/>
          <p:cNvCxnSpPr>
            <a:cxnSpLocks noChangeShapeType="1"/>
            <a:stCxn id="62497" idx="2"/>
            <a:endCxn id="62492" idx="1"/>
          </p:cNvCxnSpPr>
          <p:nvPr/>
        </p:nvCxnSpPr>
        <p:spPr bwMode="auto">
          <a:xfrm rot="16200000" flipV="1">
            <a:off x="4140994" y="2331244"/>
            <a:ext cx="1960563" cy="739775"/>
          </a:xfrm>
          <a:prstGeom prst="bentConnector4">
            <a:avLst>
              <a:gd name="adj1" fmla="val -11662"/>
              <a:gd name="adj2" fmla="val 130903"/>
            </a:avLst>
          </a:prstGeom>
          <a:noFill/>
          <a:ln w="9525">
            <a:solidFill>
              <a:schemeClr val="tx1"/>
            </a:solidFill>
            <a:miter lim="800000"/>
            <a:headEnd/>
            <a:tailEnd type="triangle" w="med" len="med"/>
          </a:ln>
        </p:spPr>
      </p:cxnSp>
      <p:sp>
        <p:nvSpPr>
          <p:cNvPr id="62501" name="Rectangle 84"/>
          <p:cNvSpPr>
            <a:spLocks noChangeArrowheads="1"/>
          </p:cNvSpPr>
          <p:nvPr/>
        </p:nvSpPr>
        <p:spPr bwMode="auto">
          <a:xfrm>
            <a:off x="6943725" y="2998788"/>
            <a:ext cx="1479550" cy="395287"/>
          </a:xfrm>
          <a:prstGeom prst="rect">
            <a:avLst/>
          </a:prstGeom>
          <a:noFill/>
          <a:ln w="9525">
            <a:solidFill>
              <a:schemeClr val="tx1"/>
            </a:solidFill>
            <a:miter lim="800000"/>
            <a:headEnd/>
            <a:tailEnd/>
          </a:ln>
        </p:spPr>
        <p:txBody>
          <a:bodyPr wrap="none" anchor="ctr"/>
          <a:lstStyle/>
          <a:p>
            <a:pPr algn="ctr"/>
            <a:r>
              <a:rPr lang="es-CO" sz="1400"/>
              <a:t>D</a:t>
            </a:r>
            <a:r>
              <a:rPr lang="es-CO" sz="1400" baseline="-25000"/>
              <a:t>temp</a:t>
            </a:r>
            <a:r>
              <a:rPr lang="es-CO" sz="1400"/>
              <a:t> </a:t>
            </a:r>
            <a:r>
              <a:rPr lang="es-CO" sz="1600">
                <a:cs typeface="Arial" charset="0"/>
              </a:rPr>
              <a:t>←</a:t>
            </a:r>
            <a:r>
              <a:rPr lang="es-CO" sz="1400"/>
              <a:t> D - 100</a:t>
            </a:r>
            <a:endParaRPr lang="es-ES" sz="1400"/>
          </a:p>
        </p:txBody>
      </p:sp>
      <p:cxnSp>
        <p:nvCxnSpPr>
          <p:cNvPr id="62502" name="AutoShape 85"/>
          <p:cNvCxnSpPr>
            <a:cxnSpLocks noChangeShapeType="1"/>
            <a:stCxn id="62495" idx="3"/>
            <a:endCxn id="62501" idx="0"/>
          </p:cNvCxnSpPr>
          <p:nvPr/>
        </p:nvCxnSpPr>
        <p:spPr bwMode="auto">
          <a:xfrm>
            <a:off x="5937250" y="2486025"/>
            <a:ext cx="1746250" cy="512763"/>
          </a:xfrm>
          <a:prstGeom prst="bentConnector2">
            <a:avLst/>
          </a:prstGeom>
          <a:noFill/>
          <a:ln w="9525">
            <a:solidFill>
              <a:schemeClr val="tx1"/>
            </a:solidFill>
            <a:miter lim="800000"/>
            <a:headEnd/>
            <a:tailEnd type="triangle" w="med" len="med"/>
          </a:ln>
        </p:spPr>
      </p:cxnSp>
      <p:sp>
        <p:nvSpPr>
          <p:cNvPr id="62503" name="Text Box 86"/>
          <p:cNvSpPr txBox="1">
            <a:spLocks noChangeArrowheads="1"/>
          </p:cNvSpPr>
          <p:nvPr/>
        </p:nvSpPr>
        <p:spPr bwMode="auto">
          <a:xfrm>
            <a:off x="5934075" y="2187575"/>
            <a:ext cx="296863" cy="336550"/>
          </a:xfrm>
          <a:prstGeom prst="rect">
            <a:avLst/>
          </a:prstGeom>
          <a:noFill/>
          <a:ln w="9525">
            <a:noFill/>
            <a:miter lim="800000"/>
            <a:headEnd/>
            <a:tailEnd/>
          </a:ln>
        </p:spPr>
        <p:txBody>
          <a:bodyPr wrap="none">
            <a:spAutoFit/>
          </a:bodyPr>
          <a:lstStyle/>
          <a:p>
            <a:r>
              <a:rPr lang="es-CO" sz="1600"/>
              <a:t>0</a:t>
            </a:r>
            <a:endParaRPr lang="es-ES" sz="1600"/>
          </a:p>
        </p:txBody>
      </p:sp>
      <p:sp>
        <p:nvSpPr>
          <p:cNvPr id="62504" name="AutoShape 87"/>
          <p:cNvSpPr>
            <a:spLocks noChangeAspect="1" noChangeArrowheads="1"/>
          </p:cNvSpPr>
          <p:nvPr/>
        </p:nvSpPr>
        <p:spPr bwMode="auto">
          <a:xfrm>
            <a:off x="7237413" y="3627438"/>
            <a:ext cx="892175" cy="595312"/>
          </a:xfrm>
          <a:prstGeom prst="flowChartDecision">
            <a:avLst/>
          </a:prstGeom>
          <a:noFill/>
          <a:ln w="9525">
            <a:solidFill>
              <a:schemeClr val="tx1"/>
            </a:solidFill>
            <a:miter lim="800000"/>
            <a:headEnd/>
            <a:tailEnd/>
          </a:ln>
        </p:spPr>
        <p:txBody>
          <a:bodyPr wrap="none" anchor="ctr"/>
          <a:lstStyle/>
          <a:p>
            <a:pPr algn="ctr"/>
            <a:r>
              <a:rPr lang="es-CO" sz="1400"/>
              <a:t>Cout</a:t>
            </a:r>
            <a:endParaRPr lang="es-ES" sz="1400"/>
          </a:p>
        </p:txBody>
      </p:sp>
      <p:cxnSp>
        <p:nvCxnSpPr>
          <p:cNvPr id="62505" name="AutoShape 88"/>
          <p:cNvCxnSpPr>
            <a:cxnSpLocks noChangeShapeType="1"/>
            <a:stCxn id="62501" idx="2"/>
            <a:endCxn id="62504" idx="0"/>
          </p:cNvCxnSpPr>
          <p:nvPr/>
        </p:nvCxnSpPr>
        <p:spPr bwMode="auto">
          <a:xfrm>
            <a:off x="7683500" y="3394075"/>
            <a:ext cx="0" cy="233363"/>
          </a:xfrm>
          <a:prstGeom prst="straightConnector1">
            <a:avLst/>
          </a:prstGeom>
          <a:noFill/>
          <a:ln w="9525">
            <a:solidFill>
              <a:schemeClr val="tx1"/>
            </a:solidFill>
            <a:round/>
            <a:headEnd/>
            <a:tailEnd type="triangle" w="med" len="med"/>
          </a:ln>
        </p:spPr>
      </p:cxnSp>
      <p:sp>
        <p:nvSpPr>
          <p:cNvPr id="62506" name="Rectangle 90"/>
          <p:cNvSpPr>
            <a:spLocks noChangeArrowheads="1"/>
          </p:cNvSpPr>
          <p:nvPr/>
        </p:nvSpPr>
        <p:spPr bwMode="auto">
          <a:xfrm>
            <a:off x="6943725" y="4510088"/>
            <a:ext cx="1479550" cy="647700"/>
          </a:xfrm>
          <a:prstGeom prst="rect">
            <a:avLst/>
          </a:prstGeom>
          <a:noFill/>
          <a:ln w="9525">
            <a:solidFill>
              <a:schemeClr val="tx1"/>
            </a:solidFill>
            <a:miter lim="800000"/>
            <a:headEnd/>
            <a:tailEnd/>
          </a:ln>
        </p:spPr>
        <p:txBody>
          <a:bodyPr wrap="none" anchor="ctr"/>
          <a:lstStyle/>
          <a:p>
            <a:pPr algn="ctr"/>
            <a:r>
              <a:rPr lang="es-CO" sz="1400"/>
              <a:t>D </a:t>
            </a:r>
            <a:r>
              <a:rPr lang="es-CO" sz="1600">
                <a:cs typeface="Arial" charset="0"/>
              </a:rPr>
              <a:t>←</a:t>
            </a:r>
            <a:r>
              <a:rPr lang="es-CO" sz="1400"/>
              <a:t> D – 100</a:t>
            </a:r>
          </a:p>
          <a:p>
            <a:pPr algn="ctr"/>
            <a:r>
              <a:rPr lang="es-CO" sz="1400"/>
              <a:t>Devolver 100</a:t>
            </a:r>
            <a:endParaRPr lang="es-ES" sz="1400"/>
          </a:p>
        </p:txBody>
      </p:sp>
      <p:cxnSp>
        <p:nvCxnSpPr>
          <p:cNvPr id="62507" name="AutoShape 91"/>
          <p:cNvCxnSpPr>
            <a:cxnSpLocks noChangeShapeType="1"/>
            <a:stCxn id="62504" idx="2"/>
            <a:endCxn id="62506" idx="0"/>
          </p:cNvCxnSpPr>
          <p:nvPr/>
        </p:nvCxnSpPr>
        <p:spPr bwMode="auto">
          <a:xfrm>
            <a:off x="7683500" y="4222750"/>
            <a:ext cx="0" cy="287338"/>
          </a:xfrm>
          <a:prstGeom prst="straightConnector1">
            <a:avLst/>
          </a:prstGeom>
          <a:noFill/>
          <a:ln w="9525">
            <a:solidFill>
              <a:schemeClr val="tx1"/>
            </a:solidFill>
            <a:round/>
            <a:headEnd/>
            <a:tailEnd type="triangle" w="med" len="med"/>
          </a:ln>
        </p:spPr>
      </p:cxnSp>
      <p:cxnSp>
        <p:nvCxnSpPr>
          <p:cNvPr id="62508" name="AutoShape 92"/>
          <p:cNvCxnSpPr>
            <a:cxnSpLocks noChangeShapeType="1"/>
            <a:stCxn id="62506" idx="3"/>
            <a:endCxn id="62501" idx="3"/>
          </p:cNvCxnSpPr>
          <p:nvPr/>
        </p:nvCxnSpPr>
        <p:spPr bwMode="auto">
          <a:xfrm flipV="1">
            <a:off x="8423275" y="3197225"/>
            <a:ext cx="1588" cy="1636713"/>
          </a:xfrm>
          <a:prstGeom prst="bentConnector3">
            <a:avLst>
              <a:gd name="adj1" fmla="val 14400005"/>
            </a:avLst>
          </a:prstGeom>
          <a:noFill/>
          <a:ln w="9525">
            <a:solidFill>
              <a:schemeClr val="tx1"/>
            </a:solidFill>
            <a:miter lim="800000"/>
            <a:headEnd/>
            <a:tailEnd type="triangle" w="med" len="med"/>
          </a:ln>
        </p:spPr>
      </p:cxnSp>
      <p:sp>
        <p:nvSpPr>
          <p:cNvPr id="62509" name="Text Box 93"/>
          <p:cNvSpPr txBox="1">
            <a:spLocks noChangeArrowheads="1"/>
          </p:cNvSpPr>
          <p:nvPr/>
        </p:nvSpPr>
        <p:spPr bwMode="auto">
          <a:xfrm>
            <a:off x="7683500" y="4173538"/>
            <a:ext cx="296863" cy="336550"/>
          </a:xfrm>
          <a:prstGeom prst="rect">
            <a:avLst/>
          </a:prstGeom>
          <a:noFill/>
          <a:ln w="9525">
            <a:noFill/>
            <a:miter lim="800000"/>
            <a:headEnd/>
            <a:tailEnd/>
          </a:ln>
        </p:spPr>
        <p:txBody>
          <a:bodyPr wrap="none">
            <a:spAutoFit/>
          </a:bodyPr>
          <a:lstStyle/>
          <a:p>
            <a:r>
              <a:rPr lang="es-CO" sz="1600"/>
              <a:t>1</a:t>
            </a:r>
            <a:endParaRPr lang="es-ES" sz="1600"/>
          </a:p>
        </p:txBody>
      </p:sp>
      <p:cxnSp>
        <p:nvCxnSpPr>
          <p:cNvPr id="62510" name="AutoShape 95"/>
          <p:cNvCxnSpPr>
            <a:cxnSpLocks noChangeShapeType="1"/>
            <a:stCxn id="62504" idx="1"/>
            <a:endCxn id="62485" idx="2"/>
          </p:cNvCxnSpPr>
          <p:nvPr/>
        </p:nvCxnSpPr>
        <p:spPr bwMode="auto">
          <a:xfrm rot="10800000" flipV="1">
            <a:off x="1152525" y="3925888"/>
            <a:ext cx="6084888" cy="2311400"/>
          </a:xfrm>
          <a:prstGeom prst="bentConnector4">
            <a:avLst>
              <a:gd name="adj1" fmla="val 16093"/>
              <a:gd name="adj2" fmla="val 109819"/>
            </a:avLst>
          </a:prstGeom>
          <a:noFill/>
          <a:ln w="9525">
            <a:solidFill>
              <a:schemeClr val="tx1"/>
            </a:solidFill>
            <a:miter lim="800000"/>
            <a:headEnd/>
            <a:tailEnd type="triangle" w="med" len="med"/>
          </a:ln>
        </p:spPr>
      </p:cxnSp>
      <p:sp>
        <p:nvSpPr>
          <p:cNvPr id="62511" name="Text Box 96"/>
          <p:cNvSpPr txBox="1">
            <a:spLocks noChangeArrowheads="1"/>
          </p:cNvSpPr>
          <p:nvPr/>
        </p:nvSpPr>
        <p:spPr bwMode="auto">
          <a:xfrm>
            <a:off x="6948488" y="3632200"/>
            <a:ext cx="296862" cy="336550"/>
          </a:xfrm>
          <a:prstGeom prst="rect">
            <a:avLst/>
          </a:prstGeom>
          <a:noFill/>
          <a:ln w="9525">
            <a:noFill/>
            <a:miter lim="800000"/>
            <a:headEnd/>
            <a:tailEnd/>
          </a:ln>
        </p:spPr>
        <p:txBody>
          <a:bodyPr wrap="none">
            <a:spAutoFit/>
          </a:bodyPr>
          <a:lstStyle/>
          <a:p>
            <a:r>
              <a:rPr lang="es-CO" sz="1600"/>
              <a:t>0</a:t>
            </a:r>
            <a:endParaRPr lang="es-ES" sz="16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3489325" y="4724400"/>
            <a:ext cx="2592388" cy="647700"/>
          </a:xfrm>
          <a:custGeom>
            <a:avLst/>
            <a:gdLst>
              <a:gd name="T0" fmla="*/ 2268340 w 21600"/>
              <a:gd name="T1" fmla="*/ 323850 h 21600"/>
              <a:gd name="T2" fmla="*/ 1296194 w 21600"/>
              <a:gd name="T3" fmla="*/ 647700 h 21600"/>
              <a:gd name="T4" fmla="*/ 324049 w 21600"/>
              <a:gd name="T5" fmla="*/ 323850 h 21600"/>
              <a:gd name="T6" fmla="*/ 1296194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9525">
            <a:solidFill>
              <a:schemeClr val="tx1"/>
            </a:solidFill>
            <a:miter lim="800000"/>
            <a:headEnd/>
            <a:tailEnd/>
          </a:ln>
        </p:spPr>
        <p:txBody>
          <a:bodyPr wrap="none" anchor="ctr"/>
          <a:lstStyle/>
          <a:p>
            <a:pPr algn="ctr"/>
            <a:r>
              <a:rPr lang="es-CO" sz="1800"/>
              <a:t>A +/- B</a:t>
            </a:r>
            <a:endParaRPr lang="es-ES" sz="1800"/>
          </a:p>
        </p:txBody>
      </p:sp>
      <p:sp>
        <p:nvSpPr>
          <p:cNvPr id="63491" name="Rectangle 3"/>
          <p:cNvSpPr>
            <a:spLocks noChangeArrowheads="1"/>
          </p:cNvSpPr>
          <p:nvPr/>
        </p:nvSpPr>
        <p:spPr bwMode="auto">
          <a:xfrm>
            <a:off x="4641850" y="2781300"/>
            <a:ext cx="1152525" cy="503238"/>
          </a:xfrm>
          <a:prstGeom prst="rect">
            <a:avLst/>
          </a:prstGeom>
          <a:noFill/>
          <a:ln w="9525">
            <a:solidFill>
              <a:schemeClr val="tx1"/>
            </a:solidFill>
            <a:miter lim="800000"/>
            <a:headEnd/>
            <a:tailEnd/>
          </a:ln>
        </p:spPr>
        <p:txBody>
          <a:bodyPr wrap="none" anchor="ctr"/>
          <a:lstStyle/>
          <a:p>
            <a:pPr algn="ctr"/>
            <a:r>
              <a:rPr lang="es-CO" sz="1600"/>
              <a:t>Crédito (C)</a:t>
            </a:r>
            <a:endParaRPr lang="es-ES" sz="1600"/>
          </a:p>
        </p:txBody>
      </p:sp>
      <p:cxnSp>
        <p:nvCxnSpPr>
          <p:cNvPr id="63492" name="AutoShape 4"/>
          <p:cNvCxnSpPr>
            <a:cxnSpLocks noChangeShapeType="1"/>
          </p:cNvCxnSpPr>
          <p:nvPr/>
        </p:nvCxnSpPr>
        <p:spPr bwMode="auto">
          <a:xfrm>
            <a:off x="5218113" y="3284538"/>
            <a:ext cx="0" cy="503237"/>
          </a:xfrm>
          <a:prstGeom prst="straightConnector1">
            <a:avLst/>
          </a:prstGeom>
          <a:noFill/>
          <a:ln w="28575">
            <a:solidFill>
              <a:schemeClr val="tx1"/>
            </a:solidFill>
            <a:round/>
            <a:headEnd/>
            <a:tailEnd type="triangle" w="med" len="med"/>
          </a:ln>
        </p:spPr>
      </p:cxnSp>
      <p:sp>
        <p:nvSpPr>
          <p:cNvPr id="63493" name="Rectangle 5"/>
          <p:cNvSpPr>
            <a:spLocks noChangeArrowheads="1"/>
          </p:cNvSpPr>
          <p:nvPr/>
        </p:nvSpPr>
        <p:spPr bwMode="auto">
          <a:xfrm>
            <a:off x="4138613" y="5732463"/>
            <a:ext cx="1295400" cy="503237"/>
          </a:xfrm>
          <a:prstGeom prst="rect">
            <a:avLst/>
          </a:prstGeom>
          <a:noFill/>
          <a:ln w="9525">
            <a:solidFill>
              <a:schemeClr val="tx1"/>
            </a:solidFill>
            <a:miter lim="800000"/>
            <a:headEnd/>
            <a:tailEnd/>
          </a:ln>
        </p:spPr>
        <p:txBody>
          <a:bodyPr wrap="none" anchor="ctr"/>
          <a:lstStyle/>
          <a:p>
            <a:pPr algn="ctr"/>
            <a:r>
              <a:rPr lang="es-CO" sz="1600"/>
              <a:t>Devuelta (D)</a:t>
            </a:r>
            <a:endParaRPr lang="es-ES" sz="1600"/>
          </a:p>
        </p:txBody>
      </p:sp>
      <p:cxnSp>
        <p:nvCxnSpPr>
          <p:cNvPr id="63494" name="AutoShape 6"/>
          <p:cNvCxnSpPr>
            <a:cxnSpLocks noChangeShapeType="1"/>
            <a:stCxn id="63493" idx="2"/>
          </p:cNvCxnSpPr>
          <p:nvPr/>
        </p:nvCxnSpPr>
        <p:spPr bwMode="auto">
          <a:xfrm rot="5400000" flipH="1" flipV="1">
            <a:off x="3958431" y="4615657"/>
            <a:ext cx="2447925" cy="792162"/>
          </a:xfrm>
          <a:prstGeom prst="bentConnector5">
            <a:avLst>
              <a:gd name="adj1" fmla="val -9273"/>
              <a:gd name="adj2" fmla="val 238273"/>
              <a:gd name="adj3" fmla="val 109338"/>
            </a:avLst>
          </a:prstGeom>
          <a:noFill/>
          <a:ln w="28575">
            <a:solidFill>
              <a:schemeClr val="tx1"/>
            </a:solidFill>
            <a:miter lim="800000"/>
            <a:headEnd/>
            <a:tailEnd type="triangle" w="med" len="med"/>
          </a:ln>
        </p:spPr>
      </p:cxnSp>
      <p:sp>
        <p:nvSpPr>
          <p:cNvPr id="63495" name="AutoShape 7"/>
          <p:cNvSpPr>
            <a:spLocks noChangeArrowheads="1"/>
          </p:cNvSpPr>
          <p:nvPr/>
        </p:nvSpPr>
        <p:spPr bwMode="auto">
          <a:xfrm>
            <a:off x="4857750" y="3787775"/>
            <a:ext cx="1152525" cy="504825"/>
          </a:xfrm>
          <a:custGeom>
            <a:avLst/>
            <a:gdLst>
              <a:gd name="T0" fmla="*/ 1008459 w 21600"/>
              <a:gd name="T1" fmla="*/ 252413 h 21600"/>
              <a:gd name="T2" fmla="*/ 576263 w 21600"/>
              <a:gd name="T3" fmla="*/ 504825 h 21600"/>
              <a:gd name="T4" fmla="*/ 144066 w 21600"/>
              <a:gd name="T5" fmla="*/ 252413 h 21600"/>
              <a:gd name="T6" fmla="*/ 576263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9525">
            <a:solidFill>
              <a:schemeClr val="tx1"/>
            </a:solidFill>
            <a:miter lim="800000"/>
            <a:headEnd/>
            <a:tailEnd/>
          </a:ln>
        </p:spPr>
        <p:txBody>
          <a:bodyPr wrap="none" anchor="ctr"/>
          <a:lstStyle/>
          <a:p>
            <a:pPr algn="ctr"/>
            <a:endParaRPr lang="es-ES_tradnl" sz="1400"/>
          </a:p>
        </p:txBody>
      </p:sp>
      <p:sp>
        <p:nvSpPr>
          <p:cNvPr id="63496" name="Line 8"/>
          <p:cNvSpPr>
            <a:spLocks noChangeShapeType="1"/>
          </p:cNvSpPr>
          <p:nvPr/>
        </p:nvSpPr>
        <p:spPr bwMode="auto">
          <a:xfrm>
            <a:off x="5434013" y="4292600"/>
            <a:ext cx="0" cy="431800"/>
          </a:xfrm>
          <a:prstGeom prst="line">
            <a:avLst/>
          </a:prstGeom>
          <a:noFill/>
          <a:ln w="28575">
            <a:solidFill>
              <a:schemeClr val="tx1"/>
            </a:solidFill>
            <a:round/>
            <a:headEnd/>
            <a:tailEnd type="triangle" w="med" len="med"/>
          </a:ln>
        </p:spPr>
        <p:txBody>
          <a:bodyPr/>
          <a:lstStyle/>
          <a:p>
            <a:endParaRPr lang="es-ES_tradnl"/>
          </a:p>
        </p:txBody>
      </p:sp>
      <p:sp>
        <p:nvSpPr>
          <p:cNvPr id="63497" name="Line 9"/>
          <p:cNvSpPr>
            <a:spLocks noChangeShapeType="1"/>
          </p:cNvSpPr>
          <p:nvPr/>
        </p:nvSpPr>
        <p:spPr bwMode="auto">
          <a:xfrm>
            <a:off x="4786313" y="5516563"/>
            <a:ext cx="1511300" cy="0"/>
          </a:xfrm>
          <a:prstGeom prst="line">
            <a:avLst/>
          </a:prstGeom>
          <a:noFill/>
          <a:ln w="28575">
            <a:solidFill>
              <a:schemeClr val="tx1"/>
            </a:solidFill>
            <a:round/>
            <a:headEnd/>
            <a:tailEnd/>
          </a:ln>
        </p:spPr>
        <p:txBody>
          <a:bodyPr/>
          <a:lstStyle/>
          <a:p>
            <a:endParaRPr lang="es-ES_tradnl"/>
          </a:p>
        </p:txBody>
      </p:sp>
      <p:sp>
        <p:nvSpPr>
          <p:cNvPr id="63498" name="Line 10"/>
          <p:cNvSpPr>
            <a:spLocks noChangeShapeType="1"/>
          </p:cNvSpPr>
          <p:nvPr/>
        </p:nvSpPr>
        <p:spPr bwMode="auto">
          <a:xfrm flipV="1">
            <a:off x="6297613" y="2276475"/>
            <a:ext cx="0" cy="3240088"/>
          </a:xfrm>
          <a:prstGeom prst="line">
            <a:avLst/>
          </a:prstGeom>
          <a:noFill/>
          <a:ln w="28575">
            <a:solidFill>
              <a:schemeClr val="tx1"/>
            </a:solidFill>
            <a:round/>
            <a:headEnd/>
            <a:tailEnd/>
          </a:ln>
        </p:spPr>
        <p:txBody>
          <a:bodyPr/>
          <a:lstStyle/>
          <a:p>
            <a:endParaRPr lang="es-ES_tradnl"/>
          </a:p>
        </p:txBody>
      </p:sp>
      <p:sp>
        <p:nvSpPr>
          <p:cNvPr id="63499" name="Line 11"/>
          <p:cNvSpPr>
            <a:spLocks noChangeShapeType="1"/>
          </p:cNvSpPr>
          <p:nvPr/>
        </p:nvSpPr>
        <p:spPr bwMode="auto">
          <a:xfrm flipH="1">
            <a:off x="5218113" y="2276475"/>
            <a:ext cx="1079500" cy="0"/>
          </a:xfrm>
          <a:prstGeom prst="line">
            <a:avLst/>
          </a:prstGeom>
          <a:noFill/>
          <a:ln w="28575">
            <a:solidFill>
              <a:schemeClr val="tx1"/>
            </a:solidFill>
            <a:round/>
            <a:headEnd/>
            <a:tailEnd/>
          </a:ln>
        </p:spPr>
        <p:txBody>
          <a:bodyPr/>
          <a:lstStyle/>
          <a:p>
            <a:endParaRPr lang="es-ES_tradnl"/>
          </a:p>
        </p:txBody>
      </p:sp>
      <p:sp>
        <p:nvSpPr>
          <p:cNvPr id="63500" name="Line 12"/>
          <p:cNvSpPr>
            <a:spLocks noChangeShapeType="1"/>
          </p:cNvSpPr>
          <p:nvPr/>
        </p:nvSpPr>
        <p:spPr bwMode="auto">
          <a:xfrm>
            <a:off x="5218113" y="2276475"/>
            <a:ext cx="0" cy="504825"/>
          </a:xfrm>
          <a:prstGeom prst="line">
            <a:avLst/>
          </a:prstGeom>
          <a:noFill/>
          <a:ln w="28575">
            <a:solidFill>
              <a:schemeClr val="tx1"/>
            </a:solidFill>
            <a:round/>
            <a:headEnd/>
            <a:tailEnd type="triangle" w="med" len="med"/>
          </a:ln>
        </p:spPr>
        <p:txBody>
          <a:bodyPr/>
          <a:lstStyle/>
          <a:p>
            <a:endParaRPr lang="es-ES_tradnl"/>
          </a:p>
        </p:txBody>
      </p:sp>
      <p:sp>
        <p:nvSpPr>
          <p:cNvPr id="63501" name="Rectangle 13"/>
          <p:cNvSpPr>
            <a:spLocks noChangeArrowheads="1"/>
          </p:cNvSpPr>
          <p:nvPr/>
        </p:nvSpPr>
        <p:spPr bwMode="auto">
          <a:xfrm>
            <a:off x="3276600" y="5805488"/>
            <a:ext cx="431800" cy="431800"/>
          </a:xfrm>
          <a:prstGeom prst="rect">
            <a:avLst/>
          </a:prstGeom>
          <a:noFill/>
          <a:ln w="9525">
            <a:solidFill>
              <a:schemeClr val="tx1"/>
            </a:solidFill>
            <a:miter lim="800000"/>
            <a:headEnd/>
            <a:tailEnd/>
          </a:ln>
        </p:spPr>
        <p:txBody>
          <a:bodyPr wrap="none" anchor="ctr"/>
          <a:lstStyle/>
          <a:p>
            <a:pPr algn="ctr"/>
            <a:r>
              <a:rPr lang="es-CO" sz="1800"/>
              <a:t>Z</a:t>
            </a:r>
            <a:endParaRPr lang="es-ES" sz="1800"/>
          </a:p>
        </p:txBody>
      </p:sp>
      <p:sp>
        <p:nvSpPr>
          <p:cNvPr id="63502" name="Rectangle 14"/>
          <p:cNvSpPr>
            <a:spLocks noChangeArrowheads="1"/>
          </p:cNvSpPr>
          <p:nvPr/>
        </p:nvSpPr>
        <p:spPr bwMode="auto">
          <a:xfrm>
            <a:off x="2770188" y="5805488"/>
            <a:ext cx="431800" cy="431800"/>
          </a:xfrm>
          <a:prstGeom prst="rect">
            <a:avLst/>
          </a:prstGeom>
          <a:noFill/>
          <a:ln w="9525">
            <a:solidFill>
              <a:schemeClr val="tx1"/>
            </a:solidFill>
            <a:miter lim="800000"/>
            <a:headEnd/>
            <a:tailEnd/>
          </a:ln>
        </p:spPr>
        <p:txBody>
          <a:bodyPr wrap="none" anchor="ctr"/>
          <a:lstStyle/>
          <a:p>
            <a:pPr algn="ctr"/>
            <a:r>
              <a:rPr lang="es-CO" sz="1800"/>
              <a:t>C</a:t>
            </a:r>
            <a:endParaRPr lang="es-ES" sz="1800"/>
          </a:p>
        </p:txBody>
      </p:sp>
      <p:sp>
        <p:nvSpPr>
          <p:cNvPr id="63503" name="Line 15"/>
          <p:cNvSpPr>
            <a:spLocks noChangeShapeType="1"/>
          </p:cNvSpPr>
          <p:nvPr/>
        </p:nvSpPr>
        <p:spPr bwMode="auto">
          <a:xfrm flipH="1">
            <a:off x="2986088" y="5013325"/>
            <a:ext cx="793750" cy="0"/>
          </a:xfrm>
          <a:prstGeom prst="line">
            <a:avLst/>
          </a:prstGeom>
          <a:noFill/>
          <a:ln w="12700">
            <a:solidFill>
              <a:schemeClr val="tx1"/>
            </a:solidFill>
            <a:round/>
            <a:headEnd/>
            <a:tailEnd/>
          </a:ln>
        </p:spPr>
        <p:txBody>
          <a:bodyPr/>
          <a:lstStyle/>
          <a:p>
            <a:endParaRPr lang="es-ES_tradnl"/>
          </a:p>
        </p:txBody>
      </p:sp>
      <p:cxnSp>
        <p:nvCxnSpPr>
          <p:cNvPr id="63504" name="AutoShape 16"/>
          <p:cNvCxnSpPr>
            <a:cxnSpLocks noChangeShapeType="1"/>
            <a:stCxn id="63503" idx="1"/>
            <a:endCxn id="63502" idx="0"/>
          </p:cNvCxnSpPr>
          <p:nvPr/>
        </p:nvCxnSpPr>
        <p:spPr bwMode="auto">
          <a:xfrm>
            <a:off x="2986088" y="5013325"/>
            <a:ext cx="0" cy="792163"/>
          </a:xfrm>
          <a:prstGeom prst="straightConnector1">
            <a:avLst/>
          </a:prstGeom>
          <a:noFill/>
          <a:ln w="12700">
            <a:solidFill>
              <a:schemeClr val="tx1"/>
            </a:solidFill>
            <a:round/>
            <a:headEnd/>
            <a:tailEnd type="triangle" w="med" len="med"/>
          </a:ln>
        </p:spPr>
      </p:cxnSp>
      <p:sp>
        <p:nvSpPr>
          <p:cNvPr id="63505" name="Line 17"/>
          <p:cNvSpPr>
            <a:spLocks noChangeShapeType="1"/>
          </p:cNvSpPr>
          <p:nvPr/>
        </p:nvSpPr>
        <p:spPr bwMode="auto">
          <a:xfrm>
            <a:off x="3498850" y="5013325"/>
            <a:ext cx="0" cy="792163"/>
          </a:xfrm>
          <a:prstGeom prst="line">
            <a:avLst/>
          </a:prstGeom>
          <a:noFill/>
          <a:ln w="12700">
            <a:solidFill>
              <a:schemeClr val="tx1"/>
            </a:solidFill>
            <a:round/>
            <a:headEnd/>
            <a:tailEnd type="triangle" w="med" len="med"/>
          </a:ln>
        </p:spPr>
        <p:txBody>
          <a:bodyPr/>
          <a:lstStyle/>
          <a:p>
            <a:endParaRPr lang="es-ES_tradnl"/>
          </a:p>
        </p:txBody>
      </p:sp>
      <p:sp>
        <p:nvSpPr>
          <p:cNvPr id="63506" name="Line 18"/>
          <p:cNvSpPr>
            <a:spLocks noChangeShapeType="1"/>
          </p:cNvSpPr>
          <p:nvPr/>
        </p:nvSpPr>
        <p:spPr bwMode="auto">
          <a:xfrm>
            <a:off x="4786313" y="5373688"/>
            <a:ext cx="0" cy="358775"/>
          </a:xfrm>
          <a:prstGeom prst="line">
            <a:avLst/>
          </a:prstGeom>
          <a:noFill/>
          <a:ln w="28575">
            <a:solidFill>
              <a:schemeClr val="tx1"/>
            </a:solidFill>
            <a:round/>
            <a:headEnd/>
            <a:tailEnd type="triangle" w="med" len="med"/>
          </a:ln>
        </p:spPr>
        <p:txBody>
          <a:bodyPr/>
          <a:lstStyle/>
          <a:p>
            <a:endParaRPr lang="es-ES_tradnl"/>
          </a:p>
        </p:txBody>
      </p:sp>
      <p:sp>
        <p:nvSpPr>
          <p:cNvPr id="63507" name="Text Box 19"/>
          <p:cNvSpPr txBox="1">
            <a:spLocks noChangeArrowheads="1"/>
          </p:cNvSpPr>
          <p:nvPr/>
        </p:nvSpPr>
        <p:spPr bwMode="auto">
          <a:xfrm>
            <a:off x="5289550" y="4724400"/>
            <a:ext cx="319088" cy="336550"/>
          </a:xfrm>
          <a:prstGeom prst="rect">
            <a:avLst/>
          </a:prstGeom>
          <a:noFill/>
          <a:ln w="9525">
            <a:noFill/>
            <a:miter lim="800000"/>
            <a:headEnd/>
            <a:tailEnd/>
          </a:ln>
        </p:spPr>
        <p:txBody>
          <a:bodyPr wrap="none">
            <a:spAutoFit/>
          </a:bodyPr>
          <a:lstStyle/>
          <a:p>
            <a:r>
              <a:rPr lang="es-CO" sz="1600"/>
              <a:t>A</a:t>
            </a:r>
            <a:endParaRPr lang="es-ES" sz="1600"/>
          </a:p>
        </p:txBody>
      </p:sp>
      <p:sp>
        <p:nvSpPr>
          <p:cNvPr id="63508" name="Text Box 20"/>
          <p:cNvSpPr txBox="1">
            <a:spLocks noChangeArrowheads="1"/>
          </p:cNvSpPr>
          <p:nvPr/>
        </p:nvSpPr>
        <p:spPr bwMode="auto">
          <a:xfrm>
            <a:off x="3994150" y="4724400"/>
            <a:ext cx="319088" cy="336550"/>
          </a:xfrm>
          <a:prstGeom prst="rect">
            <a:avLst/>
          </a:prstGeom>
          <a:noFill/>
          <a:ln w="9525">
            <a:noFill/>
            <a:miter lim="800000"/>
            <a:headEnd/>
            <a:tailEnd/>
          </a:ln>
        </p:spPr>
        <p:txBody>
          <a:bodyPr wrap="none">
            <a:spAutoFit/>
          </a:bodyPr>
          <a:lstStyle/>
          <a:p>
            <a:r>
              <a:rPr lang="es-CO" sz="1600"/>
              <a:t>B</a:t>
            </a:r>
            <a:endParaRPr lang="es-ES" sz="1600"/>
          </a:p>
        </p:txBody>
      </p:sp>
      <p:sp>
        <p:nvSpPr>
          <p:cNvPr id="63509" name="AutoShape 21"/>
          <p:cNvSpPr>
            <a:spLocks noChangeArrowheads="1"/>
          </p:cNvSpPr>
          <p:nvPr/>
        </p:nvSpPr>
        <p:spPr bwMode="auto">
          <a:xfrm>
            <a:off x="2697163" y="3787775"/>
            <a:ext cx="1871662" cy="504825"/>
          </a:xfrm>
          <a:custGeom>
            <a:avLst/>
            <a:gdLst>
              <a:gd name="T0" fmla="*/ 1637704 w 21600"/>
              <a:gd name="T1" fmla="*/ 252413 h 21600"/>
              <a:gd name="T2" fmla="*/ 935831 w 21600"/>
              <a:gd name="T3" fmla="*/ 504825 h 21600"/>
              <a:gd name="T4" fmla="*/ 233958 w 21600"/>
              <a:gd name="T5" fmla="*/ 252413 h 21600"/>
              <a:gd name="T6" fmla="*/ 93583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9525">
            <a:solidFill>
              <a:schemeClr val="tx1"/>
            </a:solidFill>
            <a:miter lim="800000"/>
            <a:headEnd/>
            <a:tailEnd/>
          </a:ln>
        </p:spPr>
        <p:txBody>
          <a:bodyPr wrap="none" anchor="ctr"/>
          <a:lstStyle/>
          <a:p>
            <a:pPr algn="ctr"/>
            <a:endParaRPr lang="es-ES_tradnl" sz="1400"/>
          </a:p>
        </p:txBody>
      </p:sp>
      <p:cxnSp>
        <p:nvCxnSpPr>
          <p:cNvPr id="63510" name="AutoShape 22"/>
          <p:cNvCxnSpPr>
            <a:cxnSpLocks noChangeShapeType="1"/>
            <a:stCxn id="63509" idx="1"/>
            <a:endCxn id="63508" idx="0"/>
          </p:cNvCxnSpPr>
          <p:nvPr/>
        </p:nvCxnSpPr>
        <p:spPr bwMode="auto">
          <a:xfrm rot="16200000" flipH="1">
            <a:off x="3678238" y="4248150"/>
            <a:ext cx="431800" cy="520700"/>
          </a:xfrm>
          <a:prstGeom prst="bentConnector3">
            <a:avLst>
              <a:gd name="adj1" fmla="val 50000"/>
            </a:avLst>
          </a:prstGeom>
          <a:noFill/>
          <a:ln w="28575">
            <a:solidFill>
              <a:schemeClr val="tx1"/>
            </a:solidFill>
            <a:miter lim="800000"/>
            <a:headEnd/>
            <a:tailEnd type="triangle" w="med" len="med"/>
          </a:ln>
        </p:spPr>
      </p:cxnSp>
      <p:sp>
        <p:nvSpPr>
          <p:cNvPr id="63511" name="Rectangle 23"/>
          <p:cNvSpPr>
            <a:spLocks noChangeArrowheads="1"/>
          </p:cNvSpPr>
          <p:nvPr/>
        </p:nvSpPr>
        <p:spPr bwMode="auto">
          <a:xfrm>
            <a:off x="2195513" y="1268413"/>
            <a:ext cx="1441450" cy="503237"/>
          </a:xfrm>
          <a:prstGeom prst="rect">
            <a:avLst/>
          </a:prstGeom>
          <a:noFill/>
          <a:ln w="9525">
            <a:solidFill>
              <a:schemeClr val="tx1"/>
            </a:solidFill>
            <a:miter lim="800000"/>
            <a:headEnd/>
            <a:tailEnd/>
          </a:ln>
        </p:spPr>
        <p:txBody>
          <a:bodyPr wrap="none" anchor="ctr"/>
          <a:lstStyle/>
          <a:p>
            <a:pPr algn="ctr"/>
            <a:r>
              <a:rPr lang="es-CO" sz="1600"/>
              <a:t>Moneda (M)</a:t>
            </a:r>
            <a:endParaRPr lang="es-ES" sz="1600"/>
          </a:p>
        </p:txBody>
      </p:sp>
      <p:sp>
        <p:nvSpPr>
          <p:cNvPr id="63512" name="Rectangle 24"/>
          <p:cNvSpPr>
            <a:spLocks noChangeArrowheads="1"/>
          </p:cNvSpPr>
          <p:nvPr/>
        </p:nvSpPr>
        <p:spPr bwMode="auto">
          <a:xfrm>
            <a:off x="179388" y="1268413"/>
            <a:ext cx="1152525" cy="503237"/>
          </a:xfrm>
          <a:prstGeom prst="rect">
            <a:avLst/>
          </a:prstGeom>
          <a:noFill/>
          <a:ln w="9525">
            <a:solidFill>
              <a:schemeClr val="tx1"/>
            </a:solidFill>
            <a:miter lim="800000"/>
            <a:headEnd/>
            <a:tailEnd/>
          </a:ln>
        </p:spPr>
        <p:txBody>
          <a:bodyPr wrap="none" anchor="ctr"/>
          <a:lstStyle/>
          <a:p>
            <a:pPr algn="ctr"/>
            <a:r>
              <a:rPr lang="es-CO" sz="1600"/>
              <a:t>Precio (P)</a:t>
            </a:r>
            <a:endParaRPr lang="es-ES" sz="1600"/>
          </a:p>
        </p:txBody>
      </p:sp>
      <p:sp>
        <p:nvSpPr>
          <p:cNvPr id="63513" name="Rectangle 25"/>
          <p:cNvSpPr>
            <a:spLocks noChangeArrowheads="1"/>
          </p:cNvSpPr>
          <p:nvPr/>
        </p:nvSpPr>
        <p:spPr bwMode="auto">
          <a:xfrm>
            <a:off x="4564063" y="1268413"/>
            <a:ext cx="1152525" cy="503237"/>
          </a:xfrm>
          <a:prstGeom prst="rect">
            <a:avLst/>
          </a:prstGeom>
          <a:noFill/>
          <a:ln w="9525">
            <a:solidFill>
              <a:schemeClr val="tx1"/>
            </a:solidFill>
            <a:miter lim="800000"/>
            <a:headEnd/>
            <a:tailEnd/>
          </a:ln>
        </p:spPr>
        <p:txBody>
          <a:bodyPr wrap="none" anchor="ctr"/>
          <a:lstStyle/>
          <a:p>
            <a:pPr algn="ctr"/>
            <a:r>
              <a:rPr lang="es-CO" sz="1600"/>
              <a:t>200</a:t>
            </a:r>
            <a:endParaRPr lang="es-ES" sz="1600"/>
          </a:p>
        </p:txBody>
      </p:sp>
      <p:sp>
        <p:nvSpPr>
          <p:cNvPr id="63514" name="Rectangle 26"/>
          <p:cNvSpPr>
            <a:spLocks noChangeArrowheads="1"/>
          </p:cNvSpPr>
          <p:nvPr/>
        </p:nvSpPr>
        <p:spPr bwMode="auto">
          <a:xfrm>
            <a:off x="5861050" y="1270000"/>
            <a:ext cx="1152525" cy="503238"/>
          </a:xfrm>
          <a:prstGeom prst="rect">
            <a:avLst/>
          </a:prstGeom>
          <a:noFill/>
          <a:ln w="9525">
            <a:solidFill>
              <a:schemeClr val="tx1"/>
            </a:solidFill>
            <a:miter lim="800000"/>
            <a:headEnd/>
            <a:tailEnd/>
          </a:ln>
        </p:spPr>
        <p:txBody>
          <a:bodyPr wrap="none" anchor="ctr"/>
          <a:lstStyle/>
          <a:p>
            <a:pPr algn="ctr"/>
            <a:r>
              <a:rPr lang="es-CO" sz="1600"/>
              <a:t>100</a:t>
            </a:r>
            <a:endParaRPr lang="es-ES" sz="1600"/>
          </a:p>
        </p:txBody>
      </p:sp>
      <p:sp>
        <p:nvSpPr>
          <p:cNvPr id="63515" name="Text Box 27"/>
          <p:cNvSpPr txBox="1">
            <a:spLocks noChangeArrowheads="1"/>
          </p:cNvSpPr>
          <p:nvPr/>
        </p:nvSpPr>
        <p:spPr bwMode="auto">
          <a:xfrm>
            <a:off x="5073650" y="3760788"/>
            <a:ext cx="254000" cy="244475"/>
          </a:xfrm>
          <a:prstGeom prst="rect">
            <a:avLst/>
          </a:prstGeom>
          <a:noFill/>
          <a:ln w="9525">
            <a:noFill/>
            <a:miter lim="800000"/>
            <a:headEnd/>
            <a:tailEnd/>
          </a:ln>
        </p:spPr>
        <p:txBody>
          <a:bodyPr wrap="none">
            <a:spAutoFit/>
          </a:bodyPr>
          <a:lstStyle/>
          <a:p>
            <a:r>
              <a:rPr lang="es-CO" sz="1000"/>
              <a:t>0</a:t>
            </a:r>
            <a:endParaRPr lang="es-ES" sz="1000"/>
          </a:p>
        </p:txBody>
      </p:sp>
      <p:sp>
        <p:nvSpPr>
          <p:cNvPr id="63516" name="Text Box 28"/>
          <p:cNvSpPr txBox="1">
            <a:spLocks noChangeArrowheads="1"/>
          </p:cNvSpPr>
          <p:nvPr/>
        </p:nvSpPr>
        <p:spPr bwMode="auto">
          <a:xfrm>
            <a:off x="5435600" y="3760788"/>
            <a:ext cx="254000" cy="244475"/>
          </a:xfrm>
          <a:prstGeom prst="rect">
            <a:avLst/>
          </a:prstGeom>
          <a:noFill/>
          <a:ln w="9525">
            <a:noFill/>
            <a:miter lim="800000"/>
            <a:headEnd/>
            <a:tailEnd/>
          </a:ln>
        </p:spPr>
        <p:txBody>
          <a:bodyPr wrap="none">
            <a:spAutoFit/>
          </a:bodyPr>
          <a:lstStyle/>
          <a:p>
            <a:r>
              <a:rPr lang="es-CO" sz="1000"/>
              <a:t>1</a:t>
            </a:r>
            <a:endParaRPr lang="es-ES" sz="1000"/>
          </a:p>
        </p:txBody>
      </p:sp>
      <p:sp>
        <p:nvSpPr>
          <p:cNvPr id="63517" name="Text Box 29"/>
          <p:cNvSpPr txBox="1">
            <a:spLocks noChangeArrowheads="1"/>
          </p:cNvSpPr>
          <p:nvPr/>
        </p:nvSpPr>
        <p:spPr bwMode="auto">
          <a:xfrm>
            <a:off x="2876550" y="3789363"/>
            <a:ext cx="254000" cy="244475"/>
          </a:xfrm>
          <a:prstGeom prst="rect">
            <a:avLst/>
          </a:prstGeom>
          <a:noFill/>
          <a:ln w="9525">
            <a:noFill/>
            <a:miter lim="800000"/>
            <a:headEnd/>
            <a:tailEnd/>
          </a:ln>
        </p:spPr>
        <p:txBody>
          <a:bodyPr wrap="none">
            <a:spAutoFit/>
          </a:bodyPr>
          <a:lstStyle/>
          <a:p>
            <a:r>
              <a:rPr lang="es-CO" sz="1000"/>
              <a:t>0</a:t>
            </a:r>
            <a:endParaRPr lang="es-ES" sz="1000"/>
          </a:p>
        </p:txBody>
      </p:sp>
      <p:sp>
        <p:nvSpPr>
          <p:cNvPr id="63518" name="Text Box 30"/>
          <p:cNvSpPr txBox="1">
            <a:spLocks noChangeArrowheads="1"/>
          </p:cNvSpPr>
          <p:nvPr/>
        </p:nvSpPr>
        <p:spPr bwMode="auto">
          <a:xfrm>
            <a:off x="3235325" y="3789363"/>
            <a:ext cx="254000" cy="244475"/>
          </a:xfrm>
          <a:prstGeom prst="rect">
            <a:avLst/>
          </a:prstGeom>
          <a:noFill/>
          <a:ln w="9525">
            <a:noFill/>
            <a:miter lim="800000"/>
            <a:headEnd/>
            <a:tailEnd/>
          </a:ln>
        </p:spPr>
        <p:txBody>
          <a:bodyPr wrap="none">
            <a:spAutoFit/>
          </a:bodyPr>
          <a:lstStyle/>
          <a:p>
            <a:r>
              <a:rPr lang="es-CO" sz="1000"/>
              <a:t>1</a:t>
            </a:r>
            <a:endParaRPr lang="es-ES" sz="1000"/>
          </a:p>
        </p:txBody>
      </p:sp>
      <p:sp>
        <p:nvSpPr>
          <p:cNvPr id="63519" name="Text Box 31"/>
          <p:cNvSpPr txBox="1">
            <a:spLocks noChangeArrowheads="1"/>
          </p:cNvSpPr>
          <p:nvPr/>
        </p:nvSpPr>
        <p:spPr bwMode="auto">
          <a:xfrm>
            <a:off x="3633788" y="3789363"/>
            <a:ext cx="254000" cy="244475"/>
          </a:xfrm>
          <a:prstGeom prst="rect">
            <a:avLst/>
          </a:prstGeom>
          <a:noFill/>
          <a:ln w="9525">
            <a:noFill/>
            <a:miter lim="800000"/>
            <a:headEnd/>
            <a:tailEnd/>
          </a:ln>
        </p:spPr>
        <p:txBody>
          <a:bodyPr wrap="none">
            <a:spAutoFit/>
          </a:bodyPr>
          <a:lstStyle/>
          <a:p>
            <a:r>
              <a:rPr lang="es-CO" sz="1000"/>
              <a:t>2</a:t>
            </a:r>
            <a:endParaRPr lang="es-ES" sz="1000"/>
          </a:p>
        </p:txBody>
      </p:sp>
      <p:sp>
        <p:nvSpPr>
          <p:cNvPr id="63520" name="Text Box 32"/>
          <p:cNvSpPr txBox="1">
            <a:spLocks noChangeArrowheads="1"/>
          </p:cNvSpPr>
          <p:nvPr/>
        </p:nvSpPr>
        <p:spPr bwMode="auto">
          <a:xfrm>
            <a:off x="4030663" y="3789363"/>
            <a:ext cx="254000" cy="244475"/>
          </a:xfrm>
          <a:prstGeom prst="rect">
            <a:avLst/>
          </a:prstGeom>
          <a:noFill/>
          <a:ln w="9525">
            <a:noFill/>
            <a:miter lim="800000"/>
            <a:headEnd/>
            <a:tailEnd/>
          </a:ln>
        </p:spPr>
        <p:txBody>
          <a:bodyPr wrap="none">
            <a:spAutoFit/>
          </a:bodyPr>
          <a:lstStyle/>
          <a:p>
            <a:r>
              <a:rPr lang="es-CO" sz="1000"/>
              <a:t>3</a:t>
            </a:r>
            <a:endParaRPr lang="es-ES" sz="1000"/>
          </a:p>
        </p:txBody>
      </p:sp>
      <p:cxnSp>
        <p:nvCxnSpPr>
          <p:cNvPr id="63521" name="AutoShape 33"/>
          <p:cNvCxnSpPr>
            <a:cxnSpLocks noChangeShapeType="1"/>
            <a:stCxn id="63514" idx="2"/>
            <a:endCxn id="63520" idx="0"/>
          </p:cNvCxnSpPr>
          <p:nvPr/>
        </p:nvCxnSpPr>
        <p:spPr bwMode="auto">
          <a:xfrm rot="5400000">
            <a:off x="4289425" y="1641476"/>
            <a:ext cx="2016125" cy="2279650"/>
          </a:xfrm>
          <a:prstGeom prst="bentConnector3">
            <a:avLst>
              <a:gd name="adj1" fmla="val 16218"/>
            </a:avLst>
          </a:prstGeom>
          <a:noFill/>
          <a:ln w="28575">
            <a:solidFill>
              <a:schemeClr val="tx1"/>
            </a:solidFill>
            <a:miter lim="800000"/>
            <a:headEnd/>
            <a:tailEnd type="triangle" w="med" len="med"/>
          </a:ln>
        </p:spPr>
      </p:cxnSp>
      <p:sp>
        <p:nvSpPr>
          <p:cNvPr id="63522" name="Text Box 34"/>
          <p:cNvSpPr txBox="1">
            <a:spLocks noChangeArrowheads="1"/>
          </p:cNvSpPr>
          <p:nvPr/>
        </p:nvSpPr>
        <p:spPr bwMode="auto">
          <a:xfrm>
            <a:off x="3205163" y="3957638"/>
            <a:ext cx="919162" cy="336550"/>
          </a:xfrm>
          <a:prstGeom prst="rect">
            <a:avLst/>
          </a:prstGeom>
          <a:noFill/>
          <a:ln w="9525">
            <a:noFill/>
            <a:miter lim="800000"/>
            <a:headEnd/>
            <a:tailEnd/>
          </a:ln>
        </p:spPr>
        <p:txBody>
          <a:bodyPr wrap="none">
            <a:spAutoFit/>
          </a:bodyPr>
          <a:lstStyle/>
          <a:p>
            <a:r>
              <a:rPr lang="es-CO" sz="1600"/>
              <a:t>Mux 4-1</a:t>
            </a:r>
            <a:endParaRPr lang="es-ES" sz="1600"/>
          </a:p>
        </p:txBody>
      </p:sp>
      <p:cxnSp>
        <p:nvCxnSpPr>
          <p:cNvPr id="63523" name="AutoShape 35"/>
          <p:cNvCxnSpPr>
            <a:cxnSpLocks noChangeShapeType="1"/>
            <a:stCxn id="63513" idx="2"/>
            <a:endCxn id="63519" idx="0"/>
          </p:cNvCxnSpPr>
          <p:nvPr/>
        </p:nvCxnSpPr>
        <p:spPr bwMode="auto">
          <a:xfrm rot="5400000">
            <a:off x="3441700" y="2090738"/>
            <a:ext cx="2017713" cy="1379537"/>
          </a:xfrm>
          <a:prstGeom prst="bentConnector3">
            <a:avLst>
              <a:gd name="adj1" fmla="val 8259"/>
            </a:avLst>
          </a:prstGeom>
          <a:noFill/>
          <a:ln w="28575">
            <a:solidFill>
              <a:schemeClr val="tx1"/>
            </a:solidFill>
            <a:miter lim="800000"/>
            <a:headEnd/>
            <a:tailEnd type="triangle" w="med" len="med"/>
          </a:ln>
        </p:spPr>
      </p:cxnSp>
      <p:cxnSp>
        <p:nvCxnSpPr>
          <p:cNvPr id="63524" name="AutoShape 36"/>
          <p:cNvCxnSpPr>
            <a:cxnSpLocks noChangeShapeType="1"/>
            <a:stCxn id="63511" idx="2"/>
            <a:endCxn id="63518" idx="0"/>
          </p:cNvCxnSpPr>
          <p:nvPr/>
        </p:nvCxnSpPr>
        <p:spPr bwMode="auto">
          <a:xfrm rot="16200000" flipH="1">
            <a:off x="2130425" y="2557463"/>
            <a:ext cx="2017713" cy="446087"/>
          </a:xfrm>
          <a:prstGeom prst="bentConnector3">
            <a:avLst>
              <a:gd name="adj1" fmla="val 16912"/>
            </a:avLst>
          </a:prstGeom>
          <a:noFill/>
          <a:ln w="28575">
            <a:solidFill>
              <a:schemeClr val="tx1"/>
            </a:solidFill>
            <a:miter lim="800000"/>
            <a:headEnd/>
            <a:tailEnd type="triangle" w="med" len="med"/>
          </a:ln>
        </p:spPr>
      </p:cxnSp>
      <p:cxnSp>
        <p:nvCxnSpPr>
          <p:cNvPr id="63525" name="AutoShape 37"/>
          <p:cNvCxnSpPr>
            <a:cxnSpLocks noChangeShapeType="1"/>
            <a:stCxn id="63512" idx="2"/>
            <a:endCxn id="63517" idx="0"/>
          </p:cNvCxnSpPr>
          <p:nvPr/>
        </p:nvCxnSpPr>
        <p:spPr bwMode="auto">
          <a:xfrm rot="16200000" flipH="1">
            <a:off x="870743" y="1656557"/>
            <a:ext cx="2017713" cy="2247900"/>
          </a:xfrm>
          <a:prstGeom prst="bentConnector3">
            <a:avLst>
              <a:gd name="adj1" fmla="val 49963"/>
            </a:avLst>
          </a:prstGeom>
          <a:noFill/>
          <a:ln w="28575">
            <a:solidFill>
              <a:schemeClr val="tx1"/>
            </a:solidFill>
            <a:miter lim="800000"/>
            <a:headEnd/>
            <a:tailEnd type="triangle" w="med" len="med"/>
          </a:ln>
        </p:spPr>
      </p:cxnSp>
      <p:sp>
        <p:nvSpPr>
          <p:cNvPr id="63526" name="Line 38"/>
          <p:cNvSpPr>
            <a:spLocks noChangeShapeType="1"/>
          </p:cNvSpPr>
          <p:nvPr/>
        </p:nvSpPr>
        <p:spPr bwMode="auto">
          <a:xfrm flipH="1">
            <a:off x="5435600" y="5949950"/>
            <a:ext cx="431800" cy="0"/>
          </a:xfrm>
          <a:prstGeom prst="line">
            <a:avLst/>
          </a:prstGeom>
          <a:noFill/>
          <a:ln w="9525">
            <a:solidFill>
              <a:schemeClr val="tx1"/>
            </a:solidFill>
            <a:round/>
            <a:headEnd/>
            <a:tailEnd type="triangle" w="med" len="med"/>
          </a:ln>
        </p:spPr>
        <p:txBody>
          <a:bodyPr/>
          <a:lstStyle/>
          <a:p>
            <a:endParaRPr lang="es-ES_tradnl"/>
          </a:p>
        </p:txBody>
      </p:sp>
      <p:sp>
        <p:nvSpPr>
          <p:cNvPr id="63527" name="Text Box 39"/>
          <p:cNvSpPr txBox="1">
            <a:spLocks noChangeArrowheads="1"/>
          </p:cNvSpPr>
          <p:nvPr/>
        </p:nvSpPr>
        <p:spPr bwMode="auto">
          <a:xfrm>
            <a:off x="5859463" y="5734050"/>
            <a:ext cx="635000" cy="336550"/>
          </a:xfrm>
          <a:prstGeom prst="rect">
            <a:avLst/>
          </a:prstGeom>
          <a:noFill/>
          <a:ln w="9525">
            <a:noFill/>
            <a:miter lim="800000"/>
            <a:headEnd/>
            <a:tailEnd/>
          </a:ln>
        </p:spPr>
        <p:txBody>
          <a:bodyPr wrap="none">
            <a:spAutoFit/>
          </a:bodyPr>
          <a:lstStyle/>
          <a:p>
            <a:r>
              <a:rPr lang="es-CO" sz="1600"/>
              <a:t>en_d</a:t>
            </a:r>
            <a:endParaRPr lang="es-ES" sz="1600"/>
          </a:p>
        </p:txBody>
      </p:sp>
      <p:sp>
        <p:nvSpPr>
          <p:cNvPr id="63528" name="Text Box 40"/>
          <p:cNvSpPr txBox="1">
            <a:spLocks noChangeArrowheads="1"/>
          </p:cNvSpPr>
          <p:nvPr/>
        </p:nvSpPr>
        <p:spPr bwMode="auto">
          <a:xfrm>
            <a:off x="1763713" y="5805488"/>
            <a:ext cx="636587" cy="336550"/>
          </a:xfrm>
          <a:prstGeom prst="rect">
            <a:avLst/>
          </a:prstGeom>
          <a:noFill/>
          <a:ln w="9525">
            <a:noFill/>
            <a:miter lim="800000"/>
            <a:headEnd/>
            <a:tailEnd/>
          </a:ln>
        </p:spPr>
        <p:txBody>
          <a:bodyPr wrap="none">
            <a:spAutoFit/>
          </a:bodyPr>
          <a:lstStyle/>
          <a:p>
            <a:r>
              <a:rPr lang="es-CO" sz="1600"/>
              <a:t>en_ff</a:t>
            </a:r>
            <a:endParaRPr lang="es-ES" sz="1600"/>
          </a:p>
        </p:txBody>
      </p:sp>
      <p:sp>
        <p:nvSpPr>
          <p:cNvPr id="63529" name="Line 41"/>
          <p:cNvSpPr>
            <a:spLocks noChangeShapeType="1"/>
          </p:cNvSpPr>
          <p:nvPr/>
        </p:nvSpPr>
        <p:spPr bwMode="auto">
          <a:xfrm flipH="1">
            <a:off x="5795963" y="3068638"/>
            <a:ext cx="647700" cy="0"/>
          </a:xfrm>
          <a:prstGeom prst="line">
            <a:avLst/>
          </a:prstGeom>
          <a:noFill/>
          <a:ln w="9525">
            <a:solidFill>
              <a:schemeClr val="tx1"/>
            </a:solidFill>
            <a:round/>
            <a:headEnd/>
            <a:tailEnd type="triangle" w="med" len="med"/>
          </a:ln>
        </p:spPr>
        <p:txBody>
          <a:bodyPr/>
          <a:lstStyle/>
          <a:p>
            <a:endParaRPr lang="es-ES_tradnl"/>
          </a:p>
        </p:txBody>
      </p:sp>
      <p:sp>
        <p:nvSpPr>
          <p:cNvPr id="63530" name="Text Box 42"/>
          <p:cNvSpPr txBox="1">
            <a:spLocks noChangeArrowheads="1"/>
          </p:cNvSpPr>
          <p:nvPr/>
        </p:nvSpPr>
        <p:spPr bwMode="auto">
          <a:xfrm>
            <a:off x="5043488" y="3987800"/>
            <a:ext cx="823912" cy="304800"/>
          </a:xfrm>
          <a:prstGeom prst="rect">
            <a:avLst/>
          </a:prstGeom>
          <a:noFill/>
          <a:ln w="9525">
            <a:noFill/>
            <a:miter lim="800000"/>
            <a:headEnd/>
            <a:tailEnd/>
          </a:ln>
        </p:spPr>
        <p:txBody>
          <a:bodyPr wrap="none">
            <a:spAutoFit/>
          </a:bodyPr>
          <a:lstStyle/>
          <a:p>
            <a:r>
              <a:rPr lang="es-CO" sz="1400"/>
              <a:t>Mux 2-1</a:t>
            </a:r>
            <a:endParaRPr lang="es-ES" sz="1400"/>
          </a:p>
        </p:txBody>
      </p:sp>
      <p:sp>
        <p:nvSpPr>
          <p:cNvPr id="63531" name="Text Box 43"/>
          <p:cNvSpPr txBox="1">
            <a:spLocks noChangeArrowheads="1"/>
          </p:cNvSpPr>
          <p:nvPr/>
        </p:nvSpPr>
        <p:spPr bwMode="auto">
          <a:xfrm>
            <a:off x="6875463" y="3860800"/>
            <a:ext cx="511175" cy="336550"/>
          </a:xfrm>
          <a:prstGeom prst="rect">
            <a:avLst/>
          </a:prstGeom>
          <a:noFill/>
          <a:ln w="9525">
            <a:noFill/>
            <a:miter lim="800000"/>
            <a:headEnd/>
            <a:tailEnd/>
          </a:ln>
        </p:spPr>
        <p:txBody>
          <a:bodyPr wrap="none">
            <a:spAutoFit/>
          </a:bodyPr>
          <a:lstStyle/>
          <a:p>
            <a:r>
              <a:rPr lang="es-CO" sz="1600"/>
              <a:t>se1</a:t>
            </a:r>
            <a:endParaRPr lang="es-ES" sz="1600"/>
          </a:p>
        </p:txBody>
      </p:sp>
      <p:sp>
        <p:nvSpPr>
          <p:cNvPr id="63532" name="Line 44"/>
          <p:cNvSpPr>
            <a:spLocks noChangeShapeType="1"/>
          </p:cNvSpPr>
          <p:nvPr/>
        </p:nvSpPr>
        <p:spPr bwMode="auto">
          <a:xfrm flipH="1">
            <a:off x="5867400" y="4076700"/>
            <a:ext cx="1008063" cy="0"/>
          </a:xfrm>
          <a:prstGeom prst="line">
            <a:avLst/>
          </a:prstGeom>
          <a:noFill/>
          <a:ln w="9525">
            <a:solidFill>
              <a:schemeClr val="tx1"/>
            </a:solidFill>
            <a:round/>
            <a:headEnd/>
            <a:tailEnd type="triangle" w="med" len="med"/>
          </a:ln>
        </p:spPr>
        <p:txBody>
          <a:bodyPr/>
          <a:lstStyle/>
          <a:p>
            <a:endParaRPr lang="es-ES_tradnl"/>
          </a:p>
        </p:txBody>
      </p:sp>
      <p:sp>
        <p:nvSpPr>
          <p:cNvPr id="63533" name="Text Box 45"/>
          <p:cNvSpPr txBox="1">
            <a:spLocks noChangeArrowheads="1"/>
          </p:cNvSpPr>
          <p:nvPr/>
        </p:nvSpPr>
        <p:spPr bwMode="auto">
          <a:xfrm>
            <a:off x="6875463" y="4868863"/>
            <a:ext cx="454025" cy="336550"/>
          </a:xfrm>
          <a:prstGeom prst="rect">
            <a:avLst/>
          </a:prstGeom>
          <a:noFill/>
          <a:ln w="9525">
            <a:noFill/>
            <a:miter lim="800000"/>
            <a:headEnd/>
            <a:tailEnd/>
          </a:ln>
        </p:spPr>
        <p:txBody>
          <a:bodyPr wrap="none">
            <a:spAutoFit/>
          </a:bodyPr>
          <a:lstStyle/>
          <a:p>
            <a:r>
              <a:rPr lang="es-CO" sz="1600"/>
              <a:t>alu</a:t>
            </a:r>
            <a:endParaRPr lang="es-ES" sz="1600"/>
          </a:p>
        </p:txBody>
      </p:sp>
      <p:sp>
        <p:nvSpPr>
          <p:cNvPr id="63534" name="Line 46"/>
          <p:cNvSpPr>
            <a:spLocks noChangeShapeType="1"/>
          </p:cNvSpPr>
          <p:nvPr/>
        </p:nvSpPr>
        <p:spPr bwMode="auto">
          <a:xfrm flipH="1">
            <a:off x="5724525" y="5084763"/>
            <a:ext cx="1150938" cy="0"/>
          </a:xfrm>
          <a:prstGeom prst="line">
            <a:avLst/>
          </a:prstGeom>
          <a:noFill/>
          <a:ln w="9525">
            <a:solidFill>
              <a:schemeClr val="tx1"/>
            </a:solidFill>
            <a:round/>
            <a:headEnd/>
            <a:tailEnd type="triangle" w="med" len="med"/>
          </a:ln>
        </p:spPr>
        <p:txBody>
          <a:bodyPr/>
          <a:lstStyle/>
          <a:p>
            <a:endParaRPr lang="es-ES_tradnl"/>
          </a:p>
        </p:txBody>
      </p:sp>
      <p:sp>
        <p:nvSpPr>
          <p:cNvPr id="63535" name="Line 47"/>
          <p:cNvSpPr>
            <a:spLocks noChangeShapeType="1"/>
          </p:cNvSpPr>
          <p:nvPr/>
        </p:nvSpPr>
        <p:spPr bwMode="auto">
          <a:xfrm>
            <a:off x="2339975" y="6021388"/>
            <a:ext cx="431800" cy="0"/>
          </a:xfrm>
          <a:prstGeom prst="line">
            <a:avLst/>
          </a:prstGeom>
          <a:noFill/>
          <a:ln w="9525">
            <a:solidFill>
              <a:schemeClr val="tx1"/>
            </a:solidFill>
            <a:round/>
            <a:headEnd/>
            <a:tailEnd type="triangle" w="med" len="med"/>
          </a:ln>
        </p:spPr>
        <p:txBody>
          <a:bodyPr/>
          <a:lstStyle/>
          <a:p>
            <a:endParaRPr lang="es-ES_tradnl"/>
          </a:p>
        </p:txBody>
      </p:sp>
      <p:sp>
        <p:nvSpPr>
          <p:cNvPr id="63536" name="Text Box 48"/>
          <p:cNvSpPr txBox="1">
            <a:spLocks noChangeArrowheads="1"/>
          </p:cNvSpPr>
          <p:nvPr/>
        </p:nvSpPr>
        <p:spPr bwMode="auto">
          <a:xfrm>
            <a:off x="6443663" y="2852738"/>
            <a:ext cx="623887" cy="336550"/>
          </a:xfrm>
          <a:prstGeom prst="rect">
            <a:avLst/>
          </a:prstGeom>
          <a:noFill/>
          <a:ln w="9525">
            <a:noFill/>
            <a:miter lim="800000"/>
            <a:headEnd/>
            <a:tailEnd/>
          </a:ln>
        </p:spPr>
        <p:txBody>
          <a:bodyPr wrap="none">
            <a:spAutoFit/>
          </a:bodyPr>
          <a:lstStyle/>
          <a:p>
            <a:r>
              <a:rPr lang="es-CO" sz="1600"/>
              <a:t>en_c</a:t>
            </a:r>
            <a:endParaRPr lang="es-ES" sz="1600"/>
          </a:p>
        </p:txBody>
      </p:sp>
      <p:sp>
        <p:nvSpPr>
          <p:cNvPr id="63537" name="Text Box 49"/>
          <p:cNvSpPr txBox="1">
            <a:spLocks noChangeArrowheads="1"/>
          </p:cNvSpPr>
          <p:nvPr/>
        </p:nvSpPr>
        <p:spPr bwMode="auto">
          <a:xfrm>
            <a:off x="3851275" y="1341438"/>
            <a:ext cx="692150" cy="336550"/>
          </a:xfrm>
          <a:prstGeom prst="rect">
            <a:avLst/>
          </a:prstGeom>
          <a:noFill/>
          <a:ln w="9525">
            <a:noFill/>
            <a:miter lim="800000"/>
            <a:headEnd/>
            <a:tailEnd/>
          </a:ln>
        </p:spPr>
        <p:txBody>
          <a:bodyPr wrap="none">
            <a:spAutoFit/>
          </a:bodyPr>
          <a:lstStyle/>
          <a:p>
            <a:r>
              <a:rPr lang="es-CO" sz="1600"/>
              <a:t>en_m</a:t>
            </a:r>
            <a:endParaRPr lang="es-ES" sz="1600"/>
          </a:p>
        </p:txBody>
      </p:sp>
      <p:sp>
        <p:nvSpPr>
          <p:cNvPr id="63538" name="Line 50"/>
          <p:cNvSpPr>
            <a:spLocks noChangeShapeType="1"/>
          </p:cNvSpPr>
          <p:nvPr/>
        </p:nvSpPr>
        <p:spPr bwMode="auto">
          <a:xfrm flipH="1">
            <a:off x="3635375" y="1557338"/>
            <a:ext cx="288925" cy="0"/>
          </a:xfrm>
          <a:prstGeom prst="line">
            <a:avLst/>
          </a:prstGeom>
          <a:noFill/>
          <a:ln w="9525">
            <a:solidFill>
              <a:schemeClr val="tx1"/>
            </a:solidFill>
            <a:round/>
            <a:headEnd/>
            <a:tailEnd type="triangle" w="med" len="med"/>
          </a:ln>
        </p:spPr>
        <p:txBody>
          <a:bodyPr/>
          <a:lstStyle/>
          <a:p>
            <a:endParaRPr lang="es-ES_tradnl"/>
          </a:p>
        </p:txBody>
      </p:sp>
      <p:sp>
        <p:nvSpPr>
          <p:cNvPr id="63539" name="Text Box 51"/>
          <p:cNvSpPr txBox="1">
            <a:spLocks noChangeArrowheads="1"/>
          </p:cNvSpPr>
          <p:nvPr/>
        </p:nvSpPr>
        <p:spPr bwMode="auto">
          <a:xfrm>
            <a:off x="1547813" y="1341438"/>
            <a:ext cx="635000" cy="336550"/>
          </a:xfrm>
          <a:prstGeom prst="rect">
            <a:avLst/>
          </a:prstGeom>
          <a:noFill/>
          <a:ln w="9525">
            <a:noFill/>
            <a:miter lim="800000"/>
            <a:headEnd/>
            <a:tailEnd/>
          </a:ln>
        </p:spPr>
        <p:txBody>
          <a:bodyPr wrap="none">
            <a:spAutoFit/>
          </a:bodyPr>
          <a:lstStyle/>
          <a:p>
            <a:r>
              <a:rPr lang="es-CO" sz="1600"/>
              <a:t>en_p</a:t>
            </a:r>
            <a:endParaRPr lang="es-ES" sz="1600"/>
          </a:p>
        </p:txBody>
      </p:sp>
      <p:sp>
        <p:nvSpPr>
          <p:cNvPr id="63540" name="Line 52"/>
          <p:cNvSpPr>
            <a:spLocks noChangeShapeType="1"/>
          </p:cNvSpPr>
          <p:nvPr/>
        </p:nvSpPr>
        <p:spPr bwMode="auto">
          <a:xfrm flipH="1">
            <a:off x="1330325" y="1557338"/>
            <a:ext cx="288925" cy="0"/>
          </a:xfrm>
          <a:prstGeom prst="line">
            <a:avLst/>
          </a:prstGeom>
          <a:noFill/>
          <a:ln w="9525">
            <a:solidFill>
              <a:schemeClr val="tx1"/>
            </a:solidFill>
            <a:round/>
            <a:headEnd/>
            <a:tailEnd type="triangle" w="med" len="med"/>
          </a:ln>
        </p:spPr>
        <p:txBody>
          <a:bodyPr/>
          <a:lstStyle/>
          <a:p>
            <a:endParaRPr lang="es-ES_tradnl"/>
          </a:p>
        </p:txBody>
      </p:sp>
      <p:sp>
        <p:nvSpPr>
          <p:cNvPr id="63541" name="Text Box 53"/>
          <p:cNvSpPr txBox="1">
            <a:spLocks noChangeArrowheads="1"/>
          </p:cNvSpPr>
          <p:nvPr/>
        </p:nvSpPr>
        <p:spPr bwMode="auto">
          <a:xfrm>
            <a:off x="2060575" y="3860800"/>
            <a:ext cx="285750" cy="336550"/>
          </a:xfrm>
          <a:prstGeom prst="rect">
            <a:avLst/>
          </a:prstGeom>
          <a:noFill/>
          <a:ln w="9525">
            <a:noFill/>
            <a:miter lim="800000"/>
            <a:headEnd/>
            <a:tailEnd/>
          </a:ln>
        </p:spPr>
        <p:txBody>
          <a:bodyPr wrap="none">
            <a:spAutoFit/>
          </a:bodyPr>
          <a:lstStyle/>
          <a:p>
            <a:r>
              <a:rPr lang="es-CO" sz="1600"/>
              <a:t>s</a:t>
            </a:r>
            <a:endParaRPr lang="es-ES" sz="1600"/>
          </a:p>
        </p:txBody>
      </p:sp>
      <p:sp>
        <p:nvSpPr>
          <p:cNvPr id="63542" name="Line 54"/>
          <p:cNvSpPr>
            <a:spLocks noChangeShapeType="1"/>
          </p:cNvSpPr>
          <p:nvPr/>
        </p:nvSpPr>
        <p:spPr bwMode="auto">
          <a:xfrm>
            <a:off x="2346325" y="4076700"/>
            <a:ext cx="576263" cy="0"/>
          </a:xfrm>
          <a:prstGeom prst="line">
            <a:avLst/>
          </a:prstGeom>
          <a:noFill/>
          <a:ln w="9525">
            <a:solidFill>
              <a:schemeClr val="tx1"/>
            </a:solidFill>
            <a:round/>
            <a:headEnd/>
            <a:tailEnd type="triangle" w="med" len="med"/>
          </a:ln>
        </p:spPr>
        <p:txBody>
          <a:bodyPr/>
          <a:lstStyle/>
          <a:p>
            <a:endParaRPr lang="es-ES_tradnl"/>
          </a:p>
        </p:txBody>
      </p:sp>
      <p:sp>
        <p:nvSpPr>
          <p:cNvPr id="63543" name="Rectangle 55"/>
          <p:cNvSpPr>
            <a:spLocks noGrp="1" noChangeArrowheads="1"/>
          </p:cNvSpPr>
          <p:nvPr>
            <p:ph type="title"/>
          </p:nvPr>
        </p:nvSpPr>
        <p:spPr/>
        <p:txBody>
          <a:bodyPr/>
          <a:lstStyle/>
          <a:p>
            <a:r>
              <a:rPr lang="es-CO" smtClean="0"/>
              <a:t>Ejercicio 11: DataPath</a:t>
            </a:r>
            <a:endParaRPr lang="es-E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s-CO" smtClean="0"/>
              <a:t>Ejercicio 11: Diagrama Mecánico</a:t>
            </a:r>
            <a:endParaRPr lang="es-ES" smtClean="0"/>
          </a:p>
        </p:txBody>
      </p:sp>
      <p:pic>
        <p:nvPicPr>
          <p:cNvPr id="64515" name="Picture 4"/>
          <p:cNvPicPr>
            <a:picLocks noChangeAspect="1" noChangeArrowheads="1"/>
          </p:cNvPicPr>
          <p:nvPr/>
        </p:nvPicPr>
        <p:blipFill>
          <a:blip r:embed="rId2"/>
          <a:srcRect/>
          <a:stretch>
            <a:fillRect/>
          </a:stretch>
        </p:blipFill>
        <p:spPr bwMode="auto">
          <a:xfrm>
            <a:off x="2867025" y="1162050"/>
            <a:ext cx="3397250" cy="511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3"/>
          <p:cNvPicPr>
            <a:picLocks noChangeAspect="1" noChangeArrowheads="1"/>
          </p:cNvPicPr>
          <p:nvPr/>
        </p:nvPicPr>
        <p:blipFill>
          <a:blip r:embed="rId2"/>
          <a:srcRect/>
          <a:stretch>
            <a:fillRect/>
          </a:stretch>
        </p:blipFill>
        <p:spPr bwMode="auto">
          <a:xfrm>
            <a:off x="250825" y="1211263"/>
            <a:ext cx="8545513" cy="5026025"/>
          </a:xfrm>
          <a:prstGeom prst="rect">
            <a:avLst/>
          </a:prstGeom>
          <a:noFill/>
          <a:ln w="9525">
            <a:noFill/>
            <a:miter lim="800000"/>
            <a:headEnd/>
            <a:tailEnd/>
          </a:ln>
        </p:spPr>
      </p:pic>
      <p:sp>
        <p:nvSpPr>
          <p:cNvPr id="65539" name="Rectangle 4"/>
          <p:cNvSpPr>
            <a:spLocks noGrp="1" noChangeArrowheads="1"/>
          </p:cNvSpPr>
          <p:nvPr>
            <p:ph type="title"/>
          </p:nvPr>
        </p:nvSpPr>
        <p:spPr>
          <a:noFill/>
        </p:spPr>
        <p:txBody>
          <a:bodyPr/>
          <a:lstStyle/>
          <a:p>
            <a:r>
              <a:rPr lang="es-CO" smtClean="0"/>
              <a:t>Ejercicio 11: Quartus II: DataPath</a:t>
            </a:r>
            <a:endParaRPr lang="es-E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s-CO" sz="2800" smtClean="0"/>
              <a:t>Ejercicio 11: Implementación de la FSM en VHDL (1)</a:t>
            </a:r>
            <a:endParaRPr lang="es-ES" sz="2800" smtClean="0"/>
          </a:p>
        </p:txBody>
      </p:sp>
      <p:pic>
        <p:nvPicPr>
          <p:cNvPr id="66563" name="Picture 3"/>
          <p:cNvPicPr>
            <a:picLocks noChangeAspect="1" noChangeArrowheads="1"/>
          </p:cNvPicPr>
          <p:nvPr/>
        </p:nvPicPr>
        <p:blipFill>
          <a:blip r:embed="rId2"/>
          <a:srcRect/>
          <a:stretch>
            <a:fillRect/>
          </a:stretch>
        </p:blipFill>
        <p:spPr bwMode="auto">
          <a:xfrm>
            <a:off x="395288" y="2262188"/>
            <a:ext cx="8313737"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s-CO" sz="2800" smtClean="0"/>
              <a:t>Ejercicio 11: Implementación de la FSM en VHDL (2)</a:t>
            </a:r>
            <a:endParaRPr lang="es-ES" sz="2800" smtClean="0"/>
          </a:p>
        </p:txBody>
      </p:sp>
      <p:pic>
        <p:nvPicPr>
          <p:cNvPr id="67587" name="Picture 3"/>
          <p:cNvPicPr>
            <a:picLocks noChangeAspect="1" noChangeArrowheads="1"/>
          </p:cNvPicPr>
          <p:nvPr/>
        </p:nvPicPr>
        <p:blipFill>
          <a:blip r:embed="rId2"/>
          <a:srcRect/>
          <a:stretch>
            <a:fillRect/>
          </a:stretch>
        </p:blipFill>
        <p:spPr bwMode="auto">
          <a:xfrm>
            <a:off x="411163" y="1160463"/>
            <a:ext cx="3656012" cy="4243387"/>
          </a:xfrm>
          <a:prstGeom prst="rect">
            <a:avLst/>
          </a:prstGeom>
          <a:noFill/>
          <a:ln w="9525">
            <a:noFill/>
            <a:miter lim="800000"/>
            <a:headEnd/>
            <a:tailEnd/>
          </a:ln>
        </p:spPr>
      </p:pic>
      <p:pic>
        <p:nvPicPr>
          <p:cNvPr id="67588" name="Picture 4"/>
          <p:cNvPicPr>
            <a:picLocks noChangeAspect="1" noChangeArrowheads="1"/>
          </p:cNvPicPr>
          <p:nvPr/>
        </p:nvPicPr>
        <p:blipFill>
          <a:blip r:embed="rId3"/>
          <a:srcRect/>
          <a:stretch>
            <a:fillRect/>
          </a:stretch>
        </p:blipFill>
        <p:spPr bwMode="auto">
          <a:xfrm>
            <a:off x="5137150" y="1160463"/>
            <a:ext cx="2530475" cy="52403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s-CO" sz="2800" smtClean="0"/>
              <a:t>Ejercicio 11: Implementación de la FSM en VHDL (3)</a:t>
            </a:r>
            <a:endParaRPr lang="es-ES" sz="2800" smtClean="0"/>
          </a:p>
        </p:txBody>
      </p:sp>
      <p:pic>
        <p:nvPicPr>
          <p:cNvPr id="68611" name="Picture 3"/>
          <p:cNvPicPr>
            <a:picLocks noChangeAspect="1" noChangeArrowheads="1"/>
          </p:cNvPicPr>
          <p:nvPr/>
        </p:nvPicPr>
        <p:blipFill>
          <a:blip r:embed="rId2"/>
          <a:srcRect/>
          <a:stretch>
            <a:fillRect/>
          </a:stretch>
        </p:blipFill>
        <p:spPr bwMode="auto">
          <a:xfrm>
            <a:off x="323850" y="1484313"/>
            <a:ext cx="1782763" cy="4899025"/>
          </a:xfrm>
          <a:prstGeom prst="rect">
            <a:avLst/>
          </a:prstGeom>
          <a:noFill/>
          <a:ln w="9525">
            <a:noFill/>
            <a:miter lim="800000"/>
            <a:headEnd/>
            <a:tailEnd/>
          </a:ln>
        </p:spPr>
      </p:pic>
      <p:pic>
        <p:nvPicPr>
          <p:cNvPr id="68612" name="Picture 4"/>
          <p:cNvPicPr>
            <a:picLocks noChangeAspect="1" noChangeArrowheads="1"/>
          </p:cNvPicPr>
          <p:nvPr/>
        </p:nvPicPr>
        <p:blipFill>
          <a:blip r:embed="rId3"/>
          <a:srcRect/>
          <a:stretch>
            <a:fillRect/>
          </a:stretch>
        </p:blipFill>
        <p:spPr bwMode="auto">
          <a:xfrm>
            <a:off x="2797175" y="1989138"/>
            <a:ext cx="1301750" cy="4251325"/>
          </a:xfrm>
          <a:prstGeom prst="rect">
            <a:avLst/>
          </a:prstGeom>
          <a:noFill/>
          <a:ln w="9525">
            <a:noFill/>
            <a:miter lim="800000"/>
            <a:headEnd/>
            <a:tailEnd/>
          </a:ln>
        </p:spPr>
      </p:pic>
      <p:pic>
        <p:nvPicPr>
          <p:cNvPr id="68613" name="Picture 5"/>
          <p:cNvPicPr>
            <a:picLocks noChangeAspect="1" noChangeArrowheads="1"/>
          </p:cNvPicPr>
          <p:nvPr/>
        </p:nvPicPr>
        <p:blipFill>
          <a:blip r:embed="rId4"/>
          <a:srcRect/>
          <a:stretch>
            <a:fillRect/>
          </a:stretch>
        </p:blipFill>
        <p:spPr bwMode="auto">
          <a:xfrm>
            <a:off x="4641850" y="1989138"/>
            <a:ext cx="1295400" cy="4267200"/>
          </a:xfrm>
          <a:prstGeom prst="rect">
            <a:avLst/>
          </a:prstGeom>
          <a:noFill/>
          <a:ln w="9525">
            <a:noFill/>
            <a:miter lim="800000"/>
            <a:headEnd/>
            <a:tailEnd/>
          </a:ln>
        </p:spPr>
      </p:pic>
      <p:pic>
        <p:nvPicPr>
          <p:cNvPr id="68614" name="Picture 6"/>
          <p:cNvPicPr>
            <a:picLocks noChangeAspect="1" noChangeArrowheads="1"/>
          </p:cNvPicPr>
          <p:nvPr/>
        </p:nvPicPr>
        <p:blipFill>
          <a:blip r:embed="rId5"/>
          <a:srcRect/>
          <a:stretch>
            <a:fillRect/>
          </a:stretch>
        </p:blipFill>
        <p:spPr bwMode="auto">
          <a:xfrm>
            <a:off x="6945313" y="1989138"/>
            <a:ext cx="1301750" cy="438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s-CO" sz="2800" smtClean="0"/>
              <a:t>Ejercicio 11: Implementación de la FSM en VHDL (4)</a:t>
            </a:r>
            <a:endParaRPr lang="es-ES" sz="2800" smtClean="0"/>
          </a:p>
        </p:txBody>
      </p:sp>
      <p:pic>
        <p:nvPicPr>
          <p:cNvPr id="69635" name="Picture 3"/>
          <p:cNvPicPr>
            <a:picLocks noChangeAspect="1" noChangeArrowheads="1"/>
          </p:cNvPicPr>
          <p:nvPr/>
        </p:nvPicPr>
        <p:blipFill>
          <a:blip r:embed="rId2"/>
          <a:srcRect/>
          <a:stretch>
            <a:fillRect/>
          </a:stretch>
        </p:blipFill>
        <p:spPr bwMode="auto">
          <a:xfrm>
            <a:off x="3327400" y="1196975"/>
            <a:ext cx="2144713" cy="500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3"/>
          <p:cNvPicPr>
            <a:picLocks noChangeAspect="1" noChangeArrowheads="1"/>
          </p:cNvPicPr>
          <p:nvPr/>
        </p:nvPicPr>
        <p:blipFill>
          <a:blip r:embed="rId2"/>
          <a:srcRect/>
          <a:stretch>
            <a:fillRect/>
          </a:stretch>
        </p:blipFill>
        <p:spPr bwMode="auto">
          <a:xfrm>
            <a:off x="2376488" y="1860550"/>
            <a:ext cx="4494212" cy="3684588"/>
          </a:xfrm>
          <a:prstGeom prst="rect">
            <a:avLst/>
          </a:prstGeom>
          <a:noFill/>
          <a:ln w="9525">
            <a:noFill/>
            <a:miter lim="800000"/>
            <a:headEnd/>
            <a:tailEnd/>
          </a:ln>
        </p:spPr>
      </p:pic>
      <p:sp>
        <p:nvSpPr>
          <p:cNvPr id="70659" name="Rectangle 4"/>
          <p:cNvSpPr>
            <a:spLocks noGrp="1" noChangeArrowheads="1"/>
          </p:cNvSpPr>
          <p:nvPr>
            <p:ph type="title"/>
          </p:nvPr>
        </p:nvSpPr>
        <p:spPr>
          <a:noFill/>
        </p:spPr>
        <p:txBody>
          <a:bodyPr/>
          <a:lstStyle/>
          <a:p>
            <a:r>
              <a:rPr lang="es-CO" smtClean="0"/>
              <a:t>Ejercicio 11: Quartus II: FSM</a:t>
            </a:r>
            <a:endParaRPr lang="es-E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3"/>
          <p:cNvPicPr>
            <a:picLocks noChangeAspect="1" noChangeArrowheads="1"/>
          </p:cNvPicPr>
          <p:nvPr/>
        </p:nvPicPr>
        <p:blipFill>
          <a:blip r:embed="rId2"/>
          <a:srcRect/>
          <a:stretch>
            <a:fillRect/>
          </a:stretch>
        </p:blipFill>
        <p:spPr bwMode="auto">
          <a:xfrm>
            <a:off x="39688" y="1557338"/>
            <a:ext cx="9069387" cy="4398962"/>
          </a:xfrm>
          <a:prstGeom prst="rect">
            <a:avLst/>
          </a:prstGeom>
          <a:noFill/>
          <a:ln w="9525">
            <a:noFill/>
            <a:miter lim="800000"/>
            <a:headEnd/>
            <a:tailEnd/>
          </a:ln>
        </p:spPr>
      </p:pic>
      <p:sp>
        <p:nvSpPr>
          <p:cNvPr id="71683" name="Rectangle 4"/>
          <p:cNvSpPr>
            <a:spLocks noGrp="1" noChangeArrowheads="1"/>
          </p:cNvSpPr>
          <p:nvPr>
            <p:ph type="title"/>
          </p:nvPr>
        </p:nvSpPr>
        <p:spPr>
          <a:noFill/>
        </p:spPr>
        <p:txBody>
          <a:bodyPr/>
          <a:lstStyle/>
          <a:p>
            <a:r>
              <a:rPr lang="es-CO" smtClean="0"/>
              <a:t>Ejercicio 11: Simulacion (1)</a:t>
            </a:r>
            <a:endParaRPr lang="es-E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r>
              <a:rPr lang="es-CO" smtClean="0"/>
              <a:t>Ejercicio 2: Simulación</a:t>
            </a:r>
            <a:endParaRPr lang="es-ES" smtClean="0"/>
          </a:p>
        </p:txBody>
      </p:sp>
      <p:pic>
        <p:nvPicPr>
          <p:cNvPr id="9219" name="Picture 5"/>
          <p:cNvPicPr>
            <a:picLocks noGrp="1" noChangeAspect="1" noChangeArrowheads="1"/>
          </p:cNvPicPr>
          <p:nvPr>
            <p:ph idx="1"/>
          </p:nvPr>
        </p:nvPicPr>
        <p:blipFill>
          <a:blip r:embed="rId2"/>
          <a:srcRect/>
          <a:stretch>
            <a:fillRect/>
          </a:stretch>
        </p:blipFill>
        <p:spPr>
          <a:xfrm>
            <a:off x="373063" y="2917825"/>
            <a:ext cx="8369300" cy="1428750"/>
          </a:xfr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s-CO" smtClean="0"/>
              <a:t>Ejercicio 11: Simulacion (2)</a:t>
            </a:r>
            <a:endParaRPr lang="es-ES" smtClean="0"/>
          </a:p>
        </p:txBody>
      </p:sp>
      <p:pic>
        <p:nvPicPr>
          <p:cNvPr id="72707" name="Picture 3"/>
          <p:cNvPicPr>
            <a:picLocks noChangeAspect="1" noChangeArrowheads="1"/>
          </p:cNvPicPr>
          <p:nvPr/>
        </p:nvPicPr>
        <p:blipFill>
          <a:blip r:embed="rId2"/>
          <a:srcRect/>
          <a:stretch>
            <a:fillRect/>
          </a:stretch>
        </p:blipFill>
        <p:spPr bwMode="auto">
          <a:xfrm>
            <a:off x="34925" y="1628775"/>
            <a:ext cx="9036050" cy="4370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just"/>
            <a:r>
              <a:rPr lang="es-CO" smtClean="0"/>
              <a:t>Ejercicio 12: Diseño de un ascensor</a:t>
            </a:r>
            <a:endParaRPr lang="es-ES" smtClean="0"/>
          </a:p>
        </p:txBody>
      </p:sp>
      <p:sp>
        <p:nvSpPr>
          <p:cNvPr id="73731" name="Rectangle 3"/>
          <p:cNvSpPr>
            <a:spLocks noGrp="1" noChangeArrowheads="1"/>
          </p:cNvSpPr>
          <p:nvPr>
            <p:ph type="body" idx="1"/>
          </p:nvPr>
        </p:nvSpPr>
        <p:spPr/>
        <p:txBody>
          <a:bodyPr/>
          <a:lstStyle/>
          <a:p>
            <a:pPr algn="just"/>
            <a:r>
              <a:rPr lang="es-CO" sz="2400" smtClean="0"/>
              <a:t>Diseñar una maquina de estados tipo Moore que controle un ascensor que funciona en un edificio de 4 pisos. El ascensor tiene botones externos para ser llamado desde otro piso, e internos para llevarlo a cualquiera ellos. Además cuenta con un sistema de sensores, el cual detecta en que piso se encuentra actualmente.</a:t>
            </a:r>
          </a:p>
          <a:p>
            <a:pPr algn="just"/>
            <a:r>
              <a:rPr lang="es-CO" sz="2400" smtClean="0"/>
              <a:t>Se debe definir una lógica de prioridad para que funcione en caso de que el ascensor sea llamado desde dos o mas pisos al mismo tiempo.</a:t>
            </a:r>
          </a:p>
          <a:p>
            <a:pPr algn="just"/>
            <a:r>
              <a:rPr lang="es-CO" sz="2400" smtClean="0"/>
              <a:t>Se pueden utilizar flip-flops o latches adicionales a los de la FSM para el almacenamiento temporal de una petición para el ascensor (útil cuando el ascensor es llamado mientras esta subiendo o bajando).</a:t>
            </a:r>
            <a:endParaRPr lang="es-ES" sz="2400"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s-CO" smtClean="0"/>
              <a:t>Ejercicio 12: Diagrama de Estados General</a:t>
            </a:r>
            <a:endParaRPr lang="es-ES" smtClean="0"/>
          </a:p>
        </p:txBody>
      </p:sp>
      <p:cxnSp>
        <p:nvCxnSpPr>
          <p:cNvPr id="74755" name="AutoShape 14"/>
          <p:cNvCxnSpPr>
            <a:cxnSpLocks noChangeShapeType="1"/>
            <a:stCxn id="74827" idx="6"/>
            <a:endCxn id="74825" idx="2"/>
          </p:cNvCxnSpPr>
          <p:nvPr/>
        </p:nvCxnSpPr>
        <p:spPr bwMode="auto">
          <a:xfrm>
            <a:off x="1801813" y="1917700"/>
            <a:ext cx="611187" cy="0"/>
          </a:xfrm>
          <a:prstGeom prst="straightConnector1">
            <a:avLst/>
          </a:prstGeom>
          <a:noFill/>
          <a:ln w="9525">
            <a:solidFill>
              <a:schemeClr val="tx1"/>
            </a:solidFill>
            <a:round/>
            <a:headEnd/>
            <a:tailEnd type="triangle" w="med" len="med"/>
          </a:ln>
        </p:spPr>
      </p:cxnSp>
      <p:cxnSp>
        <p:nvCxnSpPr>
          <p:cNvPr id="74756" name="AutoShape 15"/>
          <p:cNvCxnSpPr>
            <a:cxnSpLocks noChangeShapeType="1"/>
            <a:stCxn id="74825" idx="6"/>
            <a:endCxn id="74823" idx="2"/>
          </p:cNvCxnSpPr>
          <p:nvPr/>
        </p:nvCxnSpPr>
        <p:spPr bwMode="auto">
          <a:xfrm>
            <a:off x="3206750" y="1917700"/>
            <a:ext cx="646113" cy="0"/>
          </a:xfrm>
          <a:prstGeom prst="straightConnector1">
            <a:avLst/>
          </a:prstGeom>
          <a:noFill/>
          <a:ln w="9525">
            <a:solidFill>
              <a:schemeClr val="tx1"/>
            </a:solidFill>
            <a:round/>
            <a:headEnd/>
            <a:tailEnd type="triangle" w="med" len="med"/>
          </a:ln>
        </p:spPr>
      </p:cxnSp>
      <p:cxnSp>
        <p:nvCxnSpPr>
          <p:cNvPr id="74757" name="AutoShape 16"/>
          <p:cNvCxnSpPr>
            <a:cxnSpLocks noChangeShapeType="1"/>
            <a:stCxn id="74823" idx="6"/>
            <a:endCxn id="74821" idx="2"/>
          </p:cNvCxnSpPr>
          <p:nvPr/>
        </p:nvCxnSpPr>
        <p:spPr bwMode="auto">
          <a:xfrm>
            <a:off x="4646613" y="1917700"/>
            <a:ext cx="609600" cy="0"/>
          </a:xfrm>
          <a:prstGeom prst="straightConnector1">
            <a:avLst/>
          </a:prstGeom>
          <a:noFill/>
          <a:ln w="9525">
            <a:solidFill>
              <a:schemeClr val="tx1"/>
            </a:solidFill>
            <a:round/>
            <a:headEnd/>
            <a:tailEnd type="triangle" w="med" len="med"/>
          </a:ln>
        </p:spPr>
      </p:cxnSp>
      <p:cxnSp>
        <p:nvCxnSpPr>
          <p:cNvPr id="74758" name="AutoShape 17"/>
          <p:cNvCxnSpPr>
            <a:cxnSpLocks noChangeShapeType="1"/>
            <a:stCxn id="74821" idx="6"/>
            <a:endCxn id="74819" idx="2"/>
          </p:cNvCxnSpPr>
          <p:nvPr/>
        </p:nvCxnSpPr>
        <p:spPr bwMode="auto">
          <a:xfrm>
            <a:off x="6049963" y="1917700"/>
            <a:ext cx="750887" cy="0"/>
          </a:xfrm>
          <a:prstGeom prst="straightConnector1">
            <a:avLst/>
          </a:prstGeom>
          <a:noFill/>
          <a:ln w="9525">
            <a:solidFill>
              <a:schemeClr val="tx1"/>
            </a:solidFill>
            <a:round/>
            <a:headEnd/>
            <a:tailEnd type="triangle" w="med" len="med"/>
          </a:ln>
        </p:spPr>
      </p:cxnSp>
      <p:cxnSp>
        <p:nvCxnSpPr>
          <p:cNvPr id="74759" name="AutoShape 18"/>
          <p:cNvCxnSpPr>
            <a:cxnSpLocks noChangeShapeType="1"/>
            <a:stCxn id="74823" idx="4"/>
            <a:endCxn id="74813" idx="0"/>
          </p:cNvCxnSpPr>
          <p:nvPr/>
        </p:nvCxnSpPr>
        <p:spPr bwMode="auto">
          <a:xfrm>
            <a:off x="4249738" y="2314575"/>
            <a:ext cx="0" cy="3021013"/>
          </a:xfrm>
          <a:prstGeom prst="straightConnector1">
            <a:avLst/>
          </a:prstGeom>
          <a:noFill/>
          <a:ln w="9525">
            <a:solidFill>
              <a:schemeClr val="tx1"/>
            </a:solidFill>
            <a:round/>
            <a:headEnd/>
            <a:tailEnd type="triangle" w="med" len="med"/>
          </a:ln>
        </p:spPr>
      </p:cxnSp>
      <p:cxnSp>
        <p:nvCxnSpPr>
          <p:cNvPr id="74760" name="AutoShape 19"/>
          <p:cNvCxnSpPr>
            <a:cxnSpLocks noChangeShapeType="1"/>
            <a:stCxn id="74813" idx="6"/>
            <a:endCxn id="74811" idx="2"/>
          </p:cNvCxnSpPr>
          <p:nvPr/>
        </p:nvCxnSpPr>
        <p:spPr bwMode="auto">
          <a:xfrm>
            <a:off x="4646613" y="5732463"/>
            <a:ext cx="609600" cy="0"/>
          </a:xfrm>
          <a:prstGeom prst="straightConnector1">
            <a:avLst/>
          </a:prstGeom>
          <a:noFill/>
          <a:ln w="9525">
            <a:solidFill>
              <a:schemeClr val="tx1"/>
            </a:solidFill>
            <a:round/>
            <a:headEnd/>
            <a:tailEnd type="triangle" w="med" len="med"/>
          </a:ln>
        </p:spPr>
      </p:cxnSp>
      <p:cxnSp>
        <p:nvCxnSpPr>
          <p:cNvPr id="74761" name="AutoShape 20"/>
          <p:cNvCxnSpPr>
            <a:cxnSpLocks noChangeShapeType="1"/>
            <a:stCxn id="74811" idx="6"/>
            <a:endCxn id="74809" idx="2"/>
          </p:cNvCxnSpPr>
          <p:nvPr/>
        </p:nvCxnSpPr>
        <p:spPr bwMode="auto">
          <a:xfrm>
            <a:off x="6049963" y="5732463"/>
            <a:ext cx="750887" cy="0"/>
          </a:xfrm>
          <a:prstGeom prst="straightConnector1">
            <a:avLst/>
          </a:prstGeom>
          <a:noFill/>
          <a:ln w="9525">
            <a:solidFill>
              <a:schemeClr val="tx1"/>
            </a:solidFill>
            <a:round/>
            <a:headEnd/>
            <a:tailEnd type="triangle" w="med" len="med"/>
          </a:ln>
        </p:spPr>
      </p:cxnSp>
      <p:cxnSp>
        <p:nvCxnSpPr>
          <p:cNvPr id="74762" name="AutoShape 22"/>
          <p:cNvCxnSpPr>
            <a:cxnSpLocks noChangeShapeType="1"/>
            <a:stCxn id="74819" idx="3"/>
            <a:endCxn id="74817" idx="7"/>
          </p:cNvCxnSpPr>
          <p:nvPr/>
        </p:nvCxnSpPr>
        <p:spPr bwMode="auto">
          <a:xfrm flipH="1">
            <a:off x="5934075" y="2198688"/>
            <a:ext cx="982663" cy="804862"/>
          </a:xfrm>
          <a:prstGeom prst="straightConnector1">
            <a:avLst/>
          </a:prstGeom>
          <a:noFill/>
          <a:ln w="9525">
            <a:solidFill>
              <a:schemeClr val="tx1"/>
            </a:solidFill>
            <a:round/>
            <a:headEnd/>
            <a:tailEnd type="triangle" w="med" len="med"/>
          </a:ln>
        </p:spPr>
      </p:cxnSp>
      <p:cxnSp>
        <p:nvCxnSpPr>
          <p:cNvPr id="74763" name="AutoShape 23"/>
          <p:cNvCxnSpPr>
            <a:cxnSpLocks noChangeShapeType="1"/>
            <a:stCxn id="74817" idx="1"/>
            <a:endCxn id="74823" idx="5"/>
          </p:cNvCxnSpPr>
          <p:nvPr/>
        </p:nvCxnSpPr>
        <p:spPr bwMode="auto">
          <a:xfrm flipH="1" flipV="1">
            <a:off x="4530725" y="2198688"/>
            <a:ext cx="841375" cy="804862"/>
          </a:xfrm>
          <a:prstGeom prst="straightConnector1">
            <a:avLst/>
          </a:prstGeom>
          <a:noFill/>
          <a:ln w="9525">
            <a:solidFill>
              <a:schemeClr val="tx1"/>
            </a:solidFill>
            <a:round/>
            <a:headEnd/>
            <a:tailEnd type="triangle" w="med" len="med"/>
          </a:ln>
        </p:spPr>
      </p:cxnSp>
      <p:cxnSp>
        <p:nvCxnSpPr>
          <p:cNvPr id="74764" name="AutoShape 25"/>
          <p:cNvCxnSpPr>
            <a:cxnSpLocks noChangeShapeType="1"/>
            <a:stCxn id="74823" idx="7"/>
            <a:endCxn id="74823" idx="1"/>
          </p:cNvCxnSpPr>
          <p:nvPr/>
        </p:nvCxnSpPr>
        <p:spPr bwMode="auto">
          <a:xfrm rot="-5400000" flipH="1" flipV="1">
            <a:off x="4248944" y="1356519"/>
            <a:ext cx="1587" cy="561975"/>
          </a:xfrm>
          <a:prstGeom prst="curvedConnector3">
            <a:avLst>
              <a:gd name="adj1" fmla="val -21700009"/>
            </a:avLst>
          </a:prstGeom>
          <a:noFill/>
          <a:ln w="9525">
            <a:solidFill>
              <a:schemeClr val="tx1"/>
            </a:solidFill>
            <a:round/>
            <a:headEnd/>
            <a:tailEnd type="triangle" w="med" len="med"/>
          </a:ln>
        </p:spPr>
      </p:cxnSp>
      <p:cxnSp>
        <p:nvCxnSpPr>
          <p:cNvPr id="74765" name="AutoShape 26"/>
          <p:cNvCxnSpPr>
            <a:cxnSpLocks noChangeShapeType="1"/>
            <a:stCxn id="74827" idx="0"/>
            <a:endCxn id="74827" idx="2"/>
          </p:cNvCxnSpPr>
          <p:nvPr/>
        </p:nvCxnSpPr>
        <p:spPr bwMode="auto">
          <a:xfrm rot="-5400000" flipH="1" flipV="1">
            <a:off x="1008063" y="1520825"/>
            <a:ext cx="396875" cy="396875"/>
          </a:xfrm>
          <a:prstGeom prst="curvedConnector4">
            <a:avLst>
              <a:gd name="adj1" fmla="val -57602"/>
              <a:gd name="adj2" fmla="val 157602"/>
            </a:avLst>
          </a:prstGeom>
          <a:noFill/>
          <a:ln w="9525">
            <a:solidFill>
              <a:schemeClr val="tx1"/>
            </a:solidFill>
            <a:round/>
            <a:headEnd/>
            <a:tailEnd type="triangle" w="med" len="med"/>
          </a:ln>
        </p:spPr>
      </p:cxnSp>
      <p:cxnSp>
        <p:nvCxnSpPr>
          <p:cNvPr id="74766" name="AutoShape 27"/>
          <p:cNvCxnSpPr>
            <a:cxnSpLocks noChangeShapeType="1"/>
            <a:stCxn id="74827" idx="7"/>
            <a:endCxn id="74821" idx="0"/>
          </p:cNvCxnSpPr>
          <p:nvPr/>
        </p:nvCxnSpPr>
        <p:spPr bwMode="auto">
          <a:xfrm rot="-5400000">
            <a:off x="3611563" y="-404813"/>
            <a:ext cx="115888" cy="3967163"/>
          </a:xfrm>
          <a:prstGeom prst="curvedConnector3">
            <a:avLst>
              <a:gd name="adj1" fmla="val 619176"/>
            </a:avLst>
          </a:prstGeom>
          <a:noFill/>
          <a:ln w="9525">
            <a:solidFill>
              <a:schemeClr val="tx1"/>
            </a:solidFill>
            <a:round/>
            <a:headEnd/>
            <a:tailEnd type="triangle" w="med" len="med"/>
          </a:ln>
        </p:spPr>
      </p:cxnSp>
      <p:cxnSp>
        <p:nvCxnSpPr>
          <p:cNvPr id="74767" name="AutoShape 28"/>
          <p:cNvCxnSpPr>
            <a:cxnSpLocks noChangeShapeType="1"/>
            <a:stCxn id="74823" idx="3"/>
            <a:endCxn id="74815" idx="7"/>
          </p:cNvCxnSpPr>
          <p:nvPr/>
        </p:nvCxnSpPr>
        <p:spPr bwMode="auto">
          <a:xfrm flipH="1">
            <a:off x="1685925" y="2198688"/>
            <a:ext cx="2282825" cy="2678112"/>
          </a:xfrm>
          <a:prstGeom prst="straightConnector1">
            <a:avLst/>
          </a:prstGeom>
          <a:noFill/>
          <a:ln w="9525">
            <a:solidFill>
              <a:schemeClr val="tx1"/>
            </a:solidFill>
            <a:round/>
            <a:headEnd/>
            <a:tailEnd type="triangle" w="med" len="med"/>
          </a:ln>
        </p:spPr>
      </p:cxnSp>
      <p:cxnSp>
        <p:nvCxnSpPr>
          <p:cNvPr id="74768" name="AutoShape 29"/>
          <p:cNvCxnSpPr>
            <a:cxnSpLocks noChangeShapeType="1"/>
            <a:stCxn id="74815" idx="0"/>
            <a:endCxn id="74827" idx="4"/>
          </p:cNvCxnSpPr>
          <p:nvPr/>
        </p:nvCxnSpPr>
        <p:spPr bwMode="auto">
          <a:xfrm flipV="1">
            <a:off x="1404938" y="2314575"/>
            <a:ext cx="0" cy="2446338"/>
          </a:xfrm>
          <a:prstGeom prst="straightConnector1">
            <a:avLst/>
          </a:prstGeom>
          <a:noFill/>
          <a:ln w="9525">
            <a:solidFill>
              <a:schemeClr val="tx1"/>
            </a:solidFill>
            <a:round/>
            <a:headEnd/>
            <a:tailEnd type="triangle" w="med" len="med"/>
          </a:ln>
        </p:spPr>
      </p:cxnSp>
      <p:cxnSp>
        <p:nvCxnSpPr>
          <p:cNvPr id="74769" name="AutoShape 30"/>
          <p:cNvCxnSpPr>
            <a:cxnSpLocks noChangeShapeType="1"/>
            <a:stCxn id="74827" idx="5"/>
            <a:endCxn id="74813" idx="1"/>
          </p:cNvCxnSpPr>
          <p:nvPr/>
        </p:nvCxnSpPr>
        <p:spPr bwMode="auto">
          <a:xfrm>
            <a:off x="1685925" y="2198688"/>
            <a:ext cx="2282825" cy="3252787"/>
          </a:xfrm>
          <a:prstGeom prst="straightConnector1">
            <a:avLst/>
          </a:prstGeom>
          <a:noFill/>
          <a:ln w="9525">
            <a:solidFill>
              <a:schemeClr val="tx1"/>
            </a:solidFill>
            <a:round/>
            <a:headEnd/>
            <a:tailEnd type="triangle" w="med" len="med"/>
          </a:ln>
        </p:spPr>
      </p:cxnSp>
      <p:cxnSp>
        <p:nvCxnSpPr>
          <p:cNvPr id="74770" name="AutoShape 31"/>
          <p:cNvCxnSpPr>
            <a:cxnSpLocks noChangeShapeType="1"/>
            <a:stCxn id="74819" idx="6"/>
            <a:endCxn id="74819" idx="0"/>
          </p:cNvCxnSpPr>
          <p:nvPr/>
        </p:nvCxnSpPr>
        <p:spPr bwMode="auto">
          <a:xfrm flipH="1" flipV="1">
            <a:off x="7197725" y="1520825"/>
            <a:ext cx="396875" cy="396875"/>
          </a:xfrm>
          <a:prstGeom prst="curvedConnector4">
            <a:avLst>
              <a:gd name="adj1" fmla="val -57602"/>
              <a:gd name="adj2" fmla="val 157602"/>
            </a:avLst>
          </a:prstGeom>
          <a:noFill/>
          <a:ln w="9525">
            <a:solidFill>
              <a:schemeClr val="tx1"/>
            </a:solidFill>
            <a:round/>
            <a:headEnd/>
            <a:tailEnd type="triangle" w="med" len="med"/>
          </a:ln>
        </p:spPr>
      </p:cxnSp>
      <p:cxnSp>
        <p:nvCxnSpPr>
          <p:cNvPr id="74771" name="AutoShape 33"/>
          <p:cNvCxnSpPr>
            <a:cxnSpLocks noChangeShapeType="1"/>
            <a:stCxn id="74819" idx="5"/>
            <a:endCxn id="74813" idx="7"/>
          </p:cNvCxnSpPr>
          <p:nvPr/>
        </p:nvCxnSpPr>
        <p:spPr bwMode="auto">
          <a:xfrm rot="5400000">
            <a:off x="4378325" y="2351088"/>
            <a:ext cx="3252787" cy="2947988"/>
          </a:xfrm>
          <a:prstGeom prst="curvedConnector3">
            <a:avLst>
              <a:gd name="adj1" fmla="val 75986"/>
            </a:avLst>
          </a:prstGeom>
          <a:noFill/>
          <a:ln w="9525">
            <a:solidFill>
              <a:schemeClr val="tx1"/>
            </a:solidFill>
            <a:round/>
            <a:headEnd/>
            <a:tailEnd type="triangle" w="med" len="med"/>
          </a:ln>
        </p:spPr>
      </p:cxnSp>
      <p:cxnSp>
        <p:nvCxnSpPr>
          <p:cNvPr id="74772" name="AutoShape 36"/>
          <p:cNvCxnSpPr>
            <a:cxnSpLocks noChangeShapeType="1"/>
            <a:stCxn id="74809" idx="6"/>
            <a:endCxn id="74819" idx="6"/>
          </p:cNvCxnSpPr>
          <p:nvPr/>
        </p:nvCxnSpPr>
        <p:spPr bwMode="auto">
          <a:xfrm flipV="1">
            <a:off x="7594600" y="1917700"/>
            <a:ext cx="1588" cy="3814763"/>
          </a:xfrm>
          <a:prstGeom prst="curvedConnector3">
            <a:avLst>
              <a:gd name="adj1" fmla="val 63900014"/>
            </a:avLst>
          </a:prstGeom>
          <a:noFill/>
          <a:ln w="9525">
            <a:solidFill>
              <a:schemeClr val="tx1"/>
            </a:solidFill>
            <a:round/>
            <a:headEnd/>
            <a:tailEnd type="triangle" w="med" len="med"/>
          </a:ln>
        </p:spPr>
      </p:cxnSp>
      <p:cxnSp>
        <p:nvCxnSpPr>
          <p:cNvPr id="74773" name="AutoShape 37"/>
          <p:cNvCxnSpPr>
            <a:cxnSpLocks noChangeShapeType="1"/>
            <a:stCxn id="74819" idx="4"/>
            <a:endCxn id="74815" idx="6"/>
          </p:cNvCxnSpPr>
          <p:nvPr/>
        </p:nvCxnSpPr>
        <p:spPr bwMode="auto">
          <a:xfrm rot="5400000">
            <a:off x="3078162" y="1038226"/>
            <a:ext cx="2843213" cy="5395912"/>
          </a:xfrm>
          <a:prstGeom prst="curvedConnector2">
            <a:avLst/>
          </a:prstGeom>
          <a:noFill/>
          <a:ln w="9525">
            <a:solidFill>
              <a:schemeClr val="tx1"/>
            </a:solidFill>
            <a:round/>
            <a:headEnd/>
            <a:tailEnd type="triangle" w="med" len="med"/>
          </a:ln>
        </p:spPr>
      </p:cxnSp>
      <p:cxnSp>
        <p:nvCxnSpPr>
          <p:cNvPr id="74774" name="AutoShape 38"/>
          <p:cNvCxnSpPr>
            <a:cxnSpLocks noChangeShapeType="1"/>
            <a:stCxn id="74811" idx="4"/>
            <a:endCxn id="74811" idx="6"/>
          </p:cNvCxnSpPr>
          <p:nvPr/>
        </p:nvCxnSpPr>
        <p:spPr bwMode="auto">
          <a:xfrm rot="5400000" flipH="1" flipV="1">
            <a:off x="5653088" y="5732463"/>
            <a:ext cx="396875" cy="396875"/>
          </a:xfrm>
          <a:prstGeom prst="curvedConnector4">
            <a:avLst>
              <a:gd name="adj1" fmla="val -57602"/>
              <a:gd name="adj2" fmla="val 157602"/>
            </a:avLst>
          </a:prstGeom>
          <a:noFill/>
          <a:ln w="9525">
            <a:solidFill>
              <a:schemeClr val="tx1"/>
            </a:solidFill>
            <a:round/>
            <a:headEnd/>
            <a:tailEnd type="triangle" w="med" len="med"/>
          </a:ln>
        </p:spPr>
      </p:cxnSp>
      <p:cxnSp>
        <p:nvCxnSpPr>
          <p:cNvPr id="74775" name="AutoShape 39"/>
          <p:cNvCxnSpPr>
            <a:cxnSpLocks noChangeShapeType="1"/>
            <a:stCxn id="74811" idx="3"/>
            <a:endCxn id="74815" idx="4"/>
          </p:cNvCxnSpPr>
          <p:nvPr/>
        </p:nvCxnSpPr>
        <p:spPr bwMode="auto">
          <a:xfrm rot="16200000" flipV="1">
            <a:off x="3159125" y="3800476"/>
            <a:ext cx="458787" cy="3967162"/>
          </a:xfrm>
          <a:prstGeom prst="curvedConnector3">
            <a:avLst>
              <a:gd name="adj1" fmla="val -75088"/>
            </a:avLst>
          </a:prstGeom>
          <a:noFill/>
          <a:ln w="9525">
            <a:solidFill>
              <a:schemeClr val="tx1"/>
            </a:solidFill>
            <a:round/>
            <a:headEnd/>
            <a:tailEnd type="triangle" w="med" len="med"/>
          </a:ln>
        </p:spPr>
      </p:cxnSp>
      <p:cxnSp>
        <p:nvCxnSpPr>
          <p:cNvPr id="74776" name="AutoShape 40"/>
          <p:cNvCxnSpPr>
            <a:cxnSpLocks noChangeShapeType="1"/>
            <a:stCxn id="74811" idx="0"/>
            <a:endCxn id="74817" idx="4"/>
          </p:cNvCxnSpPr>
          <p:nvPr/>
        </p:nvCxnSpPr>
        <p:spPr bwMode="auto">
          <a:xfrm flipV="1">
            <a:off x="5653088" y="3681413"/>
            <a:ext cx="0" cy="1654175"/>
          </a:xfrm>
          <a:prstGeom prst="straightConnector1">
            <a:avLst/>
          </a:prstGeom>
          <a:noFill/>
          <a:ln w="9525">
            <a:solidFill>
              <a:schemeClr val="tx1"/>
            </a:solidFill>
            <a:round/>
            <a:headEnd/>
            <a:tailEnd type="triangle" w="med" len="med"/>
          </a:ln>
        </p:spPr>
      </p:cxnSp>
      <p:sp>
        <p:nvSpPr>
          <p:cNvPr id="74777" name="Text Box 41"/>
          <p:cNvSpPr txBox="1">
            <a:spLocks noChangeArrowheads="1"/>
          </p:cNvSpPr>
          <p:nvPr/>
        </p:nvSpPr>
        <p:spPr bwMode="auto">
          <a:xfrm>
            <a:off x="647700" y="1125538"/>
            <a:ext cx="369888" cy="274637"/>
          </a:xfrm>
          <a:prstGeom prst="rect">
            <a:avLst/>
          </a:prstGeom>
          <a:noFill/>
          <a:ln w="9525">
            <a:noFill/>
            <a:miter lim="800000"/>
            <a:headEnd/>
            <a:tailEnd/>
          </a:ln>
        </p:spPr>
        <p:txBody>
          <a:bodyPr wrap="none">
            <a:spAutoFit/>
          </a:bodyPr>
          <a:lstStyle/>
          <a:p>
            <a:r>
              <a:rPr lang="es-CO" sz="1200"/>
              <a:t>B1</a:t>
            </a:r>
            <a:endParaRPr lang="es-ES" sz="1200"/>
          </a:p>
        </p:txBody>
      </p:sp>
      <p:sp>
        <p:nvSpPr>
          <p:cNvPr id="74778" name="Text Box 42"/>
          <p:cNvSpPr txBox="1">
            <a:spLocks noChangeArrowheads="1"/>
          </p:cNvSpPr>
          <p:nvPr/>
        </p:nvSpPr>
        <p:spPr bwMode="auto">
          <a:xfrm>
            <a:off x="1476375" y="1196975"/>
            <a:ext cx="369888" cy="274638"/>
          </a:xfrm>
          <a:prstGeom prst="rect">
            <a:avLst/>
          </a:prstGeom>
          <a:noFill/>
          <a:ln w="9525">
            <a:noFill/>
            <a:miter lim="800000"/>
            <a:headEnd/>
            <a:tailEnd/>
          </a:ln>
        </p:spPr>
        <p:txBody>
          <a:bodyPr wrap="none">
            <a:spAutoFit/>
          </a:bodyPr>
          <a:lstStyle/>
          <a:p>
            <a:r>
              <a:rPr lang="es-CO" sz="1200"/>
              <a:t>B3</a:t>
            </a:r>
            <a:endParaRPr lang="es-ES" sz="1200"/>
          </a:p>
        </p:txBody>
      </p:sp>
      <p:sp>
        <p:nvSpPr>
          <p:cNvPr id="74779" name="Text Box 43"/>
          <p:cNvSpPr txBox="1">
            <a:spLocks noChangeArrowheads="1"/>
          </p:cNvSpPr>
          <p:nvPr/>
        </p:nvSpPr>
        <p:spPr bwMode="auto">
          <a:xfrm>
            <a:off x="1692275" y="2109788"/>
            <a:ext cx="369888" cy="274637"/>
          </a:xfrm>
          <a:prstGeom prst="rect">
            <a:avLst/>
          </a:prstGeom>
          <a:noFill/>
          <a:ln w="9525">
            <a:noFill/>
            <a:miter lim="800000"/>
            <a:headEnd/>
            <a:tailEnd/>
          </a:ln>
        </p:spPr>
        <p:txBody>
          <a:bodyPr wrap="none">
            <a:spAutoFit/>
          </a:bodyPr>
          <a:lstStyle/>
          <a:p>
            <a:r>
              <a:rPr lang="es-CO" sz="1200"/>
              <a:t>B4</a:t>
            </a:r>
            <a:endParaRPr lang="es-ES" sz="1200"/>
          </a:p>
        </p:txBody>
      </p:sp>
      <p:sp>
        <p:nvSpPr>
          <p:cNvPr id="74780" name="Text Box 44"/>
          <p:cNvSpPr txBox="1">
            <a:spLocks noChangeArrowheads="1"/>
          </p:cNvSpPr>
          <p:nvPr/>
        </p:nvSpPr>
        <p:spPr bwMode="auto">
          <a:xfrm>
            <a:off x="1801813" y="1665288"/>
            <a:ext cx="369887" cy="274637"/>
          </a:xfrm>
          <a:prstGeom prst="rect">
            <a:avLst/>
          </a:prstGeom>
          <a:noFill/>
          <a:ln w="9525">
            <a:noFill/>
            <a:miter lim="800000"/>
            <a:headEnd/>
            <a:tailEnd/>
          </a:ln>
        </p:spPr>
        <p:txBody>
          <a:bodyPr wrap="none">
            <a:spAutoFit/>
          </a:bodyPr>
          <a:lstStyle/>
          <a:p>
            <a:r>
              <a:rPr lang="es-CO" sz="1200"/>
              <a:t>B2</a:t>
            </a:r>
            <a:endParaRPr lang="es-ES" sz="1200"/>
          </a:p>
        </p:txBody>
      </p:sp>
      <p:sp>
        <p:nvSpPr>
          <p:cNvPr id="74781" name="Text Box 45"/>
          <p:cNvSpPr txBox="1">
            <a:spLocks noChangeArrowheads="1"/>
          </p:cNvSpPr>
          <p:nvPr/>
        </p:nvSpPr>
        <p:spPr bwMode="auto">
          <a:xfrm>
            <a:off x="3206750" y="1665288"/>
            <a:ext cx="369888" cy="274637"/>
          </a:xfrm>
          <a:prstGeom prst="rect">
            <a:avLst/>
          </a:prstGeom>
          <a:noFill/>
          <a:ln w="9525">
            <a:noFill/>
            <a:miter lim="800000"/>
            <a:headEnd/>
            <a:tailEnd/>
          </a:ln>
        </p:spPr>
        <p:txBody>
          <a:bodyPr wrap="none">
            <a:spAutoFit/>
          </a:bodyPr>
          <a:lstStyle/>
          <a:p>
            <a:r>
              <a:rPr lang="es-CO" sz="1200"/>
              <a:t>S2</a:t>
            </a:r>
            <a:endParaRPr lang="es-ES" sz="1200"/>
          </a:p>
        </p:txBody>
      </p:sp>
      <p:sp>
        <p:nvSpPr>
          <p:cNvPr id="74782" name="Text Box 46"/>
          <p:cNvSpPr txBox="1">
            <a:spLocks noChangeArrowheads="1"/>
          </p:cNvSpPr>
          <p:nvPr/>
        </p:nvSpPr>
        <p:spPr bwMode="auto">
          <a:xfrm>
            <a:off x="4064000" y="1030288"/>
            <a:ext cx="369888" cy="274637"/>
          </a:xfrm>
          <a:prstGeom prst="rect">
            <a:avLst/>
          </a:prstGeom>
          <a:noFill/>
          <a:ln w="9525">
            <a:noFill/>
            <a:miter lim="800000"/>
            <a:headEnd/>
            <a:tailEnd/>
          </a:ln>
        </p:spPr>
        <p:txBody>
          <a:bodyPr wrap="none">
            <a:spAutoFit/>
          </a:bodyPr>
          <a:lstStyle/>
          <a:p>
            <a:r>
              <a:rPr lang="es-CO" sz="1200"/>
              <a:t>B2</a:t>
            </a:r>
            <a:endParaRPr lang="es-ES" sz="1200"/>
          </a:p>
        </p:txBody>
      </p:sp>
      <p:sp>
        <p:nvSpPr>
          <p:cNvPr id="74783" name="Text Box 47"/>
          <p:cNvSpPr txBox="1">
            <a:spLocks noChangeArrowheads="1"/>
          </p:cNvSpPr>
          <p:nvPr/>
        </p:nvSpPr>
        <p:spPr bwMode="auto">
          <a:xfrm>
            <a:off x="4608513" y="1677988"/>
            <a:ext cx="369887" cy="274637"/>
          </a:xfrm>
          <a:prstGeom prst="rect">
            <a:avLst/>
          </a:prstGeom>
          <a:noFill/>
          <a:ln w="9525">
            <a:noFill/>
            <a:miter lim="800000"/>
            <a:headEnd/>
            <a:tailEnd/>
          </a:ln>
        </p:spPr>
        <p:txBody>
          <a:bodyPr wrap="none">
            <a:spAutoFit/>
          </a:bodyPr>
          <a:lstStyle/>
          <a:p>
            <a:r>
              <a:rPr lang="es-CO" sz="1200"/>
              <a:t>B3</a:t>
            </a:r>
            <a:endParaRPr lang="es-ES" sz="1200"/>
          </a:p>
        </p:txBody>
      </p:sp>
      <p:sp>
        <p:nvSpPr>
          <p:cNvPr id="74784" name="Text Box 48"/>
          <p:cNvSpPr txBox="1">
            <a:spLocks noChangeArrowheads="1"/>
          </p:cNvSpPr>
          <p:nvPr/>
        </p:nvSpPr>
        <p:spPr bwMode="auto">
          <a:xfrm>
            <a:off x="4202113" y="2384425"/>
            <a:ext cx="369887" cy="274638"/>
          </a:xfrm>
          <a:prstGeom prst="rect">
            <a:avLst/>
          </a:prstGeom>
          <a:noFill/>
          <a:ln w="9525">
            <a:noFill/>
            <a:miter lim="800000"/>
            <a:headEnd/>
            <a:tailEnd/>
          </a:ln>
        </p:spPr>
        <p:txBody>
          <a:bodyPr wrap="none">
            <a:spAutoFit/>
          </a:bodyPr>
          <a:lstStyle/>
          <a:p>
            <a:r>
              <a:rPr lang="es-CO" sz="1200"/>
              <a:t>B4</a:t>
            </a:r>
            <a:endParaRPr lang="es-ES" sz="1200"/>
          </a:p>
        </p:txBody>
      </p:sp>
      <p:sp>
        <p:nvSpPr>
          <p:cNvPr id="74785" name="Text Box 49"/>
          <p:cNvSpPr txBox="1">
            <a:spLocks noChangeArrowheads="1"/>
          </p:cNvSpPr>
          <p:nvPr/>
        </p:nvSpPr>
        <p:spPr bwMode="auto">
          <a:xfrm>
            <a:off x="3589338" y="2109788"/>
            <a:ext cx="369887" cy="274637"/>
          </a:xfrm>
          <a:prstGeom prst="rect">
            <a:avLst/>
          </a:prstGeom>
          <a:noFill/>
          <a:ln w="9525">
            <a:noFill/>
            <a:miter lim="800000"/>
            <a:headEnd/>
            <a:tailEnd/>
          </a:ln>
        </p:spPr>
        <p:txBody>
          <a:bodyPr wrap="none">
            <a:spAutoFit/>
          </a:bodyPr>
          <a:lstStyle/>
          <a:p>
            <a:r>
              <a:rPr lang="es-CO" sz="1200"/>
              <a:t>B1</a:t>
            </a:r>
            <a:endParaRPr lang="es-ES" sz="1200"/>
          </a:p>
        </p:txBody>
      </p:sp>
      <p:sp>
        <p:nvSpPr>
          <p:cNvPr id="74786" name="Text Box 50"/>
          <p:cNvSpPr txBox="1">
            <a:spLocks noChangeArrowheads="1"/>
          </p:cNvSpPr>
          <p:nvPr/>
        </p:nvSpPr>
        <p:spPr bwMode="auto">
          <a:xfrm>
            <a:off x="6049963" y="1677988"/>
            <a:ext cx="369887" cy="274637"/>
          </a:xfrm>
          <a:prstGeom prst="rect">
            <a:avLst/>
          </a:prstGeom>
          <a:noFill/>
          <a:ln w="9525">
            <a:noFill/>
            <a:miter lim="800000"/>
            <a:headEnd/>
            <a:tailEnd/>
          </a:ln>
        </p:spPr>
        <p:txBody>
          <a:bodyPr wrap="none">
            <a:spAutoFit/>
          </a:bodyPr>
          <a:lstStyle/>
          <a:p>
            <a:r>
              <a:rPr lang="es-CO" sz="1200"/>
              <a:t>S3</a:t>
            </a:r>
            <a:endParaRPr lang="es-ES" sz="1200"/>
          </a:p>
        </p:txBody>
      </p:sp>
      <p:sp>
        <p:nvSpPr>
          <p:cNvPr id="74787" name="Text Box 51"/>
          <p:cNvSpPr txBox="1">
            <a:spLocks noChangeArrowheads="1"/>
          </p:cNvSpPr>
          <p:nvPr/>
        </p:nvSpPr>
        <p:spPr bwMode="auto">
          <a:xfrm>
            <a:off x="7694613" y="1233488"/>
            <a:ext cx="369887" cy="274637"/>
          </a:xfrm>
          <a:prstGeom prst="rect">
            <a:avLst/>
          </a:prstGeom>
          <a:noFill/>
          <a:ln w="9525">
            <a:noFill/>
            <a:miter lim="800000"/>
            <a:headEnd/>
            <a:tailEnd/>
          </a:ln>
        </p:spPr>
        <p:txBody>
          <a:bodyPr wrap="none">
            <a:spAutoFit/>
          </a:bodyPr>
          <a:lstStyle/>
          <a:p>
            <a:r>
              <a:rPr lang="es-CO" sz="1200"/>
              <a:t>B3</a:t>
            </a:r>
            <a:endParaRPr lang="es-ES" sz="1200"/>
          </a:p>
        </p:txBody>
      </p:sp>
      <p:sp>
        <p:nvSpPr>
          <p:cNvPr id="74788" name="Text Box 52"/>
          <p:cNvSpPr txBox="1">
            <a:spLocks noChangeArrowheads="1"/>
          </p:cNvSpPr>
          <p:nvPr/>
        </p:nvSpPr>
        <p:spPr bwMode="auto">
          <a:xfrm>
            <a:off x="6516688" y="2074863"/>
            <a:ext cx="369887" cy="274637"/>
          </a:xfrm>
          <a:prstGeom prst="rect">
            <a:avLst/>
          </a:prstGeom>
          <a:noFill/>
          <a:ln w="9525">
            <a:noFill/>
            <a:miter lim="800000"/>
            <a:headEnd/>
            <a:tailEnd/>
          </a:ln>
        </p:spPr>
        <p:txBody>
          <a:bodyPr wrap="none">
            <a:spAutoFit/>
          </a:bodyPr>
          <a:lstStyle/>
          <a:p>
            <a:r>
              <a:rPr lang="es-CO" sz="1200"/>
              <a:t>B2</a:t>
            </a:r>
            <a:endParaRPr lang="es-ES" sz="1200"/>
          </a:p>
        </p:txBody>
      </p:sp>
      <p:sp>
        <p:nvSpPr>
          <p:cNvPr id="74789" name="Text Box 53"/>
          <p:cNvSpPr txBox="1">
            <a:spLocks noChangeArrowheads="1"/>
          </p:cNvSpPr>
          <p:nvPr/>
        </p:nvSpPr>
        <p:spPr bwMode="auto">
          <a:xfrm>
            <a:off x="6877050" y="2312988"/>
            <a:ext cx="369888" cy="274637"/>
          </a:xfrm>
          <a:prstGeom prst="rect">
            <a:avLst/>
          </a:prstGeom>
          <a:noFill/>
          <a:ln w="9525">
            <a:noFill/>
            <a:miter lim="800000"/>
            <a:headEnd/>
            <a:tailEnd/>
          </a:ln>
        </p:spPr>
        <p:txBody>
          <a:bodyPr wrap="none">
            <a:spAutoFit/>
          </a:bodyPr>
          <a:lstStyle/>
          <a:p>
            <a:r>
              <a:rPr lang="es-CO" sz="1200"/>
              <a:t>B1</a:t>
            </a:r>
            <a:endParaRPr lang="es-ES" sz="1200"/>
          </a:p>
        </p:txBody>
      </p:sp>
      <p:sp>
        <p:nvSpPr>
          <p:cNvPr id="74790" name="Text Box 54"/>
          <p:cNvSpPr txBox="1">
            <a:spLocks noChangeArrowheads="1"/>
          </p:cNvSpPr>
          <p:nvPr/>
        </p:nvSpPr>
        <p:spPr bwMode="auto">
          <a:xfrm>
            <a:off x="7416800" y="2205038"/>
            <a:ext cx="369888" cy="274637"/>
          </a:xfrm>
          <a:prstGeom prst="rect">
            <a:avLst/>
          </a:prstGeom>
          <a:noFill/>
          <a:ln w="9525">
            <a:noFill/>
            <a:miter lim="800000"/>
            <a:headEnd/>
            <a:tailEnd/>
          </a:ln>
        </p:spPr>
        <p:txBody>
          <a:bodyPr wrap="none">
            <a:spAutoFit/>
          </a:bodyPr>
          <a:lstStyle/>
          <a:p>
            <a:r>
              <a:rPr lang="es-CO" sz="1200"/>
              <a:t>B4</a:t>
            </a:r>
            <a:endParaRPr lang="es-ES" sz="1200"/>
          </a:p>
        </p:txBody>
      </p:sp>
      <p:sp>
        <p:nvSpPr>
          <p:cNvPr id="74791" name="Text Box 55"/>
          <p:cNvSpPr txBox="1">
            <a:spLocks noChangeArrowheads="1"/>
          </p:cNvSpPr>
          <p:nvPr/>
        </p:nvSpPr>
        <p:spPr bwMode="auto">
          <a:xfrm>
            <a:off x="5210175" y="2708275"/>
            <a:ext cx="369888" cy="274638"/>
          </a:xfrm>
          <a:prstGeom prst="rect">
            <a:avLst/>
          </a:prstGeom>
          <a:noFill/>
          <a:ln w="9525">
            <a:noFill/>
            <a:miter lim="800000"/>
            <a:headEnd/>
            <a:tailEnd/>
          </a:ln>
        </p:spPr>
        <p:txBody>
          <a:bodyPr wrap="none">
            <a:spAutoFit/>
          </a:bodyPr>
          <a:lstStyle/>
          <a:p>
            <a:r>
              <a:rPr lang="es-CO" sz="1200"/>
              <a:t>S2</a:t>
            </a:r>
            <a:endParaRPr lang="es-ES" sz="1200"/>
          </a:p>
        </p:txBody>
      </p:sp>
      <p:sp>
        <p:nvSpPr>
          <p:cNvPr id="74792" name="Text Box 56"/>
          <p:cNvSpPr txBox="1">
            <a:spLocks noChangeArrowheads="1"/>
          </p:cNvSpPr>
          <p:nvPr/>
        </p:nvSpPr>
        <p:spPr bwMode="auto">
          <a:xfrm>
            <a:off x="7550150" y="5445125"/>
            <a:ext cx="369888" cy="274638"/>
          </a:xfrm>
          <a:prstGeom prst="rect">
            <a:avLst/>
          </a:prstGeom>
          <a:noFill/>
          <a:ln w="9525">
            <a:noFill/>
            <a:miter lim="800000"/>
            <a:headEnd/>
            <a:tailEnd/>
          </a:ln>
        </p:spPr>
        <p:txBody>
          <a:bodyPr wrap="none">
            <a:spAutoFit/>
          </a:bodyPr>
          <a:lstStyle/>
          <a:p>
            <a:r>
              <a:rPr lang="es-CO" sz="1200"/>
              <a:t>S3</a:t>
            </a:r>
            <a:endParaRPr lang="es-ES" sz="1200"/>
          </a:p>
        </p:txBody>
      </p:sp>
      <p:sp>
        <p:nvSpPr>
          <p:cNvPr id="74793" name="Text Box 57"/>
          <p:cNvSpPr txBox="1">
            <a:spLocks noChangeArrowheads="1"/>
          </p:cNvSpPr>
          <p:nvPr/>
        </p:nvSpPr>
        <p:spPr bwMode="auto">
          <a:xfrm>
            <a:off x="5688013" y="6057900"/>
            <a:ext cx="369887" cy="274638"/>
          </a:xfrm>
          <a:prstGeom prst="rect">
            <a:avLst/>
          </a:prstGeom>
          <a:noFill/>
          <a:ln w="9525">
            <a:noFill/>
            <a:miter lim="800000"/>
            <a:headEnd/>
            <a:tailEnd/>
          </a:ln>
        </p:spPr>
        <p:txBody>
          <a:bodyPr wrap="none">
            <a:spAutoFit/>
          </a:bodyPr>
          <a:lstStyle/>
          <a:p>
            <a:r>
              <a:rPr lang="es-CO" sz="1200"/>
              <a:t>B4</a:t>
            </a:r>
            <a:endParaRPr lang="es-ES" sz="1200"/>
          </a:p>
        </p:txBody>
      </p:sp>
      <p:sp>
        <p:nvSpPr>
          <p:cNvPr id="74794" name="Text Box 58"/>
          <p:cNvSpPr txBox="1">
            <a:spLocks noChangeArrowheads="1"/>
          </p:cNvSpPr>
          <p:nvPr/>
        </p:nvSpPr>
        <p:spPr bwMode="auto">
          <a:xfrm>
            <a:off x="6011863" y="5494338"/>
            <a:ext cx="369887" cy="274637"/>
          </a:xfrm>
          <a:prstGeom prst="rect">
            <a:avLst/>
          </a:prstGeom>
          <a:noFill/>
          <a:ln w="9525">
            <a:noFill/>
            <a:miter lim="800000"/>
            <a:headEnd/>
            <a:tailEnd/>
          </a:ln>
        </p:spPr>
        <p:txBody>
          <a:bodyPr wrap="none">
            <a:spAutoFit/>
          </a:bodyPr>
          <a:lstStyle/>
          <a:p>
            <a:r>
              <a:rPr lang="es-CO" sz="1200"/>
              <a:t>B3</a:t>
            </a:r>
            <a:endParaRPr lang="es-ES" sz="1200"/>
          </a:p>
        </p:txBody>
      </p:sp>
      <p:sp>
        <p:nvSpPr>
          <p:cNvPr id="74795" name="Text Box 59"/>
          <p:cNvSpPr txBox="1">
            <a:spLocks noChangeArrowheads="1"/>
          </p:cNvSpPr>
          <p:nvPr/>
        </p:nvSpPr>
        <p:spPr bwMode="auto">
          <a:xfrm>
            <a:off x="5607050" y="5099050"/>
            <a:ext cx="369888" cy="274638"/>
          </a:xfrm>
          <a:prstGeom prst="rect">
            <a:avLst/>
          </a:prstGeom>
          <a:noFill/>
          <a:ln w="9525">
            <a:noFill/>
            <a:miter lim="800000"/>
            <a:headEnd/>
            <a:tailEnd/>
          </a:ln>
        </p:spPr>
        <p:txBody>
          <a:bodyPr wrap="none">
            <a:spAutoFit/>
          </a:bodyPr>
          <a:lstStyle/>
          <a:p>
            <a:r>
              <a:rPr lang="es-CO" sz="1200"/>
              <a:t>B2</a:t>
            </a:r>
            <a:endParaRPr lang="es-ES" sz="1200"/>
          </a:p>
        </p:txBody>
      </p:sp>
      <p:sp>
        <p:nvSpPr>
          <p:cNvPr id="74796" name="Text Box 62"/>
          <p:cNvSpPr txBox="1">
            <a:spLocks noChangeArrowheads="1"/>
          </p:cNvSpPr>
          <p:nvPr/>
        </p:nvSpPr>
        <p:spPr bwMode="auto">
          <a:xfrm>
            <a:off x="5003800" y="5891213"/>
            <a:ext cx="369888" cy="274637"/>
          </a:xfrm>
          <a:prstGeom prst="rect">
            <a:avLst/>
          </a:prstGeom>
          <a:noFill/>
          <a:ln w="9525">
            <a:noFill/>
            <a:miter lim="800000"/>
            <a:headEnd/>
            <a:tailEnd/>
          </a:ln>
        </p:spPr>
        <p:txBody>
          <a:bodyPr wrap="none">
            <a:spAutoFit/>
          </a:bodyPr>
          <a:lstStyle/>
          <a:p>
            <a:r>
              <a:rPr lang="es-CO" sz="1200"/>
              <a:t>B1</a:t>
            </a:r>
            <a:endParaRPr lang="es-ES" sz="1200"/>
          </a:p>
        </p:txBody>
      </p:sp>
      <p:sp>
        <p:nvSpPr>
          <p:cNvPr id="74797" name="Text Box 63"/>
          <p:cNvSpPr txBox="1">
            <a:spLocks noChangeArrowheads="1"/>
          </p:cNvSpPr>
          <p:nvPr/>
        </p:nvSpPr>
        <p:spPr bwMode="auto">
          <a:xfrm>
            <a:off x="4608513" y="5494338"/>
            <a:ext cx="369887" cy="274637"/>
          </a:xfrm>
          <a:prstGeom prst="rect">
            <a:avLst/>
          </a:prstGeom>
          <a:noFill/>
          <a:ln w="9525">
            <a:noFill/>
            <a:miter lim="800000"/>
            <a:headEnd/>
            <a:tailEnd/>
          </a:ln>
        </p:spPr>
        <p:txBody>
          <a:bodyPr wrap="none">
            <a:spAutoFit/>
          </a:bodyPr>
          <a:lstStyle/>
          <a:p>
            <a:r>
              <a:rPr lang="es-CO" sz="1200"/>
              <a:t>S4</a:t>
            </a:r>
            <a:endParaRPr lang="es-ES" sz="1200"/>
          </a:p>
        </p:txBody>
      </p:sp>
      <p:sp>
        <p:nvSpPr>
          <p:cNvPr id="74798" name="Text Box 64"/>
          <p:cNvSpPr txBox="1">
            <a:spLocks noChangeArrowheads="1"/>
          </p:cNvSpPr>
          <p:nvPr/>
        </p:nvSpPr>
        <p:spPr bwMode="auto">
          <a:xfrm>
            <a:off x="1079500" y="4545013"/>
            <a:ext cx="369888" cy="274637"/>
          </a:xfrm>
          <a:prstGeom prst="rect">
            <a:avLst/>
          </a:prstGeom>
          <a:noFill/>
          <a:ln w="9525">
            <a:noFill/>
            <a:miter lim="800000"/>
            <a:headEnd/>
            <a:tailEnd/>
          </a:ln>
        </p:spPr>
        <p:txBody>
          <a:bodyPr wrap="none">
            <a:spAutoFit/>
          </a:bodyPr>
          <a:lstStyle/>
          <a:p>
            <a:r>
              <a:rPr lang="es-CO" sz="1200"/>
              <a:t>S1</a:t>
            </a:r>
            <a:endParaRPr lang="es-ES" sz="1200"/>
          </a:p>
        </p:txBody>
      </p:sp>
      <p:grpSp>
        <p:nvGrpSpPr>
          <p:cNvPr id="74799" name="Group 67"/>
          <p:cNvGrpSpPr>
            <a:grpSpLocks/>
          </p:cNvGrpSpPr>
          <p:nvPr/>
        </p:nvGrpSpPr>
        <p:grpSpPr bwMode="auto">
          <a:xfrm>
            <a:off x="1008063" y="1520825"/>
            <a:ext cx="793750" cy="793750"/>
            <a:chOff x="635" y="958"/>
            <a:chExt cx="500" cy="500"/>
          </a:xfrm>
        </p:grpSpPr>
        <p:sp>
          <p:nvSpPr>
            <p:cNvPr id="74827" name="Oval 4"/>
            <p:cNvSpPr>
              <a:spLocks noChangeArrowheads="1"/>
            </p:cNvSpPr>
            <p:nvPr/>
          </p:nvSpPr>
          <p:spPr bwMode="auto">
            <a:xfrm>
              <a:off x="635" y="958"/>
              <a:ext cx="500" cy="500"/>
            </a:xfrm>
            <a:prstGeom prst="ellipse">
              <a:avLst/>
            </a:prstGeom>
            <a:solidFill>
              <a:srgbClr val="5BF35B"/>
            </a:solidFill>
            <a:ln w="9525">
              <a:solidFill>
                <a:schemeClr val="tx1"/>
              </a:solidFill>
              <a:round/>
              <a:headEnd/>
              <a:tailEnd/>
            </a:ln>
          </p:spPr>
          <p:txBody>
            <a:bodyPr wrap="none" anchor="ctr"/>
            <a:lstStyle/>
            <a:p>
              <a:pPr algn="ctr"/>
              <a:r>
                <a:rPr lang="es-CO" sz="1600"/>
                <a:t>T0</a:t>
              </a:r>
            </a:p>
            <a:p>
              <a:pPr algn="ctr"/>
              <a:r>
                <a:rPr lang="es-CO" sz="1600"/>
                <a:t>00</a:t>
              </a:r>
              <a:endParaRPr lang="es-ES" sz="1600"/>
            </a:p>
          </p:txBody>
        </p:sp>
        <p:sp>
          <p:nvSpPr>
            <p:cNvPr id="74828" name="Line 65"/>
            <p:cNvSpPr>
              <a:spLocks noChangeShapeType="1"/>
            </p:cNvSpPr>
            <p:nvPr/>
          </p:nvSpPr>
          <p:spPr bwMode="auto">
            <a:xfrm>
              <a:off x="725" y="1208"/>
              <a:ext cx="318" cy="0"/>
            </a:xfrm>
            <a:prstGeom prst="line">
              <a:avLst/>
            </a:prstGeom>
            <a:noFill/>
            <a:ln w="9525">
              <a:solidFill>
                <a:schemeClr val="tx1"/>
              </a:solidFill>
              <a:round/>
              <a:headEnd/>
              <a:tailEnd/>
            </a:ln>
          </p:spPr>
          <p:txBody>
            <a:bodyPr/>
            <a:lstStyle/>
            <a:p>
              <a:endParaRPr lang="es-ES_tradnl"/>
            </a:p>
          </p:txBody>
        </p:sp>
      </p:grpSp>
      <p:grpSp>
        <p:nvGrpSpPr>
          <p:cNvPr id="74800" name="Group 68"/>
          <p:cNvGrpSpPr>
            <a:grpSpLocks/>
          </p:cNvGrpSpPr>
          <p:nvPr/>
        </p:nvGrpSpPr>
        <p:grpSpPr bwMode="auto">
          <a:xfrm>
            <a:off x="2413000" y="1520825"/>
            <a:ext cx="793750" cy="793750"/>
            <a:chOff x="1520" y="958"/>
            <a:chExt cx="500" cy="500"/>
          </a:xfrm>
        </p:grpSpPr>
        <p:sp>
          <p:nvSpPr>
            <p:cNvPr id="74825" name="Oval 5"/>
            <p:cNvSpPr>
              <a:spLocks noChangeArrowheads="1"/>
            </p:cNvSpPr>
            <p:nvPr/>
          </p:nvSpPr>
          <p:spPr bwMode="auto">
            <a:xfrm>
              <a:off x="1520" y="958"/>
              <a:ext cx="500" cy="500"/>
            </a:xfrm>
            <a:prstGeom prst="ellipse">
              <a:avLst/>
            </a:prstGeom>
            <a:solidFill>
              <a:schemeClr val="folHlink"/>
            </a:solidFill>
            <a:ln w="9525">
              <a:solidFill>
                <a:schemeClr val="tx1"/>
              </a:solidFill>
              <a:round/>
              <a:headEnd/>
              <a:tailEnd/>
            </a:ln>
          </p:spPr>
          <p:txBody>
            <a:bodyPr wrap="none" anchor="ctr"/>
            <a:lstStyle/>
            <a:p>
              <a:pPr algn="ctr"/>
              <a:r>
                <a:rPr lang="es-CO" sz="1600"/>
                <a:t>T1</a:t>
              </a:r>
            </a:p>
            <a:p>
              <a:pPr algn="ctr"/>
              <a:r>
                <a:rPr lang="es-CO" sz="1600"/>
                <a:t>SUB</a:t>
              </a:r>
              <a:endParaRPr lang="es-ES" sz="1600"/>
            </a:p>
          </p:txBody>
        </p:sp>
        <p:sp>
          <p:nvSpPr>
            <p:cNvPr id="74826" name="Line 66"/>
            <p:cNvSpPr>
              <a:spLocks noChangeShapeType="1"/>
            </p:cNvSpPr>
            <p:nvPr/>
          </p:nvSpPr>
          <p:spPr bwMode="auto">
            <a:xfrm>
              <a:off x="1609" y="1207"/>
              <a:ext cx="318" cy="0"/>
            </a:xfrm>
            <a:prstGeom prst="line">
              <a:avLst/>
            </a:prstGeom>
            <a:noFill/>
            <a:ln w="9525">
              <a:solidFill>
                <a:schemeClr val="tx1"/>
              </a:solidFill>
              <a:round/>
              <a:headEnd/>
              <a:tailEnd/>
            </a:ln>
          </p:spPr>
          <p:txBody>
            <a:bodyPr/>
            <a:lstStyle/>
            <a:p>
              <a:endParaRPr lang="es-ES_tradnl"/>
            </a:p>
          </p:txBody>
        </p:sp>
      </p:grpSp>
      <p:grpSp>
        <p:nvGrpSpPr>
          <p:cNvPr id="74801" name="Group 70"/>
          <p:cNvGrpSpPr>
            <a:grpSpLocks/>
          </p:cNvGrpSpPr>
          <p:nvPr/>
        </p:nvGrpSpPr>
        <p:grpSpPr bwMode="auto">
          <a:xfrm>
            <a:off x="3852863" y="1520825"/>
            <a:ext cx="793750" cy="793750"/>
            <a:chOff x="2427" y="958"/>
            <a:chExt cx="500" cy="500"/>
          </a:xfrm>
        </p:grpSpPr>
        <p:sp>
          <p:nvSpPr>
            <p:cNvPr id="74823" name="Oval 6"/>
            <p:cNvSpPr>
              <a:spLocks noChangeArrowheads="1"/>
            </p:cNvSpPr>
            <p:nvPr/>
          </p:nvSpPr>
          <p:spPr bwMode="auto">
            <a:xfrm>
              <a:off x="2427" y="958"/>
              <a:ext cx="500" cy="500"/>
            </a:xfrm>
            <a:prstGeom prst="ellipse">
              <a:avLst/>
            </a:prstGeom>
            <a:solidFill>
              <a:srgbClr val="5BF35B"/>
            </a:solidFill>
            <a:ln w="9525">
              <a:solidFill>
                <a:schemeClr val="tx1"/>
              </a:solidFill>
              <a:round/>
              <a:headEnd/>
              <a:tailEnd/>
            </a:ln>
          </p:spPr>
          <p:txBody>
            <a:bodyPr wrap="none" anchor="ctr"/>
            <a:lstStyle/>
            <a:p>
              <a:pPr algn="ctr"/>
              <a:r>
                <a:rPr lang="es-CO" sz="1600"/>
                <a:t>T2</a:t>
              </a:r>
            </a:p>
            <a:p>
              <a:pPr algn="ctr"/>
              <a:r>
                <a:rPr lang="es-CO" sz="1600"/>
                <a:t>00</a:t>
              </a:r>
              <a:endParaRPr lang="es-ES" sz="1600"/>
            </a:p>
          </p:txBody>
        </p:sp>
        <p:sp>
          <p:nvSpPr>
            <p:cNvPr id="74824" name="Line 69"/>
            <p:cNvSpPr>
              <a:spLocks noChangeShapeType="1"/>
            </p:cNvSpPr>
            <p:nvPr/>
          </p:nvSpPr>
          <p:spPr bwMode="auto">
            <a:xfrm>
              <a:off x="2517" y="1208"/>
              <a:ext cx="318" cy="0"/>
            </a:xfrm>
            <a:prstGeom prst="line">
              <a:avLst/>
            </a:prstGeom>
            <a:noFill/>
            <a:ln w="9525">
              <a:solidFill>
                <a:schemeClr val="tx1"/>
              </a:solidFill>
              <a:round/>
              <a:headEnd/>
              <a:tailEnd/>
            </a:ln>
          </p:spPr>
          <p:txBody>
            <a:bodyPr/>
            <a:lstStyle/>
            <a:p>
              <a:endParaRPr lang="es-ES_tradnl"/>
            </a:p>
          </p:txBody>
        </p:sp>
      </p:grpSp>
      <p:grpSp>
        <p:nvGrpSpPr>
          <p:cNvPr id="74802" name="Group 74"/>
          <p:cNvGrpSpPr>
            <a:grpSpLocks/>
          </p:cNvGrpSpPr>
          <p:nvPr/>
        </p:nvGrpSpPr>
        <p:grpSpPr bwMode="auto">
          <a:xfrm>
            <a:off x="5256213" y="1520825"/>
            <a:ext cx="793750" cy="793750"/>
            <a:chOff x="3311" y="958"/>
            <a:chExt cx="500" cy="500"/>
          </a:xfrm>
        </p:grpSpPr>
        <p:sp>
          <p:nvSpPr>
            <p:cNvPr id="74821" name="Oval 7"/>
            <p:cNvSpPr>
              <a:spLocks noChangeArrowheads="1"/>
            </p:cNvSpPr>
            <p:nvPr/>
          </p:nvSpPr>
          <p:spPr bwMode="auto">
            <a:xfrm>
              <a:off x="3311" y="958"/>
              <a:ext cx="500" cy="500"/>
            </a:xfrm>
            <a:prstGeom prst="ellipse">
              <a:avLst/>
            </a:prstGeom>
            <a:solidFill>
              <a:schemeClr val="folHlink"/>
            </a:solidFill>
            <a:ln w="9525">
              <a:solidFill>
                <a:schemeClr val="tx1"/>
              </a:solidFill>
              <a:round/>
              <a:headEnd/>
              <a:tailEnd/>
            </a:ln>
          </p:spPr>
          <p:txBody>
            <a:bodyPr wrap="none" anchor="ctr"/>
            <a:lstStyle/>
            <a:p>
              <a:pPr algn="ctr"/>
              <a:r>
                <a:rPr lang="es-CO" sz="1600"/>
                <a:t>T4</a:t>
              </a:r>
            </a:p>
            <a:p>
              <a:pPr algn="ctr"/>
              <a:r>
                <a:rPr lang="es-CO" sz="1600"/>
                <a:t>SUB</a:t>
              </a:r>
              <a:endParaRPr lang="es-ES" sz="1600"/>
            </a:p>
          </p:txBody>
        </p:sp>
        <p:sp>
          <p:nvSpPr>
            <p:cNvPr id="74822" name="Line 71"/>
            <p:cNvSpPr>
              <a:spLocks noChangeShapeType="1"/>
            </p:cNvSpPr>
            <p:nvPr/>
          </p:nvSpPr>
          <p:spPr bwMode="auto">
            <a:xfrm>
              <a:off x="3402" y="1207"/>
              <a:ext cx="318" cy="0"/>
            </a:xfrm>
            <a:prstGeom prst="line">
              <a:avLst/>
            </a:prstGeom>
            <a:noFill/>
            <a:ln w="9525">
              <a:solidFill>
                <a:schemeClr val="tx1"/>
              </a:solidFill>
              <a:round/>
              <a:headEnd/>
              <a:tailEnd/>
            </a:ln>
          </p:spPr>
          <p:txBody>
            <a:bodyPr/>
            <a:lstStyle/>
            <a:p>
              <a:endParaRPr lang="es-ES_tradnl"/>
            </a:p>
          </p:txBody>
        </p:sp>
      </p:grpSp>
      <p:grpSp>
        <p:nvGrpSpPr>
          <p:cNvPr id="74803" name="Group 75"/>
          <p:cNvGrpSpPr>
            <a:grpSpLocks/>
          </p:cNvGrpSpPr>
          <p:nvPr/>
        </p:nvGrpSpPr>
        <p:grpSpPr bwMode="auto">
          <a:xfrm>
            <a:off x="6800850" y="1520825"/>
            <a:ext cx="793750" cy="793750"/>
            <a:chOff x="4284" y="958"/>
            <a:chExt cx="500" cy="500"/>
          </a:xfrm>
        </p:grpSpPr>
        <p:sp>
          <p:nvSpPr>
            <p:cNvPr id="74819" name="Oval 8"/>
            <p:cNvSpPr>
              <a:spLocks noChangeArrowheads="1"/>
            </p:cNvSpPr>
            <p:nvPr/>
          </p:nvSpPr>
          <p:spPr bwMode="auto">
            <a:xfrm>
              <a:off x="4284" y="958"/>
              <a:ext cx="500" cy="500"/>
            </a:xfrm>
            <a:prstGeom prst="ellipse">
              <a:avLst/>
            </a:prstGeom>
            <a:solidFill>
              <a:srgbClr val="5BF35B"/>
            </a:solidFill>
            <a:ln w="9525">
              <a:solidFill>
                <a:schemeClr val="tx1"/>
              </a:solidFill>
              <a:round/>
              <a:headEnd/>
              <a:tailEnd/>
            </a:ln>
          </p:spPr>
          <p:txBody>
            <a:bodyPr wrap="none" anchor="ctr"/>
            <a:lstStyle/>
            <a:p>
              <a:pPr algn="ctr"/>
              <a:r>
                <a:rPr lang="es-CO" sz="1600"/>
                <a:t>T5</a:t>
              </a:r>
            </a:p>
            <a:p>
              <a:pPr algn="ctr"/>
              <a:r>
                <a:rPr lang="es-CO" sz="1600"/>
                <a:t>00</a:t>
              </a:r>
              <a:endParaRPr lang="es-ES" sz="1600"/>
            </a:p>
          </p:txBody>
        </p:sp>
        <p:sp>
          <p:nvSpPr>
            <p:cNvPr id="74820" name="Line 73"/>
            <p:cNvSpPr>
              <a:spLocks noChangeShapeType="1"/>
            </p:cNvSpPr>
            <p:nvPr/>
          </p:nvSpPr>
          <p:spPr bwMode="auto">
            <a:xfrm>
              <a:off x="4376" y="1207"/>
              <a:ext cx="318" cy="0"/>
            </a:xfrm>
            <a:prstGeom prst="line">
              <a:avLst/>
            </a:prstGeom>
            <a:noFill/>
            <a:ln w="9525">
              <a:solidFill>
                <a:schemeClr val="tx1"/>
              </a:solidFill>
              <a:round/>
              <a:headEnd/>
              <a:tailEnd/>
            </a:ln>
          </p:spPr>
          <p:txBody>
            <a:bodyPr/>
            <a:lstStyle/>
            <a:p>
              <a:endParaRPr lang="es-ES_tradnl"/>
            </a:p>
          </p:txBody>
        </p:sp>
      </p:grpSp>
      <p:grpSp>
        <p:nvGrpSpPr>
          <p:cNvPr id="74804" name="Group 77"/>
          <p:cNvGrpSpPr>
            <a:grpSpLocks/>
          </p:cNvGrpSpPr>
          <p:nvPr/>
        </p:nvGrpSpPr>
        <p:grpSpPr bwMode="auto">
          <a:xfrm>
            <a:off x="5256213" y="2887663"/>
            <a:ext cx="793750" cy="793750"/>
            <a:chOff x="3311" y="1729"/>
            <a:chExt cx="500" cy="500"/>
          </a:xfrm>
        </p:grpSpPr>
        <p:sp>
          <p:nvSpPr>
            <p:cNvPr id="74817" name="Oval 12"/>
            <p:cNvSpPr>
              <a:spLocks noChangeArrowheads="1"/>
            </p:cNvSpPr>
            <p:nvPr/>
          </p:nvSpPr>
          <p:spPr bwMode="auto">
            <a:xfrm>
              <a:off x="3311" y="1729"/>
              <a:ext cx="500" cy="500"/>
            </a:xfrm>
            <a:prstGeom prst="ellipse">
              <a:avLst/>
            </a:prstGeom>
            <a:solidFill>
              <a:schemeClr val="hlink"/>
            </a:solidFill>
            <a:ln w="9525">
              <a:solidFill>
                <a:schemeClr val="tx1"/>
              </a:solidFill>
              <a:round/>
              <a:headEnd/>
              <a:tailEnd/>
            </a:ln>
          </p:spPr>
          <p:txBody>
            <a:bodyPr wrap="none" anchor="ctr"/>
            <a:lstStyle/>
            <a:p>
              <a:pPr algn="ctr"/>
              <a:r>
                <a:rPr lang="es-CO" sz="1600"/>
                <a:t>T8</a:t>
              </a:r>
            </a:p>
            <a:p>
              <a:pPr algn="ctr"/>
              <a:r>
                <a:rPr lang="es-CO" sz="1600"/>
                <a:t>BAJ</a:t>
              </a:r>
              <a:endParaRPr lang="es-ES" sz="1600"/>
            </a:p>
          </p:txBody>
        </p:sp>
        <p:sp>
          <p:nvSpPr>
            <p:cNvPr id="74818" name="Line 76"/>
            <p:cNvSpPr>
              <a:spLocks noChangeShapeType="1"/>
            </p:cNvSpPr>
            <p:nvPr/>
          </p:nvSpPr>
          <p:spPr bwMode="auto">
            <a:xfrm>
              <a:off x="3401" y="1979"/>
              <a:ext cx="318" cy="0"/>
            </a:xfrm>
            <a:prstGeom prst="line">
              <a:avLst/>
            </a:prstGeom>
            <a:noFill/>
            <a:ln w="9525">
              <a:solidFill>
                <a:schemeClr val="tx1"/>
              </a:solidFill>
              <a:round/>
              <a:headEnd/>
              <a:tailEnd/>
            </a:ln>
          </p:spPr>
          <p:txBody>
            <a:bodyPr/>
            <a:lstStyle/>
            <a:p>
              <a:endParaRPr lang="es-ES_tradnl"/>
            </a:p>
          </p:txBody>
        </p:sp>
      </p:grpSp>
      <p:grpSp>
        <p:nvGrpSpPr>
          <p:cNvPr id="74805" name="Group 79"/>
          <p:cNvGrpSpPr>
            <a:grpSpLocks/>
          </p:cNvGrpSpPr>
          <p:nvPr/>
        </p:nvGrpSpPr>
        <p:grpSpPr bwMode="auto">
          <a:xfrm>
            <a:off x="1008063" y="4760913"/>
            <a:ext cx="793750" cy="793750"/>
            <a:chOff x="635" y="2999"/>
            <a:chExt cx="500" cy="500"/>
          </a:xfrm>
        </p:grpSpPr>
        <p:sp>
          <p:nvSpPr>
            <p:cNvPr id="74815" name="Oval 13"/>
            <p:cNvSpPr>
              <a:spLocks noChangeArrowheads="1"/>
            </p:cNvSpPr>
            <p:nvPr/>
          </p:nvSpPr>
          <p:spPr bwMode="auto">
            <a:xfrm>
              <a:off x="635" y="2999"/>
              <a:ext cx="500" cy="500"/>
            </a:xfrm>
            <a:prstGeom prst="ellipse">
              <a:avLst/>
            </a:prstGeom>
            <a:solidFill>
              <a:schemeClr val="hlink"/>
            </a:solidFill>
            <a:ln w="9525">
              <a:solidFill>
                <a:schemeClr val="tx1"/>
              </a:solidFill>
              <a:round/>
              <a:headEnd/>
              <a:tailEnd/>
            </a:ln>
          </p:spPr>
          <p:txBody>
            <a:bodyPr wrap="none" anchor="ctr"/>
            <a:lstStyle/>
            <a:p>
              <a:pPr algn="ctr"/>
              <a:r>
                <a:rPr lang="es-CO" sz="1600"/>
                <a:t>T3</a:t>
              </a:r>
            </a:p>
            <a:p>
              <a:pPr algn="ctr"/>
              <a:r>
                <a:rPr lang="es-CO" sz="1600"/>
                <a:t>BAJ</a:t>
              </a:r>
              <a:endParaRPr lang="es-ES" sz="1600"/>
            </a:p>
          </p:txBody>
        </p:sp>
        <p:sp>
          <p:nvSpPr>
            <p:cNvPr id="74816" name="Line 78"/>
            <p:cNvSpPr>
              <a:spLocks noChangeShapeType="1"/>
            </p:cNvSpPr>
            <p:nvPr/>
          </p:nvSpPr>
          <p:spPr bwMode="auto">
            <a:xfrm>
              <a:off x="725" y="3249"/>
              <a:ext cx="318" cy="0"/>
            </a:xfrm>
            <a:prstGeom prst="line">
              <a:avLst/>
            </a:prstGeom>
            <a:noFill/>
            <a:ln w="9525">
              <a:solidFill>
                <a:schemeClr val="tx1"/>
              </a:solidFill>
              <a:round/>
              <a:headEnd/>
              <a:tailEnd/>
            </a:ln>
          </p:spPr>
          <p:txBody>
            <a:bodyPr/>
            <a:lstStyle/>
            <a:p>
              <a:endParaRPr lang="es-ES_tradnl"/>
            </a:p>
          </p:txBody>
        </p:sp>
      </p:grpSp>
      <p:grpSp>
        <p:nvGrpSpPr>
          <p:cNvPr id="74806" name="Group 81"/>
          <p:cNvGrpSpPr>
            <a:grpSpLocks/>
          </p:cNvGrpSpPr>
          <p:nvPr/>
        </p:nvGrpSpPr>
        <p:grpSpPr bwMode="auto">
          <a:xfrm>
            <a:off x="3852863" y="5335588"/>
            <a:ext cx="793750" cy="793750"/>
            <a:chOff x="2427" y="3361"/>
            <a:chExt cx="500" cy="500"/>
          </a:xfrm>
        </p:grpSpPr>
        <p:sp>
          <p:nvSpPr>
            <p:cNvPr id="74813" name="Oval 9"/>
            <p:cNvSpPr>
              <a:spLocks noChangeArrowheads="1"/>
            </p:cNvSpPr>
            <p:nvPr/>
          </p:nvSpPr>
          <p:spPr bwMode="auto">
            <a:xfrm>
              <a:off x="2427" y="3361"/>
              <a:ext cx="500" cy="500"/>
            </a:xfrm>
            <a:prstGeom prst="ellipse">
              <a:avLst/>
            </a:prstGeom>
            <a:solidFill>
              <a:schemeClr val="folHlink"/>
            </a:solidFill>
            <a:ln w="9525">
              <a:solidFill>
                <a:schemeClr val="tx1"/>
              </a:solidFill>
              <a:round/>
              <a:headEnd/>
              <a:tailEnd/>
            </a:ln>
          </p:spPr>
          <p:txBody>
            <a:bodyPr wrap="none" anchor="ctr"/>
            <a:lstStyle/>
            <a:p>
              <a:pPr algn="ctr"/>
              <a:r>
                <a:rPr lang="es-CO" sz="1600"/>
                <a:t>T6</a:t>
              </a:r>
            </a:p>
            <a:p>
              <a:pPr algn="ctr"/>
              <a:r>
                <a:rPr lang="es-CO" sz="1600"/>
                <a:t>SUB</a:t>
              </a:r>
              <a:endParaRPr lang="es-ES" sz="1600"/>
            </a:p>
          </p:txBody>
        </p:sp>
        <p:sp>
          <p:nvSpPr>
            <p:cNvPr id="74814" name="Line 80"/>
            <p:cNvSpPr>
              <a:spLocks noChangeShapeType="1"/>
            </p:cNvSpPr>
            <p:nvPr/>
          </p:nvSpPr>
          <p:spPr bwMode="auto">
            <a:xfrm>
              <a:off x="2517" y="3612"/>
              <a:ext cx="318" cy="0"/>
            </a:xfrm>
            <a:prstGeom prst="line">
              <a:avLst/>
            </a:prstGeom>
            <a:noFill/>
            <a:ln w="9525">
              <a:solidFill>
                <a:schemeClr val="tx1"/>
              </a:solidFill>
              <a:round/>
              <a:headEnd/>
              <a:tailEnd/>
            </a:ln>
          </p:spPr>
          <p:txBody>
            <a:bodyPr/>
            <a:lstStyle/>
            <a:p>
              <a:endParaRPr lang="es-ES_tradnl"/>
            </a:p>
          </p:txBody>
        </p:sp>
      </p:grpSp>
      <p:grpSp>
        <p:nvGrpSpPr>
          <p:cNvPr id="74807" name="Group 83"/>
          <p:cNvGrpSpPr>
            <a:grpSpLocks/>
          </p:cNvGrpSpPr>
          <p:nvPr/>
        </p:nvGrpSpPr>
        <p:grpSpPr bwMode="auto">
          <a:xfrm>
            <a:off x="5256213" y="5335588"/>
            <a:ext cx="793750" cy="793750"/>
            <a:chOff x="3311" y="3361"/>
            <a:chExt cx="500" cy="500"/>
          </a:xfrm>
        </p:grpSpPr>
        <p:sp>
          <p:nvSpPr>
            <p:cNvPr id="74811" name="Oval 10"/>
            <p:cNvSpPr>
              <a:spLocks noChangeArrowheads="1"/>
            </p:cNvSpPr>
            <p:nvPr/>
          </p:nvSpPr>
          <p:spPr bwMode="auto">
            <a:xfrm>
              <a:off x="3311" y="3361"/>
              <a:ext cx="500" cy="500"/>
            </a:xfrm>
            <a:prstGeom prst="ellipse">
              <a:avLst/>
            </a:prstGeom>
            <a:solidFill>
              <a:srgbClr val="5BF35B"/>
            </a:solidFill>
            <a:ln w="9525">
              <a:solidFill>
                <a:schemeClr val="tx1"/>
              </a:solidFill>
              <a:round/>
              <a:headEnd/>
              <a:tailEnd/>
            </a:ln>
          </p:spPr>
          <p:txBody>
            <a:bodyPr wrap="none" anchor="ctr"/>
            <a:lstStyle/>
            <a:p>
              <a:pPr algn="ctr"/>
              <a:r>
                <a:rPr lang="es-CO" sz="1600"/>
                <a:t>T7</a:t>
              </a:r>
            </a:p>
            <a:p>
              <a:pPr algn="ctr"/>
              <a:r>
                <a:rPr lang="es-CO" sz="1600"/>
                <a:t>00</a:t>
              </a:r>
              <a:endParaRPr lang="es-ES" sz="1600"/>
            </a:p>
          </p:txBody>
        </p:sp>
        <p:sp>
          <p:nvSpPr>
            <p:cNvPr id="74812" name="Line 82"/>
            <p:cNvSpPr>
              <a:spLocks noChangeShapeType="1"/>
            </p:cNvSpPr>
            <p:nvPr/>
          </p:nvSpPr>
          <p:spPr bwMode="auto">
            <a:xfrm>
              <a:off x="3401" y="3612"/>
              <a:ext cx="318" cy="0"/>
            </a:xfrm>
            <a:prstGeom prst="line">
              <a:avLst/>
            </a:prstGeom>
            <a:noFill/>
            <a:ln w="9525">
              <a:solidFill>
                <a:schemeClr val="tx1"/>
              </a:solidFill>
              <a:round/>
              <a:headEnd/>
              <a:tailEnd/>
            </a:ln>
          </p:spPr>
          <p:txBody>
            <a:bodyPr/>
            <a:lstStyle/>
            <a:p>
              <a:endParaRPr lang="es-ES_tradnl"/>
            </a:p>
          </p:txBody>
        </p:sp>
      </p:grpSp>
      <p:grpSp>
        <p:nvGrpSpPr>
          <p:cNvPr id="74808" name="Group 85"/>
          <p:cNvGrpSpPr>
            <a:grpSpLocks/>
          </p:cNvGrpSpPr>
          <p:nvPr/>
        </p:nvGrpSpPr>
        <p:grpSpPr bwMode="auto">
          <a:xfrm>
            <a:off x="6800850" y="5335588"/>
            <a:ext cx="793750" cy="793750"/>
            <a:chOff x="4284" y="3361"/>
            <a:chExt cx="500" cy="500"/>
          </a:xfrm>
        </p:grpSpPr>
        <p:sp>
          <p:nvSpPr>
            <p:cNvPr id="74809" name="Oval 11"/>
            <p:cNvSpPr>
              <a:spLocks noChangeArrowheads="1"/>
            </p:cNvSpPr>
            <p:nvPr/>
          </p:nvSpPr>
          <p:spPr bwMode="auto">
            <a:xfrm>
              <a:off x="4284" y="3361"/>
              <a:ext cx="500" cy="500"/>
            </a:xfrm>
            <a:prstGeom prst="ellipse">
              <a:avLst/>
            </a:prstGeom>
            <a:solidFill>
              <a:schemeClr val="hlink"/>
            </a:solidFill>
            <a:ln w="9525">
              <a:solidFill>
                <a:schemeClr val="tx1"/>
              </a:solidFill>
              <a:round/>
              <a:headEnd/>
              <a:tailEnd/>
            </a:ln>
          </p:spPr>
          <p:txBody>
            <a:bodyPr wrap="none" anchor="ctr"/>
            <a:lstStyle/>
            <a:p>
              <a:pPr algn="ctr"/>
              <a:r>
                <a:rPr lang="es-CO" sz="1600"/>
                <a:t>T9</a:t>
              </a:r>
            </a:p>
            <a:p>
              <a:pPr algn="ctr"/>
              <a:r>
                <a:rPr lang="es-CO" sz="1600"/>
                <a:t>BAJ</a:t>
              </a:r>
              <a:endParaRPr lang="es-ES" sz="1600"/>
            </a:p>
          </p:txBody>
        </p:sp>
        <p:sp>
          <p:nvSpPr>
            <p:cNvPr id="74810" name="Line 84"/>
            <p:cNvSpPr>
              <a:spLocks noChangeShapeType="1"/>
            </p:cNvSpPr>
            <p:nvPr/>
          </p:nvSpPr>
          <p:spPr bwMode="auto">
            <a:xfrm>
              <a:off x="4376" y="3612"/>
              <a:ext cx="318" cy="0"/>
            </a:xfrm>
            <a:prstGeom prst="line">
              <a:avLst/>
            </a:prstGeom>
            <a:noFill/>
            <a:ln w="9525">
              <a:solidFill>
                <a:schemeClr val="tx1"/>
              </a:solidFill>
              <a:round/>
              <a:headEnd/>
              <a:tailEnd/>
            </a:ln>
          </p:spPr>
          <p:txBody>
            <a:bodyPr/>
            <a:lstStyle/>
            <a:p>
              <a:endParaRPr lang="es-ES_tradnl"/>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s-CO" sz="2800" smtClean="0"/>
              <a:t>Ejercicio 12: Diagrama de Estados Internos (T2)</a:t>
            </a:r>
            <a:endParaRPr lang="es-ES" sz="2800" smtClean="0"/>
          </a:p>
        </p:txBody>
      </p:sp>
      <p:grpSp>
        <p:nvGrpSpPr>
          <p:cNvPr id="75779" name="Group 16"/>
          <p:cNvGrpSpPr>
            <a:grpSpLocks/>
          </p:cNvGrpSpPr>
          <p:nvPr/>
        </p:nvGrpSpPr>
        <p:grpSpPr bwMode="auto">
          <a:xfrm>
            <a:off x="2014538" y="1954213"/>
            <a:ext cx="793750" cy="793750"/>
            <a:chOff x="611" y="1548"/>
            <a:chExt cx="500" cy="500"/>
          </a:xfrm>
        </p:grpSpPr>
        <p:sp>
          <p:nvSpPr>
            <p:cNvPr id="75866" name="Oval 5"/>
            <p:cNvSpPr>
              <a:spLocks noChangeArrowheads="1"/>
            </p:cNvSpPr>
            <p:nvPr/>
          </p:nvSpPr>
          <p:spPr bwMode="auto">
            <a:xfrm>
              <a:off x="611" y="1548"/>
              <a:ext cx="500" cy="500"/>
            </a:xfrm>
            <a:prstGeom prst="ellipse">
              <a:avLst/>
            </a:prstGeom>
            <a:solidFill>
              <a:srgbClr val="5BF35B"/>
            </a:solidFill>
            <a:ln w="9525">
              <a:solidFill>
                <a:schemeClr val="tx1"/>
              </a:solidFill>
              <a:round/>
              <a:headEnd/>
              <a:tailEnd/>
            </a:ln>
          </p:spPr>
          <p:txBody>
            <a:bodyPr wrap="none" anchor="ctr"/>
            <a:lstStyle/>
            <a:p>
              <a:pPr algn="ctr"/>
              <a:r>
                <a:rPr lang="es-CO" sz="1600"/>
                <a:t>T10</a:t>
              </a:r>
            </a:p>
            <a:p>
              <a:pPr algn="ctr"/>
              <a:r>
                <a:rPr lang="es-CO" sz="1600"/>
                <a:t>AP / rst</a:t>
              </a:r>
              <a:endParaRPr lang="es-ES" sz="1600"/>
            </a:p>
          </p:txBody>
        </p:sp>
        <p:sp>
          <p:nvSpPr>
            <p:cNvPr id="75867" name="Line 6"/>
            <p:cNvSpPr>
              <a:spLocks noChangeShapeType="1"/>
            </p:cNvSpPr>
            <p:nvPr/>
          </p:nvSpPr>
          <p:spPr bwMode="auto">
            <a:xfrm>
              <a:off x="701" y="1798"/>
              <a:ext cx="318" cy="0"/>
            </a:xfrm>
            <a:prstGeom prst="line">
              <a:avLst/>
            </a:prstGeom>
            <a:noFill/>
            <a:ln w="9525">
              <a:solidFill>
                <a:schemeClr val="tx1"/>
              </a:solidFill>
              <a:round/>
              <a:headEnd/>
              <a:tailEnd/>
            </a:ln>
          </p:spPr>
          <p:txBody>
            <a:bodyPr/>
            <a:lstStyle/>
            <a:p>
              <a:endParaRPr lang="es-ES_tradnl"/>
            </a:p>
          </p:txBody>
        </p:sp>
      </p:grpSp>
      <p:grpSp>
        <p:nvGrpSpPr>
          <p:cNvPr id="75780" name="Group 7"/>
          <p:cNvGrpSpPr>
            <a:grpSpLocks/>
          </p:cNvGrpSpPr>
          <p:nvPr/>
        </p:nvGrpSpPr>
        <p:grpSpPr bwMode="auto">
          <a:xfrm>
            <a:off x="3419475" y="1954213"/>
            <a:ext cx="793750" cy="793750"/>
            <a:chOff x="1520" y="958"/>
            <a:chExt cx="500" cy="500"/>
          </a:xfrm>
        </p:grpSpPr>
        <p:sp>
          <p:nvSpPr>
            <p:cNvPr id="75864" name="Oval 8"/>
            <p:cNvSpPr>
              <a:spLocks noChangeArrowheads="1"/>
            </p:cNvSpPr>
            <p:nvPr/>
          </p:nvSpPr>
          <p:spPr bwMode="auto">
            <a:xfrm>
              <a:off x="1520" y="958"/>
              <a:ext cx="500" cy="500"/>
            </a:xfrm>
            <a:prstGeom prst="ellipse">
              <a:avLst/>
            </a:prstGeom>
            <a:solidFill>
              <a:srgbClr val="5BF35B"/>
            </a:solidFill>
            <a:ln w="9525">
              <a:solidFill>
                <a:schemeClr val="tx1"/>
              </a:solidFill>
              <a:round/>
              <a:headEnd/>
              <a:tailEnd/>
            </a:ln>
          </p:spPr>
          <p:txBody>
            <a:bodyPr wrap="none" anchor="ctr"/>
            <a:lstStyle/>
            <a:p>
              <a:pPr algn="ctr"/>
              <a:r>
                <a:rPr lang="es-CO" sz="1600"/>
                <a:t>T11</a:t>
              </a:r>
            </a:p>
            <a:p>
              <a:pPr algn="ctr"/>
              <a:r>
                <a:rPr lang="es-CO" sz="1600"/>
                <a:t>Cont</a:t>
              </a:r>
              <a:endParaRPr lang="es-ES" sz="1600"/>
            </a:p>
          </p:txBody>
        </p:sp>
        <p:sp>
          <p:nvSpPr>
            <p:cNvPr id="75865" name="Line 9"/>
            <p:cNvSpPr>
              <a:spLocks noChangeShapeType="1"/>
            </p:cNvSpPr>
            <p:nvPr/>
          </p:nvSpPr>
          <p:spPr bwMode="auto">
            <a:xfrm>
              <a:off x="1609" y="1207"/>
              <a:ext cx="318" cy="0"/>
            </a:xfrm>
            <a:prstGeom prst="line">
              <a:avLst/>
            </a:prstGeom>
            <a:noFill/>
            <a:ln w="9525">
              <a:solidFill>
                <a:schemeClr val="tx1"/>
              </a:solidFill>
              <a:round/>
              <a:headEnd/>
              <a:tailEnd/>
            </a:ln>
          </p:spPr>
          <p:txBody>
            <a:bodyPr/>
            <a:lstStyle/>
            <a:p>
              <a:endParaRPr lang="es-ES_tradnl"/>
            </a:p>
          </p:txBody>
        </p:sp>
      </p:grpSp>
      <p:grpSp>
        <p:nvGrpSpPr>
          <p:cNvPr id="75781" name="Group 10"/>
          <p:cNvGrpSpPr>
            <a:grpSpLocks/>
          </p:cNvGrpSpPr>
          <p:nvPr/>
        </p:nvGrpSpPr>
        <p:grpSpPr bwMode="auto">
          <a:xfrm>
            <a:off x="4859338" y="1954213"/>
            <a:ext cx="793750" cy="793750"/>
            <a:chOff x="2427" y="958"/>
            <a:chExt cx="500" cy="500"/>
          </a:xfrm>
        </p:grpSpPr>
        <p:sp>
          <p:nvSpPr>
            <p:cNvPr id="75862" name="Oval 11"/>
            <p:cNvSpPr>
              <a:spLocks noChangeArrowheads="1"/>
            </p:cNvSpPr>
            <p:nvPr/>
          </p:nvSpPr>
          <p:spPr bwMode="auto">
            <a:xfrm>
              <a:off x="2427" y="958"/>
              <a:ext cx="500" cy="500"/>
            </a:xfrm>
            <a:prstGeom prst="ellipse">
              <a:avLst/>
            </a:prstGeom>
            <a:solidFill>
              <a:srgbClr val="5BF35B"/>
            </a:solidFill>
            <a:ln w="9525">
              <a:solidFill>
                <a:schemeClr val="tx1"/>
              </a:solidFill>
              <a:round/>
              <a:headEnd/>
              <a:tailEnd/>
            </a:ln>
          </p:spPr>
          <p:txBody>
            <a:bodyPr wrap="none" anchor="ctr"/>
            <a:lstStyle/>
            <a:p>
              <a:pPr algn="ctr"/>
              <a:r>
                <a:rPr lang="es-CO" sz="1600"/>
                <a:t>T12</a:t>
              </a:r>
            </a:p>
            <a:p>
              <a:pPr algn="ctr"/>
              <a:r>
                <a:rPr lang="es-CO" sz="1600"/>
                <a:t>CP</a:t>
              </a:r>
              <a:endParaRPr lang="es-ES" sz="1600"/>
            </a:p>
          </p:txBody>
        </p:sp>
        <p:sp>
          <p:nvSpPr>
            <p:cNvPr id="75863" name="Line 12"/>
            <p:cNvSpPr>
              <a:spLocks noChangeShapeType="1"/>
            </p:cNvSpPr>
            <p:nvPr/>
          </p:nvSpPr>
          <p:spPr bwMode="auto">
            <a:xfrm>
              <a:off x="2517" y="1208"/>
              <a:ext cx="318" cy="0"/>
            </a:xfrm>
            <a:prstGeom prst="line">
              <a:avLst/>
            </a:prstGeom>
            <a:noFill/>
            <a:ln w="9525">
              <a:solidFill>
                <a:schemeClr val="tx1"/>
              </a:solidFill>
              <a:round/>
              <a:headEnd/>
              <a:tailEnd/>
            </a:ln>
          </p:spPr>
          <p:txBody>
            <a:bodyPr/>
            <a:lstStyle/>
            <a:p>
              <a:endParaRPr lang="es-ES_tradnl"/>
            </a:p>
          </p:txBody>
        </p:sp>
      </p:grpSp>
      <p:grpSp>
        <p:nvGrpSpPr>
          <p:cNvPr id="75782" name="Group 13"/>
          <p:cNvGrpSpPr>
            <a:grpSpLocks/>
          </p:cNvGrpSpPr>
          <p:nvPr/>
        </p:nvGrpSpPr>
        <p:grpSpPr bwMode="auto">
          <a:xfrm>
            <a:off x="6262688" y="1954213"/>
            <a:ext cx="793750" cy="793750"/>
            <a:chOff x="3311" y="958"/>
            <a:chExt cx="500" cy="500"/>
          </a:xfrm>
        </p:grpSpPr>
        <p:sp>
          <p:nvSpPr>
            <p:cNvPr id="75860" name="Oval 14"/>
            <p:cNvSpPr>
              <a:spLocks noChangeArrowheads="1"/>
            </p:cNvSpPr>
            <p:nvPr/>
          </p:nvSpPr>
          <p:spPr bwMode="auto">
            <a:xfrm>
              <a:off x="3311" y="958"/>
              <a:ext cx="500" cy="500"/>
            </a:xfrm>
            <a:prstGeom prst="ellipse">
              <a:avLst/>
            </a:prstGeom>
            <a:solidFill>
              <a:srgbClr val="5BF35B"/>
            </a:solidFill>
            <a:ln w="9525">
              <a:solidFill>
                <a:schemeClr val="tx1"/>
              </a:solidFill>
              <a:round/>
              <a:headEnd/>
              <a:tailEnd/>
            </a:ln>
          </p:spPr>
          <p:txBody>
            <a:bodyPr wrap="none" anchor="ctr"/>
            <a:lstStyle/>
            <a:p>
              <a:pPr algn="ctr"/>
              <a:r>
                <a:rPr lang="es-CO" sz="1600" b="1"/>
                <a:t>T2</a:t>
              </a:r>
            </a:p>
            <a:p>
              <a:pPr algn="ctr"/>
              <a:r>
                <a:rPr lang="es-CO" sz="1600"/>
                <a:t>00</a:t>
              </a:r>
              <a:endParaRPr lang="es-ES" sz="1600"/>
            </a:p>
          </p:txBody>
        </p:sp>
        <p:sp>
          <p:nvSpPr>
            <p:cNvPr id="75861" name="Line 15"/>
            <p:cNvSpPr>
              <a:spLocks noChangeShapeType="1"/>
            </p:cNvSpPr>
            <p:nvPr/>
          </p:nvSpPr>
          <p:spPr bwMode="auto">
            <a:xfrm>
              <a:off x="3402" y="1207"/>
              <a:ext cx="318" cy="0"/>
            </a:xfrm>
            <a:prstGeom prst="line">
              <a:avLst/>
            </a:prstGeom>
            <a:noFill/>
            <a:ln w="9525">
              <a:solidFill>
                <a:schemeClr val="tx1"/>
              </a:solidFill>
              <a:round/>
              <a:headEnd/>
              <a:tailEnd/>
            </a:ln>
          </p:spPr>
          <p:txBody>
            <a:bodyPr/>
            <a:lstStyle/>
            <a:p>
              <a:endParaRPr lang="es-ES_tradnl"/>
            </a:p>
          </p:txBody>
        </p:sp>
      </p:grpSp>
      <p:cxnSp>
        <p:nvCxnSpPr>
          <p:cNvPr id="75783" name="AutoShape 17"/>
          <p:cNvCxnSpPr>
            <a:cxnSpLocks noChangeShapeType="1"/>
            <a:stCxn id="75866" idx="6"/>
            <a:endCxn id="75864" idx="2"/>
          </p:cNvCxnSpPr>
          <p:nvPr/>
        </p:nvCxnSpPr>
        <p:spPr bwMode="auto">
          <a:xfrm>
            <a:off x="2808288" y="2351088"/>
            <a:ext cx="611187" cy="0"/>
          </a:xfrm>
          <a:prstGeom prst="straightConnector1">
            <a:avLst/>
          </a:prstGeom>
          <a:noFill/>
          <a:ln w="9525">
            <a:solidFill>
              <a:schemeClr val="tx1"/>
            </a:solidFill>
            <a:round/>
            <a:headEnd/>
            <a:tailEnd type="triangle" w="med" len="med"/>
          </a:ln>
        </p:spPr>
      </p:cxnSp>
      <p:cxnSp>
        <p:nvCxnSpPr>
          <p:cNvPr id="75784" name="AutoShape 18"/>
          <p:cNvCxnSpPr>
            <a:cxnSpLocks noChangeShapeType="1"/>
            <a:stCxn id="75864" idx="6"/>
            <a:endCxn id="75862" idx="2"/>
          </p:cNvCxnSpPr>
          <p:nvPr/>
        </p:nvCxnSpPr>
        <p:spPr bwMode="auto">
          <a:xfrm>
            <a:off x="4213225" y="2351088"/>
            <a:ext cx="646113" cy="0"/>
          </a:xfrm>
          <a:prstGeom prst="straightConnector1">
            <a:avLst/>
          </a:prstGeom>
          <a:noFill/>
          <a:ln w="9525">
            <a:solidFill>
              <a:schemeClr val="tx1"/>
            </a:solidFill>
            <a:round/>
            <a:headEnd/>
            <a:tailEnd type="triangle" w="med" len="med"/>
          </a:ln>
        </p:spPr>
      </p:cxnSp>
      <p:cxnSp>
        <p:nvCxnSpPr>
          <p:cNvPr id="75785" name="AutoShape 19"/>
          <p:cNvCxnSpPr>
            <a:cxnSpLocks noChangeShapeType="1"/>
            <a:stCxn id="75862" idx="6"/>
            <a:endCxn id="75860" idx="2"/>
          </p:cNvCxnSpPr>
          <p:nvPr/>
        </p:nvCxnSpPr>
        <p:spPr bwMode="auto">
          <a:xfrm>
            <a:off x="5653088" y="2351088"/>
            <a:ext cx="609600" cy="0"/>
          </a:xfrm>
          <a:prstGeom prst="straightConnector1">
            <a:avLst/>
          </a:prstGeom>
          <a:noFill/>
          <a:ln w="9525">
            <a:solidFill>
              <a:schemeClr val="tx1"/>
            </a:solidFill>
            <a:round/>
            <a:headEnd/>
            <a:tailEnd type="triangle" w="med" len="med"/>
          </a:ln>
        </p:spPr>
      </p:cxnSp>
      <p:cxnSp>
        <p:nvCxnSpPr>
          <p:cNvPr id="75786" name="AutoShape 20"/>
          <p:cNvCxnSpPr>
            <a:cxnSpLocks noChangeShapeType="1"/>
            <a:stCxn id="75862" idx="4"/>
            <a:endCxn id="75866" idx="4"/>
          </p:cNvCxnSpPr>
          <p:nvPr/>
        </p:nvCxnSpPr>
        <p:spPr bwMode="auto">
          <a:xfrm rot="5400000">
            <a:off x="3833019" y="1326357"/>
            <a:ext cx="1587" cy="2844800"/>
          </a:xfrm>
          <a:prstGeom prst="curvedConnector3">
            <a:avLst>
              <a:gd name="adj1" fmla="val 31400009"/>
            </a:avLst>
          </a:prstGeom>
          <a:noFill/>
          <a:ln w="9525">
            <a:solidFill>
              <a:schemeClr val="tx1"/>
            </a:solidFill>
            <a:round/>
            <a:headEnd/>
            <a:tailEnd type="triangle" w="med" len="med"/>
          </a:ln>
        </p:spPr>
      </p:cxnSp>
      <p:cxnSp>
        <p:nvCxnSpPr>
          <p:cNvPr id="75787" name="AutoShape 21"/>
          <p:cNvCxnSpPr>
            <a:cxnSpLocks noChangeShapeType="1"/>
            <a:stCxn id="75860" idx="0"/>
            <a:endCxn id="75866" idx="0"/>
          </p:cNvCxnSpPr>
          <p:nvPr/>
        </p:nvCxnSpPr>
        <p:spPr bwMode="auto">
          <a:xfrm rot="-5400000" flipH="1" flipV="1">
            <a:off x="4534694" y="-169068"/>
            <a:ext cx="1587" cy="4248150"/>
          </a:xfrm>
          <a:prstGeom prst="curvedConnector3">
            <a:avLst>
              <a:gd name="adj1" fmla="val -38100014"/>
            </a:avLst>
          </a:prstGeom>
          <a:noFill/>
          <a:ln w="9525">
            <a:solidFill>
              <a:schemeClr val="tx1"/>
            </a:solidFill>
            <a:round/>
            <a:headEnd/>
            <a:tailEnd type="triangle" w="med" len="med"/>
          </a:ln>
        </p:spPr>
      </p:cxnSp>
      <p:sp>
        <p:nvSpPr>
          <p:cNvPr id="75788" name="Line 22"/>
          <p:cNvSpPr>
            <a:spLocks noChangeShapeType="1"/>
          </p:cNvSpPr>
          <p:nvPr/>
        </p:nvSpPr>
        <p:spPr bwMode="auto">
          <a:xfrm>
            <a:off x="1189038" y="2351088"/>
            <a:ext cx="825500" cy="0"/>
          </a:xfrm>
          <a:prstGeom prst="line">
            <a:avLst/>
          </a:prstGeom>
          <a:noFill/>
          <a:ln w="9525">
            <a:solidFill>
              <a:schemeClr val="tx1"/>
            </a:solidFill>
            <a:round/>
            <a:headEnd/>
            <a:tailEnd type="triangle" w="med" len="med"/>
          </a:ln>
        </p:spPr>
        <p:txBody>
          <a:bodyPr/>
          <a:lstStyle/>
          <a:p>
            <a:endParaRPr lang="es-ES_tradnl"/>
          </a:p>
        </p:txBody>
      </p:sp>
      <p:sp>
        <p:nvSpPr>
          <p:cNvPr id="75789" name="Text Box 23"/>
          <p:cNvSpPr txBox="1">
            <a:spLocks noChangeArrowheads="1"/>
          </p:cNvSpPr>
          <p:nvPr/>
        </p:nvSpPr>
        <p:spPr bwMode="auto">
          <a:xfrm>
            <a:off x="995363" y="2111375"/>
            <a:ext cx="1055687" cy="274638"/>
          </a:xfrm>
          <a:prstGeom prst="rect">
            <a:avLst/>
          </a:prstGeom>
          <a:noFill/>
          <a:ln w="9525">
            <a:noFill/>
            <a:miter lim="800000"/>
            <a:headEnd/>
            <a:tailEnd/>
          </a:ln>
        </p:spPr>
        <p:txBody>
          <a:bodyPr wrap="none">
            <a:spAutoFit/>
          </a:bodyPr>
          <a:lstStyle/>
          <a:p>
            <a:r>
              <a:rPr lang="es-CO" sz="1200"/>
              <a:t>S1,S2,S3,S4</a:t>
            </a:r>
            <a:endParaRPr lang="es-ES" sz="1200"/>
          </a:p>
        </p:txBody>
      </p:sp>
      <p:sp>
        <p:nvSpPr>
          <p:cNvPr id="75790" name="Text Box 24"/>
          <p:cNvSpPr txBox="1">
            <a:spLocks noChangeArrowheads="1"/>
          </p:cNvSpPr>
          <p:nvPr/>
        </p:nvSpPr>
        <p:spPr bwMode="auto">
          <a:xfrm>
            <a:off x="2808288" y="2111375"/>
            <a:ext cx="387350" cy="274638"/>
          </a:xfrm>
          <a:prstGeom prst="rect">
            <a:avLst/>
          </a:prstGeom>
          <a:noFill/>
          <a:ln w="9525">
            <a:noFill/>
            <a:miter lim="800000"/>
            <a:headEnd/>
            <a:tailEnd/>
          </a:ln>
        </p:spPr>
        <p:txBody>
          <a:bodyPr wrap="none">
            <a:spAutoFit/>
          </a:bodyPr>
          <a:lstStyle/>
          <a:p>
            <a:r>
              <a:rPr lang="es-CO" sz="1200"/>
              <a:t>PA</a:t>
            </a:r>
            <a:endParaRPr lang="es-ES" sz="1200"/>
          </a:p>
        </p:txBody>
      </p:sp>
      <p:sp>
        <p:nvSpPr>
          <p:cNvPr id="75791" name="Text Box 25"/>
          <p:cNvSpPr txBox="1">
            <a:spLocks noChangeArrowheads="1"/>
          </p:cNvSpPr>
          <p:nvPr/>
        </p:nvSpPr>
        <p:spPr bwMode="auto">
          <a:xfrm>
            <a:off x="4243388" y="2111375"/>
            <a:ext cx="285750" cy="274638"/>
          </a:xfrm>
          <a:prstGeom prst="rect">
            <a:avLst/>
          </a:prstGeom>
          <a:noFill/>
          <a:ln w="9525">
            <a:noFill/>
            <a:miter lim="800000"/>
            <a:headEnd/>
            <a:tailEnd/>
          </a:ln>
        </p:spPr>
        <p:txBody>
          <a:bodyPr wrap="none">
            <a:spAutoFit/>
          </a:bodyPr>
          <a:lstStyle/>
          <a:p>
            <a:r>
              <a:rPr lang="es-CO" sz="1200"/>
              <a:t>X</a:t>
            </a:r>
            <a:endParaRPr lang="es-ES" sz="1200"/>
          </a:p>
        </p:txBody>
      </p:sp>
      <p:sp>
        <p:nvSpPr>
          <p:cNvPr id="75792" name="Text Box 26"/>
          <p:cNvSpPr txBox="1">
            <a:spLocks noChangeArrowheads="1"/>
          </p:cNvSpPr>
          <p:nvPr/>
        </p:nvSpPr>
        <p:spPr bwMode="auto">
          <a:xfrm>
            <a:off x="5580063" y="2111375"/>
            <a:ext cx="784225" cy="274638"/>
          </a:xfrm>
          <a:prstGeom prst="rect">
            <a:avLst/>
          </a:prstGeom>
          <a:noFill/>
          <a:ln w="9525">
            <a:noFill/>
            <a:miter lim="800000"/>
            <a:headEnd/>
            <a:tailEnd/>
          </a:ln>
        </p:spPr>
        <p:txBody>
          <a:bodyPr wrap="none">
            <a:spAutoFit/>
          </a:bodyPr>
          <a:lstStyle/>
          <a:p>
            <a:r>
              <a:rPr lang="es-CO" sz="1200"/>
              <a:t>(PC)(</a:t>
            </a:r>
            <a:r>
              <a:rPr lang="es-CO" sz="1200" b="1"/>
              <a:t>S2</a:t>
            </a:r>
            <a:r>
              <a:rPr lang="es-CO" sz="1200"/>
              <a:t>)</a:t>
            </a:r>
            <a:endParaRPr lang="es-ES" sz="1200"/>
          </a:p>
        </p:txBody>
      </p:sp>
      <p:sp>
        <p:nvSpPr>
          <p:cNvPr id="75793" name="Text Box 27"/>
          <p:cNvSpPr txBox="1">
            <a:spLocks noChangeArrowheads="1"/>
          </p:cNvSpPr>
          <p:nvPr/>
        </p:nvSpPr>
        <p:spPr bwMode="auto">
          <a:xfrm>
            <a:off x="6615113" y="1714500"/>
            <a:ext cx="369887" cy="274638"/>
          </a:xfrm>
          <a:prstGeom prst="rect">
            <a:avLst/>
          </a:prstGeom>
          <a:noFill/>
          <a:ln w="9525">
            <a:noFill/>
            <a:miter lim="800000"/>
            <a:headEnd/>
            <a:tailEnd/>
          </a:ln>
        </p:spPr>
        <p:txBody>
          <a:bodyPr wrap="none">
            <a:spAutoFit/>
          </a:bodyPr>
          <a:lstStyle/>
          <a:p>
            <a:r>
              <a:rPr lang="es-CO" sz="1200"/>
              <a:t>B2</a:t>
            </a:r>
            <a:endParaRPr lang="es-ES" sz="1200"/>
          </a:p>
        </p:txBody>
      </p:sp>
      <p:sp>
        <p:nvSpPr>
          <p:cNvPr id="75794" name="Line 28"/>
          <p:cNvSpPr>
            <a:spLocks noChangeShapeType="1"/>
          </p:cNvSpPr>
          <p:nvPr/>
        </p:nvSpPr>
        <p:spPr bwMode="auto">
          <a:xfrm>
            <a:off x="7056438" y="2349500"/>
            <a:ext cx="792162" cy="1588"/>
          </a:xfrm>
          <a:prstGeom prst="line">
            <a:avLst/>
          </a:prstGeom>
          <a:noFill/>
          <a:ln w="9525">
            <a:solidFill>
              <a:schemeClr val="tx1"/>
            </a:solidFill>
            <a:round/>
            <a:headEnd/>
            <a:tailEnd type="triangle" w="med" len="med"/>
          </a:ln>
        </p:spPr>
        <p:txBody>
          <a:bodyPr/>
          <a:lstStyle/>
          <a:p>
            <a:endParaRPr lang="es-ES_tradnl"/>
          </a:p>
        </p:txBody>
      </p:sp>
      <p:sp>
        <p:nvSpPr>
          <p:cNvPr id="75795" name="Text Box 29"/>
          <p:cNvSpPr txBox="1">
            <a:spLocks noChangeArrowheads="1"/>
          </p:cNvSpPr>
          <p:nvPr/>
        </p:nvSpPr>
        <p:spPr bwMode="auto">
          <a:xfrm>
            <a:off x="7021513" y="2111375"/>
            <a:ext cx="369887" cy="274638"/>
          </a:xfrm>
          <a:prstGeom prst="rect">
            <a:avLst/>
          </a:prstGeom>
          <a:noFill/>
          <a:ln w="9525">
            <a:noFill/>
            <a:miter lim="800000"/>
            <a:headEnd/>
            <a:tailEnd/>
          </a:ln>
        </p:spPr>
        <p:txBody>
          <a:bodyPr wrap="none">
            <a:spAutoFit/>
          </a:bodyPr>
          <a:lstStyle/>
          <a:p>
            <a:r>
              <a:rPr lang="es-CO" sz="1200"/>
              <a:t>B3</a:t>
            </a:r>
            <a:endParaRPr lang="es-ES" sz="1200"/>
          </a:p>
        </p:txBody>
      </p:sp>
      <p:sp>
        <p:nvSpPr>
          <p:cNvPr id="75796" name="Line 30"/>
          <p:cNvSpPr>
            <a:spLocks noChangeShapeType="1"/>
          </p:cNvSpPr>
          <p:nvPr/>
        </p:nvSpPr>
        <p:spPr bwMode="auto">
          <a:xfrm>
            <a:off x="6659563" y="2747963"/>
            <a:ext cx="0" cy="739775"/>
          </a:xfrm>
          <a:prstGeom prst="line">
            <a:avLst/>
          </a:prstGeom>
          <a:noFill/>
          <a:ln w="9525">
            <a:solidFill>
              <a:schemeClr val="tx1"/>
            </a:solidFill>
            <a:round/>
            <a:headEnd/>
            <a:tailEnd type="triangle" w="med" len="med"/>
          </a:ln>
        </p:spPr>
        <p:txBody>
          <a:bodyPr/>
          <a:lstStyle/>
          <a:p>
            <a:endParaRPr lang="es-ES_tradnl"/>
          </a:p>
        </p:txBody>
      </p:sp>
      <p:sp>
        <p:nvSpPr>
          <p:cNvPr id="75797" name="Text Box 31"/>
          <p:cNvSpPr txBox="1">
            <a:spLocks noChangeArrowheads="1"/>
          </p:cNvSpPr>
          <p:nvPr/>
        </p:nvSpPr>
        <p:spPr bwMode="auto">
          <a:xfrm>
            <a:off x="6615113" y="2709863"/>
            <a:ext cx="369887" cy="274637"/>
          </a:xfrm>
          <a:prstGeom prst="rect">
            <a:avLst/>
          </a:prstGeom>
          <a:noFill/>
          <a:ln w="9525">
            <a:noFill/>
            <a:miter lim="800000"/>
            <a:headEnd/>
            <a:tailEnd/>
          </a:ln>
        </p:spPr>
        <p:txBody>
          <a:bodyPr wrap="none">
            <a:spAutoFit/>
          </a:bodyPr>
          <a:lstStyle/>
          <a:p>
            <a:r>
              <a:rPr lang="es-CO" sz="1200"/>
              <a:t>B4</a:t>
            </a:r>
            <a:endParaRPr lang="es-ES" sz="1200"/>
          </a:p>
        </p:txBody>
      </p:sp>
      <p:sp>
        <p:nvSpPr>
          <p:cNvPr id="75798" name="Line 32"/>
          <p:cNvSpPr>
            <a:spLocks noChangeShapeType="1"/>
          </p:cNvSpPr>
          <p:nvPr/>
        </p:nvSpPr>
        <p:spPr bwMode="auto">
          <a:xfrm flipH="1">
            <a:off x="6075363" y="2673350"/>
            <a:ext cx="333375" cy="863600"/>
          </a:xfrm>
          <a:prstGeom prst="line">
            <a:avLst/>
          </a:prstGeom>
          <a:noFill/>
          <a:ln w="9525">
            <a:solidFill>
              <a:schemeClr val="tx1"/>
            </a:solidFill>
            <a:round/>
            <a:headEnd/>
            <a:tailEnd type="triangle" w="med" len="med"/>
          </a:ln>
        </p:spPr>
        <p:txBody>
          <a:bodyPr/>
          <a:lstStyle/>
          <a:p>
            <a:endParaRPr lang="es-ES_tradnl"/>
          </a:p>
        </p:txBody>
      </p:sp>
      <p:sp>
        <p:nvSpPr>
          <p:cNvPr id="75799" name="Text Box 33"/>
          <p:cNvSpPr txBox="1">
            <a:spLocks noChangeArrowheads="1"/>
          </p:cNvSpPr>
          <p:nvPr/>
        </p:nvSpPr>
        <p:spPr bwMode="auto">
          <a:xfrm>
            <a:off x="6075363" y="2528888"/>
            <a:ext cx="369887" cy="274637"/>
          </a:xfrm>
          <a:prstGeom prst="rect">
            <a:avLst/>
          </a:prstGeom>
          <a:noFill/>
          <a:ln w="9525">
            <a:noFill/>
            <a:miter lim="800000"/>
            <a:headEnd/>
            <a:tailEnd/>
          </a:ln>
        </p:spPr>
        <p:txBody>
          <a:bodyPr wrap="none">
            <a:spAutoFit/>
          </a:bodyPr>
          <a:lstStyle/>
          <a:p>
            <a:r>
              <a:rPr lang="es-CO" sz="1200"/>
              <a:t>B1</a:t>
            </a:r>
            <a:endParaRPr lang="es-ES" sz="1200"/>
          </a:p>
        </p:txBody>
      </p:sp>
      <p:sp>
        <p:nvSpPr>
          <p:cNvPr id="75800" name="Oval 34"/>
          <p:cNvSpPr>
            <a:spLocks noChangeArrowheads="1"/>
          </p:cNvSpPr>
          <p:nvPr/>
        </p:nvSpPr>
        <p:spPr bwMode="auto">
          <a:xfrm>
            <a:off x="1547813" y="1162050"/>
            <a:ext cx="5922962" cy="2374900"/>
          </a:xfrm>
          <a:prstGeom prst="ellipse">
            <a:avLst/>
          </a:prstGeom>
          <a:noFill/>
          <a:ln w="3175">
            <a:solidFill>
              <a:schemeClr val="folHlink"/>
            </a:solidFill>
            <a:prstDash val="lgDash"/>
            <a:round/>
            <a:headEnd/>
            <a:tailEnd/>
          </a:ln>
        </p:spPr>
        <p:txBody>
          <a:bodyPr wrap="none" anchor="ctr"/>
          <a:lstStyle/>
          <a:p>
            <a:endParaRPr lang="es-ES_tradnl"/>
          </a:p>
        </p:txBody>
      </p:sp>
      <p:sp>
        <p:nvSpPr>
          <p:cNvPr id="75801" name="Text Box 35"/>
          <p:cNvSpPr txBox="1">
            <a:spLocks noChangeArrowheads="1"/>
          </p:cNvSpPr>
          <p:nvPr/>
        </p:nvSpPr>
        <p:spPr bwMode="auto">
          <a:xfrm>
            <a:off x="4918075" y="2709863"/>
            <a:ext cx="303213" cy="274637"/>
          </a:xfrm>
          <a:prstGeom prst="rect">
            <a:avLst/>
          </a:prstGeom>
          <a:noFill/>
          <a:ln w="9525">
            <a:noFill/>
            <a:miter lim="800000"/>
            <a:headEnd/>
            <a:tailEnd/>
          </a:ln>
        </p:spPr>
        <p:txBody>
          <a:bodyPr wrap="none">
            <a:spAutoFit/>
          </a:bodyPr>
          <a:lstStyle/>
          <a:p>
            <a:r>
              <a:rPr lang="es-CO" sz="1200"/>
              <a:t>O</a:t>
            </a:r>
            <a:endParaRPr lang="es-ES" sz="1200"/>
          </a:p>
        </p:txBody>
      </p:sp>
      <p:sp>
        <p:nvSpPr>
          <p:cNvPr id="75802" name="Text Box 36"/>
          <p:cNvSpPr txBox="1">
            <a:spLocks noChangeArrowheads="1"/>
          </p:cNvSpPr>
          <p:nvPr/>
        </p:nvSpPr>
        <p:spPr bwMode="auto">
          <a:xfrm>
            <a:off x="6300788" y="1714500"/>
            <a:ext cx="303212" cy="274638"/>
          </a:xfrm>
          <a:prstGeom prst="rect">
            <a:avLst/>
          </a:prstGeom>
          <a:noFill/>
          <a:ln w="9525">
            <a:noFill/>
            <a:miter lim="800000"/>
            <a:headEnd/>
            <a:tailEnd/>
          </a:ln>
        </p:spPr>
        <p:txBody>
          <a:bodyPr wrap="none">
            <a:spAutoFit/>
          </a:bodyPr>
          <a:lstStyle/>
          <a:p>
            <a:r>
              <a:rPr lang="es-CO" sz="1200"/>
              <a:t>O</a:t>
            </a:r>
            <a:endParaRPr lang="es-ES" sz="1200"/>
          </a:p>
        </p:txBody>
      </p:sp>
      <p:graphicFrame>
        <p:nvGraphicFramePr>
          <p:cNvPr id="100513" name="Group 161"/>
          <p:cNvGraphicFramePr>
            <a:graphicFrameLocks noGrp="1"/>
          </p:cNvGraphicFramePr>
          <p:nvPr/>
        </p:nvGraphicFramePr>
        <p:xfrm>
          <a:off x="5892800" y="3716338"/>
          <a:ext cx="2997200" cy="2559052"/>
        </p:xfrm>
        <a:graphic>
          <a:graphicData uri="http://schemas.openxmlformats.org/drawingml/2006/table">
            <a:tbl>
              <a:tblPr/>
              <a:tblGrid>
                <a:gridCol w="831850"/>
                <a:gridCol w="820738"/>
                <a:gridCol w="947737"/>
                <a:gridCol w="396875"/>
              </a:tblGrid>
              <a:tr h="28257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Times New Roman" pitchFamily="18" charset="0"/>
                        </a:rPr>
                        <a:t>C (close)</a:t>
                      </a:r>
                      <a:endParaRPr kumimoji="0" lang="es-ES" sz="14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Times New Roman" pitchFamily="18" charset="0"/>
                        </a:rPr>
                        <a:t>O (open)</a:t>
                      </a:r>
                      <a:endParaRPr kumimoji="0" lang="es-E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0" i="0" u="none" strike="noStrike" cap="none" normalizeH="0" baseline="0" smtClean="0">
                          <a:ln>
                            <a:noFill/>
                          </a:ln>
                          <a:solidFill>
                            <a:schemeClr val="tx1"/>
                          </a:solidFill>
                          <a:effectLst/>
                          <a:latin typeface="Times New Roman" pitchFamily="18" charset="0"/>
                        </a:rPr>
                        <a:t>T (tiempo)</a:t>
                      </a:r>
                      <a:endParaRPr kumimoji="0" lang="es-E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Times New Roman" pitchFamily="18" charset="0"/>
                        </a:rPr>
                        <a:t>X</a:t>
                      </a:r>
                      <a:endParaRPr kumimoji="0" lang="es-ES" sz="1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0</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1</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0</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0</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1</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1</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0</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55" name="Text Box 110"/>
          <p:cNvSpPr txBox="1">
            <a:spLocks noChangeArrowheads="1"/>
          </p:cNvSpPr>
          <p:nvPr/>
        </p:nvSpPr>
        <p:spPr bwMode="auto">
          <a:xfrm>
            <a:off x="287338" y="3681413"/>
            <a:ext cx="3648075" cy="2840037"/>
          </a:xfrm>
          <a:prstGeom prst="rect">
            <a:avLst/>
          </a:prstGeom>
          <a:noFill/>
          <a:ln w="9525">
            <a:solidFill>
              <a:schemeClr val="tx1"/>
            </a:solidFill>
            <a:miter lim="800000"/>
            <a:headEnd/>
            <a:tailEnd/>
          </a:ln>
        </p:spPr>
        <p:txBody>
          <a:bodyPr wrap="none">
            <a:spAutoFit/>
          </a:bodyPr>
          <a:lstStyle/>
          <a:p>
            <a:r>
              <a:rPr lang="es-CO" sz="1200"/>
              <a:t>Entradas:</a:t>
            </a:r>
          </a:p>
          <a:p>
            <a:r>
              <a:rPr lang="es-CO" sz="1200"/>
              <a:t>	por usuario:</a:t>
            </a:r>
          </a:p>
          <a:p>
            <a:r>
              <a:rPr lang="es-CO" sz="1200"/>
              <a:t>		O   :  botón Abrir</a:t>
            </a:r>
          </a:p>
          <a:p>
            <a:r>
              <a:rPr lang="es-CO" sz="1200"/>
              <a:t>		C   :  botón Cerrar</a:t>
            </a:r>
          </a:p>
          <a:p>
            <a:r>
              <a:rPr lang="es-CO" sz="1200"/>
              <a:t>	por control:</a:t>
            </a:r>
          </a:p>
          <a:p>
            <a:r>
              <a:rPr lang="es-CO" sz="1200"/>
              <a:t>		X   :  Cerrar Puerta</a:t>
            </a:r>
          </a:p>
          <a:p>
            <a:r>
              <a:rPr lang="es-CO" sz="1200"/>
              <a:t>		PA :  Puerta Abierta</a:t>
            </a:r>
          </a:p>
          <a:p>
            <a:r>
              <a:rPr lang="es-CO" sz="1200"/>
              <a:t>		PC :  Puerta Cerrada</a:t>
            </a:r>
          </a:p>
          <a:p>
            <a:r>
              <a:rPr lang="es-CO" sz="1200"/>
              <a:t>		T    :  Tiempo de espera</a:t>
            </a:r>
          </a:p>
          <a:p>
            <a:r>
              <a:rPr lang="es-CO" sz="1200"/>
              <a:t>Salidas:</a:t>
            </a:r>
          </a:p>
          <a:p>
            <a:r>
              <a:rPr lang="es-CO" sz="1200"/>
              <a:t>		AP :    Abrir Puerta</a:t>
            </a:r>
          </a:p>
          <a:p>
            <a:r>
              <a:rPr lang="es-CO" sz="1200"/>
              <a:t>		CP :   Cerrar Puerta</a:t>
            </a:r>
          </a:p>
          <a:p>
            <a:r>
              <a:rPr lang="es-CO" sz="1200"/>
              <a:t>		Cont : Habilitar Conteo</a:t>
            </a:r>
          </a:p>
          <a:p>
            <a:r>
              <a:rPr lang="es-CO" sz="1200"/>
              <a:t>		rst    :  Reiniciar Conteo</a:t>
            </a:r>
          </a:p>
          <a:p>
            <a:r>
              <a:rPr lang="es-CO" sz="1200"/>
              <a:t>		E2  :   Borrar flip-flop B2</a:t>
            </a:r>
            <a:endParaRPr lang="es-ES" sz="1200"/>
          </a:p>
        </p:txBody>
      </p:sp>
      <p:sp>
        <p:nvSpPr>
          <p:cNvPr id="75856" name="Text Box 111"/>
          <p:cNvSpPr txBox="1">
            <a:spLocks noChangeArrowheads="1"/>
          </p:cNvSpPr>
          <p:nvPr/>
        </p:nvSpPr>
        <p:spPr bwMode="auto">
          <a:xfrm>
            <a:off x="6027738" y="6246813"/>
            <a:ext cx="2792412" cy="274637"/>
          </a:xfrm>
          <a:prstGeom prst="rect">
            <a:avLst/>
          </a:prstGeom>
          <a:noFill/>
          <a:ln w="9525">
            <a:noFill/>
            <a:miter lim="800000"/>
            <a:headEnd/>
            <a:tailEnd/>
          </a:ln>
        </p:spPr>
        <p:txBody>
          <a:bodyPr wrap="none">
            <a:spAutoFit/>
          </a:bodyPr>
          <a:lstStyle/>
          <a:p>
            <a:pPr algn="ctr"/>
            <a:r>
              <a:rPr lang="es-CO" sz="1200"/>
              <a:t>Lógica del control para cerrar la puerta</a:t>
            </a:r>
            <a:endParaRPr lang="es-ES" sz="1200"/>
          </a:p>
        </p:txBody>
      </p:sp>
      <p:sp>
        <p:nvSpPr>
          <p:cNvPr id="75857" name="Line 163"/>
          <p:cNvSpPr>
            <a:spLocks noChangeShapeType="1"/>
          </p:cNvSpPr>
          <p:nvPr/>
        </p:nvSpPr>
        <p:spPr bwMode="auto">
          <a:xfrm flipV="1">
            <a:off x="5472113" y="1749425"/>
            <a:ext cx="428625" cy="274638"/>
          </a:xfrm>
          <a:prstGeom prst="line">
            <a:avLst/>
          </a:prstGeom>
          <a:noFill/>
          <a:ln w="9525">
            <a:solidFill>
              <a:schemeClr val="tx1"/>
            </a:solidFill>
            <a:round/>
            <a:headEnd/>
            <a:tailEnd type="triangle" w="med" len="med"/>
          </a:ln>
        </p:spPr>
        <p:txBody>
          <a:bodyPr/>
          <a:lstStyle/>
          <a:p>
            <a:endParaRPr lang="es-ES_tradnl"/>
          </a:p>
        </p:txBody>
      </p:sp>
      <p:sp>
        <p:nvSpPr>
          <p:cNvPr id="75858" name="Line 164"/>
          <p:cNvSpPr>
            <a:spLocks noChangeShapeType="1"/>
          </p:cNvSpPr>
          <p:nvPr/>
        </p:nvSpPr>
        <p:spPr bwMode="auto">
          <a:xfrm>
            <a:off x="5472113" y="2673350"/>
            <a:ext cx="427037" cy="298450"/>
          </a:xfrm>
          <a:prstGeom prst="line">
            <a:avLst/>
          </a:prstGeom>
          <a:noFill/>
          <a:ln w="9525">
            <a:solidFill>
              <a:schemeClr val="tx1"/>
            </a:solidFill>
            <a:round/>
            <a:headEnd/>
            <a:tailEnd type="triangle" w="med" len="med"/>
          </a:ln>
        </p:spPr>
        <p:txBody>
          <a:bodyPr/>
          <a:lstStyle/>
          <a:p>
            <a:endParaRPr lang="es-ES_tradnl"/>
          </a:p>
        </p:txBody>
      </p:sp>
      <p:sp>
        <p:nvSpPr>
          <p:cNvPr id="75859" name="Text Box 167"/>
          <p:cNvSpPr txBox="1">
            <a:spLocks noChangeArrowheads="1"/>
          </p:cNvSpPr>
          <p:nvPr/>
        </p:nvSpPr>
        <p:spPr bwMode="auto">
          <a:xfrm>
            <a:off x="4187825" y="4616450"/>
            <a:ext cx="1355725" cy="831850"/>
          </a:xfrm>
          <a:prstGeom prst="rect">
            <a:avLst/>
          </a:prstGeom>
          <a:noFill/>
          <a:ln w="9525">
            <a:solidFill>
              <a:schemeClr val="tx1"/>
            </a:solidFill>
            <a:miter lim="800000"/>
            <a:headEnd/>
            <a:tailEnd/>
          </a:ln>
        </p:spPr>
        <p:txBody>
          <a:bodyPr wrap="none">
            <a:spAutoFit/>
          </a:bodyPr>
          <a:lstStyle/>
          <a:p>
            <a:r>
              <a:rPr lang="es-CO" sz="1200"/>
              <a:t>E1 = S1 </a:t>
            </a:r>
            <a:r>
              <a:rPr lang="es-CO" sz="1000"/>
              <a:t>AND</a:t>
            </a:r>
            <a:r>
              <a:rPr lang="es-CO" sz="1200"/>
              <a:t> T10</a:t>
            </a:r>
          </a:p>
          <a:p>
            <a:r>
              <a:rPr lang="es-CO" sz="1200"/>
              <a:t>E2 = S2 </a:t>
            </a:r>
            <a:r>
              <a:rPr lang="es-CO" sz="1000"/>
              <a:t>AND</a:t>
            </a:r>
            <a:r>
              <a:rPr lang="es-CO" sz="1200"/>
              <a:t> T10</a:t>
            </a:r>
          </a:p>
          <a:p>
            <a:r>
              <a:rPr lang="es-CO" sz="1200"/>
              <a:t>E3 = S3 </a:t>
            </a:r>
            <a:r>
              <a:rPr lang="es-CO" sz="1000"/>
              <a:t>AND</a:t>
            </a:r>
            <a:r>
              <a:rPr lang="es-CO" sz="1200"/>
              <a:t> T10</a:t>
            </a:r>
          </a:p>
          <a:p>
            <a:r>
              <a:rPr lang="es-CO" sz="1200"/>
              <a:t>E4 = S4 </a:t>
            </a:r>
            <a:r>
              <a:rPr lang="es-CO" sz="1000"/>
              <a:t>AND</a:t>
            </a:r>
            <a:r>
              <a:rPr lang="es-CO" sz="1200"/>
              <a:t> T10</a:t>
            </a:r>
            <a:endParaRPr lang="es-ES" sz="120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s-CO" smtClean="0"/>
              <a:t>Ejercicio 12: Lógica de Prioridad</a:t>
            </a:r>
            <a:endParaRPr lang="es-ES" smtClean="0"/>
          </a:p>
        </p:txBody>
      </p:sp>
      <p:graphicFrame>
        <p:nvGraphicFramePr>
          <p:cNvPr id="109874" name="Group 306"/>
          <p:cNvGraphicFramePr>
            <a:graphicFrameLocks noGrp="1"/>
          </p:cNvGraphicFramePr>
          <p:nvPr/>
        </p:nvGraphicFramePr>
        <p:xfrm>
          <a:off x="1150938" y="1055688"/>
          <a:ext cx="7383462" cy="5242560"/>
        </p:xfrm>
        <a:graphic>
          <a:graphicData uri="http://schemas.openxmlformats.org/drawingml/2006/table">
            <a:tbl>
              <a:tblPr/>
              <a:tblGrid>
                <a:gridCol w="609600"/>
                <a:gridCol w="609600"/>
                <a:gridCol w="609600"/>
                <a:gridCol w="609600"/>
                <a:gridCol w="836612"/>
                <a:gridCol w="792163"/>
                <a:gridCol w="792162"/>
                <a:gridCol w="792163"/>
                <a:gridCol w="808037"/>
                <a:gridCol w="923925"/>
              </a:tblGrid>
              <a:tr h="201613">
                <a:tc gridSpan="4">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Times New Roman" pitchFamily="18" charset="0"/>
                        </a:rPr>
                        <a:t>Botones Presionados</a:t>
                      </a:r>
                      <a:endParaRPr kumimoji="0" lang="es-ES" sz="14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gridSpan="6">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400" b="1" i="0" u="none" strike="noStrike" cap="none" normalizeH="0" baseline="0" smtClean="0">
                          <a:ln>
                            <a:noFill/>
                          </a:ln>
                          <a:solidFill>
                            <a:schemeClr val="tx1"/>
                          </a:solidFill>
                          <a:effectLst/>
                          <a:latin typeface="Times New Roman" pitchFamily="18" charset="0"/>
                        </a:rPr>
                        <a:t>Prioridad</a:t>
                      </a:r>
                      <a:endParaRPr kumimoji="0" lang="es-ES" sz="14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r>
              <a:tr h="241300">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endParaRPr kumimoji="0" lang="es-ES_tradnl" sz="12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endParaRPr kumimoji="0" lang="es-ES_tradnl"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endParaRPr kumimoji="0" lang="es-ES_tradnl"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endParaRPr kumimoji="0" lang="es-ES_tradnl"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rowSpan="2">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endParaRPr kumimoji="0" lang="es-CO" sz="1200" b="1"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Piso 1: T0</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Piso 2: T2</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_tradnl"/>
                    </a:p>
                  </a:txBody>
                  <a:tcPr/>
                </a:tc>
                <a:tc gridSpan="2">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Piso 3: T5</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_tradnl"/>
                    </a:p>
                  </a:txBody>
                  <a:tcPr/>
                </a:tc>
                <a:tc rowSpan="2">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endParaRPr kumimoji="0" lang="es-CO" sz="1200" b="1" i="0" u="none" strike="noStrike" cap="none" normalizeH="0" baseline="0" smtClean="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Piso 4: T7</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B1</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B2</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B3</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B4</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_tradnl"/>
                    </a:p>
                  </a:txBody>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Subiendo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Bajando</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Subiendo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1" i="0" u="none" strike="noStrike" cap="none" normalizeH="0" baseline="0" smtClean="0">
                          <a:ln>
                            <a:noFill/>
                          </a:ln>
                          <a:solidFill>
                            <a:schemeClr val="tx1"/>
                          </a:solidFill>
                          <a:effectLst/>
                          <a:latin typeface="Times New Roman" pitchFamily="18" charset="0"/>
                        </a:rPr>
                        <a:t>Bajando</a:t>
                      </a:r>
                      <a:endParaRPr kumimoji="0" lang="es-ES" sz="12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_tradnl"/>
                    </a:p>
                  </a:txBody>
                  <a:tcPr/>
                </a:tc>
              </a:tr>
              <a:tr h="252413">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0</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5425">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B1</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B4</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B2</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FF"/>
                        </a:buClr>
                        <a:buSzTx/>
                        <a:buFont typeface="Wingdings" pitchFamily="2" charset="2"/>
                        <a:buNone/>
                        <a:tabLst/>
                      </a:pPr>
                      <a:r>
                        <a:rPr kumimoji="0" lang="es-CO" sz="1200" b="0" i="0" u="none" strike="noStrike" cap="none" normalizeH="0" baseline="0" smtClean="0">
                          <a:ln>
                            <a:noFill/>
                          </a:ln>
                          <a:solidFill>
                            <a:schemeClr val="tx1"/>
                          </a:solidFill>
                          <a:effectLst/>
                          <a:latin typeface="Times New Roman" pitchFamily="18" charset="0"/>
                        </a:rPr>
                        <a:t>B3</a:t>
                      </a:r>
                      <a:endParaRPr kumimoji="0" lang="es-E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CO" sz="2800" smtClean="0"/>
              <a:t>Ejemplo 12: Implementación de la FMS en VHDL (1)</a:t>
            </a:r>
            <a:endParaRPr lang="es-ES" sz="2800" smtClean="0"/>
          </a:p>
        </p:txBody>
      </p:sp>
      <p:pic>
        <p:nvPicPr>
          <p:cNvPr id="77827" name="Picture 5"/>
          <p:cNvPicPr>
            <a:picLocks noChangeAspect="1" noChangeArrowheads="1"/>
          </p:cNvPicPr>
          <p:nvPr/>
        </p:nvPicPr>
        <p:blipFill>
          <a:blip r:embed="rId2"/>
          <a:srcRect/>
          <a:stretch>
            <a:fillRect/>
          </a:stretch>
        </p:blipFill>
        <p:spPr bwMode="auto">
          <a:xfrm>
            <a:off x="1871663" y="2138363"/>
            <a:ext cx="5734050"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s-CO" sz="2800" smtClean="0"/>
              <a:t>Ejemplo 12: Implementación de la FMS en VHDL (2)</a:t>
            </a:r>
            <a:endParaRPr lang="es-ES" sz="2800" smtClean="0"/>
          </a:p>
        </p:txBody>
      </p:sp>
      <p:pic>
        <p:nvPicPr>
          <p:cNvPr id="78851" name="Picture 6"/>
          <p:cNvPicPr>
            <a:picLocks noChangeAspect="1" noChangeArrowheads="1"/>
          </p:cNvPicPr>
          <p:nvPr/>
        </p:nvPicPr>
        <p:blipFill>
          <a:blip r:embed="rId2"/>
          <a:srcRect/>
          <a:stretch>
            <a:fillRect/>
          </a:stretch>
        </p:blipFill>
        <p:spPr bwMode="auto">
          <a:xfrm>
            <a:off x="5834063" y="1111250"/>
            <a:ext cx="2409825" cy="3810000"/>
          </a:xfrm>
          <a:prstGeom prst="rect">
            <a:avLst/>
          </a:prstGeom>
          <a:noFill/>
          <a:ln w="9525">
            <a:noFill/>
            <a:miter lim="800000"/>
            <a:headEnd/>
            <a:tailEnd/>
          </a:ln>
        </p:spPr>
      </p:pic>
      <p:pic>
        <p:nvPicPr>
          <p:cNvPr id="78852" name="Picture 7"/>
          <p:cNvPicPr>
            <a:picLocks noChangeAspect="1" noChangeArrowheads="1"/>
          </p:cNvPicPr>
          <p:nvPr/>
        </p:nvPicPr>
        <p:blipFill>
          <a:blip r:embed="rId3"/>
          <a:srcRect/>
          <a:stretch>
            <a:fillRect/>
          </a:stretch>
        </p:blipFill>
        <p:spPr bwMode="auto">
          <a:xfrm>
            <a:off x="684213" y="1111250"/>
            <a:ext cx="4991100" cy="5162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s-CO" sz="2800" smtClean="0"/>
              <a:t>Ejemplo 12: Implementación de la FMS en VHDL (3)</a:t>
            </a:r>
            <a:endParaRPr lang="es-ES" sz="2800" smtClean="0"/>
          </a:p>
        </p:txBody>
      </p:sp>
      <p:pic>
        <p:nvPicPr>
          <p:cNvPr id="79875" name="Picture 6"/>
          <p:cNvPicPr>
            <a:picLocks noChangeAspect="1" noChangeArrowheads="1"/>
          </p:cNvPicPr>
          <p:nvPr/>
        </p:nvPicPr>
        <p:blipFill>
          <a:blip r:embed="rId2"/>
          <a:srcRect/>
          <a:stretch>
            <a:fillRect/>
          </a:stretch>
        </p:blipFill>
        <p:spPr bwMode="auto">
          <a:xfrm>
            <a:off x="2000250" y="2014538"/>
            <a:ext cx="5143500" cy="3286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s-CO" sz="2800" smtClean="0"/>
              <a:t>Ejemplo 12: Implementación de la FMS en VHDL (4)</a:t>
            </a:r>
            <a:endParaRPr lang="es-ES" sz="2800" smtClean="0"/>
          </a:p>
        </p:txBody>
      </p:sp>
      <p:pic>
        <p:nvPicPr>
          <p:cNvPr id="80899" name="Picture 5"/>
          <p:cNvPicPr>
            <a:picLocks noChangeAspect="1" noChangeArrowheads="1"/>
          </p:cNvPicPr>
          <p:nvPr/>
        </p:nvPicPr>
        <p:blipFill>
          <a:blip r:embed="rId2"/>
          <a:srcRect/>
          <a:stretch>
            <a:fillRect/>
          </a:stretch>
        </p:blipFill>
        <p:spPr bwMode="auto">
          <a:xfrm>
            <a:off x="2484438" y="889000"/>
            <a:ext cx="4133850" cy="560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CO" sz="2800" smtClean="0"/>
              <a:t>Ejemplo 12: Implementación de la FMS en VHDL (5)</a:t>
            </a:r>
            <a:endParaRPr lang="es-ES" sz="2800" smtClean="0"/>
          </a:p>
        </p:txBody>
      </p:sp>
      <p:pic>
        <p:nvPicPr>
          <p:cNvPr id="81923" name="Picture 4"/>
          <p:cNvPicPr>
            <a:picLocks noChangeAspect="1" noChangeArrowheads="1"/>
          </p:cNvPicPr>
          <p:nvPr/>
        </p:nvPicPr>
        <p:blipFill>
          <a:blip r:embed="rId2"/>
          <a:srcRect/>
          <a:stretch>
            <a:fillRect/>
          </a:stretch>
        </p:blipFill>
        <p:spPr bwMode="auto">
          <a:xfrm>
            <a:off x="2003425" y="930275"/>
            <a:ext cx="4800600" cy="5486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p:txBody>
          <a:bodyPr/>
          <a:lstStyle/>
          <a:p>
            <a:pPr eaLnBrk="1" hangingPunct="1"/>
            <a:r>
              <a:rPr lang="es-CO" smtClean="0"/>
              <a:t>Ejercicio 3</a:t>
            </a:r>
            <a:endParaRPr lang="es-ES" smtClean="0"/>
          </a:p>
        </p:txBody>
      </p:sp>
      <p:sp>
        <p:nvSpPr>
          <p:cNvPr id="10243" name="2 Marcador de contenido"/>
          <p:cNvSpPr>
            <a:spLocks noGrp="1"/>
          </p:cNvSpPr>
          <p:nvPr>
            <p:ph idx="1"/>
          </p:nvPr>
        </p:nvSpPr>
        <p:spPr>
          <a:xfrm>
            <a:off x="336550" y="939800"/>
            <a:ext cx="8382000" cy="5461000"/>
          </a:xfrm>
        </p:spPr>
        <p:txBody>
          <a:bodyPr/>
          <a:lstStyle/>
          <a:p>
            <a:pPr algn="just" eaLnBrk="1" hangingPunct="1"/>
            <a:r>
              <a:rPr lang="es-CO" smtClean="0"/>
              <a:t>Un circuito secuencial tiene dos flip-flops (A y B), dos entradas X y Y, y una salida Z. Las funciones de entrada de los flip-flops y la función de salida del circuito son las siguientes:</a:t>
            </a:r>
          </a:p>
          <a:p>
            <a:pPr algn="just" eaLnBrk="1" hangingPunct="1">
              <a:lnSpc>
                <a:spcPct val="90000"/>
              </a:lnSpc>
              <a:buFontTx/>
              <a:buNone/>
            </a:pPr>
            <a:r>
              <a:rPr lang="es-CO" smtClean="0"/>
              <a:t>			JA = xB + y’B’		KA = xy’B’</a:t>
            </a:r>
          </a:p>
          <a:p>
            <a:pPr algn="just" eaLnBrk="1" hangingPunct="1">
              <a:lnSpc>
                <a:spcPct val="90000"/>
              </a:lnSpc>
              <a:buFontTx/>
              <a:buNone/>
            </a:pPr>
            <a:endParaRPr lang="es-CO" smtClean="0"/>
          </a:p>
          <a:p>
            <a:pPr algn="just" eaLnBrk="1" hangingPunct="1">
              <a:lnSpc>
                <a:spcPct val="90000"/>
              </a:lnSpc>
              <a:buFontTx/>
              <a:buNone/>
            </a:pPr>
            <a:r>
              <a:rPr lang="es-CO" smtClean="0"/>
              <a:t>			JB = xA’			KB = xy’ + A</a:t>
            </a:r>
          </a:p>
          <a:p>
            <a:pPr algn="just" eaLnBrk="1" hangingPunct="1">
              <a:lnSpc>
                <a:spcPct val="90000"/>
              </a:lnSpc>
              <a:buFontTx/>
              <a:buNone/>
            </a:pPr>
            <a:endParaRPr lang="es-CO" smtClean="0"/>
          </a:p>
          <a:p>
            <a:pPr algn="just" eaLnBrk="1" hangingPunct="1">
              <a:lnSpc>
                <a:spcPct val="90000"/>
              </a:lnSpc>
              <a:buFontTx/>
              <a:buNone/>
            </a:pPr>
            <a:r>
              <a:rPr lang="es-CO" smtClean="0"/>
              <a:t>			z = xyA + x’y’B</a:t>
            </a:r>
          </a:p>
          <a:p>
            <a:pPr algn="just" eaLnBrk="1" hangingPunct="1">
              <a:lnSpc>
                <a:spcPct val="90000"/>
              </a:lnSpc>
              <a:buFontTx/>
              <a:buNone/>
            </a:pPr>
            <a:endParaRPr lang="es-CO" smtClean="0"/>
          </a:p>
          <a:p>
            <a:pPr algn="just" eaLnBrk="1" hangingPunct="1">
              <a:lnSpc>
                <a:spcPct val="90000"/>
              </a:lnSpc>
              <a:buFontTx/>
              <a:buNone/>
            </a:pPr>
            <a:r>
              <a:rPr lang="es-CO" smtClean="0"/>
              <a:t>Obtenga el diagrama lógico, la tabla de estado y el diagrama de estados.</a:t>
            </a:r>
            <a:endParaRPr lang="es-E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s-CO" sz="2800" smtClean="0"/>
              <a:t>Ejemplo 12: Implementación de la FMS en VHDL (6)</a:t>
            </a:r>
            <a:endParaRPr lang="es-ES" sz="2800" smtClean="0"/>
          </a:p>
        </p:txBody>
      </p:sp>
      <p:pic>
        <p:nvPicPr>
          <p:cNvPr id="82947" name="Picture 5"/>
          <p:cNvPicPr>
            <a:picLocks noChangeAspect="1" noChangeArrowheads="1"/>
          </p:cNvPicPr>
          <p:nvPr/>
        </p:nvPicPr>
        <p:blipFill>
          <a:blip r:embed="rId2"/>
          <a:srcRect/>
          <a:stretch>
            <a:fillRect/>
          </a:stretch>
        </p:blipFill>
        <p:spPr bwMode="auto">
          <a:xfrm>
            <a:off x="2763838" y="2673350"/>
            <a:ext cx="3752850"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12"/>
          <p:cNvPicPr>
            <a:picLocks noChangeAspect="1" noChangeArrowheads="1"/>
          </p:cNvPicPr>
          <p:nvPr/>
        </p:nvPicPr>
        <p:blipFill>
          <a:blip r:embed="rId2"/>
          <a:srcRect/>
          <a:stretch>
            <a:fillRect/>
          </a:stretch>
        </p:blipFill>
        <p:spPr bwMode="auto">
          <a:xfrm>
            <a:off x="679450" y="1098550"/>
            <a:ext cx="7493000" cy="5138738"/>
          </a:xfrm>
          <a:prstGeom prst="rect">
            <a:avLst/>
          </a:prstGeom>
          <a:noFill/>
          <a:ln w="9525">
            <a:noFill/>
            <a:miter lim="800000"/>
            <a:headEnd/>
            <a:tailEnd/>
          </a:ln>
        </p:spPr>
      </p:pic>
      <p:sp>
        <p:nvSpPr>
          <p:cNvPr id="83971" name="Rectangle 2"/>
          <p:cNvSpPr>
            <a:spLocks noGrp="1" noChangeArrowheads="1"/>
          </p:cNvSpPr>
          <p:nvPr>
            <p:ph type="title"/>
          </p:nvPr>
        </p:nvSpPr>
        <p:spPr/>
        <p:txBody>
          <a:bodyPr/>
          <a:lstStyle/>
          <a:p>
            <a:r>
              <a:rPr lang="es-CO" smtClean="0"/>
              <a:t>Ejercicio 12: Quartus II</a:t>
            </a:r>
            <a:endParaRPr lang="es-ES" smtClean="0"/>
          </a:p>
        </p:txBody>
      </p:sp>
      <p:sp>
        <p:nvSpPr>
          <p:cNvPr id="83972" name="Text Box 5"/>
          <p:cNvSpPr txBox="1">
            <a:spLocks noChangeArrowheads="1"/>
          </p:cNvSpPr>
          <p:nvPr/>
        </p:nvSpPr>
        <p:spPr bwMode="auto">
          <a:xfrm>
            <a:off x="3724275" y="5840413"/>
            <a:ext cx="1711325" cy="517525"/>
          </a:xfrm>
          <a:prstGeom prst="rect">
            <a:avLst/>
          </a:prstGeom>
          <a:noFill/>
          <a:ln w="9525">
            <a:noFill/>
            <a:miter lim="800000"/>
            <a:headEnd/>
            <a:tailEnd/>
          </a:ln>
        </p:spPr>
        <p:txBody>
          <a:bodyPr>
            <a:spAutoFit/>
          </a:bodyPr>
          <a:lstStyle/>
          <a:p>
            <a:r>
              <a:rPr lang="es-CO" sz="1400"/>
              <a:t>Hacia los flip-flops de enclavamiento</a:t>
            </a:r>
            <a:endParaRPr lang="es-ES" sz="1400"/>
          </a:p>
        </p:txBody>
      </p:sp>
      <p:sp>
        <p:nvSpPr>
          <p:cNvPr id="83973" name="Line 6"/>
          <p:cNvSpPr>
            <a:spLocks noChangeShapeType="1"/>
          </p:cNvSpPr>
          <p:nvPr/>
        </p:nvSpPr>
        <p:spPr bwMode="auto">
          <a:xfrm>
            <a:off x="2808288" y="5840413"/>
            <a:ext cx="0" cy="396875"/>
          </a:xfrm>
          <a:prstGeom prst="line">
            <a:avLst/>
          </a:prstGeom>
          <a:noFill/>
          <a:ln w="9525">
            <a:solidFill>
              <a:schemeClr val="tx1"/>
            </a:solidFill>
            <a:round/>
            <a:headEnd/>
            <a:tailEnd type="triangle" w="med" len="med"/>
          </a:ln>
        </p:spPr>
        <p:txBody>
          <a:bodyPr/>
          <a:lstStyle/>
          <a:p>
            <a:endParaRPr lang="es-ES_tradnl"/>
          </a:p>
        </p:txBody>
      </p:sp>
      <p:sp>
        <p:nvSpPr>
          <p:cNvPr id="83974" name="Line 7"/>
          <p:cNvSpPr>
            <a:spLocks noChangeShapeType="1"/>
          </p:cNvSpPr>
          <p:nvPr/>
        </p:nvSpPr>
        <p:spPr bwMode="auto">
          <a:xfrm>
            <a:off x="3455988" y="5840413"/>
            <a:ext cx="0" cy="396875"/>
          </a:xfrm>
          <a:prstGeom prst="line">
            <a:avLst/>
          </a:prstGeom>
          <a:noFill/>
          <a:ln w="9525">
            <a:solidFill>
              <a:schemeClr val="tx1"/>
            </a:solidFill>
            <a:round/>
            <a:headEnd/>
            <a:tailEnd type="triangle" w="med" len="med"/>
          </a:ln>
        </p:spPr>
        <p:txBody>
          <a:bodyPr/>
          <a:lstStyle/>
          <a:p>
            <a:endParaRPr lang="es-ES_tradnl"/>
          </a:p>
        </p:txBody>
      </p:sp>
      <p:sp>
        <p:nvSpPr>
          <p:cNvPr id="83975" name="Line 8"/>
          <p:cNvSpPr>
            <a:spLocks noChangeShapeType="1"/>
          </p:cNvSpPr>
          <p:nvPr/>
        </p:nvSpPr>
        <p:spPr bwMode="auto">
          <a:xfrm flipV="1">
            <a:off x="4103688" y="1592263"/>
            <a:ext cx="468312" cy="0"/>
          </a:xfrm>
          <a:prstGeom prst="line">
            <a:avLst/>
          </a:prstGeom>
          <a:noFill/>
          <a:ln w="9525">
            <a:solidFill>
              <a:schemeClr val="tx1"/>
            </a:solidFill>
            <a:round/>
            <a:headEnd/>
            <a:tailEnd type="triangle" w="med" len="med"/>
          </a:ln>
        </p:spPr>
        <p:txBody>
          <a:bodyPr/>
          <a:lstStyle/>
          <a:p>
            <a:endParaRPr lang="es-ES_tradnl"/>
          </a:p>
        </p:txBody>
      </p:sp>
      <p:sp>
        <p:nvSpPr>
          <p:cNvPr id="83976" name="Text Box 9"/>
          <p:cNvSpPr txBox="1">
            <a:spLocks noChangeArrowheads="1"/>
          </p:cNvSpPr>
          <p:nvPr/>
        </p:nvSpPr>
        <p:spPr bwMode="auto">
          <a:xfrm>
            <a:off x="2500313" y="1431925"/>
            <a:ext cx="1711325" cy="304800"/>
          </a:xfrm>
          <a:prstGeom prst="rect">
            <a:avLst/>
          </a:prstGeom>
          <a:noFill/>
          <a:ln w="9525">
            <a:noFill/>
            <a:miter lim="800000"/>
            <a:headEnd/>
            <a:tailEnd/>
          </a:ln>
        </p:spPr>
        <p:txBody>
          <a:bodyPr>
            <a:spAutoFit/>
          </a:bodyPr>
          <a:lstStyle/>
          <a:p>
            <a:r>
              <a:rPr lang="es-CO" sz="1400"/>
              <a:t>Vector de Estados</a:t>
            </a:r>
            <a:endParaRPr lang="es-ES" sz="1400"/>
          </a:p>
        </p:txBody>
      </p:sp>
      <p:sp>
        <p:nvSpPr>
          <p:cNvPr id="83977" name="Text Box 10"/>
          <p:cNvSpPr txBox="1">
            <a:spLocks noChangeArrowheads="1"/>
          </p:cNvSpPr>
          <p:nvPr/>
        </p:nvSpPr>
        <p:spPr bwMode="auto">
          <a:xfrm>
            <a:off x="1508125" y="1233488"/>
            <a:ext cx="2919413" cy="304800"/>
          </a:xfrm>
          <a:prstGeom prst="rect">
            <a:avLst/>
          </a:prstGeom>
          <a:noFill/>
          <a:ln w="9525">
            <a:noFill/>
            <a:miter lim="800000"/>
            <a:headEnd/>
            <a:tailEnd/>
          </a:ln>
        </p:spPr>
        <p:txBody>
          <a:bodyPr>
            <a:spAutoFit/>
          </a:bodyPr>
          <a:lstStyle/>
          <a:p>
            <a:r>
              <a:rPr lang="es-CO" sz="1400"/>
              <a:t>Vector de memoria de Botones</a:t>
            </a:r>
            <a:endParaRPr lang="es-ES" sz="1400"/>
          </a:p>
        </p:txBody>
      </p:sp>
      <p:sp>
        <p:nvSpPr>
          <p:cNvPr id="83978" name="Line 14"/>
          <p:cNvSpPr>
            <a:spLocks noChangeShapeType="1"/>
          </p:cNvSpPr>
          <p:nvPr/>
        </p:nvSpPr>
        <p:spPr bwMode="auto">
          <a:xfrm flipV="1">
            <a:off x="4122738" y="1417638"/>
            <a:ext cx="468312" cy="0"/>
          </a:xfrm>
          <a:prstGeom prst="line">
            <a:avLst/>
          </a:prstGeom>
          <a:noFill/>
          <a:ln w="9525">
            <a:solidFill>
              <a:schemeClr val="tx1"/>
            </a:solidFill>
            <a:round/>
            <a:headEnd/>
            <a:tailEnd type="triangle" w="med" len="med"/>
          </a:ln>
        </p:spPr>
        <p:txBody>
          <a:bodyPr/>
          <a:lstStyle/>
          <a:p>
            <a:endParaRPr lang="es-ES_tradnl"/>
          </a:p>
        </p:txBody>
      </p:sp>
      <p:sp>
        <p:nvSpPr>
          <p:cNvPr id="83979" name="Line 17"/>
          <p:cNvSpPr>
            <a:spLocks noChangeShapeType="1"/>
          </p:cNvSpPr>
          <p:nvPr/>
        </p:nvSpPr>
        <p:spPr bwMode="auto">
          <a:xfrm flipV="1">
            <a:off x="4103688" y="1881188"/>
            <a:ext cx="468312" cy="0"/>
          </a:xfrm>
          <a:prstGeom prst="line">
            <a:avLst/>
          </a:prstGeom>
          <a:noFill/>
          <a:ln w="9525">
            <a:solidFill>
              <a:schemeClr val="tx1"/>
            </a:solidFill>
            <a:round/>
            <a:headEnd/>
            <a:tailEnd type="triangle" w="med" len="med"/>
          </a:ln>
        </p:spPr>
        <p:txBody>
          <a:bodyPr/>
          <a:lstStyle/>
          <a:p>
            <a:endParaRPr lang="es-ES_tradnl"/>
          </a:p>
        </p:txBody>
      </p:sp>
      <p:sp>
        <p:nvSpPr>
          <p:cNvPr id="83980" name="Text Box 18"/>
          <p:cNvSpPr txBox="1">
            <a:spLocks noChangeArrowheads="1"/>
          </p:cNvSpPr>
          <p:nvPr/>
        </p:nvSpPr>
        <p:spPr bwMode="auto">
          <a:xfrm>
            <a:off x="992188" y="1728788"/>
            <a:ext cx="3184525" cy="304800"/>
          </a:xfrm>
          <a:prstGeom prst="rect">
            <a:avLst/>
          </a:prstGeom>
          <a:noFill/>
          <a:ln w="9525">
            <a:noFill/>
            <a:miter lim="800000"/>
            <a:headEnd/>
            <a:tailEnd/>
          </a:ln>
        </p:spPr>
        <p:txBody>
          <a:bodyPr>
            <a:spAutoFit/>
          </a:bodyPr>
          <a:lstStyle/>
          <a:p>
            <a:r>
              <a:rPr lang="es-CO" sz="1400"/>
              <a:t>Tendencia del ascensor (sube o baja)</a:t>
            </a:r>
            <a:endParaRPr lang="es-ES" sz="140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s-CO" sz="2800" smtClean="0"/>
              <a:t>Ejercicio 12: Quartus II: Enclavamiento de los botones</a:t>
            </a:r>
            <a:endParaRPr lang="es-ES" sz="2800" smtClean="0"/>
          </a:p>
        </p:txBody>
      </p:sp>
      <p:pic>
        <p:nvPicPr>
          <p:cNvPr id="84995" name="Picture 4"/>
          <p:cNvPicPr>
            <a:picLocks noChangeAspect="1" noChangeArrowheads="1"/>
          </p:cNvPicPr>
          <p:nvPr/>
        </p:nvPicPr>
        <p:blipFill>
          <a:blip r:embed="rId2"/>
          <a:srcRect/>
          <a:stretch>
            <a:fillRect/>
          </a:stretch>
        </p:blipFill>
        <p:spPr bwMode="auto">
          <a:xfrm>
            <a:off x="2339975" y="1146175"/>
            <a:ext cx="5200650" cy="5270500"/>
          </a:xfrm>
          <a:prstGeom prst="rect">
            <a:avLst/>
          </a:prstGeom>
          <a:noFill/>
          <a:ln w="9525">
            <a:noFill/>
            <a:miter lim="800000"/>
            <a:headEnd/>
            <a:tailEnd/>
          </a:ln>
        </p:spPr>
      </p:pic>
      <p:sp>
        <p:nvSpPr>
          <p:cNvPr id="84996" name="Line 5"/>
          <p:cNvSpPr>
            <a:spLocks noChangeShapeType="1"/>
          </p:cNvSpPr>
          <p:nvPr/>
        </p:nvSpPr>
        <p:spPr bwMode="auto">
          <a:xfrm>
            <a:off x="3240088" y="1146175"/>
            <a:ext cx="0" cy="411163"/>
          </a:xfrm>
          <a:prstGeom prst="line">
            <a:avLst/>
          </a:prstGeom>
          <a:noFill/>
          <a:ln w="9525">
            <a:solidFill>
              <a:schemeClr val="tx1"/>
            </a:solidFill>
            <a:round/>
            <a:headEnd/>
            <a:tailEnd type="triangle" w="med" len="med"/>
          </a:ln>
        </p:spPr>
        <p:txBody>
          <a:bodyPr/>
          <a:lstStyle/>
          <a:p>
            <a:endParaRPr lang="es-ES_tradnl"/>
          </a:p>
        </p:txBody>
      </p:sp>
      <p:sp>
        <p:nvSpPr>
          <p:cNvPr id="84997" name="Line 6"/>
          <p:cNvSpPr>
            <a:spLocks noChangeShapeType="1"/>
          </p:cNvSpPr>
          <p:nvPr/>
        </p:nvSpPr>
        <p:spPr bwMode="auto">
          <a:xfrm>
            <a:off x="3816350" y="1146175"/>
            <a:ext cx="0" cy="411163"/>
          </a:xfrm>
          <a:prstGeom prst="line">
            <a:avLst/>
          </a:prstGeom>
          <a:noFill/>
          <a:ln w="9525">
            <a:solidFill>
              <a:schemeClr val="tx1"/>
            </a:solidFill>
            <a:round/>
            <a:headEnd/>
            <a:tailEnd type="triangle" w="med" len="med"/>
          </a:ln>
        </p:spPr>
        <p:txBody>
          <a:bodyPr/>
          <a:lstStyle/>
          <a:p>
            <a:endParaRPr lang="es-ES_tradnl"/>
          </a:p>
        </p:txBody>
      </p:sp>
      <p:sp>
        <p:nvSpPr>
          <p:cNvPr id="84998" name="Text Box 7"/>
          <p:cNvSpPr txBox="1">
            <a:spLocks noChangeArrowheads="1"/>
          </p:cNvSpPr>
          <p:nvPr/>
        </p:nvSpPr>
        <p:spPr bwMode="auto">
          <a:xfrm>
            <a:off x="3194050" y="1196975"/>
            <a:ext cx="285750" cy="274638"/>
          </a:xfrm>
          <a:prstGeom prst="rect">
            <a:avLst/>
          </a:prstGeom>
          <a:noFill/>
          <a:ln w="9525">
            <a:noFill/>
            <a:miter lim="800000"/>
            <a:headEnd/>
            <a:tailEnd/>
          </a:ln>
        </p:spPr>
        <p:txBody>
          <a:bodyPr wrap="none">
            <a:spAutoFit/>
          </a:bodyPr>
          <a:lstStyle/>
          <a:p>
            <a:r>
              <a:rPr lang="es-CO" sz="1200"/>
              <a:t>S</a:t>
            </a:r>
            <a:endParaRPr lang="es-ES" sz="1200"/>
          </a:p>
        </p:txBody>
      </p:sp>
      <p:sp>
        <p:nvSpPr>
          <p:cNvPr id="84999" name="Text Box 8"/>
          <p:cNvSpPr txBox="1">
            <a:spLocks noChangeArrowheads="1"/>
          </p:cNvSpPr>
          <p:nvPr/>
        </p:nvSpPr>
        <p:spPr bwMode="auto">
          <a:xfrm>
            <a:off x="3563938" y="1196975"/>
            <a:ext cx="285750" cy="274638"/>
          </a:xfrm>
          <a:prstGeom prst="rect">
            <a:avLst/>
          </a:prstGeom>
          <a:noFill/>
          <a:ln w="9525">
            <a:noFill/>
            <a:miter lim="800000"/>
            <a:headEnd/>
            <a:tailEnd/>
          </a:ln>
        </p:spPr>
        <p:txBody>
          <a:bodyPr wrap="none">
            <a:spAutoFit/>
          </a:bodyPr>
          <a:lstStyle/>
          <a:p>
            <a:r>
              <a:rPr lang="es-CO" sz="1200"/>
              <a:t>B</a:t>
            </a:r>
            <a:endParaRPr lang="es-ES" sz="120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s-CO" sz="2800" smtClean="0"/>
              <a:t>Ejercicio 12: Generador de Retardo y Circuito para cerrar la puerta del ascensor</a:t>
            </a:r>
            <a:endParaRPr lang="es-ES" sz="2800" smtClean="0"/>
          </a:p>
        </p:txBody>
      </p:sp>
      <p:pic>
        <p:nvPicPr>
          <p:cNvPr id="86019" name="Picture 4"/>
          <p:cNvPicPr>
            <a:picLocks noChangeAspect="1" noChangeArrowheads="1"/>
          </p:cNvPicPr>
          <p:nvPr/>
        </p:nvPicPr>
        <p:blipFill>
          <a:blip r:embed="rId2"/>
          <a:srcRect/>
          <a:stretch>
            <a:fillRect/>
          </a:stretch>
        </p:blipFill>
        <p:spPr bwMode="auto">
          <a:xfrm>
            <a:off x="1727200" y="1438275"/>
            <a:ext cx="6021388" cy="1666875"/>
          </a:xfrm>
          <a:prstGeom prst="rect">
            <a:avLst/>
          </a:prstGeom>
          <a:noFill/>
          <a:ln w="9525">
            <a:noFill/>
            <a:miter lim="800000"/>
            <a:headEnd/>
            <a:tailEnd/>
          </a:ln>
        </p:spPr>
      </p:pic>
      <p:pic>
        <p:nvPicPr>
          <p:cNvPr id="86020" name="Picture 5"/>
          <p:cNvPicPr>
            <a:picLocks noChangeAspect="1" noChangeArrowheads="1"/>
          </p:cNvPicPr>
          <p:nvPr/>
        </p:nvPicPr>
        <p:blipFill>
          <a:blip r:embed="rId3"/>
          <a:srcRect/>
          <a:stretch>
            <a:fillRect/>
          </a:stretch>
        </p:blipFill>
        <p:spPr bwMode="auto">
          <a:xfrm>
            <a:off x="1200150" y="3687763"/>
            <a:ext cx="6745288" cy="2333625"/>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s-CO" sz="2800" smtClean="0"/>
              <a:t>Ejercicio 12: Generador de Retardo para simular el tiempo de subida hacia el Piso 2</a:t>
            </a:r>
            <a:endParaRPr lang="es-ES" sz="2800" smtClean="0"/>
          </a:p>
        </p:txBody>
      </p:sp>
      <p:pic>
        <p:nvPicPr>
          <p:cNvPr id="87043" name="Picture 7"/>
          <p:cNvPicPr>
            <a:picLocks noChangeAspect="1" noChangeArrowheads="1"/>
          </p:cNvPicPr>
          <p:nvPr/>
        </p:nvPicPr>
        <p:blipFill>
          <a:blip r:embed="rId2"/>
          <a:srcRect/>
          <a:stretch>
            <a:fillRect/>
          </a:stretch>
        </p:blipFill>
        <p:spPr bwMode="auto">
          <a:xfrm>
            <a:off x="358775" y="2433638"/>
            <a:ext cx="8589963" cy="2219325"/>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s-CO" smtClean="0"/>
              <a:t>Ejercicio 12: Generadores de Tendencia</a:t>
            </a:r>
            <a:endParaRPr lang="es-ES" smtClean="0"/>
          </a:p>
        </p:txBody>
      </p:sp>
      <p:pic>
        <p:nvPicPr>
          <p:cNvPr id="88067" name="Picture 5"/>
          <p:cNvPicPr>
            <a:picLocks noChangeAspect="1" noChangeArrowheads="1"/>
          </p:cNvPicPr>
          <p:nvPr/>
        </p:nvPicPr>
        <p:blipFill>
          <a:blip r:embed="rId2"/>
          <a:srcRect/>
          <a:stretch>
            <a:fillRect/>
          </a:stretch>
        </p:blipFill>
        <p:spPr bwMode="auto">
          <a:xfrm>
            <a:off x="1835150" y="2382838"/>
            <a:ext cx="5773738" cy="2451100"/>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s-CO" smtClean="0"/>
              <a:t>Ejercicio 12: Simulación 1-a</a:t>
            </a:r>
            <a:endParaRPr lang="es-ES" smtClean="0"/>
          </a:p>
        </p:txBody>
      </p:sp>
      <p:pic>
        <p:nvPicPr>
          <p:cNvPr id="89091" name="Picture 4"/>
          <p:cNvPicPr>
            <a:picLocks noChangeAspect="1" noChangeArrowheads="1"/>
          </p:cNvPicPr>
          <p:nvPr/>
        </p:nvPicPr>
        <p:blipFill>
          <a:blip r:embed="rId2"/>
          <a:srcRect/>
          <a:stretch>
            <a:fillRect/>
          </a:stretch>
        </p:blipFill>
        <p:spPr bwMode="auto">
          <a:xfrm>
            <a:off x="76200" y="1592263"/>
            <a:ext cx="9032875" cy="423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s-CO" smtClean="0"/>
              <a:t>Ejercicio 12: Simulación 1-b</a:t>
            </a:r>
            <a:endParaRPr lang="es-ES" smtClean="0"/>
          </a:p>
        </p:txBody>
      </p:sp>
      <p:pic>
        <p:nvPicPr>
          <p:cNvPr id="90115" name="Picture 4"/>
          <p:cNvPicPr>
            <a:picLocks noChangeAspect="1" noChangeArrowheads="1"/>
          </p:cNvPicPr>
          <p:nvPr/>
        </p:nvPicPr>
        <p:blipFill>
          <a:blip r:embed="rId2"/>
          <a:srcRect/>
          <a:stretch>
            <a:fillRect/>
          </a:stretch>
        </p:blipFill>
        <p:spPr bwMode="auto">
          <a:xfrm>
            <a:off x="76200" y="1600200"/>
            <a:ext cx="9032875" cy="424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s-CO" smtClean="0"/>
              <a:t>Ejercicio 12: Simulación 2-a</a:t>
            </a:r>
            <a:endParaRPr lang="es-ES" smtClean="0"/>
          </a:p>
        </p:txBody>
      </p:sp>
      <p:pic>
        <p:nvPicPr>
          <p:cNvPr id="91139" name="Picture 4"/>
          <p:cNvPicPr>
            <a:picLocks noChangeAspect="1" noChangeArrowheads="1"/>
          </p:cNvPicPr>
          <p:nvPr/>
        </p:nvPicPr>
        <p:blipFill>
          <a:blip r:embed="rId2"/>
          <a:srcRect/>
          <a:stretch>
            <a:fillRect/>
          </a:stretch>
        </p:blipFill>
        <p:spPr bwMode="auto">
          <a:xfrm>
            <a:off x="34925" y="2384425"/>
            <a:ext cx="9037638" cy="252095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CO" smtClean="0"/>
              <a:t>Ejercicio 12: Simulación 2-b</a:t>
            </a:r>
            <a:endParaRPr lang="es-ES" smtClean="0"/>
          </a:p>
        </p:txBody>
      </p:sp>
      <p:pic>
        <p:nvPicPr>
          <p:cNvPr id="92163" name="Picture 4"/>
          <p:cNvPicPr>
            <a:picLocks noChangeAspect="1" noChangeArrowheads="1"/>
          </p:cNvPicPr>
          <p:nvPr/>
        </p:nvPicPr>
        <p:blipFill>
          <a:blip r:embed="rId2"/>
          <a:srcRect/>
          <a:stretch>
            <a:fillRect/>
          </a:stretch>
        </p:blipFill>
        <p:spPr bwMode="auto">
          <a:xfrm>
            <a:off x="34925" y="2420938"/>
            <a:ext cx="8997950" cy="25019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p:txBody>
          <a:bodyPr/>
          <a:lstStyle/>
          <a:p>
            <a:pPr eaLnBrk="1" hangingPunct="1"/>
            <a:r>
              <a:rPr lang="es-CO" smtClean="0"/>
              <a:t>Ejercicio 3</a:t>
            </a:r>
            <a:endParaRPr lang="es-ES" smtClean="0"/>
          </a:p>
        </p:txBody>
      </p:sp>
      <p:grpSp>
        <p:nvGrpSpPr>
          <p:cNvPr id="11267" name="Group 17"/>
          <p:cNvGrpSpPr>
            <a:grpSpLocks/>
          </p:cNvGrpSpPr>
          <p:nvPr/>
        </p:nvGrpSpPr>
        <p:grpSpPr bwMode="auto">
          <a:xfrm>
            <a:off x="1487488" y="1574800"/>
            <a:ext cx="6370637" cy="3935413"/>
            <a:chOff x="1253" y="1684"/>
            <a:chExt cx="3254" cy="1973"/>
          </a:xfrm>
        </p:grpSpPr>
        <p:pic>
          <p:nvPicPr>
            <p:cNvPr id="11268" name="Picture 4"/>
            <p:cNvPicPr>
              <a:picLocks noChangeAspect="1" noChangeArrowheads="1"/>
            </p:cNvPicPr>
            <p:nvPr/>
          </p:nvPicPr>
          <p:blipFill>
            <a:blip r:embed="rId2"/>
            <a:srcRect/>
            <a:stretch>
              <a:fillRect/>
            </a:stretch>
          </p:blipFill>
          <p:spPr bwMode="auto">
            <a:xfrm>
              <a:off x="1253" y="1684"/>
              <a:ext cx="3254" cy="1973"/>
            </a:xfrm>
            <a:prstGeom prst="rect">
              <a:avLst/>
            </a:prstGeom>
            <a:noFill/>
            <a:ln w="9525">
              <a:noFill/>
              <a:miter lim="800000"/>
              <a:headEnd/>
              <a:tailEnd/>
            </a:ln>
          </p:spPr>
        </p:pic>
        <p:sp>
          <p:nvSpPr>
            <p:cNvPr id="11269" name="AutoShape 5"/>
            <p:cNvSpPr>
              <a:spLocks noChangeArrowheads="1"/>
            </p:cNvSpPr>
            <p:nvPr/>
          </p:nvSpPr>
          <p:spPr bwMode="auto">
            <a:xfrm>
              <a:off x="3424" y="2251"/>
              <a:ext cx="46" cy="46"/>
            </a:xfrm>
            <a:prstGeom prst="flowChartConnector">
              <a:avLst/>
            </a:prstGeom>
            <a:solidFill>
              <a:schemeClr val="tx1"/>
            </a:solidFill>
            <a:ln w="9525">
              <a:solidFill>
                <a:schemeClr val="tx1"/>
              </a:solidFill>
              <a:round/>
              <a:headEnd/>
              <a:tailEnd/>
            </a:ln>
          </p:spPr>
          <p:txBody>
            <a:bodyPr wrap="none" anchor="ctr"/>
            <a:lstStyle/>
            <a:p>
              <a:endParaRPr lang="es-ES_tradnl">
                <a:latin typeface="Times New Roman" pitchFamily="18" charset="0"/>
              </a:endParaRPr>
            </a:p>
          </p:txBody>
        </p:sp>
        <p:sp>
          <p:nvSpPr>
            <p:cNvPr id="11270" name="AutoShape 6"/>
            <p:cNvSpPr>
              <a:spLocks noChangeArrowheads="1"/>
            </p:cNvSpPr>
            <p:nvPr/>
          </p:nvSpPr>
          <p:spPr bwMode="auto">
            <a:xfrm>
              <a:off x="3515" y="2047"/>
              <a:ext cx="46" cy="46"/>
            </a:xfrm>
            <a:prstGeom prst="flowChartConnector">
              <a:avLst/>
            </a:prstGeom>
            <a:solidFill>
              <a:schemeClr val="tx1"/>
            </a:solidFill>
            <a:ln w="9525">
              <a:solidFill>
                <a:schemeClr val="tx1"/>
              </a:solidFill>
              <a:round/>
              <a:headEnd/>
              <a:tailEnd/>
            </a:ln>
          </p:spPr>
          <p:txBody>
            <a:bodyPr wrap="none" anchor="ctr"/>
            <a:lstStyle/>
            <a:p>
              <a:endParaRPr lang="es-ES_tradnl">
                <a:latin typeface="Times New Roman" pitchFamily="18" charset="0"/>
              </a:endParaRPr>
            </a:p>
          </p:txBody>
        </p:sp>
        <p:sp>
          <p:nvSpPr>
            <p:cNvPr id="11271" name="AutoShape 9"/>
            <p:cNvSpPr>
              <a:spLocks noChangeArrowheads="1"/>
            </p:cNvSpPr>
            <p:nvPr/>
          </p:nvSpPr>
          <p:spPr bwMode="auto">
            <a:xfrm>
              <a:off x="2426" y="2319"/>
              <a:ext cx="46" cy="46"/>
            </a:xfrm>
            <a:prstGeom prst="flowChartConnector">
              <a:avLst/>
            </a:prstGeom>
            <a:solidFill>
              <a:schemeClr val="tx1"/>
            </a:solidFill>
            <a:ln w="9525">
              <a:solidFill>
                <a:schemeClr val="tx1"/>
              </a:solidFill>
              <a:round/>
              <a:headEnd/>
              <a:tailEnd/>
            </a:ln>
          </p:spPr>
          <p:txBody>
            <a:bodyPr wrap="none" anchor="ctr"/>
            <a:lstStyle/>
            <a:p>
              <a:endParaRPr lang="es-ES_tradnl">
                <a:latin typeface="Times New Roman" pitchFamily="18" charset="0"/>
              </a:endParaRPr>
            </a:p>
          </p:txBody>
        </p:sp>
        <p:sp>
          <p:nvSpPr>
            <p:cNvPr id="11272" name="AutoShape 10"/>
            <p:cNvSpPr>
              <a:spLocks noChangeArrowheads="1"/>
            </p:cNvSpPr>
            <p:nvPr/>
          </p:nvSpPr>
          <p:spPr bwMode="auto">
            <a:xfrm>
              <a:off x="2925" y="3022"/>
              <a:ext cx="46" cy="46"/>
            </a:xfrm>
            <a:prstGeom prst="flowChartConnector">
              <a:avLst/>
            </a:prstGeom>
            <a:solidFill>
              <a:schemeClr val="tx1"/>
            </a:solidFill>
            <a:ln w="9525">
              <a:solidFill>
                <a:schemeClr val="tx1"/>
              </a:solidFill>
              <a:round/>
              <a:headEnd/>
              <a:tailEnd/>
            </a:ln>
          </p:spPr>
          <p:txBody>
            <a:bodyPr wrap="none" anchor="ctr"/>
            <a:lstStyle/>
            <a:p>
              <a:endParaRPr lang="es-ES_tradnl">
                <a:latin typeface="Times New Roman" pitchFamily="18" charset="0"/>
              </a:endParaRPr>
            </a:p>
          </p:txBody>
        </p:sp>
        <p:sp>
          <p:nvSpPr>
            <p:cNvPr id="11273" name="AutoShape 11"/>
            <p:cNvSpPr>
              <a:spLocks noChangeArrowheads="1"/>
            </p:cNvSpPr>
            <p:nvPr/>
          </p:nvSpPr>
          <p:spPr bwMode="auto">
            <a:xfrm>
              <a:off x="1610" y="3339"/>
              <a:ext cx="46" cy="46"/>
            </a:xfrm>
            <a:prstGeom prst="flowChartConnector">
              <a:avLst/>
            </a:prstGeom>
            <a:solidFill>
              <a:schemeClr val="tx1"/>
            </a:solidFill>
            <a:ln w="9525">
              <a:solidFill>
                <a:schemeClr val="tx1"/>
              </a:solidFill>
              <a:round/>
              <a:headEnd/>
              <a:tailEnd/>
            </a:ln>
          </p:spPr>
          <p:txBody>
            <a:bodyPr wrap="none" anchor="ctr"/>
            <a:lstStyle/>
            <a:p>
              <a:endParaRPr lang="es-ES_tradnl">
                <a:latin typeface="Times New Roman" pitchFamily="18" charset="0"/>
              </a:endParaRPr>
            </a:p>
          </p:txBody>
        </p:sp>
        <p:sp>
          <p:nvSpPr>
            <p:cNvPr id="11274" name="AutoShape 12"/>
            <p:cNvSpPr>
              <a:spLocks noChangeArrowheads="1"/>
            </p:cNvSpPr>
            <p:nvPr/>
          </p:nvSpPr>
          <p:spPr bwMode="auto">
            <a:xfrm>
              <a:off x="1519" y="2862"/>
              <a:ext cx="46" cy="46"/>
            </a:xfrm>
            <a:prstGeom prst="flowChartConnector">
              <a:avLst/>
            </a:prstGeom>
            <a:solidFill>
              <a:schemeClr val="tx1"/>
            </a:solidFill>
            <a:ln w="9525">
              <a:solidFill>
                <a:schemeClr val="tx1"/>
              </a:solidFill>
              <a:round/>
              <a:headEnd/>
              <a:tailEnd/>
            </a:ln>
          </p:spPr>
          <p:txBody>
            <a:bodyPr wrap="none" anchor="ctr"/>
            <a:lstStyle/>
            <a:p>
              <a:endParaRPr lang="es-ES_tradnl">
                <a:latin typeface="Times New Roman" pitchFamily="18" charset="0"/>
              </a:endParaRPr>
            </a:p>
          </p:txBody>
        </p:sp>
        <p:sp>
          <p:nvSpPr>
            <p:cNvPr id="11275" name="AutoShape 13"/>
            <p:cNvSpPr>
              <a:spLocks noChangeArrowheads="1"/>
            </p:cNvSpPr>
            <p:nvPr/>
          </p:nvSpPr>
          <p:spPr bwMode="auto">
            <a:xfrm>
              <a:off x="1519" y="2682"/>
              <a:ext cx="46" cy="46"/>
            </a:xfrm>
            <a:prstGeom prst="flowChartConnector">
              <a:avLst/>
            </a:prstGeom>
            <a:solidFill>
              <a:schemeClr val="tx1"/>
            </a:solidFill>
            <a:ln w="9525">
              <a:solidFill>
                <a:schemeClr val="tx1"/>
              </a:solidFill>
              <a:round/>
              <a:headEnd/>
              <a:tailEnd/>
            </a:ln>
          </p:spPr>
          <p:txBody>
            <a:bodyPr wrap="none" anchor="ctr"/>
            <a:lstStyle/>
            <a:p>
              <a:endParaRPr lang="es-ES_tradnl">
                <a:latin typeface="Times New Roman" pitchFamily="18" charset="0"/>
              </a:endParaRPr>
            </a:p>
          </p:txBody>
        </p:sp>
        <p:sp>
          <p:nvSpPr>
            <p:cNvPr id="11276" name="AutoShape 14"/>
            <p:cNvSpPr>
              <a:spLocks noChangeArrowheads="1"/>
            </p:cNvSpPr>
            <p:nvPr/>
          </p:nvSpPr>
          <p:spPr bwMode="auto">
            <a:xfrm>
              <a:off x="1519" y="2046"/>
              <a:ext cx="46" cy="46"/>
            </a:xfrm>
            <a:prstGeom prst="flowChartConnector">
              <a:avLst/>
            </a:prstGeom>
            <a:solidFill>
              <a:schemeClr val="tx1"/>
            </a:solidFill>
            <a:ln w="9525">
              <a:solidFill>
                <a:schemeClr val="tx1"/>
              </a:solidFill>
              <a:round/>
              <a:headEnd/>
              <a:tailEnd/>
            </a:ln>
          </p:spPr>
          <p:txBody>
            <a:bodyPr wrap="none" anchor="ctr"/>
            <a:lstStyle/>
            <a:p>
              <a:endParaRPr lang="es-ES_tradnl">
                <a:latin typeface="Times New Roman" pitchFamily="18" charset="0"/>
              </a:endParaRPr>
            </a:p>
          </p:txBody>
        </p:sp>
        <p:sp>
          <p:nvSpPr>
            <p:cNvPr id="11277" name="AutoShape 15"/>
            <p:cNvSpPr>
              <a:spLocks noChangeArrowheads="1"/>
            </p:cNvSpPr>
            <p:nvPr/>
          </p:nvSpPr>
          <p:spPr bwMode="auto">
            <a:xfrm>
              <a:off x="1973" y="1706"/>
              <a:ext cx="46" cy="46"/>
            </a:xfrm>
            <a:prstGeom prst="flowChartConnector">
              <a:avLst/>
            </a:prstGeom>
            <a:solidFill>
              <a:schemeClr val="tx1"/>
            </a:solidFill>
            <a:ln w="9525">
              <a:solidFill>
                <a:schemeClr val="tx1"/>
              </a:solidFill>
              <a:round/>
              <a:headEnd/>
              <a:tailEnd/>
            </a:ln>
          </p:spPr>
          <p:txBody>
            <a:bodyPr wrap="none" anchor="ctr"/>
            <a:lstStyle/>
            <a:p>
              <a:endParaRPr lang="es-ES_tradnl">
                <a:latin typeface="Times New Roman" pitchFamily="18" charset="0"/>
              </a:endParaRPr>
            </a:p>
          </p:txBody>
        </p:sp>
        <p:sp>
          <p:nvSpPr>
            <p:cNvPr id="11278" name="AutoShape 16"/>
            <p:cNvSpPr>
              <a:spLocks noChangeArrowheads="1"/>
            </p:cNvSpPr>
            <p:nvPr/>
          </p:nvSpPr>
          <p:spPr bwMode="auto">
            <a:xfrm>
              <a:off x="1973" y="2478"/>
              <a:ext cx="46" cy="46"/>
            </a:xfrm>
            <a:prstGeom prst="flowChartConnector">
              <a:avLst/>
            </a:prstGeom>
            <a:solidFill>
              <a:schemeClr val="tx1"/>
            </a:solidFill>
            <a:ln w="9525">
              <a:solidFill>
                <a:schemeClr val="tx1"/>
              </a:solidFill>
              <a:round/>
              <a:headEnd/>
              <a:tailEnd/>
            </a:ln>
          </p:spPr>
          <p:txBody>
            <a:bodyPr wrap="none" anchor="ctr"/>
            <a:lstStyle/>
            <a:p>
              <a:endParaRPr lang="es-ES_tradnl">
                <a:latin typeface="Times New Roman" pitchFamily="18" charset="0"/>
              </a:endParaRPr>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s-CO" smtClean="0"/>
              <a:t>Ejercicio 12: Simulación 3 (manejo de puertas)</a:t>
            </a:r>
            <a:endParaRPr lang="es-ES" smtClean="0"/>
          </a:p>
        </p:txBody>
      </p:sp>
      <p:pic>
        <p:nvPicPr>
          <p:cNvPr id="93187" name="Picture 4"/>
          <p:cNvPicPr>
            <a:picLocks noChangeAspect="1" noChangeArrowheads="1"/>
          </p:cNvPicPr>
          <p:nvPr/>
        </p:nvPicPr>
        <p:blipFill>
          <a:blip r:embed="rId2"/>
          <a:srcRect/>
          <a:stretch>
            <a:fillRect/>
          </a:stretch>
        </p:blipFill>
        <p:spPr bwMode="auto">
          <a:xfrm>
            <a:off x="0" y="1520825"/>
            <a:ext cx="9109075" cy="427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sz="2800" dirty="0" smtClean="0"/>
              <a:t>Ejercicio 13: </a:t>
            </a:r>
            <a:r>
              <a:rPr lang="es-ES_tradnl" sz="2800" dirty="0" smtClean="0"/>
              <a:t>Diseño de un Procesador Monociclo</a:t>
            </a:r>
            <a:endParaRPr lang="es-ES_tradnl" sz="2800" dirty="0"/>
          </a:p>
        </p:txBody>
      </p:sp>
      <p:sp>
        <p:nvSpPr>
          <p:cNvPr id="4" name="AutoShape 2"/>
          <p:cNvSpPr>
            <a:spLocks noChangeArrowheads="1"/>
          </p:cNvSpPr>
          <p:nvPr/>
        </p:nvSpPr>
        <p:spPr bwMode="auto">
          <a:xfrm>
            <a:off x="2125722" y="3143252"/>
            <a:ext cx="1898650" cy="431800"/>
          </a:xfrm>
          <a:custGeom>
            <a:avLst/>
            <a:gdLst>
              <a:gd name="T0" fmla="*/ 1661342 w 21600"/>
              <a:gd name="T1" fmla="*/ 215900 h 21600"/>
              <a:gd name="T2" fmla="*/ 949338 w 21600"/>
              <a:gd name="T3" fmla="*/ 431800 h 21600"/>
              <a:gd name="T4" fmla="*/ 237335 w 21600"/>
              <a:gd name="T5" fmla="*/ 215900 h 21600"/>
              <a:gd name="T6" fmla="*/ 949338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lumMod val="40000"/>
              <a:lumOff val="60000"/>
            </a:schemeClr>
          </a:solidFill>
          <a:ln w="9525">
            <a:solidFill>
              <a:schemeClr val="tx1"/>
            </a:solidFill>
            <a:miter lim="800000"/>
            <a:headEnd/>
            <a:tailEnd/>
          </a:ln>
        </p:spPr>
        <p:txBody>
          <a:bodyPr wrap="none" anchor="ctr"/>
          <a:lstStyle/>
          <a:p>
            <a:pPr algn="ctr"/>
            <a:r>
              <a:rPr lang="es-CO" sz="1800"/>
              <a:t>ALU</a:t>
            </a:r>
            <a:endParaRPr lang="es-ES" sz="1800"/>
          </a:p>
        </p:txBody>
      </p:sp>
      <p:sp>
        <p:nvSpPr>
          <p:cNvPr id="7" name="Rectangle 13"/>
          <p:cNvSpPr>
            <a:spLocks noChangeArrowheads="1"/>
          </p:cNvSpPr>
          <p:nvPr/>
        </p:nvSpPr>
        <p:spPr bwMode="auto">
          <a:xfrm>
            <a:off x="533460" y="2274850"/>
            <a:ext cx="1152525" cy="287338"/>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R0</a:t>
            </a:r>
            <a:endParaRPr lang="es-ES" sz="1600">
              <a:latin typeface="Times New Roman" pitchFamily="18" charset="0"/>
            </a:endParaRPr>
          </a:p>
        </p:txBody>
      </p:sp>
      <p:sp>
        <p:nvSpPr>
          <p:cNvPr id="8" name="Rectangle 14"/>
          <p:cNvSpPr>
            <a:spLocks noChangeArrowheads="1"/>
          </p:cNvSpPr>
          <p:nvPr/>
        </p:nvSpPr>
        <p:spPr bwMode="auto">
          <a:xfrm>
            <a:off x="533460" y="2562188"/>
            <a:ext cx="1152525" cy="287337"/>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R1</a:t>
            </a:r>
            <a:endParaRPr lang="es-ES" sz="1600">
              <a:latin typeface="Times New Roman" pitchFamily="18" charset="0"/>
            </a:endParaRPr>
          </a:p>
        </p:txBody>
      </p:sp>
      <p:sp>
        <p:nvSpPr>
          <p:cNvPr id="9" name="Rectangle 15"/>
          <p:cNvSpPr>
            <a:spLocks noChangeArrowheads="1"/>
          </p:cNvSpPr>
          <p:nvPr/>
        </p:nvSpPr>
        <p:spPr bwMode="auto">
          <a:xfrm>
            <a:off x="533460" y="2851113"/>
            <a:ext cx="1152525" cy="287337"/>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R2</a:t>
            </a:r>
            <a:endParaRPr lang="es-ES" sz="1600">
              <a:latin typeface="Times New Roman" pitchFamily="18" charset="0"/>
            </a:endParaRPr>
          </a:p>
        </p:txBody>
      </p:sp>
      <p:sp>
        <p:nvSpPr>
          <p:cNvPr id="10" name="Rectangle 16"/>
          <p:cNvSpPr>
            <a:spLocks noChangeArrowheads="1"/>
          </p:cNvSpPr>
          <p:nvPr/>
        </p:nvSpPr>
        <p:spPr bwMode="auto">
          <a:xfrm>
            <a:off x="533460" y="3138450"/>
            <a:ext cx="1152525" cy="287338"/>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R3</a:t>
            </a:r>
            <a:endParaRPr lang="es-ES" sz="1600">
              <a:latin typeface="Times New Roman" pitchFamily="18" charset="0"/>
            </a:endParaRPr>
          </a:p>
        </p:txBody>
      </p:sp>
      <p:sp>
        <p:nvSpPr>
          <p:cNvPr id="11" name="Rectangle 21"/>
          <p:cNvSpPr>
            <a:spLocks noChangeArrowheads="1"/>
          </p:cNvSpPr>
          <p:nvPr/>
        </p:nvSpPr>
        <p:spPr bwMode="auto">
          <a:xfrm>
            <a:off x="533460" y="3427375"/>
            <a:ext cx="1152525" cy="287338"/>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R4</a:t>
            </a:r>
            <a:endParaRPr lang="es-ES" sz="1600">
              <a:latin typeface="Times New Roman" pitchFamily="18" charset="0"/>
            </a:endParaRPr>
          </a:p>
        </p:txBody>
      </p:sp>
      <p:sp>
        <p:nvSpPr>
          <p:cNvPr id="12" name="Rectangle 22"/>
          <p:cNvSpPr>
            <a:spLocks noChangeArrowheads="1"/>
          </p:cNvSpPr>
          <p:nvPr/>
        </p:nvSpPr>
        <p:spPr bwMode="auto">
          <a:xfrm>
            <a:off x="533460" y="3714713"/>
            <a:ext cx="1152525" cy="287337"/>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R5</a:t>
            </a:r>
            <a:endParaRPr lang="es-ES" sz="1600">
              <a:latin typeface="Times New Roman" pitchFamily="18" charset="0"/>
            </a:endParaRPr>
          </a:p>
        </p:txBody>
      </p:sp>
      <p:sp>
        <p:nvSpPr>
          <p:cNvPr id="13" name="Rectangle 23"/>
          <p:cNvSpPr>
            <a:spLocks noChangeArrowheads="1"/>
          </p:cNvSpPr>
          <p:nvPr/>
        </p:nvSpPr>
        <p:spPr bwMode="auto">
          <a:xfrm>
            <a:off x="533460" y="4003638"/>
            <a:ext cx="1152525" cy="287337"/>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R6</a:t>
            </a:r>
            <a:endParaRPr lang="es-ES" sz="1600">
              <a:latin typeface="Times New Roman" pitchFamily="18" charset="0"/>
            </a:endParaRPr>
          </a:p>
        </p:txBody>
      </p:sp>
      <p:sp>
        <p:nvSpPr>
          <p:cNvPr id="14" name="Rectangle 24"/>
          <p:cNvSpPr>
            <a:spLocks noChangeArrowheads="1"/>
          </p:cNvSpPr>
          <p:nvPr/>
        </p:nvSpPr>
        <p:spPr bwMode="auto">
          <a:xfrm>
            <a:off x="533460" y="4290975"/>
            <a:ext cx="1152525" cy="287338"/>
          </a:xfrm>
          <a:prstGeom prst="rect">
            <a:avLst/>
          </a:prstGeom>
          <a:solidFill>
            <a:schemeClr val="accent5">
              <a:lumMod val="40000"/>
              <a:lumOff val="60000"/>
            </a:schemeClr>
          </a:solidFill>
          <a:ln w="9525">
            <a:solidFill>
              <a:schemeClr val="tx1"/>
            </a:solidFill>
            <a:miter lim="800000"/>
            <a:headEnd/>
            <a:tailEnd/>
          </a:ln>
        </p:spPr>
        <p:txBody>
          <a:bodyPr wrap="none" anchor="ctr"/>
          <a:lstStyle/>
          <a:p>
            <a:pPr algn="ctr"/>
            <a:r>
              <a:rPr lang="es-CO" sz="1600">
                <a:latin typeface="Times New Roman" pitchFamily="18" charset="0"/>
              </a:rPr>
              <a:t>R7</a:t>
            </a:r>
            <a:endParaRPr lang="es-ES" sz="1600">
              <a:latin typeface="Times New Roman" pitchFamily="18" charset="0"/>
            </a:endParaRPr>
          </a:p>
        </p:txBody>
      </p:sp>
      <p:cxnSp>
        <p:nvCxnSpPr>
          <p:cNvPr id="17" name="16 Conector recto"/>
          <p:cNvCxnSpPr/>
          <p:nvPr/>
        </p:nvCxnSpPr>
        <p:spPr>
          <a:xfrm rot="5400000" flipH="1" flipV="1">
            <a:off x="1173222" y="2089113"/>
            <a:ext cx="3698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7"/>
          <p:cNvSpPr>
            <a:spLocks noChangeArrowheads="1"/>
          </p:cNvSpPr>
          <p:nvPr/>
        </p:nvSpPr>
        <p:spPr bwMode="auto">
          <a:xfrm>
            <a:off x="2709837" y="5952369"/>
            <a:ext cx="719138" cy="503237"/>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s-CO" sz="1400">
                <a:latin typeface="Times New Roman" pitchFamily="18" charset="0"/>
              </a:rPr>
              <a:t>Data In</a:t>
            </a:r>
            <a:endParaRPr lang="es-ES" sz="1400">
              <a:latin typeface="Times New Roman" pitchFamily="18" charset="0"/>
            </a:endParaRPr>
          </a:p>
        </p:txBody>
      </p:sp>
      <p:sp>
        <p:nvSpPr>
          <p:cNvPr id="25" name="Rectangle 7"/>
          <p:cNvSpPr>
            <a:spLocks noChangeArrowheads="1"/>
          </p:cNvSpPr>
          <p:nvPr/>
        </p:nvSpPr>
        <p:spPr bwMode="auto">
          <a:xfrm>
            <a:off x="6226166" y="1144535"/>
            <a:ext cx="719138" cy="503237"/>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s-CO" sz="1400" dirty="0">
                <a:latin typeface="Times New Roman" pitchFamily="18" charset="0"/>
              </a:rPr>
              <a:t>Data </a:t>
            </a:r>
            <a:r>
              <a:rPr lang="es-CO" sz="1400" dirty="0" err="1">
                <a:latin typeface="Times New Roman" pitchFamily="18" charset="0"/>
              </a:rPr>
              <a:t>Out</a:t>
            </a:r>
            <a:endParaRPr lang="es-ES" sz="1400" dirty="0">
              <a:latin typeface="Times New Roman" pitchFamily="18" charset="0"/>
            </a:endParaRPr>
          </a:p>
        </p:txBody>
      </p:sp>
      <p:sp>
        <p:nvSpPr>
          <p:cNvPr id="27" name="Rectangle 8"/>
          <p:cNvSpPr>
            <a:spLocks noChangeArrowheads="1"/>
          </p:cNvSpPr>
          <p:nvPr/>
        </p:nvSpPr>
        <p:spPr bwMode="auto">
          <a:xfrm>
            <a:off x="4973660" y="2659068"/>
            <a:ext cx="1241425" cy="1208088"/>
          </a:xfrm>
          <a:prstGeom prst="rect">
            <a:avLst/>
          </a:prstGeom>
          <a:solidFill>
            <a:schemeClr val="bg2">
              <a:lumMod val="20000"/>
              <a:lumOff val="8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RAM</a:t>
            </a:r>
          </a:p>
          <a:p>
            <a:pPr algn="ctr"/>
            <a:endParaRPr lang="es-CO" sz="1400" dirty="0" smtClean="0">
              <a:latin typeface="Times New Roman" pitchFamily="18" charset="0"/>
            </a:endParaRPr>
          </a:p>
          <a:p>
            <a:pPr algn="ctr"/>
            <a:r>
              <a:rPr lang="es-CO" sz="1400" dirty="0" smtClean="0">
                <a:latin typeface="Times New Roman" pitchFamily="18" charset="0"/>
              </a:rPr>
              <a:t>Memoria</a:t>
            </a:r>
          </a:p>
          <a:p>
            <a:pPr algn="ctr"/>
            <a:r>
              <a:rPr lang="es-CO" sz="1400" dirty="0" smtClean="0">
                <a:latin typeface="Times New Roman" pitchFamily="18" charset="0"/>
              </a:rPr>
              <a:t>de Datos</a:t>
            </a:r>
            <a:endParaRPr lang="es-ES" sz="1400" dirty="0">
              <a:latin typeface="Times New Roman" pitchFamily="18" charset="0"/>
            </a:endParaRPr>
          </a:p>
        </p:txBody>
      </p:sp>
      <p:sp>
        <p:nvSpPr>
          <p:cNvPr id="33" name="AutoShape 2"/>
          <p:cNvSpPr>
            <a:spLocks noChangeArrowheads="1"/>
          </p:cNvSpPr>
          <p:nvPr/>
        </p:nvSpPr>
        <p:spPr bwMode="auto">
          <a:xfrm rot="10800000">
            <a:off x="196910" y="4789450"/>
            <a:ext cx="1825625" cy="401638"/>
          </a:xfrm>
          <a:custGeom>
            <a:avLst/>
            <a:gdLst>
              <a:gd name="T0" fmla="*/ 1597444 w 21600"/>
              <a:gd name="T1" fmla="*/ 200821 h 21600"/>
              <a:gd name="T2" fmla="*/ 912825 w 21600"/>
              <a:gd name="T3" fmla="*/ 401643 h 21600"/>
              <a:gd name="T4" fmla="*/ 228206 w 21600"/>
              <a:gd name="T5" fmla="*/ 200821 h 21600"/>
              <a:gd name="T6" fmla="*/ 912825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lumMod val="40000"/>
              <a:lumOff val="60000"/>
            </a:schemeClr>
          </a:solidFill>
          <a:ln w="9525">
            <a:solidFill>
              <a:schemeClr val="tx1"/>
            </a:solidFill>
            <a:miter lim="800000"/>
            <a:headEnd/>
            <a:tailEnd/>
          </a:ln>
        </p:spPr>
        <p:txBody>
          <a:bodyPr wrap="none" anchor="ctr"/>
          <a:lstStyle/>
          <a:p>
            <a:pPr algn="ctr"/>
            <a:endParaRPr lang="es-ES_tradnl" sz="1800"/>
          </a:p>
        </p:txBody>
      </p:sp>
      <p:sp>
        <p:nvSpPr>
          <p:cNvPr id="34" name="97 CuadroTexto"/>
          <p:cNvSpPr txBox="1">
            <a:spLocks noChangeArrowheads="1"/>
          </p:cNvSpPr>
          <p:nvPr/>
        </p:nvSpPr>
        <p:spPr bwMode="auto">
          <a:xfrm>
            <a:off x="747772" y="4821200"/>
            <a:ext cx="720725" cy="369888"/>
          </a:xfrm>
          <a:prstGeom prst="rect">
            <a:avLst/>
          </a:prstGeom>
          <a:noFill/>
          <a:ln w="9525">
            <a:noFill/>
            <a:miter lim="800000"/>
            <a:headEnd/>
            <a:tailEnd/>
          </a:ln>
        </p:spPr>
        <p:txBody>
          <a:bodyPr>
            <a:spAutoFit/>
          </a:bodyPr>
          <a:lstStyle/>
          <a:p>
            <a:pPr algn="ctr"/>
            <a:r>
              <a:rPr lang="es-ES_tradnl" sz="1800"/>
              <a:t>MUX</a:t>
            </a:r>
            <a:endParaRPr lang="es-ES_tradnl"/>
          </a:p>
        </p:txBody>
      </p:sp>
      <p:cxnSp>
        <p:nvCxnSpPr>
          <p:cNvPr id="35" name="101 Conector recto de flecha"/>
          <p:cNvCxnSpPr>
            <a:cxnSpLocks noChangeShapeType="1"/>
            <a:stCxn id="33" idx="1"/>
            <a:endCxn id="14" idx="2"/>
          </p:cNvCxnSpPr>
          <p:nvPr/>
        </p:nvCxnSpPr>
        <p:spPr bwMode="auto">
          <a:xfrm rot="10800000" flipH="1">
            <a:off x="1109722" y="4578313"/>
            <a:ext cx="0" cy="211137"/>
          </a:xfrm>
          <a:prstGeom prst="straightConnector1">
            <a:avLst/>
          </a:prstGeom>
          <a:noFill/>
          <a:ln w="9525">
            <a:solidFill>
              <a:schemeClr val="tx1"/>
            </a:solidFill>
            <a:miter lim="800000"/>
            <a:headEnd/>
            <a:tailEnd type="triangle" w="med" len="med"/>
          </a:ln>
        </p:spPr>
      </p:cxnSp>
      <p:cxnSp>
        <p:nvCxnSpPr>
          <p:cNvPr id="36" name="35 Conector angular"/>
          <p:cNvCxnSpPr/>
          <p:nvPr/>
        </p:nvCxnSpPr>
        <p:spPr>
          <a:xfrm rot="16200000" flipH="1">
            <a:off x="2186860" y="4456888"/>
            <a:ext cx="1763671" cy="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rot="10800000" flipV="1">
            <a:off x="1685986" y="5338726"/>
            <a:ext cx="1389063" cy="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114 Conector recto de flecha"/>
          <p:cNvCxnSpPr>
            <a:cxnSpLocks noChangeShapeType="1"/>
          </p:cNvCxnSpPr>
          <p:nvPr/>
        </p:nvCxnSpPr>
        <p:spPr bwMode="auto">
          <a:xfrm rot="5400000" flipH="1" flipV="1">
            <a:off x="1612961" y="5264151"/>
            <a:ext cx="147637" cy="1588"/>
          </a:xfrm>
          <a:prstGeom prst="straightConnector1">
            <a:avLst/>
          </a:prstGeom>
          <a:noFill/>
          <a:ln w="9525">
            <a:solidFill>
              <a:schemeClr val="tx1"/>
            </a:solidFill>
            <a:miter lim="800000"/>
            <a:headEnd/>
            <a:tailEnd type="triangle" w="med" len="med"/>
          </a:ln>
        </p:spPr>
      </p:cxnSp>
      <p:cxnSp>
        <p:nvCxnSpPr>
          <p:cNvPr id="39" name="38 Conector recto"/>
          <p:cNvCxnSpPr>
            <a:stCxn id="27" idx="2"/>
          </p:cNvCxnSpPr>
          <p:nvPr/>
        </p:nvCxnSpPr>
        <p:spPr>
          <a:xfrm rot="16200000" flipH="1">
            <a:off x="4749069" y="4712459"/>
            <a:ext cx="1690647" cy="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rot="10800000">
            <a:off x="1358960" y="5557801"/>
            <a:ext cx="423545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124 Conector recto de flecha"/>
          <p:cNvCxnSpPr>
            <a:cxnSpLocks noChangeShapeType="1"/>
          </p:cNvCxnSpPr>
          <p:nvPr/>
        </p:nvCxnSpPr>
        <p:spPr bwMode="auto">
          <a:xfrm rot="5400000" flipH="1" flipV="1">
            <a:off x="1177192" y="5374444"/>
            <a:ext cx="365125" cy="1588"/>
          </a:xfrm>
          <a:prstGeom prst="straightConnector1">
            <a:avLst/>
          </a:prstGeom>
          <a:noFill/>
          <a:ln w="9525">
            <a:solidFill>
              <a:schemeClr val="tx1"/>
            </a:solidFill>
            <a:miter lim="800000"/>
            <a:headEnd/>
            <a:tailEnd type="triangle" w="med" len="med"/>
          </a:ln>
        </p:spPr>
      </p:cxnSp>
      <p:cxnSp>
        <p:nvCxnSpPr>
          <p:cNvPr id="43" name="126 Conector recto de flecha"/>
          <p:cNvCxnSpPr>
            <a:cxnSpLocks noChangeShapeType="1"/>
            <a:endCxn id="25" idx="1"/>
          </p:cNvCxnSpPr>
          <p:nvPr/>
        </p:nvCxnSpPr>
        <p:spPr bwMode="auto">
          <a:xfrm>
            <a:off x="5599173" y="1396154"/>
            <a:ext cx="626993" cy="1588"/>
          </a:xfrm>
          <a:prstGeom prst="straightConnector1">
            <a:avLst/>
          </a:prstGeom>
          <a:noFill/>
          <a:ln w="9525">
            <a:solidFill>
              <a:schemeClr val="tx1"/>
            </a:solidFill>
            <a:miter lim="800000"/>
            <a:headEnd/>
            <a:tailEnd type="triangle" w="med" len="med"/>
          </a:ln>
        </p:spPr>
      </p:cxnSp>
      <p:sp>
        <p:nvSpPr>
          <p:cNvPr id="45" name="Rectangle 8"/>
          <p:cNvSpPr>
            <a:spLocks noChangeArrowheads="1"/>
          </p:cNvSpPr>
          <p:nvPr/>
        </p:nvSpPr>
        <p:spPr bwMode="auto">
          <a:xfrm>
            <a:off x="6653272" y="2660656"/>
            <a:ext cx="1241425" cy="1206500"/>
          </a:xfrm>
          <a:prstGeom prst="rect">
            <a:avLst/>
          </a:prstGeom>
          <a:solidFill>
            <a:schemeClr val="bg2">
              <a:lumMod val="20000"/>
              <a:lumOff val="8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RAM</a:t>
            </a:r>
          </a:p>
          <a:p>
            <a:pPr algn="ctr"/>
            <a:endParaRPr lang="es-CO" sz="1400" dirty="0" smtClean="0">
              <a:latin typeface="Times New Roman" pitchFamily="18" charset="0"/>
            </a:endParaRPr>
          </a:p>
          <a:p>
            <a:pPr algn="ctr"/>
            <a:r>
              <a:rPr lang="es-CO" sz="1400" dirty="0" smtClean="0">
                <a:latin typeface="Times New Roman" pitchFamily="18" charset="0"/>
              </a:rPr>
              <a:t>Memoria de</a:t>
            </a:r>
          </a:p>
          <a:p>
            <a:pPr algn="ctr"/>
            <a:r>
              <a:rPr lang="es-ES" sz="1400" dirty="0" smtClean="0">
                <a:latin typeface="Times New Roman" pitchFamily="18" charset="0"/>
              </a:rPr>
              <a:t>Instrucciones</a:t>
            </a:r>
            <a:endParaRPr lang="es-CO" sz="1400" dirty="0" smtClean="0">
              <a:latin typeface="Times New Roman" pitchFamily="18" charset="0"/>
            </a:endParaRPr>
          </a:p>
        </p:txBody>
      </p:sp>
      <p:sp>
        <p:nvSpPr>
          <p:cNvPr id="48" name="Rectangle 7"/>
          <p:cNvSpPr>
            <a:spLocks noChangeArrowheads="1"/>
          </p:cNvSpPr>
          <p:nvPr/>
        </p:nvSpPr>
        <p:spPr bwMode="auto">
          <a:xfrm>
            <a:off x="8234422" y="3012287"/>
            <a:ext cx="719138" cy="503237"/>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s-CO" sz="1400">
                <a:latin typeface="Times New Roman" pitchFamily="18" charset="0"/>
              </a:rPr>
              <a:t>PC</a:t>
            </a:r>
            <a:endParaRPr lang="es-ES" sz="1400">
              <a:latin typeface="Times New Roman" pitchFamily="18" charset="0"/>
            </a:endParaRPr>
          </a:p>
        </p:txBody>
      </p:sp>
      <p:cxnSp>
        <p:nvCxnSpPr>
          <p:cNvPr id="49" name="169 Conector angular"/>
          <p:cNvCxnSpPr>
            <a:cxnSpLocks noChangeShapeType="1"/>
            <a:stCxn id="48" idx="1"/>
            <a:endCxn id="45" idx="3"/>
          </p:cNvCxnSpPr>
          <p:nvPr/>
        </p:nvCxnSpPr>
        <p:spPr bwMode="auto">
          <a:xfrm rot="10800000">
            <a:off x="7894698" y="3263906"/>
            <a:ext cx="339725" cy="1588"/>
          </a:xfrm>
          <a:prstGeom prst="bentConnector3">
            <a:avLst>
              <a:gd name="adj1" fmla="val 50000"/>
            </a:avLst>
          </a:prstGeom>
          <a:noFill/>
          <a:ln w="9525">
            <a:solidFill>
              <a:schemeClr val="tx1"/>
            </a:solidFill>
            <a:miter lim="800000"/>
            <a:headEnd/>
            <a:tailEnd type="triangle" w="med" len="med"/>
          </a:ln>
        </p:spPr>
      </p:cxnSp>
      <p:sp>
        <p:nvSpPr>
          <p:cNvPr id="50" name="Rectangle 8"/>
          <p:cNvSpPr>
            <a:spLocks noChangeArrowheads="1"/>
          </p:cNvSpPr>
          <p:nvPr/>
        </p:nvSpPr>
        <p:spPr bwMode="auto">
          <a:xfrm>
            <a:off x="6654860" y="4743468"/>
            <a:ext cx="1241425" cy="603250"/>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algn="ctr"/>
            <a:r>
              <a:rPr lang="es-CO" sz="1400">
                <a:latin typeface="Times New Roman" pitchFamily="18" charset="0"/>
              </a:rPr>
              <a:t>Decodificación</a:t>
            </a:r>
            <a:endParaRPr lang="es-ES" sz="1400">
              <a:latin typeface="Times New Roman" pitchFamily="18" charset="0"/>
            </a:endParaRPr>
          </a:p>
        </p:txBody>
      </p:sp>
      <p:cxnSp>
        <p:nvCxnSpPr>
          <p:cNvPr id="51" name="182 Conector recto de flecha"/>
          <p:cNvCxnSpPr>
            <a:cxnSpLocks noChangeShapeType="1"/>
            <a:stCxn id="45" idx="2"/>
            <a:endCxn id="50" idx="0"/>
          </p:cNvCxnSpPr>
          <p:nvPr/>
        </p:nvCxnSpPr>
        <p:spPr bwMode="auto">
          <a:xfrm rot="16200000" flipH="1">
            <a:off x="6836623" y="4304518"/>
            <a:ext cx="876312" cy="1588"/>
          </a:xfrm>
          <a:prstGeom prst="straightConnector1">
            <a:avLst/>
          </a:prstGeom>
          <a:noFill/>
          <a:ln w="9525">
            <a:solidFill>
              <a:schemeClr val="tx1"/>
            </a:solidFill>
            <a:miter lim="800000"/>
            <a:headEnd/>
            <a:tailEnd type="triangle" w="med" len="med"/>
          </a:ln>
        </p:spPr>
      </p:cxnSp>
      <p:cxnSp>
        <p:nvCxnSpPr>
          <p:cNvPr id="52" name="184 Conector recto de flecha"/>
          <p:cNvCxnSpPr>
            <a:cxnSpLocks noChangeShapeType="1"/>
          </p:cNvCxnSpPr>
          <p:nvPr/>
        </p:nvCxnSpPr>
        <p:spPr bwMode="auto">
          <a:xfrm rot="5400000">
            <a:off x="6709628" y="5455416"/>
            <a:ext cx="250825" cy="1588"/>
          </a:xfrm>
          <a:prstGeom prst="straightConnector1">
            <a:avLst/>
          </a:prstGeom>
          <a:noFill/>
          <a:ln w="9525">
            <a:solidFill>
              <a:schemeClr val="tx1"/>
            </a:solidFill>
            <a:miter lim="800000"/>
            <a:headEnd/>
            <a:tailEnd type="triangle" w="med" len="med"/>
          </a:ln>
        </p:spPr>
      </p:cxnSp>
      <p:cxnSp>
        <p:nvCxnSpPr>
          <p:cNvPr id="53" name="185 Conector recto de flecha"/>
          <p:cNvCxnSpPr>
            <a:cxnSpLocks noChangeShapeType="1"/>
          </p:cNvCxnSpPr>
          <p:nvPr/>
        </p:nvCxnSpPr>
        <p:spPr bwMode="auto">
          <a:xfrm rot="5400000">
            <a:off x="7622441" y="5453829"/>
            <a:ext cx="250825" cy="1587"/>
          </a:xfrm>
          <a:prstGeom prst="straightConnector1">
            <a:avLst/>
          </a:prstGeom>
          <a:noFill/>
          <a:ln w="9525">
            <a:solidFill>
              <a:schemeClr val="tx1"/>
            </a:solidFill>
            <a:miter lim="800000"/>
            <a:headEnd/>
            <a:tailEnd type="triangle" w="med" len="med"/>
          </a:ln>
        </p:spPr>
      </p:cxnSp>
      <p:cxnSp>
        <p:nvCxnSpPr>
          <p:cNvPr id="54" name="186 Conector recto de flecha"/>
          <p:cNvCxnSpPr>
            <a:cxnSpLocks noChangeShapeType="1"/>
          </p:cNvCxnSpPr>
          <p:nvPr/>
        </p:nvCxnSpPr>
        <p:spPr bwMode="auto">
          <a:xfrm rot="5400000">
            <a:off x="7439878" y="5453829"/>
            <a:ext cx="250825" cy="1588"/>
          </a:xfrm>
          <a:prstGeom prst="straightConnector1">
            <a:avLst/>
          </a:prstGeom>
          <a:noFill/>
          <a:ln w="9525">
            <a:solidFill>
              <a:schemeClr val="tx1"/>
            </a:solidFill>
            <a:miter lim="800000"/>
            <a:headEnd/>
            <a:tailEnd type="triangle" w="med" len="med"/>
          </a:ln>
        </p:spPr>
      </p:cxnSp>
      <p:cxnSp>
        <p:nvCxnSpPr>
          <p:cNvPr id="55" name="188 Conector recto de flecha"/>
          <p:cNvCxnSpPr>
            <a:cxnSpLocks noChangeShapeType="1"/>
          </p:cNvCxnSpPr>
          <p:nvPr/>
        </p:nvCxnSpPr>
        <p:spPr bwMode="auto">
          <a:xfrm rot="5400000">
            <a:off x="6892191" y="5455416"/>
            <a:ext cx="250825" cy="1587"/>
          </a:xfrm>
          <a:prstGeom prst="straightConnector1">
            <a:avLst/>
          </a:prstGeom>
          <a:noFill/>
          <a:ln w="9525">
            <a:solidFill>
              <a:schemeClr val="tx1"/>
            </a:solidFill>
            <a:miter lim="800000"/>
            <a:headEnd/>
            <a:tailEnd type="triangle" w="med" len="med"/>
          </a:ln>
        </p:spPr>
      </p:cxnSp>
      <p:cxnSp>
        <p:nvCxnSpPr>
          <p:cNvPr id="56" name="189 Conector recto de flecha"/>
          <p:cNvCxnSpPr>
            <a:cxnSpLocks noChangeShapeType="1"/>
          </p:cNvCxnSpPr>
          <p:nvPr/>
        </p:nvCxnSpPr>
        <p:spPr bwMode="auto">
          <a:xfrm rot="5400000">
            <a:off x="7073166" y="5453829"/>
            <a:ext cx="250825" cy="1587"/>
          </a:xfrm>
          <a:prstGeom prst="straightConnector1">
            <a:avLst/>
          </a:prstGeom>
          <a:noFill/>
          <a:ln w="9525">
            <a:solidFill>
              <a:schemeClr val="tx1"/>
            </a:solidFill>
            <a:miter lim="800000"/>
            <a:headEnd/>
            <a:tailEnd type="triangle" w="med" len="med"/>
          </a:ln>
        </p:spPr>
      </p:cxnSp>
      <p:cxnSp>
        <p:nvCxnSpPr>
          <p:cNvPr id="57" name="190 Conector recto de flecha"/>
          <p:cNvCxnSpPr>
            <a:cxnSpLocks noChangeShapeType="1"/>
          </p:cNvCxnSpPr>
          <p:nvPr/>
        </p:nvCxnSpPr>
        <p:spPr bwMode="auto">
          <a:xfrm rot="5400000">
            <a:off x="7255728" y="5455416"/>
            <a:ext cx="250825" cy="1588"/>
          </a:xfrm>
          <a:prstGeom prst="straightConnector1">
            <a:avLst/>
          </a:prstGeom>
          <a:noFill/>
          <a:ln w="9525">
            <a:solidFill>
              <a:schemeClr val="tx1"/>
            </a:solidFill>
            <a:miter lim="800000"/>
            <a:headEnd/>
            <a:tailEnd type="triangle" w="med" len="med"/>
          </a:ln>
        </p:spPr>
      </p:cxnSp>
      <p:sp>
        <p:nvSpPr>
          <p:cNvPr id="58" name="191 CuadroTexto"/>
          <p:cNvSpPr txBox="1">
            <a:spLocks noChangeArrowheads="1"/>
          </p:cNvSpPr>
          <p:nvPr/>
        </p:nvSpPr>
        <p:spPr bwMode="auto">
          <a:xfrm>
            <a:off x="6581835" y="5616547"/>
            <a:ext cx="1385887" cy="261938"/>
          </a:xfrm>
          <a:prstGeom prst="rect">
            <a:avLst/>
          </a:prstGeom>
          <a:noFill/>
          <a:ln w="9525">
            <a:noFill/>
            <a:miter lim="800000"/>
            <a:headEnd/>
            <a:tailEnd/>
          </a:ln>
        </p:spPr>
        <p:txBody>
          <a:bodyPr wrap="none">
            <a:spAutoFit/>
          </a:bodyPr>
          <a:lstStyle/>
          <a:p>
            <a:r>
              <a:rPr lang="es-ES_tradnl" sz="1100"/>
              <a:t>Señales de Control</a:t>
            </a:r>
          </a:p>
        </p:txBody>
      </p:sp>
      <p:sp>
        <p:nvSpPr>
          <p:cNvPr id="60" name="Rectangle 7"/>
          <p:cNvSpPr>
            <a:spLocks noChangeArrowheads="1"/>
          </p:cNvSpPr>
          <p:nvPr/>
        </p:nvSpPr>
        <p:spPr bwMode="auto">
          <a:xfrm>
            <a:off x="4024372" y="3326522"/>
            <a:ext cx="290512" cy="203294"/>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s-CO" sz="1400" dirty="0" smtClean="0">
                <a:latin typeface="Times New Roman" pitchFamily="18" charset="0"/>
              </a:rPr>
              <a:t>Z</a:t>
            </a:r>
            <a:endParaRPr lang="es-ES" sz="1400" dirty="0">
              <a:latin typeface="Times New Roman" pitchFamily="18" charset="0"/>
            </a:endParaRPr>
          </a:p>
        </p:txBody>
      </p:sp>
      <p:cxnSp>
        <p:nvCxnSpPr>
          <p:cNvPr id="81" name="80 Conector recto"/>
          <p:cNvCxnSpPr/>
          <p:nvPr/>
        </p:nvCxnSpPr>
        <p:spPr>
          <a:xfrm>
            <a:off x="1358960" y="1904963"/>
            <a:ext cx="135096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82 Conector recto"/>
          <p:cNvCxnSpPr/>
          <p:nvPr/>
        </p:nvCxnSpPr>
        <p:spPr>
          <a:xfrm rot="5400000">
            <a:off x="2094370" y="2522103"/>
            <a:ext cx="1231105" cy="1588"/>
          </a:xfrm>
          <a:prstGeom prst="line">
            <a:avLst/>
          </a:prstGeom>
          <a:noFill/>
          <a:ln w="9525">
            <a:solidFill>
              <a:schemeClr val="tx1"/>
            </a:solidFill>
            <a:miter lim="800000"/>
            <a:headEnd/>
            <a:tailEnd type="triangle" w="med" len="med"/>
          </a:ln>
        </p:spPr>
      </p:cxnSp>
      <p:cxnSp>
        <p:nvCxnSpPr>
          <p:cNvPr id="85" name="84 Conector recto"/>
          <p:cNvCxnSpPr/>
          <p:nvPr/>
        </p:nvCxnSpPr>
        <p:spPr>
          <a:xfrm rot="5400000" flipH="1" flipV="1">
            <a:off x="371527" y="1835105"/>
            <a:ext cx="87949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86 Conector recto"/>
          <p:cNvCxnSpPr/>
          <p:nvPr/>
        </p:nvCxnSpPr>
        <p:spPr>
          <a:xfrm>
            <a:off x="810478" y="1396154"/>
            <a:ext cx="261858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91 Conector recto"/>
          <p:cNvCxnSpPr/>
          <p:nvPr/>
        </p:nvCxnSpPr>
        <p:spPr>
          <a:xfrm rot="5400000">
            <a:off x="2557779" y="2268169"/>
            <a:ext cx="1743298" cy="855"/>
          </a:xfrm>
          <a:prstGeom prst="line">
            <a:avLst/>
          </a:prstGeom>
          <a:noFill/>
          <a:ln w="9525">
            <a:solidFill>
              <a:schemeClr val="tx1"/>
            </a:solidFill>
            <a:miter lim="800000"/>
            <a:headEnd/>
            <a:tailEnd type="triangle" w="med" len="med"/>
          </a:ln>
        </p:spPr>
      </p:cxnSp>
      <p:cxnSp>
        <p:nvCxnSpPr>
          <p:cNvPr id="94" name="93 Conector recto de flecha"/>
          <p:cNvCxnSpPr/>
          <p:nvPr/>
        </p:nvCxnSpPr>
        <p:spPr>
          <a:xfrm>
            <a:off x="3732268" y="3426535"/>
            <a:ext cx="303226" cy="1634"/>
          </a:xfrm>
          <a:prstGeom prst="straightConnector1">
            <a:avLst/>
          </a:prstGeom>
          <a:noFill/>
          <a:ln w="9525">
            <a:solidFill>
              <a:schemeClr val="tx1"/>
            </a:solidFill>
            <a:miter lim="800000"/>
            <a:headEnd/>
            <a:tailEnd type="triangle" w="med" len="med"/>
          </a:ln>
        </p:spPr>
      </p:cxnSp>
      <p:cxnSp>
        <p:nvCxnSpPr>
          <p:cNvPr id="108" name="107 Conector recto"/>
          <p:cNvCxnSpPr/>
          <p:nvPr/>
        </p:nvCxnSpPr>
        <p:spPr>
          <a:xfrm rot="10800000">
            <a:off x="6115108" y="4348920"/>
            <a:ext cx="11604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109 Conector recto"/>
          <p:cNvCxnSpPr/>
          <p:nvPr/>
        </p:nvCxnSpPr>
        <p:spPr>
          <a:xfrm rot="5400000">
            <a:off x="5364977" y="5096673"/>
            <a:ext cx="1500266"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rot="10800000">
            <a:off x="957214" y="5847600"/>
            <a:ext cx="515710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114 Conector recto de flecha"/>
          <p:cNvCxnSpPr/>
          <p:nvPr/>
        </p:nvCxnSpPr>
        <p:spPr>
          <a:xfrm rot="5400000" flipH="1" flipV="1">
            <a:off x="628164" y="5520139"/>
            <a:ext cx="658101" cy="1588"/>
          </a:xfrm>
          <a:prstGeom prst="straightConnector1">
            <a:avLst/>
          </a:prstGeom>
          <a:noFill/>
          <a:ln w="9525">
            <a:solidFill>
              <a:schemeClr val="tx1"/>
            </a:solidFill>
            <a:miter lim="800000"/>
            <a:headEnd/>
            <a:tailEnd type="triangle" w="med" len="med"/>
          </a:ln>
        </p:spPr>
      </p:cxnSp>
      <p:cxnSp>
        <p:nvCxnSpPr>
          <p:cNvPr id="117" name="116 Conector recto"/>
          <p:cNvCxnSpPr/>
          <p:nvPr/>
        </p:nvCxnSpPr>
        <p:spPr>
          <a:xfrm>
            <a:off x="3429060" y="1397742"/>
            <a:ext cx="21701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118 Conector recto de flecha"/>
          <p:cNvCxnSpPr>
            <a:endCxn id="27" idx="0"/>
          </p:cNvCxnSpPr>
          <p:nvPr/>
        </p:nvCxnSpPr>
        <p:spPr>
          <a:xfrm rot="5400000">
            <a:off x="4966904" y="2026799"/>
            <a:ext cx="1259738" cy="4800"/>
          </a:xfrm>
          <a:prstGeom prst="straightConnector1">
            <a:avLst/>
          </a:prstGeom>
          <a:noFill/>
          <a:ln w="9525">
            <a:solidFill>
              <a:schemeClr val="tx1"/>
            </a:solidFill>
            <a:miter lim="800000"/>
            <a:headEnd/>
            <a:tailEnd type="triangle" w="med" len="med"/>
          </a:ln>
        </p:spPr>
      </p:cxnSp>
      <p:cxnSp>
        <p:nvCxnSpPr>
          <p:cNvPr id="121" name="120 Conector recto"/>
          <p:cNvCxnSpPr>
            <a:stCxn id="23" idx="1"/>
          </p:cNvCxnSpPr>
          <p:nvPr/>
        </p:nvCxnSpPr>
        <p:spPr>
          <a:xfrm rot="10800000" flipV="1">
            <a:off x="532667" y="6203988"/>
            <a:ext cx="217717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123 Conector recto de flecha"/>
          <p:cNvCxnSpPr/>
          <p:nvPr/>
        </p:nvCxnSpPr>
        <p:spPr>
          <a:xfrm rot="5400000" flipH="1" flipV="1">
            <a:off x="27804" y="5698332"/>
            <a:ext cx="1011313" cy="1588"/>
          </a:xfrm>
          <a:prstGeom prst="straightConnector1">
            <a:avLst/>
          </a:prstGeom>
          <a:noFill/>
          <a:ln w="9525">
            <a:solidFill>
              <a:schemeClr val="tx1"/>
            </a:solidFill>
            <a:miter lim="800000"/>
            <a:headEnd/>
            <a:tailEnd type="triangle" w="med" len="med"/>
          </a:ln>
        </p:spPr>
      </p:cxnSp>
      <p:sp>
        <p:nvSpPr>
          <p:cNvPr id="64" name="63 CuadroTexto"/>
          <p:cNvSpPr txBox="1"/>
          <p:nvPr/>
        </p:nvSpPr>
        <p:spPr>
          <a:xfrm>
            <a:off x="1724079" y="1647772"/>
            <a:ext cx="803193" cy="307777"/>
          </a:xfrm>
          <a:prstGeom prst="rect">
            <a:avLst/>
          </a:prstGeom>
          <a:noFill/>
        </p:spPr>
        <p:txBody>
          <a:bodyPr wrap="square" rtlCol="0">
            <a:spAutoFit/>
          </a:bodyPr>
          <a:lstStyle/>
          <a:p>
            <a:r>
              <a:rPr lang="es-ES_tradnl" sz="1400" dirty="0" smtClean="0"/>
              <a:t>Bus B</a:t>
            </a:r>
            <a:endParaRPr lang="es-ES_tradnl" sz="1400" dirty="0"/>
          </a:p>
        </p:txBody>
      </p:sp>
      <p:sp>
        <p:nvSpPr>
          <p:cNvPr id="65" name="64 CuadroTexto"/>
          <p:cNvSpPr txBox="1"/>
          <p:nvPr/>
        </p:nvSpPr>
        <p:spPr>
          <a:xfrm>
            <a:off x="1724079" y="1144535"/>
            <a:ext cx="803193" cy="307777"/>
          </a:xfrm>
          <a:prstGeom prst="rect">
            <a:avLst/>
          </a:prstGeom>
          <a:noFill/>
        </p:spPr>
        <p:txBody>
          <a:bodyPr wrap="square" rtlCol="0">
            <a:spAutoFit/>
          </a:bodyPr>
          <a:lstStyle/>
          <a:p>
            <a:r>
              <a:rPr lang="es-ES_tradnl" sz="1400" dirty="0" smtClean="0"/>
              <a:t>Bus A</a:t>
            </a:r>
            <a:endParaRPr lang="es-ES_tradnl" sz="1400" dirty="0"/>
          </a:p>
        </p:txBody>
      </p:sp>
      <p:sp>
        <p:nvSpPr>
          <p:cNvPr id="59" name="58 CuadroTexto"/>
          <p:cNvSpPr txBox="1"/>
          <p:nvPr/>
        </p:nvSpPr>
        <p:spPr>
          <a:xfrm>
            <a:off x="3429856" y="1731191"/>
            <a:ext cx="4826962" cy="830997"/>
          </a:xfrm>
          <a:prstGeom prst="rect">
            <a:avLst/>
          </a:prstGeom>
          <a:noFill/>
        </p:spPr>
        <p:txBody>
          <a:bodyPr wrap="none" rtlCol="0">
            <a:spAutoFit/>
          </a:bodyPr>
          <a:lstStyle/>
          <a:p>
            <a:r>
              <a:rPr lang="es-ES_tradnl" sz="1600" dirty="0" smtClean="0">
                <a:solidFill>
                  <a:srgbClr val="FF0000"/>
                </a:solidFill>
              </a:rPr>
              <a:t>Se puede modificar los Registros data </a:t>
            </a:r>
            <a:r>
              <a:rPr lang="es-ES_tradnl" sz="1600" dirty="0" err="1" smtClean="0">
                <a:solidFill>
                  <a:srgbClr val="FF0000"/>
                </a:solidFill>
              </a:rPr>
              <a:t>out</a:t>
            </a:r>
            <a:r>
              <a:rPr lang="es-ES_tradnl" sz="1600" dirty="0" smtClean="0">
                <a:solidFill>
                  <a:srgbClr val="FF0000"/>
                </a:solidFill>
              </a:rPr>
              <a:t> y data in</a:t>
            </a:r>
          </a:p>
          <a:p>
            <a:r>
              <a:rPr lang="es-ES_tradnl" sz="1600" dirty="0" smtClean="0">
                <a:solidFill>
                  <a:srgbClr val="FF0000"/>
                </a:solidFill>
              </a:rPr>
              <a:t>para asociarlos a la RAM de datos.</a:t>
            </a:r>
          </a:p>
          <a:p>
            <a:r>
              <a:rPr lang="es-ES_tradnl" sz="1600" dirty="0" smtClean="0">
                <a:solidFill>
                  <a:srgbClr val="FF0000"/>
                </a:solidFill>
              </a:rPr>
              <a:t>Se deben utilizar multiplexores para este fin.</a:t>
            </a:r>
            <a:endParaRPr lang="es-ES_tradnl" sz="1600" dirty="0">
              <a:solidFill>
                <a:srgbClr val="FF0000"/>
              </a:solidFill>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1 Título"/>
          <p:cNvSpPr>
            <a:spLocks noGrp="1"/>
          </p:cNvSpPr>
          <p:nvPr>
            <p:ph type="title"/>
          </p:nvPr>
        </p:nvSpPr>
        <p:spPr/>
        <p:txBody>
          <a:bodyPr/>
          <a:lstStyle/>
          <a:p>
            <a:r>
              <a:rPr lang="es-CO" sz="2800" dirty="0" smtClean="0"/>
              <a:t>Ejercicio 13: </a:t>
            </a:r>
            <a:r>
              <a:rPr lang="es-ES_tradnl" sz="2800" dirty="0" smtClean="0"/>
              <a:t>Diseño de un Procesador Monociclo</a:t>
            </a:r>
          </a:p>
        </p:txBody>
      </p:sp>
      <p:sp>
        <p:nvSpPr>
          <p:cNvPr id="94211" name="2 Marcador de contenido"/>
          <p:cNvSpPr>
            <a:spLocks noGrp="1"/>
          </p:cNvSpPr>
          <p:nvPr>
            <p:ph idx="1"/>
          </p:nvPr>
        </p:nvSpPr>
        <p:spPr>
          <a:xfrm>
            <a:off x="628650" y="2260600"/>
            <a:ext cx="3286125" cy="2957513"/>
          </a:xfrm>
        </p:spPr>
        <p:txBody>
          <a:bodyPr/>
          <a:lstStyle/>
          <a:p>
            <a:r>
              <a:rPr lang="es-ES_tradnl" sz="2000" dirty="0" smtClean="0"/>
              <a:t>0000		STORE</a:t>
            </a:r>
          </a:p>
          <a:p>
            <a:r>
              <a:rPr lang="es-ES_tradnl" sz="2000" dirty="0" smtClean="0"/>
              <a:t>0001		LOAD</a:t>
            </a:r>
          </a:p>
          <a:p>
            <a:r>
              <a:rPr lang="es-ES_tradnl" sz="2000" dirty="0" smtClean="0"/>
              <a:t>0010		OUT</a:t>
            </a:r>
          </a:p>
          <a:p>
            <a:r>
              <a:rPr lang="es-ES_tradnl" sz="2000" dirty="0" smtClean="0"/>
              <a:t>0011		IN</a:t>
            </a:r>
          </a:p>
          <a:p>
            <a:r>
              <a:rPr lang="es-ES_tradnl" sz="2000" dirty="0" smtClean="0"/>
              <a:t>0100		JZ</a:t>
            </a:r>
          </a:p>
          <a:p>
            <a:r>
              <a:rPr lang="es-ES_tradnl" sz="2000" dirty="0" smtClean="0"/>
              <a:t>0101		AND</a:t>
            </a:r>
          </a:p>
          <a:p>
            <a:r>
              <a:rPr lang="es-ES_tradnl" sz="2000" dirty="0" smtClean="0"/>
              <a:t>0110		OR</a:t>
            </a:r>
          </a:p>
          <a:p>
            <a:r>
              <a:rPr lang="es-ES_tradnl" sz="2000" dirty="0" smtClean="0"/>
              <a:t>0111		XOR</a:t>
            </a:r>
          </a:p>
        </p:txBody>
      </p:sp>
      <p:sp>
        <p:nvSpPr>
          <p:cNvPr id="4"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a:solidFill>
                  <a:srgbClr val="9933FF"/>
                </a:solidFill>
                <a:latin typeface="+mj-lt"/>
                <a:ea typeface="+mj-ea"/>
                <a:cs typeface="+mj-cs"/>
              </a:rPr>
              <a:t>Conjunto de Instrucciones</a:t>
            </a:r>
          </a:p>
        </p:txBody>
      </p:sp>
      <p:sp>
        <p:nvSpPr>
          <p:cNvPr id="5" name="2 Marcador de contenido"/>
          <p:cNvSpPr txBox="1">
            <a:spLocks/>
          </p:cNvSpPr>
          <p:nvPr/>
        </p:nvSpPr>
        <p:spPr bwMode="auto">
          <a:xfrm>
            <a:off x="4754563" y="2297113"/>
            <a:ext cx="3922712" cy="2957512"/>
          </a:xfrm>
          <a:prstGeom prst="rect">
            <a:avLst/>
          </a:prstGeom>
          <a:noFill/>
          <a:ln w="9525">
            <a:noFill/>
            <a:miter lim="800000"/>
            <a:headEnd/>
            <a:tailEnd/>
          </a:ln>
        </p:spPr>
        <p:txBody>
          <a:bodyPr/>
          <a:lstStyle/>
          <a:p>
            <a:pPr marL="342900" indent="-342900" eaLnBrk="0" hangingPunct="0">
              <a:spcBef>
                <a:spcPct val="20000"/>
              </a:spcBef>
              <a:buClr>
                <a:srgbClr val="0000FF"/>
              </a:buClr>
              <a:buFont typeface="Wingdings" pitchFamily="2" charset="2"/>
              <a:buChar char="q"/>
              <a:defRPr/>
            </a:pPr>
            <a:r>
              <a:rPr lang="es-ES_tradnl" sz="2000" kern="0" dirty="0">
                <a:latin typeface="+mn-lt"/>
              </a:rPr>
              <a:t>1000		NOT</a:t>
            </a:r>
          </a:p>
          <a:p>
            <a:pPr marL="342900" indent="-342900" eaLnBrk="0" hangingPunct="0">
              <a:spcBef>
                <a:spcPct val="20000"/>
              </a:spcBef>
              <a:buClr>
                <a:srgbClr val="0000FF"/>
              </a:buClr>
              <a:buFont typeface="Wingdings" pitchFamily="2" charset="2"/>
              <a:buChar char="q"/>
              <a:defRPr/>
            </a:pPr>
            <a:r>
              <a:rPr lang="es-ES_tradnl" sz="2000" kern="0" dirty="0">
                <a:latin typeface="+mn-lt"/>
              </a:rPr>
              <a:t>1001		ADD</a:t>
            </a:r>
          </a:p>
          <a:p>
            <a:pPr marL="342900" indent="-342900" eaLnBrk="0" hangingPunct="0">
              <a:spcBef>
                <a:spcPct val="20000"/>
              </a:spcBef>
              <a:buClr>
                <a:srgbClr val="0000FF"/>
              </a:buClr>
              <a:buFont typeface="Wingdings" pitchFamily="2" charset="2"/>
              <a:buChar char="q"/>
              <a:defRPr/>
            </a:pPr>
            <a:r>
              <a:rPr lang="es-ES_tradnl" sz="2000" kern="0" dirty="0">
                <a:latin typeface="+mn-lt"/>
              </a:rPr>
              <a:t>1010		SUB</a:t>
            </a:r>
          </a:p>
          <a:p>
            <a:pPr marL="342900" indent="-342900" eaLnBrk="0" hangingPunct="0">
              <a:spcBef>
                <a:spcPct val="20000"/>
              </a:spcBef>
              <a:buClr>
                <a:srgbClr val="0000FF"/>
              </a:buClr>
              <a:buFont typeface="Wingdings" pitchFamily="2" charset="2"/>
              <a:buChar char="q"/>
              <a:defRPr/>
            </a:pPr>
            <a:r>
              <a:rPr lang="es-ES_tradnl" sz="2000" kern="0" dirty="0">
                <a:latin typeface="+mn-lt"/>
              </a:rPr>
              <a:t>1011		MULT B</a:t>
            </a:r>
          </a:p>
          <a:p>
            <a:pPr marL="342900" indent="-342900" eaLnBrk="0" hangingPunct="0">
              <a:spcBef>
                <a:spcPct val="20000"/>
              </a:spcBef>
              <a:buClr>
                <a:srgbClr val="0000FF"/>
              </a:buClr>
              <a:buFont typeface="Wingdings" pitchFamily="2" charset="2"/>
              <a:buChar char="q"/>
              <a:defRPr/>
            </a:pPr>
            <a:r>
              <a:rPr lang="es-ES_tradnl" sz="2000" kern="0" dirty="0">
                <a:latin typeface="+mn-lt"/>
              </a:rPr>
              <a:t>1100		MULT A</a:t>
            </a:r>
          </a:p>
          <a:p>
            <a:pPr marL="342900" indent="-342900" eaLnBrk="0" hangingPunct="0">
              <a:spcBef>
                <a:spcPct val="20000"/>
              </a:spcBef>
              <a:buClr>
                <a:srgbClr val="0000FF"/>
              </a:buClr>
              <a:buFont typeface="Wingdings" pitchFamily="2" charset="2"/>
              <a:buChar char="q"/>
              <a:defRPr/>
            </a:pPr>
            <a:r>
              <a:rPr lang="es-ES_tradnl" sz="2000" kern="0" dirty="0">
                <a:latin typeface="+mn-lt"/>
              </a:rPr>
              <a:t>1101		MOV (REG)</a:t>
            </a:r>
          </a:p>
          <a:p>
            <a:pPr marL="342900" indent="-342900" eaLnBrk="0" hangingPunct="0">
              <a:spcBef>
                <a:spcPct val="20000"/>
              </a:spcBef>
              <a:buClr>
                <a:srgbClr val="0000FF"/>
              </a:buClr>
              <a:buFont typeface="Wingdings" pitchFamily="2" charset="2"/>
              <a:buChar char="q"/>
              <a:defRPr/>
            </a:pPr>
            <a:r>
              <a:rPr lang="es-ES_tradnl" sz="2000" kern="0" dirty="0">
                <a:latin typeface="+mn-lt"/>
              </a:rPr>
              <a:t>1110		MOV (DATO)</a:t>
            </a:r>
          </a:p>
          <a:p>
            <a:pPr marL="342900" indent="-342900" eaLnBrk="0" hangingPunct="0">
              <a:spcBef>
                <a:spcPct val="20000"/>
              </a:spcBef>
              <a:buClr>
                <a:srgbClr val="0000FF"/>
              </a:buClr>
              <a:buFont typeface="Wingdings" pitchFamily="2" charset="2"/>
              <a:buChar char="q"/>
              <a:defRPr/>
            </a:pPr>
            <a:r>
              <a:rPr lang="es-ES_tradnl" sz="2000" kern="0" dirty="0">
                <a:latin typeface="+mn-lt"/>
              </a:rPr>
              <a:t>1111		NOP</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1 Título"/>
          <p:cNvSpPr>
            <a:spLocks noGrp="1"/>
          </p:cNvSpPr>
          <p:nvPr>
            <p:ph type="title"/>
          </p:nvPr>
        </p:nvSpPr>
        <p:spPr/>
        <p:txBody>
          <a:bodyPr/>
          <a:lstStyle/>
          <a:p>
            <a:r>
              <a:rPr lang="es-CO" sz="2800" dirty="0" smtClean="0"/>
              <a:t>Ejercicio 13: </a:t>
            </a:r>
            <a:r>
              <a:rPr lang="es-ES_tradnl" sz="2800" dirty="0" smtClean="0"/>
              <a:t>Diseño de un Procesador Monociclo</a:t>
            </a:r>
          </a:p>
        </p:txBody>
      </p:sp>
      <p:sp>
        <p:nvSpPr>
          <p:cNvPr id="4"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Formato de Instrucción</a:t>
            </a:r>
            <a:endParaRPr lang="es-ES_tradnl" b="1" i="1" kern="0" dirty="0">
              <a:solidFill>
                <a:srgbClr val="9933FF"/>
              </a:solidFill>
              <a:latin typeface="+mj-lt"/>
              <a:ea typeface="+mj-ea"/>
              <a:cs typeface="+mj-cs"/>
            </a:endParaRPr>
          </a:p>
        </p:txBody>
      </p:sp>
      <p:graphicFrame>
        <p:nvGraphicFramePr>
          <p:cNvPr id="5" name="4 Tabla"/>
          <p:cNvGraphicFramePr>
            <a:graphicFrameLocks noGrp="1"/>
          </p:cNvGraphicFramePr>
          <p:nvPr/>
        </p:nvGraphicFramePr>
        <p:xfrm>
          <a:off x="1231893" y="1745599"/>
          <a:ext cx="6662790" cy="370840"/>
        </p:xfrm>
        <a:graphic>
          <a:graphicData uri="http://schemas.openxmlformats.org/drawingml/2006/table">
            <a:tbl>
              <a:tblPr bandRow="1">
                <a:tableStyleId>{616DA210-FB5B-4158-B5E0-FEB733F419BA}</a:tableStyleId>
              </a:tblPr>
              <a:tblGrid>
                <a:gridCol w="370155"/>
                <a:gridCol w="370155"/>
                <a:gridCol w="370155"/>
                <a:gridCol w="370155"/>
                <a:gridCol w="370155"/>
                <a:gridCol w="370155"/>
                <a:gridCol w="370155"/>
                <a:gridCol w="370155"/>
                <a:gridCol w="370155"/>
                <a:gridCol w="370155"/>
                <a:gridCol w="370155"/>
                <a:gridCol w="370155"/>
                <a:gridCol w="370155"/>
                <a:gridCol w="370155"/>
                <a:gridCol w="370155"/>
                <a:gridCol w="370155"/>
                <a:gridCol w="370155"/>
                <a:gridCol w="370155"/>
              </a:tblGrid>
              <a:tr h="370840">
                <a:tc>
                  <a:txBody>
                    <a:bodyPr/>
                    <a:lstStyle/>
                    <a:p>
                      <a:pPr algn="ctr"/>
                      <a:r>
                        <a:rPr lang="es-ES_tradnl" sz="1400" dirty="0" smtClean="0"/>
                        <a:t>17</a:t>
                      </a:r>
                      <a:endParaRPr lang="es-ES_tradnl" sz="1400" dirty="0"/>
                    </a:p>
                  </a:txBody>
                  <a:tcPr anchor="ctr">
                    <a:solidFill>
                      <a:schemeClr val="accent1">
                        <a:alpha val="20000"/>
                      </a:schemeClr>
                    </a:solidFill>
                  </a:tcPr>
                </a:tc>
                <a:tc>
                  <a:txBody>
                    <a:bodyPr/>
                    <a:lstStyle/>
                    <a:p>
                      <a:pPr algn="ctr"/>
                      <a:endParaRPr lang="es-ES_tradnl" sz="1400" dirty="0"/>
                    </a:p>
                  </a:txBody>
                  <a:tcPr anchor="ctr">
                    <a:solidFill>
                      <a:schemeClr val="accent1">
                        <a:alpha val="20000"/>
                      </a:schemeClr>
                    </a:solidFill>
                  </a:tcPr>
                </a:tc>
                <a:tc>
                  <a:txBody>
                    <a:bodyPr/>
                    <a:lstStyle/>
                    <a:p>
                      <a:pPr algn="ctr"/>
                      <a:endParaRPr lang="es-ES_tradnl" sz="1400" dirty="0"/>
                    </a:p>
                  </a:txBody>
                  <a:tcPr anchor="ctr">
                    <a:solidFill>
                      <a:schemeClr val="accent1">
                        <a:alpha val="20000"/>
                      </a:schemeClr>
                    </a:solidFill>
                  </a:tcPr>
                </a:tc>
                <a:tc>
                  <a:txBody>
                    <a:bodyPr/>
                    <a:lstStyle/>
                    <a:p>
                      <a:pPr algn="ctr"/>
                      <a:r>
                        <a:rPr lang="es-ES_tradnl" sz="1400" dirty="0" smtClean="0"/>
                        <a:t>14</a:t>
                      </a:r>
                      <a:endParaRPr lang="es-ES_tradnl" sz="1400" dirty="0"/>
                    </a:p>
                  </a:txBody>
                  <a:tcPr anchor="ctr">
                    <a:solidFill>
                      <a:schemeClr val="accent1">
                        <a:alpha val="20000"/>
                      </a:schemeClr>
                    </a:solidFill>
                  </a:tcPr>
                </a:tc>
                <a:tc>
                  <a:txBody>
                    <a:bodyPr/>
                    <a:lstStyle/>
                    <a:p>
                      <a:pPr algn="ctr"/>
                      <a:r>
                        <a:rPr lang="es-ES_tradnl" sz="1400" dirty="0" smtClean="0"/>
                        <a:t>13</a:t>
                      </a:r>
                      <a:endParaRPr lang="es-ES_tradnl" sz="1400" dirty="0"/>
                    </a:p>
                  </a:txBody>
                  <a:tcPr anchor="ctr">
                    <a:solidFill>
                      <a:srgbClr val="FFFF00">
                        <a:alpha val="20000"/>
                      </a:srgbClr>
                    </a:solidFill>
                  </a:tcPr>
                </a:tc>
                <a:tc>
                  <a:txBody>
                    <a:bodyPr/>
                    <a:lstStyle/>
                    <a:p>
                      <a:pPr algn="ctr"/>
                      <a:endParaRPr lang="es-ES_tradnl" sz="1400" dirty="0"/>
                    </a:p>
                  </a:txBody>
                  <a:tcPr anchor="ctr">
                    <a:solidFill>
                      <a:srgbClr val="FFFF00">
                        <a:alpha val="20000"/>
                      </a:srgbClr>
                    </a:solidFill>
                  </a:tcPr>
                </a:tc>
                <a:tc>
                  <a:txBody>
                    <a:bodyPr/>
                    <a:lstStyle/>
                    <a:p>
                      <a:pPr algn="ctr"/>
                      <a:r>
                        <a:rPr lang="es-ES_tradnl" sz="1400" dirty="0" smtClean="0"/>
                        <a:t>11</a:t>
                      </a:r>
                      <a:endParaRPr lang="es-ES_tradnl" sz="1400" dirty="0"/>
                    </a:p>
                  </a:txBody>
                  <a:tcPr anchor="ctr">
                    <a:solidFill>
                      <a:srgbClr val="FFFF00">
                        <a:alpha val="20000"/>
                      </a:srgbClr>
                    </a:solidFill>
                  </a:tcPr>
                </a:tc>
                <a:tc>
                  <a:txBody>
                    <a:bodyPr/>
                    <a:lstStyle/>
                    <a:p>
                      <a:pPr algn="ctr"/>
                      <a:r>
                        <a:rPr lang="es-ES_tradnl" sz="1400" dirty="0" smtClean="0"/>
                        <a:t>10</a:t>
                      </a:r>
                      <a:endParaRPr lang="es-ES_tradnl" sz="1400" dirty="0"/>
                    </a:p>
                  </a:txBody>
                  <a:tcPr anchor="ctr">
                    <a:solidFill>
                      <a:srgbClr val="FF0000">
                        <a:alpha val="20000"/>
                      </a:srgbClr>
                    </a:solidFill>
                  </a:tcPr>
                </a:tc>
                <a:tc>
                  <a:txBody>
                    <a:bodyPr/>
                    <a:lstStyle/>
                    <a:p>
                      <a:pPr algn="ctr"/>
                      <a:endParaRPr lang="es-ES_tradnl" sz="1400" dirty="0"/>
                    </a:p>
                  </a:txBody>
                  <a:tcPr anchor="ctr">
                    <a:solidFill>
                      <a:srgbClr val="FF0000">
                        <a:alpha val="20000"/>
                      </a:srgbClr>
                    </a:solidFill>
                  </a:tcPr>
                </a:tc>
                <a:tc>
                  <a:txBody>
                    <a:bodyPr/>
                    <a:lstStyle/>
                    <a:p>
                      <a:pPr algn="ctr"/>
                      <a:r>
                        <a:rPr lang="es-ES_tradnl" sz="1400" dirty="0" smtClean="0"/>
                        <a:t>8</a:t>
                      </a:r>
                      <a:endParaRPr lang="es-ES_tradnl" sz="1400" dirty="0"/>
                    </a:p>
                  </a:txBody>
                  <a:tcPr anchor="ctr">
                    <a:solidFill>
                      <a:srgbClr val="FF0000">
                        <a:alpha val="20000"/>
                      </a:srgbClr>
                    </a:solidFill>
                  </a:tcPr>
                </a:tc>
                <a:tc>
                  <a:txBody>
                    <a:bodyPr/>
                    <a:lstStyle/>
                    <a:p>
                      <a:pPr algn="ctr"/>
                      <a:r>
                        <a:rPr lang="es-ES_tradnl" sz="1400" dirty="0" smtClean="0"/>
                        <a:t>7</a:t>
                      </a:r>
                      <a:endParaRPr lang="es-ES_tradnl" sz="1400" dirty="0"/>
                    </a:p>
                  </a:txBody>
                  <a:tcPr anchor="ctr">
                    <a:solidFill>
                      <a:schemeClr val="accent6">
                        <a:alpha val="20000"/>
                      </a:schemeClr>
                    </a:solidFill>
                  </a:tcPr>
                </a:tc>
                <a:tc>
                  <a:txBody>
                    <a:bodyPr/>
                    <a:lstStyle/>
                    <a:p>
                      <a:pPr algn="ctr"/>
                      <a:endParaRPr lang="es-ES_tradnl" sz="1400" dirty="0"/>
                    </a:p>
                  </a:txBody>
                  <a:tcPr anchor="ctr">
                    <a:solidFill>
                      <a:schemeClr val="accent6">
                        <a:alpha val="20000"/>
                      </a:schemeClr>
                    </a:solidFill>
                  </a:tcPr>
                </a:tc>
                <a:tc>
                  <a:txBody>
                    <a:bodyPr/>
                    <a:lstStyle/>
                    <a:p>
                      <a:pPr algn="ctr"/>
                      <a:endParaRPr lang="es-ES_tradnl" sz="1400"/>
                    </a:p>
                  </a:txBody>
                  <a:tcPr anchor="ctr">
                    <a:solidFill>
                      <a:schemeClr val="accent6">
                        <a:alpha val="20000"/>
                      </a:schemeClr>
                    </a:solidFill>
                  </a:tcPr>
                </a:tc>
                <a:tc>
                  <a:txBody>
                    <a:bodyPr/>
                    <a:lstStyle/>
                    <a:p>
                      <a:pPr algn="ctr"/>
                      <a:endParaRPr lang="es-ES_tradnl" sz="1400"/>
                    </a:p>
                  </a:txBody>
                  <a:tcPr anchor="ctr">
                    <a:solidFill>
                      <a:schemeClr val="accent6">
                        <a:alpha val="20000"/>
                      </a:schemeClr>
                    </a:solidFill>
                  </a:tcPr>
                </a:tc>
                <a:tc>
                  <a:txBody>
                    <a:bodyPr/>
                    <a:lstStyle/>
                    <a:p>
                      <a:pPr algn="ctr"/>
                      <a:endParaRPr lang="es-ES_tradnl" sz="1400"/>
                    </a:p>
                  </a:txBody>
                  <a:tcPr anchor="ctr">
                    <a:solidFill>
                      <a:schemeClr val="accent6">
                        <a:alpha val="20000"/>
                      </a:schemeClr>
                    </a:solidFill>
                  </a:tcPr>
                </a:tc>
                <a:tc>
                  <a:txBody>
                    <a:bodyPr/>
                    <a:lstStyle/>
                    <a:p>
                      <a:pPr algn="ctr"/>
                      <a:endParaRPr lang="es-ES_tradnl" sz="1400"/>
                    </a:p>
                  </a:txBody>
                  <a:tcPr anchor="ctr">
                    <a:solidFill>
                      <a:schemeClr val="accent6">
                        <a:alpha val="20000"/>
                      </a:schemeClr>
                    </a:solidFill>
                  </a:tcPr>
                </a:tc>
                <a:tc>
                  <a:txBody>
                    <a:bodyPr/>
                    <a:lstStyle/>
                    <a:p>
                      <a:pPr algn="ctr"/>
                      <a:endParaRPr lang="es-ES_tradnl" sz="1400" dirty="0"/>
                    </a:p>
                  </a:txBody>
                  <a:tcPr anchor="ctr">
                    <a:solidFill>
                      <a:schemeClr val="accent6">
                        <a:alpha val="20000"/>
                      </a:schemeClr>
                    </a:solidFill>
                  </a:tcPr>
                </a:tc>
                <a:tc>
                  <a:txBody>
                    <a:bodyPr/>
                    <a:lstStyle/>
                    <a:p>
                      <a:pPr algn="ctr"/>
                      <a:r>
                        <a:rPr lang="es-ES_tradnl" sz="1400" dirty="0" smtClean="0"/>
                        <a:t>0</a:t>
                      </a:r>
                      <a:endParaRPr lang="es-ES_tradnl" sz="1400" dirty="0"/>
                    </a:p>
                  </a:txBody>
                  <a:tcPr anchor="ctr">
                    <a:solidFill>
                      <a:schemeClr val="accent6">
                        <a:alpha val="20000"/>
                      </a:schemeClr>
                    </a:solidFill>
                  </a:tcPr>
                </a:tc>
              </a:tr>
            </a:tbl>
          </a:graphicData>
        </a:graphic>
      </p:graphicFrame>
      <p:sp>
        <p:nvSpPr>
          <p:cNvPr id="9" name="8 CuadroTexto"/>
          <p:cNvSpPr txBox="1"/>
          <p:nvPr/>
        </p:nvSpPr>
        <p:spPr>
          <a:xfrm>
            <a:off x="3001941" y="2138953"/>
            <a:ext cx="593432" cy="461665"/>
          </a:xfrm>
          <a:prstGeom prst="rect">
            <a:avLst/>
          </a:prstGeom>
          <a:noFill/>
        </p:spPr>
        <p:txBody>
          <a:bodyPr wrap="none" rtlCol="0">
            <a:spAutoFit/>
          </a:bodyPr>
          <a:lstStyle/>
          <a:p>
            <a:r>
              <a:rPr lang="es-ES_tradnl" dirty="0" smtClean="0"/>
              <a:t>R</a:t>
            </a:r>
            <a:r>
              <a:rPr lang="es-ES_tradnl" sz="2000" dirty="0" smtClean="0"/>
              <a:t>D</a:t>
            </a:r>
            <a:endParaRPr lang="es-ES_tradnl" dirty="0"/>
          </a:p>
        </p:txBody>
      </p:sp>
      <p:sp>
        <p:nvSpPr>
          <p:cNvPr id="10" name="9 CuadroTexto"/>
          <p:cNvSpPr txBox="1"/>
          <p:nvPr/>
        </p:nvSpPr>
        <p:spPr>
          <a:xfrm>
            <a:off x="4097331" y="2138953"/>
            <a:ext cx="593432" cy="461665"/>
          </a:xfrm>
          <a:prstGeom prst="rect">
            <a:avLst/>
          </a:prstGeom>
          <a:noFill/>
        </p:spPr>
        <p:txBody>
          <a:bodyPr wrap="none" rtlCol="0">
            <a:spAutoFit/>
          </a:bodyPr>
          <a:lstStyle/>
          <a:p>
            <a:r>
              <a:rPr lang="es-ES_tradnl" dirty="0" smtClean="0"/>
              <a:t>R</a:t>
            </a:r>
            <a:r>
              <a:rPr lang="es-ES_tradnl" sz="2000" dirty="0" smtClean="0"/>
              <a:t>S</a:t>
            </a:r>
            <a:endParaRPr lang="es-ES_tradnl" dirty="0"/>
          </a:p>
        </p:txBody>
      </p:sp>
      <p:sp>
        <p:nvSpPr>
          <p:cNvPr id="11" name="10 CuadroTexto"/>
          <p:cNvSpPr txBox="1"/>
          <p:nvPr/>
        </p:nvSpPr>
        <p:spPr>
          <a:xfrm>
            <a:off x="1541421" y="2138953"/>
            <a:ext cx="869149" cy="461665"/>
          </a:xfrm>
          <a:prstGeom prst="rect">
            <a:avLst/>
          </a:prstGeom>
          <a:noFill/>
        </p:spPr>
        <p:txBody>
          <a:bodyPr wrap="none" rtlCol="0">
            <a:spAutoFit/>
          </a:bodyPr>
          <a:lstStyle/>
          <a:p>
            <a:r>
              <a:rPr lang="es-ES_tradnl" dirty="0" smtClean="0"/>
              <a:t>COD</a:t>
            </a:r>
            <a:endParaRPr lang="es-ES_tradnl" dirty="0"/>
          </a:p>
        </p:txBody>
      </p:sp>
      <p:sp>
        <p:nvSpPr>
          <p:cNvPr id="12" name="11 CuadroTexto"/>
          <p:cNvSpPr txBox="1"/>
          <p:nvPr/>
        </p:nvSpPr>
        <p:spPr>
          <a:xfrm>
            <a:off x="5464293" y="2138953"/>
            <a:ext cx="1882695" cy="461665"/>
          </a:xfrm>
          <a:prstGeom prst="rect">
            <a:avLst/>
          </a:prstGeom>
          <a:noFill/>
        </p:spPr>
        <p:txBody>
          <a:bodyPr wrap="none" rtlCol="0">
            <a:spAutoFit/>
          </a:bodyPr>
          <a:lstStyle/>
          <a:p>
            <a:r>
              <a:rPr lang="es-ES_tradnl" dirty="0" smtClean="0"/>
              <a:t>DATO – DIR</a:t>
            </a:r>
            <a:endParaRPr lang="es-ES_tradnl" dirty="0"/>
          </a:p>
        </p:txBody>
      </p:sp>
      <p:sp>
        <p:nvSpPr>
          <p:cNvPr id="13" name="12 CuadroTexto"/>
          <p:cNvSpPr txBox="1"/>
          <p:nvPr/>
        </p:nvSpPr>
        <p:spPr>
          <a:xfrm>
            <a:off x="2381220" y="2698740"/>
            <a:ext cx="4411785" cy="1477328"/>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s-ES_tradnl" sz="1800" dirty="0" smtClean="0"/>
              <a:t>Numero de Instrucciones 	= 2</a:t>
            </a:r>
            <a:r>
              <a:rPr lang="es-ES_tradnl" sz="1800" baseline="30000" dirty="0" smtClean="0"/>
              <a:t>4</a:t>
            </a:r>
            <a:r>
              <a:rPr lang="es-ES_tradnl" sz="1800" dirty="0" smtClean="0"/>
              <a:t> 	= 16</a:t>
            </a:r>
          </a:p>
          <a:p>
            <a:endParaRPr lang="es-ES_tradnl" sz="1800" dirty="0" smtClean="0"/>
          </a:p>
          <a:p>
            <a:r>
              <a:rPr lang="es-ES_tradnl" sz="1800" dirty="0" smtClean="0"/>
              <a:t>Numero de Registros 	= 2</a:t>
            </a:r>
            <a:r>
              <a:rPr lang="es-ES_tradnl" sz="1800" baseline="30000" dirty="0"/>
              <a:t>3</a:t>
            </a:r>
            <a:r>
              <a:rPr lang="es-ES_tradnl" sz="1800" dirty="0" smtClean="0"/>
              <a:t> 	= 8</a:t>
            </a:r>
          </a:p>
          <a:p>
            <a:endParaRPr lang="es-ES_tradnl" sz="1800" dirty="0" smtClean="0"/>
          </a:p>
          <a:p>
            <a:r>
              <a:rPr lang="es-ES_tradnl" sz="1800" dirty="0" smtClean="0"/>
              <a:t>Posiciones de Memoria 	= 2</a:t>
            </a:r>
            <a:r>
              <a:rPr lang="es-ES_tradnl" sz="1800" baseline="30000" dirty="0"/>
              <a:t>8</a:t>
            </a:r>
            <a:r>
              <a:rPr lang="es-ES_tradnl" sz="1800" dirty="0" smtClean="0"/>
              <a:t> 	= 256</a:t>
            </a:r>
          </a:p>
        </p:txBody>
      </p:sp>
      <p:sp>
        <p:nvSpPr>
          <p:cNvPr id="14" name="13 CuadroTexto"/>
          <p:cNvSpPr txBox="1"/>
          <p:nvPr/>
        </p:nvSpPr>
        <p:spPr>
          <a:xfrm>
            <a:off x="153927" y="4414851"/>
            <a:ext cx="8881406" cy="2031325"/>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s-CO" sz="1800" dirty="0" smtClean="0"/>
              <a:t>R3 </a:t>
            </a:r>
            <a:r>
              <a:rPr lang="es-ES_tradnl" sz="1800" dirty="0" smtClean="0"/>
              <a:t>←</a:t>
            </a:r>
            <a:r>
              <a:rPr lang="es-CO" sz="1800" dirty="0" smtClean="0"/>
              <a:t> R1 </a:t>
            </a:r>
            <a:r>
              <a:rPr lang="es-ES_tradnl" sz="1800" dirty="0" smtClean="0"/>
              <a:t>		MOV R3, R1		=	1101 011 001 </a:t>
            </a:r>
            <a:r>
              <a:rPr lang="es-ES_tradnl" sz="1800" dirty="0" err="1" smtClean="0"/>
              <a:t>xxxxxxxx</a:t>
            </a:r>
            <a:endParaRPr lang="es-ES_tradnl" sz="1800" dirty="0" smtClean="0"/>
          </a:p>
          <a:p>
            <a:endParaRPr lang="es-ES_tradnl" sz="1800" dirty="0" smtClean="0"/>
          </a:p>
          <a:p>
            <a:r>
              <a:rPr lang="es-CO" sz="1800" dirty="0" smtClean="0"/>
              <a:t>R3 </a:t>
            </a:r>
            <a:r>
              <a:rPr lang="es-ES_tradnl" sz="1800" dirty="0" smtClean="0"/>
              <a:t>←</a:t>
            </a:r>
            <a:r>
              <a:rPr lang="es-CO" sz="1800" dirty="0" smtClean="0"/>
              <a:t> “10”		</a:t>
            </a:r>
            <a:r>
              <a:rPr lang="es-ES_tradnl" sz="1800" dirty="0" smtClean="0"/>
              <a:t>MOV R3, “10”		=	1110 011 </a:t>
            </a:r>
            <a:r>
              <a:rPr lang="es-ES_tradnl" sz="1800" dirty="0" err="1" smtClean="0"/>
              <a:t>xxx</a:t>
            </a:r>
            <a:r>
              <a:rPr lang="es-ES_tradnl" sz="1800" dirty="0" smtClean="0"/>
              <a:t> 00001010</a:t>
            </a:r>
          </a:p>
          <a:p>
            <a:endParaRPr lang="es-ES_tradnl" sz="1800" dirty="0" smtClean="0"/>
          </a:p>
          <a:p>
            <a:r>
              <a:rPr lang="es-ES_tradnl" sz="1800" dirty="0" smtClean="0"/>
              <a:t>RAM[11 + R3] ← R2	</a:t>
            </a:r>
            <a:r>
              <a:rPr lang="es-CO" sz="1800" dirty="0" smtClean="0"/>
              <a:t>STORE [11+R3], R2	</a:t>
            </a:r>
            <a:r>
              <a:rPr lang="es-ES_tradnl" sz="1800" dirty="0" smtClean="0"/>
              <a:t>=	0000 011 010 00000011</a:t>
            </a:r>
          </a:p>
          <a:p>
            <a:endParaRPr lang="es-ES_tradnl" sz="1800" dirty="0" smtClean="0"/>
          </a:p>
          <a:p>
            <a:r>
              <a:rPr lang="es-CO" sz="1800" b="1" dirty="0" smtClean="0">
                <a:solidFill>
                  <a:schemeClr val="tx1"/>
                </a:solidFill>
              </a:rPr>
              <a:t>R1</a:t>
            </a:r>
            <a:r>
              <a:rPr lang="es-CO" sz="1800" dirty="0" smtClean="0"/>
              <a:t> </a:t>
            </a:r>
            <a:r>
              <a:rPr lang="es-ES_tradnl" sz="1800" dirty="0" smtClean="0"/>
              <a:t>←</a:t>
            </a:r>
            <a:r>
              <a:rPr lang="es-CO" sz="1800" dirty="0" smtClean="0"/>
              <a:t> </a:t>
            </a:r>
            <a:r>
              <a:rPr lang="es-CO" sz="1800" b="1" dirty="0" smtClean="0">
                <a:solidFill>
                  <a:schemeClr val="tx1"/>
                </a:solidFill>
              </a:rPr>
              <a:t>R1</a:t>
            </a:r>
            <a:r>
              <a:rPr lang="es-CO" sz="1800" dirty="0" smtClean="0"/>
              <a:t> + R7		ADD R1, R7		=	1001 001 111 </a:t>
            </a:r>
            <a:r>
              <a:rPr lang="es-CO" sz="1800" dirty="0" err="1" smtClean="0"/>
              <a:t>xxxxxxxx</a:t>
            </a:r>
            <a:endParaRPr lang="es-ES_tradnl" sz="1800"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73026" y="1917160"/>
            <a:ext cx="8917047" cy="4213802"/>
          </a:xfrm>
          <a:prstGeom prst="rect">
            <a:avLst/>
          </a:prstGeom>
          <a:noFill/>
          <a:ln w="9525">
            <a:noFill/>
            <a:miter lim="800000"/>
            <a:headEnd/>
            <a:tailEnd/>
          </a:ln>
          <a:effectLst/>
        </p:spPr>
      </p:pic>
      <p:sp>
        <p:nvSpPr>
          <p:cNvPr id="5" name="1 Título"/>
          <p:cNvSpPr>
            <a:spLocks noGrp="1"/>
          </p:cNvSpPr>
          <p:nvPr>
            <p:ph type="title"/>
          </p:nvPr>
        </p:nvSpPr>
        <p:spPr>
          <a:xfrm>
            <a:off x="76200" y="76200"/>
            <a:ext cx="8382000" cy="685800"/>
          </a:xfrm>
        </p:spPr>
        <p:txBody>
          <a:bodyPr/>
          <a:lstStyle/>
          <a:p>
            <a:r>
              <a:rPr lang="es-CO" sz="2800" dirty="0" smtClean="0"/>
              <a:t>Ejercicio 13: </a:t>
            </a:r>
            <a:r>
              <a:rPr lang="es-ES_tradnl" sz="2800" dirty="0" smtClean="0"/>
              <a:t>Diseño de un Procesador Monociclo</a:t>
            </a:r>
          </a:p>
        </p:txBody>
      </p:sp>
      <p:sp>
        <p:nvSpPr>
          <p:cNvPr id="6"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Implementación en </a:t>
            </a:r>
            <a:r>
              <a:rPr lang="es-ES_tradnl" b="1" i="1" kern="0" dirty="0" err="1" smtClean="0">
                <a:solidFill>
                  <a:srgbClr val="9933FF"/>
                </a:solidFill>
                <a:latin typeface="+mj-lt"/>
                <a:ea typeface="+mj-ea"/>
                <a:cs typeface="+mj-cs"/>
              </a:rPr>
              <a:t>Quartus</a:t>
            </a:r>
            <a:r>
              <a:rPr lang="es-ES_tradnl" b="1" i="1" kern="0" dirty="0" smtClean="0">
                <a:solidFill>
                  <a:srgbClr val="9933FF"/>
                </a:solidFill>
                <a:latin typeface="+mj-lt"/>
                <a:ea typeface="+mj-ea"/>
                <a:cs typeface="+mj-cs"/>
              </a:rPr>
              <a:t> II: Unidad Operativa</a:t>
            </a:r>
            <a:endParaRPr lang="es-ES_tradnl" b="1" i="1" kern="0" dirty="0">
              <a:solidFill>
                <a:srgbClr val="9933FF"/>
              </a:solidFill>
              <a:latin typeface="+mj-lt"/>
              <a:ea typeface="+mj-ea"/>
              <a:cs typeface="+mj-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76200" y="76200"/>
            <a:ext cx="8382000" cy="685800"/>
          </a:xfrm>
        </p:spPr>
        <p:txBody>
          <a:bodyPr/>
          <a:lstStyle/>
          <a:p>
            <a:r>
              <a:rPr lang="es-CO" sz="2800" dirty="0" smtClean="0"/>
              <a:t>Ejercicio 13: </a:t>
            </a:r>
            <a:r>
              <a:rPr lang="es-ES_tradnl" sz="2800" dirty="0" smtClean="0"/>
              <a:t>Diseño de un Procesador Monociclo</a:t>
            </a:r>
          </a:p>
        </p:txBody>
      </p:sp>
      <p:sp>
        <p:nvSpPr>
          <p:cNvPr id="6"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Implementación en </a:t>
            </a:r>
            <a:r>
              <a:rPr lang="es-ES_tradnl" b="1" i="1" kern="0" dirty="0" err="1" smtClean="0">
                <a:solidFill>
                  <a:srgbClr val="9933FF"/>
                </a:solidFill>
                <a:latin typeface="+mj-lt"/>
                <a:ea typeface="+mj-ea"/>
                <a:cs typeface="+mj-cs"/>
              </a:rPr>
              <a:t>Quartus</a:t>
            </a:r>
            <a:r>
              <a:rPr lang="es-ES_tradnl" b="1" i="1" kern="0" dirty="0" smtClean="0">
                <a:solidFill>
                  <a:srgbClr val="9933FF"/>
                </a:solidFill>
                <a:latin typeface="+mj-lt"/>
                <a:ea typeface="+mj-ea"/>
                <a:cs typeface="+mj-cs"/>
              </a:rPr>
              <a:t> II: Unidad de Control</a:t>
            </a:r>
            <a:endParaRPr lang="es-ES_tradnl" b="1" i="1" kern="0" dirty="0">
              <a:solidFill>
                <a:srgbClr val="9933FF"/>
              </a:solidFill>
              <a:latin typeface="+mj-lt"/>
              <a:ea typeface="+mj-ea"/>
              <a:cs typeface="+mj-cs"/>
            </a:endParaRPr>
          </a:p>
        </p:txBody>
      </p:sp>
      <p:pic>
        <p:nvPicPr>
          <p:cNvPr id="29699" name="Picture 3"/>
          <p:cNvPicPr>
            <a:picLocks noChangeAspect="1" noChangeArrowheads="1"/>
          </p:cNvPicPr>
          <p:nvPr/>
        </p:nvPicPr>
        <p:blipFill>
          <a:blip r:embed="rId2"/>
          <a:srcRect/>
          <a:stretch>
            <a:fillRect/>
          </a:stretch>
        </p:blipFill>
        <p:spPr bwMode="auto">
          <a:xfrm>
            <a:off x="428625" y="2457450"/>
            <a:ext cx="8286750" cy="194310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2"/>
          <a:srcRect/>
          <a:stretch>
            <a:fillRect/>
          </a:stretch>
        </p:blipFill>
        <p:spPr bwMode="auto">
          <a:xfrm>
            <a:off x="33397" y="1643271"/>
            <a:ext cx="9110604" cy="4816308"/>
          </a:xfrm>
          <a:prstGeom prst="rect">
            <a:avLst/>
          </a:prstGeom>
          <a:noFill/>
          <a:ln w="9525">
            <a:noFill/>
            <a:miter lim="800000"/>
            <a:headEnd/>
            <a:tailEnd/>
          </a:ln>
          <a:effectLst/>
        </p:spPr>
      </p:pic>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Banco de Registros</a:t>
            </a:r>
            <a:endParaRPr lang="es-ES_tradnl" b="1" i="1" kern="0" dirty="0">
              <a:solidFill>
                <a:srgbClr val="9933FF"/>
              </a:solidFill>
              <a:latin typeface="+mj-lt"/>
              <a:ea typeface="+mj-ea"/>
              <a:cs typeface="+mj-cs"/>
            </a:endParaRPr>
          </a:p>
        </p:txBody>
      </p:sp>
      <p:sp>
        <p:nvSpPr>
          <p:cNvPr id="6" name="1 Título"/>
          <p:cNvSpPr>
            <a:spLocks noGrp="1"/>
          </p:cNvSpPr>
          <p:nvPr>
            <p:ph type="title"/>
          </p:nvPr>
        </p:nvSpPr>
        <p:spPr>
          <a:xfrm>
            <a:off x="76200" y="76200"/>
            <a:ext cx="8382000" cy="685800"/>
          </a:xfrm>
        </p:spPr>
        <p:txBody>
          <a:bodyPr/>
          <a:lstStyle/>
          <a:p>
            <a:r>
              <a:rPr lang="es-CO" sz="2800" dirty="0" smtClean="0"/>
              <a:t>Ejercicio 13: </a:t>
            </a:r>
            <a:r>
              <a:rPr lang="es-ES_tradnl" sz="2800" dirty="0" smtClean="0"/>
              <a:t>Diseño de un Procesador Monociclo</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2"/>
          <p:cNvPicPr>
            <a:picLocks noChangeAspect="1" noChangeArrowheads="1"/>
          </p:cNvPicPr>
          <p:nvPr/>
        </p:nvPicPr>
        <p:blipFill>
          <a:blip r:embed="rId2"/>
          <a:srcRect/>
          <a:stretch>
            <a:fillRect/>
          </a:stretch>
        </p:blipFill>
        <p:spPr bwMode="auto">
          <a:xfrm>
            <a:off x="395288" y="1493811"/>
            <a:ext cx="8353425" cy="5019675"/>
          </a:xfrm>
          <a:prstGeom prst="rect">
            <a:avLst/>
          </a:prstGeom>
          <a:noFill/>
          <a:ln w="9525">
            <a:noFill/>
            <a:miter lim="800000"/>
            <a:headEnd/>
            <a:tailEnd/>
          </a:ln>
          <a:effectLst/>
        </p:spPr>
      </p:pic>
      <p:sp>
        <p:nvSpPr>
          <p:cNvPr id="5"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Unidad Lógica Aritmética ALU</a:t>
            </a:r>
            <a:endParaRPr lang="es-ES_tradnl" b="1" i="1" kern="0" dirty="0">
              <a:solidFill>
                <a:srgbClr val="9933FF"/>
              </a:solidFill>
              <a:latin typeface="+mj-lt"/>
              <a:ea typeface="+mj-ea"/>
              <a:cs typeface="+mj-cs"/>
            </a:endParaRPr>
          </a:p>
        </p:txBody>
      </p:sp>
      <p:sp>
        <p:nvSpPr>
          <p:cNvPr id="6" name="1 Título"/>
          <p:cNvSpPr>
            <a:spLocks noGrp="1"/>
          </p:cNvSpPr>
          <p:nvPr>
            <p:ph type="title"/>
          </p:nvPr>
        </p:nvSpPr>
        <p:spPr>
          <a:xfrm>
            <a:off x="76200" y="76200"/>
            <a:ext cx="8382000" cy="685800"/>
          </a:xfrm>
        </p:spPr>
        <p:txBody>
          <a:bodyPr/>
          <a:lstStyle/>
          <a:p>
            <a:r>
              <a:rPr lang="es-CO" sz="2800" dirty="0" smtClean="0"/>
              <a:t>Ejercicio 13: </a:t>
            </a:r>
            <a:r>
              <a:rPr lang="es-ES_tradnl" sz="2800" dirty="0" smtClean="0"/>
              <a:t>Diseño de un Procesador Monociclo</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488545" y="1785915"/>
            <a:ext cx="8318963" cy="3697317"/>
          </a:xfrm>
          <a:prstGeom prst="rect">
            <a:avLst/>
          </a:prstGeom>
          <a:noFill/>
          <a:ln w="9525">
            <a:noFill/>
            <a:miter lim="800000"/>
            <a:headEnd/>
            <a:tailEnd/>
          </a:ln>
          <a:effectLst/>
        </p:spPr>
      </p:pic>
      <p:sp>
        <p:nvSpPr>
          <p:cNvPr id="5" name="1 Título"/>
          <p:cNvSpPr>
            <a:spLocks noGrp="1"/>
          </p:cNvSpPr>
          <p:nvPr>
            <p:ph type="title"/>
          </p:nvPr>
        </p:nvSpPr>
        <p:spPr>
          <a:xfrm>
            <a:off x="76200" y="76200"/>
            <a:ext cx="8382000" cy="685800"/>
          </a:xfrm>
        </p:spPr>
        <p:txBody>
          <a:bodyPr/>
          <a:lstStyle/>
          <a:p>
            <a:r>
              <a:rPr lang="es-CO" sz="2800" dirty="0" smtClean="0"/>
              <a:t>Ejercicio 13: </a:t>
            </a:r>
            <a:r>
              <a:rPr lang="es-ES_tradnl" sz="2800" dirty="0" smtClean="0"/>
              <a:t>Diseño de un Procesador Monociclo</a:t>
            </a:r>
          </a:p>
        </p:txBody>
      </p:sp>
      <p:sp>
        <p:nvSpPr>
          <p:cNvPr id="6"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mj-lt"/>
                <a:ea typeface="+mj-ea"/>
                <a:cs typeface="+mj-cs"/>
              </a:rPr>
              <a:t>Bloque Generador de Direcciones</a:t>
            </a:r>
            <a:endParaRPr lang="es-ES_tradnl" b="1" i="1" kern="0" dirty="0">
              <a:solidFill>
                <a:srgbClr val="9933FF"/>
              </a:solidFill>
              <a:latin typeface="+mj-lt"/>
              <a:ea typeface="+mj-ea"/>
              <a:cs typeface="+mj-cs"/>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36550" y="1603375"/>
            <a:ext cx="8382000" cy="4856204"/>
          </a:xfrm>
        </p:spPr>
        <p:txBody>
          <a:bodyPr/>
          <a:lstStyle/>
          <a:p>
            <a:r>
              <a:rPr lang="es-ES_tradnl" dirty="0" smtClean="0"/>
              <a:t>Genera el Código de Operación para la ALU.</a:t>
            </a:r>
          </a:p>
          <a:p>
            <a:endParaRPr lang="es-ES_tradnl" dirty="0" smtClean="0"/>
          </a:p>
          <a:p>
            <a:r>
              <a:rPr lang="es-ES_tradnl" dirty="0" smtClean="0"/>
              <a:t>Establece la Fuente de información para el Banco de Registros.</a:t>
            </a:r>
          </a:p>
          <a:p>
            <a:endParaRPr lang="es-ES_tradnl" dirty="0" smtClean="0"/>
          </a:p>
          <a:p>
            <a:r>
              <a:rPr lang="es-ES_tradnl" dirty="0" smtClean="0"/>
              <a:t>Genera las señales de control de escritura para el Banco de Registros, la RAM y el Registro de Salida.</a:t>
            </a:r>
          </a:p>
          <a:p>
            <a:endParaRPr lang="es-ES_tradnl" dirty="0" smtClean="0"/>
          </a:p>
          <a:p>
            <a:r>
              <a:rPr lang="es-ES_tradnl" dirty="0" smtClean="0"/>
              <a:t>Activa la señal de carga “L” para realizar saltos en el PC. </a:t>
            </a:r>
            <a:endParaRPr lang="es-ES_tradnl" dirty="0"/>
          </a:p>
        </p:txBody>
      </p:sp>
      <p:sp>
        <p:nvSpPr>
          <p:cNvPr id="4" name="1 Título"/>
          <p:cNvSpPr txBox="1">
            <a:spLocks/>
          </p:cNvSpPr>
          <p:nvPr/>
        </p:nvSpPr>
        <p:spPr bwMode="auto">
          <a:xfrm>
            <a:off x="461963" y="917575"/>
            <a:ext cx="8382000" cy="685800"/>
          </a:xfrm>
          <a:prstGeom prst="rect">
            <a:avLst/>
          </a:prstGeom>
          <a:noFill/>
          <a:ln w="9525">
            <a:noFill/>
            <a:miter lim="800000"/>
            <a:headEnd/>
            <a:tailEnd/>
          </a:ln>
        </p:spPr>
        <p:txBody>
          <a:bodyPr anchor="ctr"/>
          <a:lstStyle/>
          <a:p>
            <a:pPr eaLnBrk="0" hangingPunct="0">
              <a:defRPr/>
            </a:pPr>
            <a:r>
              <a:rPr lang="es-ES_tradnl" b="1" i="1" kern="0" dirty="0" smtClean="0">
                <a:solidFill>
                  <a:srgbClr val="9933FF"/>
                </a:solidFill>
                <a:latin typeface="Times New Roman"/>
              </a:rPr>
              <a:t>Decodificación</a:t>
            </a:r>
            <a:endParaRPr lang="es-ES_tradnl" b="1" i="1" kern="0" dirty="0">
              <a:solidFill>
                <a:srgbClr val="9933FF"/>
              </a:solidFill>
              <a:latin typeface="+mj-lt"/>
              <a:ea typeface="+mj-ea"/>
              <a:cs typeface="+mj-cs"/>
            </a:endParaRPr>
          </a:p>
        </p:txBody>
      </p:sp>
      <p:sp>
        <p:nvSpPr>
          <p:cNvPr id="5" name="1 Título"/>
          <p:cNvSpPr>
            <a:spLocks noGrp="1"/>
          </p:cNvSpPr>
          <p:nvPr>
            <p:ph type="title"/>
          </p:nvPr>
        </p:nvSpPr>
        <p:spPr>
          <a:xfrm>
            <a:off x="76200" y="76200"/>
            <a:ext cx="8382000" cy="685800"/>
          </a:xfrm>
        </p:spPr>
        <p:txBody>
          <a:bodyPr/>
          <a:lstStyle/>
          <a:p>
            <a:r>
              <a:rPr lang="es-CO" sz="2800" dirty="0" smtClean="0"/>
              <a:t>Ejercicio 13: </a:t>
            </a:r>
            <a:r>
              <a:rPr lang="es-ES_tradnl" sz="2800" dirty="0" smtClean="0"/>
              <a:t>Diseño de un Procesador Monociclo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4121</TotalTime>
  <Words>5072</Words>
  <Application>Microsoft PowerPoint</Application>
  <PresentationFormat>Presentación en pantalla (4:3)</PresentationFormat>
  <Paragraphs>2348</Paragraphs>
  <Slides>122</Slides>
  <Notes>1</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122</vt:i4>
      </vt:variant>
    </vt:vector>
  </HeadingPairs>
  <TitlesOfParts>
    <vt:vector size="125" baseType="lpstr">
      <vt:lpstr>Diseño predeterminado</vt:lpstr>
      <vt:lpstr>Fotografía de Photo Editor</vt:lpstr>
      <vt:lpstr>Worksheet</vt:lpstr>
      <vt:lpstr>Diapositiva 1</vt:lpstr>
      <vt:lpstr>Ejercicio 1</vt:lpstr>
      <vt:lpstr>Ejercicio 1</vt:lpstr>
      <vt:lpstr>Ejercicio 1: Simulación</vt:lpstr>
      <vt:lpstr>Ejercicio 2</vt:lpstr>
      <vt:lpstr>Ejercicio 2</vt:lpstr>
      <vt:lpstr>Ejercicio 2: Simulación</vt:lpstr>
      <vt:lpstr>Ejercicio 3</vt:lpstr>
      <vt:lpstr>Ejercicio 3</vt:lpstr>
      <vt:lpstr>Ejercicio 3</vt:lpstr>
      <vt:lpstr>Ejercicio 3</vt:lpstr>
      <vt:lpstr>Ejercicio 3: Simulación</vt:lpstr>
      <vt:lpstr>Ejercicio 4</vt:lpstr>
      <vt:lpstr>Ejercicio 4: Simulación</vt:lpstr>
      <vt:lpstr>Ejercicio 5</vt:lpstr>
      <vt:lpstr>Ejercicio 5</vt:lpstr>
      <vt:lpstr>Ejercicio 5: Quartus II (Datapath)</vt:lpstr>
      <vt:lpstr>Ejercicio 5: Quartus II (Banco de Registros)</vt:lpstr>
      <vt:lpstr>Ejercicio 5: Quartus II (Unidad de Ejecución)</vt:lpstr>
      <vt:lpstr>Ejercicio 5: Simulación</vt:lpstr>
      <vt:lpstr>Ejercicio 6</vt:lpstr>
      <vt:lpstr>Ejercicio 6</vt:lpstr>
      <vt:lpstr>Ejercicio 6</vt:lpstr>
      <vt:lpstr>Ejercicio 6</vt:lpstr>
      <vt:lpstr>Ejercicio 6</vt:lpstr>
      <vt:lpstr>Ejercicio 6: Funciones de la ALU</vt:lpstr>
      <vt:lpstr>Ejercicio 6: Quartus II (Datapath)</vt:lpstr>
      <vt:lpstr>Ejercicio 6: Quartus II (Flip-flops de Signo)</vt:lpstr>
      <vt:lpstr>Ejercicio 6: Simulación</vt:lpstr>
      <vt:lpstr>Ejercicio 7</vt:lpstr>
      <vt:lpstr>Ejercicio 7</vt:lpstr>
      <vt:lpstr>Ejercicio 7</vt:lpstr>
      <vt:lpstr>Ejercicio 7</vt:lpstr>
      <vt:lpstr>Ejercicio 7: Quartus II (Control Path)</vt:lpstr>
      <vt:lpstr>Ejercicio 7: Quartus II (Data Path)</vt:lpstr>
      <vt:lpstr>Ejercicio 7: Quartus II (Flip-flops de signo)</vt:lpstr>
      <vt:lpstr>Ejercicio 7: Simulación</vt:lpstr>
      <vt:lpstr>Ejercicio 8</vt:lpstr>
      <vt:lpstr>Ejercicio 8</vt:lpstr>
      <vt:lpstr>Ejercicio 8</vt:lpstr>
      <vt:lpstr>Ejercicio 8</vt:lpstr>
      <vt:lpstr>Ejercicio 8: Quartus II (Data Path 1)</vt:lpstr>
      <vt:lpstr>Ejercicio 8: Quartus II (Data Path 2)</vt:lpstr>
      <vt:lpstr>Ejercicio 8: Conversor entre ALU – MUX</vt:lpstr>
      <vt:lpstr>Ejercicio 8: Simulación</vt:lpstr>
      <vt:lpstr>Ejercicio 9</vt:lpstr>
      <vt:lpstr>Ejercicio 9</vt:lpstr>
      <vt:lpstr>Ejercicio 9</vt:lpstr>
      <vt:lpstr>Ejercicio 9</vt:lpstr>
      <vt:lpstr>Ejercicio 9: Quartus II (FSM)</vt:lpstr>
      <vt:lpstr>Ejercicio 9: Quartus II (DataPath)</vt:lpstr>
      <vt:lpstr>Ejercicio 9: Simulación</vt:lpstr>
      <vt:lpstr>Ejercicio 10</vt:lpstr>
      <vt:lpstr>Ejercicio 10: FSM</vt:lpstr>
      <vt:lpstr>Ejercicio 10: DataPath</vt:lpstr>
      <vt:lpstr>Ejercicio 10: Funciones de la ALU</vt:lpstr>
      <vt:lpstr>Ejercicio 10: Quartus II: DataPath</vt:lpstr>
      <vt:lpstr>Ejercicio 10: Simulación</vt:lpstr>
      <vt:lpstr>Ejercicio 11: Diseño de una maquina de gaseosas</vt:lpstr>
      <vt:lpstr>Ejercicio 11: Diagrama ASM</vt:lpstr>
      <vt:lpstr>Ejercicio 11: DataPath</vt:lpstr>
      <vt:lpstr>Ejercicio 11: Diagrama Mecánico</vt:lpstr>
      <vt:lpstr>Ejercicio 11: Quartus II: DataPath</vt:lpstr>
      <vt:lpstr>Ejercicio 11: Implementación de la FSM en VHDL (1)</vt:lpstr>
      <vt:lpstr>Ejercicio 11: Implementación de la FSM en VHDL (2)</vt:lpstr>
      <vt:lpstr>Ejercicio 11: Implementación de la FSM en VHDL (3)</vt:lpstr>
      <vt:lpstr>Ejercicio 11: Implementación de la FSM en VHDL (4)</vt:lpstr>
      <vt:lpstr>Ejercicio 11: Quartus II: FSM</vt:lpstr>
      <vt:lpstr>Ejercicio 11: Simulacion (1)</vt:lpstr>
      <vt:lpstr>Ejercicio 11: Simulacion (2)</vt:lpstr>
      <vt:lpstr>Ejercicio 12: Diseño de un ascensor</vt:lpstr>
      <vt:lpstr>Ejercicio 12: Diagrama de Estados General</vt:lpstr>
      <vt:lpstr>Ejercicio 12: Diagrama de Estados Internos (T2)</vt:lpstr>
      <vt:lpstr>Ejercicio 12: Lógica de Prioridad</vt:lpstr>
      <vt:lpstr>Ejemplo 12: Implementación de la FMS en VHDL (1)</vt:lpstr>
      <vt:lpstr>Ejemplo 12: Implementación de la FMS en VHDL (2)</vt:lpstr>
      <vt:lpstr>Ejemplo 12: Implementación de la FMS en VHDL (3)</vt:lpstr>
      <vt:lpstr>Ejemplo 12: Implementación de la FMS en VHDL (4)</vt:lpstr>
      <vt:lpstr>Ejemplo 12: Implementación de la FMS en VHDL (5)</vt:lpstr>
      <vt:lpstr>Ejemplo 12: Implementación de la FMS en VHDL (6)</vt:lpstr>
      <vt:lpstr>Ejercicio 12: Quartus II</vt:lpstr>
      <vt:lpstr>Ejercicio 12: Quartus II: Enclavamiento de los botones</vt:lpstr>
      <vt:lpstr>Ejercicio 12: Generador de Retardo y Circuito para cerrar la puerta del ascensor</vt:lpstr>
      <vt:lpstr>Ejercicio 12: Generador de Retardo para simular el tiempo de subida hacia el Piso 2</vt:lpstr>
      <vt:lpstr>Ejercicio 12: Generadores de Tendencia</vt:lpstr>
      <vt:lpstr>Ejercicio 12: Simulación 1-a</vt:lpstr>
      <vt:lpstr>Ejercicio 12: Simulación 1-b</vt:lpstr>
      <vt:lpstr>Ejercicio 12: Simulación 2-a</vt:lpstr>
      <vt:lpstr>Ejercicio 12: Simulación 2-b</vt:lpstr>
      <vt:lpstr>Ejercicio 12: Simulación 3 (manejo de puertas)</vt:lpstr>
      <vt:lpstr>Ejercicio 13: Diseño de un Procesador Monociclo</vt:lpstr>
      <vt:lpstr>Ejercicio 13: Diseño de un Procesador Monociclo</vt:lpstr>
      <vt:lpstr>Ejercicio 13: Diseño de un Procesador Monociclo</vt:lpstr>
      <vt:lpstr>Ejercicio 13: Diseño de un Procesador Monociclo</vt:lpstr>
      <vt:lpstr>Ejercicio 13: Diseño de un Procesador Monociclo</vt:lpstr>
      <vt:lpstr>Ejercicio 13: Diseño de un Procesador Monociclo</vt:lpstr>
      <vt:lpstr>Ejercicio 13: Diseño de un Procesador Monociclo</vt:lpstr>
      <vt:lpstr>Ejercicio 13: Diseño de un Procesador Monociclo</vt:lpstr>
      <vt:lpstr>Ejercicio 13: Diseño de un Procesador Monociclo</vt:lpstr>
      <vt:lpstr>Ejercicio 13: Diseño de un Procesador Monociclo</vt:lpstr>
      <vt:lpstr>Ejercicio 13: Diseño de un Procesador Monociclo</vt:lpstr>
      <vt:lpstr>Ejercicio 13: Diseño de un Procesador Monociclo</vt:lpstr>
      <vt:lpstr>Ejercicio 14: Diseño de un Procesador RISC “Pipeline”</vt:lpstr>
      <vt:lpstr>Ejercicio 14: Diseño de un Procesador RISC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lpstr>Ejercicio 14: Diseño de un Procesador “Pipeline”</vt:lpstr>
    </vt:vector>
  </TitlesOfParts>
  <Company>UNIVERSIDAD DEL VALLE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root</dc:creator>
  <cp:lastModifiedBy>Jorge</cp:lastModifiedBy>
  <cp:revision>340</cp:revision>
  <dcterms:created xsi:type="dcterms:W3CDTF">2004-09-18T17:10:08Z</dcterms:created>
  <dcterms:modified xsi:type="dcterms:W3CDTF">2008-05-14T02:17:25Z</dcterms:modified>
</cp:coreProperties>
</file>