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72" r:id="rId4"/>
    <p:sldId id="271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33FF"/>
    <a:srgbClr val="9966FF"/>
    <a:srgbClr val="FF66FF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54" autoAdjust="0"/>
    <p:restoredTop sz="98413" autoAdjust="0"/>
  </p:normalViewPr>
  <p:slideViewPr>
    <p:cSldViewPr snapToGrid="0" snapToObjects="1">
      <p:cViewPr>
        <p:scale>
          <a:sx n="68" d="100"/>
          <a:sy n="68" d="100"/>
        </p:scale>
        <p:origin x="-63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1060B3-338E-419D-8005-C46A9B34F001}" type="datetimeFigureOut">
              <a:rPr lang="es-ES"/>
              <a:pPr>
                <a:defRPr/>
              </a:pPr>
              <a:t>07/09/2009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75B8CC-D813-446A-A7B1-DD5CFA792A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6166C6-01AF-4580-9B68-8F7583ABCF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792182-AAE4-41BE-9477-117DDFD2C54D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7AFA6-D17D-4379-A9DE-D1C6F97F7A09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7CBEB1-4CB9-48CD-8370-269F4F31C37C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A148-4532-4419-BA55-5C515728AE8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E3B892-B63E-42CC-83CB-5529B8C0A00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95EDEA10-44C1-43FE-9811-FDF55D61068E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09625" y="5092505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 smtClean="0">
                <a:solidFill>
                  <a:srgbClr val="9900FF"/>
                </a:solidFill>
              </a:rPr>
              <a:t>Diana Marcela Bolaños B.</a:t>
            </a:r>
          </a:p>
          <a:p>
            <a:pPr algn="ctr"/>
            <a:r>
              <a:rPr lang="en-US" sz="4400" b="1" i="1" dirty="0" smtClean="0">
                <a:solidFill>
                  <a:srgbClr val="9900FF"/>
                </a:solidFill>
              </a:rPr>
              <a:t>0731831</a:t>
            </a:r>
            <a:endParaRPr lang="en-US" sz="4400" b="1" i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54075"/>
            <a:ext cx="7848600" cy="4800600"/>
          </a:xfrm>
        </p:spPr>
        <p:txBody>
          <a:bodyPr/>
          <a:lstStyle/>
          <a:p>
            <a:pPr algn="ctr"/>
            <a:r>
              <a:rPr lang="en-US" sz="4400" smtClean="0"/>
              <a:t>Advanced Digital System </a:t>
            </a:r>
            <a:br>
              <a:rPr lang="en-US" sz="4400" smtClean="0"/>
            </a:br>
            <a:r>
              <a:rPr lang="en-US" sz="4400" smtClean="0"/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37"/>
          <p:cNvSpPr txBox="1">
            <a:spLocks noChangeArrowheads="1"/>
          </p:cNvSpPr>
          <p:nvPr/>
        </p:nvSpPr>
        <p:spPr bwMode="auto">
          <a:xfrm>
            <a:off x="1289050" y="1127125"/>
            <a:ext cx="68770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>
                <a:solidFill>
                  <a:srgbClr val="7878DE"/>
                </a:solidFill>
              </a:rPr>
              <a:t>EXPANSION DE MEMORIA RAM</a:t>
            </a:r>
          </a:p>
          <a:p>
            <a:pPr>
              <a:spcBef>
                <a:spcPct val="50000"/>
              </a:spcBef>
            </a:pPr>
            <a:r>
              <a:rPr lang="es-ES_tradnl" sz="2600" b="1">
                <a:solidFill>
                  <a:srgbClr val="9933FF"/>
                </a:solidFill>
              </a:rPr>
              <a:t>SE DESEA UNA ORGANIZACIÓN 1-D,  2-D,  X-Y,  DE UNA MEMORIA: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lang="es-ES_tradnl" sz="2600" b="1">
                <a:solidFill>
                  <a:schemeClr val="accent2"/>
                </a:solidFill>
              </a:rPr>
              <a:t>RAM </a:t>
            </a:r>
            <a:r>
              <a:rPr lang="es-ES_tradnl" sz="2600" b="1">
                <a:solidFill>
                  <a:srgbClr val="FF0000"/>
                </a:solidFill>
              </a:rPr>
              <a:t>32Mx8 bits</a:t>
            </a:r>
          </a:p>
          <a:p>
            <a:pPr lvl="2">
              <a:spcBef>
                <a:spcPct val="5000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s-ES_tradnl" sz="2600" b="1">
                <a:solidFill>
                  <a:schemeClr val="accent2"/>
                </a:solidFill>
              </a:rPr>
              <a:t> usando RAMs </a:t>
            </a:r>
            <a:r>
              <a:rPr lang="es-ES_tradnl" sz="2600" b="1">
                <a:solidFill>
                  <a:srgbClr val="FF0000"/>
                </a:solidFill>
              </a:rPr>
              <a:t>512Kx4 bits</a:t>
            </a:r>
          </a:p>
          <a:p>
            <a:pPr>
              <a:spcBef>
                <a:spcPct val="50000"/>
              </a:spcBef>
              <a:buClr>
                <a:srgbClr val="FF00FF"/>
              </a:buClr>
            </a:pPr>
            <a:endParaRPr lang="es-ES" sz="2800"/>
          </a:p>
          <a:p>
            <a:pPr>
              <a:spcBef>
                <a:spcPct val="50000"/>
              </a:spcBef>
              <a:buClr>
                <a:srgbClr val="FF00FF"/>
              </a:buClr>
            </a:pPr>
            <a:endParaRPr lang="es-ES_tradnl" sz="2600" b="1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  <a:buClr>
                <a:srgbClr val="FF00FF"/>
              </a:buClr>
            </a:pPr>
            <a:endParaRPr lang="es-ES_tradnl" sz="2000" b="1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  <a:buClr>
                <a:srgbClr val="FF00FF"/>
              </a:buClr>
            </a:pPr>
            <a:endParaRPr lang="es-ES" sz="2000" b="1">
              <a:solidFill>
                <a:srgbClr val="FF0000"/>
              </a:solidFill>
            </a:endParaRPr>
          </a:p>
        </p:txBody>
      </p:sp>
      <p:pic>
        <p:nvPicPr>
          <p:cNvPr id="4099" name="Picture 10" descr="Docking Station Nor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5813" y="39766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ChangeArrowheads="1"/>
          </p:cNvSpPr>
          <p:nvPr/>
        </p:nvSpPr>
        <p:spPr bwMode="auto">
          <a:xfrm>
            <a:off x="2173288" y="2911475"/>
            <a:ext cx="835025" cy="1157288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rgbClr val="0000FF"/>
                </a:solidFill>
                <a:latin typeface="+mn-lt"/>
              </a:rPr>
              <a:t>DECODER 6/64</a:t>
            </a:r>
          </a:p>
        </p:txBody>
      </p:sp>
      <p:cxnSp>
        <p:nvCxnSpPr>
          <p:cNvPr id="5123" name="10 Conector recto de flecha"/>
          <p:cNvCxnSpPr>
            <a:cxnSpLocks noChangeShapeType="1"/>
          </p:cNvCxnSpPr>
          <p:nvPr/>
        </p:nvCxnSpPr>
        <p:spPr bwMode="auto">
          <a:xfrm>
            <a:off x="1803400" y="3317875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124" name="215 CuadroTexto"/>
          <p:cNvSpPr txBox="1">
            <a:spLocks noChangeArrowheads="1"/>
          </p:cNvSpPr>
          <p:nvPr/>
        </p:nvSpPr>
        <p:spPr bwMode="auto">
          <a:xfrm>
            <a:off x="1690688" y="3013075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23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cxnSp>
        <p:nvCxnSpPr>
          <p:cNvPr id="5125" name="10 Conector recto de flecha"/>
          <p:cNvCxnSpPr>
            <a:cxnSpLocks noChangeShapeType="1"/>
          </p:cNvCxnSpPr>
          <p:nvPr/>
        </p:nvCxnSpPr>
        <p:spPr bwMode="auto">
          <a:xfrm>
            <a:off x="1803400" y="3063875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126" name="215 CuadroTexto"/>
          <p:cNvSpPr txBox="1">
            <a:spLocks noChangeArrowheads="1"/>
          </p:cNvSpPr>
          <p:nvPr/>
        </p:nvSpPr>
        <p:spPr bwMode="auto">
          <a:xfrm>
            <a:off x="1690688" y="2759075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24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cxnSp>
        <p:nvCxnSpPr>
          <p:cNvPr id="5127" name="10 Conector recto de flecha"/>
          <p:cNvCxnSpPr>
            <a:cxnSpLocks noChangeShapeType="1"/>
          </p:cNvCxnSpPr>
          <p:nvPr/>
        </p:nvCxnSpPr>
        <p:spPr bwMode="auto">
          <a:xfrm>
            <a:off x="1803400" y="3965575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128" name="215 CuadroTexto"/>
          <p:cNvSpPr txBox="1">
            <a:spLocks noChangeArrowheads="1"/>
          </p:cNvSpPr>
          <p:nvPr/>
        </p:nvSpPr>
        <p:spPr bwMode="auto">
          <a:xfrm>
            <a:off x="1690688" y="3660775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19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sp>
        <p:nvSpPr>
          <p:cNvPr id="5129" name="12 CuadroTexto"/>
          <p:cNvSpPr txBox="1">
            <a:spLocks noChangeArrowheads="1"/>
          </p:cNvSpPr>
          <p:nvPr/>
        </p:nvSpPr>
        <p:spPr bwMode="auto">
          <a:xfrm>
            <a:off x="1816100" y="3244850"/>
            <a:ext cx="3571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130" name="196 Conector recto"/>
          <p:cNvCxnSpPr>
            <a:cxnSpLocks noChangeShapeType="1"/>
          </p:cNvCxnSpPr>
          <p:nvPr/>
        </p:nvCxnSpPr>
        <p:spPr bwMode="auto">
          <a:xfrm>
            <a:off x="3003550" y="3281363"/>
            <a:ext cx="547688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5131" name="117 Rectángulo"/>
          <p:cNvSpPr>
            <a:spLocks noChangeArrowheads="1"/>
          </p:cNvSpPr>
          <p:nvPr/>
        </p:nvSpPr>
        <p:spPr bwMode="auto">
          <a:xfrm>
            <a:off x="6054725" y="1268413"/>
            <a:ext cx="938213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</a:t>
            </a:r>
            <a:r>
              <a:rPr lang="es-ES_tradnl" sz="1400" i="1">
                <a:solidFill>
                  <a:srgbClr val="CC00CC"/>
                </a:solidFill>
              </a:rPr>
              <a:t>x</a:t>
            </a:r>
            <a:r>
              <a:rPr lang="es-ES_tradnl" sz="1400">
                <a:solidFill>
                  <a:srgbClr val="CC00CC"/>
                </a:solidFill>
              </a:rPr>
              <a:t>4</a:t>
            </a:r>
            <a:endParaRPr lang="es-CO" sz="1400">
              <a:solidFill>
                <a:srgbClr val="CC00CC"/>
              </a:solidFill>
            </a:endParaRPr>
          </a:p>
        </p:txBody>
      </p:sp>
      <p:cxnSp>
        <p:nvCxnSpPr>
          <p:cNvPr id="5132" name="118 Conector recto de flecha"/>
          <p:cNvCxnSpPr>
            <a:cxnSpLocks noChangeShapeType="1"/>
          </p:cNvCxnSpPr>
          <p:nvPr/>
        </p:nvCxnSpPr>
        <p:spPr bwMode="auto">
          <a:xfrm>
            <a:off x="5764213" y="1984375"/>
            <a:ext cx="29210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33" name="121 Conector recto de flecha"/>
          <p:cNvCxnSpPr>
            <a:cxnSpLocks noChangeShapeType="1"/>
          </p:cNvCxnSpPr>
          <p:nvPr/>
        </p:nvCxnSpPr>
        <p:spPr bwMode="auto">
          <a:xfrm>
            <a:off x="5770563" y="3125788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5" name="24 Conector recto"/>
          <p:cNvCxnSpPr/>
          <p:nvPr/>
        </p:nvCxnSpPr>
        <p:spPr>
          <a:xfrm rot="5400000" flipH="1" flipV="1">
            <a:off x="4804569" y="147081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5" name="126 CuadroTexto"/>
          <p:cNvSpPr txBox="1">
            <a:spLocks noChangeArrowheads="1"/>
          </p:cNvSpPr>
          <p:nvPr/>
        </p:nvSpPr>
        <p:spPr bwMode="auto">
          <a:xfrm>
            <a:off x="3914775" y="1289050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FF0000"/>
                </a:solidFill>
              </a:rPr>
              <a:t>A</a:t>
            </a:r>
            <a:r>
              <a:rPr lang="es-ES_tradnl" sz="1600" baseline="-25000">
                <a:solidFill>
                  <a:srgbClr val="FF0000"/>
                </a:solidFill>
              </a:rPr>
              <a:t>18</a:t>
            </a:r>
            <a:r>
              <a:rPr lang="es-ES_tradnl" sz="1600">
                <a:solidFill>
                  <a:srgbClr val="FF0000"/>
                </a:solidFill>
              </a:rPr>
              <a:t>-A</a:t>
            </a:r>
            <a:r>
              <a:rPr lang="es-ES_tradnl" sz="1600" baseline="-25000">
                <a:solidFill>
                  <a:srgbClr val="FF0000"/>
                </a:solidFill>
              </a:rPr>
              <a:t>0</a:t>
            </a:r>
            <a:endParaRPr lang="es-CO" sz="1600" baseline="-25000">
              <a:solidFill>
                <a:srgbClr val="FF0000"/>
              </a:solidFill>
            </a:endParaRPr>
          </a:p>
        </p:txBody>
      </p:sp>
      <p:sp>
        <p:nvSpPr>
          <p:cNvPr id="5136" name="127 CuadroTexto"/>
          <p:cNvSpPr txBox="1">
            <a:spLocks noChangeArrowheads="1"/>
          </p:cNvSpPr>
          <p:nvPr/>
        </p:nvSpPr>
        <p:spPr bwMode="auto">
          <a:xfrm>
            <a:off x="5983288" y="183991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5137" name="129 Conector recto"/>
          <p:cNvCxnSpPr>
            <a:cxnSpLocks noChangeShapeType="1"/>
          </p:cNvCxnSpPr>
          <p:nvPr/>
        </p:nvCxnSpPr>
        <p:spPr bwMode="auto">
          <a:xfrm rot="16200000" flipH="1">
            <a:off x="5192713" y="2552700"/>
            <a:ext cx="1144588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5138" name="130 Rectángulo"/>
          <p:cNvSpPr>
            <a:spLocks noChangeArrowheads="1"/>
          </p:cNvSpPr>
          <p:nvPr/>
        </p:nvSpPr>
        <p:spPr bwMode="auto">
          <a:xfrm>
            <a:off x="3973513" y="1125538"/>
            <a:ext cx="3671887" cy="2382837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5139" name="131 CuadroTexto"/>
          <p:cNvSpPr txBox="1">
            <a:spLocks noChangeArrowheads="1"/>
          </p:cNvSpPr>
          <p:nvPr/>
        </p:nvSpPr>
        <p:spPr bwMode="auto">
          <a:xfrm>
            <a:off x="5983288" y="1339850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33" name="32 Conector recto de flecha"/>
          <p:cNvCxnSpPr>
            <a:stCxn id="5131" idx="3"/>
          </p:cNvCxnSpPr>
          <p:nvPr/>
        </p:nvCxnSpPr>
        <p:spPr>
          <a:xfrm>
            <a:off x="6992938" y="1731963"/>
            <a:ext cx="792162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 flipH="1" flipV="1">
            <a:off x="7111207" y="17184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2" name="138 CuadroTexto"/>
          <p:cNvSpPr txBox="1">
            <a:spLocks noChangeArrowheads="1"/>
          </p:cNvSpPr>
          <p:nvPr/>
        </p:nvSpPr>
        <p:spPr bwMode="auto">
          <a:xfrm>
            <a:off x="6994525" y="1343025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5143" name="210 Conector recto"/>
          <p:cNvCxnSpPr>
            <a:cxnSpLocks noChangeShapeType="1"/>
          </p:cNvCxnSpPr>
          <p:nvPr/>
        </p:nvCxnSpPr>
        <p:spPr bwMode="auto">
          <a:xfrm rot="10800000" flipV="1">
            <a:off x="3003550" y="3125788"/>
            <a:ext cx="2762250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40" name="39 Conector recto"/>
          <p:cNvCxnSpPr/>
          <p:nvPr/>
        </p:nvCxnSpPr>
        <p:spPr>
          <a:xfrm>
            <a:off x="4625975" y="148272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 flipH="1" flipV="1">
            <a:off x="4770438" y="2054225"/>
            <a:ext cx="1141412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5340350" y="148272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5340350" y="262572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8" name="147 CuadroTexto"/>
          <p:cNvSpPr txBox="1">
            <a:spLocks noChangeArrowheads="1"/>
          </p:cNvSpPr>
          <p:nvPr/>
        </p:nvSpPr>
        <p:spPr bwMode="auto">
          <a:xfrm>
            <a:off x="4768850" y="1196975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19</a:t>
            </a:r>
          </a:p>
          <a:p>
            <a:endParaRPr lang="es-CO" sz="1200"/>
          </a:p>
        </p:txBody>
      </p:sp>
      <p:sp>
        <p:nvSpPr>
          <p:cNvPr id="5149" name="Oval 40"/>
          <p:cNvSpPr>
            <a:spLocks noChangeAspect="1" noChangeArrowheads="1"/>
          </p:cNvSpPr>
          <p:nvPr/>
        </p:nvSpPr>
        <p:spPr bwMode="auto">
          <a:xfrm>
            <a:off x="4335463" y="1919288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5150" name="117 Rectángulo"/>
          <p:cNvSpPr>
            <a:spLocks noChangeArrowheads="1"/>
          </p:cNvSpPr>
          <p:nvPr/>
        </p:nvSpPr>
        <p:spPr bwMode="auto">
          <a:xfrm>
            <a:off x="6054725" y="2411413"/>
            <a:ext cx="938213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</a:t>
            </a:r>
            <a:r>
              <a:rPr lang="es-ES_tradnl" sz="1400" i="1">
                <a:solidFill>
                  <a:srgbClr val="CC00CC"/>
                </a:solidFill>
              </a:rPr>
              <a:t>x</a:t>
            </a:r>
            <a:r>
              <a:rPr lang="es-ES_tradnl" sz="1400">
                <a:solidFill>
                  <a:srgbClr val="CC00CC"/>
                </a:solidFill>
              </a:rPr>
              <a:t>4</a:t>
            </a:r>
            <a:endParaRPr lang="es-CO" sz="1400">
              <a:solidFill>
                <a:srgbClr val="CC00CC"/>
              </a:solidFill>
            </a:endParaRPr>
          </a:p>
        </p:txBody>
      </p:sp>
      <p:sp>
        <p:nvSpPr>
          <p:cNvPr id="5151" name="127 CuadroTexto"/>
          <p:cNvSpPr txBox="1">
            <a:spLocks noChangeArrowheads="1"/>
          </p:cNvSpPr>
          <p:nvPr/>
        </p:nvSpPr>
        <p:spPr bwMode="auto">
          <a:xfrm>
            <a:off x="5983288" y="300831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5152" name="131 CuadroTexto"/>
          <p:cNvSpPr txBox="1">
            <a:spLocks noChangeArrowheads="1"/>
          </p:cNvSpPr>
          <p:nvPr/>
        </p:nvSpPr>
        <p:spPr bwMode="auto">
          <a:xfrm>
            <a:off x="5970588" y="2457450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76" name="75 Conector recto de flecha"/>
          <p:cNvCxnSpPr>
            <a:stCxn id="5150" idx="3"/>
          </p:cNvCxnSpPr>
          <p:nvPr/>
        </p:nvCxnSpPr>
        <p:spPr>
          <a:xfrm>
            <a:off x="6992938" y="2874963"/>
            <a:ext cx="7937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rot="5400000" flipH="1" flipV="1">
            <a:off x="7111207" y="28614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138 CuadroTexto"/>
          <p:cNvSpPr txBox="1">
            <a:spLocks noChangeArrowheads="1"/>
          </p:cNvSpPr>
          <p:nvPr/>
        </p:nvSpPr>
        <p:spPr bwMode="auto">
          <a:xfrm>
            <a:off x="6994525" y="2486025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sp>
        <p:nvSpPr>
          <p:cNvPr id="5156" name="142 CuadroTexto"/>
          <p:cNvSpPr txBox="1">
            <a:spLocks noChangeArrowheads="1"/>
          </p:cNvSpPr>
          <p:nvPr/>
        </p:nvSpPr>
        <p:spPr bwMode="auto">
          <a:xfrm>
            <a:off x="7754938" y="28956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6600CC"/>
                </a:solidFill>
              </a:rPr>
              <a:t>D(8-0)</a:t>
            </a:r>
            <a:endParaRPr lang="es-CO" sz="1600">
              <a:solidFill>
                <a:srgbClr val="6600CC"/>
              </a:solidFill>
            </a:endParaRPr>
          </a:p>
        </p:txBody>
      </p:sp>
      <p:cxnSp>
        <p:nvCxnSpPr>
          <p:cNvPr id="80" name="79 Conector recto de flecha"/>
          <p:cNvCxnSpPr/>
          <p:nvPr/>
        </p:nvCxnSpPr>
        <p:spPr>
          <a:xfrm rot="5400000">
            <a:off x="5005388" y="3867150"/>
            <a:ext cx="5580062" cy="1588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7794625" y="3254375"/>
            <a:ext cx="55562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rot="5400000" flipH="1" flipV="1">
            <a:off x="8004969" y="323135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0" name="Text Box 137"/>
          <p:cNvSpPr txBox="1">
            <a:spLocks noChangeArrowheads="1"/>
          </p:cNvSpPr>
          <p:nvPr/>
        </p:nvSpPr>
        <p:spPr bwMode="auto">
          <a:xfrm>
            <a:off x="646113" y="287338"/>
            <a:ext cx="3889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s-ES_tradnl" sz="2000" b="1">
                <a:solidFill>
                  <a:schemeClr val="accent2"/>
                </a:solidFill>
              </a:rPr>
              <a:t> RAM </a:t>
            </a:r>
            <a:r>
              <a:rPr lang="es-ES_tradnl" sz="2000" b="1">
                <a:solidFill>
                  <a:srgbClr val="FF0000"/>
                </a:solidFill>
              </a:rPr>
              <a:t>32Mx8 bits</a:t>
            </a:r>
          </a:p>
          <a:p>
            <a:pPr lvl="1">
              <a:spcBef>
                <a:spcPct val="5000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s-ES_tradnl" sz="2000" b="1">
                <a:solidFill>
                  <a:schemeClr val="accent2"/>
                </a:solidFill>
              </a:rPr>
              <a:t> usando RAMs </a:t>
            </a:r>
            <a:r>
              <a:rPr lang="es-ES_tradnl" sz="2000" b="1">
                <a:solidFill>
                  <a:srgbClr val="FF0000"/>
                </a:solidFill>
              </a:rPr>
              <a:t>512Kx4 bits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5161" name="117 Rectángulo"/>
          <p:cNvSpPr>
            <a:spLocks noChangeArrowheads="1"/>
          </p:cNvSpPr>
          <p:nvPr/>
        </p:nvSpPr>
        <p:spPr bwMode="auto">
          <a:xfrm>
            <a:off x="6065838" y="4171950"/>
            <a:ext cx="938212" cy="925513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</a:t>
            </a:r>
            <a:r>
              <a:rPr lang="es-ES_tradnl" sz="1400" i="1">
                <a:solidFill>
                  <a:srgbClr val="CC00CC"/>
                </a:solidFill>
              </a:rPr>
              <a:t>x</a:t>
            </a:r>
            <a:r>
              <a:rPr lang="es-ES_tradnl" sz="1400">
                <a:solidFill>
                  <a:srgbClr val="CC00CC"/>
                </a:solidFill>
              </a:rPr>
              <a:t>4</a:t>
            </a:r>
            <a:endParaRPr lang="es-CO" sz="1400">
              <a:solidFill>
                <a:srgbClr val="CC00CC"/>
              </a:solidFill>
            </a:endParaRPr>
          </a:p>
        </p:txBody>
      </p:sp>
      <p:cxnSp>
        <p:nvCxnSpPr>
          <p:cNvPr id="5162" name="118 Conector recto de flecha"/>
          <p:cNvCxnSpPr>
            <a:cxnSpLocks noChangeShapeType="1"/>
          </p:cNvCxnSpPr>
          <p:nvPr/>
        </p:nvCxnSpPr>
        <p:spPr bwMode="auto">
          <a:xfrm>
            <a:off x="5781675" y="4886325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63" name="121 Conector recto de flecha"/>
          <p:cNvCxnSpPr>
            <a:cxnSpLocks noChangeShapeType="1"/>
          </p:cNvCxnSpPr>
          <p:nvPr/>
        </p:nvCxnSpPr>
        <p:spPr bwMode="auto">
          <a:xfrm>
            <a:off x="5781675" y="6029325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7" name="96 Conector recto"/>
          <p:cNvCxnSpPr/>
          <p:nvPr/>
        </p:nvCxnSpPr>
        <p:spPr>
          <a:xfrm rot="5400000" flipH="1" flipV="1">
            <a:off x="4815682" y="4374356"/>
            <a:ext cx="166688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126 CuadroTexto"/>
          <p:cNvSpPr txBox="1">
            <a:spLocks noChangeArrowheads="1"/>
          </p:cNvSpPr>
          <p:nvPr/>
        </p:nvSpPr>
        <p:spPr bwMode="auto">
          <a:xfrm>
            <a:off x="3925888" y="4192588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FF0000"/>
                </a:solidFill>
              </a:rPr>
              <a:t>A</a:t>
            </a:r>
            <a:r>
              <a:rPr lang="es-ES_tradnl" sz="1600" baseline="-25000">
                <a:solidFill>
                  <a:srgbClr val="FF0000"/>
                </a:solidFill>
              </a:rPr>
              <a:t>18</a:t>
            </a:r>
            <a:r>
              <a:rPr lang="es-ES_tradnl" sz="1600">
                <a:solidFill>
                  <a:srgbClr val="FF0000"/>
                </a:solidFill>
              </a:rPr>
              <a:t>-A</a:t>
            </a:r>
            <a:r>
              <a:rPr lang="es-ES_tradnl" sz="1600" baseline="-25000">
                <a:solidFill>
                  <a:srgbClr val="FF0000"/>
                </a:solidFill>
              </a:rPr>
              <a:t>0</a:t>
            </a:r>
            <a:endParaRPr lang="es-CO" sz="1600" baseline="-25000">
              <a:solidFill>
                <a:srgbClr val="FF0000"/>
              </a:solidFill>
            </a:endParaRPr>
          </a:p>
        </p:txBody>
      </p:sp>
      <p:sp>
        <p:nvSpPr>
          <p:cNvPr id="5166" name="127 CuadroTexto"/>
          <p:cNvSpPr txBox="1">
            <a:spLocks noChangeArrowheads="1"/>
          </p:cNvSpPr>
          <p:nvPr/>
        </p:nvSpPr>
        <p:spPr bwMode="auto">
          <a:xfrm>
            <a:off x="5994400" y="4743450"/>
            <a:ext cx="395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5167" name="129 Conector recto"/>
          <p:cNvCxnSpPr>
            <a:cxnSpLocks noChangeShapeType="1"/>
          </p:cNvCxnSpPr>
          <p:nvPr/>
        </p:nvCxnSpPr>
        <p:spPr bwMode="auto">
          <a:xfrm rot="5400000">
            <a:off x="5210176" y="5457825"/>
            <a:ext cx="1141412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5168" name="130 Rectángulo"/>
          <p:cNvSpPr>
            <a:spLocks noChangeArrowheads="1"/>
          </p:cNvSpPr>
          <p:nvPr/>
        </p:nvSpPr>
        <p:spPr bwMode="auto">
          <a:xfrm>
            <a:off x="3984625" y="4029075"/>
            <a:ext cx="3671888" cy="2382838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5169" name="131 CuadroTexto"/>
          <p:cNvSpPr txBox="1">
            <a:spLocks noChangeArrowheads="1"/>
          </p:cNvSpPr>
          <p:nvPr/>
        </p:nvSpPr>
        <p:spPr bwMode="auto">
          <a:xfrm>
            <a:off x="5994400" y="4243388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103" name="102 Conector recto de flecha"/>
          <p:cNvCxnSpPr>
            <a:stCxn id="5161" idx="3"/>
          </p:cNvCxnSpPr>
          <p:nvPr/>
        </p:nvCxnSpPr>
        <p:spPr>
          <a:xfrm>
            <a:off x="7004050" y="4635500"/>
            <a:ext cx="781050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rot="5400000" flipH="1" flipV="1">
            <a:off x="7122319" y="462200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2" name="138 CuadroTexto"/>
          <p:cNvSpPr txBox="1">
            <a:spLocks noChangeArrowheads="1"/>
          </p:cNvSpPr>
          <p:nvPr/>
        </p:nvSpPr>
        <p:spPr bwMode="auto">
          <a:xfrm>
            <a:off x="7005638" y="4246563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106" name="105 Conector recto"/>
          <p:cNvCxnSpPr/>
          <p:nvPr/>
        </p:nvCxnSpPr>
        <p:spPr>
          <a:xfrm>
            <a:off x="4637088" y="4386263"/>
            <a:ext cx="714375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rot="5400000" flipH="1" flipV="1">
            <a:off x="4781550" y="4957763"/>
            <a:ext cx="1141413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5351463" y="4386263"/>
            <a:ext cx="714375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>
            <a:off x="5351463" y="5529263"/>
            <a:ext cx="714375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7" name="147 CuadroTexto"/>
          <p:cNvSpPr txBox="1">
            <a:spLocks noChangeArrowheads="1"/>
          </p:cNvSpPr>
          <p:nvPr/>
        </p:nvSpPr>
        <p:spPr bwMode="auto">
          <a:xfrm>
            <a:off x="4779963" y="4100513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19</a:t>
            </a:r>
          </a:p>
          <a:p>
            <a:endParaRPr lang="es-CO" sz="1200"/>
          </a:p>
        </p:txBody>
      </p:sp>
      <p:sp>
        <p:nvSpPr>
          <p:cNvPr id="5178" name="Oval 40"/>
          <p:cNvSpPr>
            <a:spLocks noChangeAspect="1" noChangeArrowheads="1"/>
          </p:cNvSpPr>
          <p:nvPr/>
        </p:nvSpPr>
        <p:spPr bwMode="auto">
          <a:xfrm>
            <a:off x="4346575" y="4822825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B64</a:t>
            </a:r>
          </a:p>
        </p:txBody>
      </p:sp>
      <p:sp>
        <p:nvSpPr>
          <p:cNvPr id="5179" name="117 Rectángulo"/>
          <p:cNvSpPr>
            <a:spLocks noChangeArrowheads="1"/>
          </p:cNvSpPr>
          <p:nvPr/>
        </p:nvSpPr>
        <p:spPr bwMode="auto">
          <a:xfrm>
            <a:off x="6065838" y="5314950"/>
            <a:ext cx="938212" cy="925513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</a:t>
            </a:r>
            <a:r>
              <a:rPr lang="es-ES_tradnl" sz="1400" i="1">
                <a:solidFill>
                  <a:srgbClr val="CC00CC"/>
                </a:solidFill>
              </a:rPr>
              <a:t>x</a:t>
            </a:r>
            <a:r>
              <a:rPr lang="es-ES_tradnl" sz="1400">
                <a:solidFill>
                  <a:srgbClr val="CC00CC"/>
                </a:solidFill>
              </a:rPr>
              <a:t>4</a:t>
            </a:r>
            <a:endParaRPr lang="es-CO" sz="1400">
              <a:solidFill>
                <a:srgbClr val="CC00CC"/>
              </a:solidFill>
            </a:endParaRPr>
          </a:p>
        </p:txBody>
      </p:sp>
      <p:sp>
        <p:nvSpPr>
          <p:cNvPr id="5180" name="127 CuadroTexto"/>
          <p:cNvSpPr txBox="1">
            <a:spLocks noChangeArrowheads="1"/>
          </p:cNvSpPr>
          <p:nvPr/>
        </p:nvSpPr>
        <p:spPr bwMode="auto">
          <a:xfrm>
            <a:off x="5994400" y="5911850"/>
            <a:ext cx="395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5181" name="131 CuadroTexto"/>
          <p:cNvSpPr txBox="1">
            <a:spLocks noChangeArrowheads="1"/>
          </p:cNvSpPr>
          <p:nvPr/>
        </p:nvSpPr>
        <p:spPr bwMode="auto">
          <a:xfrm>
            <a:off x="5981700" y="5360988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115" name="114 Conector recto de flecha"/>
          <p:cNvCxnSpPr>
            <a:stCxn id="5179" idx="3"/>
          </p:cNvCxnSpPr>
          <p:nvPr/>
        </p:nvCxnSpPr>
        <p:spPr>
          <a:xfrm>
            <a:off x="7004050" y="5778500"/>
            <a:ext cx="782638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 rot="5400000" flipH="1" flipV="1">
            <a:off x="7122319" y="576500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4" name="138 CuadroTexto"/>
          <p:cNvSpPr txBox="1">
            <a:spLocks noChangeArrowheads="1"/>
          </p:cNvSpPr>
          <p:nvPr/>
        </p:nvSpPr>
        <p:spPr bwMode="auto">
          <a:xfrm>
            <a:off x="7005638" y="5389563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5445125" y="3416160"/>
            <a:ext cx="4333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2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2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2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cxnSp>
        <p:nvCxnSpPr>
          <p:cNvPr id="5186" name="196 Conector recto"/>
          <p:cNvCxnSpPr>
            <a:cxnSpLocks noChangeShapeType="1"/>
          </p:cNvCxnSpPr>
          <p:nvPr/>
        </p:nvCxnSpPr>
        <p:spPr bwMode="auto">
          <a:xfrm>
            <a:off x="3008313" y="3432175"/>
            <a:ext cx="547687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87" name="196 Conector recto"/>
          <p:cNvCxnSpPr>
            <a:cxnSpLocks noChangeShapeType="1"/>
          </p:cNvCxnSpPr>
          <p:nvPr/>
        </p:nvCxnSpPr>
        <p:spPr bwMode="auto">
          <a:xfrm>
            <a:off x="3003550" y="3938588"/>
            <a:ext cx="547688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23" name="122 CuadroTexto"/>
          <p:cNvSpPr txBox="1"/>
          <p:nvPr/>
        </p:nvSpPr>
        <p:spPr>
          <a:xfrm>
            <a:off x="3046413" y="2933700"/>
            <a:ext cx="369887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059113" y="3098800"/>
            <a:ext cx="369887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3059113" y="3251200"/>
            <a:ext cx="369887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3122615" y="3353077"/>
            <a:ext cx="4286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3059113" y="3759200"/>
            <a:ext cx="492125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B64</a:t>
            </a:r>
          </a:p>
        </p:txBody>
      </p:sp>
      <p:cxnSp>
        <p:nvCxnSpPr>
          <p:cNvPr id="5193" name="201 Conector recto"/>
          <p:cNvCxnSpPr>
            <a:cxnSpLocks noChangeShapeType="1"/>
          </p:cNvCxnSpPr>
          <p:nvPr/>
        </p:nvCxnSpPr>
        <p:spPr bwMode="auto">
          <a:xfrm rot="5400000">
            <a:off x="2510631" y="4983957"/>
            <a:ext cx="2092325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94" name="205 Conector recto"/>
          <p:cNvCxnSpPr>
            <a:cxnSpLocks noChangeShapeType="1"/>
          </p:cNvCxnSpPr>
          <p:nvPr/>
        </p:nvCxnSpPr>
        <p:spPr bwMode="auto">
          <a:xfrm rot="10800000">
            <a:off x="3556000" y="6029325"/>
            <a:ext cx="2220913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5195" name="134 CuadroTexto"/>
          <p:cNvSpPr txBox="1">
            <a:spLocks noChangeArrowheads="1"/>
          </p:cNvSpPr>
          <p:nvPr/>
        </p:nvSpPr>
        <p:spPr bwMode="auto">
          <a:xfrm>
            <a:off x="646113" y="1277938"/>
            <a:ext cx="240823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800">
                <a:solidFill>
                  <a:srgbClr val="9933FF"/>
                </a:solidFill>
              </a:rPr>
              <a:t>Organización 1-D de una memoria RAM de 32M</a:t>
            </a:r>
            <a:r>
              <a:rPr lang="es-ES" sz="1800" i="1">
                <a:solidFill>
                  <a:srgbClr val="9933FF"/>
                </a:solidFill>
              </a:rPr>
              <a:t>x</a:t>
            </a:r>
            <a:r>
              <a:rPr lang="es-ES" sz="1800">
                <a:solidFill>
                  <a:srgbClr val="9933FF"/>
                </a:solidFill>
              </a:rPr>
              <a:t>8bits usando </a:t>
            </a:r>
            <a:r>
              <a:rPr lang="es-ES" sz="1800" i="1">
                <a:solidFill>
                  <a:srgbClr val="9933FF"/>
                </a:solidFill>
              </a:rPr>
              <a:t>RAMs de 512Kx</a:t>
            </a:r>
            <a:r>
              <a:rPr lang="es-ES" sz="1800">
                <a:solidFill>
                  <a:srgbClr val="9933FF"/>
                </a:solidFill>
              </a:rPr>
              <a:t>4bits</a:t>
            </a:r>
          </a:p>
        </p:txBody>
      </p:sp>
      <p:pic>
        <p:nvPicPr>
          <p:cNvPr id="51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363" y="4313238"/>
            <a:ext cx="1644650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75 CuadroTexto"/>
          <p:cNvSpPr txBox="1">
            <a:spLocks noChangeArrowheads="1"/>
          </p:cNvSpPr>
          <p:nvPr/>
        </p:nvSpPr>
        <p:spPr bwMode="auto">
          <a:xfrm>
            <a:off x="1001713" y="1638300"/>
            <a:ext cx="628808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 sz="2800">
                <a:solidFill>
                  <a:srgbClr val="9933FF"/>
                </a:solidFill>
              </a:rPr>
              <a:t>Para una organización 2-D deberá realizarse en base a RAMs </a:t>
            </a:r>
            <a:r>
              <a:rPr lang="es-ES" sz="2800" b="1">
                <a:solidFill>
                  <a:srgbClr val="FF0000"/>
                </a:solidFill>
              </a:rPr>
              <a:t>512K</a:t>
            </a:r>
            <a:r>
              <a:rPr lang="es-ES" sz="2800" b="1" i="1">
                <a:solidFill>
                  <a:srgbClr val="FF0000"/>
                </a:solidFill>
              </a:rPr>
              <a:t>x</a:t>
            </a:r>
            <a:r>
              <a:rPr lang="es-ES" sz="2800" b="1">
                <a:solidFill>
                  <a:srgbClr val="FF0000"/>
                </a:solidFill>
              </a:rPr>
              <a:t>4 bits</a:t>
            </a:r>
            <a:r>
              <a:rPr lang="es-ES" sz="2800">
                <a:solidFill>
                  <a:srgbClr val="9933FF"/>
                </a:solidFill>
              </a:rPr>
              <a:t>, bloques de RAMs </a:t>
            </a:r>
            <a:r>
              <a:rPr lang="es-ES" sz="2800" b="1">
                <a:solidFill>
                  <a:srgbClr val="FF0000"/>
                </a:solidFill>
              </a:rPr>
              <a:t>1M</a:t>
            </a:r>
            <a:r>
              <a:rPr lang="es-ES" sz="2800" b="1" i="1">
                <a:solidFill>
                  <a:srgbClr val="FF0000"/>
                </a:solidFill>
              </a:rPr>
              <a:t>x</a:t>
            </a:r>
            <a:r>
              <a:rPr lang="es-ES" sz="2800" b="1">
                <a:solidFill>
                  <a:srgbClr val="FF0000"/>
                </a:solidFill>
              </a:rPr>
              <a:t>8 bits</a:t>
            </a:r>
            <a:r>
              <a:rPr lang="es-ES" sz="2800">
                <a:solidFill>
                  <a:srgbClr val="9933FF"/>
                </a:solidFill>
              </a:rPr>
              <a:t>, para conseguir finalmente:</a:t>
            </a:r>
            <a:endParaRPr lang="es-ES" sz="2800">
              <a:solidFill>
                <a:srgbClr val="FF0000"/>
              </a:solidFill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s-ES_tradnl" sz="2800" b="1">
                <a:solidFill>
                  <a:schemeClr val="accent2"/>
                </a:solidFill>
              </a:rPr>
              <a:t> RAM </a:t>
            </a:r>
            <a:r>
              <a:rPr lang="es-ES_tradnl" sz="2800" b="1">
                <a:solidFill>
                  <a:srgbClr val="FF0000"/>
                </a:solidFill>
              </a:rPr>
              <a:t>32M</a:t>
            </a:r>
            <a:r>
              <a:rPr lang="es-ES_tradnl" sz="2800" b="1" i="1">
                <a:solidFill>
                  <a:srgbClr val="FF0000"/>
                </a:solidFill>
              </a:rPr>
              <a:t>x</a:t>
            </a:r>
            <a:r>
              <a:rPr lang="es-ES_tradnl" sz="2800" b="1">
                <a:solidFill>
                  <a:srgbClr val="FF0000"/>
                </a:solidFill>
              </a:rPr>
              <a:t>8 bits</a:t>
            </a:r>
            <a:r>
              <a:rPr lang="es-ES" sz="2800">
                <a:solidFill>
                  <a:srgbClr val="9933FF"/>
                </a:solidFill>
              </a:rPr>
              <a:t>  </a:t>
            </a:r>
          </a:p>
        </p:txBody>
      </p:sp>
      <p:pic>
        <p:nvPicPr>
          <p:cNvPr id="6147" name="Picture 6" descr="pinkpanthe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12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17 Rectángulo"/>
          <p:cNvSpPr>
            <a:spLocks noChangeArrowheads="1"/>
          </p:cNvSpPr>
          <p:nvPr/>
        </p:nvSpPr>
        <p:spPr bwMode="auto">
          <a:xfrm>
            <a:off x="5734050" y="1193800"/>
            <a:ext cx="938213" cy="925513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cxnSp>
        <p:nvCxnSpPr>
          <p:cNvPr id="7171" name="118 Conector recto de flecha"/>
          <p:cNvCxnSpPr>
            <a:cxnSpLocks noChangeShapeType="1"/>
          </p:cNvCxnSpPr>
          <p:nvPr/>
        </p:nvCxnSpPr>
        <p:spPr bwMode="auto">
          <a:xfrm>
            <a:off x="5451475" y="1906588"/>
            <a:ext cx="276225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172" name="121 Conector recto de flecha"/>
          <p:cNvCxnSpPr>
            <a:cxnSpLocks noChangeShapeType="1"/>
          </p:cNvCxnSpPr>
          <p:nvPr/>
        </p:nvCxnSpPr>
        <p:spPr bwMode="auto">
          <a:xfrm>
            <a:off x="5449888" y="3051175"/>
            <a:ext cx="277812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" name="5 Conector recto"/>
          <p:cNvCxnSpPr/>
          <p:nvPr/>
        </p:nvCxnSpPr>
        <p:spPr>
          <a:xfrm rot="5400000" flipH="1" flipV="1">
            <a:off x="4485482" y="1396206"/>
            <a:ext cx="166688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126 CuadroTexto"/>
          <p:cNvSpPr txBox="1">
            <a:spLocks noChangeArrowheads="1"/>
          </p:cNvSpPr>
          <p:nvPr/>
        </p:nvSpPr>
        <p:spPr bwMode="auto">
          <a:xfrm>
            <a:off x="3595688" y="1214438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FF0000"/>
                </a:solidFill>
              </a:rPr>
              <a:t>A</a:t>
            </a:r>
            <a:r>
              <a:rPr lang="es-ES_tradnl" sz="1600" baseline="-25000">
                <a:solidFill>
                  <a:srgbClr val="FF0000"/>
                </a:solidFill>
              </a:rPr>
              <a:t>18</a:t>
            </a:r>
            <a:r>
              <a:rPr lang="es-ES_tradnl" sz="1600">
                <a:solidFill>
                  <a:srgbClr val="FF0000"/>
                </a:solidFill>
              </a:rPr>
              <a:t>-A</a:t>
            </a:r>
            <a:r>
              <a:rPr lang="es-ES_tradnl" sz="1600" baseline="-25000">
                <a:solidFill>
                  <a:srgbClr val="FF0000"/>
                </a:solidFill>
              </a:rPr>
              <a:t>0</a:t>
            </a:r>
            <a:endParaRPr lang="es-CO" sz="1600" baseline="-25000">
              <a:solidFill>
                <a:srgbClr val="FF0000"/>
              </a:solidFill>
            </a:endParaRPr>
          </a:p>
        </p:txBody>
      </p:sp>
      <p:sp>
        <p:nvSpPr>
          <p:cNvPr id="7175" name="127 CuadroTexto"/>
          <p:cNvSpPr txBox="1">
            <a:spLocks noChangeArrowheads="1"/>
          </p:cNvSpPr>
          <p:nvPr/>
        </p:nvSpPr>
        <p:spPr bwMode="auto">
          <a:xfrm>
            <a:off x="5664200" y="1765300"/>
            <a:ext cx="395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7176" name="130 Rectángulo"/>
          <p:cNvSpPr>
            <a:spLocks noChangeArrowheads="1"/>
          </p:cNvSpPr>
          <p:nvPr/>
        </p:nvSpPr>
        <p:spPr bwMode="auto">
          <a:xfrm>
            <a:off x="3652838" y="1050925"/>
            <a:ext cx="3671887" cy="2382838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7177" name="131 CuadroTexto"/>
          <p:cNvSpPr txBox="1">
            <a:spLocks noChangeArrowheads="1"/>
          </p:cNvSpPr>
          <p:nvPr/>
        </p:nvSpPr>
        <p:spPr bwMode="auto">
          <a:xfrm>
            <a:off x="5664200" y="1265238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12" name="11 Conector recto de flecha"/>
          <p:cNvCxnSpPr>
            <a:stCxn id="7170" idx="3"/>
          </p:cNvCxnSpPr>
          <p:nvPr/>
        </p:nvCxnSpPr>
        <p:spPr>
          <a:xfrm>
            <a:off x="6672263" y="1655763"/>
            <a:ext cx="792162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 flipH="1" flipV="1">
            <a:off x="6792119" y="164385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138 CuadroTexto"/>
          <p:cNvSpPr txBox="1">
            <a:spLocks noChangeArrowheads="1"/>
          </p:cNvSpPr>
          <p:nvPr/>
        </p:nvSpPr>
        <p:spPr bwMode="auto">
          <a:xfrm>
            <a:off x="6675438" y="1268413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7181" name="210 Conector recto"/>
          <p:cNvCxnSpPr>
            <a:cxnSpLocks noChangeShapeType="1"/>
          </p:cNvCxnSpPr>
          <p:nvPr/>
        </p:nvCxnSpPr>
        <p:spPr bwMode="auto">
          <a:xfrm rot="10800000" flipV="1">
            <a:off x="2684463" y="3051175"/>
            <a:ext cx="276225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16" name="15 Conector recto"/>
          <p:cNvCxnSpPr/>
          <p:nvPr/>
        </p:nvCxnSpPr>
        <p:spPr>
          <a:xfrm>
            <a:off x="4306888" y="1408113"/>
            <a:ext cx="714375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 flipH="1" flipV="1">
            <a:off x="4451350" y="1979613"/>
            <a:ext cx="1141413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021263" y="1408113"/>
            <a:ext cx="714375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13325" y="2552700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147 CuadroTexto"/>
          <p:cNvSpPr txBox="1">
            <a:spLocks noChangeArrowheads="1"/>
          </p:cNvSpPr>
          <p:nvPr/>
        </p:nvSpPr>
        <p:spPr bwMode="auto">
          <a:xfrm>
            <a:off x="4449763" y="1122363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19</a:t>
            </a:r>
          </a:p>
          <a:p>
            <a:endParaRPr lang="es-CO" sz="1200"/>
          </a:p>
        </p:txBody>
      </p:sp>
      <p:sp>
        <p:nvSpPr>
          <p:cNvPr id="7187" name="Oval 40"/>
          <p:cNvSpPr>
            <a:spLocks noChangeAspect="1" noChangeArrowheads="1"/>
          </p:cNvSpPr>
          <p:nvPr/>
        </p:nvSpPr>
        <p:spPr bwMode="auto">
          <a:xfrm>
            <a:off x="4016375" y="1844675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88" name="117 Rectángulo"/>
          <p:cNvSpPr>
            <a:spLocks noChangeArrowheads="1"/>
          </p:cNvSpPr>
          <p:nvPr/>
        </p:nvSpPr>
        <p:spPr bwMode="auto">
          <a:xfrm>
            <a:off x="5734050" y="2336800"/>
            <a:ext cx="938213" cy="925513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sp>
        <p:nvSpPr>
          <p:cNvPr id="7189" name="127 CuadroTexto"/>
          <p:cNvSpPr txBox="1">
            <a:spLocks noChangeArrowheads="1"/>
          </p:cNvSpPr>
          <p:nvPr/>
        </p:nvSpPr>
        <p:spPr bwMode="auto">
          <a:xfrm>
            <a:off x="5664200" y="2933700"/>
            <a:ext cx="395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7190" name="131 CuadroTexto"/>
          <p:cNvSpPr txBox="1">
            <a:spLocks noChangeArrowheads="1"/>
          </p:cNvSpPr>
          <p:nvPr/>
        </p:nvSpPr>
        <p:spPr bwMode="auto">
          <a:xfrm>
            <a:off x="5651500" y="2382838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25" name="24 Conector recto de flecha"/>
          <p:cNvCxnSpPr>
            <a:stCxn id="7188" idx="3"/>
          </p:cNvCxnSpPr>
          <p:nvPr/>
        </p:nvCxnSpPr>
        <p:spPr>
          <a:xfrm>
            <a:off x="6672263" y="2798763"/>
            <a:ext cx="795337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5400000" flipH="1" flipV="1">
            <a:off x="6792119" y="278685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138 CuadroTexto"/>
          <p:cNvSpPr txBox="1">
            <a:spLocks noChangeArrowheads="1"/>
          </p:cNvSpPr>
          <p:nvPr/>
        </p:nvSpPr>
        <p:spPr bwMode="auto">
          <a:xfrm>
            <a:off x="6675438" y="2411413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sp>
        <p:nvSpPr>
          <p:cNvPr id="7194" name="142 CuadroTexto"/>
          <p:cNvSpPr txBox="1">
            <a:spLocks noChangeArrowheads="1"/>
          </p:cNvSpPr>
          <p:nvPr/>
        </p:nvSpPr>
        <p:spPr bwMode="auto">
          <a:xfrm>
            <a:off x="7435850" y="2849563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6600CC"/>
                </a:solidFill>
              </a:rPr>
              <a:t>D(8-0)</a:t>
            </a:r>
            <a:endParaRPr lang="es-CO" sz="1600">
              <a:solidFill>
                <a:srgbClr val="6600CC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rot="16200000" flipH="1">
            <a:off x="4815682" y="3664743"/>
            <a:ext cx="5334000" cy="11113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7475538" y="3179763"/>
            <a:ext cx="555625" cy="17462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rot="5400000" flipH="1" flipV="1">
            <a:off x="7685882" y="31853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117 Rectángulo"/>
          <p:cNvSpPr>
            <a:spLocks noChangeArrowheads="1"/>
          </p:cNvSpPr>
          <p:nvPr/>
        </p:nvSpPr>
        <p:spPr bwMode="auto">
          <a:xfrm>
            <a:off x="5745163" y="4097338"/>
            <a:ext cx="938212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cxnSp>
        <p:nvCxnSpPr>
          <p:cNvPr id="7199" name="118 Conector recto de flecha"/>
          <p:cNvCxnSpPr>
            <a:cxnSpLocks noChangeShapeType="1"/>
          </p:cNvCxnSpPr>
          <p:nvPr/>
        </p:nvCxnSpPr>
        <p:spPr bwMode="auto">
          <a:xfrm>
            <a:off x="5464175" y="4816475"/>
            <a:ext cx="282575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200" name="121 Conector recto de flecha"/>
          <p:cNvCxnSpPr>
            <a:cxnSpLocks noChangeShapeType="1"/>
          </p:cNvCxnSpPr>
          <p:nvPr/>
        </p:nvCxnSpPr>
        <p:spPr bwMode="auto">
          <a:xfrm>
            <a:off x="5461000" y="5954713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5" name="34 Conector recto"/>
          <p:cNvCxnSpPr/>
          <p:nvPr/>
        </p:nvCxnSpPr>
        <p:spPr>
          <a:xfrm rot="5400000" flipH="1" flipV="1">
            <a:off x="4495007" y="4299744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" name="126 CuadroTexto"/>
          <p:cNvSpPr txBox="1">
            <a:spLocks noChangeArrowheads="1"/>
          </p:cNvSpPr>
          <p:nvPr/>
        </p:nvSpPr>
        <p:spPr bwMode="auto">
          <a:xfrm>
            <a:off x="3605213" y="4117975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FF0000"/>
                </a:solidFill>
              </a:rPr>
              <a:t>A</a:t>
            </a:r>
            <a:r>
              <a:rPr lang="es-ES_tradnl" sz="1600" baseline="-25000">
                <a:solidFill>
                  <a:srgbClr val="FF0000"/>
                </a:solidFill>
              </a:rPr>
              <a:t>18</a:t>
            </a:r>
            <a:r>
              <a:rPr lang="es-ES_tradnl" sz="1600">
                <a:solidFill>
                  <a:srgbClr val="FF0000"/>
                </a:solidFill>
              </a:rPr>
              <a:t>-A</a:t>
            </a:r>
            <a:r>
              <a:rPr lang="es-ES_tradnl" sz="1600" baseline="-25000">
                <a:solidFill>
                  <a:srgbClr val="FF0000"/>
                </a:solidFill>
              </a:rPr>
              <a:t>0</a:t>
            </a:r>
            <a:endParaRPr lang="es-CO" sz="1600" baseline="-25000">
              <a:solidFill>
                <a:srgbClr val="FF0000"/>
              </a:solidFill>
            </a:endParaRPr>
          </a:p>
        </p:txBody>
      </p:sp>
      <p:sp>
        <p:nvSpPr>
          <p:cNvPr id="7203" name="127 CuadroTexto"/>
          <p:cNvSpPr txBox="1">
            <a:spLocks noChangeArrowheads="1"/>
          </p:cNvSpPr>
          <p:nvPr/>
        </p:nvSpPr>
        <p:spPr bwMode="auto">
          <a:xfrm>
            <a:off x="5673725" y="4668838"/>
            <a:ext cx="395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7204" name="129 Conector recto"/>
          <p:cNvCxnSpPr>
            <a:cxnSpLocks noChangeShapeType="1"/>
          </p:cNvCxnSpPr>
          <p:nvPr/>
        </p:nvCxnSpPr>
        <p:spPr bwMode="auto">
          <a:xfrm rot="5400000">
            <a:off x="4893468" y="5384007"/>
            <a:ext cx="114141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205" name="130 Rectángulo"/>
          <p:cNvSpPr>
            <a:spLocks noChangeArrowheads="1"/>
          </p:cNvSpPr>
          <p:nvPr/>
        </p:nvSpPr>
        <p:spPr bwMode="auto">
          <a:xfrm>
            <a:off x="3663950" y="3954463"/>
            <a:ext cx="3671888" cy="2382837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7206" name="131 CuadroTexto"/>
          <p:cNvSpPr txBox="1">
            <a:spLocks noChangeArrowheads="1"/>
          </p:cNvSpPr>
          <p:nvPr/>
        </p:nvSpPr>
        <p:spPr bwMode="auto">
          <a:xfrm>
            <a:off x="5673725" y="4168775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41" name="40 Conector recto de flecha"/>
          <p:cNvCxnSpPr>
            <a:stCxn id="7198" idx="3"/>
          </p:cNvCxnSpPr>
          <p:nvPr/>
        </p:nvCxnSpPr>
        <p:spPr>
          <a:xfrm>
            <a:off x="6683375" y="4559300"/>
            <a:ext cx="792163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 flipH="1" flipV="1">
            <a:off x="6801644" y="4547394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9" name="138 CuadroTexto"/>
          <p:cNvSpPr txBox="1">
            <a:spLocks noChangeArrowheads="1"/>
          </p:cNvSpPr>
          <p:nvPr/>
        </p:nvSpPr>
        <p:spPr bwMode="auto">
          <a:xfrm>
            <a:off x="6684963" y="4171950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45" name="44 Conector recto"/>
          <p:cNvCxnSpPr/>
          <p:nvPr/>
        </p:nvCxnSpPr>
        <p:spPr>
          <a:xfrm rot="5400000" flipH="1" flipV="1">
            <a:off x="4460876" y="4883150"/>
            <a:ext cx="1141412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4306888" y="4311650"/>
            <a:ext cx="14382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5030788" y="5454650"/>
            <a:ext cx="715962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3" name="147 CuadroTexto"/>
          <p:cNvSpPr txBox="1">
            <a:spLocks noChangeArrowheads="1"/>
          </p:cNvSpPr>
          <p:nvPr/>
        </p:nvSpPr>
        <p:spPr bwMode="auto">
          <a:xfrm>
            <a:off x="4459288" y="4025900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19</a:t>
            </a:r>
          </a:p>
          <a:p>
            <a:endParaRPr lang="es-CO" sz="1200"/>
          </a:p>
        </p:txBody>
      </p:sp>
      <p:sp>
        <p:nvSpPr>
          <p:cNvPr id="7214" name="Oval 40"/>
          <p:cNvSpPr>
            <a:spLocks noChangeAspect="1" noChangeArrowheads="1"/>
          </p:cNvSpPr>
          <p:nvPr/>
        </p:nvSpPr>
        <p:spPr bwMode="auto">
          <a:xfrm>
            <a:off x="4025900" y="4748213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15" name="117 Rectángulo"/>
          <p:cNvSpPr>
            <a:spLocks noChangeArrowheads="1"/>
          </p:cNvSpPr>
          <p:nvPr/>
        </p:nvSpPr>
        <p:spPr bwMode="auto">
          <a:xfrm>
            <a:off x="5745163" y="5240338"/>
            <a:ext cx="938212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sp>
        <p:nvSpPr>
          <p:cNvPr id="7216" name="127 CuadroTexto"/>
          <p:cNvSpPr txBox="1">
            <a:spLocks noChangeArrowheads="1"/>
          </p:cNvSpPr>
          <p:nvPr/>
        </p:nvSpPr>
        <p:spPr bwMode="auto">
          <a:xfrm>
            <a:off x="5673725" y="5837238"/>
            <a:ext cx="395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7217" name="131 CuadroTexto"/>
          <p:cNvSpPr txBox="1">
            <a:spLocks noChangeArrowheads="1"/>
          </p:cNvSpPr>
          <p:nvPr/>
        </p:nvSpPr>
        <p:spPr bwMode="auto">
          <a:xfrm>
            <a:off x="5661025" y="5286375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53" name="52 Conector recto de flecha"/>
          <p:cNvCxnSpPr>
            <a:stCxn id="7215" idx="3"/>
          </p:cNvCxnSpPr>
          <p:nvPr/>
        </p:nvCxnSpPr>
        <p:spPr>
          <a:xfrm>
            <a:off x="6683375" y="5702300"/>
            <a:ext cx="793750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 flipH="1" flipV="1">
            <a:off x="6801644" y="5690394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0" name="138 CuadroTexto"/>
          <p:cNvSpPr txBox="1">
            <a:spLocks noChangeArrowheads="1"/>
          </p:cNvSpPr>
          <p:nvPr/>
        </p:nvSpPr>
        <p:spPr bwMode="auto">
          <a:xfrm>
            <a:off x="6684963" y="5314950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7221" name="196 Conector recto"/>
          <p:cNvCxnSpPr>
            <a:cxnSpLocks noChangeShapeType="1"/>
          </p:cNvCxnSpPr>
          <p:nvPr/>
        </p:nvCxnSpPr>
        <p:spPr bwMode="auto">
          <a:xfrm>
            <a:off x="2681288" y="3433763"/>
            <a:ext cx="547687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222" name="201 Conector recto"/>
          <p:cNvCxnSpPr>
            <a:cxnSpLocks noChangeShapeType="1"/>
          </p:cNvCxnSpPr>
          <p:nvPr/>
        </p:nvCxnSpPr>
        <p:spPr bwMode="auto">
          <a:xfrm rot="16200000" flipH="1">
            <a:off x="1967706" y="4695032"/>
            <a:ext cx="2522537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223" name="205 Conector recto"/>
          <p:cNvCxnSpPr>
            <a:cxnSpLocks noChangeShapeType="1"/>
          </p:cNvCxnSpPr>
          <p:nvPr/>
        </p:nvCxnSpPr>
        <p:spPr bwMode="auto">
          <a:xfrm rot="10800000" flipV="1">
            <a:off x="3225800" y="5954713"/>
            <a:ext cx="2238375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66" name="65 Rectángulo"/>
          <p:cNvSpPr>
            <a:spLocks noChangeArrowheads="1"/>
          </p:cNvSpPr>
          <p:nvPr/>
        </p:nvSpPr>
        <p:spPr bwMode="auto">
          <a:xfrm>
            <a:off x="1849438" y="2600325"/>
            <a:ext cx="835025" cy="1157288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rgbClr val="0000FF"/>
                </a:solidFill>
                <a:latin typeface="+mn-lt"/>
              </a:rPr>
              <a:t>DECODER 1/2</a:t>
            </a:r>
          </a:p>
        </p:txBody>
      </p:sp>
      <p:cxnSp>
        <p:nvCxnSpPr>
          <p:cNvPr id="7225" name="10 Conector recto de flecha"/>
          <p:cNvCxnSpPr>
            <a:cxnSpLocks noChangeShapeType="1"/>
          </p:cNvCxnSpPr>
          <p:nvPr/>
        </p:nvCxnSpPr>
        <p:spPr bwMode="auto">
          <a:xfrm>
            <a:off x="1482725" y="3119438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226" name="215 CuadroTexto"/>
          <p:cNvSpPr txBox="1">
            <a:spLocks noChangeArrowheads="1"/>
          </p:cNvSpPr>
          <p:nvPr/>
        </p:nvSpPr>
        <p:spPr bwMode="auto">
          <a:xfrm>
            <a:off x="1357313" y="2814638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A</a:t>
            </a:r>
            <a:r>
              <a:rPr lang="es-ES_tradnl" sz="1200" baseline="-25000">
                <a:solidFill>
                  <a:srgbClr val="FF0000"/>
                </a:solidFill>
              </a:rPr>
              <a:t>19</a:t>
            </a:r>
            <a:endParaRPr lang="es-CO" sz="1200" baseline="-25000">
              <a:solidFill>
                <a:srgbClr val="FF0000"/>
              </a:solidFill>
            </a:endParaRPr>
          </a:p>
        </p:txBody>
      </p:sp>
      <p:sp>
        <p:nvSpPr>
          <p:cNvPr id="7227" name="127 CuadroTexto"/>
          <p:cNvSpPr txBox="1">
            <a:spLocks noChangeArrowheads="1"/>
          </p:cNvSpPr>
          <p:nvPr/>
        </p:nvSpPr>
        <p:spPr bwMode="auto">
          <a:xfrm>
            <a:off x="1785938" y="3511550"/>
            <a:ext cx="393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EN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7228" name="10 Conector recto de flecha"/>
          <p:cNvCxnSpPr>
            <a:cxnSpLocks noChangeShapeType="1"/>
          </p:cNvCxnSpPr>
          <p:nvPr/>
        </p:nvCxnSpPr>
        <p:spPr bwMode="auto">
          <a:xfrm>
            <a:off x="1482725" y="3621088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229" name="215 CuadroTexto"/>
          <p:cNvSpPr txBox="1">
            <a:spLocks noChangeArrowheads="1"/>
          </p:cNvSpPr>
          <p:nvPr/>
        </p:nvSpPr>
        <p:spPr bwMode="auto">
          <a:xfrm>
            <a:off x="1344613" y="3341688"/>
            <a:ext cx="479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EN</a:t>
            </a:r>
            <a:r>
              <a:rPr lang="es-ES_tradnl" sz="1200" baseline="-25000">
                <a:solidFill>
                  <a:srgbClr val="FF0000"/>
                </a:solidFill>
              </a:rPr>
              <a:t>1</a:t>
            </a:r>
            <a:endParaRPr lang="es-CO" sz="1200" baseline="-25000">
              <a:solidFill>
                <a:srgbClr val="FF0000"/>
              </a:solidFill>
            </a:endParaRPr>
          </a:p>
        </p:txBody>
      </p:sp>
      <p:sp>
        <p:nvSpPr>
          <p:cNvPr id="7230" name="130 Rectángulo"/>
          <p:cNvSpPr>
            <a:spLocks noChangeArrowheads="1"/>
          </p:cNvSpPr>
          <p:nvPr/>
        </p:nvSpPr>
        <p:spPr bwMode="auto">
          <a:xfrm>
            <a:off x="1268413" y="901700"/>
            <a:ext cx="6969125" cy="5578475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7231" name="Oval 40"/>
          <p:cNvSpPr>
            <a:spLocks noChangeAspect="1" noChangeArrowheads="1"/>
          </p:cNvSpPr>
          <p:nvPr/>
        </p:nvSpPr>
        <p:spPr bwMode="auto">
          <a:xfrm>
            <a:off x="1909763" y="1193800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232" name="75 Rectángulo"/>
          <p:cNvSpPr>
            <a:spLocks noChangeArrowheads="1"/>
          </p:cNvSpPr>
          <p:nvPr/>
        </p:nvSpPr>
        <p:spPr bwMode="auto">
          <a:xfrm>
            <a:off x="1849438" y="5067300"/>
            <a:ext cx="10572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2600" b="1">
                <a:solidFill>
                  <a:srgbClr val="FF0000"/>
                </a:solidFill>
              </a:rPr>
              <a:t>1M</a:t>
            </a:r>
            <a:r>
              <a:rPr lang="es-ES_tradnl" sz="2600" b="1" i="1">
                <a:solidFill>
                  <a:srgbClr val="FF0000"/>
                </a:solidFill>
              </a:rPr>
              <a:t>x</a:t>
            </a:r>
            <a:r>
              <a:rPr lang="es-ES_tradnl" sz="26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233" name="129 Conector recto"/>
          <p:cNvCxnSpPr>
            <a:cxnSpLocks noChangeShapeType="1"/>
          </p:cNvCxnSpPr>
          <p:nvPr/>
        </p:nvCxnSpPr>
        <p:spPr bwMode="auto">
          <a:xfrm rot="5400000">
            <a:off x="4875213" y="2474913"/>
            <a:ext cx="1144587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17 Rectángulo"/>
          <p:cNvSpPr>
            <a:spLocks noChangeArrowheads="1"/>
          </p:cNvSpPr>
          <p:nvPr/>
        </p:nvSpPr>
        <p:spPr bwMode="auto">
          <a:xfrm>
            <a:off x="4408488" y="1065213"/>
            <a:ext cx="630237" cy="819150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cxnSp>
        <p:nvCxnSpPr>
          <p:cNvPr id="8195" name="118 Conector recto de flecha"/>
          <p:cNvCxnSpPr>
            <a:cxnSpLocks noChangeShapeType="1"/>
          </p:cNvCxnSpPr>
          <p:nvPr/>
        </p:nvCxnSpPr>
        <p:spPr bwMode="auto">
          <a:xfrm rot="10800000">
            <a:off x="4279900" y="1776413"/>
            <a:ext cx="12541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196" name="121 Conector recto de flecha"/>
          <p:cNvCxnSpPr>
            <a:cxnSpLocks noChangeShapeType="1"/>
          </p:cNvCxnSpPr>
          <p:nvPr/>
        </p:nvCxnSpPr>
        <p:spPr bwMode="auto">
          <a:xfrm flipV="1">
            <a:off x="4287838" y="2925763"/>
            <a:ext cx="1206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" name="4 Conector recto"/>
          <p:cNvCxnSpPr/>
          <p:nvPr/>
        </p:nvCxnSpPr>
        <p:spPr>
          <a:xfrm rot="5400000" flipH="1" flipV="1">
            <a:off x="4083844" y="126761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126 CuadroTexto"/>
          <p:cNvSpPr txBox="1">
            <a:spLocks noChangeArrowheads="1"/>
          </p:cNvSpPr>
          <p:nvPr/>
        </p:nvSpPr>
        <p:spPr bwMode="auto">
          <a:xfrm>
            <a:off x="3617913" y="1066800"/>
            <a:ext cx="711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18</a:t>
            </a:r>
            <a:r>
              <a:rPr lang="es-ES_tradnl" sz="1000">
                <a:solidFill>
                  <a:srgbClr val="FF0000"/>
                </a:solidFill>
              </a:rPr>
              <a:t>-A</a:t>
            </a:r>
            <a:r>
              <a:rPr lang="es-ES_tradnl" sz="1000" baseline="-25000">
                <a:solidFill>
                  <a:srgbClr val="FF0000"/>
                </a:solidFill>
              </a:rPr>
              <a:t>0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199" name="127 CuadroTexto"/>
          <p:cNvSpPr txBox="1">
            <a:spLocks noChangeArrowheads="1"/>
          </p:cNvSpPr>
          <p:nvPr/>
        </p:nvSpPr>
        <p:spPr bwMode="auto">
          <a:xfrm>
            <a:off x="4337050" y="1636713"/>
            <a:ext cx="3952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8200" name="129 Conector recto"/>
          <p:cNvCxnSpPr>
            <a:cxnSpLocks noChangeShapeType="1"/>
          </p:cNvCxnSpPr>
          <p:nvPr/>
        </p:nvCxnSpPr>
        <p:spPr bwMode="auto">
          <a:xfrm rot="5400000">
            <a:off x="3702844" y="2351882"/>
            <a:ext cx="1150937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01" name="130 Rectángulo"/>
          <p:cNvSpPr>
            <a:spLocks noChangeArrowheads="1"/>
          </p:cNvSpPr>
          <p:nvPr/>
        </p:nvSpPr>
        <p:spPr bwMode="auto">
          <a:xfrm>
            <a:off x="3633788" y="909638"/>
            <a:ext cx="1800225" cy="2170112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sp>
        <p:nvSpPr>
          <p:cNvPr id="8202" name="131 CuadroTexto"/>
          <p:cNvSpPr txBox="1">
            <a:spLocks noChangeArrowheads="1"/>
          </p:cNvSpPr>
          <p:nvPr/>
        </p:nvSpPr>
        <p:spPr bwMode="auto">
          <a:xfrm>
            <a:off x="4337050" y="11525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11" name="10 Conector recto de flecha"/>
          <p:cNvCxnSpPr>
            <a:stCxn id="8194" idx="3"/>
          </p:cNvCxnSpPr>
          <p:nvPr/>
        </p:nvCxnSpPr>
        <p:spPr>
          <a:xfrm>
            <a:off x="5038725" y="1474788"/>
            <a:ext cx="544513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 flipH="1" flipV="1">
            <a:off x="5185569" y="14517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138 CuadroTexto"/>
          <p:cNvSpPr txBox="1">
            <a:spLocks noChangeArrowheads="1"/>
          </p:cNvSpPr>
          <p:nvPr/>
        </p:nvSpPr>
        <p:spPr bwMode="auto">
          <a:xfrm>
            <a:off x="4967288" y="12033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8206" name="210 Conector recto"/>
          <p:cNvCxnSpPr>
            <a:cxnSpLocks noChangeShapeType="1"/>
          </p:cNvCxnSpPr>
          <p:nvPr/>
        </p:nvCxnSpPr>
        <p:spPr bwMode="auto">
          <a:xfrm rot="10800000">
            <a:off x="3895725" y="2927350"/>
            <a:ext cx="38417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16" name="15 Conector recto"/>
          <p:cNvCxnSpPr/>
          <p:nvPr/>
        </p:nvCxnSpPr>
        <p:spPr>
          <a:xfrm rot="5400000" flipH="1" flipV="1">
            <a:off x="3654425" y="1855788"/>
            <a:ext cx="1141413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694113" y="127952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216400" y="2425700"/>
            <a:ext cx="192088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0" name="147 CuadroTexto"/>
          <p:cNvSpPr txBox="1">
            <a:spLocks noChangeArrowheads="1"/>
          </p:cNvSpPr>
          <p:nvPr/>
        </p:nvSpPr>
        <p:spPr bwMode="auto">
          <a:xfrm>
            <a:off x="4044950" y="1014413"/>
            <a:ext cx="31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19</a:t>
            </a:r>
          </a:p>
          <a:p>
            <a:endParaRPr lang="es-CO" sz="1000"/>
          </a:p>
        </p:txBody>
      </p:sp>
      <p:sp>
        <p:nvSpPr>
          <p:cNvPr id="8211" name="Oval 40"/>
          <p:cNvSpPr>
            <a:spLocks noChangeAspect="1" noChangeArrowheads="1"/>
          </p:cNvSpPr>
          <p:nvPr/>
        </p:nvSpPr>
        <p:spPr bwMode="auto">
          <a:xfrm>
            <a:off x="3725863" y="1450975"/>
            <a:ext cx="301625" cy="2984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12" name="117 Rectángulo"/>
          <p:cNvSpPr>
            <a:spLocks noChangeArrowheads="1"/>
          </p:cNvSpPr>
          <p:nvPr/>
        </p:nvSpPr>
        <p:spPr bwMode="auto">
          <a:xfrm>
            <a:off x="4408488" y="2208213"/>
            <a:ext cx="630237" cy="788987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sp>
        <p:nvSpPr>
          <p:cNvPr id="8213" name="127 CuadroTexto"/>
          <p:cNvSpPr txBox="1">
            <a:spLocks noChangeArrowheads="1"/>
          </p:cNvSpPr>
          <p:nvPr/>
        </p:nvSpPr>
        <p:spPr bwMode="auto">
          <a:xfrm>
            <a:off x="4337050" y="2805113"/>
            <a:ext cx="3952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8214" name="131 CuadroTexto"/>
          <p:cNvSpPr txBox="1">
            <a:spLocks noChangeArrowheads="1"/>
          </p:cNvSpPr>
          <p:nvPr/>
        </p:nvSpPr>
        <p:spPr bwMode="auto">
          <a:xfrm>
            <a:off x="4324350" y="2254250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24" name="23 Conector recto de flecha"/>
          <p:cNvCxnSpPr>
            <a:stCxn id="8212" idx="3"/>
          </p:cNvCxnSpPr>
          <p:nvPr/>
        </p:nvCxnSpPr>
        <p:spPr>
          <a:xfrm>
            <a:off x="5038725" y="2603500"/>
            <a:ext cx="557213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rot="5400000" flipH="1" flipV="1">
            <a:off x="5185569" y="25693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7" name="138 CuadroTexto"/>
          <p:cNvSpPr txBox="1">
            <a:spLocks noChangeArrowheads="1"/>
          </p:cNvSpPr>
          <p:nvPr/>
        </p:nvSpPr>
        <p:spPr bwMode="auto">
          <a:xfrm>
            <a:off x="4967288" y="22828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sp>
        <p:nvSpPr>
          <p:cNvPr id="8218" name="142 CuadroTexto"/>
          <p:cNvSpPr txBox="1">
            <a:spLocks noChangeArrowheads="1"/>
          </p:cNvSpPr>
          <p:nvPr/>
        </p:nvSpPr>
        <p:spPr bwMode="auto">
          <a:xfrm>
            <a:off x="5534025" y="1768475"/>
            <a:ext cx="585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D(8-0)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rot="16200000" flipH="1">
            <a:off x="4537076" y="1973262"/>
            <a:ext cx="2138362" cy="11113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599113" y="1998663"/>
            <a:ext cx="3238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>
            <a:spLocks noChangeArrowheads="1"/>
          </p:cNvSpPr>
          <p:nvPr/>
        </p:nvSpPr>
        <p:spPr bwMode="auto">
          <a:xfrm>
            <a:off x="2643188" y="1544638"/>
            <a:ext cx="847725" cy="673100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900" dirty="0">
                <a:solidFill>
                  <a:srgbClr val="0000FF"/>
                </a:solidFill>
                <a:latin typeface="+mn-lt"/>
              </a:rPr>
              <a:t>DECODER 1/2</a:t>
            </a:r>
          </a:p>
        </p:txBody>
      </p:sp>
      <p:cxnSp>
        <p:nvCxnSpPr>
          <p:cNvPr id="8222" name="10 Conector recto de flecha"/>
          <p:cNvCxnSpPr>
            <a:cxnSpLocks noChangeShapeType="1"/>
          </p:cNvCxnSpPr>
          <p:nvPr/>
        </p:nvCxnSpPr>
        <p:spPr bwMode="auto">
          <a:xfrm>
            <a:off x="2276475" y="1684338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23" name="215 CuadroTexto"/>
          <p:cNvSpPr txBox="1">
            <a:spLocks noChangeArrowheads="1"/>
          </p:cNvSpPr>
          <p:nvPr/>
        </p:nvSpPr>
        <p:spPr bwMode="auto">
          <a:xfrm>
            <a:off x="2170113" y="1379538"/>
            <a:ext cx="4794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19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24" name="127 CuadroTexto"/>
          <p:cNvSpPr txBox="1">
            <a:spLocks noChangeArrowheads="1"/>
          </p:cNvSpPr>
          <p:nvPr/>
        </p:nvSpPr>
        <p:spPr bwMode="auto">
          <a:xfrm>
            <a:off x="2573338" y="2016125"/>
            <a:ext cx="3952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900">
                <a:solidFill>
                  <a:srgbClr val="0000FF"/>
                </a:solidFill>
              </a:rPr>
              <a:t>EN</a:t>
            </a:r>
            <a:endParaRPr lang="es-CO" sz="900">
              <a:solidFill>
                <a:srgbClr val="0000FF"/>
              </a:solidFill>
            </a:endParaRPr>
          </a:p>
        </p:txBody>
      </p:sp>
      <p:cxnSp>
        <p:nvCxnSpPr>
          <p:cNvPr id="8225" name="10 Conector recto de flecha"/>
          <p:cNvCxnSpPr>
            <a:cxnSpLocks noChangeShapeType="1"/>
          </p:cNvCxnSpPr>
          <p:nvPr/>
        </p:nvCxnSpPr>
        <p:spPr bwMode="auto">
          <a:xfrm flipV="1">
            <a:off x="2147888" y="2128838"/>
            <a:ext cx="4889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26" name="215 CuadroTexto"/>
          <p:cNvSpPr txBox="1">
            <a:spLocks noChangeArrowheads="1"/>
          </p:cNvSpPr>
          <p:nvPr/>
        </p:nvSpPr>
        <p:spPr bwMode="auto">
          <a:xfrm>
            <a:off x="2155825" y="1860550"/>
            <a:ext cx="479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EN</a:t>
            </a:r>
            <a:r>
              <a:rPr lang="es-ES_tradnl" sz="1000" baseline="-25000">
                <a:solidFill>
                  <a:srgbClr val="FF0000"/>
                </a:solidFill>
              </a:rPr>
              <a:t>1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27" name="130 Rectángulo"/>
          <p:cNvSpPr>
            <a:spLocks noChangeArrowheads="1"/>
          </p:cNvSpPr>
          <p:nvPr/>
        </p:nvSpPr>
        <p:spPr bwMode="auto">
          <a:xfrm>
            <a:off x="2222500" y="858838"/>
            <a:ext cx="6161088" cy="2603500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cxnSp>
        <p:nvCxnSpPr>
          <p:cNvPr id="8228" name="129 Conector recto"/>
          <p:cNvCxnSpPr>
            <a:cxnSpLocks noChangeShapeType="1"/>
          </p:cNvCxnSpPr>
          <p:nvPr/>
        </p:nvCxnSpPr>
        <p:spPr bwMode="auto">
          <a:xfrm rot="16200000" flipH="1">
            <a:off x="3201987" y="2573338"/>
            <a:ext cx="13811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29" name="129 Conector recto"/>
          <p:cNvCxnSpPr>
            <a:cxnSpLocks noChangeShapeType="1"/>
            <a:endCxn id="58" idx="3"/>
          </p:cNvCxnSpPr>
          <p:nvPr/>
        </p:nvCxnSpPr>
        <p:spPr bwMode="auto">
          <a:xfrm rot="10800000">
            <a:off x="3490913" y="1881188"/>
            <a:ext cx="401637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30" name="129 Conector recto"/>
          <p:cNvCxnSpPr>
            <a:cxnSpLocks noChangeShapeType="1"/>
          </p:cNvCxnSpPr>
          <p:nvPr/>
        </p:nvCxnSpPr>
        <p:spPr bwMode="auto">
          <a:xfrm rot="10800000">
            <a:off x="3892550" y="3263900"/>
            <a:ext cx="2382838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31" name="117 Rectángulo"/>
          <p:cNvSpPr>
            <a:spLocks noChangeArrowheads="1"/>
          </p:cNvSpPr>
          <p:nvPr/>
        </p:nvSpPr>
        <p:spPr bwMode="auto">
          <a:xfrm>
            <a:off x="6775450" y="1065213"/>
            <a:ext cx="630238" cy="819150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cxnSp>
        <p:nvCxnSpPr>
          <p:cNvPr id="8232" name="118 Conector recto de flecha"/>
          <p:cNvCxnSpPr>
            <a:cxnSpLocks noChangeShapeType="1"/>
          </p:cNvCxnSpPr>
          <p:nvPr/>
        </p:nvCxnSpPr>
        <p:spPr bwMode="auto">
          <a:xfrm rot="10800000">
            <a:off x="6654800" y="1774825"/>
            <a:ext cx="120650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33" name="121 Conector recto de flecha"/>
          <p:cNvCxnSpPr>
            <a:cxnSpLocks noChangeShapeType="1"/>
          </p:cNvCxnSpPr>
          <p:nvPr/>
        </p:nvCxnSpPr>
        <p:spPr bwMode="auto">
          <a:xfrm>
            <a:off x="6659563" y="2925763"/>
            <a:ext cx="115887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56" name="355 Conector recto"/>
          <p:cNvCxnSpPr/>
          <p:nvPr/>
        </p:nvCxnSpPr>
        <p:spPr>
          <a:xfrm rot="5400000" flipH="1" flipV="1">
            <a:off x="6450807" y="126761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5" name="126 CuadroTexto"/>
          <p:cNvSpPr txBox="1">
            <a:spLocks noChangeArrowheads="1"/>
          </p:cNvSpPr>
          <p:nvPr/>
        </p:nvSpPr>
        <p:spPr bwMode="auto">
          <a:xfrm>
            <a:off x="5986463" y="1066800"/>
            <a:ext cx="711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18</a:t>
            </a:r>
            <a:r>
              <a:rPr lang="es-ES_tradnl" sz="1000">
                <a:solidFill>
                  <a:srgbClr val="FF0000"/>
                </a:solidFill>
              </a:rPr>
              <a:t>-A</a:t>
            </a:r>
            <a:r>
              <a:rPr lang="es-ES_tradnl" sz="1000" baseline="-25000">
                <a:solidFill>
                  <a:srgbClr val="FF0000"/>
                </a:solidFill>
              </a:rPr>
              <a:t>0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36" name="127 CuadroTexto"/>
          <p:cNvSpPr txBox="1">
            <a:spLocks noChangeArrowheads="1"/>
          </p:cNvSpPr>
          <p:nvPr/>
        </p:nvSpPr>
        <p:spPr bwMode="auto">
          <a:xfrm>
            <a:off x="6704013" y="1636713"/>
            <a:ext cx="3952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8237" name="129 Conector recto"/>
          <p:cNvCxnSpPr>
            <a:cxnSpLocks noChangeShapeType="1"/>
          </p:cNvCxnSpPr>
          <p:nvPr/>
        </p:nvCxnSpPr>
        <p:spPr bwMode="auto">
          <a:xfrm rot="5400000">
            <a:off x="6079331" y="2353469"/>
            <a:ext cx="1150938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38" name="130 Rectángulo"/>
          <p:cNvSpPr>
            <a:spLocks noChangeArrowheads="1"/>
          </p:cNvSpPr>
          <p:nvPr/>
        </p:nvSpPr>
        <p:spPr bwMode="auto">
          <a:xfrm>
            <a:off x="6002338" y="909638"/>
            <a:ext cx="1806575" cy="2170112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sp>
        <p:nvSpPr>
          <p:cNvPr id="8239" name="131 CuadroTexto"/>
          <p:cNvSpPr txBox="1">
            <a:spLocks noChangeArrowheads="1"/>
          </p:cNvSpPr>
          <p:nvPr/>
        </p:nvSpPr>
        <p:spPr bwMode="auto">
          <a:xfrm>
            <a:off x="6704013" y="11525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362" name="361 Conector recto de flecha"/>
          <p:cNvCxnSpPr>
            <a:stCxn id="8231" idx="3"/>
          </p:cNvCxnSpPr>
          <p:nvPr/>
        </p:nvCxnSpPr>
        <p:spPr>
          <a:xfrm>
            <a:off x="7405688" y="1474788"/>
            <a:ext cx="544512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362 Conector recto"/>
          <p:cNvCxnSpPr/>
          <p:nvPr/>
        </p:nvCxnSpPr>
        <p:spPr>
          <a:xfrm rot="5400000" flipH="1" flipV="1">
            <a:off x="7552532" y="14517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2" name="138 CuadroTexto"/>
          <p:cNvSpPr txBox="1">
            <a:spLocks noChangeArrowheads="1"/>
          </p:cNvSpPr>
          <p:nvPr/>
        </p:nvSpPr>
        <p:spPr bwMode="auto">
          <a:xfrm>
            <a:off x="7334250" y="12033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8243" name="210 Conector recto"/>
          <p:cNvCxnSpPr>
            <a:cxnSpLocks noChangeShapeType="1"/>
          </p:cNvCxnSpPr>
          <p:nvPr/>
        </p:nvCxnSpPr>
        <p:spPr bwMode="auto">
          <a:xfrm rot="10800000">
            <a:off x="6275388" y="2930525"/>
            <a:ext cx="38417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367" name="366 Conector recto"/>
          <p:cNvCxnSpPr/>
          <p:nvPr/>
        </p:nvCxnSpPr>
        <p:spPr>
          <a:xfrm rot="5400000" flipH="1" flipV="1">
            <a:off x="6017419" y="1856582"/>
            <a:ext cx="1152525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367 Conector recto"/>
          <p:cNvCxnSpPr/>
          <p:nvPr/>
        </p:nvCxnSpPr>
        <p:spPr>
          <a:xfrm>
            <a:off x="6061075" y="127952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368 Conector recto"/>
          <p:cNvCxnSpPr/>
          <p:nvPr/>
        </p:nvCxnSpPr>
        <p:spPr>
          <a:xfrm>
            <a:off x="6583363" y="2432050"/>
            <a:ext cx="192087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7" name="147 CuadroTexto"/>
          <p:cNvSpPr txBox="1">
            <a:spLocks noChangeArrowheads="1"/>
          </p:cNvSpPr>
          <p:nvPr/>
        </p:nvSpPr>
        <p:spPr bwMode="auto">
          <a:xfrm>
            <a:off x="6411913" y="1014413"/>
            <a:ext cx="31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19</a:t>
            </a:r>
          </a:p>
          <a:p>
            <a:endParaRPr lang="es-CO" sz="1000"/>
          </a:p>
        </p:txBody>
      </p:sp>
      <p:sp>
        <p:nvSpPr>
          <p:cNvPr id="8248" name="Oval 40"/>
          <p:cNvSpPr>
            <a:spLocks noChangeAspect="1" noChangeArrowheads="1"/>
          </p:cNvSpPr>
          <p:nvPr/>
        </p:nvSpPr>
        <p:spPr bwMode="auto">
          <a:xfrm>
            <a:off x="6092825" y="1450975"/>
            <a:ext cx="301625" cy="2984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49" name="117 Rectángulo"/>
          <p:cNvSpPr>
            <a:spLocks noChangeArrowheads="1"/>
          </p:cNvSpPr>
          <p:nvPr/>
        </p:nvSpPr>
        <p:spPr bwMode="auto">
          <a:xfrm>
            <a:off x="6775450" y="2208213"/>
            <a:ext cx="630238" cy="788987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sp>
        <p:nvSpPr>
          <p:cNvPr id="8250" name="127 CuadroTexto"/>
          <p:cNvSpPr txBox="1">
            <a:spLocks noChangeArrowheads="1"/>
          </p:cNvSpPr>
          <p:nvPr/>
        </p:nvSpPr>
        <p:spPr bwMode="auto">
          <a:xfrm>
            <a:off x="6704013" y="2805113"/>
            <a:ext cx="3952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8251" name="131 CuadroTexto"/>
          <p:cNvSpPr txBox="1">
            <a:spLocks noChangeArrowheads="1"/>
          </p:cNvSpPr>
          <p:nvPr/>
        </p:nvSpPr>
        <p:spPr bwMode="auto">
          <a:xfrm>
            <a:off x="6691313" y="2297113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375" name="374 Conector recto de flecha"/>
          <p:cNvCxnSpPr>
            <a:stCxn id="8249" idx="3"/>
          </p:cNvCxnSpPr>
          <p:nvPr/>
        </p:nvCxnSpPr>
        <p:spPr>
          <a:xfrm>
            <a:off x="7405688" y="2603500"/>
            <a:ext cx="55562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375 Conector recto"/>
          <p:cNvCxnSpPr/>
          <p:nvPr/>
        </p:nvCxnSpPr>
        <p:spPr>
          <a:xfrm rot="5400000" flipH="1" flipV="1">
            <a:off x="7552532" y="25693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4" name="138 CuadroTexto"/>
          <p:cNvSpPr txBox="1">
            <a:spLocks noChangeArrowheads="1"/>
          </p:cNvSpPr>
          <p:nvPr/>
        </p:nvSpPr>
        <p:spPr bwMode="auto">
          <a:xfrm>
            <a:off x="7334250" y="2282825"/>
            <a:ext cx="714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sp>
        <p:nvSpPr>
          <p:cNvPr id="8255" name="142 CuadroTexto"/>
          <p:cNvSpPr txBox="1">
            <a:spLocks noChangeArrowheads="1"/>
          </p:cNvSpPr>
          <p:nvPr/>
        </p:nvSpPr>
        <p:spPr bwMode="auto">
          <a:xfrm>
            <a:off x="7915275" y="1768475"/>
            <a:ext cx="585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D(8-0)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379" name="378 Conector recto de flecha"/>
          <p:cNvCxnSpPr/>
          <p:nvPr/>
        </p:nvCxnSpPr>
        <p:spPr>
          <a:xfrm rot="16200000" flipH="1">
            <a:off x="6897688" y="1973263"/>
            <a:ext cx="2138362" cy="11112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379 Conector recto de flecha"/>
          <p:cNvCxnSpPr/>
          <p:nvPr/>
        </p:nvCxnSpPr>
        <p:spPr>
          <a:xfrm>
            <a:off x="7975600" y="2014538"/>
            <a:ext cx="322263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8" name="129 Conector recto"/>
          <p:cNvCxnSpPr>
            <a:cxnSpLocks noChangeShapeType="1"/>
          </p:cNvCxnSpPr>
          <p:nvPr/>
        </p:nvCxnSpPr>
        <p:spPr bwMode="auto">
          <a:xfrm rot="16200000" flipH="1">
            <a:off x="6112669" y="3098007"/>
            <a:ext cx="331787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59" name="Oval 40"/>
          <p:cNvSpPr>
            <a:spLocks noChangeAspect="1" noChangeArrowheads="1"/>
          </p:cNvSpPr>
          <p:nvPr/>
        </p:nvSpPr>
        <p:spPr bwMode="auto">
          <a:xfrm>
            <a:off x="2354263" y="914400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8260" name="393 Rectángulo"/>
          <p:cNvSpPr>
            <a:spLocks noChangeArrowheads="1"/>
          </p:cNvSpPr>
          <p:nvPr/>
        </p:nvSpPr>
        <p:spPr bwMode="auto">
          <a:xfrm>
            <a:off x="2414588" y="2640013"/>
            <a:ext cx="10572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2600" b="1">
                <a:solidFill>
                  <a:srgbClr val="FF0000"/>
                </a:solidFill>
              </a:rPr>
              <a:t>1M</a:t>
            </a:r>
            <a:r>
              <a:rPr lang="es-ES_tradnl" sz="2600" b="1" i="1">
                <a:solidFill>
                  <a:srgbClr val="FF0000"/>
                </a:solidFill>
              </a:rPr>
              <a:t>x</a:t>
            </a:r>
            <a:r>
              <a:rPr lang="es-ES_tradnl" sz="2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261" name="117 Rectángulo"/>
          <p:cNvSpPr>
            <a:spLocks noChangeArrowheads="1"/>
          </p:cNvSpPr>
          <p:nvPr/>
        </p:nvSpPr>
        <p:spPr bwMode="auto">
          <a:xfrm>
            <a:off x="4433888" y="4119563"/>
            <a:ext cx="630237" cy="81756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cxnSp>
        <p:nvCxnSpPr>
          <p:cNvPr id="8262" name="118 Conector recto de flecha"/>
          <p:cNvCxnSpPr>
            <a:cxnSpLocks noChangeShapeType="1"/>
          </p:cNvCxnSpPr>
          <p:nvPr/>
        </p:nvCxnSpPr>
        <p:spPr bwMode="auto">
          <a:xfrm rot="10800000" flipV="1">
            <a:off x="4305300" y="4829175"/>
            <a:ext cx="128588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63" name="121 Conector recto de flecha"/>
          <p:cNvCxnSpPr>
            <a:cxnSpLocks noChangeShapeType="1"/>
          </p:cNvCxnSpPr>
          <p:nvPr/>
        </p:nvCxnSpPr>
        <p:spPr bwMode="auto">
          <a:xfrm flipV="1">
            <a:off x="4313238" y="5980113"/>
            <a:ext cx="1206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98" name="397 Conector recto"/>
          <p:cNvCxnSpPr/>
          <p:nvPr/>
        </p:nvCxnSpPr>
        <p:spPr>
          <a:xfrm rot="5400000" flipH="1" flipV="1">
            <a:off x="4109244" y="432196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5" name="126 CuadroTexto"/>
          <p:cNvSpPr txBox="1">
            <a:spLocks noChangeArrowheads="1"/>
          </p:cNvSpPr>
          <p:nvPr/>
        </p:nvSpPr>
        <p:spPr bwMode="auto">
          <a:xfrm>
            <a:off x="3643313" y="4119563"/>
            <a:ext cx="71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18</a:t>
            </a:r>
            <a:r>
              <a:rPr lang="es-ES_tradnl" sz="1000">
                <a:solidFill>
                  <a:srgbClr val="FF0000"/>
                </a:solidFill>
              </a:rPr>
              <a:t>-A</a:t>
            </a:r>
            <a:r>
              <a:rPr lang="es-ES_tradnl" sz="1000" baseline="-25000">
                <a:solidFill>
                  <a:srgbClr val="FF0000"/>
                </a:solidFill>
              </a:rPr>
              <a:t>0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66" name="127 CuadroTexto"/>
          <p:cNvSpPr txBox="1">
            <a:spLocks noChangeArrowheads="1"/>
          </p:cNvSpPr>
          <p:nvPr/>
        </p:nvSpPr>
        <p:spPr bwMode="auto">
          <a:xfrm>
            <a:off x="4362450" y="4691063"/>
            <a:ext cx="395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8267" name="129 Conector recto"/>
          <p:cNvCxnSpPr>
            <a:cxnSpLocks noChangeShapeType="1"/>
          </p:cNvCxnSpPr>
          <p:nvPr/>
        </p:nvCxnSpPr>
        <p:spPr bwMode="auto">
          <a:xfrm rot="5400000">
            <a:off x="3737769" y="5406232"/>
            <a:ext cx="1150937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68" name="130 Rectángulo"/>
          <p:cNvSpPr>
            <a:spLocks noChangeArrowheads="1"/>
          </p:cNvSpPr>
          <p:nvPr/>
        </p:nvSpPr>
        <p:spPr bwMode="auto">
          <a:xfrm>
            <a:off x="3659188" y="3962400"/>
            <a:ext cx="1800225" cy="2171700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sp>
        <p:nvSpPr>
          <p:cNvPr id="8269" name="131 CuadroTexto"/>
          <p:cNvSpPr txBox="1">
            <a:spLocks noChangeArrowheads="1"/>
          </p:cNvSpPr>
          <p:nvPr/>
        </p:nvSpPr>
        <p:spPr bwMode="auto">
          <a:xfrm>
            <a:off x="4362450" y="4191000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404" name="403 Conector recto de flecha"/>
          <p:cNvCxnSpPr>
            <a:stCxn id="8261" idx="3"/>
          </p:cNvCxnSpPr>
          <p:nvPr/>
        </p:nvCxnSpPr>
        <p:spPr>
          <a:xfrm>
            <a:off x="5064125" y="4529138"/>
            <a:ext cx="544513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recto"/>
          <p:cNvCxnSpPr/>
          <p:nvPr/>
        </p:nvCxnSpPr>
        <p:spPr>
          <a:xfrm rot="5400000" flipH="1" flipV="1">
            <a:off x="5210969" y="45061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2" name="138 CuadroTexto"/>
          <p:cNvSpPr txBox="1">
            <a:spLocks noChangeArrowheads="1"/>
          </p:cNvSpPr>
          <p:nvPr/>
        </p:nvSpPr>
        <p:spPr bwMode="auto">
          <a:xfrm>
            <a:off x="4992688" y="4257675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8273" name="210 Conector recto"/>
          <p:cNvCxnSpPr>
            <a:cxnSpLocks noChangeShapeType="1"/>
          </p:cNvCxnSpPr>
          <p:nvPr/>
        </p:nvCxnSpPr>
        <p:spPr bwMode="auto">
          <a:xfrm rot="10800000">
            <a:off x="3921125" y="5980113"/>
            <a:ext cx="384175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408" name="407 Conector recto"/>
          <p:cNvCxnSpPr/>
          <p:nvPr/>
        </p:nvCxnSpPr>
        <p:spPr>
          <a:xfrm rot="5400000" flipH="1" flipV="1">
            <a:off x="3679826" y="4908550"/>
            <a:ext cx="1141412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408 Conector recto"/>
          <p:cNvCxnSpPr/>
          <p:nvPr/>
        </p:nvCxnSpPr>
        <p:spPr>
          <a:xfrm>
            <a:off x="3719513" y="433387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409 Conector recto"/>
          <p:cNvCxnSpPr/>
          <p:nvPr/>
        </p:nvCxnSpPr>
        <p:spPr>
          <a:xfrm>
            <a:off x="4238625" y="5486400"/>
            <a:ext cx="192088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7" name="147 CuadroTexto"/>
          <p:cNvSpPr txBox="1">
            <a:spLocks noChangeArrowheads="1"/>
          </p:cNvSpPr>
          <p:nvPr/>
        </p:nvSpPr>
        <p:spPr bwMode="auto">
          <a:xfrm>
            <a:off x="4070350" y="4068763"/>
            <a:ext cx="31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19</a:t>
            </a:r>
          </a:p>
          <a:p>
            <a:endParaRPr lang="es-CO" sz="1000"/>
          </a:p>
        </p:txBody>
      </p:sp>
      <p:sp>
        <p:nvSpPr>
          <p:cNvPr id="8278" name="Oval 40"/>
          <p:cNvSpPr>
            <a:spLocks noChangeAspect="1" noChangeArrowheads="1"/>
          </p:cNvSpPr>
          <p:nvPr/>
        </p:nvSpPr>
        <p:spPr bwMode="auto">
          <a:xfrm>
            <a:off x="3751263" y="4503738"/>
            <a:ext cx="301625" cy="3000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79" name="117 Rectángulo"/>
          <p:cNvSpPr>
            <a:spLocks noChangeArrowheads="1"/>
          </p:cNvSpPr>
          <p:nvPr/>
        </p:nvSpPr>
        <p:spPr bwMode="auto">
          <a:xfrm>
            <a:off x="4433888" y="5262563"/>
            <a:ext cx="630237" cy="788987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sp>
        <p:nvSpPr>
          <p:cNvPr id="8280" name="127 CuadroTexto"/>
          <p:cNvSpPr txBox="1">
            <a:spLocks noChangeArrowheads="1"/>
          </p:cNvSpPr>
          <p:nvPr/>
        </p:nvSpPr>
        <p:spPr bwMode="auto">
          <a:xfrm>
            <a:off x="4362450" y="5859463"/>
            <a:ext cx="395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8281" name="131 CuadroTexto"/>
          <p:cNvSpPr txBox="1">
            <a:spLocks noChangeArrowheads="1"/>
          </p:cNvSpPr>
          <p:nvPr/>
        </p:nvSpPr>
        <p:spPr bwMode="auto">
          <a:xfrm>
            <a:off x="4349750" y="5367338"/>
            <a:ext cx="714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416" name="415 Conector recto de flecha"/>
          <p:cNvCxnSpPr>
            <a:stCxn id="8279" idx="3"/>
          </p:cNvCxnSpPr>
          <p:nvPr/>
        </p:nvCxnSpPr>
        <p:spPr>
          <a:xfrm>
            <a:off x="5064125" y="5657850"/>
            <a:ext cx="55562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416 Conector recto"/>
          <p:cNvCxnSpPr/>
          <p:nvPr/>
        </p:nvCxnSpPr>
        <p:spPr>
          <a:xfrm rot="5400000" flipH="1" flipV="1">
            <a:off x="5210969" y="56237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4" name="138 CuadroTexto"/>
          <p:cNvSpPr txBox="1">
            <a:spLocks noChangeArrowheads="1"/>
          </p:cNvSpPr>
          <p:nvPr/>
        </p:nvSpPr>
        <p:spPr bwMode="auto">
          <a:xfrm>
            <a:off x="4992688" y="5337175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sp>
        <p:nvSpPr>
          <p:cNvPr id="8285" name="142 CuadroTexto"/>
          <p:cNvSpPr txBox="1">
            <a:spLocks noChangeArrowheads="1"/>
          </p:cNvSpPr>
          <p:nvPr/>
        </p:nvSpPr>
        <p:spPr bwMode="auto">
          <a:xfrm>
            <a:off x="5561013" y="4821238"/>
            <a:ext cx="585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D(8-0)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420" name="419 Conector recto de flecha"/>
          <p:cNvCxnSpPr/>
          <p:nvPr/>
        </p:nvCxnSpPr>
        <p:spPr>
          <a:xfrm rot="16200000" flipH="1">
            <a:off x="4553744" y="5026819"/>
            <a:ext cx="2139950" cy="11112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420 Conector recto de flecha"/>
          <p:cNvCxnSpPr/>
          <p:nvPr/>
        </p:nvCxnSpPr>
        <p:spPr>
          <a:xfrm>
            <a:off x="5632450" y="5068888"/>
            <a:ext cx="322263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421 Rectángulo"/>
          <p:cNvSpPr>
            <a:spLocks noChangeArrowheads="1"/>
          </p:cNvSpPr>
          <p:nvPr/>
        </p:nvSpPr>
        <p:spPr bwMode="auto">
          <a:xfrm>
            <a:off x="2668588" y="4597400"/>
            <a:ext cx="847725" cy="674688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900" dirty="0">
                <a:solidFill>
                  <a:srgbClr val="0000FF"/>
                </a:solidFill>
                <a:latin typeface="+mn-lt"/>
              </a:rPr>
              <a:t>DECODER 1/2</a:t>
            </a:r>
          </a:p>
        </p:txBody>
      </p:sp>
      <p:cxnSp>
        <p:nvCxnSpPr>
          <p:cNvPr id="8289" name="10 Conector recto de flecha"/>
          <p:cNvCxnSpPr>
            <a:cxnSpLocks noChangeShapeType="1"/>
          </p:cNvCxnSpPr>
          <p:nvPr/>
        </p:nvCxnSpPr>
        <p:spPr bwMode="auto">
          <a:xfrm>
            <a:off x="2301875" y="4737100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90" name="215 CuadroTexto"/>
          <p:cNvSpPr txBox="1">
            <a:spLocks noChangeArrowheads="1"/>
          </p:cNvSpPr>
          <p:nvPr/>
        </p:nvSpPr>
        <p:spPr bwMode="auto">
          <a:xfrm>
            <a:off x="2195513" y="4432300"/>
            <a:ext cx="479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19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91" name="127 CuadroTexto"/>
          <p:cNvSpPr txBox="1">
            <a:spLocks noChangeArrowheads="1"/>
          </p:cNvSpPr>
          <p:nvPr/>
        </p:nvSpPr>
        <p:spPr bwMode="auto">
          <a:xfrm>
            <a:off x="2598738" y="5070475"/>
            <a:ext cx="3952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900">
                <a:solidFill>
                  <a:srgbClr val="0000FF"/>
                </a:solidFill>
              </a:rPr>
              <a:t>EN</a:t>
            </a:r>
            <a:endParaRPr lang="es-CO" sz="900">
              <a:solidFill>
                <a:srgbClr val="0000FF"/>
              </a:solidFill>
            </a:endParaRPr>
          </a:p>
        </p:txBody>
      </p:sp>
      <p:cxnSp>
        <p:nvCxnSpPr>
          <p:cNvPr id="8292" name="10 Conector recto de flecha"/>
          <p:cNvCxnSpPr>
            <a:cxnSpLocks noChangeShapeType="1"/>
          </p:cNvCxnSpPr>
          <p:nvPr/>
        </p:nvCxnSpPr>
        <p:spPr bwMode="auto">
          <a:xfrm>
            <a:off x="2144713" y="5199063"/>
            <a:ext cx="514350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93" name="215 CuadroTexto"/>
          <p:cNvSpPr txBox="1">
            <a:spLocks noChangeArrowheads="1"/>
          </p:cNvSpPr>
          <p:nvPr/>
        </p:nvSpPr>
        <p:spPr bwMode="auto">
          <a:xfrm>
            <a:off x="2192338" y="4913313"/>
            <a:ext cx="4794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EN</a:t>
            </a:r>
            <a:r>
              <a:rPr lang="es-ES_tradnl" sz="1000" baseline="-25000">
                <a:solidFill>
                  <a:srgbClr val="FF0000"/>
                </a:solidFill>
              </a:rPr>
              <a:t>32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294" name="130 Rectángulo"/>
          <p:cNvSpPr>
            <a:spLocks noChangeArrowheads="1"/>
          </p:cNvSpPr>
          <p:nvPr/>
        </p:nvSpPr>
        <p:spPr bwMode="auto">
          <a:xfrm>
            <a:off x="2222500" y="3911600"/>
            <a:ext cx="6186488" cy="2605088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cxnSp>
        <p:nvCxnSpPr>
          <p:cNvPr id="8295" name="129 Conector recto"/>
          <p:cNvCxnSpPr>
            <a:cxnSpLocks noChangeShapeType="1"/>
          </p:cNvCxnSpPr>
          <p:nvPr/>
        </p:nvCxnSpPr>
        <p:spPr bwMode="auto">
          <a:xfrm rot="16200000" flipH="1">
            <a:off x="3232943" y="5625307"/>
            <a:ext cx="137636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96" name="129 Conector recto"/>
          <p:cNvCxnSpPr>
            <a:cxnSpLocks noChangeShapeType="1"/>
            <a:endCxn id="422" idx="3"/>
          </p:cNvCxnSpPr>
          <p:nvPr/>
        </p:nvCxnSpPr>
        <p:spPr bwMode="auto">
          <a:xfrm rot="10800000">
            <a:off x="3516313" y="4935538"/>
            <a:ext cx="404812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297" name="129 Conector recto"/>
          <p:cNvCxnSpPr>
            <a:cxnSpLocks noChangeShapeType="1"/>
          </p:cNvCxnSpPr>
          <p:nvPr/>
        </p:nvCxnSpPr>
        <p:spPr bwMode="auto">
          <a:xfrm rot="10800000" flipV="1">
            <a:off x="3930650" y="6313488"/>
            <a:ext cx="2357438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298" name="117 Rectángulo"/>
          <p:cNvSpPr>
            <a:spLocks noChangeArrowheads="1"/>
          </p:cNvSpPr>
          <p:nvPr/>
        </p:nvSpPr>
        <p:spPr bwMode="auto">
          <a:xfrm>
            <a:off x="6800850" y="4119563"/>
            <a:ext cx="630238" cy="81756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cxnSp>
        <p:nvCxnSpPr>
          <p:cNvPr id="8299" name="118 Conector recto de flecha"/>
          <p:cNvCxnSpPr>
            <a:cxnSpLocks noChangeShapeType="1"/>
          </p:cNvCxnSpPr>
          <p:nvPr/>
        </p:nvCxnSpPr>
        <p:spPr bwMode="auto">
          <a:xfrm rot="10800000">
            <a:off x="6680200" y="4827588"/>
            <a:ext cx="1206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00" name="121 Conector recto de flecha"/>
          <p:cNvCxnSpPr>
            <a:cxnSpLocks noChangeShapeType="1"/>
          </p:cNvCxnSpPr>
          <p:nvPr/>
        </p:nvCxnSpPr>
        <p:spPr bwMode="auto">
          <a:xfrm flipV="1">
            <a:off x="6680200" y="5980113"/>
            <a:ext cx="1206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5" name="434 Conector recto"/>
          <p:cNvCxnSpPr/>
          <p:nvPr/>
        </p:nvCxnSpPr>
        <p:spPr>
          <a:xfrm rot="5400000" flipH="1" flipV="1">
            <a:off x="6476207" y="432196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" name="126 CuadroTexto"/>
          <p:cNvSpPr txBox="1">
            <a:spLocks noChangeArrowheads="1"/>
          </p:cNvSpPr>
          <p:nvPr/>
        </p:nvSpPr>
        <p:spPr bwMode="auto">
          <a:xfrm>
            <a:off x="6011863" y="4119563"/>
            <a:ext cx="71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A</a:t>
            </a:r>
            <a:r>
              <a:rPr lang="es-ES_tradnl" sz="1000" baseline="-25000">
                <a:solidFill>
                  <a:srgbClr val="FF0000"/>
                </a:solidFill>
              </a:rPr>
              <a:t>18</a:t>
            </a:r>
            <a:r>
              <a:rPr lang="es-ES_tradnl" sz="1000">
                <a:solidFill>
                  <a:srgbClr val="FF0000"/>
                </a:solidFill>
              </a:rPr>
              <a:t>-A</a:t>
            </a:r>
            <a:r>
              <a:rPr lang="es-ES_tradnl" sz="1000" baseline="-25000">
                <a:solidFill>
                  <a:srgbClr val="FF0000"/>
                </a:solidFill>
              </a:rPr>
              <a:t>0</a:t>
            </a:r>
            <a:endParaRPr lang="es-CO" sz="1000" baseline="-25000">
              <a:solidFill>
                <a:srgbClr val="FF0000"/>
              </a:solidFill>
            </a:endParaRPr>
          </a:p>
        </p:txBody>
      </p:sp>
      <p:sp>
        <p:nvSpPr>
          <p:cNvPr id="8303" name="127 CuadroTexto"/>
          <p:cNvSpPr txBox="1">
            <a:spLocks noChangeArrowheads="1"/>
          </p:cNvSpPr>
          <p:nvPr/>
        </p:nvSpPr>
        <p:spPr bwMode="auto">
          <a:xfrm>
            <a:off x="6729413" y="469106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8304" name="129 Conector recto"/>
          <p:cNvCxnSpPr>
            <a:cxnSpLocks noChangeShapeType="1"/>
          </p:cNvCxnSpPr>
          <p:nvPr/>
        </p:nvCxnSpPr>
        <p:spPr bwMode="auto">
          <a:xfrm rot="5400000">
            <a:off x="6105525" y="5400675"/>
            <a:ext cx="1150938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305" name="130 Rectángulo"/>
          <p:cNvSpPr>
            <a:spLocks noChangeArrowheads="1"/>
          </p:cNvSpPr>
          <p:nvPr/>
        </p:nvSpPr>
        <p:spPr bwMode="auto">
          <a:xfrm>
            <a:off x="6027738" y="3962400"/>
            <a:ext cx="1806575" cy="2171700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000">
              <a:solidFill>
                <a:srgbClr val="CCFF33"/>
              </a:solidFill>
            </a:endParaRPr>
          </a:p>
        </p:txBody>
      </p:sp>
      <p:sp>
        <p:nvSpPr>
          <p:cNvPr id="8306" name="131 CuadroTexto"/>
          <p:cNvSpPr txBox="1">
            <a:spLocks noChangeArrowheads="1"/>
          </p:cNvSpPr>
          <p:nvPr/>
        </p:nvSpPr>
        <p:spPr bwMode="auto">
          <a:xfrm>
            <a:off x="6729413" y="4191000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441" name="440 Conector recto de flecha"/>
          <p:cNvCxnSpPr>
            <a:stCxn id="8298" idx="3"/>
          </p:cNvCxnSpPr>
          <p:nvPr/>
        </p:nvCxnSpPr>
        <p:spPr>
          <a:xfrm>
            <a:off x="7431088" y="4529138"/>
            <a:ext cx="544512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/>
          <p:nvPr/>
        </p:nvCxnSpPr>
        <p:spPr>
          <a:xfrm rot="5400000" flipH="1" flipV="1">
            <a:off x="7577932" y="45061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9" name="138 CuadroTexto"/>
          <p:cNvSpPr txBox="1">
            <a:spLocks noChangeArrowheads="1"/>
          </p:cNvSpPr>
          <p:nvPr/>
        </p:nvSpPr>
        <p:spPr bwMode="auto">
          <a:xfrm>
            <a:off x="7359650" y="4257675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8310" name="210 Conector recto"/>
          <p:cNvCxnSpPr>
            <a:cxnSpLocks noChangeShapeType="1"/>
          </p:cNvCxnSpPr>
          <p:nvPr/>
        </p:nvCxnSpPr>
        <p:spPr bwMode="auto">
          <a:xfrm rot="10800000">
            <a:off x="6289675" y="5980113"/>
            <a:ext cx="384175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cxnSp>
        <p:nvCxnSpPr>
          <p:cNvPr id="445" name="444 Conector recto"/>
          <p:cNvCxnSpPr/>
          <p:nvPr/>
        </p:nvCxnSpPr>
        <p:spPr>
          <a:xfrm rot="5400000" flipH="1" flipV="1">
            <a:off x="6056313" y="4906963"/>
            <a:ext cx="1138237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445 Conector recto"/>
          <p:cNvCxnSpPr/>
          <p:nvPr/>
        </p:nvCxnSpPr>
        <p:spPr>
          <a:xfrm>
            <a:off x="6086475" y="4333875"/>
            <a:ext cx="7143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446 Conector recto"/>
          <p:cNvCxnSpPr/>
          <p:nvPr/>
        </p:nvCxnSpPr>
        <p:spPr>
          <a:xfrm flipV="1">
            <a:off x="6618288" y="5475288"/>
            <a:ext cx="182562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4" name="147 CuadroTexto"/>
          <p:cNvSpPr txBox="1">
            <a:spLocks noChangeArrowheads="1"/>
          </p:cNvSpPr>
          <p:nvPr/>
        </p:nvSpPr>
        <p:spPr bwMode="auto">
          <a:xfrm>
            <a:off x="6437313" y="4068763"/>
            <a:ext cx="31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FF0000"/>
                </a:solidFill>
              </a:rPr>
              <a:t>19</a:t>
            </a:r>
          </a:p>
          <a:p>
            <a:endParaRPr lang="es-CO" sz="1000"/>
          </a:p>
        </p:txBody>
      </p:sp>
      <p:sp>
        <p:nvSpPr>
          <p:cNvPr id="8315" name="Oval 40"/>
          <p:cNvSpPr>
            <a:spLocks noChangeAspect="1" noChangeArrowheads="1"/>
          </p:cNvSpPr>
          <p:nvPr/>
        </p:nvSpPr>
        <p:spPr bwMode="auto">
          <a:xfrm>
            <a:off x="6118225" y="4503738"/>
            <a:ext cx="301625" cy="3000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16" name="117 Rectángulo"/>
          <p:cNvSpPr>
            <a:spLocks noChangeArrowheads="1"/>
          </p:cNvSpPr>
          <p:nvPr/>
        </p:nvSpPr>
        <p:spPr bwMode="auto">
          <a:xfrm>
            <a:off x="6800850" y="5262563"/>
            <a:ext cx="630238" cy="788987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000">
                <a:solidFill>
                  <a:srgbClr val="CC00CC"/>
                </a:solidFill>
              </a:rPr>
              <a:t>512kx4</a:t>
            </a:r>
            <a:endParaRPr lang="es-CO" sz="1000">
              <a:solidFill>
                <a:srgbClr val="CC00CC"/>
              </a:solidFill>
            </a:endParaRPr>
          </a:p>
        </p:txBody>
      </p:sp>
      <p:sp>
        <p:nvSpPr>
          <p:cNvPr id="8317" name="127 CuadroTexto"/>
          <p:cNvSpPr txBox="1">
            <a:spLocks noChangeArrowheads="1"/>
          </p:cNvSpPr>
          <p:nvPr/>
        </p:nvSpPr>
        <p:spPr bwMode="auto">
          <a:xfrm>
            <a:off x="6729413" y="585946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8318" name="131 CuadroTexto"/>
          <p:cNvSpPr txBox="1">
            <a:spLocks noChangeArrowheads="1"/>
          </p:cNvSpPr>
          <p:nvPr/>
        </p:nvSpPr>
        <p:spPr bwMode="auto">
          <a:xfrm>
            <a:off x="6716713" y="5340350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/>
              <a:t>A(18-0)</a:t>
            </a:r>
            <a:endParaRPr lang="es-CO" sz="1000"/>
          </a:p>
        </p:txBody>
      </p:sp>
      <p:cxnSp>
        <p:nvCxnSpPr>
          <p:cNvPr id="453" name="452 Conector recto de flecha"/>
          <p:cNvCxnSpPr>
            <a:stCxn id="8316" idx="3"/>
          </p:cNvCxnSpPr>
          <p:nvPr/>
        </p:nvCxnSpPr>
        <p:spPr>
          <a:xfrm>
            <a:off x="7431088" y="5657850"/>
            <a:ext cx="55562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recto"/>
          <p:cNvCxnSpPr/>
          <p:nvPr/>
        </p:nvCxnSpPr>
        <p:spPr>
          <a:xfrm rot="5400000" flipH="1" flipV="1">
            <a:off x="7577932" y="56237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1" name="138 CuadroTexto"/>
          <p:cNvSpPr txBox="1">
            <a:spLocks noChangeArrowheads="1"/>
          </p:cNvSpPr>
          <p:nvPr/>
        </p:nvSpPr>
        <p:spPr bwMode="auto">
          <a:xfrm>
            <a:off x="7359650" y="5337175"/>
            <a:ext cx="714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D(4-0)</a:t>
            </a:r>
            <a:endParaRPr lang="es-CO" sz="1000">
              <a:solidFill>
                <a:srgbClr val="6600CC"/>
              </a:solidFill>
            </a:endParaRPr>
          </a:p>
        </p:txBody>
      </p:sp>
      <p:sp>
        <p:nvSpPr>
          <p:cNvPr id="8322" name="142 CuadroTexto"/>
          <p:cNvSpPr txBox="1">
            <a:spLocks noChangeArrowheads="1"/>
          </p:cNvSpPr>
          <p:nvPr/>
        </p:nvSpPr>
        <p:spPr bwMode="auto">
          <a:xfrm>
            <a:off x="7940675" y="4821238"/>
            <a:ext cx="585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D(8-0)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457" name="456 Conector recto de flecha"/>
          <p:cNvCxnSpPr/>
          <p:nvPr/>
        </p:nvCxnSpPr>
        <p:spPr>
          <a:xfrm rot="16200000" flipH="1">
            <a:off x="6922294" y="5026819"/>
            <a:ext cx="2139950" cy="11112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457 Conector recto de flecha"/>
          <p:cNvCxnSpPr/>
          <p:nvPr/>
        </p:nvCxnSpPr>
        <p:spPr>
          <a:xfrm>
            <a:off x="8010525" y="5068888"/>
            <a:ext cx="3238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5" name="129 Conector recto"/>
          <p:cNvCxnSpPr>
            <a:cxnSpLocks noChangeShapeType="1"/>
          </p:cNvCxnSpPr>
          <p:nvPr/>
        </p:nvCxnSpPr>
        <p:spPr bwMode="auto">
          <a:xfrm rot="5400000">
            <a:off x="6122988" y="6146800"/>
            <a:ext cx="334962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8326" name="Oval 40"/>
          <p:cNvSpPr>
            <a:spLocks noChangeAspect="1" noChangeArrowheads="1"/>
          </p:cNvSpPr>
          <p:nvPr/>
        </p:nvSpPr>
        <p:spPr bwMode="auto">
          <a:xfrm>
            <a:off x="2379663" y="3967163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>
                <a:solidFill>
                  <a:srgbClr val="FF0000"/>
                </a:solidFill>
              </a:rPr>
              <a:t>B32</a:t>
            </a:r>
          </a:p>
        </p:txBody>
      </p:sp>
      <p:sp>
        <p:nvSpPr>
          <p:cNvPr id="8327" name="460 Rectángulo"/>
          <p:cNvSpPr>
            <a:spLocks noChangeArrowheads="1"/>
          </p:cNvSpPr>
          <p:nvPr/>
        </p:nvSpPr>
        <p:spPr bwMode="auto">
          <a:xfrm>
            <a:off x="2439988" y="5694363"/>
            <a:ext cx="10572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2600" b="1">
                <a:solidFill>
                  <a:srgbClr val="FF0000"/>
                </a:solidFill>
              </a:rPr>
              <a:t>1M</a:t>
            </a:r>
            <a:r>
              <a:rPr lang="es-ES_tradnl" sz="2600" b="1" i="1">
                <a:solidFill>
                  <a:srgbClr val="FF0000"/>
                </a:solidFill>
              </a:rPr>
              <a:t>x</a:t>
            </a:r>
            <a:r>
              <a:rPr lang="es-ES_tradnl" sz="2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62" name="461 Rectángulo"/>
          <p:cNvSpPr>
            <a:spLocks noChangeArrowheads="1"/>
          </p:cNvSpPr>
          <p:nvPr/>
        </p:nvSpPr>
        <p:spPr bwMode="auto">
          <a:xfrm>
            <a:off x="773113" y="2908300"/>
            <a:ext cx="835025" cy="1157288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rgbClr val="0000FF"/>
                </a:solidFill>
                <a:latin typeface="+mn-lt"/>
              </a:rPr>
              <a:t>DECODER 5/32</a:t>
            </a:r>
          </a:p>
        </p:txBody>
      </p:sp>
      <p:cxnSp>
        <p:nvCxnSpPr>
          <p:cNvPr id="8329" name="10 Conector recto de flecha"/>
          <p:cNvCxnSpPr>
            <a:cxnSpLocks noChangeShapeType="1"/>
          </p:cNvCxnSpPr>
          <p:nvPr/>
        </p:nvCxnSpPr>
        <p:spPr bwMode="auto">
          <a:xfrm>
            <a:off x="403225" y="3314700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30" name="215 CuadroTexto"/>
          <p:cNvSpPr txBox="1">
            <a:spLocks noChangeArrowheads="1"/>
          </p:cNvSpPr>
          <p:nvPr/>
        </p:nvSpPr>
        <p:spPr bwMode="auto">
          <a:xfrm>
            <a:off x="290513" y="3009900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23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cxnSp>
        <p:nvCxnSpPr>
          <p:cNvPr id="8331" name="10 Conector recto de flecha"/>
          <p:cNvCxnSpPr>
            <a:cxnSpLocks noChangeShapeType="1"/>
          </p:cNvCxnSpPr>
          <p:nvPr/>
        </p:nvCxnSpPr>
        <p:spPr bwMode="auto">
          <a:xfrm>
            <a:off x="403225" y="3060700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32" name="215 CuadroTexto"/>
          <p:cNvSpPr txBox="1">
            <a:spLocks noChangeArrowheads="1"/>
          </p:cNvSpPr>
          <p:nvPr/>
        </p:nvSpPr>
        <p:spPr bwMode="auto">
          <a:xfrm>
            <a:off x="290513" y="2755900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24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cxnSp>
        <p:nvCxnSpPr>
          <p:cNvPr id="8333" name="466 Conector recto de flecha"/>
          <p:cNvCxnSpPr>
            <a:cxnSpLocks noChangeShapeType="1"/>
          </p:cNvCxnSpPr>
          <p:nvPr/>
        </p:nvCxnSpPr>
        <p:spPr bwMode="auto">
          <a:xfrm>
            <a:off x="403225" y="3962400"/>
            <a:ext cx="3571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334" name="215 CuadroTexto"/>
          <p:cNvSpPr txBox="1">
            <a:spLocks noChangeArrowheads="1"/>
          </p:cNvSpPr>
          <p:nvPr/>
        </p:nvSpPr>
        <p:spPr bwMode="auto">
          <a:xfrm>
            <a:off x="290513" y="3657600"/>
            <a:ext cx="479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300">
                <a:solidFill>
                  <a:srgbClr val="FF0000"/>
                </a:solidFill>
              </a:rPr>
              <a:t>A</a:t>
            </a:r>
            <a:r>
              <a:rPr lang="es-ES_tradnl" sz="1300" baseline="-25000">
                <a:solidFill>
                  <a:srgbClr val="FF0000"/>
                </a:solidFill>
              </a:rPr>
              <a:t>20</a:t>
            </a:r>
            <a:endParaRPr lang="es-CO" sz="1300" baseline="-25000">
              <a:solidFill>
                <a:srgbClr val="FF0000"/>
              </a:solidFill>
            </a:endParaRPr>
          </a:p>
        </p:txBody>
      </p:sp>
      <p:sp>
        <p:nvSpPr>
          <p:cNvPr id="8335" name="468 CuadroTexto"/>
          <p:cNvSpPr txBox="1">
            <a:spLocks noChangeArrowheads="1"/>
          </p:cNvSpPr>
          <p:nvPr/>
        </p:nvSpPr>
        <p:spPr bwMode="auto">
          <a:xfrm>
            <a:off x="415925" y="3241675"/>
            <a:ext cx="3571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  <a:p>
            <a:r>
              <a:rPr lang="es-ES" sz="100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8336" name="196 Conector recto"/>
          <p:cNvCxnSpPr>
            <a:cxnSpLocks noChangeShapeType="1"/>
          </p:cNvCxnSpPr>
          <p:nvPr/>
        </p:nvCxnSpPr>
        <p:spPr bwMode="auto">
          <a:xfrm>
            <a:off x="1603375" y="3278188"/>
            <a:ext cx="482600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37" name="196 Conector recto"/>
          <p:cNvCxnSpPr>
            <a:cxnSpLocks noChangeShapeType="1"/>
          </p:cNvCxnSpPr>
          <p:nvPr/>
        </p:nvCxnSpPr>
        <p:spPr bwMode="auto">
          <a:xfrm>
            <a:off x="1608138" y="3429000"/>
            <a:ext cx="477837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38" name="196 Conector recto"/>
          <p:cNvCxnSpPr>
            <a:cxnSpLocks noChangeShapeType="1"/>
          </p:cNvCxnSpPr>
          <p:nvPr/>
        </p:nvCxnSpPr>
        <p:spPr bwMode="auto">
          <a:xfrm>
            <a:off x="1603375" y="3930650"/>
            <a:ext cx="547688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473" name="472 CuadroTexto"/>
          <p:cNvSpPr txBox="1"/>
          <p:nvPr/>
        </p:nvSpPr>
        <p:spPr>
          <a:xfrm>
            <a:off x="1646238" y="2913063"/>
            <a:ext cx="50482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EN1</a:t>
            </a:r>
          </a:p>
        </p:txBody>
      </p:sp>
      <p:sp>
        <p:nvSpPr>
          <p:cNvPr id="474" name="473 CuadroTexto"/>
          <p:cNvSpPr txBox="1"/>
          <p:nvPr/>
        </p:nvSpPr>
        <p:spPr>
          <a:xfrm>
            <a:off x="1658938" y="3095625"/>
            <a:ext cx="4921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EN2</a:t>
            </a:r>
          </a:p>
        </p:txBody>
      </p:sp>
      <p:sp>
        <p:nvSpPr>
          <p:cNvPr id="475" name="474 CuadroTexto"/>
          <p:cNvSpPr txBox="1"/>
          <p:nvPr/>
        </p:nvSpPr>
        <p:spPr>
          <a:xfrm>
            <a:off x="1658938" y="3248025"/>
            <a:ext cx="4921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EN3</a:t>
            </a:r>
          </a:p>
        </p:txBody>
      </p:sp>
      <p:sp>
        <p:nvSpPr>
          <p:cNvPr id="476" name="475 CuadroTexto"/>
          <p:cNvSpPr txBox="1"/>
          <p:nvPr/>
        </p:nvSpPr>
        <p:spPr>
          <a:xfrm>
            <a:off x="1722351" y="3349044"/>
            <a:ext cx="4286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0000FF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77" name="476 CuadroTexto"/>
          <p:cNvSpPr txBox="1"/>
          <p:nvPr/>
        </p:nvSpPr>
        <p:spPr>
          <a:xfrm>
            <a:off x="1658938" y="3751263"/>
            <a:ext cx="49212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EN32</a:t>
            </a:r>
          </a:p>
        </p:txBody>
      </p:sp>
      <p:cxnSp>
        <p:nvCxnSpPr>
          <p:cNvPr id="8344" name="196 Conector recto"/>
          <p:cNvCxnSpPr>
            <a:cxnSpLocks noChangeShapeType="1"/>
          </p:cNvCxnSpPr>
          <p:nvPr/>
        </p:nvCxnSpPr>
        <p:spPr bwMode="auto">
          <a:xfrm>
            <a:off x="1603375" y="3095625"/>
            <a:ext cx="541338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45" name="129 Conector recto"/>
          <p:cNvCxnSpPr>
            <a:cxnSpLocks noChangeShapeType="1"/>
          </p:cNvCxnSpPr>
          <p:nvPr/>
        </p:nvCxnSpPr>
        <p:spPr bwMode="auto">
          <a:xfrm rot="16200000" flipH="1">
            <a:off x="1858169" y="2810669"/>
            <a:ext cx="585788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46" name="129 Conector recto"/>
          <p:cNvCxnSpPr>
            <a:cxnSpLocks noChangeShapeType="1"/>
          </p:cNvCxnSpPr>
          <p:nvPr/>
        </p:nvCxnSpPr>
        <p:spPr bwMode="auto">
          <a:xfrm rot="5400000">
            <a:off x="1955801" y="2324100"/>
            <a:ext cx="392112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347" name="129 Conector recto"/>
          <p:cNvCxnSpPr>
            <a:cxnSpLocks noChangeShapeType="1"/>
          </p:cNvCxnSpPr>
          <p:nvPr/>
        </p:nvCxnSpPr>
        <p:spPr bwMode="auto">
          <a:xfrm rot="16200000" flipH="1">
            <a:off x="1860550" y="4219576"/>
            <a:ext cx="5810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8348" name="129 Conector recto"/>
          <p:cNvCxnSpPr>
            <a:cxnSpLocks noChangeShapeType="1"/>
          </p:cNvCxnSpPr>
          <p:nvPr/>
        </p:nvCxnSpPr>
        <p:spPr bwMode="auto">
          <a:xfrm rot="16200000" flipH="1">
            <a:off x="1811338" y="4843463"/>
            <a:ext cx="67945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15" name="514 CuadroTexto"/>
          <p:cNvSpPr txBox="1"/>
          <p:nvPr/>
        </p:nvSpPr>
        <p:spPr>
          <a:xfrm>
            <a:off x="5283075" y="3344910"/>
            <a:ext cx="4333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8350" name="558 CuadroTexto"/>
          <p:cNvSpPr txBox="1">
            <a:spLocks noChangeArrowheads="1"/>
          </p:cNvSpPr>
          <p:nvPr/>
        </p:nvSpPr>
        <p:spPr bwMode="auto">
          <a:xfrm>
            <a:off x="-53975" y="4583113"/>
            <a:ext cx="24082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800">
                <a:solidFill>
                  <a:srgbClr val="9933FF"/>
                </a:solidFill>
              </a:rPr>
              <a:t>Organización 2-D de una memoria RAM de 32M</a:t>
            </a:r>
            <a:r>
              <a:rPr lang="es-ES" sz="1800" i="1">
                <a:solidFill>
                  <a:srgbClr val="9933FF"/>
                </a:solidFill>
              </a:rPr>
              <a:t>x</a:t>
            </a:r>
            <a:r>
              <a:rPr lang="es-ES" sz="1800">
                <a:solidFill>
                  <a:srgbClr val="9933FF"/>
                </a:solidFill>
              </a:rPr>
              <a:t>8bits usando </a:t>
            </a:r>
            <a:r>
              <a:rPr lang="es-ES" sz="1800" i="1">
                <a:solidFill>
                  <a:srgbClr val="9933FF"/>
                </a:solidFill>
              </a:rPr>
              <a:t>RAMs de 512Kx</a:t>
            </a:r>
            <a:r>
              <a:rPr lang="es-ES" sz="1800">
                <a:solidFill>
                  <a:srgbClr val="9933FF"/>
                </a:solidFill>
              </a:rPr>
              <a:t>4bits</a:t>
            </a:r>
          </a:p>
        </p:txBody>
      </p:sp>
      <p:pic>
        <p:nvPicPr>
          <p:cNvPr id="8351" name="Picture 10" descr="Docking Station Nor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8" y="1216025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CuadroTexto"/>
          <p:cNvSpPr txBox="1">
            <a:spLocks noChangeArrowheads="1"/>
          </p:cNvSpPr>
          <p:nvPr/>
        </p:nvSpPr>
        <p:spPr bwMode="auto">
          <a:xfrm>
            <a:off x="517525" y="1131888"/>
            <a:ext cx="801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>
                <a:solidFill>
                  <a:srgbClr val="9933FF"/>
                </a:solidFill>
              </a:rPr>
              <a:t>Para una organización X-Y deberá realizarse un arreglo lo mas cuadrado posible. Éste será controlado por dos decodificadores, encargados de direccionar filas y columnas.</a:t>
            </a:r>
          </a:p>
        </p:txBody>
      </p:sp>
      <p:sp>
        <p:nvSpPr>
          <p:cNvPr id="9219" name="117 Rectángulo"/>
          <p:cNvSpPr>
            <a:spLocks noChangeArrowheads="1"/>
          </p:cNvSpPr>
          <p:nvPr/>
        </p:nvSpPr>
        <p:spPr bwMode="auto">
          <a:xfrm>
            <a:off x="6800850" y="3128963"/>
            <a:ext cx="938213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cxnSp>
        <p:nvCxnSpPr>
          <p:cNvPr id="9220" name="118 Conector recto de flecha"/>
          <p:cNvCxnSpPr>
            <a:cxnSpLocks noChangeShapeType="1"/>
          </p:cNvCxnSpPr>
          <p:nvPr/>
        </p:nvCxnSpPr>
        <p:spPr bwMode="auto">
          <a:xfrm>
            <a:off x="6516688" y="3843338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221" name="121 Conector recto de flecha"/>
          <p:cNvCxnSpPr>
            <a:cxnSpLocks noChangeShapeType="1"/>
          </p:cNvCxnSpPr>
          <p:nvPr/>
        </p:nvCxnSpPr>
        <p:spPr bwMode="auto">
          <a:xfrm>
            <a:off x="6521450" y="4978400"/>
            <a:ext cx="27940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" name="5 Conector recto"/>
          <p:cNvCxnSpPr/>
          <p:nvPr/>
        </p:nvCxnSpPr>
        <p:spPr>
          <a:xfrm rot="5400000" flipH="1" flipV="1">
            <a:off x="5977732" y="333136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126 CuadroTexto"/>
          <p:cNvSpPr txBox="1">
            <a:spLocks noChangeArrowheads="1"/>
          </p:cNvSpPr>
          <p:nvPr/>
        </p:nvSpPr>
        <p:spPr bwMode="auto">
          <a:xfrm>
            <a:off x="5132388" y="3009900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>
                <a:solidFill>
                  <a:srgbClr val="FF0000"/>
                </a:solidFill>
              </a:rPr>
              <a:t>A</a:t>
            </a:r>
            <a:r>
              <a:rPr lang="es-ES_tradnl" sz="1600" baseline="-25000">
                <a:solidFill>
                  <a:srgbClr val="FF0000"/>
                </a:solidFill>
              </a:rPr>
              <a:t>18</a:t>
            </a:r>
            <a:r>
              <a:rPr lang="es-ES_tradnl" sz="1600">
                <a:solidFill>
                  <a:srgbClr val="FF0000"/>
                </a:solidFill>
              </a:rPr>
              <a:t>-A</a:t>
            </a:r>
            <a:r>
              <a:rPr lang="es-ES_tradnl" sz="1600" baseline="-25000">
                <a:solidFill>
                  <a:srgbClr val="FF0000"/>
                </a:solidFill>
              </a:rPr>
              <a:t>0</a:t>
            </a:r>
            <a:endParaRPr lang="es-CO" sz="1600" baseline="-25000">
              <a:solidFill>
                <a:srgbClr val="FF0000"/>
              </a:solidFill>
            </a:endParaRPr>
          </a:p>
        </p:txBody>
      </p:sp>
      <p:sp>
        <p:nvSpPr>
          <p:cNvPr id="9224" name="127 CuadroTexto"/>
          <p:cNvSpPr txBox="1">
            <a:spLocks noChangeArrowheads="1"/>
          </p:cNvSpPr>
          <p:nvPr/>
        </p:nvSpPr>
        <p:spPr bwMode="auto">
          <a:xfrm>
            <a:off x="6729413" y="370046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cxnSp>
        <p:nvCxnSpPr>
          <p:cNvPr id="9225" name="129 Conector recto"/>
          <p:cNvCxnSpPr>
            <a:cxnSpLocks noChangeShapeType="1"/>
          </p:cNvCxnSpPr>
          <p:nvPr/>
        </p:nvCxnSpPr>
        <p:spPr bwMode="auto">
          <a:xfrm rot="5400000">
            <a:off x="5949951" y="4413250"/>
            <a:ext cx="1141412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9226" name="130 Rectángulo"/>
          <p:cNvSpPr>
            <a:spLocks noChangeArrowheads="1"/>
          </p:cNvSpPr>
          <p:nvPr/>
        </p:nvSpPr>
        <p:spPr bwMode="auto">
          <a:xfrm>
            <a:off x="4625975" y="2960688"/>
            <a:ext cx="3765550" cy="2805112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>
              <a:solidFill>
                <a:srgbClr val="CCFF33"/>
              </a:solidFill>
            </a:endParaRPr>
          </a:p>
        </p:txBody>
      </p:sp>
      <p:sp>
        <p:nvSpPr>
          <p:cNvPr id="9227" name="131 CuadroTexto"/>
          <p:cNvSpPr txBox="1">
            <a:spLocks noChangeArrowheads="1"/>
          </p:cNvSpPr>
          <p:nvPr/>
        </p:nvSpPr>
        <p:spPr bwMode="auto">
          <a:xfrm>
            <a:off x="6729413" y="3200400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12" name="11 Conector recto de flecha"/>
          <p:cNvCxnSpPr>
            <a:stCxn id="9219" idx="3"/>
          </p:cNvCxnSpPr>
          <p:nvPr/>
        </p:nvCxnSpPr>
        <p:spPr>
          <a:xfrm>
            <a:off x="7739063" y="3592513"/>
            <a:ext cx="792162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 flipH="1" flipV="1">
            <a:off x="7857332" y="35790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0" name="138 CuadroTexto"/>
          <p:cNvSpPr txBox="1">
            <a:spLocks noChangeArrowheads="1"/>
          </p:cNvSpPr>
          <p:nvPr/>
        </p:nvSpPr>
        <p:spPr bwMode="auto">
          <a:xfrm>
            <a:off x="7740650" y="3203575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cxnSp>
        <p:nvCxnSpPr>
          <p:cNvPr id="16" name="15 Conector recto"/>
          <p:cNvCxnSpPr/>
          <p:nvPr/>
        </p:nvCxnSpPr>
        <p:spPr>
          <a:xfrm rot="16200000" flipV="1">
            <a:off x="5674519" y="3915569"/>
            <a:ext cx="114141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9223" idx="2"/>
          </p:cNvCxnSpPr>
          <p:nvPr/>
        </p:nvCxnSpPr>
        <p:spPr>
          <a:xfrm rot="5400000" flipH="1" flipV="1">
            <a:off x="6192044" y="2737644"/>
            <a:ext cx="1587" cy="1216025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6245225" y="4486275"/>
            <a:ext cx="55562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4" name="147 CuadroTexto"/>
          <p:cNvSpPr txBox="1">
            <a:spLocks noChangeArrowheads="1"/>
          </p:cNvSpPr>
          <p:nvPr/>
        </p:nvSpPr>
        <p:spPr bwMode="auto">
          <a:xfrm>
            <a:off x="5905500" y="3057525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19</a:t>
            </a:r>
          </a:p>
          <a:p>
            <a:endParaRPr lang="es-CO" sz="1200"/>
          </a:p>
        </p:txBody>
      </p:sp>
      <p:sp>
        <p:nvSpPr>
          <p:cNvPr id="9235" name="Oval 40"/>
          <p:cNvSpPr>
            <a:spLocks noChangeAspect="1" noChangeArrowheads="1"/>
          </p:cNvSpPr>
          <p:nvPr/>
        </p:nvSpPr>
        <p:spPr bwMode="auto">
          <a:xfrm>
            <a:off x="4710113" y="5099050"/>
            <a:ext cx="539750" cy="5365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9236" name="117 Rectángulo"/>
          <p:cNvSpPr>
            <a:spLocks noChangeArrowheads="1"/>
          </p:cNvSpPr>
          <p:nvPr/>
        </p:nvSpPr>
        <p:spPr bwMode="auto">
          <a:xfrm>
            <a:off x="6800850" y="4271963"/>
            <a:ext cx="938213" cy="925512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1400">
                <a:solidFill>
                  <a:srgbClr val="CC00CC"/>
                </a:solidFill>
              </a:rPr>
              <a:t>512kx4</a:t>
            </a:r>
            <a:endParaRPr lang="es-CO" sz="1400">
              <a:solidFill>
                <a:srgbClr val="CC00CC"/>
              </a:solidFill>
            </a:endParaRPr>
          </a:p>
        </p:txBody>
      </p:sp>
      <p:sp>
        <p:nvSpPr>
          <p:cNvPr id="9237" name="127 CuadroTexto"/>
          <p:cNvSpPr txBox="1">
            <a:spLocks noChangeArrowheads="1"/>
          </p:cNvSpPr>
          <p:nvPr/>
        </p:nvSpPr>
        <p:spPr bwMode="auto">
          <a:xfrm>
            <a:off x="6729413" y="4868863"/>
            <a:ext cx="395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0000FF"/>
                </a:solidFill>
              </a:rPr>
              <a:t>CS</a:t>
            </a:r>
            <a:endParaRPr lang="es-CO" sz="1000">
              <a:solidFill>
                <a:srgbClr val="0000FF"/>
              </a:solidFill>
            </a:endParaRPr>
          </a:p>
        </p:txBody>
      </p:sp>
      <p:sp>
        <p:nvSpPr>
          <p:cNvPr id="9238" name="131 CuadroTexto"/>
          <p:cNvSpPr txBox="1">
            <a:spLocks noChangeArrowheads="1"/>
          </p:cNvSpPr>
          <p:nvPr/>
        </p:nvSpPr>
        <p:spPr bwMode="auto">
          <a:xfrm>
            <a:off x="6716713" y="4318000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/>
              <a:t>A(18-0)</a:t>
            </a:r>
            <a:endParaRPr lang="es-CO" sz="1200"/>
          </a:p>
        </p:txBody>
      </p:sp>
      <p:cxnSp>
        <p:nvCxnSpPr>
          <p:cNvPr id="24" name="23 Conector recto de flecha"/>
          <p:cNvCxnSpPr>
            <a:stCxn id="9236" idx="3"/>
          </p:cNvCxnSpPr>
          <p:nvPr/>
        </p:nvCxnSpPr>
        <p:spPr>
          <a:xfrm>
            <a:off x="7739063" y="4735513"/>
            <a:ext cx="7937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rot="5400000" flipH="1" flipV="1">
            <a:off x="7857332" y="472201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138 CuadroTexto"/>
          <p:cNvSpPr txBox="1">
            <a:spLocks noChangeArrowheads="1"/>
          </p:cNvSpPr>
          <p:nvPr/>
        </p:nvSpPr>
        <p:spPr bwMode="auto">
          <a:xfrm>
            <a:off x="7740650" y="4346575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>
                <a:solidFill>
                  <a:srgbClr val="6600CC"/>
                </a:solidFill>
              </a:rPr>
              <a:t>D(4-0)</a:t>
            </a:r>
            <a:endParaRPr lang="es-CO" sz="1400">
              <a:solidFill>
                <a:srgbClr val="6600CC"/>
              </a:solidFill>
            </a:endParaRPr>
          </a:p>
        </p:txBody>
      </p:sp>
      <p:sp>
        <p:nvSpPr>
          <p:cNvPr id="9242" name="142 CuadroTexto"/>
          <p:cNvSpPr txBox="1">
            <a:spLocks noChangeArrowheads="1"/>
          </p:cNvSpPr>
          <p:nvPr/>
        </p:nvSpPr>
        <p:spPr bwMode="auto">
          <a:xfrm>
            <a:off x="8512175" y="3836988"/>
            <a:ext cx="585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>
                <a:solidFill>
                  <a:srgbClr val="6600CC"/>
                </a:solidFill>
              </a:rPr>
              <a:t>D(8-0)</a:t>
            </a:r>
            <a:endParaRPr lang="es-CO" sz="1000">
              <a:solidFill>
                <a:srgbClr val="6600CC"/>
              </a:solidFill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rot="16200000" flipH="1">
            <a:off x="7467601" y="4060825"/>
            <a:ext cx="2139950" cy="9525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8545513" y="4100513"/>
            <a:ext cx="3238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5" name="34 Rectángulo"/>
          <p:cNvSpPr>
            <a:spLocks noChangeArrowheads="1"/>
          </p:cNvSpPr>
          <p:nvPr/>
        </p:nvSpPr>
        <p:spPr bwMode="auto">
          <a:xfrm>
            <a:off x="4868863" y="3651250"/>
            <a:ext cx="1309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b="1">
                <a:solidFill>
                  <a:srgbClr val="FF0000"/>
                </a:solidFill>
              </a:rPr>
              <a:t>512K</a:t>
            </a:r>
            <a:r>
              <a:rPr lang="es-ES_tradnl" b="1" i="1">
                <a:solidFill>
                  <a:srgbClr val="FF0000"/>
                </a:solidFill>
              </a:rPr>
              <a:t>x</a:t>
            </a:r>
            <a:r>
              <a:rPr lang="es-ES_tradnl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9246" name="205 Conector recto"/>
          <p:cNvCxnSpPr>
            <a:cxnSpLocks noChangeShapeType="1"/>
            <a:endCxn id="9247" idx="3"/>
          </p:cNvCxnSpPr>
          <p:nvPr/>
        </p:nvCxnSpPr>
        <p:spPr bwMode="auto">
          <a:xfrm rot="10800000">
            <a:off x="6084888" y="4978400"/>
            <a:ext cx="430212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9247" name="37 Retraso"/>
          <p:cNvSpPr>
            <a:spLocks noChangeArrowheads="1"/>
          </p:cNvSpPr>
          <p:nvPr/>
        </p:nvSpPr>
        <p:spPr bwMode="auto">
          <a:xfrm>
            <a:off x="5630863" y="4791075"/>
            <a:ext cx="454025" cy="374650"/>
          </a:xfrm>
          <a:prstGeom prst="flowChartDelay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ES">
              <a:solidFill>
                <a:srgbClr val="0000FF"/>
              </a:solidFill>
            </a:endParaRPr>
          </a:p>
        </p:txBody>
      </p:sp>
      <p:cxnSp>
        <p:nvCxnSpPr>
          <p:cNvPr id="9248" name="118 Conector recto de flecha"/>
          <p:cNvCxnSpPr>
            <a:cxnSpLocks noChangeShapeType="1"/>
          </p:cNvCxnSpPr>
          <p:nvPr/>
        </p:nvCxnSpPr>
        <p:spPr bwMode="auto">
          <a:xfrm>
            <a:off x="5335588" y="48641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249" name="118 Conector recto de flecha"/>
          <p:cNvCxnSpPr>
            <a:cxnSpLocks noChangeShapeType="1"/>
          </p:cNvCxnSpPr>
          <p:nvPr/>
        </p:nvCxnSpPr>
        <p:spPr bwMode="auto">
          <a:xfrm>
            <a:off x="5337175" y="5064125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9250" name="147 CuadroTexto"/>
          <p:cNvSpPr txBox="1">
            <a:spLocks noChangeArrowheads="1"/>
          </p:cNvSpPr>
          <p:nvPr/>
        </p:nvSpPr>
        <p:spPr bwMode="auto">
          <a:xfrm>
            <a:off x="5184775" y="437832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Y</a:t>
            </a:r>
            <a:endParaRPr lang="es-CO" sz="1200"/>
          </a:p>
        </p:txBody>
      </p:sp>
      <p:sp>
        <p:nvSpPr>
          <p:cNvPr id="9251" name="147 CuadroTexto"/>
          <p:cNvSpPr txBox="1">
            <a:spLocks noChangeArrowheads="1"/>
          </p:cNvSpPr>
          <p:nvPr/>
        </p:nvSpPr>
        <p:spPr bwMode="auto">
          <a:xfrm>
            <a:off x="5084763" y="493712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X</a:t>
            </a:r>
            <a:endParaRPr lang="es-CO" sz="1200"/>
          </a:p>
        </p:txBody>
      </p:sp>
      <p:cxnSp>
        <p:nvCxnSpPr>
          <p:cNvPr id="9252" name="129 Conector recto"/>
          <p:cNvCxnSpPr>
            <a:cxnSpLocks noChangeShapeType="1"/>
          </p:cNvCxnSpPr>
          <p:nvPr/>
        </p:nvCxnSpPr>
        <p:spPr bwMode="auto">
          <a:xfrm rot="5400000">
            <a:off x="5196681" y="4726782"/>
            <a:ext cx="276225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9253" name="46 CuadroTexto"/>
          <p:cNvSpPr txBox="1">
            <a:spLocks noChangeArrowheads="1"/>
          </p:cNvSpPr>
          <p:nvPr/>
        </p:nvSpPr>
        <p:spPr bwMode="auto">
          <a:xfrm>
            <a:off x="525463" y="2722563"/>
            <a:ext cx="33734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>
                <a:solidFill>
                  <a:srgbClr val="0000FF"/>
                </a:solidFill>
              </a:rPr>
              <a:t>Este bloque será la base para realizar el arreglo necesitado.</a:t>
            </a:r>
          </a:p>
        </p:txBody>
      </p:sp>
      <p:sp>
        <p:nvSpPr>
          <p:cNvPr id="9254" name="47 CuadroTexto"/>
          <p:cNvSpPr txBox="1">
            <a:spLocks noChangeArrowheads="1"/>
          </p:cNvSpPr>
          <p:nvPr/>
        </p:nvSpPr>
        <p:spPr bwMode="auto">
          <a:xfrm>
            <a:off x="517525" y="4079875"/>
            <a:ext cx="52673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solidFill>
                  <a:srgbClr val="FF66FF"/>
                </a:solidFill>
              </a:rPr>
              <a:t>X = Señal para el decodificador </a:t>
            </a:r>
          </a:p>
          <a:p>
            <a:r>
              <a:rPr lang="es-ES">
                <a:solidFill>
                  <a:srgbClr val="FF66FF"/>
                </a:solidFill>
              </a:rPr>
              <a:t>       de fila.</a:t>
            </a:r>
          </a:p>
          <a:p>
            <a:r>
              <a:rPr lang="es-ES">
                <a:solidFill>
                  <a:srgbClr val="FF66FF"/>
                </a:solidFill>
              </a:rPr>
              <a:t>Y = Señal para el decodificador </a:t>
            </a:r>
          </a:p>
          <a:p>
            <a:r>
              <a:rPr lang="es-ES">
                <a:solidFill>
                  <a:srgbClr val="FF66FF"/>
                </a:solidFill>
              </a:rPr>
              <a:t>       de columna</a:t>
            </a:r>
          </a:p>
          <a:p>
            <a:pPr algn="just"/>
            <a:endParaRPr lang="es-ES">
              <a:solidFill>
                <a:srgbClr val="99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ChangeArrowheads="1"/>
          </p:cNvSpPr>
          <p:nvPr/>
        </p:nvSpPr>
        <p:spPr bwMode="auto">
          <a:xfrm>
            <a:off x="981075" y="3282950"/>
            <a:ext cx="835025" cy="1157288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1000" dirty="0">
                <a:solidFill>
                  <a:srgbClr val="0000FF"/>
                </a:solidFill>
                <a:latin typeface="+mn-lt"/>
              </a:rPr>
              <a:t>DECODER 3/8</a:t>
            </a:r>
          </a:p>
        </p:txBody>
      </p:sp>
      <p:cxnSp>
        <p:nvCxnSpPr>
          <p:cNvPr id="10243" name="10 Conector recto de flecha"/>
          <p:cNvCxnSpPr>
            <a:cxnSpLocks noChangeShapeType="1"/>
            <a:endCxn id="2" idx="1"/>
          </p:cNvCxnSpPr>
          <p:nvPr/>
        </p:nvCxnSpPr>
        <p:spPr bwMode="auto">
          <a:xfrm flipV="1">
            <a:off x="190500" y="3860800"/>
            <a:ext cx="790575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44" name="215 CuadroTexto"/>
          <p:cNvSpPr txBox="1">
            <a:spLocks noChangeArrowheads="1"/>
          </p:cNvSpPr>
          <p:nvPr/>
        </p:nvSpPr>
        <p:spPr bwMode="auto">
          <a:xfrm>
            <a:off x="53975" y="3538538"/>
            <a:ext cx="8683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A</a:t>
            </a:r>
            <a:r>
              <a:rPr lang="es-ES_tradnl" sz="1200" baseline="-25000">
                <a:solidFill>
                  <a:srgbClr val="FF0000"/>
                </a:solidFill>
              </a:rPr>
              <a:t>19 </a:t>
            </a:r>
            <a:r>
              <a:rPr lang="es-ES_tradnl" sz="1200">
                <a:solidFill>
                  <a:srgbClr val="FF0000"/>
                </a:solidFill>
              </a:rPr>
              <a:t>– A</a:t>
            </a:r>
            <a:r>
              <a:rPr lang="es-ES_tradnl" sz="1200" baseline="-25000">
                <a:solidFill>
                  <a:srgbClr val="FF0000"/>
                </a:solidFill>
              </a:rPr>
              <a:t>21</a:t>
            </a:r>
            <a:endParaRPr lang="es-CO" sz="1200" baseline="-2500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 rot="5400000" flipH="1" flipV="1">
            <a:off x="397669" y="3837781"/>
            <a:ext cx="166688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>
            <a:spLocks noChangeArrowheads="1"/>
          </p:cNvSpPr>
          <p:nvPr/>
        </p:nvSpPr>
        <p:spPr bwMode="auto">
          <a:xfrm rot="5400000">
            <a:off x="4860600" y="942486"/>
            <a:ext cx="412146" cy="1157287"/>
          </a:xfrm>
          <a:prstGeom prst="rect">
            <a:avLst/>
          </a:prstGeom>
          <a:solidFill>
            <a:srgbClr val="FFFFCC"/>
          </a:solidFill>
          <a:ln w="15875" algn="ctr">
            <a:solidFill>
              <a:srgbClr val="0000FF"/>
            </a:solidFill>
            <a:miter lim="800000"/>
            <a:headEnd/>
            <a:tailEnd/>
          </a:ln>
        </p:spPr>
        <p:txBody>
          <a:bodyPr vert="vert270" anchor="ctr"/>
          <a:lstStyle/>
          <a:p>
            <a:pPr algn="ctr">
              <a:defRPr/>
            </a:pPr>
            <a:r>
              <a:rPr lang="es-ES_tradnl" sz="1000" dirty="0">
                <a:solidFill>
                  <a:srgbClr val="0000FF"/>
                </a:solidFill>
                <a:latin typeface="+mn-lt"/>
              </a:rPr>
              <a:t>DECODER 3/8</a:t>
            </a:r>
          </a:p>
        </p:txBody>
      </p:sp>
      <p:cxnSp>
        <p:nvCxnSpPr>
          <p:cNvPr id="10247" name="10 Conector recto de flecha"/>
          <p:cNvCxnSpPr>
            <a:cxnSpLocks noChangeShapeType="1"/>
            <a:endCxn id="43" idx="1"/>
          </p:cNvCxnSpPr>
          <p:nvPr/>
        </p:nvCxnSpPr>
        <p:spPr bwMode="auto">
          <a:xfrm rot="16200000" flipH="1">
            <a:off x="4837113" y="1084263"/>
            <a:ext cx="458787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9" name="48 Conector recto"/>
          <p:cNvCxnSpPr/>
          <p:nvPr/>
        </p:nvCxnSpPr>
        <p:spPr>
          <a:xfrm>
            <a:off x="4956175" y="996950"/>
            <a:ext cx="212725" cy="1508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215 CuadroTexto"/>
          <p:cNvSpPr txBox="1">
            <a:spLocks noChangeArrowheads="1"/>
          </p:cNvSpPr>
          <p:nvPr/>
        </p:nvSpPr>
        <p:spPr bwMode="auto">
          <a:xfrm>
            <a:off x="5211763" y="954088"/>
            <a:ext cx="866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>
                <a:solidFill>
                  <a:srgbClr val="FF0000"/>
                </a:solidFill>
              </a:rPr>
              <a:t>A</a:t>
            </a:r>
            <a:r>
              <a:rPr lang="es-ES_tradnl" sz="1200" baseline="-25000">
                <a:solidFill>
                  <a:srgbClr val="FF0000"/>
                </a:solidFill>
              </a:rPr>
              <a:t>22 </a:t>
            </a:r>
            <a:r>
              <a:rPr lang="es-ES_tradnl" sz="1200">
                <a:solidFill>
                  <a:srgbClr val="FF0000"/>
                </a:solidFill>
              </a:rPr>
              <a:t>– A</a:t>
            </a:r>
            <a:r>
              <a:rPr lang="es-ES_tradnl" sz="1200" baseline="-25000">
                <a:solidFill>
                  <a:srgbClr val="FF0000"/>
                </a:solidFill>
              </a:rPr>
              <a:t>24</a:t>
            </a:r>
            <a:endParaRPr lang="es-CO" sz="1200" baseline="-25000">
              <a:solidFill>
                <a:srgbClr val="FF0000"/>
              </a:solidFill>
            </a:endParaRPr>
          </a:p>
        </p:txBody>
      </p:sp>
      <p:sp>
        <p:nvSpPr>
          <p:cNvPr id="10250" name="117 Rectángulo"/>
          <p:cNvSpPr>
            <a:spLocks noChangeArrowheads="1"/>
          </p:cNvSpPr>
          <p:nvPr/>
        </p:nvSpPr>
        <p:spPr bwMode="auto">
          <a:xfrm>
            <a:off x="3719513" y="2490788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251" name="118 Conector recto de flecha"/>
          <p:cNvCxnSpPr>
            <a:cxnSpLocks noChangeShapeType="1"/>
          </p:cNvCxnSpPr>
          <p:nvPr/>
        </p:nvCxnSpPr>
        <p:spPr bwMode="auto">
          <a:xfrm>
            <a:off x="3435350" y="30861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56" name="155 Conector recto"/>
          <p:cNvCxnSpPr/>
          <p:nvPr/>
        </p:nvCxnSpPr>
        <p:spPr>
          <a:xfrm rot="5400000" flipH="1" flipV="1">
            <a:off x="3028157" y="2631281"/>
            <a:ext cx="166688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126 CuadroTexto"/>
          <p:cNvSpPr txBox="1">
            <a:spLocks noChangeArrowheads="1"/>
          </p:cNvSpPr>
          <p:nvPr/>
        </p:nvSpPr>
        <p:spPr bwMode="auto">
          <a:xfrm>
            <a:off x="2500313" y="2427288"/>
            <a:ext cx="522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A</a:t>
            </a:r>
            <a:r>
              <a:rPr lang="es-ES_tradnl" sz="800" baseline="-25000">
                <a:solidFill>
                  <a:srgbClr val="FF0000"/>
                </a:solidFill>
              </a:rPr>
              <a:t>18</a:t>
            </a:r>
            <a:r>
              <a:rPr lang="es-ES_tradnl" sz="800">
                <a:solidFill>
                  <a:srgbClr val="FF0000"/>
                </a:solidFill>
              </a:rPr>
              <a:t>-A</a:t>
            </a:r>
            <a:r>
              <a:rPr lang="es-ES_tradnl" sz="800" baseline="-25000">
                <a:solidFill>
                  <a:srgbClr val="FF0000"/>
                </a:solidFill>
              </a:rPr>
              <a:t>0</a:t>
            </a:r>
            <a:endParaRPr lang="es-CO" sz="800" baseline="-25000">
              <a:solidFill>
                <a:srgbClr val="FF0000"/>
              </a:solidFill>
            </a:endParaRPr>
          </a:p>
        </p:txBody>
      </p:sp>
      <p:sp>
        <p:nvSpPr>
          <p:cNvPr id="10254" name="127 CuadroTexto"/>
          <p:cNvSpPr txBox="1">
            <a:spLocks noChangeArrowheads="1"/>
          </p:cNvSpPr>
          <p:nvPr/>
        </p:nvSpPr>
        <p:spPr bwMode="auto">
          <a:xfrm>
            <a:off x="3654425" y="2989263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255" name="130 Rectángulo"/>
          <p:cNvSpPr>
            <a:spLocks noChangeArrowheads="1"/>
          </p:cNvSpPr>
          <p:nvPr/>
        </p:nvSpPr>
        <p:spPr bwMode="auto">
          <a:xfrm>
            <a:off x="2462213" y="2374900"/>
            <a:ext cx="2740025" cy="1763713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800">
              <a:solidFill>
                <a:srgbClr val="CCFF33"/>
              </a:solidFill>
            </a:endParaRPr>
          </a:p>
        </p:txBody>
      </p:sp>
      <p:sp>
        <p:nvSpPr>
          <p:cNvPr id="10256" name="131 CuadroTexto"/>
          <p:cNvSpPr txBox="1">
            <a:spLocks noChangeArrowheads="1"/>
          </p:cNvSpPr>
          <p:nvPr/>
        </p:nvSpPr>
        <p:spPr bwMode="auto">
          <a:xfrm>
            <a:off x="3648075" y="2562225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161" name="160 Conector recto de flecha"/>
          <p:cNvCxnSpPr>
            <a:stCxn id="10250" idx="3"/>
          </p:cNvCxnSpPr>
          <p:nvPr/>
        </p:nvCxnSpPr>
        <p:spPr>
          <a:xfrm>
            <a:off x="4349750" y="2847975"/>
            <a:ext cx="48577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 rot="5400000" flipH="1" flipV="1">
            <a:off x="4407694" y="27979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9" name="138 CuadroTexto"/>
          <p:cNvSpPr txBox="1">
            <a:spLocks noChangeArrowheads="1"/>
          </p:cNvSpPr>
          <p:nvPr/>
        </p:nvSpPr>
        <p:spPr bwMode="auto">
          <a:xfrm>
            <a:off x="4298950" y="25892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65" name="164 Conector recto"/>
          <p:cNvCxnSpPr/>
          <p:nvPr/>
        </p:nvCxnSpPr>
        <p:spPr>
          <a:xfrm rot="16200000" flipV="1">
            <a:off x="2887663" y="3054350"/>
            <a:ext cx="7683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/>
          <p:nvPr/>
        </p:nvCxnSpPr>
        <p:spPr>
          <a:xfrm>
            <a:off x="2825750" y="2671763"/>
            <a:ext cx="893763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"/>
          <p:cNvCxnSpPr/>
          <p:nvPr/>
        </p:nvCxnSpPr>
        <p:spPr>
          <a:xfrm>
            <a:off x="3271838" y="3436938"/>
            <a:ext cx="466725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147 CuadroTexto"/>
          <p:cNvSpPr txBox="1">
            <a:spLocks noChangeArrowheads="1"/>
          </p:cNvSpPr>
          <p:nvPr/>
        </p:nvSpPr>
        <p:spPr bwMode="auto">
          <a:xfrm>
            <a:off x="3051175" y="2433638"/>
            <a:ext cx="3476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19</a:t>
            </a:r>
            <a:endParaRPr lang="es-CO" sz="800"/>
          </a:p>
        </p:txBody>
      </p:sp>
      <p:sp>
        <p:nvSpPr>
          <p:cNvPr id="10264" name="Oval 40"/>
          <p:cNvSpPr>
            <a:spLocks noChangeAspect="1" noChangeArrowheads="1"/>
          </p:cNvSpPr>
          <p:nvPr/>
        </p:nvSpPr>
        <p:spPr bwMode="auto">
          <a:xfrm>
            <a:off x="2500313" y="3078163"/>
            <a:ext cx="325437" cy="32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>
                <a:solidFill>
                  <a:srgbClr val="FF0000"/>
                </a:solidFill>
              </a:rPr>
              <a:t>B1.1</a:t>
            </a:r>
          </a:p>
        </p:txBody>
      </p:sp>
      <p:sp>
        <p:nvSpPr>
          <p:cNvPr id="10265" name="142 CuadroTexto"/>
          <p:cNvSpPr txBox="1">
            <a:spLocks noChangeArrowheads="1"/>
          </p:cNvSpPr>
          <p:nvPr/>
        </p:nvSpPr>
        <p:spPr bwMode="auto">
          <a:xfrm>
            <a:off x="4821238" y="3078163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D(8-0)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71" name="170 Conector recto de flecha"/>
          <p:cNvCxnSpPr/>
          <p:nvPr/>
        </p:nvCxnSpPr>
        <p:spPr>
          <a:xfrm rot="16200000" flipH="1">
            <a:off x="4104482" y="3228181"/>
            <a:ext cx="1536700" cy="14287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/>
          <p:nvPr/>
        </p:nvCxnSpPr>
        <p:spPr>
          <a:xfrm>
            <a:off x="4879975" y="3284538"/>
            <a:ext cx="322263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8" name="172 Rectángulo"/>
          <p:cNvSpPr>
            <a:spLocks noChangeArrowheads="1"/>
          </p:cNvSpPr>
          <p:nvPr/>
        </p:nvSpPr>
        <p:spPr bwMode="auto">
          <a:xfrm>
            <a:off x="2663825" y="2820988"/>
            <a:ext cx="5603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800" b="1">
                <a:solidFill>
                  <a:srgbClr val="FF0000"/>
                </a:solidFill>
              </a:rPr>
              <a:t>512K</a:t>
            </a:r>
            <a:r>
              <a:rPr lang="es-ES_tradnl" sz="800" b="1" i="1">
                <a:solidFill>
                  <a:srgbClr val="FF0000"/>
                </a:solidFill>
              </a:rPr>
              <a:t>x</a:t>
            </a:r>
            <a:r>
              <a:rPr lang="es-ES_tradnl" sz="8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269" name="205 Conector recto"/>
          <p:cNvCxnSpPr>
            <a:cxnSpLocks noChangeShapeType="1"/>
            <a:endCxn id="10270" idx="3"/>
          </p:cNvCxnSpPr>
          <p:nvPr/>
        </p:nvCxnSpPr>
        <p:spPr bwMode="auto">
          <a:xfrm rot="10800000">
            <a:off x="3281363" y="3884613"/>
            <a:ext cx="166687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10270" name="174 Retraso"/>
          <p:cNvSpPr>
            <a:spLocks noChangeArrowheads="1"/>
          </p:cNvSpPr>
          <p:nvPr/>
        </p:nvSpPr>
        <p:spPr bwMode="auto">
          <a:xfrm>
            <a:off x="2984500" y="3748088"/>
            <a:ext cx="287338" cy="273050"/>
          </a:xfrm>
          <a:prstGeom prst="flowChartDelay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ES" sz="800">
              <a:solidFill>
                <a:srgbClr val="0000FF"/>
              </a:solidFill>
            </a:endParaRPr>
          </a:p>
        </p:txBody>
      </p:sp>
      <p:sp>
        <p:nvSpPr>
          <p:cNvPr id="10271" name="147 CuadroTexto"/>
          <p:cNvSpPr txBox="1">
            <a:spLocks noChangeArrowheads="1"/>
          </p:cNvSpPr>
          <p:nvPr/>
        </p:nvSpPr>
        <p:spPr bwMode="auto">
          <a:xfrm>
            <a:off x="2678113" y="3435350"/>
            <a:ext cx="384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Y1</a:t>
            </a:r>
            <a:endParaRPr lang="es-CO" sz="800"/>
          </a:p>
        </p:txBody>
      </p:sp>
      <p:sp>
        <p:nvSpPr>
          <p:cNvPr id="10272" name="147 CuadroTexto"/>
          <p:cNvSpPr txBox="1">
            <a:spLocks noChangeArrowheads="1"/>
          </p:cNvSpPr>
          <p:nvPr/>
        </p:nvSpPr>
        <p:spPr bwMode="auto">
          <a:xfrm>
            <a:off x="2581275" y="3883025"/>
            <a:ext cx="354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X1</a:t>
            </a:r>
            <a:endParaRPr lang="es-CO" sz="800"/>
          </a:p>
        </p:txBody>
      </p:sp>
      <p:sp>
        <p:nvSpPr>
          <p:cNvPr id="10273" name="117 Rectángulo"/>
          <p:cNvSpPr>
            <a:spLocks noChangeArrowheads="1"/>
          </p:cNvSpPr>
          <p:nvPr/>
        </p:nvSpPr>
        <p:spPr bwMode="auto">
          <a:xfrm>
            <a:off x="3732213" y="3265488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274" name="118 Conector recto de flecha"/>
          <p:cNvCxnSpPr>
            <a:cxnSpLocks noChangeShapeType="1"/>
          </p:cNvCxnSpPr>
          <p:nvPr/>
        </p:nvCxnSpPr>
        <p:spPr bwMode="auto">
          <a:xfrm>
            <a:off x="3448050" y="3884613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275" name="127 CuadroTexto"/>
          <p:cNvSpPr txBox="1">
            <a:spLocks noChangeArrowheads="1"/>
          </p:cNvSpPr>
          <p:nvPr/>
        </p:nvSpPr>
        <p:spPr bwMode="auto">
          <a:xfrm>
            <a:off x="3667125" y="3787775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276" name="131 CuadroTexto"/>
          <p:cNvSpPr txBox="1">
            <a:spLocks noChangeArrowheads="1"/>
          </p:cNvSpPr>
          <p:nvPr/>
        </p:nvSpPr>
        <p:spPr bwMode="auto">
          <a:xfrm>
            <a:off x="3660775" y="3336925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185" name="184 Conector recto de flecha"/>
          <p:cNvCxnSpPr>
            <a:stCxn id="10273" idx="3"/>
          </p:cNvCxnSpPr>
          <p:nvPr/>
        </p:nvCxnSpPr>
        <p:spPr>
          <a:xfrm>
            <a:off x="4362450" y="3622675"/>
            <a:ext cx="48577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"/>
          <p:cNvCxnSpPr/>
          <p:nvPr/>
        </p:nvCxnSpPr>
        <p:spPr>
          <a:xfrm rot="5400000" flipH="1" flipV="1">
            <a:off x="4420394" y="3596481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9" name="138 CuadroTexto"/>
          <p:cNvSpPr txBox="1">
            <a:spLocks noChangeArrowheads="1"/>
          </p:cNvSpPr>
          <p:nvPr/>
        </p:nvSpPr>
        <p:spPr bwMode="auto">
          <a:xfrm>
            <a:off x="4313238" y="337185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0280" name="129 Conector recto"/>
          <p:cNvCxnSpPr>
            <a:cxnSpLocks noChangeShapeType="1"/>
          </p:cNvCxnSpPr>
          <p:nvPr/>
        </p:nvCxnSpPr>
        <p:spPr bwMode="auto">
          <a:xfrm rot="16200000" flipH="1">
            <a:off x="3036094" y="3486944"/>
            <a:ext cx="798512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281" name="117 Rectángulo"/>
          <p:cNvSpPr>
            <a:spLocks noChangeArrowheads="1"/>
          </p:cNvSpPr>
          <p:nvPr/>
        </p:nvSpPr>
        <p:spPr bwMode="auto">
          <a:xfrm>
            <a:off x="7380288" y="2490788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282" name="118 Conector recto de flecha"/>
          <p:cNvCxnSpPr>
            <a:cxnSpLocks noChangeShapeType="1"/>
          </p:cNvCxnSpPr>
          <p:nvPr/>
        </p:nvCxnSpPr>
        <p:spPr bwMode="auto">
          <a:xfrm>
            <a:off x="7096125" y="30861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5" name="234 Conector recto"/>
          <p:cNvCxnSpPr/>
          <p:nvPr/>
        </p:nvCxnSpPr>
        <p:spPr>
          <a:xfrm rot="5400000" flipH="1" flipV="1">
            <a:off x="6690519" y="2631281"/>
            <a:ext cx="166688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4" name="126 CuadroTexto"/>
          <p:cNvSpPr txBox="1">
            <a:spLocks noChangeArrowheads="1"/>
          </p:cNvSpPr>
          <p:nvPr/>
        </p:nvSpPr>
        <p:spPr bwMode="auto">
          <a:xfrm>
            <a:off x="6162675" y="2425700"/>
            <a:ext cx="520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A</a:t>
            </a:r>
            <a:r>
              <a:rPr lang="es-ES_tradnl" sz="800" baseline="-25000">
                <a:solidFill>
                  <a:srgbClr val="FF0000"/>
                </a:solidFill>
              </a:rPr>
              <a:t>18</a:t>
            </a:r>
            <a:r>
              <a:rPr lang="es-ES_tradnl" sz="800">
                <a:solidFill>
                  <a:srgbClr val="FF0000"/>
                </a:solidFill>
              </a:rPr>
              <a:t>-A</a:t>
            </a:r>
            <a:r>
              <a:rPr lang="es-ES_tradnl" sz="800" baseline="-25000">
                <a:solidFill>
                  <a:srgbClr val="FF0000"/>
                </a:solidFill>
              </a:rPr>
              <a:t>0</a:t>
            </a:r>
            <a:endParaRPr lang="es-CO" sz="800" baseline="-25000">
              <a:solidFill>
                <a:srgbClr val="FF0000"/>
              </a:solidFill>
            </a:endParaRPr>
          </a:p>
        </p:txBody>
      </p:sp>
      <p:sp>
        <p:nvSpPr>
          <p:cNvPr id="10285" name="127 CuadroTexto"/>
          <p:cNvSpPr txBox="1">
            <a:spLocks noChangeArrowheads="1"/>
          </p:cNvSpPr>
          <p:nvPr/>
        </p:nvSpPr>
        <p:spPr bwMode="auto">
          <a:xfrm>
            <a:off x="7315200" y="2989263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286" name="130 Rectángulo"/>
          <p:cNvSpPr>
            <a:spLocks noChangeArrowheads="1"/>
          </p:cNvSpPr>
          <p:nvPr/>
        </p:nvSpPr>
        <p:spPr bwMode="auto">
          <a:xfrm>
            <a:off x="6124575" y="2374900"/>
            <a:ext cx="2740025" cy="1762125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800">
              <a:solidFill>
                <a:srgbClr val="CCFF33"/>
              </a:solidFill>
            </a:endParaRPr>
          </a:p>
        </p:txBody>
      </p:sp>
      <p:sp>
        <p:nvSpPr>
          <p:cNvPr id="10287" name="131 CuadroTexto"/>
          <p:cNvSpPr txBox="1">
            <a:spLocks noChangeArrowheads="1"/>
          </p:cNvSpPr>
          <p:nvPr/>
        </p:nvSpPr>
        <p:spPr bwMode="auto">
          <a:xfrm>
            <a:off x="7308850" y="2562225"/>
            <a:ext cx="714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240" name="239 Conector recto de flecha"/>
          <p:cNvCxnSpPr>
            <a:stCxn id="10281" idx="3"/>
          </p:cNvCxnSpPr>
          <p:nvPr/>
        </p:nvCxnSpPr>
        <p:spPr>
          <a:xfrm>
            <a:off x="8010525" y="2847975"/>
            <a:ext cx="48577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"/>
          <p:cNvCxnSpPr/>
          <p:nvPr/>
        </p:nvCxnSpPr>
        <p:spPr>
          <a:xfrm rot="5400000" flipH="1" flipV="1">
            <a:off x="8070057" y="27979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0" name="138 CuadroTexto"/>
          <p:cNvSpPr txBox="1">
            <a:spLocks noChangeArrowheads="1"/>
          </p:cNvSpPr>
          <p:nvPr/>
        </p:nvSpPr>
        <p:spPr bwMode="auto">
          <a:xfrm>
            <a:off x="7961313" y="2589213"/>
            <a:ext cx="714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243" name="242 Conector recto"/>
          <p:cNvCxnSpPr/>
          <p:nvPr/>
        </p:nvCxnSpPr>
        <p:spPr>
          <a:xfrm rot="16200000" flipV="1">
            <a:off x="6549231" y="3053557"/>
            <a:ext cx="7699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"/>
          <p:cNvCxnSpPr/>
          <p:nvPr/>
        </p:nvCxnSpPr>
        <p:spPr>
          <a:xfrm>
            <a:off x="6488113" y="2670175"/>
            <a:ext cx="8921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"/>
          <p:cNvCxnSpPr/>
          <p:nvPr/>
        </p:nvCxnSpPr>
        <p:spPr>
          <a:xfrm>
            <a:off x="6934200" y="3436938"/>
            <a:ext cx="465138" cy="158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4" name="147 CuadroTexto"/>
          <p:cNvSpPr txBox="1">
            <a:spLocks noChangeArrowheads="1"/>
          </p:cNvSpPr>
          <p:nvPr/>
        </p:nvSpPr>
        <p:spPr bwMode="auto">
          <a:xfrm>
            <a:off x="6711950" y="2433638"/>
            <a:ext cx="349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19</a:t>
            </a:r>
            <a:endParaRPr lang="es-CO" sz="800"/>
          </a:p>
        </p:txBody>
      </p:sp>
      <p:sp>
        <p:nvSpPr>
          <p:cNvPr id="10295" name="Oval 40"/>
          <p:cNvSpPr>
            <a:spLocks noChangeAspect="1" noChangeArrowheads="1"/>
          </p:cNvSpPr>
          <p:nvPr/>
        </p:nvSpPr>
        <p:spPr bwMode="auto">
          <a:xfrm>
            <a:off x="6162675" y="3078163"/>
            <a:ext cx="325438" cy="32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>
                <a:solidFill>
                  <a:srgbClr val="FF0000"/>
                </a:solidFill>
              </a:rPr>
              <a:t>B8.1</a:t>
            </a:r>
          </a:p>
        </p:txBody>
      </p:sp>
      <p:sp>
        <p:nvSpPr>
          <p:cNvPr id="10296" name="142 CuadroTexto"/>
          <p:cNvSpPr txBox="1">
            <a:spLocks noChangeArrowheads="1"/>
          </p:cNvSpPr>
          <p:nvPr/>
        </p:nvSpPr>
        <p:spPr bwMode="auto">
          <a:xfrm>
            <a:off x="8469313" y="3087688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D(8-0)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249" name="248 Conector recto de flecha"/>
          <p:cNvCxnSpPr/>
          <p:nvPr/>
        </p:nvCxnSpPr>
        <p:spPr>
          <a:xfrm rot="16200000" flipH="1">
            <a:off x="7765257" y="3228181"/>
            <a:ext cx="1536700" cy="14287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 de flecha"/>
          <p:cNvCxnSpPr/>
          <p:nvPr/>
        </p:nvCxnSpPr>
        <p:spPr>
          <a:xfrm>
            <a:off x="8540750" y="3284538"/>
            <a:ext cx="323850" cy="1587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9" name="250 Rectángulo"/>
          <p:cNvSpPr>
            <a:spLocks noChangeArrowheads="1"/>
          </p:cNvSpPr>
          <p:nvPr/>
        </p:nvSpPr>
        <p:spPr bwMode="auto">
          <a:xfrm>
            <a:off x="6324600" y="2820988"/>
            <a:ext cx="5603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800" b="1">
                <a:solidFill>
                  <a:srgbClr val="FF0000"/>
                </a:solidFill>
              </a:rPr>
              <a:t>512K</a:t>
            </a:r>
            <a:r>
              <a:rPr lang="es-ES_tradnl" sz="800" b="1" i="1">
                <a:solidFill>
                  <a:srgbClr val="FF0000"/>
                </a:solidFill>
              </a:rPr>
              <a:t>x</a:t>
            </a:r>
            <a:r>
              <a:rPr lang="es-ES_tradnl" sz="8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300" name="205 Conector recto"/>
          <p:cNvCxnSpPr>
            <a:cxnSpLocks noChangeShapeType="1"/>
            <a:endCxn id="10301" idx="3"/>
          </p:cNvCxnSpPr>
          <p:nvPr/>
        </p:nvCxnSpPr>
        <p:spPr bwMode="auto">
          <a:xfrm rot="10800000">
            <a:off x="6934200" y="3884613"/>
            <a:ext cx="165100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10301" name="252 Retraso"/>
          <p:cNvSpPr>
            <a:spLocks noChangeArrowheads="1"/>
          </p:cNvSpPr>
          <p:nvPr/>
        </p:nvSpPr>
        <p:spPr bwMode="auto">
          <a:xfrm>
            <a:off x="6646863" y="3748088"/>
            <a:ext cx="287337" cy="273050"/>
          </a:xfrm>
          <a:prstGeom prst="flowChartDelay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ES" sz="800">
              <a:solidFill>
                <a:srgbClr val="0000FF"/>
              </a:solidFill>
            </a:endParaRPr>
          </a:p>
        </p:txBody>
      </p:sp>
      <p:sp>
        <p:nvSpPr>
          <p:cNvPr id="10302" name="147 CuadroTexto"/>
          <p:cNvSpPr txBox="1">
            <a:spLocks noChangeArrowheads="1"/>
          </p:cNvSpPr>
          <p:nvPr/>
        </p:nvSpPr>
        <p:spPr bwMode="auto">
          <a:xfrm>
            <a:off x="6338888" y="3402013"/>
            <a:ext cx="333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Y8</a:t>
            </a:r>
            <a:endParaRPr lang="es-CO" sz="800"/>
          </a:p>
        </p:txBody>
      </p:sp>
      <p:sp>
        <p:nvSpPr>
          <p:cNvPr id="10303" name="147 CuadroTexto"/>
          <p:cNvSpPr txBox="1">
            <a:spLocks noChangeArrowheads="1"/>
          </p:cNvSpPr>
          <p:nvPr/>
        </p:nvSpPr>
        <p:spPr bwMode="auto">
          <a:xfrm>
            <a:off x="6267450" y="3838575"/>
            <a:ext cx="341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X1</a:t>
            </a:r>
            <a:endParaRPr lang="es-CO" sz="800"/>
          </a:p>
        </p:txBody>
      </p:sp>
      <p:sp>
        <p:nvSpPr>
          <p:cNvPr id="10304" name="117 Rectángulo"/>
          <p:cNvSpPr>
            <a:spLocks noChangeArrowheads="1"/>
          </p:cNvSpPr>
          <p:nvPr/>
        </p:nvSpPr>
        <p:spPr bwMode="auto">
          <a:xfrm>
            <a:off x="7392988" y="3265488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305" name="118 Conector recto de flecha"/>
          <p:cNvCxnSpPr>
            <a:cxnSpLocks noChangeShapeType="1"/>
          </p:cNvCxnSpPr>
          <p:nvPr/>
        </p:nvCxnSpPr>
        <p:spPr bwMode="auto">
          <a:xfrm>
            <a:off x="7108825" y="3884613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306" name="127 CuadroTexto"/>
          <p:cNvSpPr txBox="1">
            <a:spLocks noChangeArrowheads="1"/>
          </p:cNvSpPr>
          <p:nvPr/>
        </p:nvSpPr>
        <p:spPr bwMode="auto">
          <a:xfrm>
            <a:off x="7327900" y="3787775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307" name="131 CuadroTexto"/>
          <p:cNvSpPr txBox="1">
            <a:spLocks noChangeArrowheads="1"/>
          </p:cNvSpPr>
          <p:nvPr/>
        </p:nvSpPr>
        <p:spPr bwMode="auto">
          <a:xfrm>
            <a:off x="7321550" y="3336925"/>
            <a:ext cx="714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263" name="262 Conector recto de flecha"/>
          <p:cNvCxnSpPr>
            <a:stCxn id="10304" idx="3"/>
          </p:cNvCxnSpPr>
          <p:nvPr/>
        </p:nvCxnSpPr>
        <p:spPr>
          <a:xfrm>
            <a:off x="8023225" y="3622675"/>
            <a:ext cx="485775" cy="1588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"/>
          <p:cNvCxnSpPr/>
          <p:nvPr/>
        </p:nvCxnSpPr>
        <p:spPr>
          <a:xfrm rot="5400000" flipH="1" flipV="1">
            <a:off x="8082757" y="3596481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0" name="138 CuadroTexto"/>
          <p:cNvSpPr txBox="1">
            <a:spLocks noChangeArrowheads="1"/>
          </p:cNvSpPr>
          <p:nvPr/>
        </p:nvSpPr>
        <p:spPr bwMode="auto">
          <a:xfrm>
            <a:off x="7974013" y="337026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0311" name="129 Conector recto"/>
          <p:cNvCxnSpPr>
            <a:cxnSpLocks noChangeShapeType="1"/>
          </p:cNvCxnSpPr>
          <p:nvPr/>
        </p:nvCxnSpPr>
        <p:spPr bwMode="auto">
          <a:xfrm rot="16200000" flipH="1">
            <a:off x="6699250" y="3486150"/>
            <a:ext cx="800100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312" name="117 Rectángulo"/>
          <p:cNvSpPr>
            <a:spLocks noChangeArrowheads="1"/>
          </p:cNvSpPr>
          <p:nvPr/>
        </p:nvSpPr>
        <p:spPr bwMode="auto">
          <a:xfrm>
            <a:off x="3719513" y="4803775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313" name="118 Conector recto de flecha"/>
          <p:cNvCxnSpPr>
            <a:cxnSpLocks noChangeShapeType="1"/>
          </p:cNvCxnSpPr>
          <p:nvPr/>
        </p:nvCxnSpPr>
        <p:spPr bwMode="auto">
          <a:xfrm>
            <a:off x="3435350" y="5399088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70" name="269 Conector recto"/>
          <p:cNvCxnSpPr/>
          <p:nvPr/>
        </p:nvCxnSpPr>
        <p:spPr>
          <a:xfrm rot="5400000" flipH="1" flipV="1">
            <a:off x="3029744" y="494426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5" name="126 CuadroTexto"/>
          <p:cNvSpPr txBox="1">
            <a:spLocks noChangeArrowheads="1"/>
          </p:cNvSpPr>
          <p:nvPr/>
        </p:nvSpPr>
        <p:spPr bwMode="auto">
          <a:xfrm>
            <a:off x="2501900" y="4740275"/>
            <a:ext cx="522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A</a:t>
            </a:r>
            <a:r>
              <a:rPr lang="es-ES_tradnl" sz="800" baseline="-25000">
                <a:solidFill>
                  <a:srgbClr val="FF0000"/>
                </a:solidFill>
              </a:rPr>
              <a:t>18</a:t>
            </a:r>
            <a:r>
              <a:rPr lang="es-ES_tradnl" sz="800">
                <a:solidFill>
                  <a:srgbClr val="FF0000"/>
                </a:solidFill>
              </a:rPr>
              <a:t>-A</a:t>
            </a:r>
            <a:r>
              <a:rPr lang="es-ES_tradnl" sz="800" baseline="-25000">
                <a:solidFill>
                  <a:srgbClr val="FF0000"/>
                </a:solidFill>
              </a:rPr>
              <a:t>0</a:t>
            </a:r>
            <a:endParaRPr lang="es-CO" sz="800" baseline="-25000">
              <a:solidFill>
                <a:srgbClr val="FF0000"/>
              </a:solidFill>
            </a:endParaRPr>
          </a:p>
        </p:txBody>
      </p:sp>
      <p:sp>
        <p:nvSpPr>
          <p:cNvPr id="10316" name="127 CuadroTexto"/>
          <p:cNvSpPr txBox="1">
            <a:spLocks noChangeArrowheads="1"/>
          </p:cNvSpPr>
          <p:nvPr/>
        </p:nvSpPr>
        <p:spPr bwMode="auto">
          <a:xfrm>
            <a:off x="3654425" y="5302250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317" name="130 Rectángulo"/>
          <p:cNvSpPr>
            <a:spLocks noChangeArrowheads="1"/>
          </p:cNvSpPr>
          <p:nvPr/>
        </p:nvSpPr>
        <p:spPr bwMode="auto">
          <a:xfrm>
            <a:off x="2463800" y="4687888"/>
            <a:ext cx="2740025" cy="1763712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800">
              <a:solidFill>
                <a:srgbClr val="CCFF33"/>
              </a:solidFill>
            </a:endParaRPr>
          </a:p>
        </p:txBody>
      </p:sp>
      <p:sp>
        <p:nvSpPr>
          <p:cNvPr id="10318" name="131 CuadroTexto"/>
          <p:cNvSpPr txBox="1">
            <a:spLocks noChangeArrowheads="1"/>
          </p:cNvSpPr>
          <p:nvPr/>
        </p:nvSpPr>
        <p:spPr bwMode="auto">
          <a:xfrm>
            <a:off x="3648075" y="48752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275" name="274 Conector recto de flecha"/>
          <p:cNvCxnSpPr>
            <a:stCxn id="10312" idx="3"/>
          </p:cNvCxnSpPr>
          <p:nvPr/>
        </p:nvCxnSpPr>
        <p:spPr>
          <a:xfrm>
            <a:off x="4349750" y="5160963"/>
            <a:ext cx="485775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275 Conector recto"/>
          <p:cNvCxnSpPr/>
          <p:nvPr/>
        </p:nvCxnSpPr>
        <p:spPr>
          <a:xfrm rot="5400000" flipH="1" flipV="1">
            <a:off x="4409282" y="511095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1" name="138 CuadroTexto"/>
          <p:cNvSpPr txBox="1">
            <a:spLocks noChangeArrowheads="1"/>
          </p:cNvSpPr>
          <p:nvPr/>
        </p:nvSpPr>
        <p:spPr bwMode="auto">
          <a:xfrm>
            <a:off x="4300538" y="49022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278" name="277 Conector recto"/>
          <p:cNvCxnSpPr/>
          <p:nvPr/>
        </p:nvCxnSpPr>
        <p:spPr>
          <a:xfrm rot="16200000" flipV="1">
            <a:off x="2889250" y="5367338"/>
            <a:ext cx="7683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Conector recto"/>
          <p:cNvCxnSpPr/>
          <p:nvPr/>
        </p:nvCxnSpPr>
        <p:spPr>
          <a:xfrm>
            <a:off x="2827338" y="4984750"/>
            <a:ext cx="8921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279 Conector recto"/>
          <p:cNvCxnSpPr/>
          <p:nvPr/>
        </p:nvCxnSpPr>
        <p:spPr>
          <a:xfrm>
            <a:off x="3273425" y="5749925"/>
            <a:ext cx="465138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5" name="147 CuadroTexto"/>
          <p:cNvSpPr txBox="1">
            <a:spLocks noChangeArrowheads="1"/>
          </p:cNvSpPr>
          <p:nvPr/>
        </p:nvSpPr>
        <p:spPr bwMode="auto">
          <a:xfrm>
            <a:off x="3051175" y="4746625"/>
            <a:ext cx="349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19</a:t>
            </a:r>
            <a:endParaRPr lang="es-CO" sz="800"/>
          </a:p>
        </p:txBody>
      </p:sp>
      <p:sp>
        <p:nvSpPr>
          <p:cNvPr id="10326" name="Oval 40"/>
          <p:cNvSpPr>
            <a:spLocks noChangeAspect="1" noChangeArrowheads="1"/>
          </p:cNvSpPr>
          <p:nvPr/>
        </p:nvSpPr>
        <p:spPr bwMode="auto">
          <a:xfrm>
            <a:off x="2501900" y="5391150"/>
            <a:ext cx="325438" cy="32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>
                <a:solidFill>
                  <a:srgbClr val="FF0000"/>
                </a:solidFill>
              </a:rPr>
              <a:t>B8.1</a:t>
            </a:r>
          </a:p>
        </p:txBody>
      </p:sp>
      <p:sp>
        <p:nvSpPr>
          <p:cNvPr id="10327" name="142 CuadroTexto"/>
          <p:cNvSpPr txBox="1">
            <a:spLocks noChangeArrowheads="1"/>
          </p:cNvSpPr>
          <p:nvPr/>
        </p:nvSpPr>
        <p:spPr bwMode="auto">
          <a:xfrm>
            <a:off x="4808538" y="5400675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D(8-0)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284" name="283 Conector recto de flecha"/>
          <p:cNvCxnSpPr/>
          <p:nvPr/>
        </p:nvCxnSpPr>
        <p:spPr>
          <a:xfrm rot="16200000" flipH="1">
            <a:off x="4104482" y="5541169"/>
            <a:ext cx="1536700" cy="14287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284 Conector recto de flecha"/>
          <p:cNvCxnSpPr/>
          <p:nvPr/>
        </p:nvCxnSpPr>
        <p:spPr>
          <a:xfrm>
            <a:off x="4879975" y="5597525"/>
            <a:ext cx="323850" cy="1588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0" name="285 Rectángulo"/>
          <p:cNvSpPr>
            <a:spLocks noChangeArrowheads="1"/>
          </p:cNvSpPr>
          <p:nvPr/>
        </p:nvSpPr>
        <p:spPr bwMode="auto">
          <a:xfrm>
            <a:off x="2663825" y="5135563"/>
            <a:ext cx="5603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800" b="1">
                <a:solidFill>
                  <a:srgbClr val="FF0000"/>
                </a:solidFill>
              </a:rPr>
              <a:t>512K</a:t>
            </a:r>
            <a:r>
              <a:rPr lang="es-ES_tradnl" sz="800" b="1" i="1">
                <a:solidFill>
                  <a:srgbClr val="FF0000"/>
                </a:solidFill>
              </a:rPr>
              <a:t>x</a:t>
            </a:r>
            <a:r>
              <a:rPr lang="es-ES_tradnl" sz="8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331" name="205 Conector recto"/>
          <p:cNvCxnSpPr>
            <a:cxnSpLocks noChangeShapeType="1"/>
            <a:endCxn id="10332" idx="3"/>
          </p:cNvCxnSpPr>
          <p:nvPr/>
        </p:nvCxnSpPr>
        <p:spPr bwMode="auto">
          <a:xfrm rot="10800000">
            <a:off x="3273425" y="6197600"/>
            <a:ext cx="16510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10332" name="287 Retraso"/>
          <p:cNvSpPr>
            <a:spLocks noChangeArrowheads="1"/>
          </p:cNvSpPr>
          <p:nvPr/>
        </p:nvSpPr>
        <p:spPr bwMode="auto">
          <a:xfrm>
            <a:off x="2986088" y="6061075"/>
            <a:ext cx="287337" cy="273050"/>
          </a:xfrm>
          <a:prstGeom prst="flowChartDelay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ES" sz="800">
              <a:solidFill>
                <a:srgbClr val="0000FF"/>
              </a:solidFill>
            </a:endParaRPr>
          </a:p>
        </p:txBody>
      </p:sp>
      <p:sp>
        <p:nvSpPr>
          <p:cNvPr id="10333" name="147 CuadroTexto"/>
          <p:cNvSpPr txBox="1">
            <a:spLocks noChangeArrowheads="1"/>
          </p:cNvSpPr>
          <p:nvPr/>
        </p:nvSpPr>
        <p:spPr bwMode="auto">
          <a:xfrm>
            <a:off x="2687638" y="5740400"/>
            <a:ext cx="369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Y1</a:t>
            </a:r>
            <a:endParaRPr lang="es-CO" sz="800"/>
          </a:p>
        </p:txBody>
      </p:sp>
      <p:sp>
        <p:nvSpPr>
          <p:cNvPr id="10334" name="147 CuadroTexto"/>
          <p:cNvSpPr txBox="1">
            <a:spLocks noChangeArrowheads="1"/>
          </p:cNvSpPr>
          <p:nvPr/>
        </p:nvSpPr>
        <p:spPr bwMode="auto">
          <a:xfrm>
            <a:off x="2581275" y="6184900"/>
            <a:ext cx="327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X8</a:t>
            </a:r>
            <a:endParaRPr lang="es-CO" sz="800"/>
          </a:p>
        </p:txBody>
      </p:sp>
      <p:sp>
        <p:nvSpPr>
          <p:cNvPr id="10335" name="117 Rectángulo"/>
          <p:cNvSpPr>
            <a:spLocks noChangeArrowheads="1"/>
          </p:cNvSpPr>
          <p:nvPr/>
        </p:nvSpPr>
        <p:spPr bwMode="auto">
          <a:xfrm>
            <a:off x="3732213" y="5578475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336" name="118 Conector recto de flecha"/>
          <p:cNvCxnSpPr>
            <a:cxnSpLocks noChangeShapeType="1"/>
          </p:cNvCxnSpPr>
          <p:nvPr/>
        </p:nvCxnSpPr>
        <p:spPr bwMode="auto">
          <a:xfrm>
            <a:off x="3448050" y="61976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337" name="127 CuadroTexto"/>
          <p:cNvSpPr txBox="1">
            <a:spLocks noChangeArrowheads="1"/>
          </p:cNvSpPr>
          <p:nvPr/>
        </p:nvSpPr>
        <p:spPr bwMode="auto">
          <a:xfrm>
            <a:off x="3667125" y="6100763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338" name="131 CuadroTexto"/>
          <p:cNvSpPr txBox="1">
            <a:spLocks noChangeArrowheads="1"/>
          </p:cNvSpPr>
          <p:nvPr/>
        </p:nvSpPr>
        <p:spPr bwMode="auto">
          <a:xfrm>
            <a:off x="3660775" y="56499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298" name="297 Conector recto de flecha"/>
          <p:cNvCxnSpPr>
            <a:stCxn id="10335" idx="3"/>
          </p:cNvCxnSpPr>
          <p:nvPr/>
        </p:nvCxnSpPr>
        <p:spPr>
          <a:xfrm>
            <a:off x="4362450" y="5935663"/>
            <a:ext cx="485775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Conector recto"/>
          <p:cNvCxnSpPr/>
          <p:nvPr/>
        </p:nvCxnSpPr>
        <p:spPr>
          <a:xfrm rot="5400000" flipH="1" flipV="1">
            <a:off x="4421982" y="59094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1" name="138 CuadroTexto"/>
          <p:cNvSpPr txBox="1">
            <a:spLocks noChangeArrowheads="1"/>
          </p:cNvSpPr>
          <p:nvPr/>
        </p:nvSpPr>
        <p:spPr bwMode="auto">
          <a:xfrm>
            <a:off x="4313238" y="5684838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0342" name="129 Conector recto"/>
          <p:cNvCxnSpPr>
            <a:cxnSpLocks noChangeShapeType="1"/>
          </p:cNvCxnSpPr>
          <p:nvPr/>
        </p:nvCxnSpPr>
        <p:spPr bwMode="auto">
          <a:xfrm rot="16200000" flipH="1">
            <a:off x="3039268" y="5799932"/>
            <a:ext cx="79851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343" name="117 Rectángulo"/>
          <p:cNvSpPr>
            <a:spLocks noChangeArrowheads="1"/>
          </p:cNvSpPr>
          <p:nvPr/>
        </p:nvSpPr>
        <p:spPr bwMode="auto">
          <a:xfrm>
            <a:off x="7380288" y="4803775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344" name="118 Conector recto de flecha"/>
          <p:cNvCxnSpPr>
            <a:cxnSpLocks noChangeShapeType="1"/>
          </p:cNvCxnSpPr>
          <p:nvPr/>
        </p:nvCxnSpPr>
        <p:spPr bwMode="auto">
          <a:xfrm>
            <a:off x="7096125" y="5399088"/>
            <a:ext cx="285750" cy="1587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05" name="304 Conector recto"/>
          <p:cNvCxnSpPr/>
          <p:nvPr/>
        </p:nvCxnSpPr>
        <p:spPr>
          <a:xfrm rot="5400000" flipH="1" flipV="1">
            <a:off x="6690519" y="4944269"/>
            <a:ext cx="166687" cy="47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6" name="126 CuadroTexto"/>
          <p:cNvSpPr txBox="1">
            <a:spLocks noChangeArrowheads="1"/>
          </p:cNvSpPr>
          <p:nvPr/>
        </p:nvSpPr>
        <p:spPr bwMode="auto">
          <a:xfrm>
            <a:off x="6162675" y="4740275"/>
            <a:ext cx="520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A</a:t>
            </a:r>
            <a:r>
              <a:rPr lang="es-ES_tradnl" sz="800" baseline="-25000">
                <a:solidFill>
                  <a:srgbClr val="FF0000"/>
                </a:solidFill>
              </a:rPr>
              <a:t>18</a:t>
            </a:r>
            <a:r>
              <a:rPr lang="es-ES_tradnl" sz="800">
                <a:solidFill>
                  <a:srgbClr val="FF0000"/>
                </a:solidFill>
              </a:rPr>
              <a:t>-A</a:t>
            </a:r>
            <a:r>
              <a:rPr lang="es-ES_tradnl" sz="800" baseline="-25000">
                <a:solidFill>
                  <a:srgbClr val="FF0000"/>
                </a:solidFill>
              </a:rPr>
              <a:t>0</a:t>
            </a:r>
            <a:endParaRPr lang="es-CO" sz="800" baseline="-25000">
              <a:solidFill>
                <a:srgbClr val="FF0000"/>
              </a:solidFill>
            </a:endParaRPr>
          </a:p>
        </p:txBody>
      </p:sp>
      <p:sp>
        <p:nvSpPr>
          <p:cNvPr id="10347" name="127 CuadroTexto"/>
          <p:cNvSpPr txBox="1">
            <a:spLocks noChangeArrowheads="1"/>
          </p:cNvSpPr>
          <p:nvPr/>
        </p:nvSpPr>
        <p:spPr bwMode="auto">
          <a:xfrm>
            <a:off x="7315200" y="5302250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348" name="130 Rectángulo"/>
          <p:cNvSpPr>
            <a:spLocks noChangeArrowheads="1"/>
          </p:cNvSpPr>
          <p:nvPr/>
        </p:nvSpPr>
        <p:spPr bwMode="auto">
          <a:xfrm>
            <a:off x="6124575" y="4687888"/>
            <a:ext cx="2740025" cy="1763712"/>
          </a:xfrm>
          <a:prstGeom prst="rect">
            <a:avLst/>
          </a:prstGeom>
          <a:noFill/>
          <a:ln w="15875" algn="ctr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800">
              <a:solidFill>
                <a:srgbClr val="CCFF33"/>
              </a:solidFill>
            </a:endParaRPr>
          </a:p>
        </p:txBody>
      </p:sp>
      <p:sp>
        <p:nvSpPr>
          <p:cNvPr id="10349" name="131 CuadroTexto"/>
          <p:cNvSpPr txBox="1">
            <a:spLocks noChangeArrowheads="1"/>
          </p:cNvSpPr>
          <p:nvPr/>
        </p:nvSpPr>
        <p:spPr bwMode="auto">
          <a:xfrm>
            <a:off x="7308850" y="48752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310" name="309 Conector recto de flecha"/>
          <p:cNvCxnSpPr>
            <a:stCxn id="10343" idx="3"/>
          </p:cNvCxnSpPr>
          <p:nvPr/>
        </p:nvCxnSpPr>
        <p:spPr>
          <a:xfrm>
            <a:off x="8010525" y="5160963"/>
            <a:ext cx="485775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310 Conector recto"/>
          <p:cNvCxnSpPr/>
          <p:nvPr/>
        </p:nvCxnSpPr>
        <p:spPr>
          <a:xfrm rot="5400000" flipH="1" flipV="1">
            <a:off x="8070057" y="5110956"/>
            <a:ext cx="166688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2" name="138 CuadroTexto"/>
          <p:cNvSpPr txBox="1">
            <a:spLocks noChangeArrowheads="1"/>
          </p:cNvSpPr>
          <p:nvPr/>
        </p:nvSpPr>
        <p:spPr bwMode="auto">
          <a:xfrm>
            <a:off x="7961313" y="49022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313" name="312 Conector recto"/>
          <p:cNvCxnSpPr/>
          <p:nvPr/>
        </p:nvCxnSpPr>
        <p:spPr>
          <a:xfrm rot="16200000" flipV="1">
            <a:off x="6550025" y="5367338"/>
            <a:ext cx="7683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recto"/>
          <p:cNvCxnSpPr/>
          <p:nvPr/>
        </p:nvCxnSpPr>
        <p:spPr>
          <a:xfrm>
            <a:off x="6488113" y="4984750"/>
            <a:ext cx="892175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recto"/>
          <p:cNvCxnSpPr/>
          <p:nvPr/>
        </p:nvCxnSpPr>
        <p:spPr>
          <a:xfrm>
            <a:off x="6934200" y="5749925"/>
            <a:ext cx="465138" cy="158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6" name="147 CuadroTexto"/>
          <p:cNvSpPr txBox="1">
            <a:spLocks noChangeArrowheads="1"/>
          </p:cNvSpPr>
          <p:nvPr/>
        </p:nvSpPr>
        <p:spPr bwMode="auto">
          <a:xfrm>
            <a:off x="6711950" y="4746625"/>
            <a:ext cx="349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19</a:t>
            </a:r>
            <a:endParaRPr lang="es-CO" sz="800"/>
          </a:p>
        </p:txBody>
      </p:sp>
      <p:sp>
        <p:nvSpPr>
          <p:cNvPr id="10357" name="Oval 40"/>
          <p:cNvSpPr>
            <a:spLocks noChangeAspect="1" noChangeArrowheads="1"/>
          </p:cNvSpPr>
          <p:nvPr/>
        </p:nvSpPr>
        <p:spPr bwMode="auto">
          <a:xfrm>
            <a:off x="6162675" y="5391150"/>
            <a:ext cx="325438" cy="32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>
                <a:solidFill>
                  <a:srgbClr val="FF0000"/>
                </a:solidFill>
              </a:rPr>
              <a:t>B8.8</a:t>
            </a:r>
          </a:p>
        </p:txBody>
      </p:sp>
      <p:sp>
        <p:nvSpPr>
          <p:cNvPr id="10358" name="142 CuadroTexto"/>
          <p:cNvSpPr txBox="1">
            <a:spLocks noChangeArrowheads="1"/>
          </p:cNvSpPr>
          <p:nvPr/>
        </p:nvSpPr>
        <p:spPr bwMode="auto">
          <a:xfrm>
            <a:off x="8469313" y="5400675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D(8-0)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319" name="318 Conector recto de flecha"/>
          <p:cNvCxnSpPr/>
          <p:nvPr/>
        </p:nvCxnSpPr>
        <p:spPr>
          <a:xfrm rot="16200000" flipH="1">
            <a:off x="7765257" y="5541169"/>
            <a:ext cx="1536700" cy="14287"/>
          </a:xfrm>
          <a:prstGeom prst="straightConnector1">
            <a:avLst/>
          </a:prstGeom>
          <a:ln w="31750">
            <a:solidFill>
              <a:srgbClr val="0052F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319 Conector recto de flecha"/>
          <p:cNvCxnSpPr/>
          <p:nvPr/>
        </p:nvCxnSpPr>
        <p:spPr>
          <a:xfrm>
            <a:off x="8540750" y="5597525"/>
            <a:ext cx="323850" cy="1588"/>
          </a:xfrm>
          <a:prstGeom prst="straightConnector1">
            <a:avLst/>
          </a:prstGeom>
          <a:ln w="25400">
            <a:solidFill>
              <a:srgbClr val="0052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1" name="320 Rectángulo"/>
          <p:cNvSpPr>
            <a:spLocks noChangeArrowheads="1"/>
          </p:cNvSpPr>
          <p:nvPr/>
        </p:nvSpPr>
        <p:spPr bwMode="auto">
          <a:xfrm>
            <a:off x="6324600" y="5135563"/>
            <a:ext cx="5603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800" b="1">
                <a:solidFill>
                  <a:srgbClr val="FF0000"/>
                </a:solidFill>
              </a:rPr>
              <a:t>512K</a:t>
            </a:r>
            <a:r>
              <a:rPr lang="es-ES_tradnl" sz="800" b="1" i="1">
                <a:solidFill>
                  <a:srgbClr val="FF0000"/>
                </a:solidFill>
              </a:rPr>
              <a:t>x</a:t>
            </a:r>
            <a:r>
              <a:rPr lang="es-ES_tradnl" sz="8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362" name="205 Conector recto"/>
          <p:cNvCxnSpPr>
            <a:cxnSpLocks noChangeShapeType="1"/>
            <a:endCxn id="10363" idx="3"/>
          </p:cNvCxnSpPr>
          <p:nvPr/>
        </p:nvCxnSpPr>
        <p:spPr bwMode="auto">
          <a:xfrm rot="10800000">
            <a:off x="6934200" y="6197600"/>
            <a:ext cx="16510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 type="oval" w="med" len="med"/>
            <a:tailEnd/>
          </a:ln>
        </p:spPr>
      </p:cxnSp>
      <p:sp>
        <p:nvSpPr>
          <p:cNvPr id="10363" name="322 Retraso"/>
          <p:cNvSpPr>
            <a:spLocks noChangeArrowheads="1"/>
          </p:cNvSpPr>
          <p:nvPr/>
        </p:nvSpPr>
        <p:spPr bwMode="auto">
          <a:xfrm>
            <a:off x="6646863" y="6061075"/>
            <a:ext cx="287337" cy="273050"/>
          </a:xfrm>
          <a:prstGeom prst="flowChartDelay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ES" sz="800">
              <a:solidFill>
                <a:srgbClr val="0000FF"/>
              </a:solidFill>
            </a:endParaRPr>
          </a:p>
        </p:txBody>
      </p:sp>
      <p:sp>
        <p:nvSpPr>
          <p:cNvPr id="10364" name="147 CuadroTexto"/>
          <p:cNvSpPr txBox="1">
            <a:spLocks noChangeArrowheads="1"/>
          </p:cNvSpPr>
          <p:nvPr/>
        </p:nvSpPr>
        <p:spPr bwMode="auto">
          <a:xfrm>
            <a:off x="6338888" y="5716588"/>
            <a:ext cx="37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Y8</a:t>
            </a:r>
            <a:endParaRPr lang="es-CO" sz="800"/>
          </a:p>
        </p:txBody>
      </p:sp>
      <p:sp>
        <p:nvSpPr>
          <p:cNvPr id="10365" name="147 CuadroTexto"/>
          <p:cNvSpPr txBox="1">
            <a:spLocks noChangeArrowheads="1"/>
          </p:cNvSpPr>
          <p:nvPr/>
        </p:nvSpPr>
        <p:spPr bwMode="auto">
          <a:xfrm>
            <a:off x="6196013" y="6196013"/>
            <a:ext cx="374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FF0000"/>
                </a:solidFill>
              </a:rPr>
              <a:t>X8</a:t>
            </a:r>
            <a:endParaRPr lang="es-CO" sz="800"/>
          </a:p>
        </p:txBody>
      </p:sp>
      <p:sp>
        <p:nvSpPr>
          <p:cNvPr id="10366" name="117 Rectángulo"/>
          <p:cNvSpPr>
            <a:spLocks noChangeArrowheads="1"/>
          </p:cNvSpPr>
          <p:nvPr/>
        </p:nvSpPr>
        <p:spPr bwMode="auto">
          <a:xfrm>
            <a:off x="7392988" y="5578475"/>
            <a:ext cx="630237" cy="714375"/>
          </a:xfrm>
          <a:prstGeom prst="rect">
            <a:avLst/>
          </a:prstGeom>
          <a:solidFill>
            <a:srgbClr val="DBEEF4"/>
          </a:solidFill>
          <a:ln w="6350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800">
                <a:solidFill>
                  <a:srgbClr val="CC00CC"/>
                </a:solidFill>
              </a:rPr>
              <a:t>512kx4</a:t>
            </a:r>
            <a:endParaRPr lang="es-CO" sz="800">
              <a:solidFill>
                <a:srgbClr val="CC00CC"/>
              </a:solidFill>
            </a:endParaRPr>
          </a:p>
        </p:txBody>
      </p:sp>
      <p:cxnSp>
        <p:nvCxnSpPr>
          <p:cNvPr id="10367" name="118 Conector recto de flecha"/>
          <p:cNvCxnSpPr>
            <a:cxnSpLocks noChangeShapeType="1"/>
          </p:cNvCxnSpPr>
          <p:nvPr/>
        </p:nvCxnSpPr>
        <p:spPr bwMode="auto">
          <a:xfrm>
            <a:off x="7108825" y="61976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368" name="127 CuadroTexto"/>
          <p:cNvSpPr txBox="1">
            <a:spLocks noChangeArrowheads="1"/>
          </p:cNvSpPr>
          <p:nvPr/>
        </p:nvSpPr>
        <p:spPr bwMode="auto">
          <a:xfrm>
            <a:off x="7327900" y="6100763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0000FF"/>
                </a:solidFill>
              </a:rPr>
              <a:t>CS</a:t>
            </a:r>
            <a:endParaRPr lang="es-CO" sz="800">
              <a:solidFill>
                <a:srgbClr val="0000FF"/>
              </a:solidFill>
            </a:endParaRPr>
          </a:p>
        </p:txBody>
      </p:sp>
      <p:sp>
        <p:nvSpPr>
          <p:cNvPr id="10369" name="131 CuadroTexto"/>
          <p:cNvSpPr txBox="1">
            <a:spLocks noChangeArrowheads="1"/>
          </p:cNvSpPr>
          <p:nvPr/>
        </p:nvSpPr>
        <p:spPr bwMode="auto">
          <a:xfrm>
            <a:off x="7321550" y="56499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/>
              <a:t>A(18-0)</a:t>
            </a:r>
            <a:endParaRPr lang="es-CO" sz="800"/>
          </a:p>
        </p:txBody>
      </p:sp>
      <p:cxnSp>
        <p:nvCxnSpPr>
          <p:cNvPr id="333" name="332 Conector recto de flecha"/>
          <p:cNvCxnSpPr>
            <a:stCxn id="10366" idx="3"/>
          </p:cNvCxnSpPr>
          <p:nvPr/>
        </p:nvCxnSpPr>
        <p:spPr>
          <a:xfrm>
            <a:off x="8023225" y="5935663"/>
            <a:ext cx="485775" cy="1587"/>
          </a:xfrm>
          <a:prstGeom prst="straightConnector1">
            <a:avLst/>
          </a:prstGeom>
          <a:ln w="25400">
            <a:solidFill>
              <a:srgbClr val="0052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333 Conector recto"/>
          <p:cNvCxnSpPr/>
          <p:nvPr/>
        </p:nvCxnSpPr>
        <p:spPr>
          <a:xfrm rot="5400000" flipH="1" flipV="1">
            <a:off x="8082757" y="5909469"/>
            <a:ext cx="166687" cy="47625"/>
          </a:xfrm>
          <a:prstGeom prst="line">
            <a:avLst/>
          </a:prstGeom>
          <a:ln w="15875">
            <a:solidFill>
              <a:srgbClr val="005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2" name="138 CuadroTexto"/>
          <p:cNvSpPr txBox="1">
            <a:spLocks noChangeArrowheads="1"/>
          </p:cNvSpPr>
          <p:nvPr/>
        </p:nvSpPr>
        <p:spPr bwMode="auto">
          <a:xfrm>
            <a:off x="7974013" y="5684838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800">
                <a:solidFill>
                  <a:srgbClr val="6600CC"/>
                </a:solidFill>
              </a:rPr>
              <a:t>D(4-0)</a:t>
            </a:r>
            <a:endParaRPr lang="es-CO" sz="800">
              <a:solidFill>
                <a:srgbClr val="6600CC"/>
              </a:solidFill>
            </a:endParaRPr>
          </a:p>
        </p:txBody>
      </p:sp>
      <p:cxnSp>
        <p:nvCxnSpPr>
          <p:cNvPr id="10373" name="129 Conector recto"/>
          <p:cNvCxnSpPr>
            <a:cxnSpLocks noChangeShapeType="1"/>
          </p:cNvCxnSpPr>
          <p:nvPr/>
        </p:nvCxnSpPr>
        <p:spPr bwMode="auto">
          <a:xfrm rot="16200000" flipH="1">
            <a:off x="6700043" y="5799932"/>
            <a:ext cx="79851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339" name="338 CuadroTexto"/>
          <p:cNvSpPr txBox="1"/>
          <p:nvPr/>
        </p:nvSpPr>
        <p:spPr>
          <a:xfrm>
            <a:off x="3948176" y="4061596"/>
            <a:ext cx="4333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340" name="339 CuadroTexto"/>
          <p:cNvSpPr txBox="1"/>
          <p:nvPr/>
        </p:nvSpPr>
        <p:spPr>
          <a:xfrm>
            <a:off x="7608371" y="4074296"/>
            <a:ext cx="4333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341" name="340 CuadroTexto"/>
          <p:cNvSpPr txBox="1"/>
          <p:nvPr/>
        </p:nvSpPr>
        <p:spPr>
          <a:xfrm rot="16200000">
            <a:off x="5405787" y="2896738"/>
            <a:ext cx="4333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342" name="341 CuadroTexto"/>
          <p:cNvSpPr txBox="1"/>
          <p:nvPr/>
        </p:nvSpPr>
        <p:spPr>
          <a:xfrm rot="16200000">
            <a:off x="5439587" y="5185204"/>
            <a:ext cx="4333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  <a:p>
            <a:pPr>
              <a:defRPr/>
            </a:pPr>
            <a:r>
              <a:rPr lang="es-ES" sz="1100" b="1" dirty="0">
                <a:ln>
                  <a:solidFill>
                    <a:srgbClr val="FF66FF"/>
                  </a:solidFill>
                </a:ln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10378" name="342 CuadroTexto"/>
          <p:cNvSpPr txBox="1">
            <a:spLocks noChangeArrowheads="1"/>
          </p:cNvSpPr>
          <p:nvPr/>
        </p:nvSpPr>
        <p:spPr bwMode="auto">
          <a:xfrm>
            <a:off x="517525" y="1116013"/>
            <a:ext cx="24082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800">
                <a:solidFill>
                  <a:srgbClr val="9933FF"/>
                </a:solidFill>
              </a:rPr>
              <a:t>Organización X-Y de una memoria RAM de 32M</a:t>
            </a:r>
            <a:r>
              <a:rPr lang="es-ES" sz="1800" i="1">
                <a:solidFill>
                  <a:srgbClr val="9933FF"/>
                </a:solidFill>
              </a:rPr>
              <a:t>x</a:t>
            </a:r>
            <a:r>
              <a:rPr lang="es-ES" sz="1800">
                <a:solidFill>
                  <a:srgbClr val="9933FF"/>
                </a:solidFill>
              </a:rPr>
              <a:t>8bits usando </a:t>
            </a:r>
            <a:r>
              <a:rPr lang="es-ES" sz="1800" i="1">
                <a:solidFill>
                  <a:srgbClr val="9933FF"/>
                </a:solidFill>
              </a:rPr>
              <a:t>RAMs de 512Kx</a:t>
            </a:r>
            <a:r>
              <a:rPr lang="es-ES" sz="1800">
                <a:solidFill>
                  <a:srgbClr val="9933FF"/>
                </a:solidFill>
              </a:rPr>
              <a:t>4bits</a:t>
            </a:r>
          </a:p>
        </p:txBody>
      </p:sp>
      <p:pic>
        <p:nvPicPr>
          <p:cNvPr id="10379" name="Picture 64" descr="panthm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4530725"/>
            <a:ext cx="10731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0" name="344 Rectángulo"/>
          <p:cNvSpPr>
            <a:spLocks noChangeArrowheads="1"/>
          </p:cNvSpPr>
          <p:nvPr/>
        </p:nvSpPr>
        <p:spPr bwMode="auto">
          <a:xfrm>
            <a:off x="5348288" y="4129088"/>
            <a:ext cx="8064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</a:pPr>
            <a:r>
              <a:rPr lang="es-ES_tradnl" sz="2600" b="1">
                <a:solidFill>
                  <a:srgbClr val="FF0000"/>
                </a:solidFill>
              </a:rPr>
              <a:t>8</a:t>
            </a:r>
            <a:r>
              <a:rPr lang="es-ES_tradnl" sz="2600" b="1" i="1">
                <a:solidFill>
                  <a:srgbClr val="FF0000"/>
                </a:solidFill>
              </a:rPr>
              <a:t>x</a:t>
            </a:r>
            <a:r>
              <a:rPr lang="es-ES_tradnl" sz="2600" b="1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63" name="162 Conector recto"/>
          <p:cNvCxnSpPr/>
          <p:nvPr/>
        </p:nvCxnSpPr>
        <p:spPr>
          <a:xfrm>
            <a:off x="5219700" y="2374900"/>
            <a:ext cx="895350" cy="1588"/>
          </a:xfrm>
          <a:prstGeom prst="line">
            <a:avLst/>
          </a:prstGeom>
          <a:ln w="15875">
            <a:solidFill>
              <a:srgbClr val="CC00FF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"/>
          <p:cNvCxnSpPr/>
          <p:nvPr/>
        </p:nvCxnSpPr>
        <p:spPr>
          <a:xfrm>
            <a:off x="5183188" y="6451600"/>
            <a:ext cx="912812" cy="1588"/>
          </a:xfrm>
          <a:prstGeom prst="line">
            <a:avLst/>
          </a:prstGeom>
          <a:ln w="15875">
            <a:solidFill>
              <a:srgbClr val="CC00FF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/>
          <p:nvPr/>
        </p:nvCxnSpPr>
        <p:spPr>
          <a:xfrm rot="16200000" flipV="1">
            <a:off x="2216150" y="4408488"/>
            <a:ext cx="492125" cy="0"/>
          </a:xfrm>
          <a:prstGeom prst="line">
            <a:avLst/>
          </a:prstGeom>
          <a:ln w="15875">
            <a:solidFill>
              <a:srgbClr val="CC00FF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"/>
          <p:cNvCxnSpPr/>
          <p:nvPr/>
        </p:nvCxnSpPr>
        <p:spPr>
          <a:xfrm rot="16200000" flipV="1">
            <a:off x="8601075" y="4411663"/>
            <a:ext cx="527050" cy="0"/>
          </a:xfrm>
          <a:prstGeom prst="line">
            <a:avLst/>
          </a:prstGeom>
          <a:ln w="15875">
            <a:solidFill>
              <a:srgbClr val="CC00FF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5" name="118 Conector recto de flecha"/>
          <p:cNvCxnSpPr>
            <a:cxnSpLocks noChangeShapeType="1"/>
          </p:cNvCxnSpPr>
          <p:nvPr/>
        </p:nvCxnSpPr>
        <p:spPr bwMode="auto">
          <a:xfrm>
            <a:off x="6500813" y="6107113"/>
            <a:ext cx="138112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86" name="118 Conector recto de flecha"/>
          <p:cNvCxnSpPr>
            <a:cxnSpLocks noChangeShapeType="1"/>
          </p:cNvCxnSpPr>
          <p:nvPr/>
        </p:nvCxnSpPr>
        <p:spPr bwMode="auto">
          <a:xfrm>
            <a:off x="6488113" y="6289675"/>
            <a:ext cx="1492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87" name="129 Conector recto"/>
          <p:cNvCxnSpPr>
            <a:cxnSpLocks noChangeShapeType="1"/>
          </p:cNvCxnSpPr>
          <p:nvPr/>
        </p:nvCxnSpPr>
        <p:spPr bwMode="auto">
          <a:xfrm rot="5400000">
            <a:off x="6403975" y="6002338"/>
            <a:ext cx="2000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88" name="118 Conector recto de flecha"/>
          <p:cNvCxnSpPr>
            <a:cxnSpLocks noChangeShapeType="1"/>
          </p:cNvCxnSpPr>
          <p:nvPr/>
        </p:nvCxnSpPr>
        <p:spPr bwMode="auto">
          <a:xfrm>
            <a:off x="2838450" y="3786188"/>
            <a:ext cx="138113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89" name="118 Conector recto de flecha"/>
          <p:cNvCxnSpPr>
            <a:cxnSpLocks noChangeShapeType="1"/>
          </p:cNvCxnSpPr>
          <p:nvPr/>
        </p:nvCxnSpPr>
        <p:spPr bwMode="auto">
          <a:xfrm>
            <a:off x="2827338" y="3975100"/>
            <a:ext cx="1492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0" name="129 Conector recto"/>
          <p:cNvCxnSpPr>
            <a:cxnSpLocks noChangeShapeType="1"/>
          </p:cNvCxnSpPr>
          <p:nvPr/>
        </p:nvCxnSpPr>
        <p:spPr bwMode="auto">
          <a:xfrm rot="5400000">
            <a:off x="2733675" y="3683001"/>
            <a:ext cx="2000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1" name="118 Conector recto de flecha"/>
          <p:cNvCxnSpPr>
            <a:cxnSpLocks noChangeShapeType="1"/>
          </p:cNvCxnSpPr>
          <p:nvPr/>
        </p:nvCxnSpPr>
        <p:spPr bwMode="auto">
          <a:xfrm>
            <a:off x="2843213" y="6096000"/>
            <a:ext cx="138112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2" name="118 Conector recto de flecha"/>
          <p:cNvCxnSpPr>
            <a:cxnSpLocks noChangeShapeType="1"/>
          </p:cNvCxnSpPr>
          <p:nvPr/>
        </p:nvCxnSpPr>
        <p:spPr bwMode="auto">
          <a:xfrm>
            <a:off x="2832100" y="6289675"/>
            <a:ext cx="1492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3" name="129 Conector recto"/>
          <p:cNvCxnSpPr>
            <a:cxnSpLocks noChangeShapeType="1"/>
          </p:cNvCxnSpPr>
          <p:nvPr/>
        </p:nvCxnSpPr>
        <p:spPr bwMode="auto">
          <a:xfrm rot="5400000">
            <a:off x="2740025" y="5999163"/>
            <a:ext cx="2000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4" name="118 Conector recto de flecha"/>
          <p:cNvCxnSpPr>
            <a:cxnSpLocks noChangeShapeType="1"/>
          </p:cNvCxnSpPr>
          <p:nvPr/>
        </p:nvCxnSpPr>
        <p:spPr bwMode="auto">
          <a:xfrm>
            <a:off x="6500813" y="3767138"/>
            <a:ext cx="138112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5" name="118 Conector recto de flecha"/>
          <p:cNvCxnSpPr>
            <a:cxnSpLocks noChangeShapeType="1"/>
          </p:cNvCxnSpPr>
          <p:nvPr/>
        </p:nvCxnSpPr>
        <p:spPr bwMode="auto">
          <a:xfrm>
            <a:off x="6489700" y="3960813"/>
            <a:ext cx="1492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6" name="129 Conector recto"/>
          <p:cNvCxnSpPr>
            <a:cxnSpLocks noChangeShapeType="1"/>
          </p:cNvCxnSpPr>
          <p:nvPr/>
        </p:nvCxnSpPr>
        <p:spPr bwMode="auto">
          <a:xfrm rot="5400000">
            <a:off x="6397625" y="3668713"/>
            <a:ext cx="2000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7" name="196 Conector recto"/>
          <p:cNvCxnSpPr>
            <a:cxnSpLocks noChangeShapeType="1"/>
          </p:cNvCxnSpPr>
          <p:nvPr/>
        </p:nvCxnSpPr>
        <p:spPr bwMode="auto">
          <a:xfrm>
            <a:off x="1816100" y="3635375"/>
            <a:ext cx="48260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8" name="196 Conector recto"/>
          <p:cNvCxnSpPr>
            <a:cxnSpLocks noChangeShapeType="1"/>
          </p:cNvCxnSpPr>
          <p:nvPr/>
        </p:nvCxnSpPr>
        <p:spPr bwMode="auto">
          <a:xfrm>
            <a:off x="1820863" y="3786188"/>
            <a:ext cx="477837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399" name="196 Conector recto"/>
          <p:cNvCxnSpPr>
            <a:cxnSpLocks noChangeShapeType="1"/>
          </p:cNvCxnSpPr>
          <p:nvPr/>
        </p:nvCxnSpPr>
        <p:spPr bwMode="auto">
          <a:xfrm>
            <a:off x="1816100" y="4287838"/>
            <a:ext cx="482600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400" name="172 CuadroTexto"/>
          <p:cNvSpPr txBox="1">
            <a:spLocks noChangeArrowheads="1"/>
          </p:cNvSpPr>
          <p:nvPr/>
        </p:nvSpPr>
        <p:spPr bwMode="auto">
          <a:xfrm>
            <a:off x="1858963" y="327025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0401" name="173 CuadroTexto"/>
          <p:cNvSpPr txBox="1">
            <a:spLocks noChangeArrowheads="1"/>
          </p:cNvSpPr>
          <p:nvPr/>
        </p:nvSpPr>
        <p:spPr bwMode="auto">
          <a:xfrm>
            <a:off x="1871663" y="3452813"/>
            <a:ext cx="4921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1934751" y="3705677"/>
            <a:ext cx="20656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cxnSp>
        <p:nvCxnSpPr>
          <p:cNvPr id="10403" name="196 Conector recto"/>
          <p:cNvCxnSpPr>
            <a:cxnSpLocks noChangeShapeType="1"/>
          </p:cNvCxnSpPr>
          <p:nvPr/>
        </p:nvCxnSpPr>
        <p:spPr bwMode="auto">
          <a:xfrm>
            <a:off x="1816100" y="3452813"/>
            <a:ext cx="482600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404" name="188 CuadroTexto"/>
          <p:cNvSpPr txBox="1">
            <a:spLocks noChangeArrowheads="1"/>
          </p:cNvSpPr>
          <p:nvPr/>
        </p:nvSpPr>
        <p:spPr bwMode="auto">
          <a:xfrm>
            <a:off x="1871663" y="3605213"/>
            <a:ext cx="4270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10405" name="191 CuadroTexto"/>
          <p:cNvSpPr txBox="1">
            <a:spLocks noChangeArrowheads="1"/>
          </p:cNvSpPr>
          <p:nvPr/>
        </p:nvSpPr>
        <p:spPr bwMode="auto">
          <a:xfrm>
            <a:off x="1871663" y="4095750"/>
            <a:ext cx="492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X8</a:t>
            </a:r>
          </a:p>
        </p:txBody>
      </p:sp>
      <p:cxnSp>
        <p:nvCxnSpPr>
          <p:cNvPr id="10406" name="196 Conector recto"/>
          <p:cNvCxnSpPr>
            <a:cxnSpLocks noChangeShapeType="1"/>
          </p:cNvCxnSpPr>
          <p:nvPr/>
        </p:nvCxnSpPr>
        <p:spPr bwMode="auto">
          <a:xfrm rot="5400000">
            <a:off x="5351463" y="1911350"/>
            <a:ext cx="361950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407" name="196 Conector recto"/>
          <p:cNvCxnSpPr>
            <a:cxnSpLocks noChangeShapeType="1"/>
          </p:cNvCxnSpPr>
          <p:nvPr/>
        </p:nvCxnSpPr>
        <p:spPr bwMode="auto">
          <a:xfrm rot="16200000" flipH="1">
            <a:off x="4932362" y="1909763"/>
            <a:ext cx="365125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408" name="196 Conector recto"/>
          <p:cNvCxnSpPr>
            <a:cxnSpLocks noChangeShapeType="1"/>
          </p:cNvCxnSpPr>
          <p:nvPr/>
        </p:nvCxnSpPr>
        <p:spPr bwMode="auto">
          <a:xfrm rot="5400000" flipH="1" flipV="1">
            <a:off x="4457700" y="1905000"/>
            <a:ext cx="357188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409" name="195 CuadroTexto"/>
          <p:cNvSpPr txBox="1">
            <a:spLocks noChangeArrowheads="1"/>
          </p:cNvSpPr>
          <p:nvPr/>
        </p:nvSpPr>
        <p:spPr bwMode="auto">
          <a:xfrm>
            <a:off x="5459413" y="19050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10410" name="196 CuadroTexto"/>
          <p:cNvSpPr txBox="1">
            <a:spLocks noChangeArrowheads="1"/>
          </p:cNvSpPr>
          <p:nvPr/>
        </p:nvSpPr>
        <p:spPr bwMode="auto">
          <a:xfrm>
            <a:off x="5240338" y="1906588"/>
            <a:ext cx="4921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198" name="197 CuadroTexto"/>
          <p:cNvSpPr txBox="1"/>
          <p:nvPr/>
        </p:nvSpPr>
        <p:spPr>
          <a:xfrm rot="5400000">
            <a:off x="4802865" y="1683791"/>
            <a:ext cx="20656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s-ES" sz="9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cxnSp>
        <p:nvCxnSpPr>
          <p:cNvPr id="10412" name="196 Conector recto"/>
          <p:cNvCxnSpPr>
            <a:cxnSpLocks noChangeShapeType="1"/>
          </p:cNvCxnSpPr>
          <p:nvPr/>
        </p:nvCxnSpPr>
        <p:spPr bwMode="auto">
          <a:xfrm rot="5400000">
            <a:off x="5144294" y="1907382"/>
            <a:ext cx="352425" cy="1587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0413" name="199 CuadroTexto"/>
          <p:cNvSpPr txBox="1">
            <a:spLocks noChangeArrowheads="1"/>
          </p:cNvSpPr>
          <p:nvPr/>
        </p:nvSpPr>
        <p:spPr bwMode="auto">
          <a:xfrm>
            <a:off x="5043488" y="1906588"/>
            <a:ext cx="4270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Y3</a:t>
            </a:r>
          </a:p>
        </p:txBody>
      </p:sp>
      <p:sp>
        <p:nvSpPr>
          <p:cNvPr id="10414" name="200 CuadroTexto"/>
          <p:cNvSpPr txBox="1">
            <a:spLocks noChangeArrowheads="1"/>
          </p:cNvSpPr>
          <p:nvPr/>
        </p:nvSpPr>
        <p:spPr bwMode="auto">
          <a:xfrm>
            <a:off x="4359275" y="1905000"/>
            <a:ext cx="492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>
                <a:solidFill>
                  <a:srgbClr val="FF0000"/>
                </a:solidFill>
              </a:rPr>
              <a:t>Y8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498</Words>
  <Application>Microsoft PowerPoint</Application>
  <PresentationFormat>Presentación en pantalla (4:3)</PresentationFormat>
  <Paragraphs>278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Wingdings</vt:lpstr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USUARIO</cp:lastModifiedBy>
  <cp:revision>138</cp:revision>
  <dcterms:created xsi:type="dcterms:W3CDTF">2004-09-18T17:10:08Z</dcterms:created>
  <dcterms:modified xsi:type="dcterms:W3CDTF">2009-09-08T02:43:17Z</dcterms:modified>
</cp:coreProperties>
</file>