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97" r:id="rId4"/>
    <p:sldId id="269" r:id="rId5"/>
    <p:sldId id="278" r:id="rId6"/>
    <p:sldId id="282" r:id="rId7"/>
    <p:sldId id="274" r:id="rId8"/>
    <p:sldId id="283" r:id="rId9"/>
    <p:sldId id="286" r:id="rId10"/>
    <p:sldId id="293" r:id="rId11"/>
    <p:sldId id="292" r:id="rId12"/>
    <p:sldId id="294" r:id="rId13"/>
    <p:sldId id="284" r:id="rId14"/>
    <p:sldId id="290" r:id="rId15"/>
    <p:sldId id="296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EAFA"/>
    <a:srgbClr val="CC00FF"/>
    <a:srgbClr val="F5D7F6"/>
    <a:srgbClr val="EACFFF"/>
    <a:srgbClr val="9933FF"/>
    <a:srgbClr val="FFCCFF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85" autoAdjust="0"/>
    <p:restoredTop sz="96500" autoAdjust="0"/>
  </p:normalViewPr>
  <p:slideViewPr>
    <p:cSldViewPr snapToGrid="0" snapToObjects="1">
      <p:cViewPr varScale="1">
        <p:scale>
          <a:sx n="76" d="100"/>
          <a:sy n="76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A9A8F8-E719-4713-8B0D-C1B21E74B7A6}" type="datetimeFigureOut">
              <a:rPr lang="es-ES"/>
              <a:pPr>
                <a:defRPr/>
              </a:pPr>
              <a:t>09/12/2009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F116FD0-4F31-4323-9299-A18709266C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3711D4-0D61-4530-A62C-80EAF746016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9E4E88-F21E-435B-806C-2F86600A66FC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777015-77A0-4716-A1F9-D93F0BE1D947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983B99-D847-417D-9683-C152DBF5F493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983B99-D847-417D-9683-C152DBF5F493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FC769-8ADB-48D6-90F5-95FB10FA1AC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3EF90D-22E3-4C2B-BBDF-CB9EBFC2BE6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0B4AD2D9-5BD9-49F7-BD29-6399BF66D8CF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1582640" y="0"/>
            <a:ext cx="491352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Mapas </a:t>
            </a:r>
            <a:r>
              <a:rPr lang="es-ES" sz="4400" b="1" i="1" spc="50" dirty="0" err="1" smtClean="0">
                <a:ln w="11430"/>
                <a:solidFill>
                  <a:srgbClr val="9933FF"/>
                </a:solidFill>
              </a:rPr>
              <a:t>deKarnaugh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7327726" y="4784943"/>
            <a:ext cx="551145" cy="387983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3029" y="489198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D1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10923" y="5466388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D1= (Q</a:t>
            </a:r>
            <a:r>
              <a:rPr lang="es-CO" sz="1800" dirty="0" smtClean="0"/>
              <a:t>2</a:t>
            </a:r>
            <a:r>
              <a:rPr lang="es-CO" dirty="0" smtClean="0"/>
              <a:t>’Q</a:t>
            </a:r>
            <a:r>
              <a:rPr lang="es-CO" sz="1800" dirty="0" smtClean="0"/>
              <a:t>1</a:t>
            </a:r>
            <a:r>
              <a:rPr lang="es-CO" dirty="0" smtClean="0"/>
              <a:t>Q</a:t>
            </a:r>
            <a:r>
              <a:rPr lang="es-CO" sz="1800" dirty="0" smtClean="0"/>
              <a:t>0</a:t>
            </a:r>
            <a:r>
              <a:rPr lang="es-CO" dirty="0" smtClean="0"/>
              <a:t>’)+(tQ</a:t>
            </a:r>
            <a:r>
              <a:rPr lang="es-CO" sz="1800" dirty="0" smtClean="0"/>
              <a:t>2</a:t>
            </a:r>
            <a:r>
              <a:rPr lang="es-CO" dirty="0" smtClean="0"/>
              <a:t>’Q</a:t>
            </a:r>
            <a:r>
              <a:rPr lang="es-CO" sz="1800" dirty="0" smtClean="0"/>
              <a:t>1</a:t>
            </a:r>
            <a:r>
              <a:rPr lang="es-CO" dirty="0" smtClean="0"/>
              <a:t>’Q</a:t>
            </a:r>
            <a:r>
              <a:rPr lang="es-CO" sz="1800" dirty="0" smtClean="0"/>
              <a:t>0</a:t>
            </a:r>
            <a:r>
              <a:rPr lang="es-CO" dirty="0" smtClean="0"/>
              <a:t>)+(t’Q</a:t>
            </a:r>
            <a:r>
              <a:rPr lang="es-CO" sz="1800" dirty="0" smtClean="0"/>
              <a:t>2</a:t>
            </a:r>
            <a:r>
              <a:rPr lang="es-CO" dirty="0" smtClean="0"/>
              <a:t>Q</a:t>
            </a:r>
            <a:r>
              <a:rPr lang="es-CO" sz="1800" dirty="0" smtClean="0"/>
              <a:t>0</a:t>
            </a:r>
            <a:r>
              <a:rPr lang="es-CO" dirty="0" smtClean="0"/>
              <a:t>)+(TCS’Q</a:t>
            </a:r>
            <a:r>
              <a:rPr lang="es-CO" sz="1800" dirty="0" smtClean="0"/>
              <a:t>2</a:t>
            </a:r>
            <a:r>
              <a:rPr lang="es-CO" dirty="0" smtClean="0"/>
              <a:t>’Q</a:t>
            </a:r>
            <a:r>
              <a:rPr lang="es-CO" sz="1800" dirty="0" smtClean="0"/>
              <a:t>1</a:t>
            </a:r>
            <a:r>
              <a:rPr lang="es-CO" dirty="0" smtClean="0"/>
              <a:t>)+(STCP’Q</a:t>
            </a:r>
            <a:r>
              <a:rPr lang="es-CO" sz="1800" dirty="0" smtClean="0"/>
              <a:t>1</a:t>
            </a:r>
            <a:r>
              <a:rPr lang="es-CO" dirty="0" smtClean="0"/>
              <a:t>Q</a:t>
            </a:r>
            <a:r>
              <a:rPr lang="es-CO" sz="1800" dirty="0" smtClean="0"/>
              <a:t>0</a:t>
            </a:r>
            <a:r>
              <a:rPr lang="es-CO" dirty="0" smtClean="0"/>
              <a:t>’)</a:t>
            </a:r>
            <a:endParaRPr lang="es-CO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009" y="1172672"/>
            <a:ext cx="67246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014413"/>
            <a:ext cx="82677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1582640" y="0"/>
            <a:ext cx="491352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Mapas </a:t>
            </a:r>
            <a:r>
              <a:rPr lang="es-ES" sz="4400" b="1" i="1" spc="50" dirty="0" err="1" smtClean="0">
                <a:ln w="11430"/>
                <a:solidFill>
                  <a:srgbClr val="9933FF"/>
                </a:solidFill>
              </a:rPr>
              <a:t>deKarnaugh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7327726" y="4784943"/>
            <a:ext cx="551145" cy="387983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3029" y="489198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D0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10923" y="5466388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D0=(t’Q</a:t>
            </a:r>
            <a:r>
              <a:rPr lang="es-CO" sz="1600" dirty="0" smtClean="0"/>
              <a:t>2</a:t>
            </a:r>
            <a:r>
              <a:rPr lang="es-CO" sz="2000" dirty="0" smtClean="0"/>
              <a:t>’Q</a:t>
            </a:r>
            <a:r>
              <a:rPr lang="es-CO" sz="1600" dirty="0" smtClean="0"/>
              <a:t>1</a:t>
            </a:r>
            <a:r>
              <a:rPr lang="es-CO" sz="2000" dirty="0" smtClean="0"/>
              <a:t>Q</a:t>
            </a:r>
            <a:r>
              <a:rPr lang="es-CO" sz="1600" dirty="0" smtClean="0"/>
              <a:t>0</a:t>
            </a:r>
            <a:r>
              <a:rPr lang="es-CO" sz="2000" dirty="0" smtClean="0"/>
              <a:t>’)+(t’Q</a:t>
            </a:r>
            <a:r>
              <a:rPr lang="es-CO" sz="1600" dirty="0" smtClean="0"/>
              <a:t>2</a:t>
            </a:r>
            <a:r>
              <a:rPr lang="es-CO" sz="2000" dirty="0" smtClean="0"/>
              <a:t>’Q</a:t>
            </a:r>
            <a:r>
              <a:rPr lang="es-CO" sz="1600" dirty="0" smtClean="0"/>
              <a:t>1</a:t>
            </a:r>
            <a:r>
              <a:rPr lang="es-CO" sz="2000" dirty="0" smtClean="0"/>
              <a:t>’Q</a:t>
            </a:r>
            <a:r>
              <a:rPr lang="es-CO" sz="1600" dirty="0" smtClean="0"/>
              <a:t>0</a:t>
            </a:r>
            <a:r>
              <a:rPr lang="es-CO" sz="2000" dirty="0" smtClean="0"/>
              <a:t>)+(tQ</a:t>
            </a:r>
            <a:r>
              <a:rPr lang="es-CO" sz="1600" dirty="0" smtClean="0"/>
              <a:t>2</a:t>
            </a:r>
            <a:r>
              <a:rPr lang="es-CO" sz="2000" dirty="0" smtClean="0"/>
              <a:t>Q</a:t>
            </a:r>
            <a:r>
              <a:rPr lang="es-CO" sz="1600" dirty="0" smtClean="0"/>
              <a:t>1</a:t>
            </a:r>
            <a:r>
              <a:rPr lang="es-CO" sz="2000" dirty="0" smtClean="0"/>
              <a:t>’)+(TCS’Q</a:t>
            </a:r>
            <a:r>
              <a:rPr lang="es-CO" sz="1600" dirty="0" smtClean="0"/>
              <a:t>1</a:t>
            </a:r>
            <a:r>
              <a:rPr lang="es-CO" sz="2000" dirty="0" smtClean="0"/>
              <a:t>Q</a:t>
            </a:r>
            <a:r>
              <a:rPr lang="es-CO" sz="1600" dirty="0" smtClean="0"/>
              <a:t>0</a:t>
            </a:r>
            <a:r>
              <a:rPr lang="es-CO" sz="2000" dirty="0" smtClean="0"/>
              <a:t>)+(SQ</a:t>
            </a:r>
            <a:r>
              <a:rPr lang="es-CO" sz="1600" dirty="0" smtClean="0"/>
              <a:t>2</a:t>
            </a:r>
            <a:r>
              <a:rPr lang="es-CO" sz="2000" dirty="0" smtClean="0"/>
              <a:t>’Q</a:t>
            </a:r>
            <a:r>
              <a:rPr lang="es-CO" sz="1600" dirty="0" smtClean="0"/>
              <a:t>1</a:t>
            </a:r>
            <a:r>
              <a:rPr lang="es-CO" sz="2000" dirty="0" smtClean="0"/>
              <a:t>’Q</a:t>
            </a:r>
            <a:r>
              <a:rPr lang="es-CO" sz="1600" dirty="0" smtClean="0"/>
              <a:t>0</a:t>
            </a:r>
            <a:r>
              <a:rPr lang="es-CO" sz="2000" dirty="0" smtClean="0"/>
              <a:t>’)+(STCPQ</a:t>
            </a:r>
            <a:r>
              <a:rPr lang="es-CO" sz="1600" dirty="0" smtClean="0"/>
              <a:t>2</a:t>
            </a:r>
            <a:r>
              <a:rPr lang="es-CO" sz="2000" dirty="0" smtClean="0"/>
              <a:t>Q</a:t>
            </a:r>
            <a:r>
              <a:rPr lang="es-CO" sz="1600" dirty="0" smtClean="0"/>
              <a:t>1</a:t>
            </a:r>
            <a:r>
              <a:rPr lang="es-CO" sz="2000" dirty="0" smtClean="0"/>
              <a:t>)</a:t>
            </a:r>
            <a:endParaRPr lang="es-CO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51" y="1155984"/>
            <a:ext cx="67246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118404"/>
            <a:ext cx="6506051" cy="536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5885748" y="3763322"/>
            <a:ext cx="469777" cy="405498"/>
            <a:chOff x="5293414" y="3423550"/>
            <a:chExt cx="469777" cy="405498"/>
          </a:xfrm>
        </p:grpSpPr>
        <p:cxnSp>
          <p:nvCxnSpPr>
            <p:cNvPr id="8" name="7 Conector recto"/>
            <p:cNvCxnSpPr/>
            <p:nvPr/>
          </p:nvCxnSpPr>
          <p:spPr>
            <a:xfrm rot="5400000" flipH="1" flipV="1">
              <a:off x="5279491" y="3437473"/>
              <a:ext cx="283462" cy="25561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5334869" y="34597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800" dirty="0" smtClean="0"/>
                <a:t>S1</a:t>
              </a:r>
              <a:endParaRPr lang="es-CO" sz="1800" dirty="0"/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5973430" y="2054268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</a:t>
            </a:r>
            <a:r>
              <a:rPr lang="es-CO" sz="1800" dirty="0" smtClean="0"/>
              <a:t>1</a:t>
            </a:r>
            <a:r>
              <a:rPr lang="es-CO" dirty="0" smtClean="0"/>
              <a:t>=(Q</a:t>
            </a:r>
            <a:r>
              <a:rPr lang="es-CO" sz="1800" dirty="0" smtClean="0"/>
              <a:t>2</a:t>
            </a:r>
            <a:r>
              <a:rPr lang="es-CO" dirty="0" smtClean="0"/>
              <a:t>Q</a:t>
            </a:r>
            <a:r>
              <a:rPr lang="es-CO" sz="1800" dirty="0" smtClean="0"/>
              <a:t>1</a:t>
            </a:r>
            <a:r>
              <a:rPr lang="es-CO" dirty="0" smtClean="0"/>
              <a:t>’Q</a:t>
            </a:r>
            <a:r>
              <a:rPr lang="es-CO" sz="1800" dirty="0" smtClean="0"/>
              <a:t>0</a:t>
            </a:r>
            <a:r>
              <a:rPr lang="es-CO" dirty="0" smtClean="0"/>
              <a:t>’)+(Q</a:t>
            </a:r>
            <a:r>
              <a:rPr lang="es-CO" sz="1400" dirty="0" smtClean="0"/>
              <a:t>2</a:t>
            </a:r>
            <a:r>
              <a:rPr lang="es-CO" sz="1800" dirty="0" smtClean="0"/>
              <a:t>’</a:t>
            </a:r>
            <a:r>
              <a:rPr lang="es-CO" dirty="0" smtClean="0"/>
              <a:t>Q</a:t>
            </a:r>
            <a:r>
              <a:rPr lang="es-CO" sz="1800" dirty="0" smtClean="0"/>
              <a:t>1</a:t>
            </a:r>
            <a:r>
              <a:rPr lang="es-CO" dirty="0" smtClean="0"/>
              <a:t>)</a:t>
            </a:r>
            <a:endParaRPr lang="es-CO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952" y="1208729"/>
            <a:ext cx="4842303" cy="275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861" y="4106190"/>
            <a:ext cx="617982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grpSp>
        <p:nvGrpSpPr>
          <p:cNvPr id="2" name="21 Grupo"/>
          <p:cNvGrpSpPr/>
          <p:nvPr/>
        </p:nvGrpSpPr>
        <p:grpSpPr>
          <a:xfrm>
            <a:off x="5873222" y="3800900"/>
            <a:ext cx="469777" cy="405498"/>
            <a:chOff x="5293414" y="3423550"/>
            <a:chExt cx="469777" cy="405498"/>
          </a:xfrm>
        </p:grpSpPr>
        <p:cxnSp>
          <p:nvCxnSpPr>
            <p:cNvPr id="8" name="7 Conector recto"/>
            <p:cNvCxnSpPr/>
            <p:nvPr/>
          </p:nvCxnSpPr>
          <p:spPr>
            <a:xfrm rot="5400000" flipH="1" flipV="1">
              <a:off x="5279491" y="3437473"/>
              <a:ext cx="283462" cy="25561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5334869" y="34597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800" dirty="0" smtClean="0"/>
                <a:t>S0</a:t>
              </a:r>
              <a:endParaRPr lang="es-CO" sz="1800" dirty="0"/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7062000" y="2054268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</a:t>
            </a:r>
            <a:r>
              <a:rPr lang="es-CO" sz="1800" dirty="0" smtClean="0"/>
              <a:t>0=</a:t>
            </a:r>
            <a:r>
              <a:rPr lang="es-CO" dirty="0" smtClean="0"/>
              <a:t>Q</a:t>
            </a:r>
            <a:r>
              <a:rPr lang="es-CO" sz="1800" dirty="0" smtClean="0"/>
              <a:t>0</a:t>
            </a:r>
            <a:endParaRPr lang="es-CO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970" y="1208730"/>
            <a:ext cx="4870030" cy="276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8500" y="4206398"/>
            <a:ext cx="5143500" cy="208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50" y="2156693"/>
            <a:ext cx="8668011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243161" y="1134515"/>
            <a:ext cx="4849277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CO" sz="4400" b="1" i="1" spc="50" dirty="0" smtClean="0">
                <a:ln w="11430"/>
                <a:solidFill>
                  <a:srgbClr val="9933FF"/>
                </a:solidFill>
              </a:rPr>
              <a:t>Manejo de Tiempos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51" y="1265130"/>
            <a:ext cx="8262494" cy="500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59134" y="0"/>
            <a:ext cx="696056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Resultados de la </a:t>
            </a:r>
            <a:r>
              <a:rPr lang="es-ES" sz="4400" b="1" i="1" spc="50" dirty="0" err="1" smtClean="0">
                <a:ln w="11430"/>
                <a:solidFill>
                  <a:srgbClr val="9933FF"/>
                </a:solidFill>
              </a:rPr>
              <a:t>Simulacion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51" y="1289072"/>
            <a:ext cx="8425333" cy="88296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34" y="3346798"/>
            <a:ext cx="8425333" cy="971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rot="16200000" flipH="1">
            <a:off x="1722329" y="2022952"/>
            <a:ext cx="626301" cy="21294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 bwMode="auto">
          <a:xfrm>
            <a:off x="1103245" y="2444012"/>
            <a:ext cx="2196435" cy="52322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03245" y="244401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err="1" smtClean="0"/>
              <a:t>Deteccion</a:t>
            </a:r>
            <a:r>
              <a:rPr lang="es-CO" sz="1400" dirty="0" smtClean="0"/>
              <a:t> de carro</a:t>
            </a:r>
          </a:p>
          <a:p>
            <a:pPr algn="ctr"/>
            <a:r>
              <a:rPr lang="es-CO" sz="1400" dirty="0" smtClean="0"/>
              <a:t>en la calle </a:t>
            </a:r>
            <a:r>
              <a:rPr lang="es-CO" sz="1400" dirty="0" err="1" smtClean="0"/>
              <a:t>secundarira</a:t>
            </a:r>
            <a:r>
              <a:rPr lang="es-CO" sz="1400" dirty="0" smtClean="0"/>
              <a:t> S=1.</a:t>
            </a:r>
            <a:endParaRPr lang="es-CO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855934" y="212193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091814" y="213583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S2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838046" y="211007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5400000" flipH="1" flipV="1">
            <a:off x="7268213" y="3165962"/>
            <a:ext cx="601250" cy="331924"/>
          </a:xfrm>
          <a:prstGeom prst="straightConnector1">
            <a:avLst/>
          </a:prstGeom>
          <a:ln w="19050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 bwMode="auto">
          <a:xfrm>
            <a:off x="6642860" y="2480154"/>
            <a:ext cx="2196435" cy="523220"/>
          </a:xfrm>
          <a:prstGeom prst="roundRect">
            <a:avLst/>
          </a:prstGeom>
          <a:solidFill>
            <a:srgbClr val="F5D7F6"/>
          </a:solidFill>
          <a:ln w="9525" cap="flat" cmpd="sng" algn="ctr">
            <a:solidFill>
              <a:srgbClr val="CC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733966" y="2431135"/>
            <a:ext cx="200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Contador TCS=40s</a:t>
            </a:r>
          </a:p>
          <a:p>
            <a:pPr algn="ctr"/>
            <a:r>
              <a:rPr lang="es-CO" sz="1200" dirty="0" smtClean="0"/>
              <a:t>mientras no se cumpla, salida</a:t>
            </a:r>
          </a:p>
          <a:p>
            <a:pPr algn="ctr"/>
            <a:r>
              <a:rPr lang="es-CO" sz="1200" dirty="0" smtClean="0"/>
              <a:t> R1V2 .</a:t>
            </a:r>
            <a:endParaRPr lang="es-CO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38176" y="426590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250" y="4993840"/>
            <a:ext cx="8425333" cy="1076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3688803" y="603187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655488" y="603187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S4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714865" y="603187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S5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571961" y="603187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S6</a:t>
            </a:r>
            <a:endParaRPr lang="es-CO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87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dirty="0" smtClean="0"/>
              <a:t>Advanced Digital System </a:t>
            </a:r>
            <a:br>
              <a:rPr lang="en-US" sz="4400" dirty="0" smtClean="0"/>
            </a:br>
            <a:r>
              <a:rPr lang="en-US" sz="4400" dirty="0" smtClean="0"/>
              <a:t>Design Course</a:t>
            </a:r>
          </a:p>
        </p:txBody>
      </p:sp>
      <p:sp>
        <p:nvSpPr>
          <p:cNvPr id="1029" name="Picture 6" descr="pinkpanther"/>
          <p:cNvSpPr>
            <a:spLocks noChangeAspect="1" noChangeArrowheads="1"/>
          </p:cNvSpPr>
          <p:nvPr/>
        </p:nvSpPr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87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7170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dirty="0" smtClean="0"/>
              <a:t>Luz Karime Ramirez Arag</a:t>
            </a:r>
            <a:r>
              <a:rPr lang="en-US" sz="4400" dirty="0" smtClean="0"/>
              <a:t>ó</a:t>
            </a:r>
            <a:r>
              <a:rPr lang="en-US" sz="4400" dirty="0" smtClean="0"/>
              <a:t>n</a:t>
            </a:r>
            <a:br>
              <a:rPr lang="en-US" sz="4400" dirty="0" smtClean="0"/>
            </a:br>
            <a:r>
              <a:rPr lang="en-US" sz="4400" dirty="0" smtClean="0"/>
              <a:t>0711018</a:t>
            </a:r>
            <a:endParaRPr lang="en-US" sz="4400" dirty="0" smtClean="0"/>
          </a:p>
        </p:txBody>
      </p:sp>
      <p:sp>
        <p:nvSpPr>
          <p:cNvPr id="1029" name="Picture 6" descr="pinkpanther"/>
          <p:cNvSpPr>
            <a:spLocks noChangeAspect="1" noChangeArrowheads="1"/>
          </p:cNvSpPr>
          <p:nvPr/>
        </p:nvSpPr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CuadroTexto"/>
          <p:cNvSpPr txBox="1">
            <a:spLocks noChangeArrowheads="1"/>
          </p:cNvSpPr>
          <p:nvPr/>
        </p:nvSpPr>
        <p:spPr bwMode="auto">
          <a:xfrm>
            <a:off x="392113" y="1097281"/>
            <a:ext cx="8486775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_tradnl" sz="2000" dirty="0" smtClean="0">
                <a:solidFill>
                  <a:schemeClr val="accent2"/>
                </a:solidFill>
              </a:rPr>
              <a:t>Diseñar una FSM para controlar los semáforos de una calle principal y una secundaria.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Detectores C sensan la presencia de carros esperando sobre la calle secundaria. 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Si no existen carros sobre la calle secundaria, la luz del semáforo de la calle principal permanece en verde.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Si existen carros sobre la calle secundaria, la luz del semáforo de la calle principal cambia Verde- Amarillo- Rojo y la luz del semáforo de la calle secundaria cambia Rojo- Amarillo- Verde.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La luz verde de la calle secundaria permanece solo un tiempo TCS (TCS=40s) una vez el carro ha sido detectado, pero nunca mayor a ese tiempo. 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Cuando el tiempo TSC se cumpla, la luz del semáforo de la calle secundaria cambia Verde- Amarillo- Rojo y la luz del semáforo de la calle principal cambia Rojo- Amarillo- Verde.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v"/>
            </a:pPr>
            <a:r>
              <a:rPr lang="es-ES" sz="2000" dirty="0" smtClean="0">
                <a:solidFill>
                  <a:schemeClr val="accent2"/>
                </a:solidFill>
              </a:rPr>
              <a:t>Lo anterior es valido aunque existan carros esperando en la calle secundaria, es decir, la calle principal debe volver a verde por lo menos un tiempo (TCP=160s) mucho mayor que el tiempo de la calle secundaria.</a:t>
            </a:r>
            <a:endParaRPr lang="es-ES" sz="2800" dirty="0" smtClean="0">
              <a:solidFill>
                <a:schemeClr val="accent2"/>
              </a:solidFill>
            </a:endParaRPr>
          </a:p>
          <a:p>
            <a:pPr algn="just"/>
            <a:endParaRPr lang="es-ES_tradnl" sz="2800" dirty="0" smtClean="0">
              <a:solidFill>
                <a:srgbClr val="0000FF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98578" y="0"/>
            <a:ext cx="249299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Problema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93483" y="0"/>
            <a:ext cx="529183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Diagrama de Estados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19" name="Text Box 232"/>
          <p:cNvSpPr txBox="1">
            <a:spLocks noChangeAspect="1" noChangeArrowheads="1"/>
          </p:cNvSpPr>
          <p:nvPr/>
        </p:nvSpPr>
        <p:spPr bwMode="auto">
          <a:xfrm>
            <a:off x="8217408" y="197001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09" name="208 Grupo"/>
          <p:cNvGrpSpPr/>
          <p:nvPr/>
        </p:nvGrpSpPr>
        <p:grpSpPr>
          <a:xfrm>
            <a:off x="588723" y="904196"/>
            <a:ext cx="7991606" cy="3567572"/>
            <a:chOff x="588723" y="966826"/>
            <a:chExt cx="7991606" cy="3567572"/>
          </a:xfrm>
        </p:grpSpPr>
        <p:cxnSp>
          <p:nvCxnSpPr>
            <p:cNvPr id="9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3615784" y="1372514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160 Conector curvado"/>
            <p:cNvCxnSpPr>
              <a:cxnSpLocks noChangeShapeType="1"/>
            </p:cNvCxnSpPr>
            <p:nvPr/>
          </p:nvCxnSpPr>
          <p:spPr bwMode="auto">
            <a:xfrm rot="10800000">
              <a:off x="2098676" y="3091483"/>
              <a:ext cx="1128084" cy="487369"/>
            </a:xfrm>
            <a:prstGeom prst="curvedConnector2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2474288" y="1553906"/>
              <a:ext cx="374564" cy="1125789"/>
            </a:xfrm>
            <a:prstGeom prst="curvedConnector2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grpSp>
          <p:nvGrpSpPr>
            <p:cNvPr id="75" name="74 Grupo"/>
            <p:cNvGrpSpPr/>
            <p:nvPr/>
          </p:nvGrpSpPr>
          <p:grpSpPr>
            <a:xfrm>
              <a:off x="3224465" y="1536611"/>
              <a:ext cx="787400" cy="785813"/>
              <a:chOff x="1859979" y="3184725"/>
              <a:chExt cx="787400" cy="785813"/>
            </a:xfrm>
          </p:grpSpPr>
          <p:sp>
            <p:nvSpPr>
              <p:cNvPr id="41" name="Oval 108"/>
              <p:cNvSpPr>
                <a:spLocks noChangeAspect="1" noChangeArrowheads="1"/>
              </p:cNvSpPr>
              <p:nvPr/>
            </p:nvSpPr>
            <p:spPr bwMode="auto">
              <a:xfrm>
                <a:off x="1859979" y="3184725"/>
                <a:ext cx="787400" cy="785813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54" name="53 Grupo"/>
              <p:cNvGrpSpPr/>
              <p:nvPr/>
            </p:nvGrpSpPr>
            <p:grpSpPr>
              <a:xfrm>
                <a:off x="1970224" y="3346887"/>
                <a:ext cx="584663" cy="461665"/>
                <a:chOff x="4835293" y="1951732"/>
                <a:chExt cx="584663" cy="461665"/>
              </a:xfrm>
            </p:grpSpPr>
            <p:sp>
              <p:nvSpPr>
                <p:cNvPr id="55" name="54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S1</a:t>
                  </a:r>
                </a:p>
                <a:p>
                  <a:r>
                    <a:rPr lang="es-ES_tradnl" sz="1200" b="1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A1</a:t>
                  </a:r>
                  <a:r>
                    <a:rPr lang="es-ES_tradnl" sz="1200" dirty="0" smtClean="0">
                      <a:solidFill>
                        <a:srgbClr val="FF0000"/>
                      </a:solidFill>
                    </a:rPr>
                    <a:t>R2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6" name="55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77 Grupo"/>
            <p:cNvGrpSpPr/>
            <p:nvPr/>
          </p:nvGrpSpPr>
          <p:grpSpPr>
            <a:xfrm>
              <a:off x="4871421" y="1537579"/>
              <a:ext cx="787400" cy="785813"/>
              <a:chOff x="1859978" y="4263343"/>
              <a:chExt cx="787400" cy="785813"/>
            </a:xfrm>
          </p:grpSpPr>
          <p:sp>
            <p:nvSpPr>
              <p:cNvPr id="46" name="Oval 108"/>
              <p:cNvSpPr>
                <a:spLocks noChangeAspect="1" noChangeArrowheads="1"/>
              </p:cNvSpPr>
              <p:nvPr/>
            </p:nvSpPr>
            <p:spPr bwMode="auto">
              <a:xfrm>
                <a:off x="1859978" y="4263343"/>
                <a:ext cx="787400" cy="785813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57" name="56 Grupo"/>
              <p:cNvGrpSpPr/>
              <p:nvPr/>
            </p:nvGrpSpPr>
            <p:grpSpPr>
              <a:xfrm>
                <a:off x="1987980" y="4443877"/>
                <a:ext cx="584663" cy="461665"/>
                <a:chOff x="4835293" y="1951732"/>
                <a:chExt cx="584663" cy="461665"/>
              </a:xfrm>
            </p:grpSpPr>
            <p:sp>
              <p:nvSpPr>
                <p:cNvPr id="58" name="57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S2</a:t>
                  </a:r>
                </a:p>
                <a:p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R1</a:t>
                  </a:r>
                  <a:r>
                    <a:rPr lang="es-ES_tradnl" sz="12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A2</a:t>
                  </a:r>
                  <a:endParaRPr lang="es-CO" sz="12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59" name="58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110 Grupo"/>
            <p:cNvGrpSpPr/>
            <p:nvPr/>
          </p:nvGrpSpPr>
          <p:grpSpPr>
            <a:xfrm>
              <a:off x="1705770" y="2304082"/>
              <a:ext cx="785812" cy="787400"/>
              <a:chOff x="1605562" y="1579486"/>
              <a:chExt cx="785812" cy="787400"/>
            </a:xfrm>
          </p:grpSpPr>
          <p:sp>
            <p:nvSpPr>
              <p:cNvPr id="40" name="Oval 206"/>
              <p:cNvSpPr>
                <a:spLocks noChangeAspect="1" noChangeArrowheads="1"/>
              </p:cNvSpPr>
              <p:nvPr/>
            </p:nvSpPr>
            <p:spPr bwMode="auto">
              <a:xfrm>
                <a:off x="1605562" y="1579486"/>
                <a:ext cx="785812" cy="787400"/>
              </a:xfrm>
              <a:prstGeom prst="ellipse">
                <a:avLst/>
              </a:prstGeom>
              <a:solidFill>
                <a:srgbClr val="CCCC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60" name="59 Grupo"/>
              <p:cNvGrpSpPr/>
              <p:nvPr/>
            </p:nvGrpSpPr>
            <p:grpSpPr>
              <a:xfrm>
                <a:off x="1724147" y="1748789"/>
                <a:ext cx="584663" cy="461665"/>
                <a:chOff x="4835293" y="1951732"/>
                <a:chExt cx="584663" cy="461665"/>
              </a:xfrm>
            </p:grpSpPr>
            <p:sp>
              <p:nvSpPr>
                <p:cNvPr id="61" name="60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S0</a:t>
                  </a:r>
                </a:p>
                <a:p>
                  <a:r>
                    <a:rPr lang="es-ES_tradnl" sz="1200" b="1" dirty="0" smtClean="0">
                      <a:solidFill>
                        <a:srgbClr val="059508"/>
                      </a:solidFill>
                    </a:rPr>
                    <a:t>V1</a:t>
                  </a:r>
                  <a:r>
                    <a:rPr lang="es-ES_tradnl" sz="1200" dirty="0" smtClean="0">
                      <a:solidFill>
                        <a:srgbClr val="FF0000"/>
                      </a:solidFill>
                    </a:rPr>
                    <a:t>R2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2" name="61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93 Grupo"/>
            <p:cNvGrpSpPr/>
            <p:nvPr/>
          </p:nvGrpSpPr>
          <p:grpSpPr>
            <a:xfrm>
              <a:off x="4876755" y="3185707"/>
              <a:ext cx="785812" cy="787400"/>
              <a:chOff x="4215829" y="3148149"/>
              <a:chExt cx="785812" cy="787400"/>
            </a:xfrm>
          </p:grpSpPr>
          <p:sp>
            <p:nvSpPr>
              <p:cNvPr id="38" name="Oval 206"/>
              <p:cNvSpPr>
                <a:spLocks noChangeAspect="1" noChangeArrowheads="1"/>
              </p:cNvSpPr>
              <p:nvPr/>
            </p:nvSpPr>
            <p:spPr bwMode="auto">
              <a:xfrm>
                <a:off x="4215829" y="3148149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63" name="62 Grupo"/>
              <p:cNvGrpSpPr/>
              <p:nvPr/>
            </p:nvGrpSpPr>
            <p:grpSpPr>
              <a:xfrm>
                <a:off x="4342415" y="3320599"/>
                <a:ext cx="584663" cy="461665"/>
                <a:chOff x="4835293" y="1951732"/>
                <a:chExt cx="584663" cy="461665"/>
              </a:xfrm>
            </p:grpSpPr>
            <p:sp>
              <p:nvSpPr>
                <p:cNvPr id="64" name="63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S5</a:t>
                  </a:r>
                </a:p>
                <a:p>
                  <a:r>
                    <a:rPr lang="es-ES_tradnl" sz="1200" b="1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A1</a:t>
                  </a:r>
                  <a:r>
                    <a:rPr lang="es-ES_tradnl" sz="1200" dirty="0" smtClean="0">
                      <a:solidFill>
                        <a:srgbClr val="FF0000"/>
                      </a:solidFill>
                    </a:rPr>
                    <a:t>R2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5" name="64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92 Grupo"/>
            <p:cNvGrpSpPr/>
            <p:nvPr/>
          </p:nvGrpSpPr>
          <p:grpSpPr>
            <a:xfrm>
              <a:off x="6560937" y="3185151"/>
              <a:ext cx="785812" cy="787400"/>
              <a:chOff x="4215828" y="4226767"/>
              <a:chExt cx="785812" cy="787400"/>
            </a:xfrm>
          </p:grpSpPr>
          <p:sp>
            <p:nvSpPr>
              <p:cNvPr id="45" name="Oval 206"/>
              <p:cNvSpPr>
                <a:spLocks noChangeAspect="1" noChangeArrowheads="1"/>
              </p:cNvSpPr>
              <p:nvPr/>
            </p:nvSpPr>
            <p:spPr bwMode="auto">
              <a:xfrm>
                <a:off x="4215828" y="4226767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66" name="65 Grupo"/>
              <p:cNvGrpSpPr/>
              <p:nvPr/>
            </p:nvGrpSpPr>
            <p:grpSpPr>
              <a:xfrm>
                <a:off x="4360794" y="4370379"/>
                <a:ext cx="584663" cy="461665"/>
                <a:chOff x="4835293" y="1951732"/>
                <a:chExt cx="584663" cy="461665"/>
              </a:xfrm>
            </p:grpSpPr>
            <p:sp>
              <p:nvSpPr>
                <p:cNvPr id="67" name="66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S4</a:t>
                  </a:r>
                </a:p>
                <a:p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R1</a:t>
                  </a:r>
                  <a:r>
                    <a:rPr lang="es-ES_tradnl" sz="12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A2</a:t>
                  </a:r>
                  <a:endParaRPr lang="es-CO" sz="12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68" name="67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71 Grupo"/>
            <p:cNvGrpSpPr/>
            <p:nvPr/>
          </p:nvGrpSpPr>
          <p:grpSpPr>
            <a:xfrm>
              <a:off x="6560455" y="1537202"/>
              <a:ext cx="785812" cy="787400"/>
              <a:chOff x="2991549" y="4055261"/>
              <a:chExt cx="785812" cy="787400"/>
            </a:xfrm>
          </p:grpSpPr>
          <p:sp>
            <p:nvSpPr>
              <p:cNvPr id="39" name="Oval 206"/>
              <p:cNvSpPr>
                <a:spLocks noChangeAspect="1" noChangeArrowheads="1"/>
              </p:cNvSpPr>
              <p:nvPr/>
            </p:nvSpPr>
            <p:spPr bwMode="auto">
              <a:xfrm>
                <a:off x="2991549" y="4055261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69" name="68 Grupo"/>
              <p:cNvGrpSpPr/>
              <p:nvPr/>
            </p:nvGrpSpPr>
            <p:grpSpPr>
              <a:xfrm>
                <a:off x="3131922" y="4235884"/>
                <a:ext cx="584663" cy="461665"/>
                <a:chOff x="4835293" y="1951732"/>
                <a:chExt cx="584663" cy="461665"/>
              </a:xfrm>
            </p:grpSpPr>
            <p:sp>
              <p:nvSpPr>
                <p:cNvPr id="70" name="69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S3</a:t>
                  </a:r>
                </a:p>
                <a:p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R1</a:t>
                  </a:r>
                  <a:r>
                    <a:rPr lang="es-ES_tradnl" sz="1200" dirty="0" smtClean="0">
                      <a:solidFill>
                        <a:srgbClr val="059508"/>
                      </a:solidFill>
                    </a:rPr>
                    <a:t>V2</a:t>
                  </a:r>
                  <a:endParaRPr lang="es-CO" sz="1200" dirty="0">
                    <a:solidFill>
                      <a:srgbClr val="059508"/>
                    </a:solidFill>
                  </a:endParaRPr>
                </a:p>
              </p:txBody>
            </p:sp>
            <p:cxnSp>
              <p:nvCxnSpPr>
                <p:cNvPr id="71" name="70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99 Conector angular"/>
            <p:cNvCxnSpPr/>
            <p:nvPr/>
          </p:nvCxnSpPr>
          <p:spPr>
            <a:xfrm rot="16200000" flipH="1">
              <a:off x="6523328" y="2754635"/>
              <a:ext cx="860549" cy="4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111 Grupo"/>
            <p:cNvGrpSpPr/>
            <p:nvPr/>
          </p:nvGrpSpPr>
          <p:grpSpPr>
            <a:xfrm>
              <a:off x="3226760" y="3185151"/>
              <a:ext cx="785812" cy="787400"/>
              <a:chOff x="1605562" y="1579486"/>
              <a:chExt cx="785812" cy="787400"/>
            </a:xfrm>
          </p:grpSpPr>
          <p:sp>
            <p:nvSpPr>
              <p:cNvPr id="113" name="Oval 206"/>
              <p:cNvSpPr>
                <a:spLocks noChangeAspect="1" noChangeArrowheads="1"/>
              </p:cNvSpPr>
              <p:nvPr/>
            </p:nvSpPr>
            <p:spPr bwMode="auto">
              <a:xfrm>
                <a:off x="1605562" y="1579486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14" name="59 Grupo"/>
              <p:cNvGrpSpPr/>
              <p:nvPr/>
            </p:nvGrpSpPr>
            <p:grpSpPr>
              <a:xfrm>
                <a:off x="1724147" y="1748789"/>
                <a:ext cx="584663" cy="461665"/>
                <a:chOff x="4835293" y="1951732"/>
                <a:chExt cx="584663" cy="461665"/>
              </a:xfrm>
            </p:grpSpPr>
            <p:sp>
              <p:nvSpPr>
                <p:cNvPr id="115" name="114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S6</a:t>
                  </a:r>
                </a:p>
                <a:p>
                  <a:r>
                    <a:rPr lang="es-ES_tradnl" sz="1200" b="1" dirty="0" smtClean="0">
                      <a:solidFill>
                        <a:srgbClr val="059508"/>
                      </a:solidFill>
                    </a:rPr>
                    <a:t>V1</a:t>
                  </a:r>
                  <a:r>
                    <a:rPr lang="es-ES_tradnl" sz="1200" dirty="0" smtClean="0">
                      <a:solidFill>
                        <a:srgbClr val="FF0000"/>
                      </a:solidFill>
                    </a:rPr>
                    <a:t>R2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6" name="115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160 Conector curvado"/>
            <p:cNvCxnSpPr>
              <a:cxnSpLocks noChangeShapeType="1"/>
            </p:cNvCxnSpPr>
            <p:nvPr/>
          </p:nvCxnSpPr>
          <p:spPr bwMode="auto">
            <a:xfrm rot="10800000" flipH="1" flipV="1">
              <a:off x="1788109" y="2425611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64" name="163 Conector angular"/>
            <p:cNvCxnSpPr/>
            <p:nvPr/>
          </p:nvCxnSpPr>
          <p:spPr>
            <a:xfrm>
              <a:off x="4011865" y="1929518"/>
              <a:ext cx="859556" cy="9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angular"/>
            <p:cNvCxnSpPr/>
            <p:nvPr/>
          </p:nvCxnSpPr>
          <p:spPr>
            <a:xfrm>
              <a:off x="5658821" y="1930486"/>
              <a:ext cx="901634" cy="4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angular"/>
            <p:cNvCxnSpPr/>
            <p:nvPr/>
          </p:nvCxnSpPr>
          <p:spPr>
            <a:xfrm rot="10800000" flipV="1">
              <a:off x="5662567" y="3578851"/>
              <a:ext cx="898370" cy="5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angular"/>
            <p:cNvCxnSpPr/>
            <p:nvPr/>
          </p:nvCxnSpPr>
          <p:spPr>
            <a:xfrm rot="10800000">
              <a:off x="4012573" y="3578851"/>
              <a:ext cx="864183" cy="5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5265329" y="1364685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6952442" y="1369791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77" name="160 Conector curvado"/>
            <p:cNvCxnSpPr>
              <a:cxnSpLocks noChangeShapeType="1"/>
            </p:cNvCxnSpPr>
            <p:nvPr/>
          </p:nvCxnSpPr>
          <p:spPr bwMode="auto">
            <a:xfrm rot="21600000" flipH="1" flipV="1">
              <a:off x="7243155" y="3308896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88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5261202" y="3587265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89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3612047" y="3596472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91" name="190 Conector angular"/>
            <p:cNvCxnSpPr/>
            <p:nvPr/>
          </p:nvCxnSpPr>
          <p:spPr>
            <a:xfrm rot="16200000" flipV="1">
              <a:off x="3187553" y="2753037"/>
              <a:ext cx="862727" cy="15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232"/>
            <p:cNvSpPr txBox="1">
              <a:spLocks noChangeAspect="1" noChangeArrowheads="1"/>
            </p:cNvSpPr>
            <p:nvPr/>
          </p:nvSpPr>
          <p:spPr bwMode="auto">
            <a:xfrm>
              <a:off x="588723" y="2596496"/>
              <a:ext cx="1080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C’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3" name="Text Box 232"/>
            <p:cNvSpPr txBox="1">
              <a:spLocks noChangeAspect="1" noChangeArrowheads="1"/>
            </p:cNvSpPr>
            <p:nvPr/>
          </p:nvSpPr>
          <p:spPr bwMode="auto">
            <a:xfrm>
              <a:off x="2009556" y="1707033"/>
              <a:ext cx="10323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C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4" name="Text Box 232"/>
            <p:cNvSpPr txBox="1">
              <a:spLocks noChangeAspect="1" noChangeArrowheads="1"/>
            </p:cNvSpPr>
            <p:nvPr/>
          </p:nvSpPr>
          <p:spPr bwMode="auto">
            <a:xfrm>
              <a:off x="3226759" y="966826"/>
              <a:ext cx="8422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" name="Text Box 232"/>
            <p:cNvSpPr txBox="1">
              <a:spLocks noChangeAspect="1" noChangeArrowheads="1"/>
            </p:cNvSpPr>
            <p:nvPr/>
          </p:nvSpPr>
          <p:spPr bwMode="auto">
            <a:xfrm>
              <a:off x="4043963" y="1673751"/>
              <a:ext cx="785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6" name="Text Box 232"/>
            <p:cNvSpPr txBox="1">
              <a:spLocks noChangeAspect="1" noChangeArrowheads="1"/>
            </p:cNvSpPr>
            <p:nvPr/>
          </p:nvSpPr>
          <p:spPr bwMode="auto">
            <a:xfrm>
              <a:off x="4915560" y="985876"/>
              <a:ext cx="813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7" name="Text Box 232"/>
            <p:cNvSpPr txBox="1">
              <a:spLocks noChangeAspect="1" noChangeArrowheads="1"/>
            </p:cNvSpPr>
            <p:nvPr/>
          </p:nvSpPr>
          <p:spPr bwMode="auto">
            <a:xfrm>
              <a:off x="5650634" y="1670750"/>
              <a:ext cx="864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8" name="Text Box 232"/>
            <p:cNvSpPr txBox="1">
              <a:spLocks noChangeAspect="1" noChangeArrowheads="1"/>
            </p:cNvSpPr>
            <p:nvPr/>
          </p:nvSpPr>
          <p:spPr bwMode="auto">
            <a:xfrm>
              <a:off x="6628317" y="985876"/>
              <a:ext cx="121297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TCS’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9" name="Text Box 232"/>
            <p:cNvSpPr txBox="1">
              <a:spLocks noChangeAspect="1" noChangeArrowheads="1"/>
            </p:cNvSpPr>
            <p:nvPr/>
          </p:nvSpPr>
          <p:spPr bwMode="auto">
            <a:xfrm>
              <a:off x="6885492" y="2550328"/>
              <a:ext cx="12313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TCS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0" name="Text Box 232"/>
            <p:cNvSpPr txBox="1">
              <a:spLocks noChangeAspect="1" noChangeArrowheads="1"/>
            </p:cNvSpPr>
            <p:nvPr/>
          </p:nvSpPr>
          <p:spPr bwMode="auto">
            <a:xfrm>
              <a:off x="7575349" y="3425576"/>
              <a:ext cx="1004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1" name="Text Box 232"/>
            <p:cNvSpPr txBox="1">
              <a:spLocks noChangeAspect="1" noChangeArrowheads="1"/>
            </p:cNvSpPr>
            <p:nvPr/>
          </p:nvSpPr>
          <p:spPr bwMode="auto">
            <a:xfrm>
              <a:off x="5719299" y="3550278"/>
              <a:ext cx="9285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2" name="Text Box 232"/>
            <p:cNvSpPr txBox="1">
              <a:spLocks noChangeAspect="1" noChangeArrowheads="1"/>
            </p:cNvSpPr>
            <p:nvPr/>
          </p:nvSpPr>
          <p:spPr bwMode="auto">
            <a:xfrm>
              <a:off x="4944136" y="4226621"/>
              <a:ext cx="785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3" name="Text Box 232"/>
            <p:cNvSpPr txBox="1">
              <a:spLocks noChangeAspect="1" noChangeArrowheads="1"/>
            </p:cNvSpPr>
            <p:nvPr/>
          </p:nvSpPr>
          <p:spPr bwMode="auto">
            <a:xfrm>
              <a:off x="4012572" y="3540546"/>
              <a:ext cx="912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t’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4" name="Text Box 232"/>
            <p:cNvSpPr txBox="1">
              <a:spLocks noChangeAspect="1" noChangeArrowheads="1"/>
            </p:cNvSpPr>
            <p:nvPr/>
          </p:nvSpPr>
          <p:spPr bwMode="auto">
            <a:xfrm>
              <a:off x="3109252" y="4226621"/>
              <a:ext cx="1262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C TCP’ 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5" name="Text Box 232"/>
            <p:cNvSpPr txBox="1">
              <a:spLocks noChangeAspect="1" noChangeArrowheads="1"/>
            </p:cNvSpPr>
            <p:nvPr/>
          </p:nvSpPr>
          <p:spPr bwMode="auto">
            <a:xfrm>
              <a:off x="3549462" y="2550329"/>
              <a:ext cx="11227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C TCP 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6" name="Text Box 232"/>
            <p:cNvSpPr txBox="1">
              <a:spLocks noChangeAspect="1" noChangeArrowheads="1"/>
            </p:cNvSpPr>
            <p:nvPr/>
          </p:nvSpPr>
          <p:spPr bwMode="auto">
            <a:xfrm>
              <a:off x="2098675" y="3482651"/>
              <a:ext cx="9834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 C’ X </a:t>
              </a:r>
              <a:r>
                <a:rPr lang="en-US" sz="1400" b="1" dirty="0" err="1" smtClean="0">
                  <a:solidFill>
                    <a:srgbClr val="0000FF"/>
                  </a:solidFill>
                  <a:latin typeface="Arial" charset="0"/>
                </a:rPr>
                <a:t>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aphicFrame>
        <p:nvGraphicFramePr>
          <p:cNvPr id="213" name="212 Tabla"/>
          <p:cNvGraphicFramePr>
            <a:graphicFrameLocks noGrp="1"/>
          </p:cNvGraphicFramePr>
          <p:nvPr/>
        </p:nvGraphicFramePr>
        <p:xfrm>
          <a:off x="2733913" y="4659682"/>
          <a:ext cx="4151579" cy="1571625"/>
        </p:xfrm>
        <a:graphic>
          <a:graphicData uri="http://schemas.openxmlformats.org/drawingml/2006/table">
            <a:tbl>
              <a:tblPr/>
              <a:tblGrid>
                <a:gridCol w="1537621"/>
                <a:gridCol w="2613958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DESCRIPCION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tiempo de </a:t>
                      </a:r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</a:rPr>
                        <a:t>transición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</a:rPr>
                        <a:t>S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Sensor Carro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160s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TCS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40s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93483" y="0"/>
            <a:ext cx="529183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Diagrama de Estados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19" name="Text Box 232"/>
          <p:cNvSpPr txBox="1">
            <a:spLocks noChangeAspect="1" noChangeArrowheads="1"/>
          </p:cNvSpPr>
          <p:nvPr/>
        </p:nvSpPr>
        <p:spPr bwMode="auto">
          <a:xfrm>
            <a:off x="8217408" y="197001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3" name="208 Grupo"/>
          <p:cNvGrpSpPr/>
          <p:nvPr/>
        </p:nvGrpSpPr>
        <p:grpSpPr>
          <a:xfrm>
            <a:off x="588723" y="904196"/>
            <a:ext cx="7991606" cy="3567572"/>
            <a:chOff x="588723" y="966826"/>
            <a:chExt cx="7991606" cy="3567572"/>
          </a:xfrm>
        </p:grpSpPr>
        <p:cxnSp>
          <p:nvCxnSpPr>
            <p:cNvPr id="9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3615784" y="1372514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160 Conector curvado"/>
            <p:cNvCxnSpPr>
              <a:cxnSpLocks noChangeShapeType="1"/>
            </p:cNvCxnSpPr>
            <p:nvPr/>
          </p:nvCxnSpPr>
          <p:spPr bwMode="auto">
            <a:xfrm rot="10800000">
              <a:off x="2098676" y="3091483"/>
              <a:ext cx="1128084" cy="487369"/>
            </a:xfrm>
            <a:prstGeom prst="curvedConnector2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2474288" y="1553906"/>
              <a:ext cx="374564" cy="1125789"/>
            </a:xfrm>
            <a:prstGeom prst="curvedConnector2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grpSp>
          <p:nvGrpSpPr>
            <p:cNvPr id="4" name="74 Grupo"/>
            <p:cNvGrpSpPr/>
            <p:nvPr/>
          </p:nvGrpSpPr>
          <p:grpSpPr>
            <a:xfrm>
              <a:off x="3224465" y="1536611"/>
              <a:ext cx="787400" cy="785813"/>
              <a:chOff x="1859979" y="3184725"/>
              <a:chExt cx="787400" cy="785813"/>
            </a:xfrm>
          </p:grpSpPr>
          <p:sp>
            <p:nvSpPr>
              <p:cNvPr id="41" name="Oval 108"/>
              <p:cNvSpPr>
                <a:spLocks noChangeAspect="1" noChangeArrowheads="1"/>
              </p:cNvSpPr>
              <p:nvPr/>
            </p:nvSpPr>
            <p:spPr bwMode="auto">
              <a:xfrm>
                <a:off x="1859979" y="3184725"/>
                <a:ext cx="787400" cy="785813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5" name="53 Grupo"/>
              <p:cNvGrpSpPr/>
              <p:nvPr/>
            </p:nvGrpSpPr>
            <p:grpSpPr>
              <a:xfrm>
                <a:off x="1970224" y="3346887"/>
                <a:ext cx="584663" cy="461665"/>
                <a:chOff x="4835293" y="1951732"/>
                <a:chExt cx="584663" cy="461665"/>
              </a:xfrm>
            </p:grpSpPr>
            <p:sp>
              <p:nvSpPr>
                <p:cNvPr id="55" name="54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001</a:t>
                  </a:r>
                </a:p>
                <a:p>
                  <a:r>
                    <a:rPr lang="es-ES_tradnl" sz="1200" b="1" dirty="0" smtClean="0"/>
                    <a:t> 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01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6" name="55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77 Grupo"/>
            <p:cNvGrpSpPr/>
            <p:nvPr/>
          </p:nvGrpSpPr>
          <p:grpSpPr>
            <a:xfrm>
              <a:off x="4871421" y="1537579"/>
              <a:ext cx="787400" cy="785813"/>
              <a:chOff x="1859978" y="4263343"/>
              <a:chExt cx="787400" cy="785813"/>
            </a:xfrm>
          </p:grpSpPr>
          <p:sp>
            <p:nvSpPr>
              <p:cNvPr id="46" name="Oval 108"/>
              <p:cNvSpPr>
                <a:spLocks noChangeAspect="1" noChangeArrowheads="1"/>
              </p:cNvSpPr>
              <p:nvPr/>
            </p:nvSpPr>
            <p:spPr bwMode="auto">
              <a:xfrm>
                <a:off x="1859978" y="4263343"/>
                <a:ext cx="787400" cy="785813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7" name="56 Grupo"/>
              <p:cNvGrpSpPr/>
              <p:nvPr/>
            </p:nvGrpSpPr>
            <p:grpSpPr>
              <a:xfrm>
                <a:off x="1987980" y="4443877"/>
                <a:ext cx="584663" cy="461665"/>
                <a:chOff x="4835293" y="1951732"/>
                <a:chExt cx="584663" cy="461665"/>
              </a:xfrm>
            </p:grpSpPr>
            <p:sp>
              <p:nvSpPr>
                <p:cNvPr id="58" name="57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010</a:t>
                  </a:r>
                </a:p>
                <a:p>
                  <a:r>
                    <a:rPr lang="es-ES_tradnl" sz="1200" b="1" dirty="0" smtClean="0"/>
                    <a:t>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 10</a:t>
                  </a:r>
                  <a:endParaRPr lang="es-CO" sz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59" name="58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110 Grupo"/>
            <p:cNvGrpSpPr/>
            <p:nvPr/>
          </p:nvGrpSpPr>
          <p:grpSpPr>
            <a:xfrm>
              <a:off x="1705770" y="2304082"/>
              <a:ext cx="785812" cy="787400"/>
              <a:chOff x="1605562" y="1579486"/>
              <a:chExt cx="785812" cy="787400"/>
            </a:xfrm>
          </p:grpSpPr>
          <p:sp>
            <p:nvSpPr>
              <p:cNvPr id="40" name="Oval 206"/>
              <p:cNvSpPr>
                <a:spLocks noChangeAspect="1" noChangeArrowheads="1"/>
              </p:cNvSpPr>
              <p:nvPr/>
            </p:nvSpPr>
            <p:spPr bwMode="auto">
              <a:xfrm>
                <a:off x="1605562" y="1579486"/>
                <a:ext cx="785812" cy="787400"/>
              </a:xfrm>
              <a:prstGeom prst="ellipse">
                <a:avLst/>
              </a:prstGeom>
              <a:solidFill>
                <a:srgbClr val="CCCC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0" name="59 Grupo"/>
              <p:cNvGrpSpPr/>
              <p:nvPr/>
            </p:nvGrpSpPr>
            <p:grpSpPr>
              <a:xfrm>
                <a:off x="1724147" y="1748789"/>
                <a:ext cx="584663" cy="461665"/>
                <a:chOff x="4835293" y="1951732"/>
                <a:chExt cx="584663" cy="461665"/>
              </a:xfrm>
            </p:grpSpPr>
            <p:sp>
              <p:nvSpPr>
                <p:cNvPr id="61" name="60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000</a:t>
                  </a:r>
                </a:p>
                <a:p>
                  <a:r>
                    <a:rPr lang="es-ES_tradnl" sz="1200" b="1" dirty="0" smtClean="0"/>
                    <a:t> 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00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2" name="61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93 Grupo"/>
            <p:cNvGrpSpPr/>
            <p:nvPr/>
          </p:nvGrpSpPr>
          <p:grpSpPr>
            <a:xfrm>
              <a:off x="4876755" y="3185707"/>
              <a:ext cx="785812" cy="787400"/>
              <a:chOff x="4215829" y="3148149"/>
              <a:chExt cx="785812" cy="787400"/>
            </a:xfrm>
          </p:grpSpPr>
          <p:sp>
            <p:nvSpPr>
              <p:cNvPr id="38" name="Oval 206"/>
              <p:cNvSpPr>
                <a:spLocks noChangeAspect="1" noChangeArrowheads="1"/>
              </p:cNvSpPr>
              <p:nvPr/>
            </p:nvSpPr>
            <p:spPr bwMode="auto">
              <a:xfrm>
                <a:off x="4215829" y="3148149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2" name="62 Grupo"/>
              <p:cNvGrpSpPr/>
              <p:nvPr/>
            </p:nvGrpSpPr>
            <p:grpSpPr>
              <a:xfrm>
                <a:off x="4342415" y="3320599"/>
                <a:ext cx="584663" cy="461665"/>
                <a:chOff x="4835293" y="1951732"/>
                <a:chExt cx="584663" cy="461665"/>
              </a:xfrm>
            </p:grpSpPr>
            <p:sp>
              <p:nvSpPr>
                <p:cNvPr id="64" name="63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101</a:t>
                  </a:r>
                </a:p>
                <a:p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  01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5" name="64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92 Grupo"/>
            <p:cNvGrpSpPr/>
            <p:nvPr/>
          </p:nvGrpSpPr>
          <p:grpSpPr>
            <a:xfrm>
              <a:off x="6560937" y="3185151"/>
              <a:ext cx="785812" cy="787400"/>
              <a:chOff x="4215828" y="4226767"/>
              <a:chExt cx="785812" cy="787400"/>
            </a:xfrm>
          </p:grpSpPr>
          <p:sp>
            <p:nvSpPr>
              <p:cNvPr id="45" name="Oval 206"/>
              <p:cNvSpPr>
                <a:spLocks noChangeAspect="1" noChangeArrowheads="1"/>
              </p:cNvSpPr>
              <p:nvPr/>
            </p:nvSpPr>
            <p:spPr bwMode="auto">
              <a:xfrm>
                <a:off x="4215828" y="4226767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4" name="65 Grupo"/>
              <p:cNvGrpSpPr/>
              <p:nvPr/>
            </p:nvGrpSpPr>
            <p:grpSpPr>
              <a:xfrm>
                <a:off x="4360794" y="4370379"/>
                <a:ext cx="584663" cy="461665"/>
                <a:chOff x="4835293" y="1951732"/>
                <a:chExt cx="584663" cy="461665"/>
              </a:xfrm>
            </p:grpSpPr>
            <p:sp>
              <p:nvSpPr>
                <p:cNvPr id="67" name="66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100</a:t>
                  </a:r>
                </a:p>
                <a:p>
                  <a:r>
                    <a:rPr lang="es-ES_tradnl" sz="1200" b="1" dirty="0" smtClean="0"/>
                    <a:t>  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s-CO" sz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68" name="67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71 Grupo"/>
            <p:cNvGrpSpPr/>
            <p:nvPr/>
          </p:nvGrpSpPr>
          <p:grpSpPr>
            <a:xfrm>
              <a:off x="6560455" y="1537202"/>
              <a:ext cx="785812" cy="787400"/>
              <a:chOff x="2991549" y="4055261"/>
              <a:chExt cx="785812" cy="787400"/>
            </a:xfrm>
          </p:grpSpPr>
          <p:sp>
            <p:nvSpPr>
              <p:cNvPr id="39" name="Oval 206"/>
              <p:cNvSpPr>
                <a:spLocks noChangeAspect="1" noChangeArrowheads="1"/>
              </p:cNvSpPr>
              <p:nvPr/>
            </p:nvSpPr>
            <p:spPr bwMode="auto">
              <a:xfrm>
                <a:off x="2991549" y="4055261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6" name="68 Grupo"/>
              <p:cNvGrpSpPr/>
              <p:nvPr/>
            </p:nvGrpSpPr>
            <p:grpSpPr>
              <a:xfrm>
                <a:off x="3131922" y="4235884"/>
                <a:ext cx="584663" cy="461665"/>
                <a:chOff x="4835293" y="1951732"/>
                <a:chExt cx="584663" cy="461665"/>
              </a:xfrm>
            </p:grpSpPr>
            <p:sp>
              <p:nvSpPr>
                <p:cNvPr id="70" name="69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011</a:t>
                  </a:r>
                </a:p>
                <a:p>
                  <a:r>
                    <a:rPr lang="es-ES_tradnl" sz="1200" b="1" dirty="0" smtClean="0"/>
                    <a:t>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 11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1" name="70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99 Conector angular"/>
            <p:cNvCxnSpPr/>
            <p:nvPr/>
          </p:nvCxnSpPr>
          <p:spPr>
            <a:xfrm rot="16200000" flipH="1">
              <a:off x="6523328" y="2754635"/>
              <a:ext cx="860549" cy="4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111 Grupo"/>
            <p:cNvGrpSpPr/>
            <p:nvPr/>
          </p:nvGrpSpPr>
          <p:grpSpPr>
            <a:xfrm>
              <a:off x="3226760" y="3185151"/>
              <a:ext cx="785812" cy="787400"/>
              <a:chOff x="1605562" y="1579486"/>
              <a:chExt cx="785812" cy="787400"/>
            </a:xfrm>
          </p:grpSpPr>
          <p:sp>
            <p:nvSpPr>
              <p:cNvPr id="113" name="Oval 206"/>
              <p:cNvSpPr>
                <a:spLocks noChangeAspect="1" noChangeArrowheads="1"/>
              </p:cNvSpPr>
              <p:nvPr/>
            </p:nvSpPr>
            <p:spPr bwMode="auto">
              <a:xfrm>
                <a:off x="1605562" y="1579486"/>
                <a:ext cx="785812" cy="787400"/>
              </a:xfrm>
              <a:prstGeom prst="ellipse">
                <a:avLst/>
              </a:prstGeom>
              <a:solidFill>
                <a:srgbClr val="EACFFF"/>
              </a:solidFill>
              <a:ln w="2222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9900FF"/>
                  </a:solidFill>
                  <a:latin typeface="Arial" charset="0"/>
                </a:endParaRPr>
              </a:p>
            </p:txBody>
          </p:sp>
          <p:grpSp>
            <p:nvGrpSpPr>
              <p:cNvPr id="18" name="59 Grupo"/>
              <p:cNvGrpSpPr/>
              <p:nvPr/>
            </p:nvGrpSpPr>
            <p:grpSpPr>
              <a:xfrm>
                <a:off x="1724147" y="1748789"/>
                <a:ext cx="584663" cy="461665"/>
                <a:chOff x="4835293" y="1951732"/>
                <a:chExt cx="584663" cy="461665"/>
              </a:xfrm>
            </p:grpSpPr>
            <p:sp>
              <p:nvSpPr>
                <p:cNvPr id="115" name="114 CuadroTexto"/>
                <p:cNvSpPr txBox="1"/>
                <p:nvPr/>
              </p:nvSpPr>
              <p:spPr>
                <a:xfrm>
                  <a:off x="4835293" y="1951732"/>
                  <a:ext cx="5846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200" dirty="0" smtClean="0"/>
                    <a:t>  110</a:t>
                  </a:r>
                </a:p>
                <a:p>
                  <a:r>
                    <a:rPr lang="es-ES_tradnl" sz="1200" b="1" dirty="0" smtClean="0"/>
                    <a:t>   </a:t>
                  </a:r>
                  <a:r>
                    <a:rPr lang="es-ES_tradnl" sz="1200" b="1" dirty="0" smtClean="0">
                      <a:solidFill>
                        <a:srgbClr val="FF0000"/>
                      </a:solidFill>
                    </a:rPr>
                    <a:t>00</a:t>
                  </a:r>
                  <a:endParaRPr lang="es-CO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6" name="115 Conector recto"/>
                <p:cNvCxnSpPr/>
                <p:nvPr/>
              </p:nvCxnSpPr>
              <p:spPr>
                <a:xfrm>
                  <a:off x="4870182" y="2182564"/>
                  <a:ext cx="49650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160 Conector curvado"/>
            <p:cNvCxnSpPr>
              <a:cxnSpLocks noChangeShapeType="1"/>
            </p:cNvCxnSpPr>
            <p:nvPr/>
          </p:nvCxnSpPr>
          <p:spPr bwMode="auto">
            <a:xfrm rot="10800000" flipH="1" flipV="1">
              <a:off x="1788109" y="2425611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64" name="163 Conector angular"/>
            <p:cNvCxnSpPr/>
            <p:nvPr/>
          </p:nvCxnSpPr>
          <p:spPr>
            <a:xfrm>
              <a:off x="4011865" y="1929518"/>
              <a:ext cx="859556" cy="9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angular"/>
            <p:cNvCxnSpPr/>
            <p:nvPr/>
          </p:nvCxnSpPr>
          <p:spPr>
            <a:xfrm>
              <a:off x="5658821" y="1930486"/>
              <a:ext cx="901634" cy="4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angular"/>
            <p:cNvCxnSpPr/>
            <p:nvPr/>
          </p:nvCxnSpPr>
          <p:spPr>
            <a:xfrm rot="10800000" flipV="1">
              <a:off x="5662567" y="3578851"/>
              <a:ext cx="898370" cy="5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angular"/>
            <p:cNvCxnSpPr/>
            <p:nvPr/>
          </p:nvCxnSpPr>
          <p:spPr>
            <a:xfrm rot="10800000">
              <a:off x="4012573" y="3578851"/>
              <a:ext cx="864183" cy="5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5265329" y="1364685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160 Conector curvado"/>
            <p:cNvCxnSpPr>
              <a:cxnSpLocks noChangeShapeType="1"/>
            </p:cNvCxnSpPr>
            <p:nvPr/>
          </p:nvCxnSpPr>
          <p:spPr bwMode="auto">
            <a:xfrm rot="16200000" flipH="1" flipV="1">
              <a:off x="6952442" y="1369791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77" name="160 Conector curvado"/>
            <p:cNvCxnSpPr>
              <a:cxnSpLocks noChangeShapeType="1"/>
            </p:cNvCxnSpPr>
            <p:nvPr/>
          </p:nvCxnSpPr>
          <p:spPr bwMode="auto">
            <a:xfrm rot="21600000" flipH="1" flipV="1">
              <a:off x="7243155" y="3308896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88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5261202" y="3587265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89" name="160 Conector curvado"/>
            <p:cNvCxnSpPr>
              <a:cxnSpLocks noChangeShapeType="1"/>
            </p:cNvCxnSpPr>
            <p:nvPr/>
          </p:nvCxnSpPr>
          <p:spPr bwMode="auto">
            <a:xfrm rot="5400000" flipH="1" flipV="1">
              <a:off x="3612047" y="3596472"/>
              <a:ext cx="1587" cy="555625"/>
            </a:xfrm>
            <a:prstGeom prst="curvedConnector3">
              <a:avLst>
                <a:gd name="adj1" fmla="val -25700009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91" name="190 Conector angular"/>
            <p:cNvCxnSpPr/>
            <p:nvPr/>
          </p:nvCxnSpPr>
          <p:spPr>
            <a:xfrm rot="16200000" flipV="1">
              <a:off x="3187553" y="2753037"/>
              <a:ext cx="862727" cy="15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232"/>
            <p:cNvSpPr txBox="1">
              <a:spLocks noChangeAspect="1" noChangeArrowheads="1"/>
            </p:cNvSpPr>
            <p:nvPr/>
          </p:nvSpPr>
          <p:spPr bwMode="auto">
            <a:xfrm>
              <a:off x="588723" y="2596496"/>
              <a:ext cx="1080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X0XX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3" name="Text Box 232"/>
            <p:cNvSpPr txBox="1">
              <a:spLocks noChangeAspect="1" noChangeArrowheads="1"/>
            </p:cNvSpPr>
            <p:nvPr/>
          </p:nvSpPr>
          <p:spPr bwMode="auto">
            <a:xfrm>
              <a:off x="2009556" y="1707033"/>
              <a:ext cx="10323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X1XX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4" name="Text Box 232"/>
            <p:cNvSpPr txBox="1">
              <a:spLocks noChangeAspect="1" noChangeArrowheads="1"/>
            </p:cNvSpPr>
            <p:nvPr/>
          </p:nvSpPr>
          <p:spPr bwMode="auto">
            <a:xfrm>
              <a:off x="3226759" y="966826"/>
              <a:ext cx="8422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0XXX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" name="Text Box 232"/>
            <p:cNvSpPr txBox="1">
              <a:spLocks noChangeAspect="1" noChangeArrowheads="1"/>
            </p:cNvSpPr>
            <p:nvPr/>
          </p:nvSpPr>
          <p:spPr bwMode="auto">
            <a:xfrm>
              <a:off x="4043963" y="1673751"/>
              <a:ext cx="785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1XXX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6" name="Text Box 232"/>
            <p:cNvSpPr txBox="1">
              <a:spLocks noChangeAspect="1" noChangeArrowheads="1"/>
            </p:cNvSpPr>
            <p:nvPr/>
          </p:nvSpPr>
          <p:spPr bwMode="auto">
            <a:xfrm>
              <a:off x="4915560" y="985876"/>
              <a:ext cx="813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1XXX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7" name="Text Box 232"/>
            <p:cNvSpPr txBox="1">
              <a:spLocks noChangeAspect="1" noChangeArrowheads="1"/>
            </p:cNvSpPr>
            <p:nvPr/>
          </p:nvSpPr>
          <p:spPr bwMode="auto">
            <a:xfrm>
              <a:off x="5650634" y="1670750"/>
              <a:ext cx="864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0XXX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8" name="Text Box 232"/>
            <p:cNvSpPr txBox="1">
              <a:spLocks noChangeAspect="1" noChangeArrowheads="1"/>
            </p:cNvSpPr>
            <p:nvPr/>
          </p:nvSpPr>
          <p:spPr bwMode="auto">
            <a:xfrm>
              <a:off x="6628317" y="985876"/>
              <a:ext cx="121297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XXX0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9" name="Text Box 232"/>
            <p:cNvSpPr txBox="1">
              <a:spLocks noChangeAspect="1" noChangeArrowheads="1"/>
            </p:cNvSpPr>
            <p:nvPr/>
          </p:nvSpPr>
          <p:spPr bwMode="auto">
            <a:xfrm>
              <a:off x="6885492" y="2550328"/>
              <a:ext cx="12313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XXX1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0" name="Text Box 232"/>
            <p:cNvSpPr txBox="1">
              <a:spLocks noChangeAspect="1" noChangeArrowheads="1"/>
            </p:cNvSpPr>
            <p:nvPr/>
          </p:nvSpPr>
          <p:spPr bwMode="auto">
            <a:xfrm>
              <a:off x="7575349" y="3425576"/>
              <a:ext cx="1004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0XXX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1" name="Text Box 232"/>
            <p:cNvSpPr txBox="1">
              <a:spLocks noChangeAspect="1" noChangeArrowheads="1"/>
            </p:cNvSpPr>
            <p:nvPr/>
          </p:nvSpPr>
          <p:spPr bwMode="auto">
            <a:xfrm>
              <a:off x="5719299" y="3550278"/>
              <a:ext cx="9285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1XXX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2" name="Text Box 232"/>
            <p:cNvSpPr txBox="1">
              <a:spLocks noChangeAspect="1" noChangeArrowheads="1"/>
            </p:cNvSpPr>
            <p:nvPr/>
          </p:nvSpPr>
          <p:spPr bwMode="auto">
            <a:xfrm>
              <a:off x="4944136" y="4226621"/>
              <a:ext cx="785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1XXX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3" name="Text Box 232"/>
            <p:cNvSpPr txBox="1">
              <a:spLocks noChangeAspect="1" noChangeArrowheads="1"/>
            </p:cNvSpPr>
            <p:nvPr/>
          </p:nvSpPr>
          <p:spPr bwMode="auto">
            <a:xfrm>
              <a:off x="4075202" y="3540546"/>
              <a:ext cx="912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0XXX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4" name="Text Box 232"/>
            <p:cNvSpPr txBox="1">
              <a:spLocks noChangeAspect="1" noChangeArrowheads="1"/>
            </p:cNvSpPr>
            <p:nvPr/>
          </p:nvSpPr>
          <p:spPr bwMode="auto">
            <a:xfrm>
              <a:off x="3109252" y="4226621"/>
              <a:ext cx="1262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X10X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5" name="Text Box 232"/>
            <p:cNvSpPr txBox="1">
              <a:spLocks noChangeAspect="1" noChangeArrowheads="1"/>
            </p:cNvSpPr>
            <p:nvPr/>
          </p:nvSpPr>
          <p:spPr bwMode="auto">
            <a:xfrm>
              <a:off x="3549462" y="2550329"/>
              <a:ext cx="11227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X11X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06" name="Text Box 232"/>
            <p:cNvSpPr txBox="1">
              <a:spLocks noChangeAspect="1" noChangeArrowheads="1"/>
            </p:cNvSpPr>
            <p:nvPr/>
          </p:nvSpPr>
          <p:spPr bwMode="auto">
            <a:xfrm>
              <a:off x="2098675" y="3482651"/>
              <a:ext cx="9834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0FF"/>
                  </a:solidFill>
                  <a:latin typeface="Arial" charset="0"/>
                </a:rPr>
                <a:t>X0X X</a:t>
              </a:r>
              <a:endParaRPr lang="en-US" sz="1400" b="1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aphicFrame>
        <p:nvGraphicFramePr>
          <p:cNvPr id="73" name="72 Tabla"/>
          <p:cNvGraphicFramePr>
            <a:graphicFrameLocks noGrp="1"/>
          </p:cNvGraphicFramePr>
          <p:nvPr/>
        </p:nvGraphicFramePr>
        <p:xfrm>
          <a:off x="2806895" y="4679538"/>
          <a:ext cx="3754042" cy="1571625"/>
        </p:xfrm>
        <a:graphic>
          <a:graphicData uri="http://schemas.openxmlformats.org/drawingml/2006/table">
            <a:tbl>
              <a:tblPr/>
              <a:tblGrid>
                <a:gridCol w="1680915"/>
                <a:gridCol w="2073127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CC00FF"/>
                          </a:solidFill>
                          <a:latin typeface="+mn-lt"/>
                        </a:rPr>
                        <a:t>SALIDAS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CC00FF"/>
                          </a:solidFill>
                          <a:latin typeface="+mn-lt"/>
                        </a:rPr>
                        <a:t>CODIFICACION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n-lt"/>
                        </a:rPr>
                        <a:t>V1R2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00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n-lt"/>
                        </a:rPr>
                        <a:t>A1R2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01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FF"/>
                          </a:solidFill>
                          <a:latin typeface="+mn-lt"/>
                        </a:rPr>
                        <a:t>R1A2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10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FF"/>
                          </a:solidFill>
                          <a:latin typeface="+mn-lt"/>
                        </a:rPr>
                        <a:t>R1V2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11</a:t>
                      </a:r>
                      <a:endParaRPr lang="es-CO" sz="20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1930746" y="0"/>
            <a:ext cx="4217308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Tabla de Estados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857082" y="1402915"/>
          <a:ext cx="5631885" cy="4307205"/>
        </p:xfrm>
        <a:graphic>
          <a:graphicData uri="http://schemas.openxmlformats.org/drawingml/2006/table">
            <a:tbl>
              <a:tblPr/>
              <a:tblGrid>
                <a:gridCol w="470631"/>
                <a:gridCol w="470631"/>
                <a:gridCol w="470631"/>
                <a:gridCol w="454944"/>
                <a:gridCol w="470631"/>
                <a:gridCol w="470631"/>
                <a:gridCol w="470631"/>
                <a:gridCol w="470631"/>
                <a:gridCol w="470631"/>
                <a:gridCol w="470631"/>
                <a:gridCol w="470631"/>
                <a:gridCol w="470631"/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EP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CC00FF"/>
                          </a:solidFill>
                          <a:latin typeface="+mj-lt"/>
                        </a:rPr>
                        <a:t>SALIDAS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smtClean="0">
                          <a:solidFill>
                            <a:srgbClr val="0000FF"/>
                          </a:solidFill>
                          <a:latin typeface="+mj-lt"/>
                        </a:rPr>
                        <a:t>S</a:t>
                      </a:r>
                      <a:endParaRPr lang="es-CO" sz="1600" b="1" i="0" u="none" strike="noStrike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TCP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TCS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Q2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Q0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D2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D1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D0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Z1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Z0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1582640" y="0"/>
            <a:ext cx="491352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Mapas </a:t>
            </a:r>
            <a:r>
              <a:rPr lang="es-ES" sz="4400" b="1" i="1" spc="50" dirty="0" err="1" smtClean="0">
                <a:ln w="11430"/>
                <a:solidFill>
                  <a:srgbClr val="9933FF"/>
                </a:solidFill>
              </a:rPr>
              <a:t>deKarnaugh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292" y="1263631"/>
            <a:ext cx="6810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12 Conector recto"/>
          <p:cNvCxnSpPr/>
          <p:nvPr/>
        </p:nvCxnSpPr>
        <p:spPr>
          <a:xfrm flipV="1">
            <a:off x="7327726" y="4809995"/>
            <a:ext cx="551145" cy="387983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98185" y="50047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D2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229633" y="5466388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D2=(TCSQ</a:t>
            </a:r>
            <a:r>
              <a:rPr lang="es-CO" sz="1800" dirty="0" smtClean="0"/>
              <a:t>1</a:t>
            </a:r>
            <a:r>
              <a:rPr lang="es-CO" dirty="0" smtClean="0"/>
              <a:t>Q</a:t>
            </a:r>
            <a:r>
              <a:rPr lang="es-CO" sz="1800" dirty="0" smtClean="0"/>
              <a:t>0</a:t>
            </a:r>
            <a:r>
              <a:rPr lang="es-CO" dirty="0" smtClean="0"/>
              <a:t>)+(Q</a:t>
            </a:r>
            <a:r>
              <a:rPr lang="es-CO" sz="1800" dirty="0" smtClean="0"/>
              <a:t>2</a:t>
            </a:r>
            <a:r>
              <a:rPr lang="es-CO" dirty="0" smtClean="0"/>
              <a:t>Q</a:t>
            </a:r>
            <a:r>
              <a:rPr lang="es-CO" sz="1800" dirty="0" smtClean="0"/>
              <a:t>1</a:t>
            </a:r>
            <a:r>
              <a:rPr lang="es-CO" dirty="0" smtClean="0"/>
              <a:t>’)+(STCP’Q</a:t>
            </a:r>
            <a:r>
              <a:rPr lang="es-CO" sz="1800" dirty="0" smtClean="0"/>
              <a:t>2</a:t>
            </a:r>
            <a:r>
              <a:rPr lang="es-CO" dirty="0" smtClean="0"/>
              <a:t>)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518251" y="0"/>
            <a:ext cx="7042313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Implementación QUARTUS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76450"/>
            <a:ext cx="72009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ln w="9525" cap="flat" cmpd="sng" algn="ctr">
          <a:solidFill>
            <a:srgbClr val="9933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/>
      <a:lstStyle>
        <a:defPPr algn="ctr" fontAlgn="auto">
          <a:spcBef>
            <a:spcPts val="0"/>
          </a:spcBef>
          <a:spcAft>
            <a:spcPts val="0"/>
          </a:spcAft>
          <a:defRPr sz="1400" dirty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667</Words>
  <Application>Microsoft Office PowerPoint</Application>
  <PresentationFormat>Presentación en pantalla (4:3)</PresentationFormat>
  <Paragraphs>327</Paragraphs>
  <Slides>18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1_Diseño predeterminado</vt:lpstr>
      <vt:lpstr>Fotografía de Photo Editor</vt:lpstr>
      <vt:lpstr>Diapositiva 1</vt:lpstr>
      <vt:lpstr>Advanced Digital System  Design Course</vt:lpstr>
      <vt:lpstr>Luz Karime Ramirez Aragón 0711018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Oswaldo.</cp:lastModifiedBy>
  <cp:revision>149</cp:revision>
  <dcterms:created xsi:type="dcterms:W3CDTF">2004-09-18T17:10:08Z</dcterms:created>
  <dcterms:modified xsi:type="dcterms:W3CDTF">2009-12-09T08:01:51Z</dcterms:modified>
</cp:coreProperties>
</file>