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262" r:id="rId3"/>
    <p:sldId id="265" r:id="rId4"/>
    <p:sldId id="291" r:id="rId5"/>
    <p:sldId id="294" r:id="rId6"/>
    <p:sldId id="263" r:id="rId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FF"/>
    <a:srgbClr val="33CCCC"/>
    <a:srgbClr val="99FF99"/>
    <a:srgbClr val="66FF66"/>
    <a:srgbClr val="66FF33"/>
    <a:srgbClr val="008000"/>
    <a:srgbClr val="FF6600"/>
    <a:srgbClr val="FF9900"/>
    <a:srgbClr val="66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463" autoAdjust="0"/>
    <p:restoredTop sz="94660" autoAdjust="0"/>
  </p:normalViewPr>
  <p:slideViewPr>
    <p:cSldViewPr snapToGrid="0" snapToObjects="1">
      <p:cViewPr>
        <p:scale>
          <a:sx n="100" d="100"/>
          <a:sy n="100" d="100"/>
        </p:scale>
        <p:origin x="-78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3" d="100"/>
          <a:sy n="53" d="100"/>
        </p:scale>
        <p:origin x="-1842" y="-102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B71425F1-34C3-42C1-A496-47D5F6B64128}" type="datetimeFigureOut">
              <a:rPr lang="es-ES"/>
              <a:pPr>
                <a:defRPr/>
              </a:pPr>
              <a:t>09/12/2009</a:t>
            </a:fld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4AB498C3-C14E-440B-A097-1CE69CF5036E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2595B92-5295-4CEE-8C61-4ED688205CED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A050DC-580F-4C42-9F8E-72E87A39B137}" type="slidenum">
              <a:rPr lang="es-ES"/>
              <a:pPr/>
              <a:t>1</a:t>
            </a:fld>
            <a:endParaRPr lang="es-ES" dirty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s-CO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208B6-6AA4-45E5-A254-5B42EF2921D2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Haga</a:t>
            </a:r>
            <a:r>
              <a:rPr lang="en-US" noProof="0" dirty="0" smtClean="0"/>
              <a:t>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</a:t>
            </a:r>
            <a:r>
              <a:rPr lang="en-US" noProof="0" dirty="0" err="1" smtClean="0"/>
              <a:t>para</a:t>
            </a:r>
            <a:r>
              <a:rPr lang="en-US" noProof="0" dirty="0" smtClean="0"/>
              <a:t> </a:t>
            </a:r>
            <a:r>
              <a:rPr lang="en-US" noProof="0" dirty="0" err="1" smtClean="0"/>
              <a:t>modificar</a:t>
            </a:r>
            <a:r>
              <a:rPr lang="en-US" noProof="0" dirty="0" smtClean="0"/>
              <a:t> el </a:t>
            </a:r>
            <a:r>
              <a:rPr lang="en-US" noProof="0" dirty="0" err="1" smtClean="0"/>
              <a:t>estilo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título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patrón</a:t>
            </a:r>
            <a:endParaRPr lang="en-US" noProof="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Haga clic para modificar el estilo de texto del patrón</a:t>
            </a:r>
          </a:p>
          <a:p>
            <a:pPr lvl="1"/>
            <a:r>
              <a:rPr lang="en-US" noProof="0" smtClean="0"/>
              <a:t>Segundo nivel</a:t>
            </a:r>
          </a:p>
          <a:p>
            <a:pPr lvl="2"/>
            <a:r>
              <a:rPr lang="en-US" noProof="0" smtClean="0"/>
              <a:t>Tercer nivel</a:t>
            </a:r>
          </a:p>
          <a:p>
            <a:pPr lvl="3"/>
            <a:r>
              <a:rPr lang="en-US" noProof="0" smtClean="0"/>
              <a:t>Cuarto nivel</a:t>
            </a:r>
          </a:p>
          <a:p>
            <a:pPr lvl="4"/>
            <a:r>
              <a:rPr lang="en-US" noProof="0" smtClean="0"/>
              <a:t>Quinto nivel</a:t>
            </a:r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369AE-7E85-40E2-9678-859E9D4BAEA2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6550" y="9398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 Haga clic para modificar el estilo de texto del patrón</a:t>
            </a:r>
          </a:p>
          <a:p>
            <a:pPr lvl="1"/>
            <a:r>
              <a:rPr lang="en-US" smtClean="0"/>
              <a:t> Segundo nivel</a:t>
            </a:r>
          </a:p>
          <a:p>
            <a:pPr lvl="2"/>
            <a:r>
              <a:rPr lang="en-US" smtClean="0"/>
              <a:t> 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E97FD47-D431-44EC-9694-154C6B9AC28C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107950" y="765175"/>
            <a:ext cx="8353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107950" y="819150"/>
            <a:ext cx="8353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6200" y="6477000"/>
            <a:ext cx="2057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dirty="0">
                <a:solidFill>
                  <a:srgbClr val="0000FF"/>
                </a:solidFill>
              </a:rPr>
              <a:t>Jaime Velasco-Medina</a:t>
            </a:r>
            <a:endParaRPr lang="es-ES" sz="1600" dirty="0">
              <a:solidFill>
                <a:srgbClr val="0000FF"/>
              </a:solidFill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3048000" y="6477000"/>
            <a:ext cx="3200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1600" dirty="0">
                <a:solidFill>
                  <a:srgbClr val="0000FF"/>
                </a:solidFill>
              </a:rPr>
              <a:t>Digital System Design</a:t>
            </a:r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6934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>
              <a:defRPr/>
            </a:pPr>
            <a:fld id="{4EDA331C-A494-4064-8984-1229E82158E3}" type="slidenum">
              <a:rPr lang="en-US" sz="1600">
                <a:solidFill>
                  <a:srgbClr val="0000FF"/>
                </a:solidFill>
              </a:rPr>
              <a:pPr algn="r" eaLnBrk="0" hangingPunct="0">
                <a:defRPr/>
              </a:pPr>
              <a:t>‹Nº›</a:t>
            </a:fld>
            <a:endParaRPr lang="en-US" sz="1600" dirty="0">
              <a:solidFill>
                <a:srgbClr val="0000FF"/>
              </a:solidFill>
            </a:endParaRPr>
          </a:p>
        </p:txBody>
      </p:sp>
      <p:pic>
        <p:nvPicPr>
          <p:cNvPr id="2060" name="Picture 18" descr="uvlogos-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412163" y="0"/>
            <a:ext cx="7318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2" name="Line 28"/>
          <p:cNvSpPr>
            <a:spLocks noChangeShapeType="1"/>
          </p:cNvSpPr>
          <p:nvPr userDrawn="1"/>
        </p:nvSpPr>
        <p:spPr bwMode="auto">
          <a:xfrm>
            <a:off x="0" y="107473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>
            <a:off x="468313" y="857250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90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33FF"/>
        </a:buClr>
        <a:buSzPct val="8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667000" y="933450"/>
          <a:ext cx="3781425" cy="4705350"/>
        </p:xfrm>
        <a:graphic>
          <a:graphicData uri="http://schemas.openxmlformats.org/presentationml/2006/ole">
            <p:oleObj spid="_x0000_s1026" name="Fotografía de Photo Editor" r:id="rId4" imgW="3780952" imgH="4704762" progId="">
              <p:embed/>
            </p:oleObj>
          </a:graphicData>
        </a:graphic>
      </p:graphicFrame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685800" y="1219200"/>
            <a:ext cx="7848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algn="ctr" eaLnBrk="0" hangingPunct="0">
              <a:lnSpc>
                <a:spcPct val="87000"/>
              </a:lnSpc>
            </a:pPr>
            <a:r>
              <a:rPr lang="en-US" sz="4400" b="1" i="1" dirty="0">
                <a:solidFill>
                  <a:srgbClr val="9900FF"/>
                </a:solidFill>
              </a:rPr>
              <a:t>Digital System Design</a:t>
            </a:r>
            <a:br>
              <a:rPr lang="en-US" sz="4400" b="1" i="1" dirty="0">
                <a:solidFill>
                  <a:srgbClr val="9900FF"/>
                </a:solidFill>
              </a:rPr>
            </a:br>
            <a:r>
              <a:rPr lang="en-US" sz="4400" b="1" i="1" dirty="0">
                <a:solidFill>
                  <a:srgbClr val="9900FF"/>
                </a:solidFill>
              </a:rPr>
              <a:t>Course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5800" y="1219200"/>
            <a:ext cx="7848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lvl="0" algn="ctr" eaLnBrk="0" hangingPunct="0">
              <a:lnSpc>
                <a:spcPct val="87000"/>
              </a:lnSpc>
            </a:pPr>
            <a:r>
              <a:rPr lang="es-CO" sz="4400" b="1" i="1" dirty="0" smtClean="0">
                <a:solidFill>
                  <a:srgbClr val="9900FF"/>
                </a:solidFill>
              </a:rPr>
              <a:t>Diseño d</a:t>
            </a:r>
            <a:r>
              <a:rPr lang="es-ES" sz="4400" b="1" i="1" dirty="0" smtClean="0">
                <a:solidFill>
                  <a:srgbClr val="9900FF"/>
                </a:solidFill>
              </a:rPr>
              <a:t>e data-path y control-path para un circuito que permita realizar la función:</a:t>
            </a:r>
          </a:p>
          <a:p>
            <a:pPr lvl="0" algn="ctr" eaLnBrk="0" hangingPunct="0">
              <a:lnSpc>
                <a:spcPct val="87000"/>
              </a:lnSpc>
            </a:pPr>
            <a:endParaRPr lang="es-CO" sz="4400" b="1" i="1" dirty="0" smtClean="0">
              <a:solidFill>
                <a:srgbClr val="9900FF"/>
              </a:solidFill>
            </a:endParaRPr>
          </a:p>
          <a:p>
            <a:pPr algn="ctr" eaLnBrk="0" hangingPunct="0">
              <a:lnSpc>
                <a:spcPct val="87000"/>
              </a:lnSpc>
            </a:pPr>
            <a:endParaRPr lang="es-CO" sz="4400" b="1" i="1" dirty="0">
              <a:solidFill>
                <a:srgbClr val="9900FF"/>
              </a:solidFill>
            </a:endParaRPr>
          </a:p>
          <a:p>
            <a:pPr algn="ctr" eaLnBrk="0" hangingPunct="0">
              <a:lnSpc>
                <a:spcPct val="87000"/>
              </a:lnSpc>
            </a:pPr>
            <a:endParaRPr lang="es-CO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 eaLnBrk="0" hangingPunct="0">
              <a:lnSpc>
                <a:spcPct val="87000"/>
              </a:lnSpc>
            </a:pPr>
            <a:endParaRPr lang="es-CO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 eaLnBrk="0" hangingPunct="0">
              <a:lnSpc>
                <a:spcPct val="87000"/>
              </a:lnSpc>
            </a:pPr>
            <a:r>
              <a:rPr lang="es-CO" b="1" i="1" dirty="0" smtClean="0">
                <a:solidFill>
                  <a:schemeClr val="accent2">
                    <a:lumMod val="75000"/>
                  </a:schemeClr>
                </a:solidFill>
              </a:rPr>
              <a:t>Violeta E. Guerrero</a:t>
            </a:r>
          </a:p>
          <a:p>
            <a:pPr algn="ctr" eaLnBrk="0" hangingPunct="0">
              <a:lnSpc>
                <a:spcPct val="87000"/>
              </a:lnSpc>
            </a:pPr>
            <a:r>
              <a:rPr lang="es-CO" b="1" i="1" dirty="0" smtClean="0">
                <a:solidFill>
                  <a:schemeClr val="accent2">
                    <a:lumMod val="75000"/>
                  </a:schemeClr>
                </a:solidFill>
              </a:rPr>
              <a:t>Juan Felipe Hernández</a:t>
            </a:r>
            <a:endParaRPr lang="es-CO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/>
        </p:nvGraphicFramePr>
        <p:xfrm>
          <a:off x="962025" y="3810000"/>
          <a:ext cx="7239000" cy="942975"/>
        </p:xfrm>
        <a:graphic>
          <a:graphicData uri="http://schemas.openxmlformats.org/presentationml/2006/ole">
            <p:oleObj spid="_x0000_s6146" name="Ecuación" r:id="rId3" imgW="22222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DATA-PATH </a:t>
            </a:r>
            <a:endParaRPr lang="es-ES" dirty="0"/>
          </a:p>
        </p:txBody>
      </p:sp>
      <p:graphicFrame>
        <p:nvGraphicFramePr>
          <p:cNvPr id="145" name="144 Objeto"/>
          <p:cNvGraphicFramePr>
            <a:graphicFrameLocks noChangeAspect="1"/>
          </p:cNvGraphicFramePr>
          <p:nvPr/>
        </p:nvGraphicFramePr>
        <p:xfrm>
          <a:off x="0" y="4914900"/>
          <a:ext cx="9144000" cy="533400"/>
        </p:xfrm>
        <a:graphic>
          <a:graphicData uri="http://schemas.openxmlformats.org/presentationml/2006/ole">
            <p:oleObj spid="_x0000_s7170" name="Ecuación" r:id="rId3" imgW="3987720" imgH="253800" progId="Equation.3">
              <p:embed/>
            </p:oleObj>
          </a:graphicData>
        </a:graphic>
      </p:graphicFrame>
      <p:grpSp>
        <p:nvGrpSpPr>
          <p:cNvPr id="74" name="73 Grupo"/>
          <p:cNvGrpSpPr/>
          <p:nvPr/>
        </p:nvGrpSpPr>
        <p:grpSpPr>
          <a:xfrm>
            <a:off x="123033" y="1031876"/>
            <a:ext cx="8637587" cy="3276600"/>
            <a:chOff x="123033" y="1031876"/>
            <a:chExt cx="8637587" cy="3276600"/>
          </a:xfrm>
        </p:grpSpPr>
        <p:grpSp>
          <p:nvGrpSpPr>
            <p:cNvPr id="73" name="72 Grupo"/>
            <p:cNvGrpSpPr/>
            <p:nvPr/>
          </p:nvGrpSpPr>
          <p:grpSpPr>
            <a:xfrm>
              <a:off x="123033" y="1031876"/>
              <a:ext cx="8637587" cy="3276600"/>
              <a:chOff x="123033" y="1031876"/>
              <a:chExt cx="8637587" cy="3276600"/>
            </a:xfrm>
          </p:grpSpPr>
          <p:grpSp>
            <p:nvGrpSpPr>
              <p:cNvPr id="144" name="143 Grupo"/>
              <p:cNvGrpSpPr/>
              <p:nvPr/>
            </p:nvGrpSpPr>
            <p:grpSpPr>
              <a:xfrm>
                <a:off x="123033" y="1031876"/>
                <a:ext cx="8637587" cy="3276600"/>
                <a:chOff x="146051" y="1731963"/>
                <a:chExt cx="8637587" cy="3276600"/>
              </a:xfrm>
            </p:grpSpPr>
            <p:cxnSp>
              <p:nvCxnSpPr>
                <p:cNvPr id="86" name="115 Conector angular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498942" y="4221957"/>
                  <a:ext cx="285751" cy="1588"/>
                </a:xfrm>
                <a:prstGeom prst="bentConnector3">
                  <a:avLst>
                    <a:gd name="adj1" fmla="val 50000"/>
                  </a:avLst>
                </a:prstGeom>
                <a:noFill/>
                <a:ln w="38100" algn="ctr">
                  <a:solidFill>
                    <a:srgbClr val="0000FF"/>
                  </a:solidFill>
                  <a:round/>
                  <a:headEnd/>
                  <a:tailEnd type="arrow" w="med" len="med"/>
                </a:ln>
              </p:spPr>
            </p:cxnSp>
            <p:grpSp>
              <p:nvGrpSpPr>
                <p:cNvPr id="9" name="8 Grupo"/>
                <p:cNvGrpSpPr/>
                <p:nvPr/>
              </p:nvGrpSpPr>
              <p:grpSpPr>
                <a:xfrm>
                  <a:off x="146051" y="1731963"/>
                  <a:ext cx="8637587" cy="3269456"/>
                  <a:chOff x="214313" y="1376363"/>
                  <a:chExt cx="8637587" cy="3269456"/>
                </a:xfrm>
              </p:grpSpPr>
              <p:cxnSp>
                <p:nvCxnSpPr>
                  <p:cNvPr id="38" name="37 Conector angular"/>
                  <p:cNvCxnSpPr/>
                  <p:nvPr/>
                </p:nvCxnSpPr>
                <p:spPr>
                  <a:xfrm rot="5400000">
                    <a:off x="2911873" y="2823765"/>
                    <a:ext cx="523875" cy="794"/>
                  </a:xfrm>
                  <a:prstGeom prst="bentConnector3">
                    <a:avLst>
                      <a:gd name="adj1" fmla="val 50000"/>
                    </a:avLst>
                  </a:prstGeom>
                  <a:ln w="38100">
                    <a:solidFill>
                      <a:srgbClr val="0000FF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AutoShape 5"/>
                  <p:cNvSpPr>
                    <a:spLocks noChangeArrowheads="1"/>
                  </p:cNvSpPr>
                  <p:nvPr/>
                </p:nvSpPr>
                <p:spPr bwMode="auto">
                  <a:xfrm>
                    <a:off x="2995613" y="3071813"/>
                    <a:ext cx="1000125" cy="571500"/>
                  </a:xfrm>
                  <a:prstGeom prst="flowChartManualOperation">
                    <a:avLst/>
                  </a:prstGeom>
                  <a:solidFill>
                    <a:srgbClr val="66FF33"/>
                  </a:solidFill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 defTabSz="449263"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Arial" charset="0"/>
                      <a:buNone/>
                      <a:defRPr/>
                    </a:pPr>
                    <a:r>
                      <a:rPr lang="es-MX" sz="1200" dirty="0">
                        <a:solidFill>
                          <a:srgbClr val="0000FF"/>
                        </a:solidFill>
                      </a:rPr>
                      <a:t>ALU</a:t>
                    </a:r>
                    <a:endParaRPr lang="es-CO" sz="1200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1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2924175" y="2357438"/>
                    <a:ext cx="500063" cy="214312"/>
                  </a:xfrm>
                  <a:prstGeom prst="rect">
                    <a:avLst/>
                  </a:prstGeom>
                  <a:solidFill>
                    <a:srgbClr val="FF99FF"/>
                  </a:solidFill>
                  <a:ln w="25400">
                    <a:solidFill>
                      <a:srgbClr val="0000FF"/>
                    </a:solidFill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 defTabSz="449263"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Arial" charset="0"/>
                      <a:buNone/>
                      <a:defRPr/>
                    </a:pPr>
                    <a:r>
                      <a:rPr lang="es-MX" sz="1200" dirty="0">
                        <a:solidFill>
                          <a:srgbClr val="0000FF"/>
                        </a:solidFill>
                      </a:rPr>
                      <a:t>REG </a:t>
                    </a:r>
                    <a:r>
                      <a:rPr lang="es-MX" sz="1200" dirty="0" smtClean="0">
                        <a:solidFill>
                          <a:srgbClr val="0000FF"/>
                        </a:solidFill>
                      </a:rPr>
                      <a:t>B0</a:t>
                    </a:r>
                    <a:endParaRPr lang="es-CO" sz="1200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2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3529013" y="2357438"/>
                    <a:ext cx="500062" cy="214312"/>
                  </a:xfrm>
                  <a:prstGeom prst="rect">
                    <a:avLst/>
                  </a:prstGeom>
                  <a:solidFill>
                    <a:srgbClr val="66CCFF"/>
                  </a:solidFill>
                  <a:ln w="25400">
                    <a:solidFill>
                      <a:srgbClr val="0000FF"/>
                    </a:solidFill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 defTabSz="449263"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Arial" charset="0"/>
                      <a:buNone/>
                      <a:defRPr/>
                    </a:pPr>
                    <a:r>
                      <a:rPr lang="es-MX" sz="1200" dirty="0">
                        <a:solidFill>
                          <a:srgbClr val="0000FF"/>
                        </a:solidFill>
                      </a:rPr>
                      <a:t>REG </a:t>
                    </a:r>
                    <a:r>
                      <a:rPr lang="es-MX" sz="1200" dirty="0" smtClean="0">
                        <a:solidFill>
                          <a:srgbClr val="0000FF"/>
                        </a:solidFill>
                      </a:rPr>
                      <a:t>A0</a:t>
                    </a:r>
                    <a:endParaRPr lang="es-CO" sz="1200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3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857250" y="2500313"/>
                    <a:ext cx="1071563" cy="214312"/>
                  </a:xfrm>
                  <a:prstGeom prst="rect">
                    <a:avLst/>
                  </a:prstGeom>
                  <a:solidFill>
                    <a:srgbClr val="FFCC66"/>
                  </a:solidFill>
                  <a:ln w="25400">
                    <a:solidFill>
                      <a:srgbClr val="0000FF"/>
                    </a:solidFill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 defTabSz="449263"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Arial" charset="0"/>
                      <a:buNone/>
                      <a:defRPr/>
                    </a:pPr>
                    <a:r>
                      <a:rPr lang="es-MX" sz="1200" dirty="0">
                        <a:solidFill>
                          <a:srgbClr val="0000FF"/>
                        </a:solidFill>
                      </a:rPr>
                      <a:t>R0</a:t>
                    </a:r>
                    <a:endParaRPr lang="es-CO" sz="1200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4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857250" y="2714625"/>
                    <a:ext cx="1071563" cy="714375"/>
                  </a:xfrm>
                  <a:prstGeom prst="rect">
                    <a:avLst/>
                  </a:prstGeom>
                  <a:solidFill>
                    <a:srgbClr val="FFCC66"/>
                  </a:solidFill>
                  <a:ln w="25400">
                    <a:solidFill>
                      <a:srgbClr val="0000FF"/>
                    </a:solidFill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 defTabSz="449263"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Arial" charset="0"/>
                      <a:buNone/>
                      <a:defRPr/>
                    </a:pPr>
                    <a:r>
                      <a:rPr lang="es-MX" sz="1200" dirty="0">
                        <a:solidFill>
                          <a:srgbClr val="0000FF"/>
                        </a:solidFill>
                      </a:rPr>
                      <a:t>BANCO </a:t>
                    </a:r>
                  </a:p>
                  <a:p>
                    <a:pPr algn="ctr" defTabSz="449263"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Arial" charset="0"/>
                      <a:buNone/>
                      <a:defRPr/>
                    </a:pPr>
                    <a:r>
                      <a:rPr lang="es-MX" sz="1200" dirty="0">
                        <a:solidFill>
                          <a:srgbClr val="0000FF"/>
                        </a:solidFill>
                      </a:rPr>
                      <a:t>DE </a:t>
                    </a:r>
                  </a:p>
                  <a:p>
                    <a:pPr algn="ctr" defTabSz="449263"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Arial" charset="0"/>
                      <a:buNone/>
                      <a:defRPr/>
                    </a:pPr>
                    <a:r>
                      <a:rPr lang="es-MX" sz="1200" dirty="0">
                        <a:solidFill>
                          <a:srgbClr val="0000FF"/>
                        </a:solidFill>
                      </a:rPr>
                      <a:t>REG.</a:t>
                    </a:r>
                    <a:endParaRPr lang="es-CO" sz="1200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5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8348663" y="2828925"/>
                    <a:ext cx="503237" cy="1214438"/>
                  </a:xfrm>
                  <a:prstGeom prst="rect">
                    <a:avLst/>
                  </a:prstGeom>
                  <a:solidFill>
                    <a:srgbClr val="009900"/>
                  </a:solidFill>
                  <a:ln w="25400">
                    <a:solidFill>
                      <a:srgbClr val="0000FF"/>
                    </a:solidFill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 defTabSz="449263"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Arial" charset="0"/>
                      <a:buNone/>
                      <a:defRPr/>
                    </a:pPr>
                    <a:r>
                      <a:rPr lang="es-MX" sz="1600" dirty="0">
                        <a:solidFill>
                          <a:srgbClr val="0000FF"/>
                        </a:solidFill>
                      </a:rPr>
                      <a:t>RAM</a:t>
                    </a:r>
                    <a:endParaRPr lang="es-CO" sz="1600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6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642938" y="2143125"/>
                    <a:ext cx="8208962" cy="0"/>
                  </a:xfrm>
                  <a:prstGeom prst="line">
                    <a:avLst/>
                  </a:prstGeom>
                  <a:ln w="38100">
                    <a:solidFill>
                      <a:srgbClr val="0000FF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 algn="ctr" defTabSz="449263"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Arial" charset="0"/>
                      <a:buNone/>
                      <a:defRPr/>
                    </a:pPr>
                    <a:endParaRPr lang="es-CO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7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642938" y="1643063"/>
                    <a:ext cx="8208962" cy="0"/>
                  </a:xfrm>
                  <a:prstGeom prst="line">
                    <a:avLst/>
                  </a:prstGeom>
                  <a:ln w="38100">
                    <a:solidFill>
                      <a:srgbClr val="0000FF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 algn="ctr" defTabSz="449263"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Arial" charset="0"/>
                      <a:buNone/>
                      <a:defRPr/>
                    </a:pPr>
                    <a:endParaRPr lang="es-CO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9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10411" y="2643188"/>
                    <a:ext cx="614363" cy="264047"/>
                  </a:xfrm>
                  <a:prstGeom prst="rect">
                    <a:avLst/>
                  </a:prstGeom>
                  <a:solidFill>
                    <a:srgbClr val="FFFF99"/>
                  </a:solidFill>
                  <a:ln w="25400">
                    <a:solidFill>
                      <a:srgbClr val="0000FF"/>
                    </a:solidFill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>
                    <a:spAutoFit/>
                  </a:bodyPr>
                  <a:lstStyle/>
                  <a:p>
                    <a:pPr algn="ctr" defTabSz="449263">
                      <a:lnSpc>
                        <a:spcPct val="93000"/>
                      </a:lnSpc>
                      <a:spcBef>
                        <a:spcPct val="50000"/>
                      </a:spcBef>
                      <a:buClr>
                        <a:srgbClr val="000000"/>
                      </a:buClr>
                      <a:buSzPct val="100000"/>
                      <a:buFont typeface="Arial" charset="0"/>
                      <a:buNone/>
                      <a:defRPr/>
                    </a:pPr>
                    <a:r>
                      <a:rPr lang="es-CO" sz="1200" dirty="0" smtClean="0">
                        <a:solidFill>
                          <a:srgbClr val="0000FF"/>
                        </a:solidFill>
                      </a:rPr>
                      <a:t>ROUT</a:t>
                    </a:r>
                    <a:endParaRPr lang="es-ES" sz="1200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0" name="AutoShape 49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7622381" y="3178969"/>
                    <a:ext cx="214313" cy="142875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25400">
                    <a:solidFill>
                      <a:srgbClr val="0000FF"/>
                    </a:solidFill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 defTabSz="449263"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Arial" charset="0"/>
                      <a:buNone/>
                      <a:defRPr/>
                    </a:pPr>
                    <a:endParaRPr lang="es-CO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1" name="AutoShape 50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7622381" y="3579019"/>
                    <a:ext cx="214313" cy="123825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25400">
                    <a:solidFill>
                      <a:srgbClr val="0000FF"/>
                    </a:solidFill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 defTabSz="449263"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Arial" charset="0"/>
                      <a:buNone/>
                      <a:defRPr/>
                    </a:pPr>
                    <a:endParaRPr lang="es-CO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2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857250" y="3429000"/>
                    <a:ext cx="1071563" cy="214313"/>
                  </a:xfrm>
                  <a:prstGeom prst="rect">
                    <a:avLst/>
                  </a:prstGeom>
                  <a:solidFill>
                    <a:srgbClr val="FFCC66"/>
                  </a:solidFill>
                  <a:ln w="19050">
                    <a:solidFill>
                      <a:schemeClr val="accent2">
                        <a:shade val="95000"/>
                        <a:satMod val="105000"/>
                      </a:schemeClr>
                    </a:solidFill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 defTabSz="449263"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Arial" charset="0"/>
                      <a:buNone/>
                      <a:defRPr/>
                    </a:pPr>
                    <a:r>
                      <a:rPr lang="es-MX" sz="1200" dirty="0">
                        <a:solidFill>
                          <a:srgbClr val="0000FF"/>
                        </a:solidFill>
                      </a:rPr>
                      <a:t>R13</a:t>
                    </a:r>
                    <a:endParaRPr lang="es-CO" sz="1200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3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857250" y="3643313"/>
                    <a:ext cx="1071563" cy="214312"/>
                  </a:xfrm>
                  <a:prstGeom prst="rect">
                    <a:avLst/>
                  </a:prstGeom>
                  <a:solidFill>
                    <a:srgbClr val="FFCC66"/>
                  </a:solidFill>
                  <a:ln w="25400">
                    <a:solidFill>
                      <a:srgbClr val="0000FF"/>
                    </a:solidFill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 defTabSz="449263"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Arial" charset="0"/>
                      <a:buNone/>
                      <a:defRPr/>
                    </a:pPr>
                    <a:r>
                      <a:rPr lang="es-MX" sz="1200" dirty="0">
                        <a:solidFill>
                          <a:srgbClr val="0000FF"/>
                        </a:solidFill>
                      </a:rPr>
                      <a:t>R14</a:t>
                    </a:r>
                    <a:endParaRPr lang="es-CO" sz="1200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4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857250" y="3857625"/>
                    <a:ext cx="1071563" cy="214313"/>
                  </a:xfrm>
                  <a:prstGeom prst="rect">
                    <a:avLst/>
                  </a:prstGeom>
                  <a:solidFill>
                    <a:srgbClr val="FFCC66"/>
                  </a:solidFill>
                  <a:ln w="25400">
                    <a:solidFill>
                      <a:srgbClr val="0000FF"/>
                    </a:solidFill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 defTabSz="449263"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Arial" charset="0"/>
                      <a:buNone/>
                      <a:defRPr/>
                    </a:pPr>
                    <a:r>
                      <a:rPr lang="es-MX" sz="1200" dirty="0" smtClean="0">
                        <a:solidFill>
                          <a:srgbClr val="0000FF"/>
                        </a:solidFill>
                      </a:rPr>
                      <a:t>R15</a:t>
                    </a:r>
                    <a:endParaRPr lang="es-CO" sz="1200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7" name="26 Elipse"/>
                  <p:cNvSpPr/>
                  <p:nvPr/>
                </p:nvSpPr>
                <p:spPr>
                  <a:xfrm>
                    <a:off x="5348288" y="3100388"/>
                    <a:ext cx="714375" cy="642937"/>
                  </a:xfrm>
                  <a:prstGeom prst="ellipse">
                    <a:avLst/>
                  </a:prstGeom>
                  <a:solidFill>
                    <a:srgbClr val="CCFF66"/>
                  </a:solidFill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defTabSz="449263"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Arial" charset="0"/>
                      <a:buNone/>
                      <a:defRPr/>
                    </a:pPr>
                    <a:r>
                      <a:rPr lang="es-MX" dirty="0" smtClean="0">
                        <a:solidFill>
                          <a:srgbClr val="0000FF"/>
                        </a:solidFill>
                      </a:rPr>
                      <a:t>X</a:t>
                    </a:r>
                    <a:endParaRPr lang="es-CO" sz="2400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8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4640105" y="3998118"/>
                    <a:ext cx="2143125" cy="214313"/>
                  </a:xfrm>
                  <a:prstGeom prst="rect">
                    <a:avLst/>
                  </a:prstGeom>
                  <a:solidFill>
                    <a:srgbClr val="FFFF99"/>
                  </a:solidFill>
                  <a:ln w="25400">
                    <a:solidFill>
                      <a:srgbClr val="0000FF"/>
                    </a:solidFill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 defTabSz="449263"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Arial" charset="0"/>
                      <a:buNone/>
                      <a:defRPr/>
                    </a:pPr>
                    <a:r>
                      <a:rPr lang="es-MX" sz="1200" dirty="0" smtClean="0">
                        <a:solidFill>
                          <a:srgbClr val="0000FF"/>
                        </a:solidFill>
                      </a:rPr>
                      <a:t>REG D</a:t>
                    </a:r>
                    <a:endParaRPr lang="es-CO" sz="1200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9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77086" y="3985157"/>
                    <a:ext cx="500064" cy="264047"/>
                  </a:xfrm>
                  <a:prstGeom prst="rect">
                    <a:avLst/>
                  </a:prstGeom>
                  <a:solidFill>
                    <a:srgbClr val="FFFF99"/>
                  </a:solidFill>
                  <a:ln w="25400">
                    <a:solidFill>
                      <a:srgbClr val="0000FF"/>
                    </a:solidFill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>
                    <a:spAutoFit/>
                  </a:bodyPr>
                  <a:lstStyle/>
                  <a:p>
                    <a:pPr algn="ctr" defTabSz="449263">
                      <a:lnSpc>
                        <a:spcPct val="93000"/>
                      </a:lnSpc>
                      <a:spcBef>
                        <a:spcPct val="50000"/>
                      </a:spcBef>
                      <a:buClr>
                        <a:srgbClr val="000000"/>
                      </a:buClr>
                      <a:buSzPct val="100000"/>
                      <a:buFont typeface="Arial" charset="0"/>
                      <a:buNone/>
                      <a:defRPr/>
                    </a:pPr>
                    <a:r>
                      <a:rPr lang="es-CO" sz="1200" dirty="0" smtClean="0">
                        <a:solidFill>
                          <a:srgbClr val="0000FF"/>
                        </a:solidFill>
                      </a:rPr>
                      <a:t>RIN</a:t>
                    </a:r>
                    <a:endParaRPr lang="es-ES" sz="1200" dirty="0">
                      <a:solidFill>
                        <a:srgbClr val="0000FF"/>
                      </a:solidFill>
                    </a:endParaRPr>
                  </a:p>
                </p:txBody>
              </p:sp>
              <p:cxnSp>
                <p:nvCxnSpPr>
                  <p:cNvPr id="30" name="29 Forma"/>
                  <p:cNvCxnSpPr>
                    <a:stCxn id="19" idx="2"/>
                    <a:endCxn id="20" idx="3"/>
                  </p:cNvCxnSpPr>
                  <p:nvPr/>
                </p:nvCxnSpPr>
                <p:spPr>
                  <a:xfrm rot="16200000" flipH="1">
                    <a:off x="7366260" y="2958567"/>
                    <a:ext cx="343172" cy="240507"/>
                  </a:xfrm>
                  <a:prstGeom prst="bentConnector2">
                    <a:avLst/>
                  </a:prstGeom>
                  <a:ln w="38100">
                    <a:solidFill>
                      <a:srgbClr val="0000FF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32 Forma"/>
                  <p:cNvCxnSpPr>
                    <a:stCxn id="21" idx="0"/>
                    <a:endCxn id="29" idx="0"/>
                  </p:cNvCxnSpPr>
                  <p:nvPr/>
                </p:nvCxnSpPr>
                <p:spPr>
                  <a:xfrm rot="10800000" flipV="1">
                    <a:off x="7427119" y="3640931"/>
                    <a:ext cx="240507" cy="344226"/>
                  </a:xfrm>
                  <a:prstGeom prst="bentConnector2">
                    <a:avLst/>
                  </a:prstGeom>
                  <a:ln w="38100">
                    <a:solidFill>
                      <a:srgbClr val="0000FF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35 Conector recto de flecha"/>
                  <p:cNvCxnSpPr/>
                  <p:nvPr/>
                </p:nvCxnSpPr>
                <p:spPr>
                  <a:xfrm rot="5400000">
                    <a:off x="3083718" y="2259807"/>
                    <a:ext cx="214313" cy="0"/>
                  </a:xfrm>
                  <a:prstGeom prst="straightConnector1">
                    <a:avLst/>
                  </a:prstGeom>
                  <a:ln w="38100">
                    <a:solidFill>
                      <a:srgbClr val="0000FF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36 Conector recto de flecha"/>
                  <p:cNvCxnSpPr/>
                  <p:nvPr/>
                </p:nvCxnSpPr>
                <p:spPr>
                  <a:xfrm rot="5400000">
                    <a:off x="3423444" y="1999457"/>
                    <a:ext cx="714375" cy="1587"/>
                  </a:xfrm>
                  <a:prstGeom prst="straightConnector1">
                    <a:avLst/>
                  </a:prstGeom>
                  <a:ln w="38100">
                    <a:solidFill>
                      <a:srgbClr val="0000FF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38 Conector angular"/>
                  <p:cNvCxnSpPr/>
                  <p:nvPr/>
                </p:nvCxnSpPr>
                <p:spPr>
                  <a:xfrm rot="16200000" flipH="1">
                    <a:off x="3531393" y="2821781"/>
                    <a:ext cx="500062" cy="1"/>
                  </a:xfrm>
                  <a:prstGeom prst="bentConnector3">
                    <a:avLst>
                      <a:gd name="adj1" fmla="val 50000"/>
                    </a:avLst>
                  </a:prstGeom>
                  <a:ln w="38100">
                    <a:solidFill>
                      <a:srgbClr val="0000FF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39 Conector recto de flecha"/>
                  <p:cNvCxnSpPr/>
                  <p:nvPr/>
                </p:nvCxnSpPr>
                <p:spPr>
                  <a:xfrm rot="5400000" flipH="1" flipV="1">
                    <a:off x="1304925" y="2071688"/>
                    <a:ext cx="857250" cy="0"/>
                  </a:xfrm>
                  <a:prstGeom prst="straightConnector1">
                    <a:avLst/>
                  </a:prstGeom>
                  <a:ln w="38100">
                    <a:solidFill>
                      <a:srgbClr val="0000FF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40 Conector recto de flecha"/>
                  <p:cNvCxnSpPr/>
                  <p:nvPr/>
                </p:nvCxnSpPr>
                <p:spPr>
                  <a:xfrm rot="5400000" flipH="1" flipV="1">
                    <a:off x="882650" y="2320925"/>
                    <a:ext cx="357188" cy="1588"/>
                  </a:xfrm>
                  <a:prstGeom prst="straightConnector1">
                    <a:avLst/>
                  </a:prstGeom>
                  <a:ln w="38100">
                    <a:solidFill>
                      <a:srgbClr val="0000FF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41 Conector angular"/>
                  <p:cNvCxnSpPr>
                    <a:endCxn id="24" idx="2"/>
                  </p:cNvCxnSpPr>
                  <p:nvPr/>
                </p:nvCxnSpPr>
                <p:spPr>
                  <a:xfrm rot="5400000" flipH="1" flipV="1">
                    <a:off x="1106489" y="4358482"/>
                    <a:ext cx="573087" cy="1588"/>
                  </a:xfrm>
                  <a:prstGeom prst="bentConnector3">
                    <a:avLst>
                      <a:gd name="adj1" fmla="val 50000"/>
                    </a:avLst>
                  </a:prstGeom>
                  <a:ln w="38100">
                    <a:solidFill>
                      <a:srgbClr val="0000FF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9076" y="1376363"/>
                    <a:ext cx="785812" cy="266700"/>
                  </a:xfrm>
                  <a:prstGeom prst="rect">
                    <a:avLst/>
                  </a:prstGeom>
                  <a:noFill/>
                  <a:ln w="38100">
                    <a:noFill/>
                    <a:round/>
                    <a:headEnd/>
                    <a:tailEnd/>
                  </a:ln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pPr defTabSz="449263">
                      <a:lnSpc>
                        <a:spcPct val="93000"/>
                      </a:lnSpc>
                      <a:spcBef>
                        <a:spcPts val="1125"/>
                      </a:spcBef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s-CO" sz="1200" dirty="0">
                        <a:solidFill>
                          <a:srgbClr val="0000FF"/>
                        </a:solidFill>
                        <a:cs typeface="Lucida Sans Unicode" pitchFamily="34" charset="0"/>
                      </a:rPr>
                      <a:t> </a:t>
                    </a:r>
                    <a:r>
                      <a:rPr lang="es-CO" sz="1200" b="1" dirty="0" smtClean="0">
                        <a:solidFill>
                          <a:srgbClr val="0000FF"/>
                        </a:solidFill>
                        <a:cs typeface="Lucida Sans Unicode" pitchFamily="34" charset="0"/>
                      </a:rPr>
                      <a:t>BUSA</a:t>
                    </a:r>
                    <a:endParaRPr lang="es-CO" sz="1200" b="1" dirty="0">
                      <a:solidFill>
                        <a:srgbClr val="0000FF"/>
                      </a:solidFill>
                      <a:cs typeface="Lucida Sans Unicode" pitchFamily="34" charset="0"/>
                    </a:endParaRPr>
                  </a:p>
                </p:txBody>
              </p:sp>
              <p:sp>
                <p:nvSpPr>
                  <p:cNvPr id="44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4313" y="1862138"/>
                    <a:ext cx="857250" cy="266700"/>
                  </a:xfrm>
                  <a:prstGeom prst="rect">
                    <a:avLst/>
                  </a:prstGeom>
                  <a:noFill/>
                  <a:ln w="38100">
                    <a:noFill/>
                    <a:round/>
                    <a:headEnd/>
                    <a:tailEnd/>
                  </a:ln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pPr defTabSz="449263">
                      <a:lnSpc>
                        <a:spcPct val="93000"/>
                      </a:lnSpc>
                      <a:spcBef>
                        <a:spcPts val="1125"/>
                      </a:spcBef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s-CO" sz="1200" dirty="0">
                        <a:solidFill>
                          <a:srgbClr val="0000FF"/>
                        </a:solidFill>
                        <a:cs typeface="Lucida Sans Unicode" pitchFamily="34" charset="0"/>
                      </a:rPr>
                      <a:t> </a:t>
                    </a:r>
                    <a:r>
                      <a:rPr lang="es-CO" sz="1200" b="1" dirty="0">
                        <a:solidFill>
                          <a:srgbClr val="0000FF"/>
                        </a:solidFill>
                        <a:cs typeface="Lucida Sans Unicode" pitchFamily="34" charset="0"/>
                      </a:rPr>
                      <a:t>BUS B</a:t>
                    </a:r>
                  </a:p>
                </p:txBody>
              </p:sp>
              <p:sp>
                <p:nvSpPr>
                  <p:cNvPr id="46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4767263" y="2428875"/>
                    <a:ext cx="571500" cy="214313"/>
                  </a:xfrm>
                  <a:prstGeom prst="rect">
                    <a:avLst/>
                  </a:prstGeom>
                  <a:solidFill>
                    <a:srgbClr val="FF66CC"/>
                  </a:solidFill>
                  <a:ln w="25400">
                    <a:solidFill>
                      <a:srgbClr val="0000FF"/>
                    </a:solidFill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 defTabSz="449263"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Arial" charset="0"/>
                      <a:buNone/>
                      <a:defRPr/>
                    </a:pPr>
                    <a:r>
                      <a:rPr lang="es-MX" sz="1200" dirty="0">
                        <a:solidFill>
                          <a:srgbClr val="0000FF"/>
                        </a:solidFill>
                      </a:rPr>
                      <a:t>REG </a:t>
                    </a:r>
                    <a:r>
                      <a:rPr lang="es-MX" sz="1200" dirty="0" smtClean="0">
                        <a:solidFill>
                          <a:srgbClr val="0000FF"/>
                        </a:solidFill>
                      </a:rPr>
                      <a:t>B1</a:t>
                    </a:r>
                    <a:endParaRPr lang="es-CO" sz="1200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47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6067425" y="2428875"/>
                    <a:ext cx="571500" cy="214313"/>
                  </a:xfrm>
                  <a:prstGeom prst="rect">
                    <a:avLst/>
                  </a:prstGeom>
                  <a:solidFill>
                    <a:srgbClr val="00FFFF"/>
                  </a:solidFill>
                  <a:ln w="25400">
                    <a:solidFill>
                      <a:srgbClr val="0000FF"/>
                    </a:solidFill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 defTabSz="449263"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Arial" charset="0"/>
                      <a:buNone/>
                      <a:defRPr/>
                    </a:pPr>
                    <a:r>
                      <a:rPr lang="es-MX" sz="1200" dirty="0">
                        <a:solidFill>
                          <a:srgbClr val="0000FF"/>
                        </a:solidFill>
                      </a:rPr>
                      <a:t>REG </a:t>
                    </a:r>
                    <a:r>
                      <a:rPr lang="es-MX" sz="1200" dirty="0" smtClean="0">
                        <a:solidFill>
                          <a:srgbClr val="0000FF"/>
                        </a:solidFill>
                      </a:rPr>
                      <a:t>A1</a:t>
                    </a:r>
                    <a:endParaRPr lang="es-CO" sz="1200" dirty="0">
                      <a:solidFill>
                        <a:srgbClr val="0000FF"/>
                      </a:solidFill>
                    </a:endParaRPr>
                  </a:p>
                </p:txBody>
              </p:sp>
              <p:cxnSp>
                <p:nvCxnSpPr>
                  <p:cNvPr id="57" name="115 Conector angular"/>
                  <p:cNvCxnSpPr>
                    <a:cxnSpLocks noChangeShapeType="1"/>
                    <a:stCxn id="10" idx="2"/>
                  </p:cNvCxnSpPr>
                  <p:nvPr/>
                </p:nvCxnSpPr>
                <p:spPr bwMode="auto">
                  <a:xfrm rot="5400000">
                    <a:off x="3313908" y="3824289"/>
                    <a:ext cx="362744" cy="793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 w="38100" algn="ctr">
                    <a:solidFill>
                      <a:srgbClr val="0000FF"/>
                    </a:solidFill>
                    <a:round/>
                    <a:headEnd/>
                    <a:tailEnd type="arrow" w="med" len="med"/>
                  </a:ln>
                </p:spPr>
              </p:cxnSp>
              <p:cxnSp>
                <p:nvCxnSpPr>
                  <p:cNvPr id="58" name="117 Conector angular"/>
                  <p:cNvCxnSpPr>
                    <a:cxnSpLocks noChangeShapeType="1"/>
                  </p:cNvCxnSpPr>
                  <p:nvPr/>
                </p:nvCxnSpPr>
                <p:spPr bwMode="auto">
                  <a:xfrm rot="16200000" flipH="1">
                    <a:off x="3236118" y="4393407"/>
                    <a:ext cx="500063" cy="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 w="38100" algn="ctr">
                    <a:solidFill>
                      <a:srgbClr val="0000FF"/>
                    </a:solidFill>
                    <a:round/>
                    <a:headEnd/>
                    <a:tailEnd type="arrow" w="med" len="med"/>
                  </a:ln>
                </p:spPr>
              </p:cxnSp>
              <p:cxnSp>
                <p:nvCxnSpPr>
                  <p:cNvPr id="59" name="135 Conector angular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7160418" y="2393157"/>
                    <a:ext cx="500063" cy="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 w="38100" algn="ctr">
                    <a:solidFill>
                      <a:srgbClr val="0000FF"/>
                    </a:solidFill>
                    <a:round/>
                    <a:headEnd/>
                    <a:tailEnd type="arrow" w="med" len="med"/>
                  </a:ln>
                </p:spPr>
              </p:cxnSp>
              <p:cxnSp>
                <p:nvCxnSpPr>
                  <p:cNvPr id="60" name="59 Conector angular"/>
                  <p:cNvCxnSpPr>
                    <a:endCxn id="47" idx="0"/>
                  </p:cNvCxnSpPr>
                  <p:nvPr/>
                </p:nvCxnSpPr>
                <p:spPr>
                  <a:xfrm rot="5400000">
                    <a:off x="5960269" y="2035969"/>
                    <a:ext cx="785812" cy="0"/>
                  </a:xfrm>
                  <a:prstGeom prst="bentConnector3">
                    <a:avLst>
                      <a:gd name="adj1" fmla="val 50000"/>
                    </a:avLst>
                  </a:prstGeom>
                  <a:ln w="38100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60 Conector angular"/>
                  <p:cNvCxnSpPr>
                    <a:endCxn id="46" idx="0"/>
                  </p:cNvCxnSpPr>
                  <p:nvPr/>
                </p:nvCxnSpPr>
                <p:spPr>
                  <a:xfrm rot="5400000">
                    <a:off x="4910138" y="2286000"/>
                    <a:ext cx="285750" cy="0"/>
                  </a:xfrm>
                  <a:prstGeom prst="bentConnector3">
                    <a:avLst>
                      <a:gd name="adj1" fmla="val 50000"/>
                    </a:avLst>
                  </a:prstGeom>
                  <a:ln w="38100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61 Conector angular"/>
                  <p:cNvCxnSpPr/>
                  <p:nvPr/>
                </p:nvCxnSpPr>
                <p:spPr>
                  <a:xfrm rot="5400000">
                    <a:off x="6104732" y="4429919"/>
                    <a:ext cx="430212" cy="0"/>
                  </a:xfrm>
                  <a:prstGeom prst="bentConnector3">
                    <a:avLst>
                      <a:gd name="adj1" fmla="val 50000"/>
                    </a:avLst>
                  </a:prstGeom>
                  <a:ln w="38100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62 Conector recto"/>
                  <p:cNvCxnSpPr>
                    <a:stCxn id="28" idx="0"/>
                    <a:endCxn id="28" idx="2"/>
                  </p:cNvCxnSpPr>
                  <p:nvPr/>
                </p:nvCxnSpPr>
                <p:spPr>
                  <a:xfrm rot="16200000" flipH="1">
                    <a:off x="5604511" y="4105274"/>
                    <a:ext cx="214313" cy="1588"/>
                  </a:xfrm>
                  <a:prstGeom prst="line">
                    <a:avLst/>
                  </a:prstGeom>
                  <a:ln w="19050">
                    <a:solidFill>
                      <a:srgbClr val="0000F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2986087" y="4005263"/>
                    <a:ext cx="1000126" cy="214312"/>
                  </a:xfrm>
                  <a:prstGeom prst="rect">
                    <a:avLst/>
                  </a:prstGeom>
                  <a:solidFill>
                    <a:srgbClr val="FFFF99"/>
                  </a:solidFill>
                  <a:ln w="25400">
                    <a:solidFill>
                      <a:srgbClr val="0000FF"/>
                    </a:solidFill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 defTabSz="449263"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Arial" charset="0"/>
                      <a:buNone/>
                      <a:defRPr/>
                    </a:pPr>
                    <a:r>
                      <a:rPr lang="es-MX" sz="1200" dirty="0" smtClean="0">
                        <a:solidFill>
                          <a:srgbClr val="0000FF"/>
                        </a:solidFill>
                      </a:rPr>
                      <a:t>REG C</a:t>
                    </a:r>
                    <a:endParaRPr lang="es-CO" sz="1200" dirty="0">
                      <a:solidFill>
                        <a:srgbClr val="0000FF"/>
                      </a:solidFill>
                    </a:endParaRPr>
                  </a:p>
                </p:txBody>
              </p:sp>
            </p:grpSp>
            <p:sp>
              <p:nvSpPr>
                <p:cNvPr id="66" name="Line 22"/>
                <p:cNvSpPr>
                  <a:spLocks noChangeShapeType="1"/>
                </p:cNvSpPr>
                <p:nvPr/>
              </p:nvSpPr>
              <p:spPr bwMode="auto">
                <a:xfrm>
                  <a:off x="574676" y="5008563"/>
                  <a:ext cx="8208962" cy="0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triangl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algn="ctr" defTabSz="449263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defRPr/>
                  </a:pPr>
                  <a:endParaRPr lang="es-CO" sz="12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67" name="66 Conector angular"/>
                <p:cNvCxnSpPr/>
                <p:nvPr/>
              </p:nvCxnSpPr>
              <p:spPr>
                <a:xfrm rot="5400000">
                  <a:off x="4893470" y="4785519"/>
                  <a:ext cx="430212" cy="0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81 Conector recto de flecha"/>
                <p:cNvCxnSpPr>
                  <a:stCxn id="46" idx="2"/>
                  <a:endCxn id="27" idx="1"/>
                </p:cNvCxnSpPr>
                <p:nvPr/>
              </p:nvCxnSpPr>
              <p:spPr>
                <a:xfrm rot="16200000" flipH="1">
                  <a:off x="4909019" y="3074519"/>
                  <a:ext cx="551356" cy="399893"/>
                </a:xfrm>
                <a:prstGeom prst="straightConnector1">
                  <a:avLst/>
                </a:prstGeom>
                <a:ln w="38100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83 Conector recto de flecha"/>
                <p:cNvCxnSpPr>
                  <a:stCxn id="47" idx="2"/>
                  <a:endCxn id="27" idx="7"/>
                </p:cNvCxnSpPr>
                <p:nvPr/>
              </p:nvCxnSpPr>
              <p:spPr>
                <a:xfrm rot="5400000">
                  <a:off x="5811670" y="3076901"/>
                  <a:ext cx="551356" cy="395130"/>
                </a:xfrm>
                <a:prstGeom prst="straightConnector1">
                  <a:avLst/>
                </a:prstGeom>
                <a:ln w="38100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102 Conector recto de flecha"/>
                <p:cNvCxnSpPr>
                  <a:stCxn id="29" idx="2"/>
                </p:cNvCxnSpPr>
                <p:nvPr/>
              </p:nvCxnSpPr>
              <p:spPr>
                <a:xfrm rot="5400000">
                  <a:off x="7161739" y="4801921"/>
                  <a:ext cx="394235" cy="1588"/>
                </a:xfrm>
                <a:prstGeom prst="straightConnector1">
                  <a:avLst/>
                </a:prstGeom>
                <a:ln w="38100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104 Conector angular"/>
                <p:cNvCxnSpPr>
                  <a:stCxn id="20" idx="0"/>
                  <a:endCxn id="21" idx="3"/>
                </p:cNvCxnSpPr>
                <p:nvPr/>
              </p:nvCxnSpPr>
              <p:spPr>
                <a:xfrm flipH="1">
                  <a:off x="7723188" y="3606007"/>
                  <a:ext cx="9525" cy="390524"/>
                </a:xfrm>
                <a:prstGeom prst="bentConnector3">
                  <a:avLst>
                    <a:gd name="adj1" fmla="val -975003"/>
                  </a:avLst>
                </a:prstGeom>
                <a:ln w="381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131 Conector angular"/>
                <p:cNvCxnSpPr>
                  <a:endCxn id="15" idx="1"/>
                </p:cNvCxnSpPr>
                <p:nvPr/>
              </p:nvCxnSpPr>
              <p:spPr>
                <a:xfrm flipV="1">
                  <a:off x="7809708" y="3791744"/>
                  <a:ext cx="470693" cy="794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rgbClr val="0000FF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160339" y="4732339"/>
                  <a:ext cx="785812" cy="266700"/>
                </a:xfrm>
                <a:prstGeom prst="rect">
                  <a:avLst/>
                </a:prstGeom>
                <a:noFill/>
                <a:ln w="38100">
                  <a:noFill/>
                  <a:round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pPr defTabSz="449263">
                    <a:lnSpc>
                      <a:spcPct val="93000"/>
                    </a:lnSpc>
                    <a:spcBef>
                      <a:spcPts val="1125"/>
                    </a:spcBef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s-CO" sz="1200" dirty="0">
                      <a:solidFill>
                        <a:srgbClr val="0000FF"/>
                      </a:solidFill>
                      <a:cs typeface="Lucida Sans Unicode" pitchFamily="34" charset="0"/>
                    </a:rPr>
                    <a:t> </a:t>
                  </a:r>
                  <a:r>
                    <a:rPr lang="es-CO" sz="1200" b="1" dirty="0">
                      <a:solidFill>
                        <a:srgbClr val="0000FF"/>
                      </a:solidFill>
                      <a:cs typeface="Lucida Sans Unicode" pitchFamily="34" charset="0"/>
                    </a:rPr>
                    <a:t>BUS </a:t>
                  </a:r>
                  <a:r>
                    <a:rPr lang="es-CO" sz="1200" b="1" dirty="0" smtClean="0">
                      <a:solidFill>
                        <a:srgbClr val="0000FF"/>
                      </a:solidFill>
                      <a:cs typeface="Lucida Sans Unicode" pitchFamily="34" charset="0"/>
                    </a:rPr>
                    <a:t>C</a:t>
                  </a:r>
                  <a:endParaRPr lang="es-CO" sz="1200" b="1" dirty="0">
                    <a:solidFill>
                      <a:srgbClr val="0000FF"/>
                    </a:solidFill>
                    <a:cs typeface="Lucida Sans Unicode" pitchFamily="34" charset="0"/>
                  </a:endParaRPr>
                </a:p>
              </p:txBody>
            </p:sp>
          </p:grpSp>
          <p:sp>
            <p:nvSpPr>
              <p:cNvPr id="55" name="54 Rectángulo"/>
              <p:cNvSpPr/>
              <p:nvPr/>
            </p:nvSpPr>
            <p:spPr>
              <a:xfrm>
                <a:off x="2575520" y="3683636"/>
                <a:ext cx="167720" cy="181506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600" dirty="0" smtClean="0">
                    <a:solidFill>
                      <a:srgbClr val="0000FF"/>
                    </a:solidFill>
                  </a:rPr>
                  <a:t>C</a:t>
                </a:r>
                <a:endParaRPr lang="es-ES" sz="1600" dirty="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72" name="71 Forma"/>
            <p:cNvCxnSpPr>
              <a:stCxn id="10" idx="1"/>
              <a:endCxn id="55" idx="0"/>
            </p:cNvCxnSpPr>
            <p:nvPr/>
          </p:nvCxnSpPr>
          <p:spPr>
            <a:xfrm rot="10800000" flipV="1">
              <a:off x="2659380" y="3013076"/>
              <a:ext cx="344966" cy="670560"/>
            </a:xfrm>
            <a:prstGeom prst="bentConnector2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64 CuadroTexto"/>
          <p:cNvSpPr txBox="1"/>
          <p:nvPr/>
        </p:nvSpPr>
        <p:spPr>
          <a:xfrm>
            <a:off x="2604367" y="2835048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solidFill>
                  <a:srgbClr val="0000FF"/>
                </a:solidFill>
              </a:rPr>
              <a:t>Cout</a:t>
            </a:r>
            <a:endParaRPr lang="es-ES" sz="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Cada uno de los </a:t>
            </a:r>
            <a:r>
              <a:rPr lang="es-ES" dirty="0" err="1" smtClean="0"/>
              <a:t>operandos</a:t>
            </a:r>
            <a:r>
              <a:rPr lang="es-ES" dirty="0" smtClean="0"/>
              <a:t> de la función se encuentra almacenado en principio en los siguientes registros del Banco: 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El resultado final se almacenará en la memoria RAM en las direcciones MRAM</a:t>
            </a:r>
            <a:r>
              <a:rPr lang="es-CO" dirty="0" smtClean="0"/>
              <a:t>[00]-MRAM[01]</a:t>
            </a:r>
            <a:endParaRPr lang="es-ES" dirty="0" smtClean="0"/>
          </a:p>
          <a:p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</p:txBody>
      </p:sp>
      <p:graphicFrame>
        <p:nvGraphicFramePr>
          <p:cNvPr id="7" name="6 Objeto"/>
          <p:cNvGraphicFramePr>
            <a:graphicFrameLocks noChangeAspect="1"/>
          </p:cNvGraphicFramePr>
          <p:nvPr/>
        </p:nvGraphicFramePr>
        <p:xfrm>
          <a:off x="2401888" y="2439988"/>
          <a:ext cx="1341437" cy="1703387"/>
        </p:xfrm>
        <a:graphic>
          <a:graphicData uri="http://schemas.openxmlformats.org/presentationml/2006/ole">
            <p:oleObj spid="_x0000_s8195" name="Ecuación" r:id="rId3" imgW="901440" imgH="1143000" progId="Equation.3">
              <p:embed/>
            </p:oleObj>
          </a:graphicData>
        </a:graphic>
      </p:graphicFrame>
      <p:graphicFrame>
        <p:nvGraphicFramePr>
          <p:cNvPr id="8" name="7 Objeto"/>
          <p:cNvGraphicFramePr>
            <a:graphicFrameLocks noChangeAspect="1"/>
          </p:cNvGraphicFramePr>
          <p:nvPr/>
        </p:nvGraphicFramePr>
        <p:xfrm>
          <a:off x="4651375" y="2439988"/>
          <a:ext cx="1271588" cy="1962150"/>
        </p:xfrm>
        <a:graphic>
          <a:graphicData uri="http://schemas.openxmlformats.org/presentationml/2006/ole">
            <p:oleObj spid="_x0000_s8196" name="Ecuación" r:id="rId4" imgW="888840" imgH="1371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ASM</a:t>
            </a:r>
            <a:endParaRPr lang="es-ES" dirty="0"/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885825" y="1216025"/>
          <a:ext cx="1612900" cy="215900"/>
        </p:xfrm>
        <a:graphic>
          <a:graphicData uri="http://schemas.openxmlformats.org/presentationml/2006/ole">
            <p:oleObj spid="_x0000_s13314" name="Ecuación" r:id="rId3" imgW="1612800" imgH="215640" progId="Equation.3">
              <p:embed/>
            </p:oleObj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66675" y="3248025"/>
          <a:ext cx="1625600" cy="215900"/>
        </p:xfrm>
        <a:graphic>
          <a:graphicData uri="http://schemas.openxmlformats.org/presentationml/2006/ole">
            <p:oleObj spid="_x0000_s13315" name="Ecuación" r:id="rId4" imgW="1625400" imgH="215640" progId="Equation.3">
              <p:embed/>
            </p:oleObj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936750" y="3248025"/>
          <a:ext cx="1485900" cy="215900"/>
        </p:xfrm>
        <a:graphic>
          <a:graphicData uri="http://schemas.openxmlformats.org/presentationml/2006/ole">
            <p:oleObj spid="_x0000_s13316" name="Ecuación" r:id="rId5" imgW="1485720" imgH="215640" progId="Equation.3">
              <p:embed/>
            </p:oleObj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965588" y="1574800"/>
          <a:ext cx="1447412" cy="1463675"/>
        </p:xfrm>
        <a:graphic>
          <a:graphicData uri="http://schemas.openxmlformats.org/presentationml/2006/ole">
            <p:oleObj spid="_x0000_s13317" name="Ecuación" r:id="rId6" imgW="1130040" imgH="1143000" progId="Equation.3">
              <p:embed/>
            </p:oleObj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276030" y="3652837"/>
          <a:ext cx="1333889" cy="1412352"/>
        </p:xfrm>
        <a:graphic>
          <a:graphicData uri="http://schemas.openxmlformats.org/presentationml/2006/ole">
            <p:oleObj spid="_x0000_s13318" name="Ecuación" r:id="rId7" imgW="863280" imgH="914400" progId="Equation.3">
              <p:embed/>
            </p:oleObj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2022863" y="3661839"/>
          <a:ext cx="1333500" cy="1412875"/>
        </p:xfrm>
        <a:graphic>
          <a:graphicData uri="http://schemas.openxmlformats.org/presentationml/2006/ole">
            <p:oleObj spid="_x0000_s13319" name="Ecuación" r:id="rId8" imgW="863280" imgH="914400" progId="Equation.3">
              <p:embed/>
            </p:oleObj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965588" y="5294313"/>
          <a:ext cx="1746250" cy="666750"/>
        </p:xfrm>
        <a:graphic>
          <a:graphicData uri="http://schemas.openxmlformats.org/presentationml/2006/ole">
            <p:oleObj spid="_x0000_s13320" name="Ecuación" r:id="rId9" imgW="1130040" imgH="431640" progId="Equation.3">
              <p:embed/>
            </p:oleObj>
          </a:graphicData>
        </a:graphic>
      </p:graphicFrame>
      <p:sp>
        <p:nvSpPr>
          <p:cNvPr id="50" name="49 CuadroTexto"/>
          <p:cNvSpPr txBox="1"/>
          <p:nvPr/>
        </p:nvSpPr>
        <p:spPr>
          <a:xfrm>
            <a:off x="2902338" y="5294313"/>
            <a:ext cx="1888737" cy="830997"/>
          </a:xfrm>
          <a:prstGeom prst="rect">
            <a:avLst/>
          </a:prstGeom>
          <a:solidFill>
            <a:srgbClr val="FF99FF"/>
          </a:solidFill>
          <a:ln w="254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M: No quedan parejas por Multiplicar</a:t>
            </a:r>
          </a:p>
          <a:p>
            <a:r>
              <a:rPr lang="es-ES" sz="1200" dirty="0" smtClean="0"/>
              <a:t>S: No quedan parejas por sumar </a:t>
            </a:r>
            <a:endParaRPr lang="es-ES" sz="1200" dirty="0"/>
          </a:p>
        </p:txBody>
      </p:sp>
      <p:cxnSp>
        <p:nvCxnSpPr>
          <p:cNvPr id="11" name="10 Conector recto de flecha"/>
          <p:cNvCxnSpPr/>
          <p:nvPr/>
        </p:nvCxnSpPr>
        <p:spPr>
          <a:xfrm rot="5400000">
            <a:off x="6375965" y="4800092"/>
            <a:ext cx="302420" cy="31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rot="5400000">
            <a:off x="6367712" y="5211623"/>
            <a:ext cx="302420" cy="31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rot="5400000">
            <a:off x="6385808" y="3397542"/>
            <a:ext cx="302420" cy="31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rot="5400000">
            <a:off x="6368348" y="5677165"/>
            <a:ext cx="302420" cy="31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rot="5400000">
            <a:off x="6376919" y="4411947"/>
            <a:ext cx="302420" cy="31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rot="5400000">
            <a:off x="6367712" y="3944805"/>
            <a:ext cx="302420" cy="31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rot="5400000">
            <a:off x="6388035" y="2441461"/>
            <a:ext cx="302420" cy="31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rot="5400000">
            <a:off x="6405494" y="1983063"/>
            <a:ext cx="302420" cy="31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rot="5400000">
            <a:off x="6405494" y="1449663"/>
            <a:ext cx="302420" cy="31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rot="5400000">
            <a:off x="6386444" y="2896273"/>
            <a:ext cx="302420" cy="31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ombo"/>
          <p:cNvSpPr/>
          <p:nvPr/>
        </p:nvSpPr>
        <p:spPr>
          <a:xfrm>
            <a:off x="6156891" y="1617202"/>
            <a:ext cx="815847" cy="350047"/>
          </a:xfrm>
          <a:prstGeom prst="diamond">
            <a:avLst/>
          </a:prstGeom>
          <a:solidFill>
            <a:srgbClr val="FF99FF"/>
          </a:solidFill>
          <a:ln w="25400">
            <a:solidFill>
              <a:srgbClr val="7030A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800" kern="0" dirty="0" smtClean="0">
                <a:solidFill>
                  <a:srgbClr val="0000FF"/>
                </a:solidFill>
                <a:latin typeface="Calibri"/>
              </a:rPr>
              <a:t>Start</a:t>
            </a:r>
            <a:endParaRPr kumimoji="0" lang="es-ES" sz="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6679048" y="970722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200" kern="0" dirty="0" smtClean="0">
                <a:solidFill>
                  <a:srgbClr val="0000FF"/>
                </a:solidFill>
              </a:rPr>
              <a:t>S0</a:t>
            </a:r>
            <a:endParaRPr kumimoji="0" lang="es-ES" sz="1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5704156" y="1933887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S1</a:t>
            </a:r>
          </a:p>
        </p:txBody>
      </p:sp>
      <p:sp>
        <p:nvSpPr>
          <p:cNvPr id="24" name="23 Rectángulo redondeado"/>
          <p:cNvSpPr/>
          <p:nvPr/>
        </p:nvSpPr>
        <p:spPr>
          <a:xfrm>
            <a:off x="6161956" y="1174270"/>
            <a:ext cx="771525" cy="245286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dirty="0" smtClean="0">
                <a:solidFill>
                  <a:srgbClr val="0000FF"/>
                </a:solidFill>
              </a:rPr>
              <a:t>IDLE</a:t>
            </a:r>
            <a:endParaRPr lang="es-ES" sz="1800" dirty="0">
              <a:solidFill>
                <a:srgbClr val="0000FF"/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5494740" y="4532087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S5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5481411" y="4060883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S4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5500461" y="3010732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S3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5504993" y="2556478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S2</a:t>
            </a:r>
          </a:p>
        </p:txBody>
      </p:sp>
      <p:sp>
        <p:nvSpPr>
          <p:cNvPr id="29" name="28 Rombo"/>
          <p:cNvSpPr/>
          <p:nvPr/>
        </p:nvSpPr>
        <p:spPr>
          <a:xfrm>
            <a:off x="6083804" y="3558436"/>
            <a:ext cx="887777" cy="350047"/>
          </a:xfrm>
          <a:prstGeom prst="diamond">
            <a:avLst/>
          </a:prstGeom>
          <a:solidFill>
            <a:srgbClr val="FF99FF"/>
          </a:solidFill>
          <a:ln w="25400">
            <a:solidFill>
              <a:srgbClr val="7030A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100" kern="0" dirty="0" smtClean="0">
                <a:solidFill>
                  <a:srgbClr val="0000FF"/>
                </a:solidFill>
                <a:latin typeface="Calibri"/>
              </a:rPr>
              <a:t>M=1</a:t>
            </a:r>
            <a:endParaRPr kumimoji="0" lang="es-ES" sz="11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0" name="29 Conector angular"/>
          <p:cNvCxnSpPr/>
          <p:nvPr/>
        </p:nvCxnSpPr>
        <p:spPr>
          <a:xfrm flipH="1" flipV="1">
            <a:off x="6933481" y="1296913"/>
            <a:ext cx="39257" cy="495313"/>
          </a:xfrm>
          <a:prstGeom prst="bentConnector3">
            <a:avLst>
              <a:gd name="adj1" fmla="val -582317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Rectángulo"/>
          <p:cNvSpPr/>
          <p:nvPr/>
        </p:nvSpPr>
        <p:spPr>
          <a:xfrm>
            <a:off x="5781309" y="4563316"/>
            <a:ext cx="1543415" cy="2328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00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kern="0" dirty="0" smtClean="0">
              <a:solidFill>
                <a:sysClr val="windowText" lastClr="000000"/>
              </a:solidFill>
              <a:latin typeface="Calibri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00" kern="0" dirty="0" smtClean="0">
                <a:solidFill>
                  <a:srgbClr val="0000FF"/>
                </a:solidFill>
                <a:latin typeface="Calibri"/>
              </a:rPr>
              <a:t>R[2j+1]</a:t>
            </a:r>
            <a:r>
              <a:rPr lang="es-ES" sz="1000" kern="0" dirty="0" smtClean="0">
                <a:solidFill>
                  <a:srgbClr val="0000FF"/>
                </a:solidFill>
                <a:latin typeface="Calibri"/>
                <a:sym typeface="Wingdings" pitchFamily="2" charset="2"/>
              </a:rPr>
              <a:t> R</a:t>
            </a:r>
            <a:r>
              <a:rPr lang="es-CO" sz="1000" kern="0" dirty="0" smtClean="0">
                <a:solidFill>
                  <a:srgbClr val="0000FF"/>
                </a:solidFill>
                <a:latin typeface="Calibri"/>
                <a:sym typeface="Wingdings" pitchFamily="2" charset="2"/>
              </a:rPr>
              <a:t>EG C</a:t>
            </a:r>
            <a:endParaRPr lang="es-ES" sz="1000" kern="0" dirty="0" smtClean="0">
              <a:solidFill>
                <a:srgbClr val="0000FF"/>
              </a:solidFill>
              <a:latin typeface="Calibri"/>
              <a:sym typeface="Wingdings" pitchFamily="2" charset="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0" cap="none" spc="0" normalizeH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  <a:sym typeface="Wingdings" pitchFamily="2" charset="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5781310" y="4089460"/>
            <a:ext cx="1543414" cy="266686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FF66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kern="0" dirty="0" smtClean="0">
                <a:solidFill>
                  <a:srgbClr val="0000FF"/>
                </a:solidFill>
                <a:latin typeface="Calibri"/>
              </a:rPr>
              <a:t>REG C</a:t>
            </a:r>
            <a:r>
              <a:rPr lang="es-ES" sz="1000" kern="0" dirty="0" smtClean="0">
                <a:solidFill>
                  <a:srgbClr val="0000FF"/>
                </a:solidFill>
                <a:latin typeface="Calibri"/>
                <a:sym typeface="Wingdings" pitchFamily="2" charset="2"/>
              </a:rPr>
              <a:t> R</a:t>
            </a:r>
            <a:r>
              <a:rPr lang="es-CO" sz="1000" kern="0" dirty="0" smtClean="0">
                <a:solidFill>
                  <a:srgbClr val="0000FF"/>
                </a:solidFill>
                <a:latin typeface="Calibri"/>
                <a:sym typeface="Wingdings" pitchFamily="2" charset="2"/>
              </a:rPr>
              <a:t>[2j+1] + R[2j+3]</a:t>
            </a:r>
          </a:p>
        </p:txBody>
      </p:sp>
      <p:sp>
        <p:nvSpPr>
          <p:cNvPr id="33" name="32 Rectángulo"/>
          <p:cNvSpPr/>
          <p:nvPr/>
        </p:nvSpPr>
        <p:spPr>
          <a:xfrm>
            <a:off x="5781310" y="2589244"/>
            <a:ext cx="1543415" cy="259563"/>
          </a:xfrm>
          <a:prstGeom prst="rect">
            <a:avLst/>
          </a:prstGeom>
          <a:solidFill>
            <a:srgbClr val="99FF99"/>
          </a:solidFill>
          <a:ln w="25400" cap="flat" cmpd="sng" algn="ctr">
            <a:solidFill>
              <a:srgbClr val="008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kern="0" dirty="0" smtClean="0">
              <a:solidFill>
                <a:sysClr val="windowText" lastClr="000000"/>
              </a:solidFill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R[2i+1]</a:t>
            </a: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 REG</a:t>
            </a:r>
            <a:r>
              <a:rPr kumimoji="0" lang="es-ES" sz="10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 D (L)</a:t>
            </a:r>
            <a:endParaRPr lang="es-ES" sz="1000" kern="0" dirty="0" smtClean="0">
              <a:solidFill>
                <a:srgbClr val="0000FF"/>
              </a:solidFill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0" cap="none" spc="0" normalizeH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  <a:sym typeface="Wingdings" pitchFamily="2" charset="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5781310" y="2144113"/>
            <a:ext cx="1543415" cy="25940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FF66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kern="0" dirty="0" smtClean="0">
              <a:solidFill>
                <a:sysClr val="windowText" lastClr="000000"/>
              </a:solidFill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</a:t>
            </a:r>
            <a:r>
              <a:rPr kumimoji="0" lang="es-ES" sz="10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</a:t>
            </a: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 R</a:t>
            </a:r>
            <a:r>
              <a:rPr kumimoji="0" lang="es-CO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[2i] * R[2i+1]</a:t>
            </a:r>
            <a:endParaRPr kumimoji="0" lang="es-ES" sz="1000" b="0" i="0" u="none" strike="noStrike" kern="0" cap="none" spc="0" normalizeH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  <a:sym typeface="Wingdings" pitchFamily="2" charset="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400" kern="0" dirty="0" smtClean="0">
              <a:solidFill>
                <a:sysClr val="windowText" lastClr="000000"/>
              </a:solidFill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0" cap="none" spc="0" normalizeH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  <a:sym typeface="Wingdings" pitchFamily="2" charset="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34 Rombo"/>
          <p:cNvSpPr/>
          <p:nvPr/>
        </p:nvSpPr>
        <p:spPr>
          <a:xfrm>
            <a:off x="6081009" y="5834911"/>
            <a:ext cx="887777" cy="350047"/>
          </a:xfrm>
          <a:prstGeom prst="diamond">
            <a:avLst/>
          </a:prstGeom>
          <a:solidFill>
            <a:srgbClr val="FF99FF"/>
          </a:solidFill>
          <a:ln w="25400">
            <a:solidFill>
              <a:srgbClr val="7030A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S=1</a:t>
            </a:r>
          </a:p>
        </p:txBody>
      </p:sp>
      <p:sp>
        <p:nvSpPr>
          <p:cNvPr id="36" name="35 Rectángulo"/>
          <p:cNvSpPr/>
          <p:nvPr/>
        </p:nvSpPr>
        <p:spPr>
          <a:xfrm>
            <a:off x="5781309" y="3049264"/>
            <a:ext cx="1543415" cy="282952"/>
          </a:xfrm>
          <a:prstGeom prst="rect">
            <a:avLst/>
          </a:prstGeom>
          <a:solidFill>
            <a:srgbClr val="99FF99"/>
          </a:solidFill>
          <a:ln w="25400" cap="flat" cmpd="sng" algn="ctr">
            <a:solidFill>
              <a:srgbClr val="008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kern="0" dirty="0" smtClean="0">
              <a:solidFill>
                <a:sysClr val="windowText" lastClr="000000"/>
              </a:solidFill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R[2i]</a:t>
            </a: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 REG</a:t>
            </a:r>
            <a:r>
              <a:rPr kumimoji="0" lang="es-ES" sz="10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 D (H)</a:t>
            </a:r>
            <a:endParaRPr lang="es-ES" sz="1000" kern="0" dirty="0" smtClean="0">
              <a:solidFill>
                <a:srgbClr val="0000FF"/>
              </a:solidFill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0" cap="none" spc="0" normalizeH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  <a:sym typeface="Wingdings" pitchFamily="2" charset="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36 Rectángulo redondeado"/>
          <p:cNvSpPr/>
          <p:nvPr/>
        </p:nvSpPr>
        <p:spPr>
          <a:xfrm>
            <a:off x="4963252" y="5887292"/>
            <a:ext cx="771525" cy="245286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dirty="0" smtClean="0">
                <a:solidFill>
                  <a:srgbClr val="0000FF"/>
                </a:solidFill>
              </a:rPr>
              <a:t>END</a:t>
            </a:r>
            <a:endParaRPr lang="es-ES" sz="1800" dirty="0">
              <a:solidFill>
                <a:srgbClr val="0000FF"/>
              </a:solidFill>
            </a:endParaRPr>
          </a:p>
        </p:txBody>
      </p:sp>
      <p:cxnSp>
        <p:nvCxnSpPr>
          <p:cNvPr id="38" name="37 Conector angular"/>
          <p:cNvCxnSpPr>
            <a:stCxn id="35" idx="1"/>
            <a:endCxn id="37" idx="3"/>
          </p:cNvCxnSpPr>
          <p:nvPr/>
        </p:nvCxnSpPr>
        <p:spPr>
          <a:xfrm rot="10800000">
            <a:off x="5734777" y="6009935"/>
            <a:ext cx="346232" cy="1588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7093091" y="5798795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NO</a:t>
            </a:r>
            <a:endParaRPr kumimoji="0" lang="es-ES" sz="1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5762260" y="5797366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000" kern="0" dirty="0" smtClean="0">
                <a:solidFill>
                  <a:srgbClr val="0000FF"/>
                </a:solidFill>
              </a:rPr>
              <a:t>YES</a:t>
            </a:r>
            <a:endParaRPr kumimoji="0" lang="es-CO" sz="1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7121666" y="3529861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NO</a:t>
            </a:r>
            <a:endParaRPr kumimoji="0" lang="es-ES" sz="1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6131066" y="3844186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000" kern="0" dirty="0" smtClean="0">
                <a:solidFill>
                  <a:srgbClr val="0000FF"/>
                </a:solidFill>
              </a:rPr>
              <a:t>YES</a:t>
            </a:r>
            <a:endParaRPr kumimoji="0" lang="es-CO" sz="1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43" name="42 Rectángulo"/>
          <p:cNvSpPr/>
          <p:nvPr/>
        </p:nvSpPr>
        <p:spPr>
          <a:xfrm>
            <a:off x="5781310" y="5345561"/>
            <a:ext cx="1543414" cy="266686"/>
          </a:xfrm>
          <a:prstGeom prst="rect">
            <a:avLst/>
          </a:prstGeom>
          <a:solidFill>
            <a:srgbClr val="33CCCC"/>
          </a:solidFill>
          <a:ln w="25400" cap="flat" cmpd="sng" algn="ctr">
            <a:solidFill>
              <a:srgbClr val="0000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kern="0" dirty="0" smtClean="0">
                <a:solidFill>
                  <a:srgbClr val="0000FF"/>
                </a:solidFill>
                <a:latin typeface="Calibri"/>
              </a:rPr>
              <a:t>R[2j]</a:t>
            </a:r>
            <a:r>
              <a:rPr lang="es-ES" sz="1000" kern="0" dirty="0" smtClean="0">
                <a:solidFill>
                  <a:srgbClr val="0000FF"/>
                </a:solidFill>
                <a:latin typeface="Calibri"/>
                <a:sym typeface="Wingdings" pitchFamily="2" charset="2"/>
              </a:rPr>
              <a:t> R</a:t>
            </a:r>
            <a:r>
              <a:rPr lang="es-CO" sz="1000" kern="0" dirty="0" smtClean="0">
                <a:solidFill>
                  <a:srgbClr val="0000FF"/>
                </a:solidFill>
                <a:latin typeface="Calibri"/>
                <a:sym typeface="Wingdings" pitchFamily="2" charset="2"/>
              </a:rPr>
              <a:t>EG C</a:t>
            </a:r>
            <a:endParaRPr lang="es-ES" sz="1000" kern="0" dirty="0" smtClean="0">
              <a:solidFill>
                <a:srgbClr val="0000FF"/>
              </a:solidFill>
              <a:latin typeface="Calibri"/>
              <a:sym typeface="Wingdings" pitchFamily="2" charset="2"/>
            </a:endParaRPr>
          </a:p>
        </p:txBody>
      </p:sp>
      <p:sp>
        <p:nvSpPr>
          <p:cNvPr id="44" name="43 Rectángulo"/>
          <p:cNvSpPr/>
          <p:nvPr/>
        </p:nvSpPr>
        <p:spPr>
          <a:xfrm>
            <a:off x="5762260" y="4945096"/>
            <a:ext cx="1562465" cy="266686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FF66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kern="0" dirty="0" smtClean="0">
                <a:solidFill>
                  <a:srgbClr val="0000FF"/>
                </a:solidFill>
                <a:latin typeface="Calibri"/>
              </a:rPr>
              <a:t>REG C</a:t>
            </a:r>
            <a:r>
              <a:rPr lang="es-ES" sz="1000" kern="0" dirty="0" smtClean="0">
                <a:solidFill>
                  <a:srgbClr val="0000FF"/>
                </a:solidFill>
                <a:latin typeface="Calibri"/>
                <a:sym typeface="Wingdings" pitchFamily="2" charset="2"/>
              </a:rPr>
              <a:t> R</a:t>
            </a:r>
            <a:r>
              <a:rPr lang="es-CO" sz="1000" kern="0" dirty="0" smtClean="0">
                <a:solidFill>
                  <a:srgbClr val="0000FF"/>
                </a:solidFill>
                <a:latin typeface="Calibri"/>
                <a:sym typeface="Wingdings" pitchFamily="2" charset="2"/>
              </a:rPr>
              <a:t>[2j] + R[2j+2]</a:t>
            </a:r>
            <a:endParaRPr lang="es-ES" sz="1000" kern="0" dirty="0" smtClean="0">
              <a:solidFill>
                <a:srgbClr val="0000FF"/>
              </a:solidFill>
              <a:latin typeface="Calibri"/>
              <a:sym typeface="Wingdings" pitchFamily="2" charset="2"/>
            </a:endParaRPr>
          </a:p>
        </p:txBody>
      </p:sp>
      <p:cxnSp>
        <p:nvCxnSpPr>
          <p:cNvPr id="45" name="44 Forma"/>
          <p:cNvCxnSpPr>
            <a:stCxn id="29" idx="3"/>
            <a:endCxn id="34" idx="0"/>
          </p:cNvCxnSpPr>
          <p:nvPr/>
        </p:nvCxnSpPr>
        <p:spPr>
          <a:xfrm flipH="1" flipV="1">
            <a:off x="6553018" y="2144113"/>
            <a:ext cx="418563" cy="1589347"/>
          </a:xfrm>
          <a:prstGeom prst="bentConnector4">
            <a:avLst>
              <a:gd name="adj1" fmla="val -138986"/>
              <a:gd name="adj2" fmla="val 10839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82 Conector angular"/>
          <p:cNvCxnSpPr>
            <a:stCxn id="35" idx="3"/>
          </p:cNvCxnSpPr>
          <p:nvPr/>
        </p:nvCxnSpPr>
        <p:spPr>
          <a:xfrm flipH="1" flipV="1">
            <a:off x="6518763" y="4089460"/>
            <a:ext cx="450023" cy="1920475"/>
          </a:xfrm>
          <a:prstGeom prst="bentConnector4">
            <a:avLst>
              <a:gd name="adj1" fmla="val -130447"/>
              <a:gd name="adj2" fmla="val 105979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5464406" y="4922072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S6</a:t>
            </a:r>
          </a:p>
        </p:txBody>
      </p:sp>
      <p:sp>
        <p:nvSpPr>
          <p:cNvPr id="48" name="47 CuadroTexto"/>
          <p:cNvSpPr txBox="1"/>
          <p:nvPr/>
        </p:nvSpPr>
        <p:spPr>
          <a:xfrm>
            <a:off x="5482365" y="5335248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S7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ASM </a:t>
            </a:r>
            <a:endParaRPr lang="es-ES" dirty="0"/>
          </a:p>
        </p:txBody>
      </p:sp>
      <p:cxnSp>
        <p:nvCxnSpPr>
          <p:cNvPr id="82" name="81 Conector angular"/>
          <p:cNvCxnSpPr>
            <a:stCxn id="53" idx="2"/>
            <a:endCxn id="70" idx="0"/>
          </p:cNvCxnSpPr>
          <p:nvPr/>
        </p:nvCxnSpPr>
        <p:spPr>
          <a:xfrm rot="5400000" flipH="1" flipV="1">
            <a:off x="526164" y="2283527"/>
            <a:ext cx="4819521" cy="2481575"/>
          </a:xfrm>
          <a:prstGeom prst="bentConnector5">
            <a:avLst>
              <a:gd name="adj1" fmla="val -1383"/>
              <a:gd name="adj2" fmla="val 48676"/>
              <a:gd name="adj3" fmla="val 102964"/>
            </a:avLst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169 CuadroTexto"/>
          <p:cNvSpPr txBox="1"/>
          <p:nvPr/>
        </p:nvSpPr>
        <p:spPr>
          <a:xfrm>
            <a:off x="4644529" y="913755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S6</a:t>
            </a:r>
          </a:p>
        </p:txBody>
      </p:sp>
      <p:cxnSp>
        <p:nvCxnSpPr>
          <p:cNvPr id="182" name="181 Conector recto de flecha"/>
          <p:cNvCxnSpPr/>
          <p:nvPr/>
        </p:nvCxnSpPr>
        <p:spPr>
          <a:xfrm rot="5400000">
            <a:off x="7287975" y="2772019"/>
            <a:ext cx="302420" cy="318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179 Conector recto de flecha"/>
          <p:cNvCxnSpPr/>
          <p:nvPr/>
        </p:nvCxnSpPr>
        <p:spPr>
          <a:xfrm rot="5400000">
            <a:off x="3361994" y="5891054"/>
            <a:ext cx="302420" cy="318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178 Conector recto de flecha"/>
          <p:cNvCxnSpPr/>
          <p:nvPr/>
        </p:nvCxnSpPr>
        <p:spPr>
          <a:xfrm rot="5400000">
            <a:off x="3371519" y="5337409"/>
            <a:ext cx="302420" cy="318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129 Conector recto de flecha"/>
          <p:cNvCxnSpPr/>
          <p:nvPr/>
        </p:nvCxnSpPr>
        <p:spPr>
          <a:xfrm rot="5400000">
            <a:off x="5247731" y="5549190"/>
            <a:ext cx="302420" cy="318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/>
          <p:nvPr/>
        </p:nvCxnSpPr>
        <p:spPr>
          <a:xfrm rot="5400000">
            <a:off x="1534839" y="2109695"/>
            <a:ext cx="302420" cy="318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/>
          <p:nvPr/>
        </p:nvCxnSpPr>
        <p:spPr>
          <a:xfrm rot="5400000">
            <a:off x="1534839" y="1500095"/>
            <a:ext cx="302420" cy="318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>
            <a:stCxn id="141" idx="2"/>
            <a:endCxn id="142" idx="0"/>
          </p:cNvCxnSpPr>
          <p:nvPr/>
        </p:nvCxnSpPr>
        <p:spPr>
          <a:xfrm rot="5400000">
            <a:off x="1534521" y="3399849"/>
            <a:ext cx="302420" cy="318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/>
          <p:nvPr/>
        </p:nvCxnSpPr>
        <p:spPr>
          <a:xfrm rot="5400000">
            <a:off x="1534521" y="4009449"/>
            <a:ext cx="302420" cy="318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 rot="5400000">
            <a:off x="1534521" y="4447599"/>
            <a:ext cx="302420" cy="318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/>
          <p:nvPr/>
        </p:nvCxnSpPr>
        <p:spPr>
          <a:xfrm rot="5400000">
            <a:off x="1534521" y="4866699"/>
            <a:ext cx="302420" cy="318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/>
          <p:nvPr/>
        </p:nvCxnSpPr>
        <p:spPr>
          <a:xfrm rot="5400000">
            <a:off x="1534521" y="5447724"/>
            <a:ext cx="302420" cy="318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139 Rombo"/>
          <p:cNvSpPr/>
          <p:nvPr/>
        </p:nvSpPr>
        <p:spPr>
          <a:xfrm>
            <a:off x="1286236" y="1667634"/>
            <a:ext cx="815847" cy="350047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00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800" kern="0" dirty="0" smtClean="0">
                <a:solidFill>
                  <a:srgbClr val="0000FF"/>
                </a:solidFill>
                <a:latin typeface="Calibri"/>
              </a:rPr>
              <a:t>Start</a:t>
            </a:r>
            <a:endParaRPr kumimoji="0" lang="es-ES" sz="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140 Rectángulo"/>
          <p:cNvSpPr/>
          <p:nvPr/>
        </p:nvSpPr>
        <p:spPr>
          <a:xfrm>
            <a:off x="1068141" y="2265331"/>
            <a:ext cx="1235497" cy="983467"/>
          </a:xfrm>
          <a:prstGeom prst="rect">
            <a:avLst/>
          </a:prstGeom>
          <a:solidFill>
            <a:srgbClr val="FF9933"/>
          </a:solidFill>
          <a:ln w="25400" cap="flat" cmpd="sng" algn="ctr">
            <a:solidFill>
              <a:srgbClr val="9966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kern="0" dirty="0" smtClean="0">
              <a:solidFill>
                <a:sysClr val="windowText" lastClr="000000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 A0, REG</a:t>
            </a:r>
            <a:r>
              <a:rPr kumimoji="0" lang="es-ES" sz="12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B0</a:t>
            </a:r>
            <a:r>
              <a:rPr lang="es-ES" sz="1200" kern="0" dirty="0" smtClean="0">
                <a:solidFill>
                  <a:srgbClr val="0000FF"/>
                </a:solidFill>
                <a:latin typeface="Calibri"/>
                <a:sym typeface="Wingdings" pitchFamily="2" charset="2"/>
              </a:rPr>
              <a:t>, </a:t>
            </a: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REG</a:t>
            </a:r>
            <a:r>
              <a:rPr kumimoji="0" lang="es-ES" sz="12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A1, REG B1,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200" kern="0" dirty="0" smtClean="0">
                <a:solidFill>
                  <a:srgbClr val="0000FF"/>
                </a:solidFill>
                <a:latin typeface="Calibri"/>
                <a:sym typeface="Wingdings" pitchFamily="2" charset="2"/>
              </a:rPr>
              <a:t>REG C, REG D,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200" kern="0" dirty="0" smtClean="0">
                <a:solidFill>
                  <a:srgbClr val="0000FF"/>
                </a:solidFill>
                <a:latin typeface="Calibri"/>
                <a:sym typeface="Wingdings" pitchFamily="2" charset="2"/>
              </a:rPr>
              <a:t>R IN, R OUT </a:t>
            </a:r>
            <a:r>
              <a:rPr lang="es-ES" sz="1200" kern="0" dirty="0" smtClean="0">
                <a:solidFill>
                  <a:srgbClr val="0000FF"/>
                </a:solidFill>
                <a:latin typeface="Calibri"/>
                <a:sym typeface="Wingdings" pitchFamily="2" charset="2"/>
              </a:rPr>
              <a:t> 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200" kern="0" dirty="0" smtClean="0">
                <a:solidFill>
                  <a:srgbClr val="0000FF"/>
                </a:solidFill>
                <a:latin typeface="Calibri"/>
                <a:sym typeface="Wingdings" pitchFamily="2" charset="2"/>
              </a:rPr>
              <a:t>Cnt0</a:t>
            </a:r>
            <a:r>
              <a:rPr lang="es-ES" sz="1200" kern="0" dirty="0" smtClean="0">
                <a:solidFill>
                  <a:srgbClr val="0000FF"/>
                </a:solidFill>
                <a:latin typeface="Calibri"/>
                <a:sym typeface="Wingdings" pitchFamily="2" charset="2"/>
              </a:rPr>
              <a:t>  10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  <a:sym typeface="Wingdings" pitchFamily="2" charset="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142" name="141 Rectángulo"/>
          <p:cNvSpPr/>
          <p:nvPr/>
        </p:nvSpPr>
        <p:spPr>
          <a:xfrm>
            <a:off x="930227" y="3551218"/>
            <a:ext cx="1510689" cy="458394"/>
          </a:xfrm>
          <a:prstGeom prst="rect">
            <a:avLst/>
          </a:prstGeom>
          <a:solidFill>
            <a:srgbClr val="99FF66"/>
          </a:solidFill>
          <a:ln w="25400" cap="flat" cmpd="sng" algn="ctr">
            <a:solidFill>
              <a:srgbClr val="008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0" dirty="0" smtClean="0">
                <a:solidFill>
                  <a:srgbClr val="0000FF"/>
                </a:solidFill>
                <a:latin typeface="Calibri"/>
                <a:sym typeface="Wingdings" pitchFamily="2" charset="2"/>
              </a:rPr>
              <a:t>REG A1 R[Cnt-1]</a:t>
            </a:r>
            <a:endParaRPr kumimoji="0" lang="es-ES" sz="1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  <a:sym typeface="Wingdings" pitchFamily="2" charset="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0" dirty="0" smtClean="0">
                <a:solidFill>
                  <a:srgbClr val="0000FF"/>
                </a:solidFill>
                <a:latin typeface="Calibri"/>
                <a:sym typeface="Wingdings" pitchFamily="2" charset="2"/>
              </a:rPr>
              <a:t>REG B1  R[Cnt-2]</a:t>
            </a:r>
            <a:endParaRPr kumimoji="0" lang="es-ES" sz="1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5" name="164 CuadroTexto"/>
          <p:cNvSpPr txBox="1"/>
          <p:nvPr/>
        </p:nvSpPr>
        <p:spPr>
          <a:xfrm>
            <a:off x="1011406" y="1208845"/>
            <a:ext cx="346570" cy="276999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200" kern="0" dirty="0" smtClean="0">
                <a:solidFill>
                  <a:srgbClr val="0000FF"/>
                </a:solidFill>
              </a:rPr>
              <a:t>S0</a:t>
            </a:r>
            <a:endParaRPr kumimoji="0" lang="es-ES" sz="1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68" name="167 CuadroTexto"/>
          <p:cNvSpPr txBox="1"/>
          <p:nvPr/>
        </p:nvSpPr>
        <p:spPr>
          <a:xfrm>
            <a:off x="882516" y="2017681"/>
            <a:ext cx="346570" cy="276999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S1</a:t>
            </a:r>
          </a:p>
        </p:txBody>
      </p:sp>
      <p:sp>
        <p:nvSpPr>
          <p:cNvPr id="37" name="36 Rectángulo redondeado"/>
          <p:cNvSpPr/>
          <p:nvPr/>
        </p:nvSpPr>
        <p:spPr>
          <a:xfrm>
            <a:off x="1291301" y="1224702"/>
            <a:ext cx="771525" cy="245286"/>
          </a:xfrm>
          <a:prstGeom prst="roundRect">
            <a:avLst/>
          </a:prstGeom>
          <a:solidFill>
            <a:srgbClr val="FFFF00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dirty="0" smtClean="0">
                <a:solidFill>
                  <a:srgbClr val="0000FF"/>
                </a:solidFill>
              </a:rPr>
              <a:t>IDLE</a:t>
            </a:r>
            <a:endParaRPr lang="es-ES" sz="1800" dirty="0">
              <a:solidFill>
                <a:srgbClr val="0000FF"/>
              </a:solidFill>
            </a:endParaRPr>
          </a:p>
        </p:txBody>
      </p:sp>
      <p:sp>
        <p:nvSpPr>
          <p:cNvPr id="43" name="42 Rectángulo"/>
          <p:cNvSpPr/>
          <p:nvPr/>
        </p:nvSpPr>
        <p:spPr>
          <a:xfrm>
            <a:off x="573292" y="4152224"/>
            <a:ext cx="2218040" cy="277939"/>
          </a:xfrm>
          <a:prstGeom prst="rect">
            <a:avLst/>
          </a:prstGeom>
          <a:solidFill>
            <a:srgbClr val="99FF66"/>
          </a:solidFill>
          <a:ln w="25400" cap="flat" cmpd="sng" algn="ctr">
            <a:solidFill>
              <a:srgbClr val="008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 D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 </a:t>
            </a:r>
            <a:r>
              <a:rPr lang="es-ES" sz="1400" kern="0" dirty="0" smtClean="0">
                <a:solidFill>
                  <a:srgbClr val="0000FF"/>
                </a:solidFill>
                <a:latin typeface="Calibri"/>
                <a:sym typeface="Wingdings" pitchFamily="2" charset="2"/>
              </a:rPr>
              <a:t>REG A1 * REG B1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43 Rectángulo"/>
          <p:cNvSpPr/>
          <p:nvPr/>
        </p:nvSpPr>
        <p:spPr>
          <a:xfrm>
            <a:off x="573292" y="4582043"/>
            <a:ext cx="2218040" cy="277939"/>
          </a:xfrm>
          <a:prstGeom prst="rect">
            <a:avLst/>
          </a:prstGeom>
          <a:solidFill>
            <a:srgbClr val="99FF66"/>
          </a:solidFill>
          <a:ln w="25400" cap="flat" cmpd="sng" algn="ctr">
            <a:solidFill>
              <a:srgbClr val="008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R[Cnt-1]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 </a:t>
            </a:r>
            <a:r>
              <a:rPr lang="es-ES" sz="1400" kern="0" dirty="0" smtClean="0">
                <a:solidFill>
                  <a:srgbClr val="0000FF"/>
                </a:solidFill>
                <a:latin typeface="Calibri"/>
                <a:sym typeface="Wingdings" pitchFamily="2" charset="2"/>
              </a:rPr>
              <a:t>REG D (L)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44 Rectángulo"/>
          <p:cNvSpPr/>
          <p:nvPr/>
        </p:nvSpPr>
        <p:spPr>
          <a:xfrm>
            <a:off x="573292" y="5012382"/>
            <a:ext cx="2218040" cy="431279"/>
          </a:xfrm>
          <a:prstGeom prst="rect">
            <a:avLst/>
          </a:prstGeom>
          <a:solidFill>
            <a:srgbClr val="99FF66"/>
          </a:solidFill>
          <a:ln w="25400" cap="flat" cmpd="sng" algn="ctr">
            <a:solidFill>
              <a:srgbClr val="008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kern="0" dirty="0" smtClean="0">
              <a:solidFill>
                <a:sysClr val="windowText" lastClr="000000"/>
              </a:solidFill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R[Cnt-2]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 REG</a:t>
            </a:r>
            <a:r>
              <a:rPr kumimoji="0" lang="es-ES" sz="14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 D (H)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kern="0" dirty="0" smtClean="0">
                <a:solidFill>
                  <a:srgbClr val="0000FF"/>
                </a:solidFill>
                <a:latin typeface="Calibri"/>
                <a:sym typeface="Wingdings" pitchFamily="2" charset="2"/>
              </a:rPr>
              <a:t>Cnt0 Cnt0-2</a:t>
            </a:r>
            <a:endParaRPr lang="es-ES" sz="1400" kern="0" dirty="0" smtClean="0">
              <a:solidFill>
                <a:srgbClr val="0000FF"/>
              </a:solidFill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0" cap="none" spc="0" normalizeH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  <a:sym typeface="Wingdings" pitchFamily="2" charset="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302922" y="5079997"/>
            <a:ext cx="346570" cy="276999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S5</a:t>
            </a:r>
          </a:p>
        </p:txBody>
      </p:sp>
      <p:sp>
        <p:nvSpPr>
          <p:cNvPr id="48" name="47 CuadroTexto"/>
          <p:cNvSpPr txBox="1"/>
          <p:nvPr/>
        </p:nvSpPr>
        <p:spPr>
          <a:xfrm>
            <a:off x="302922" y="4582983"/>
            <a:ext cx="346570" cy="276999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S4</a:t>
            </a:r>
          </a:p>
        </p:txBody>
      </p:sp>
      <p:sp>
        <p:nvSpPr>
          <p:cNvPr id="49" name="48 CuadroTexto"/>
          <p:cNvSpPr txBox="1"/>
          <p:nvPr/>
        </p:nvSpPr>
        <p:spPr>
          <a:xfrm>
            <a:off x="488321" y="3941900"/>
            <a:ext cx="346570" cy="276999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S3</a:t>
            </a:r>
          </a:p>
        </p:txBody>
      </p:sp>
      <p:sp>
        <p:nvSpPr>
          <p:cNvPr id="50" name="49 CuadroTexto"/>
          <p:cNvSpPr txBox="1"/>
          <p:nvPr/>
        </p:nvSpPr>
        <p:spPr>
          <a:xfrm>
            <a:off x="2149708" y="3334524"/>
            <a:ext cx="346570" cy="276999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S2</a:t>
            </a:r>
          </a:p>
        </p:txBody>
      </p:sp>
      <p:sp>
        <p:nvSpPr>
          <p:cNvPr id="53" name="52 Rombo"/>
          <p:cNvSpPr/>
          <p:nvPr/>
        </p:nvSpPr>
        <p:spPr>
          <a:xfrm>
            <a:off x="1251249" y="5584028"/>
            <a:ext cx="887777" cy="350047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00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800" kern="0" dirty="0" smtClean="0">
                <a:solidFill>
                  <a:srgbClr val="0000FF"/>
                </a:solidFill>
                <a:latin typeface="Calibri"/>
              </a:rPr>
              <a:t>Cnt=0</a:t>
            </a:r>
            <a:endParaRPr kumimoji="0" lang="es-ES" sz="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3" name="62 Forma"/>
          <p:cNvCxnSpPr>
            <a:stCxn id="53" idx="1"/>
          </p:cNvCxnSpPr>
          <p:nvPr/>
        </p:nvCxnSpPr>
        <p:spPr>
          <a:xfrm rot="10800000" flipH="1">
            <a:off x="1251248" y="3334524"/>
            <a:ext cx="434641" cy="2424529"/>
          </a:xfrm>
          <a:prstGeom prst="bentConnector4">
            <a:avLst>
              <a:gd name="adj1" fmla="val -223529"/>
              <a:gd name="adj2" fmla="val 97609"/>
            </a:avLst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angular"/>
          <p:cNvCxnSpPr>
            <a:stCxn id="140" idx="3"/>
            <a:endCxn id="37" idx="3"/>
          </p:cNvCxnSpPr>
          <p:nvPr/>
        </p:nvCxnSpPr>
        <p:spPr>
          <a:xfrm flipH="1" flipV="1">
            <a:off x="2062826" y="1347345"/>
            <a:ext cx="39257" cy="495313"/>
          </a:xfrm>
          <a:prstGeom prst="bentConnector3">
            <a:avLst>
              <a:gd name="adj1" fmla="val -582317"/>
            </a:avLst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106 CuadroTexto"/>
          <p:cNvSpPr txBox="1"/>
          <p:nvPr/>
        </p:nvSpPr>
        <p:spPr>
          <a:xfrm>
            <a:off x="554996" y="5576500"/>
            <a:ext cx="370614" cy="246221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NO</a:t>
            </a:r>
            <a:endParaRPr kumimoji="0" lang="es-ES" sz="1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08" name="107 CuadroTexto"/>
          <p:cNvSpPr txBox="1"/>
          <p:nvPr/>
        </p:nvSpPr>
        <p:spPr>
          <a:xfrm>
            <a:off x="2108402" y="5804385"/>
            <a:ext cx="426720" cy="246221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000" kern="0" dirty="0" smtClean="0">
                <a:solidFill>
                  <a:srgbClr val="0000FF"/>
                </a:solidFill>
              </a:rPr>
              <a:t>YES</a:t>
            </a:r>
            <a:endParaRPr kumimoji="0" lang="es-CO" sz="1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cxnSp>
        <p:nvCxnSpPr>
          <p:cNvPr id="89" name="88 Conector recto de flecha"/>
          <p:cNvCxnSpPr/>
          <p:nvPr/>
        </p:nvCxnSpPr>
        <p:spPr>
          <a:xfrm rot="5400000">
            <a:off x="4020899" y="1524244"/>
            <a:ext cx="302420" cy="318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 de flecha"/>
          <p:cNvCxnSpPr/>
          <p:nvPr/>
        </p:nvCxnSpPr>
        <p:spPr>
          <a:xfrm rot="5400000">
            <a:off x="4020899" y="2181469"/>
            <a:ext cx="302420" cy="318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recto de flecha"/>
          <p:cNvCxnSpPr/>
          <p:nvPr/>
        </p:nvCxnSpPr>
        <p:spPr>
          <a:xfrm rot="5400000">
            <a:off x="4020899" y="2838694"/>
            <a:ext cx="302420" cy="318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recto de flecha"/>
          <p:cNvCxnSpPr/>
          <p:nvPr/>
        </p:nvCxnSpPr>
        <p:spPr>
          <a:xfrm rot="5400000">
            <a:off x="4020899" y="3324469"/>
            <a:ext cx="302420" cy="318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recto de flecha"/>
          <p:cNvCxnSpPr/>
          <p:nvPr/>
        </p:nvCxnSpPr>
        <p:spPr>
          <a:xfrm rot="5400000">
            <a:off x="4020899" y="3981694"/>
            <a:ext cx="302420" cy="318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recto de flecha"/>
          <p:cNvCxnSpPr/>
          <p:nvPr/>
        </p:nvCxnSpPr>
        <p:spPr>
          <a:xfrm rot="5400000">
            <a:off x="4020899" y="4486519"/>
            <a:ext cx="302420" cy="318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Rectángulo"/>
          <p:cNvSpPr/>
          <p:nvPr/>
        </p:nvSpPr>
        <p:spPr>
          <a:xfrm>
            <a:off x="3457575" y="1114554"/>
            <a:ext cx="1438275" cy="277939"/>
          </a:xfrm>
          <a:prstGeom prst="rect">
            <a:avLst/>
          </a:prstGeom>
          <a:solidFill>
            <a:srgbClr val="FF99FF"/>
          </a:solidFill>
          <a:ln w="25400" cap="flat" cmpd="sng" algn="ctr">
            <a:solidFill>
              <a:srgbClr val="FF006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kern="0" dirty="0" smtClean="0">
                <a:solidFill>
                  <a:srgbClr val="0000FF"/>
                </a:solidFill>
                <a:latin typeface="Calibri"/>
                <a:sym typeface="Wingdings" pitchFamily="2" charset="2"/>
              </a:rPr>
              <a:t>Cnt1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8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71 Rectángulo"/>
          <p:cNvSpPr/>
          <p:nvPr/>
        </p:nvSpPr>
        <p:spPr>
          <a:xfrm>
            <a:off x="3419475" y="1675613"/>
            <a:ext cx="1510689" cy="458394"/>
          </a:xfrm>
          <a:prstGeom prst="rect">
            <a:avLst/>
          </a:prstGeom>
          <a:solidFill>
            <a:srgbClr val="CCFF66"/>
          </a:solidFill>
          <a:ln w="25400" cap="flat" cmpd="sng" algn="ctr">
            <a:solidFill>
              <a:srgbClr val="0066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0" dirty="0" smtClean="0">
                <a:solidFill>
                  <a:srgbClr val="0000FF"/>
                </a:solidFill>
                <a:latin typeface="Calibri"/>
                <a:sym typeface="Wingdings" pitchFamily="2" charset="2"/>
              </a:rPr>
              <a:t>REG A0 R[Cnt1-1]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0" dirty="0" smtClean="0">
                <a:solidFill>
                  <a:srgbClr val="0000FF"/>
                </a:solidFill>
                <a:latin typeface="Calibri"/>
                <a:sym typeface="Wingdings" pitchFamily="2" charset="2"/>
              </a:rPr>
              <a:t>REG B1  R[Cnt1+1]</a:t>
            </a:r>
            <a:endParaRPr kumimoji="0" lang="es-ES" sz="1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72 Rectángulo"/>
          <p:cNvSpPr/>
          <p:nvPr/>
        </p:nvSpPr>
        <p:spPr>
          <a:xfrm>
            <a:off x="3190875" y="2334032"/>
            <a:ext cx="2095500" cy="458394"/>
          </a:xfrm>
          <a:prstGeom prst="rect">
            <a:avLst/>
          </a:prstGeom>
          <a:solidFill>
            <a:srgbClr val="CCFF66"/>
          </a:solidFill>
          <a:ln w="25400" cap="flat" cmpd="sng" algn="ctr">
            <a:solidFill>
              <a:srgbClr val="0066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0" dirty="0" smtClean="0">
                <a:solidFill>
                  <a:srgbClr val="0000FF"/>
                </a:solidFill>
                <a:latin typeface="Calibri"/>
                <a:sym typeface="Wingdings" pitchFamily="2" charset="2"/>
              </a:rPr>
              <a:t>REG C REG A0 + REG B0</a:t>
            </a:r>
            <a:endParaRPr kumimoji="0" lang="es-ES" sz="1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  <a:sym typeface="Wingdings" pitchFamily="2" charset="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0" dirty="0" smtClean="0">
                <a:solidFill>
                  <a:srgbClr val="0000FF"/>
                </a:solidFill>
                <a:latin typeface="Calibri"/>
                <a:sym typeface="Wingdings" pitchFamily="2" charset="2"/>
              </a:rPr>
              <a:t>FCC  Cout</a:t>
            </a:r>
            <a:endParaRPr kumimoji="0" lang="es-ES" sz="1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73 Rectángulo"/>
          <p:cNvSpPr/>
          <p:nvPr/>
        </p:nvSpPr>
        <p:spPr>
          <a:xfrm>
            <a:off x="3419475" y="3479602"/>
            <a:ext cx="1510689" cy="458394"/>
          </a:xfrm>
          <a:prstGeom prst="rect">
            <a:avLst/>
          </a:prstGeom>
          <a:solidFill>
            <a:srgbClr val="CCFF66"/>
          </a:solidFill>
          <a:ln w="25400" cap="flat" cmpd="sng" algn="ctr">
            <a:solidFill>
              <a:srgbClr val="0066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0" dirty="0" smtClean="0">
                <a:solidFill>
                  <a:srgbClr val="0000FF"/>
                </a:solidFill>
                <a:latin typeface="Calibri"/>
                <a:sym typeface="Wingdings" pitchFamily="2" charset="2"/>
              </a:rPr>
              <a:t>REG A0 R[Cnt1-2]</a:t>
            </a:r>
            <a:endParaRPr kumimoji="0" lang="es-ES" sz="1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  <a:sym typeface="Wingdings" pitchFamily="2" charset="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0" dirty="0" smtClean="0">
                <a:solidFill>
                  <a:srgbClr val="0000FF"/>
                </a:solidFill>
                <a:latin typeface="Calibri"/>
                <a:sym typeface="Wingdings" pitchFamily="2" charset="2"/>
              </a:rPr>
              <a:t>REG B0  R[Cnt1]</a:t>
            </a:r>
            <a:endParaRPr kumimoji="0" lang="es-ES" sz="1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74 Rectángulo"/>
          <p:cNvSpPr/>
          <p:nvPr/>
        </p:nvSpPr>
        <p:spPr>
          <a:xfrm>
            <a:off x="3058810" y="2983496"/>
            <a:ext cx="2218040" cy="277939"/>
          </a:xfrm>
          <a:prstGeom prst="rect">
            <a:avLst/>
          </a:prstGeom>
          <a:solidFill>
            <a:srgbClr val="CCFF66"/>
          </a:solidFill>
          <a:ln w="25400" cap="flat" cmpd="sng" algn="ctr">
            <a:solidFill>
              <a:srgbClr val="0066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R[Cnt-1]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 </a:t>
            </a:r>
            <a:r>
              <a:rPr lang="es-ES" sz="1400" kern="0" dirty="0" smtClean="0">
                <a:solidFill>
                  <a:srgbClr val="0000FF"/>
                </a:solidFill>
                <a:latin typeface="Calibri"/>
                <a:sym typeface="Wingdings" pitchFamily="2" charset="2"/>
              </a:rPr>
              <a:t>REG C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75 Rectángulo"/>
          <p:cNvSpPr/>
          <p:nvPr/>
        </p:nvSpPr>
        <p:spPr>
          <a:xfrm>
            <a:off x="3068335" y="4122433"/>
            <a:ext cx="2218040" cy="277939"/>
          </a:xfrm>
          <a:prstGeom prst="rect">
            <a:avLst/>
          </a:prstGeom>
          <a:solidFill>
            <a:srgbClr val="CCFF66"/>
          </a:solidFill>
          <a:ln w="25400" cap="flat" cmpd="sng" algn="ctr">
            <a:solidFill>
              <a:srgbClr val="0066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 C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 </a:t>
            </a:r>
            <a:r>
              <a:rPr lang="es-ES" sz="1400" kern="0" dirty="0" smtClean="0">
                <a:solidFill>
                  <a:srgbClr val="0000FF"/>
                </a:solidFill>
                <a:latin typeface="Calibri"/>
                <a:sym typeface="Wingdings" pitchFamily="2" charset="2"/>
              </a:rPr>
              <a:t>REG A0 + REG B0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79 Rombo"/>
          <p:cNvSpPr/>
          <p:nvPr/>
        </p:nvSpPr>
        <p:spPr>
          <a:xfrm>
            <a:off x="3732824" y="4648287"/>
            <a:ext cx="887777" cy="350047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00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800" kern="0" dirty="0" smtClean="0">
                <a:solidFill>
                  <a:srgbClr val="0000FF"/>
                </a:solidFill>
                <a:latin typeface="Calibri"/>
              </a:rPr>
              <a:t>c</a:t>
            </a: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975586" y="5055883"/>
            <a:ext cx="1101113" cy="277939"/>
          </a:xfrm>
          <a:prstGeom prst="rect">
            <a:avLst/>
          </a:prstGeom>
          <a:solidFill>
            <a:srgbClr val="66CCFF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000" kern="0" noProof="0" dirty="0" smtClean="0">
              <a:solidFill>
                <a:sysClr val="windowText" lastClr="000000"/>
              </a:solidFill>
              <a:latin typeface="Calibri"/>
              <a:sym typeface="Wingdings" pitchFamily="2" charset="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kern="0" noProof="0" dirty="0" smtClean="0">
                <a:solidFill>
                  <a:srgbClr val="0000FF"/>
                </a:solidFill>
                <a:latin typeface="Calibri"/>
                <a:sym typeface="Wingdings" pitchFamily="2" charset="2"/>
              </a:rPr>
              <a:t>R[Cnt1-2]</a:t>
            </a: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REG</a:t>
            </a:r>
            <a:r>
              <a:rPr kumimoji="0" lang="es-ES" sz="10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 C</a:t>
            </a:r>
            <a:endParaRPr kumimoji="0" lang="es-ES" sz="1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9" name="98 Forma"/>
          <p:cNvCxnSpPr>
            <a:stCxn id="80" idx="1"/>
            <a:endCxn id="95" idx="0"/>
          </p:cNvCxnSpPr>
          <p:nvPr/>
        </p:nvCxnSpPr>
        <p:spPr>
          <a:xfrm rot="10800000" flipV="1">
            <a:off x="3526144" y="4823311"/>
            <a:ext cx="206681" cy="232572"/>
          </a:xfrm>
          <a:prstGeom prst="bentConnector2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103 Rectángulo"/>
          <p:cNvSpPr/>
          <p:nvPr/>
        </p:nvSpPr>
        <p:spPr>
          <a:xfrm>
            <a:off x="4848225" y="5053625"/>
            <a:ext cx="1101113" cy="422005"/>
          </a:xfrm>
          <a:prstGeom prst="rect">
            <a:avLst/>
          </a:prstGeom>
          <a:solidFill>
            <a:srgbClr val="66CCFF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kern="0" noProof="0" dirty="0" smtClean="0">
                <a:solidFill>
                  <a:srgbClr val="0000FF"/>
                </a:solidFill>
                <a:latin typeface="Calibri"/>
                <a:sym typeface="Wingdings" pitchFamily="2" charset="2"/>
              </a:rPr>
              <a:t>R[Cnt-2]</a:t>
            </a: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REG</a:t>
            </a:r>
            <a:r>
              <a:rPr kumimoji="0" lang="es-ES" sz="10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 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000" kern="0" baseline="0" dirty="0" smtClean="0">
                <a:solidFill>
                  <a:srgbClr val="0000FF"/>
                </a:solidFill>
                <a:latin typeface="Calibri"/>
                <a:sym typeface="Wingdings" pitchFamily="2" charset="2"/>
              </a:rPr>
              <a:t>Cnt1</a:t>
            </a:r>
            <a:r>
              <a:rPr lang="es-ES" sz="1000" kern="0" dirty="0" smtClean="0">
                <a:solidFill>
                  <a:srgbClr val="0000FF"/>
                </a:solidFill>
                <a:latin typeface="Calibri"/>
                <a:sym typeface="Wingdings" pitchFamily="2" charset="2"/>
              </a:rPr>
              <a:t> Cnt1-2</a:t>
            </a:r>
            <a:endParaRPr kumimoji="0" lang="es-ES" sz="1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6" name="105 Forma"/>
          <p:cNvCxnSpPr>
            <a:stCxn id="80" idx="3"/>
            <a:endCxn id="104" idx="0"/>
          </p:cNvCxnSpPr>
          <p:nvPr/>
        </p:nvCxnSpPr>
        <p:spPr>
          <a:xfrm>
            <a:off x="4620601" y="4823311"/>
            <a:ext cx="778181" cy="230314"/>
          </a:xfrm>
          <a:prstGeom prst="bentConnector2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109 Rectángulo"/>
          <p:cNvSpPr/>
          <p:nvPr/>
        </p:nvSpPr>
        <p:spPr>
          <a:xfrm>
            <a:off x="2975586" y="5475630"/>
            <a:ext cx="1101113" cy="376380"/>
          </a:xfrm>
          <a:prstGeom prst="rect">
            <a:avLst/>
          </a:prstGeom>
          <a:solidFill>
            <a:srgbClr val="66CCFF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kern="0" noProof="0" dirty="0" smtClean="0">
                <a:solidFill>
                  <a:srgbClr val="0000FF"/>
                </a:solidFill>
                <a:latin typeface="Calibri"/>
                <a:sym typeface="Wingdings" pitchFamily="2" charset="2"/>
              </a:rPr>
              <a:t>REGA0</a:t>
            </a: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R[Cnt</a:t>
            </a:r>
            <a:r>
              <a:rPr kumimoji="0" lang="es-ES" sz="10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-2</a:t>
            </a: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]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00" kern="0" dirty="0" smtClean="0">
                <a:solidFill>
                  <a:srgbClr val="0000FF"/>
                </a:solidFill>
                <a:latin typeface="Calibri"/>
                <a:sym typeface="Wingdings" pitchFamily="2" charset="2"/>
              </a:rPr>
              <a:t>REG B0 ‘1’</a:t>
            </a:r>
            <a:endParaRPr kumimoji="0" lang="es-ES" sz="1000" b="0" i="0" u="none" strike="noStrike" kern="0" cap="none" spc="0" normalizeH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114" name="113 Rectángulo"/>
          <p:cNvSpPr/>
          <p:nvPr/>
        </p:nvSpPr>
        <p:spPr>
          <a:xfrm>
            <a:off x="2711267" y="6048375"/>
            <a:ext cx="1584507" cy="277939"/>
          </a:xfrm>
          <a:prstGeom prst="rect">
            <a:avLst/>
          </a:prstGeom>
          <a:solidFill>
            <a:srgbClr val="66CCFF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kern="0" noProof="0" dirty="0" smtClean="0">
                <a:solidFill>
                  <a:srgbClr val="0000FF"/>
                </a:solidFill>
                <a:latin typeface="Calibri"/>
                <a:sym typeface="Wingdings" pitchFamily="2" charset="2"/>
              </a:rPr>
              <a:t>REG C</a:t>
            </a: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REG</a:t>
            </a:r>
            <a:r>
              <a:rPr kumimoji="0" lang="es-ES" sz="10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 A0 + REG B0</a:t>
            </a:r>
            <a:endParaRPr kumimoji="0" lang="es-ES" sz="1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4" name="123 Conector angular"/>
          <p:cNvCxnSpPr>
            <a:stCxn id="114" idx="2"/>
          </p:cNvCxnSpPr>
          <p:nvPr/>
        </p:nvCxnSpPr>
        <p:spPr>
          <a:xfrm rot="5400000" flipH="1" flipV="1">
            <a:off x="3381508" y="4945323"/>
            <a:ext cx="1503003" cy="1258979"/>
          </a:xfrm>
          <a:prstGeom prst="bentConnector3">
            <a:avLst>
              <a:gd name="adj1" fmla="val -9506"/>
            </a:avLst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125 CuadroTexto"/>
          <p:cNvSpPr txBox="1"/>
          <p:nvPr/>
        </p:nvSpPr>
        <p:spPr>
          <a:xfrm>
            <a:off x="3455658" y="4630637"/>
            <a:ext cx="248786" cy="246221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000" kern="0" dirty="0" smtClean="0">
                <a:solidFill>
                  <a:srgbClr val="0000FF"/>
                </a:solidFill>
              </a:rPr>
              <a:t>1</a:t>
            </a:r>
            <a:endParaRPr kumimoji="0" lang="es-CO" sz="1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27" name="126 CuadroTexto"/>
          <p:cNvSpPr txBox="1"/>
          <p:nvPr/>
        </p:nvSpPr>
        <p:spPr>
          <a:xfrm>
            <a:off x="4895849" y="4624715"/>
            <a:ext cx="248786" cy="246221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000" kern="0" dirty="0" smtClean="0">
                <a:solidFill>
                  <a:srgbClr val="0000FF"/>
                </a:solidFill>
              </a:rPr>
              <a:t>0</a:t>
            </a:r>
            <a:endParaRPr kumimoji="0" lang="es-CO" sz="1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29" name="128 Rombo"/>
          <p:cNvSpPr/>
          <p:nvPr/>
        </p:nvSpPr>
        <p:spPr>
          <a:xfrm>
            <a:off x="4956786" y="5710084"/>
            <a:ext cx="887777" cy="350047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00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700" kern="0" dirty="0" smtClean="0">
                <a:solidFill>
                  <a:srgbClr val="0000FF"/>
                </a:solidFill>
                <a:latin typeface="Calibri"/>
              </a:rPr>
              <a:t>Cnt1=0</a:t>
            </a:r>
            <a:endParaRPr kumimoji="0" lang="es-ES" sz="7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2" name="131 Forma"/>
          <p:cNvCxnSpPr>
            <a:stCxn id="129" idx="3"/>
          </p:cNvCxnSpPr>
          <p:nvPr/>
        </p:nvCxnSpPr>
        <p:spPr>
          <a:xfrm flipH="1" flipV="1">
            <a:off x="4176713" y="1487543"/>
            <a:ext cx="1667850" cy="4397565"/>
          </a:xfrm>
          <a:prstGeom prst="bentConnector4">
            <a:avLst>
              <a:gd name="adj1" fmla="val -13706"/>
              <a:gd name="adj2" fmla="val 98991"/>
            </a:avLst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134 CuadroTexto"/>
          <p:cNvSpPr txBox="1"/>
          <p:nvPr/>
        </p:nvSpPr>
        <p:spPr>
          <a:xfrm>
            <a:off x="5792606" y="5691514"/>
            <a:ext cx="370614" cy="246221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NO</a:t>
            </a:r>
            <a:endParaRPr kumimoji="0" lang="es-ES" sz="1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36" name="135 Rectángulo"/>
          <p:cNvSpPr/>
          <p:nvPr/>
        </p:nvSpPr>
        <p:spPr>
          <a:xfrm>
            <a:off x="6725807" y="2472723"/>
            <a:ext cx="1438275" cy="277939"/>
          </a:xfrm>
          <a:prstGeom prst="rect">
            <a:avLst/>
          </a:prstGeom>
          <a:solidFill>
            <a:srgbClr val="CC99FF"/>
          </a:solidFill>
          <a:ln w="25400" cap="flat" cmpd="sng" algn="ctr">
            <a:solidFill>
              <a:srgbClr val="7030A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kern="0" noProof="0" dirty="0" smtClean="0">
                <a:solidFill>
                  <a:srgbClr val="0000FF"/>
                </a:solidFill>
                <a:latin typeface="Calibri"/>
                <a:sym typeface="Wingdings" pitchFamily="2" charset="2"/>
              </a:rPr>
              <a:t>R OUT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R0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136 Rectángulo"/>
          <p:cNvSpPr/>
          <p:nvPr/>
        </p:nvSpPr>
        <p:spPr>
          <a:xfrm>
            <a:off x="6687707" y="2911837"/>
            <a:ext cx="1510689" cy="458394"/>
          </a:xfrm>
          <a:prstGeom prst="rect">
            <a:avLst/>
          </a:prstGeom>
          <a:solidFill>
            <a:srgbClr val="CC99FF"/>
          </a:solidFill>
          <a:ln w="25400" cap="flat" cmpd="sng" algn="ctr">
            <a:solidFill>
              <a:srgbClr val="7030A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0" dirty="0" smtClean="0">
                <a:solidFill>
                  <a:srgbClr val="0000FF"/>
                </a:solidFill>
                <a:latin typeface="Calibri"/>
                <a:sym typeface="Wingdings" pitchFamily="2" charset="2"/>
              </a:rPr>
              <a:t>MRAM[00] R OUT</a:t>
            </a:r>
            <a:endParaRPr kumimoji="0" lang="es-ES" sz="1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  <a:sym typeface="Wingdings" pitchFamily="2" charset="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0" dirty="0" smtClean="0">
                <a:solidFill>
                  <a:srgbClr val="0000FF"/>
                </a:solidFill>
                <a:latin typeface="Calibri"/>
                <a:sym typeface="Wingdings" pitchFamily="2" charset="2"/>
              </a:rPr>
              <a:t>R OUT  R1</a:t>
            </a:r>
            <a:endParaRPr kumimoji="0" lang="es-ES" sz="1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137 Rectángulo"/>
          <p:cNvSpPr/>
          <p:nvPr/>
        </p:nvSpPr>
        <p:spPr>
          <a:xfrm>
            <a:off x="6724650" y="3558323"/>
            <a:ext cx="1438275" cy="277939"/>
          </a:xfrm>
          <a:prstGeom prst="rect">
            <a:avLst/>
          </a:prstGeom>
          <a:solidFill>
            <a:srgbClr val="CC99FF"/>
          </a:solidFill>
          <a:ln w="25400" cap="flat" cmpd="sng" algn="ctr">
            <a:solidFill>
              <a:srgbClr val="7030A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0" dirty="0" smtClean="0">
                <a:solidFill>
                  <a:srgbClr val="0000FF"/>
                </a:solidFill>
                <a:latin typeface="Calibri"/>
                <a:sym typeface="Wingdings" pitchFamily="2" charset="2"/>
              </a:rPr>
              <a:t>MRAM[01]</a:t>
            </a: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R</a:t>
            </a:r>
            <a:r>
              <a:rPr kumimoji="0" lang="es-ES" sz="12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 OUT</a:t>
            </a:r>
            <a:endParaRPr kumimoji="0" lang="es-ES" sz="1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9" name="168 Rectángulo redondeado"/>
          <p:cNvSpPr/>
          <p:nvPr/>
        </p:nvSpPr>
        <p:spPr>
          <a:xfrm>
            <a:off x="7056868" y="4193171"/>
            <a:ext cx="771525" cy="245286"/>
          </a:xfrm>
          <a:prstGeom prst="roundRect">
            <a:avLst/>
          </a:prstGeom>
          <a:solidFill>
            <a:srgbClr val="FFFF00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dirty="0" smtClean="0">
                <a:solidFill>
                  <a:srgbClr val="0000FF"/>
                </a:solidFill>
              </a:rPr>
              <a:t>IDLE</a:t>
            </a:r>
            <a:endParaRPr lang="es-ES" sz="1800" dirty="0">
              <a:solidFill>
                <a:srgbClr val="0000FF"/>
              </a:solidFill>
            </a:endParaRPr>
          </a:p>
        </p:txBody>
      </p:sp>
      <p:sp>
        <p:nvSpPr>
          <p:cNvPr id="171" name="170 CuadroTexto"/>
          <p:cNvSpPr txBox="1"/>
          <p:nvPr/>
        </p:nvSpPr>
        <p:spPr>
          <a:xfrm>
            <a:off x="3357874" y="1469988"/>
            <a:ext cx="346570" cy="276999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S7</a:t>
            </a:r>
          </a:p>
        </p:txBody>
      </p:sp>
      <p:sp>
        <p:nvSpPr>
          <p:cNvPr id="172" name="171 CuadroTexto"/>
          <p:cNvSpPr txBox="1"/>
          <p:nvPr/>
        </p:nvSpPr>
        <p:spPr>
          <a:xfrm>
            <a:off x="3128375" y="2122564"/>
            <a:ext cx="346570" cy="276999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S8</a:t>
            </a:r>
          </a:p>
        </p:txBody>
      </p:sp>
      <p:sp>
        <p:nvSpPr>
          <p:cNvPr id="173" name="172 CuadroTexto"/>
          <p:cNvSpPr txBox="1"/>
          <p:nvPr/>
        </p:nvSpPr>
        <p:spPr>
          <a:xfrm>
            <a:off x="2964615" y="2773376"/>
            <a:ext cx="346570" cy="276999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S9</a:t>
            </a:r>
          </a:p>
        </p:txBody>
      </p:sp>
      <p:sp>
        <p:nvSpPr>
          <p:cNvPr id="174" name="173 CuadroTexto"/>
          <p:cNvSpPr txBox="1"/>
          <p:nvPr/>
        </p:nvSpPr>
        <p:spPr>
          <a:xfrm>
            <a:off x="3326294" y="3276407"/>
            <a:ext cx="423514" cy="276999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S10</a:t>
            </a:r>
          </a:p>
        </p:txBody>
      </p:sp>
      <p:sp>
        <p:nvSpPr>
          <p:cNvPr id="175" name="174 CuadroTexto"/>
          <p:cNvSpPr txBox="1"/>
          <p:nvPr/>
        </p:nvSpPr>
        <p:spPr>
          <a:xfrm>
            <a:off x="2979490" y="3912394"/>
            <a:ext cx="423514" cy="276999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S11</a:t>
            </a:r>
          </a:p>
        </p:txBody>
      </p:sp>
      <p:sp>
        <p:nvSpPr>
          <p:cNvPr id="176" name="175 CuadroTexto"/>
          <p:cNvSpPr txBox="1"/>
          <p:nvPr/>
        </p:nvSpPr>
        <p:spPr>
          <a:xfrm>
            <a:off x="2897940" y="4859834"/>
            <a:ext cx="423514" cy="276999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S12</a:t>
            </a:r>
          </a:p>
        </p:txBody>
      </p:sp>
      <p:sp>
        <p:nvSpPr>
          <p:cNvPr id="177" name="176 CuadroTexto"/>
          <p:cNvSpPr txBox="1"/>
          <p:nvPr/>
        </p:nvSpPr>
        <p:spPr>
          <a:xfrm>
            <a:off x="4003056" y="5527386"/>
            <a:ext cx="423514" cy="276999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S13</a:t>
            </a:r>
          </a:p>
        </p:txBody>
      </p:sp>
      <p:sp>
        <p:nvSpPr>
          <p:cNvPr id="178" name="177 CuadroTexto"/>
          <p:cNvSpPr txBox="1"/>
          <p:nvPr/>
        </p:nvSpPr>
        <p:spPr>
          <a:xfrm>
            <a:off x="4214813" y="6048375"/>
            <a:ext cx="423514" cy="276999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S14</a:t>
            </a:r>
          </a:p>
        </p:txBody>
      </p:sp>
      <p:sp>
        <p:nvSpPr>
          <p:cNvPr id="181" name="180 CuadroTexto"/>
          <p:cNvSpPr txBox="1"/>
          <p:nvPr/>
        </p:nvSpPr>
        <p:spPr>
          <a:xfrm>
            <a:off x="5630599" y="4855084"/>
            <a:ext cx="423514" cy="276999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S15</a:t>
            </a:r>
          </a:p>
        </p:txBody>
      </p:sp>
      <p:cxnSp>
        <p:nvCxnSpPr>
          <p:cNvPr id="183" name="182 Conector recto de flecha"/>
          <p:cNvCxnSpPr/>
          <p:nvPr/>
        </p:nvCxnSpPr>
        <p:spPr>
          <a:xfrm rot="5400000">
            <a:off x="7287657" y="3408408"/>
            <a:ext cx="302420" cy="318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183 Conector recto de flecha"/>
          <p:cNvCxnSpPr/>
          <p:nvPr/>
        </p:nvCxnSpPr>
        <p:spPr>
          <a:xfrm rot="5400000">
            <a:off x="7287657" y="4018974"/>
            <a:ext cx="302420" cy="318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185 Forma"/>
          <p:cNvCxnSpPr>
            <a:stCxn id="129" idx="2"/>
            <a:endCxn id="136" idx="0"/>
          </p:cNvCxnSpPr>
          <p:nvPr/>
        </p:nvCxnSpPr>
        <p:spPr>
          <a:xfrm rot="5400000" flipH="1" flipV="1">
            <a:off x="4629106" y="3244292"/>
            <a:ext cx="3587408" cy="2044270"/>
          </a:xfrm>
          <a:prstGeom prst="bentConnector5">
            <a:avLst>
              <a:gd name="adj1" fmla="val -6372"/>
              <a:gd name="adj2" fmla="val 43268"/>
              <a:gd name="adj3" fmla="val 106372"/>
            </a:avLst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186 CuadroTexto"/>
          <p:cNvSpPr txBox="1"/>
          <p:nvPr/>
        </p:nvSpPr>
        <p:spPr>
          <a:xfrm>
            <a:off x="5779271" y="6099573"/>
            <a:ext cx="426720" cy="246221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000" kern="0" dirty="0" smtClean="0">
                <a:solidFill>
                  <a:srgbClr val="0000FF"/>
                </a:solidFill>
              </a:rPr>
              <a:t>YES</a:t>
            </a:r>
            <a:endParaRPr kumimoji="0" lang="es-CO" sz="1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88" name="187 CuadroTexto"/>
          <p:cNvSpPr txBox="1"/>
          <p:nvPr/>
        </p:nvSpPr>
        <p:spPr>
          <a:xfrm>
            <a:off x="7823362" y="2262876"/>
            <a:ext cx="423514" cy="276999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S16</a:t>
            </a:r>
          </a:p>
        </p:txBody>
      </p:sp>
      <p:sp>
        <p:nvSpPr>
          <p:cNvPr id="189" name="188 CuadroTexto"/>
          <p:cNvSpPr txBox="1"/>
          <p:nvPr/>
        </p:nvSpPr>
        <p:spPr>
          <a:xfrm>
            <a:off x="8122580" y="2991641"/>
            <a:ext cx="423514" cy="276999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S17</a:t>
            </a:r>
          </a:p>
        </p:txBody>
      </p:sp>
      <p:sp>
        <p:nvSpPr>
          <p:cNvPr id="190" name="189 CuadroTexto"/>
          <p:cNvSpPr txBox="1"/>
          <p:nvPr/>
        </p:nvSpPr>
        <p:spPr>
          <a:xfrm>
            <a:off x="8090776" y="3541644"/>
            <a:ext cx="423514" cy="276999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S18</a:t>
            </a:r>
          </a:p>
        </p:txBody>
      </p:sp>
      <p:sp>
        <p:nvSpPr>
          <p:cNvPr id="79" name="78 CuadroTexto"/>
          <p:cNvSpPr txBox="1"/>
          <p:nvPr/>
        </p:nvSpPr>
        <p:spPr>
          <a:xfrm>
            <a:off x="2081198" y="1619194"/>
            <a:ext cx="261610" cy="276999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200" kern="0" dirty="0" smtClean="0">
                <a:solidFill>
                  <a:srgbClr val="0000FF"/>
                </a:solidFill>
              </a:rPr>
              <a:t>0</a:t>
            </a:r>
            <a:endParaRPr kumimoji="0" lang="es-ES" sz="1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81" name="80 CuadroTexto"/>
          <p:cNvSpPr txBox="1"/>
          <p:nvPr/>
        </p:nvSpPr>
        <p:spPr>
          <a:xfrm>
            <a:off x="1443817" y="1978807"/>
            <a:ext cx="261610" cy="276999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</TotalTime>
  <Words>381</Words>
  <Application>Microsoft Office PowerPoint</Application>
  <PresentationFormat>Presentación en pantalla (4:3)</PresentationFormat>
  <Paragraphs>149</Paragraphs>
  <Slides>6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Diseño predeterminado</vt:lpstr>
      <vt:lpstr>Fotografía de Photo Editor</vt:lpstr>
      <vt:lpstr>Ecuación</vt:lpstr>
      <vt:lpstr>Diapositiva 1</vt:lpstr>
      <vt:lpstr>Diapositiva 2</vt:lpstr>
      <vt:lpstr>DATA-PATH </vt:lpstr>
      <vt:lpstr>Diapositiva 4</vt:lpstr>
      <vt:lpstr>ASM</vt:lpstr>
      <vt:lpstr>ASM </vt:lpstr>
    </vt:vector>
  </TitlesOfParts>
  <Company>UNIVERSIDAD DEL VALLE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root</dc:creator>
  <cp:lastModifiedBy>viole</cp:lastModifiedBy>
  <cp:revision>166</cp:revision>
  <dcterms:created xsi:type="dcterms:W3CDTF">2004-09-18T17:10:08Z</dcterms:created>
  <dcterms:modified xsi:type="dcterms:W3CDTF">2009-12-09T08:05:56Z</dcterms:modified>
</cp:coreProperties>
</file>