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67" r:id="rId2"/>
    <p:sldId id="268" r:id="rId3"/>
    <p:sldId id="269" r:id="rId4"/>
    <p:sldId id="273" r:id="rId5"/>
    <p:sldId id="278" r:id="rId6"/>
    <p:sldId id="279" r:id="rId7"/>
    <p:sldId id="274" r:id="rId8"/>
    <p:sldId id="281" r:id="rId9"/>
  </p:sldIdLst>
  <p:sldSz cx="9144000" cy="6858000" type="screen4x3"/>
  <p:notesSz cx="6858000" cy="908367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FF99FF"/>
    <a:srgbClr val="FFCCFF"/>
    <a:srgbClr val="008000"/>
    <a:srgbClr val="FF3300"/>
    <a:srgbClr val="00CC00"/>
    <a:srgbClr val="EAEAFA"/>
    <a:srgbClr val="EACFFF"/>
    <a:srgbClr val="F5D7F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6385" autoAdjust="0"/>
    <p:restoredTop sz="99145" autoAdjust="0"/>
  </p:normalViewPr>
  <p:slideViewPr>
    <p:cSldViewPr snapToGrid="0" snapToObjects="1">
      <p:cViewPr>
        <p:scale>
          <a:sx n="100" d="100"/>
          <a:sy n="100" d="100"/>
        </p:scale>
        <p:origin x="-882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61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83F9C0-8D53-48EB-A329-AA5CE1182716}" type="datetimeFigureOut">
              <a:rPr lang="es-ES"/>
              <a:pPr>
                <a:defRPr/>
              </a:pPr>
              <a:t>30/04/2009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6A30-FF7D-45CE-9136-069F033C5A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81038"/>
            <a:ext cx="4543425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4825"/>
            <a:ext cx="502920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B9BFABB-D6E2-4AC2-9F46-0DF135E1F71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03663" y="8609013"/>
            <a:ext cx="29670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074B4DA-FEEB-4352-8BE2-3E04CE9FEC6B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11267" name="Rectangle 7"/>
          <p:cNvSpPr txBox="1">
            <a:spLocks noGrp="1" noChangeArrowheads="1"/>
          </p:cNvSpPr>
          <p:nvPr/>
        </p:nvSpPr>
        <p:spPr bwMode="auto">
          <a:xfrm>
            <a:off x="3903663" y="8609013"/>
            <a:ext cx="296703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C63CF8-C15F-4587-8AA7-E2B93A4264E4}" type="slidenum">
              <a:rPr lang="en-US" sz="1200" b="1"/>
              <a:pPr algn="r"/>
              <a:t>1</a:t>
            </a:fld>
            <a:endParaRPr lang="en-US" sz="1200" b="1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3738"/>
            <a:ext cx="4537075" cy="3403600"/>
          </a:xfrm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305300"/>
            <a:ext cx="4995863" cy="4095750"/>
          </a:xfrm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03663" y="8609013"/>
            <a:ext cx="29670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97190DD-D09C-4D29-B216-5EED7830F932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FBABD-9D75-4E29-A52C-906920FA12E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89AB2B3-C6E6-4734-985A-5957503DCA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1AE36304-5141-4462-A838-6D522D6FC513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060" name="Picture 18" descr="uvlogos-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gi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BIONANOTECNOLOGIA LOGO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2571750"/>
            <a:ext cx="550545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657225" y="1071563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i="1">
                <a:solidFill>
                  <a:srgbClr val="9900FF"/>
                </a:solidFill>
              </a:rPr>
              <a:t>Advanced Digital System Design Course</a:t>
            </a:r>
          </a:p>
        </p:txBody>
      </p:sp>
      <p:pic>
        <p:nvPicPr>
          <p:cNvPr id="3076" name="Picture 25" descr="BIONANOTECNOLOGIA LOGO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6050" y="0"/>
            <a:ext cx="13779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0" descr="Docking Station Nor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013" y="2744788"/>
            <a:ext cx="123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3" y="3363913"/>
            <a:ext cx="23733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71775" y="933450"/>
          <a:ext cx="3781425" cy="4705350"/>
        </p:xfrm>
        <a:graphic>
          <a:graphicData uri="http://schemas.openxmlformats.org/presentationml/2006/ole">
            <p:oleObj spid="_x0000_s1026" name="Fotografía de Photo Editor" r:id="rId5" imgW="3780952" imgH="4704762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838200"/>
            <a:ext cx="7848600" cy="4800600"/>
          </a:xfrm>
        </p:spPr>
        <p:txBody>
          <a:bodyPr/>
          <a:lstStyle/>
          <a:p>
            <a:pPr algn="ctr"/>
            <a:r>
              <a:rPr lang="en-US" sz="4400" smtClean="0"/>
              <a:t>Advanced Digital System </a:t>
            </a:r>
            <a:br>
              <a:rPr lang="en-US" sz="4400" smtClean="0"/>
            </a:br>
            <a:r>
              <a:rPr lang="en-US" sz="4400" smtClean="0"/>
              <a:t>Design Course</a:t>
            </a:r>
          </a:p>
        </p:txBody>
      </p:sp>
      <p:sp>
        <p:nvSpPr>
          <p:cNvPr id="1029" name="Picture 6" descr="pinkpanther"/>
          <p:cNvSpPr>
            <a:spLocks noChangeAspect="1" noChangeArrowheads="1"/>
          </p:cNvSpPr>
          <p:nvPr/>
        </p:nvSpPr>
        <p:spPr bwMode="auto">
          <a:xfrm>
            <a:off x="6911975" y="36258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1030" name="Picture 6" descr="pinkpanther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64375" y="37782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 CuadroTexto"/>
          <p:cNvSpPr txBox="1">
            <a:spLocks noChangeArrowheads="1"/>
          </p:cNvSpPr>
          <p:nvPr/>
        </p:nvSpPr>
        <p:spPr bwMode="auto">
          <a:xfrm>
            <a:off x="392113" y="1651000"/>
            <a:ext cx="84867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_tradnl" sz="2800" dirty="0">
                <a:solidFill>
                  <a:srgbClr val="0000FF"/>
                </a:solidFill>
              </a:rPr>
              <a:t>Diseñar </a:t>
            </a:r>
            <a:r>
              <a:rPr lang="es-ES_tradnl" sz="2800" dirty="0" smtClean="0">
                <a:solidFill>
                  <a:srgbClr val="0000FF"/>
                </a:solidFill>
              </a:rPr>
              <a:t>una FSM </a:t>
            </a:r>
            <a:r>
              <a:rPr lang="es-ES_tradnl" sz="2800" dirty="0">
                <a:solidFill>
                  <a:srgbClr val="0000FF"/>
                </a:solidFill>
              </a:rPr>
              <a:t>para implementar una maquina de venta de gaseosas usando el procesador de la Figura 1 :</a:t>
            </a:r>
          </a:p>
          <a:p>
            <a:pPr algn="just">
              <a:buFont typeface="Arial" charset="0"/>
              <a:buChar char="•"/>
            </a:pPr>
            <a:r>
              <a:rPr lang="es-ES_tradnl" sz="2800" dirty="0">
                <a:solidFill>
                  <a:srgbClr val="0000FF"/>
                </a:solidFill>
              </a:rPr>
              <a:t>Recibe monedas de 100, 200, 500 </a:t>
            </a:r>
            <a:r>
              <a:rPr lang="es-ES_tradnl" sz="2800" dirty="0" smtClean="0">
                <a:solidFill>
                  <a:srgbClr val="0000FF"/>
                </a:solidFill>
              </a:rPr>
              <a:t>y 1000 pesos.</a:t>
            </a:r>
            <a:r>
              <a:rPr lang="es-ES_tradnl" sz="2800" dirty="0">
                <a:solidFill>
                  <a:srgbClr val="0000FF"/>
                </a:solidFill>
              </a:rPr>
              <a:t>	</a:t>
            </a:r>
            <a:endParaRPr lang="es-ES_tradnl" sz="2000" dirty="0">
              <a:solidFill>
                <a:srgbClr val="0000FF"/>
              </a:solidFill>
            </a:endParaRPr>
          </a:p>
          <a:p>
            <a:pPr algn="just">
              <a:buFont typeface="Arial" charset="0"/>
              <a:buChar char="•"/>
            </a:pPr>
            <a:r>
              <a:rPr lang="es-ES_tradnl" sz="2800" dirty="0" smtClean="0">
                <a:solidFill>
                  <a:srgbClr val="0000FF"/>
                </a:solidFill>
              </a:rPr>
              <a:t>Los productos y sus precios son: coca-cola 1000, </a:t>
            </a:r>
            <a:r>
              <a:rPr lang="es-ES_tradnl" sz="2800" dirty="0" err="1" smtClean="0">
                <a:solidFill>
                  <a:srgbClr val="0000FF"/>
                </a:solidFill>
              </a:rPr>
              <a:t>Pepsi</a:t>
            </a:r>
            <a:r>
              <a:rPr lang="es-ES_tradnl" sz="2800" dirty="0" smtClean="0">
                <a:solidFill>
                  <a:srgbClr val="0000FF"/>
                </a:solidFill>
              </a:rPr>
              <a:t> 900,  </a:t>
            </a:r>
            <a:r>
              <a:rPr lang="es-ES_tradnl" sz="2800" dirty="0" err="1" smtClean="0">
                <a:solidFill>
                  <a:srgbClr val="0000FF"/>
                </a:solidFill>
              </a:rPr>
              <a:t>Postobon</a:t>
            </a:r>
            <a:r>
              <a:rPr lang="es-ES_tradnl" sz="2800" dirty="0" smtClean="0">
                <a:solidFill>
                  <a:srgbClr val="0000FF"/>
                </a:solidFill>
              </a:rPr>
              <a:t> 800 y Hit 700 pesos</a:t>
            </a:r>
            <a:endParaRPr lang="es-ES_tradnl" sz="2800" dirty="0">
              <a:solidFill>
                <a:srgbClr val="0000FF"/>
              </a:solidFill>
            </a:endParaRPr>
          </a:p>
          <a:p>
            <a:pPr algn="just">
              <a:buFont typeface="Arial" charset="0"/>
              <a:buChar char="•"/>
            </a:pPr>
            <a:r>
              <a:rPr lang="es-ES_tradnl" sz="2800" dirty="0">
                <a:solidFill>
                  <a:srgbClr val="0000FF"/>
                </a:solidFill>
              </a:rPr>
              <a:t>La maquina es honrada, entrega la devuelta.</a:t>
            </a:r>
          </a:p>
          <a:p>
            <a:pPr algn="ctr">
              <a:buFont typeface="Arial" charset="0"/>
              <a:buChar char="•"/>
            </a:pP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698578" y="0"/>
            <a:ext cx="249299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>
                <a:ln w="11430"/>
                <a:solidFill>
                  <a:srgbClr val="9933FF"/>
                </a:solidFill>
              </a:rPr>
              <a:t>Problema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22 CuadroTexto"/>
          <p:cNvSpPr txBox="1">
            <a:spLocks noChangeArrowheads="1"/>
          </p:cNvSpPr>
          <p:nvPr/>
        </p:nvSpPr>
        <p:spPr bwMode="auto">
          <a:xfrm>
            <a:off x="2878138" y="5992813"/>
            <a:ext cx="28248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dirty="0">
                <a:solidFill>
                  <a:srgbClr val="0000FF"/>
                </a:solidFill>
              </a:rPr>
              <a:t>Figura1: </a:t>
            </a:r>
            <a:r>
              <a:rPr lang="es-ES_tradnl" dirty="0" smtClean="0">
                <a:solidFill>
                  <a:srgbClr val="0000FF"/>
                </a:solidFill>
              </a:rPr>
              <a:t>Procesador </a:t>
            </a:r>
            <a:endParaRPr lang="es-CO" dirty="0">
              <a:solidFill>
                <a:srgbClr val="0000FF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98578" y="0"/>
            <a:ext cx="2400016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err="1">
                <a:ln w="11430"/>
                <a:solidFill>
                  <a:srgbClr val="9933FF"/>
                </a:solidFill>
              </a:rPr>
              <a:t>Datapath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cxnSp>
        <p:nvCxnSpPr>
          <p:cNvPr id="13" name="12 Conector recto de flecha"/>
          <p:cNvCxnSpPr/>
          <p:nvPr/>
        </p:nvCxnSpPr>
        <p:spPr bwMode="auto">
          <a:xfrm>
            <a:off x="1501775" y="4008438"/>
            <a:ext cx="501650" cy="1587"/>
          </a:xfrm>
          <a:prstGeom prst="straightConnector1">
            <a:avLst/>
          </a:prstGeom>
          <a:ln w="508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30" idx="0"/>
          </p:cNvCxnSpPr>
          <p:nvPr/>
        </p:nvCxnSpPr>
        <p:spPr bwMode="auto">
          <a:xfrm rot="5400000">
            <a:off x="2601913" y="4697413"/>
            <a:ext cx="549275" cy="3175"/>
          </a:xfrm>
          <a:prstGeom prst="straightConnector1">
            <a:avLst/>
          </a:prstGeom>
          <a:ln w="50800">
            <a:solidFill>
              <a:srgbClr val="0000FF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 bwMode="auto">
          <a:xfrm>
            <a:off x="1617663" y="2624138"/>
            <a:ext cx="911225" cy="29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5875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rgbClr val="FF0000"/>
                </a:solidFill>
              </a:rPr>
              <a:t>REG A</a:t>
            </a:r>
            <a:endParaRPr lang="es-ES" sz="1600" b="1" kern="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6" name="15 Conector recto de flecha"/>
          <p:cNvCxnSpPr>
            <a:stCxn id="15" idx="2"/>
          </p:cNvCxnSpPr>
          <p:nvPr/>
        </p:nvCxnSpPr>
        <p:spPr bwMode="auto">
          <a:xfrm rot="5400000">
            <a:off x="1821657" y="3164681"/>
            <a:ext cx="501650" cy="1587"/>
          </a:xfrm>
          <a:prstGeom prst="straightConnector1">
            <a:avLst/>
          </a:prstGeom>
          <a:ln w="50800">
            <a:solidFill>
              <a:srgbClr val="0000FF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9" idx="2"/>
          </p:cNvCxnSpPr>
          <p:nvPr/>
        </p:nvCxnSpPr>
        <p:spPr bwMode="auto">
          <a:xfrm rot="5400000">
            <a:off x="3279775" y="3160713"/>
            <a:ext cx="511175" cy="0"/>
          </a:xfrm>
          <a:prstGeom prst="straightConnector1">
            <a:avLst/>
          </a:prstGeom>
          <a:ln w="50800">
            <a:solidFill>
              <a:srgbClr val="0000FF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 bwMode="auto">
          <a:xfrm>
            <a:off x="3081338" y="2614613"/>
            <a:ext cx="909637" cy="29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5875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rgbClr val="FF0000"/>
                </a:solidFill>
              </a:rPr>
              <a:t>REG B</a:t>
            </a:r>
            <a:endParaRPr lang="es-ES" sz="16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041400" y="3802063"/>
            <a:ext cx="514350" cy="400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 b="1">
                <a:solidFill>
                  <a:srgbClr val="FF0000"/>
                </a:solidFill>
              </a:rPr>
              <a:t>C</a:t>
            </a:r>
            <a:endParaRPr lang="es-ES" sz="2000" b="1">
              <a:solidFill>
                <a:srgbClr val="FF0000"/>
              </a:solidFill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1495425" y="3416300"/>
            <a:ext cx="2736850" cy="10064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01 w 21600"/>
              <a:gd name="T13" fmla="*/ 4801 h 21600"/>
              <a:gd name="T14" fmla="*/ 16799 w 21600"/>
              <a:gd name="T15" fmla="*/ 1679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001" y="21600"/>
                </a:lnTo>
                <a:lnTo>
                  <a:pt x="1559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2635250" y="3405188"/>
            <a:ext cx="431800" cy="285750"/>
          </a:xfrm>
          <a:prstGeom prst="flowChartMerge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2022475" y="3716338"/>
            <a:ext cx="1676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>
                <a:solidFill>
                  <a:srgbClr val="FF0000"/>
                </a:solidFill>
              </a:rPr>
              <a:t>ALU</a:t>
            </a:r>
            <a:endParaRPr lang="es-ES" b="1">
              <a:solidFill>
                <a:srgbClr val="FF0000"/>
              </a:solidFill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2635250" y="3384550"/>
            <a:ext cx="431800" cy="285750"/>
          </a:xfrm>
          <a:prstGeom prst="flowChartMerge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6" name="24 Rectángulo"/>
          <p:cNvSpPr>
            <a:spLocks noChangeArrowheads="1"/>
          </p:cNvSpPr>
          <p:nvPr/>
        </p:nvSpPr>
        <p:spPr bwMode="auto">
          <a:xfrm>
            <a:off x="1095375" y="3827463"/>
            <a:ext cx="431800" cy="366712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/>
            <a:endParaRPr lang="es-CO">
              <a:solidFill>
                <a:srgbClr val="0000FF"/>
              </a:solidFill>
            </a:endParaRPr>
          </a:p>
        </p:txBody>
      </p:sp>
      <p:sp>
        <p:nvSpPr>
          <p:cNvPr id="27" name="50 Rectángulo"/>
          <p:cNvSpPr>
            <a:spLocks noChangeArrowheads="1"/>
          </p:cNvSpPr>
          <p:nvPr/>
        </p:nvSpPr>
        <p:spPr bwMode="auto">
          <a:xfrm flipV="1">
            <a:off x="2608263" y="3357563"/>
            <a:ext cx="53975" cy="46037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/>
            <a:endParaRPr lang="es-CO">
              <a:solidFill>
                <a:srgbClr val="0000FF"/>
              </a:solidFill>
            </a:endParaRPr>
          </a:p>
        </p:txBody>
      </p:sp>
      <p:sp>
        <p:nvSpPr>
          <p:cNvPr id="28" name="51 Rectángulo"/>
          <p:cNvSpPr>
            <a:spLocks noChangeArrowheads="1"/>
          </p:cNvSpPr>
          <p:nvPr/>
        </p:nvSpPr>
        <p:spPr bwMode="auto">
          <a:xfrm flipV="1">
            <a:off x="3038475" y="3360738"/>
            <a:ext cx="55563" cy="46037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/>
            <a:endParaRPr lang="es-CO">
              <a:solidFill>
                <a:srgbClr val="0000FF"/>
              </a:solidFill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2289175" y="4973638"/>
            <a:ext cx="1173163" cy="4365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5875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kern="0" dirty="0">
                <a:solidFill>
                  <a:srgbClr val="FF0000"/>
                </a:solidFill>
                <a:latin typeface="Calibri"/>
              </a:rPr>
              <a:t>Shift-Reg C</a:t>
            </a:r>
          </a:p>
        </p:txBody>
      </p:sp>
      <p:cxnSp>
        <p:nvCxnSpPr>
          <p:cNvPr id="31" name="30 Conector recto de flecha"/>
          <p:cNvCxnSpPr>
            <a:endCxn id="15" idx="0"/>
          </p:cNvCxnSpPr>
          <p:nvPr/>
        </p:nvCxnSpPr>
        <p:spPr bwMode="auto">
          <a:xfrm rot="5400000">
            <a:off x="1788318" y="2339182"/>
            <a:ext cx="569913" cy="0"/>
          </a:xfrm>
          <a:prstGeom prst="straightConnector1">
            <a:avLst/>
          </a:prstGeom>
          <a:ln w="50800">
            <a:solidFill>
              <a:srgbClr val="0000FF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19" idx="0"/>
          </p:cNvCxnSpPr>
          <p:nvPr/>
        </p:nvCxnSpPr>
        <p:spPr bwMode="auto">
          <a:xfrm rot="5400000">
            <a:off x="3255169" y="2334419"/>
            <a:ext cx="560388" cy="0"/>
          </a:xfrm>
          <a:prstGeom prst="straightConnector1">
            <a:avLst/>
          </a:prstGeom>
          <a:ln w="50800">
            <a:solidFill>
              <a:srgbClr val="0000FF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 bwMode="auto">
          <a:xfrm>
            <a:off x="981075" y="2054225"/>
            <a:ext cx="5668963" cy="1588"/>
          </a:xfrm>
          <a:prstGeom prst="straightConnector1">
            <a:avLst/>
          </a:prstGeom>
          <a:ln w="508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 bwMode="auto">
          <a:xfrm>
            <a:off x="5338763" y="3475038"/>
            <a:ext cx="676275" cy="949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00FF"/>
            </a:solidFill>
            <a:prstDash val="dash"/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s-CO" dirty="0">
              <a:solidFill>
                <a:srgbClr val="0000FF"/>
              </a:solidFill>
            </a:endParaRPr>
          </a:p>
        </p:txBody>
      </p:sp>
      <p:grpSp>
        <p:nvGrpSpPr>
          <p:cNvPr id="36" name="118 Grupo"/>
          <p:cNvGrpSpPr>
            <a:grpSpLocks/>
          </p:cNvGrpSpPr>
          <p:nvPr/>
        </p:nvGrpSpPr>
        <p:grpSpPr bwMode="auto">
          <a:xfrm>
            <a:off x="5522913" y="3687763"/>
            <a:ext cx="312737" cy="554037"/>
            <a:chOff x="5380832" y="3163888"/>
            <a:chExt cx="312261" cy="554027"/>
          </a:xfrm>
        </p:grpSpPr>
        <p:cxnSp>
          <p:nvCxnSpPr>
            <p:cNvPr id="37" name="36 Conector recto"/>
            <p:cNvCxnSpPr/>
            <p:nvPr/>
          </p:nvCxnSpPr>
          <p:spPr>
            <a:xfrm rot="5400000">
              <a:off x="5264946" y="3295649"/>
              <a:ext cx="233358" cy="1585"/>
            </a:xfrm>
            <a:prstGeom prst="line">
              <a:avLst/>
            </a:prstGeom>
            <a:ln w="25400" cap="flat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 rot="5400000">
              <a:off x="5575622" y="3305174"/>
              <a:ext cx="233358" cy="1585"/>
            </a:xfrm>
            <a:prstGeom prst="line">
              <a:avLst/>
            </a:prstGeom>
            <a:ln w="25400" cap="flat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5384002" y="3435345"/>
              <a:ext cx="302750" cy="1588"/>
            </a:xfrm>
            <a:prstGeom prst="line">
              <a:avLst/>
            </a:prstGeom>
            <a:ln w="25400" cap="flat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>
              <a:off x="5269701" y="3581394"/>
              <a:ext cx="233358" cy="1586"/>
            </a:xfrm>
            <a:prstGeom prst="line">
              <a:avLst/>
            </a:prstGeom>
            <a:ln w="25400" cap="flat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5400000">
              <a:off x="5574036" y="3576632"/>
              <a:ext cx="233359" cy="1586"/>
            </a:xfrm>
            <a:prstGeom prst="line">
              <a:avLst/>
            </a:prstGeom>
            <a:ln w="25400" cap="flat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5407778" y="3716328"/>
              <a:ext cx="275805" cy="1587"/>
            </a:xfrm>
            <a:prstGeom prst="line">
              <a:avLst/>
            </a:prstGeom>
            <a:ln w="25400" cap="flat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5404608" y="3163888"/>
              <a:ext cx="275805" cy="1587"/>
            </a:xfrm>
            <a:prstGeom prst="line">
              <a:avLst/>
            </a:prstGeom>
            <a:ln w="25400" cap="flat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>
            <a:stCxn id="45" idx="2"/>
            <a:endCxn id="35" idx="0"/>
          </p:cNvCxnSpPr>
          <p:nvPr/>
        </p:nvCxnSpPr>
        <p:spPr bwMode="auto">
          <a:xfrm rot="16200000" flipH="1">
            <a:off x="5394325" y="3192463"/>
            <a:ext cx="560388" cy="4762"/>
          </a:xfrm>
          <a:prstGeom prst="straightConnector1">
            <a:avLst/>
          </a:prstGeom>
          <a:ln w="50800">
            <a:solidFill>
              <a:srgbClr val="0000FF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"/>
          <p:cNvSpPr/>
          <p:nvPr/>
        </p:nvSpPr>
        <p:spPr bwMode="auto">
          <a:xfrm>
            <a:off x="5216525" y="2624138"/>
            <a:ext cx="909638" cy="29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5875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rgbClr val="FF0000"/>
                </a:solidFill>
              </a:rPr>
              <a:t>REG D</a:t>
            </a:r>
            <a:endParaRPr lang="es-ES" sz="1600" b="1" kern="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46" name="45 Conector recto de flecha"/>
          <p:cNvCxnSpPr>
            <a:endCxn id="45" idx="0"/>
          </p:cNvCxnSpPr>
          <p:nvPr/>
        </p:nvCxnSpPr>
        <p:spPr bwMode="auto">
          <a:xfrm rot="5400000">
            <a:off x="5391944" y="2343944"/>
            <a:ext cx="560388" cy="0"/>
          </a:xfrm>
          <a:prstGeom prst="straightConnector1">
            <a:avLst/>
          </a:prstGeom>
          <a:ln w="50800">
            <a:solidFill>
              <a:srgbClr val="0000FF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30" idx="2"/>
          </p:cNvCxnSpPr>
          <p:nvPr/>
        </p:nvCxnSpPr>
        <p:spPr bwMode="auto">
          <a:xfrm rot="5400000" flipH="1" flipV="1">
            <a:off x="2144713" y="2794000"/>
            <a:ext cx="3346450" cy="1885950"/>
          </a:xfrm>
          <a:prstGeom prst="bentConnector3">
            <a:avLst>
              <a:gd name="adj1" fmla="val -10472"/>
            </a:avLst>
          </a:prstGeom>
          <a:ln w="50800">
            <a:solidFill>
              <a:srgbClr val="0000FF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153 Grupo"/>
          <p:cNvGrpSpPr>
            <a:grpSpLocks/>
          </p:cNvGrpSpPr>
          <p:nvPr/>
        </p:nvGrpSpPr>
        <p:grpSpPr bwMode="auto">
          <a:xfrm>
            <a:off x="7226300" y="1174750"/>
            <a:ext cx="1063625" cy="906463"/>
            <a:chOff x="7439977" y="1132721"/>
            <a:chExt cx="1063943" cy="90648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7516200" y="1145421"/>
              <a:ext cx="676477" cy="8937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50" name="139 CuadroTexto"/>
            <p:cNvSpPr txBox="1">
              <a:spLocks noChangeArrowheads="1"/>
            </p:cNvSpPr>
            <p:nvPr/>
          </p:nvSpPr>
          <p:spPr bwMode="auto">
            <a:xfrm>
              <a:off x="7451407" y="1463358"/>
              <a:ext cx="10487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400"/>
                <a:t>EPROM</a:t>
              </a:r>
              <a:endParaRPr lang="es-CO" sz="1400"/>
            </a:p>
          </p:txBody>
        </p:sp>
        <p:sp>
          <p:nvSpPr>
            <p:cNvPr id="51" name="140 CuadroTexto"/>
            <p:cNvSpPr txBox="1">
              <a:spLocks noChangeArrowheads="1"/>
            </p:cNvSpPr>
            <p:nvPr/>
          </p:nvSpPr>
          <p:spPr bwMode="auto">
            <a:xfrm>
              <a:off x="7439977" y="1132721"/>
              <a:ext cx="10487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400">
                  <a:solidFill>
                    <a:srgbClr val="FF0000"/>
                  </a:solidFill>
                </a:rPr>
                <a:t>Address</a:t>
              </a:r>
              <a:endParaRPr lang="es-CO" sz="1400">
                <a:solidFill>
                  <a:srgbClr val="FF0000"/>
                </a:solidFill>
              </a:endParaRPr>
            </a:p>
          </p:txBody>
        </p:sp>
        <p:sp>
          <p:nvSpPr>
            <p:cNvPr id="52" name="141 CuadroTexto"/>
            <p:cNvSpPr txBox="1">
              <a:spLocks noChangeArrowheads="1"/>
            </p:cNvSpPr>
            <p:nvPr/>
          </p:nvSpPr>
          <p:spPr bwMode="auto">
            <a:xfrm>
              <a:off x="7455217" y="1731424"/>
              <a:ext cx="10487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400">
                  <a:solidFill>
                    <a:srgbClr val="0000FF"/>
                  </a:solidFill>
                </a:rPr>
                <a:t>Data</a:t>
              </a:r>
              <a:endParaRPr lang="es-CO" sz="1400">
                <a:solidFill>
                  <a:srgbClr val="0000FF"/>
                </a:solidFill>
              </a:endParaRPr>
            </a:p>
          </p:txBody>
        </p:sp>
      </p:grpSp>
      <p:grpSp>
        <p:nvGrpSpPr>
          <p:cNvPr id="53" name="154 Grupo"/>
          <p:cNvGrpSpPr>
            <a:grpSpLocks/>
          </p:cNvGrpSpPr>
          <p:nvPr/>
        </p:nvGrpSpPr>
        <p:grpSpPr bwMode="auto">
          <a:xfrm>
            <a:off x="7264400" y="2378075"/>
            <a:ext cx="1063625" cy="919163"/>
            <a:chOff x="7462837" y="2392680"/>
            <a:chExt cx="1063943" cy="918962"/>
          </a:xfrm>
        </p:grpSpPr>
        <p:sp>
          <p:nvSpPr>
            <p:cNvPr id="54" name="53 Rectángulo"/>
            <p:cNvSpPr/>
            <p:nvPr/>
          </p:nvSpPr>
          <p:spPr bwMode="auto">
            <a:xfrm>
              <a:off x="7531120" y="2392680"/>
              <a:ext cx="676477" cy="8999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55" name="142 CuadroTexto"/>
            <p:cNvSpPr txBox="1">
              <a:spLocks noChangeArrowheads="1"/>
            </p:cNvSpPr>
            <p:nvPr/>
          </p:nvSpPr>
          <p:spPr bwMode="auto">
            <a:xfrm>
              <a:off x="7554277" y="2735799"/>
              <a:ext cx="65341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400"/>
                <a:t>RAM</a:t>
              </a:r>
              <a:endParaRPr lang="es-CO" sz="1400"/>
            </a:p>
          </p:txBody>
        </p:sp>
        <p:sp>
          <p:nvSpPr>
            <p:cNvPr id="56" name="143 CuadroTexto"/>
            <p:cNvSpPr txBox="1">
              <a:spLocks noChangeArrowheads="1"/>
            </p:cNvSpPr>
            <p:nvPr/>
          </p:nvSpPr>
          <p:spPr bwMode="auto">
            <a:xfrm>
              <a:off x="7462837" y="2405162"/>
              <a:ext cx="10487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400">
                  <a:solidFill>
                    <a:srgbClr val="FF0000"/>
                  </a:solidFill>
                </a:rPr>
                <a:t>Address</a:t>
              </a:r>
              <a:endParaRPr lang="es-CO" sz="1400">
                <a:solidFill>
                  <a:srgbClr val="FF0000"/>
                </a:solidFill>
              </a:endParaRPr>
            </a:p>
          </p:txBody>
        </p:sp>
        <p:sp>
          <p:nvSpPr>
            <p:cNvPr id="57" name="144 CuadroTexto"/>
            <p:cNvSpPr txBox="1">
              <a:spLocks noChangeArrowheads="1"/>
            </p:cNvSpPr>
            <p:nvPr/>
          </p:nvSpPr>
          <p:spPr bwMode="auto">
            <a:xfrm>
              <a:off x="7478077" y="3003865"/>
              <a:ext cx="10487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1400">
                  <a:solidFill>
                    <a:srgbClr val="0000FF"/>
                  </a:solidFill>
                </a:rPr>
                <a:t>Data</a:t>
              </a:r>
              <a:endParaRPr lang="es-CO" sz="1400">
                <a:solidFill>
                  <a:srgbClr val="0000FF"/>
                </a:solidFill>
              </a:endParaRPr>
            </a:p>
          </p:txBody>
        </p:sp>
      </p:grpSp>
      <p:grpSp>
        <p:nvGrpSpPr>
          <p:cNvPr id="58" name="150 Grupo"/>
          <p:cNvGrpSpPr>
            <a:grpSpLocks/>
          </p:cNvGrpSpPr>
          <p:nvPr/>
        </p:nvGrpSpPr>
        <p:grpSpPr bwMode="auto">
          <a:xfrm>
            <a:off x="7351713" y="3832225"/>
            <a:ext cx="692150" cy="1198563"/>
            <a:chOff x="5531334" y="4135438"/>
            <a:chExt cx="910114" cy="1161572"/>
          </a:xfrm>
        </p:grpSpPr>
        <p:sp>
          <p:nvSpPr>
            <p:cNvPr id="59" name="58 Rectángulo"/>
            <p:cNvSpPr/>
            <p:nvPr/>
          </p:nvSpPr>
          <p:spPr bwMode="auto">
            <a:xfrm>
              <a:off x="5531334" y="4135438"/>
              <a:ext cx="910114" cy="29077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5875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b="1" dirty="0">
                  <a:solidFill>
                    <a:srgbClr val="FF0000"/>
                  </a:solidFill>
                </a:rPr>
                <a:t>R1</a:t>
              </a:r>
              <a:endParaRPr lang="es-ES" sz="1600" b="1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60" name="59 Rectángulo"/>
            <p:cNvSpPr/>
            <p:nvPr/>
          </p:nvSpPr>
          <p:spPr bwMode="auto">
            <a:xfrm>
              <a:off x="5531334" y="4426216"/>
              <a:ext cx="910114" cy="2907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5875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b="1" dirty="0">
                  <a:solidFill>
                    <a:srgbClr val="FF0000"/>
                  </a:solidFill>
                </a:rPr>
                <a:t>R2</a:t>
              </a:r>
              <a:endParaRPr lang="es-ES" sz="1600" b="1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61" name="60 Rectángulo"/>
            <p:cNvSpPr/>
            <p:nvPr/>
          </p:nvSpPr>
          <p:spPr bwMode="auto">
            <a:xfrm>
              <a:off x="5531334" y="4715455"/>
              <a:ext cx="910114" cy="2907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5875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b="1" dirty="0">
                  <a:solidFill>
                    <a:srgbClr val="FF0000"/>
                  </a:solidFill>
                </a:rPr>
                <a:t>R3</a:t>
              </a:r>
              <a:endParaRPr lang="es-ES" sz="1600" b="1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62" name="61 Rectángulo"/>
            <p:cNvSpPr/>
            <p:nvPr/>
          </p:nvSpPr>
          <p:spPr bwMode="auto">
            <a:xfrm>
              <a:off x="5531334" y="5006232"/>
              <a:ext cx="910114" cy="29077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5875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b="1" dirty="0">
                  <a:solidFill>
                    <a:srgbClr val="FF0000"/>
                  </a:solidFill>
                </a:rPr>
                <a:t>R4</a:t>
              </a:r>
              <a:endParaRPr lang="es-ES" sz="1600" b="1" kern="0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63" name="62 Conector recto de flecha"/>
          <p:cNvCxnSpPr/>
          <p:nvPr/>
        </p:nvCxnSpPr>
        <p:spPr bwMode="auto">
          <a:xfrm>
            <a:off x="6656388" y="3168650"/>
            <a:ext cx="679450" cy="1588"/>
          </a:xfrm>
          <a:prstGeom prst="straightConnector1">
            <a:avLst/>
          </a:prstGeom>
          <a:ln w="508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 bwMode="auto">
          <a:xfrm flipV="1">
            <a:off x="6667500" y="1938338"/>
            <a:ext cx="622300" cy="3175"/>
          </a:xfrm>
          <a:prstGeom prst="straightConnector1">
            <a:avLst/>
          </a:prstGeom>
          <a:ln w="508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 bwMode="auto">
          <a:xfrm>
            <a:off x="6664325" y="4421188"/>
            <a:ext cx="679450" cy="1587"/>
          </a:xfrm>
          <a:prstGeom prst="straightConnector1">
            <a:avLst/>
          </a:prstGeom>
          <a:ln w="508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rot="5400000">
            <a:off x="5058671" y="3364809"/>
            <a:ext cx="3200196" cy="17462"/>
          </a:xfrm>
          <a:prstGeom prst="line">
            <a:avLst/>
          </a:prstGeom>
          <a:ln w="571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98578" y="0"/>
            <a:ext cx="6681637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>
                <a:ln w="11430"/>
                <a:solidFill>
                  <a:srgbClr val="9933FF"/>
                </a:solidFill>
              </a:rPr>
              <a:t>Especificaciones de Diseño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143000" y="1790700"/>
          <a:ext cx="6715172" cy="316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793"/>
                <a:gridCol w="1678793"/>
                <a:gridCol w="1678793"/>
                <a:gridCol w="1678793"/>
              </a:tblGrid>
              <a:tr h="449137">
                <a:tc gridSpan="4"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rgbClr val="9933FF"/>
                          </a:solidFill>
                        </a:rPr>
                        <a:t>CODIFICACION</a:t>
                      </a:r>
                      <a:endParaRPr lang="es-CO" dirty="0">
                        <a:solidFill>
                          <a:srgbClr val="9933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5222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>
                          <a:solidFill>
                            <a:srgbClr val="9933FF"/>
                          </a:solidFill>
                        </a:rPr>
                        <a:t>Moneda</a:t>
                      </a:r>
                      <a:endParaRPr lang="es-CO" b="1" dirty="0">
                        <a:solidFill>
                          <a:srgbClr val="9933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 smtClean="0">
                          <a:solidFill>
                            <a:srgbClr val="9933FF"/>
                          </a:solidFill>
                        </a:rPr>
                        <a:t>Código Moneda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 smtClean="0">
                          <a:solidFill>
                            <a:srgbClr val="9933FF"/>
                          </a:solidFill>
                        </a:rPr>
                        <a:t>[M</a:t>
                      </a:r>
                      <a:r>
                        <a:rPr lang="es-CO" sz="1400" b="1" dirty="0" smtClean="0">
                          <a:solidFill>
                            <a:srgbClr val="9933FF"/>
                          </a:solidFill>
                        </a:rPr>
                        <a:t>1</a:t>
                      </a:r>
                      <a:r>
                        <a:rPr lang="es-CO" b="1" dirty="0" smtClean="0">
                          <a:solidFill>
                            <a:srgbClr val="9933FF"/>
                          </a:solidFill>
                        </a:rPr>
                        <a:t>M</a:t>
                      </a:r>
                      <a:r>
                        <a:rPr lang="es-CO" sz="1400" b="1" dirty="0" smtClean="0">
                          <a:solidFill>
                            <a:srgbClr val="9933FF"/>
                          </a:solidFill>
                        </a:rPr>
                        <a:t>0</a:t>
                      </a:r>
                      <a:r>
                        <a:rPr lang="es-CO" b="1" dirty="0" smtClean="0">
                          <a:solidFill>
                            <a:srgbClr val="9933FF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>
                          <a:solidFill>
                            <a:srgbClr val="9933FF"/>
                          </a:solidFill>
                        </a:rPr>
                        <a:t>Producto</a:t>
                      </a:r>
                      <a:endParaRPr lang="es-CO" b="1" dirty="0">
                        <a:solidFill>
                          <a:srgbClr val="9933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rgbClr val="9933FF"/>
                          </a:solidFill>
                        </a:rPr>
                        <a:t>Código Producto</a:t>
                      </a:r>
                    </a:p>
                    <a:p>
                      <a:pPr algn="ctr"/>
                      <a:r>
                        <a:rPr lang="es-CO" b="1" dirty="0" smtClean="0">
                          <a:solidFill>
                            <a:srgbClr val="9933FF"/>
                          </a:solidFill>
                        </a:rPr>
                        <a:t>[P</a:t>
                      </a:r>
                      <a:r>
                        <a:rPr lang="es-CO" sz="1400" b="1" dirty="0" smtClean="0">
                          <a:solidFill>
                            <a:srgbClr val="9933FF"/>
                          </a:solidFill>
                        </a:rPr>
                        <a:t>1</a:t>
                      </a:r>
                      <a:r>
                        <a:rPr lang="es-CO" b="1" dirty="0" smtClean="0">
                          <a:solidFill>
                            <a:srgbClr val="9933FF"/>
                          </a:solidFill>
                        </a:rPr>
                        <a:t>P</a:t>
                      </a:r>
                      <a:r>
                        <a:rPr lang="es-CO" sz="1400" b="1" dirty="0" smtClean="0">
                          <a:solidFill>
                            <a:srgbClr val="9933FF"/>
                          </a:solidFill>
                        </a:rPr>
                        <a:t>0</a:t>
                      </a:r>
                      <a:r>
                        <a:rPr lang="es-CO" b="1" dirty="0" smtClean="0">
                          <a:solidFill>
                            <a:srgbClr val="9933FF"/>
                          </a:solidFill>
                        </a:rPr>
                        <a:t>]</a:t>
                      </a:r>
                      <a:endParaRPr lang="es-CO" b="1" dirty="0">
                        <a:solidFill>
                          <a:srgbClr val="9933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137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rgbClr val="0000FF"/>
                          </a:solidFill>
                        </a:rPr>
                        <a:t>$ 100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rgbClr val="0000FF"/>
                          </a:solidFill>
                        </a:rPr>
                        <a:t>00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0000FF"/>
                          </a:solidFill>
                        </a:rPr>
                        <a:t>Coca-Cola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rgbClr val="0000FF"/>
                          </a:solidFill>
                        </a:rPr>
                        <a:t>00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137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rgbClr val="0000FF"/>
                          </a:solidFill>
                        </a:rPr>
                        <a:t>$ 200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rgbClr val="0000FF"/>
                          </a:solidFill>
                        </a:rPr>
                        <a:t>01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0000FF"/>
                          </a:solidFill>
                        </a:rPr>
                        <a:t>Pepsi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rgbClr val="0000FF"/>
                          </a:solidFill>
                        </a:rPr>
                        <a:t>01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137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rgbClr val="0000FF"/>
                          </a:solidFill>
                        </a:rPr>
                        <a:t>$ 500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0000FF"/>
                          </a:solidFill>
                        </a:rPr>
                        <a:t>Postobon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137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0000FF"/>
                          </a:solidFill>
                        </a:rPr>
                        <a:t>$1000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smtClean="0">
                          <a:solidFill>
                            <a:srgbClr val="0000FF"/>
                          </a:solidFill>
                        </a:rPr>
                        <a:t>Hit</a:t>
                      </a:r>
                      <a:endParaRPr lang="es-CO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s-CO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64 Grupo"/>
          <p:cNvGrpSpPr/>
          <p:nvPr/>
        </p:nvGrpSpPr>
        <p:grpSpPr>
          <a:xfrm>
            <a:off x="2702697" y="3137386"/>
            <a:ext cx="1853390" cy="1521357"/>
            <a:chOff x="2078019" y="2962185"/>
            <a:chExt cx="1483251" cy="1521357"/>
          </a:xfrm>
        </p:grpSpPr>
        <p:sp>
          <p:nvSpPr>
            <p:cNvPr id="7198" name="54 Rectángulo"/>
            <p:cNvSpPr>
              <a:spLocks noChangeArrowheads="1"/>
            </p:cNvSpPr>
            <p:nvPr/>
          </p:nvSpPr>
          <p:spPr bwMode="auto">
            <a:xfrm>
              <a:off x="2124074" y="2997843"/>
              <a:ext cx="1428801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199" name="55 Rectángulo"/>
            <p:cNvSpPr>
              <a:spLocks noChangeArrowheads="1"/>
            </p:cNvSpPr>
            <p:nvPr/>
          </p:nvSpPr>
          <p:spPr bwMode="auto">
            <a:xfrm>
              <a:off x="2124074" y="3369268"/>
              <a:ext cx="1428801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200" name="56 Rectángulo"/>
            <p:cNvSpPr>
              <a:spLocks noChangeArrowheads="1"/>
            </p:cNvSpPr>
            <p:nvPr/>
          </p:nvSpPr>
          <p:spPr bwMode="auto">
            <a:xfrm>
              <a:off x="2124074" y="3740692"/>
              <a:ext cx="1428801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201" name="57 Rectángulo"/>
            <p:cNvSpPr>
              <a:spLocks noChangeArrowheads="1"/>
            </p:cNvSpPr>
            <p:nvPr/>
          </p:nvSpPr>
          <p:spPr bwMode="auto">
            <a:xfrm>
              <a:off x="2124073" y="4112117"/>
              <a:ext cx="1428801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205" name="61 CuadroTexto"/>
            <p:cNvSpPr txBox="1">
              <a:spLocks noChangeArrowheads="1"/>
            </p:cNvSpPr>
            <p:nvPr/>
          </p:nvSpPr>
          <p:spPr bwMode="auto">
            <a:xfrm>
              <a:off x="2078019" y="3721531"/>
              <a:ext cx="14832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EPROM</a:t>
              </a:r>
              <a:r>
                <a:rPr lang="es-ES_tradnl" sz="1600" dirty="0" smtClean="0">
                  <a:solidFill>
                    <a:srgbClr val="FF0000"/>
                  </a:solidFill>
                </a:rPr>
                <a:t>=</a:t>
              </a:r>
              <a:r>
                <a:rPr lang="es-ES_tradnl" sz="1400" dirty="0" err="1" smtClean="0">
                  <a:solidFill>
                    <a:srgbClr val="FF0000"/>
                  </a:solidFill>
                </a:rPr>
                <a:t>Postobon</a:t>
              </a:r>
              <a:endParaRPr lang="es-CO" sz="1400" dirty="0">
                <a:solidFill>
                  <a:srgbClr val="FF0000"/>
                </a:solidFill>
              </a:endParaRPr>
            </a:p>
          </p:txBody>
        </p:sp>
        <p:sp>
          <p:nvSpPr>
            <p:cNvPr id="7206" name="62 CuadroTexto"/>
            <p:cNvSpPr txBox="1">
              <a:spLocks noChangeArrowheads="1"/>
            </p:cNvSpPr>
            <p:nvPr/>
          </p:nvSpPr>
          <p:spPr bwMode="auto">
            <a:xfrm>
              <a:off x="2078021" y="3333610"/>
              <a:ext cx="14152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EPROM=</a:t>
              </a:r>
              <a:r>
                <a:rPr lang="es-ES_tradnl" sz="2000" dirty="0" err="1" smtClean="0">
                  <a:solidFill>
                    <a:srgbClr val="FF0000"/>
                  </a:solidFill>
                </a:rPr>
                <a:t>Pepsi</a:t>
              </a:r>
              <a:endParaRPr lang="es-CO" sz="2000" dirty="0">
                <a:solidFill>
                  <a:srgbClr val="FF0000"/>
                </a:solidFill>
              </a:endParaRPr>
            </a:p>
          </p:txBody>
        </p:sp>
        <p:sp>
          <p:nvSpPr>
            <p:cNvPr id="7207" name="63 CuadroTexto"/>
            <p:cNvSpPr txBox="1">
              <a:spLocks noChangeArrowheads="1"/>
            </p:cNvSpPr>
            <p:nvPr/>
          </p:nvSpPr>
          <p:spPr bwMode="auto">
            <a:xfrm>
              <a:off x="2078021" y="2962185"/>
              <a:ext cx="14652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EPROM</a:t>
              </a:r>
              <a:r>
                <a:rPr lang="es-ES_tradnl" sz="1400" dirty="0" smtClean="0">
                  <a:solidFill>
                    <a:srgbClr val="FF0000"/>
                  </a:solidFill>
                </a:rPr>
                <a:t>=</a:t>
              </a:r>
              <a:r>
                <a:rPr lang="es-ES_tradnl" sz="1200" dirty="0" smtClean="0">
                  <a:solidFill>
                    <a:srgbClr val="FF0000"/>
                  </a:solidFill>
                </a:rPr>
                <a:t>Coca-Cola</a:t>
              </a:r>
              <a:endParaRPr lang="es-CO" sz="1200" dirty="0">
                <a:solidFill>
                  <a:srgbClr val="FF0000"/>
                </a:solidFill>
              </a:endParaRPr>
            </a:p>
          </p:txBody>
        </p:sp>
        <p:sp>
          <p:nvSpPr>
            <p:cNvPr id="7208" name="64 CuadroTexto"/>
            <p:cNvSpPr txBox="1">
              <a:spLocks noChangeArrowheads="1"/>
            </p:cNvSpPr>
            <p:nvPr/>
          </p:nvSpPr>
          <p:spPr bwMode="auto">
            <a:xfrm>
              <a:off x="2078021" y="4062266"/>
              <a:ext cx="12330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EPROM=Hit</a:t>
              </a:r>
              <a:endParaRPr lang="es-CO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213" name="69 CuadroTexto"/>
          <p:cNvSpPr txBox="1">
            <a:spLocks noChangeArrowheads="1"/>
          </p:cNvSpPr>
          <p:nvPr/>
        </p:nvSpPr>
        <p:spPr bwMode="auto">
          <a:xfrm>
            <a:off x="2147547" y="5583232"/>
            <a:ext cx="184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7171" name="70 CuadroTexto"/>
          <p:cNvSpPr txBox="1">
            <a:spLocks noChangeArrowheads="1"/>
          </p:cNvSpPr>
          <p:nvPr/>
        </p:nvSpPr>
        <p:spPr bwMode="auto">
          <a:xfrm>
            <a:off x="1309688" y="1181100"/>
            <a:ext cx="71485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_tradnl" sz="2000" dirty="0" smtClean="0">
                <a:solidFill>
                  <a:srgbClr val="0000FF"/>
                </a:solidFill>
              </a:rPr>
              <a:t>A continuación especifico los lugares de memoria donde se ubicaran tanto los valores de las monedas, el precio de los productos, el producto , el acumulado, la devuelta y demás registros auxiliares.   </a:t>
            </a:r>
            <a:endParaRPr lang="es-CO" sz="2000" dirty="0"/>
          </a:p>
          <a:p>
            <a:pPr algn="just"/>
            <a:endParaRPr lang="es-CO" sz="2000" dirty="0"/>
          </a:p>
        </p:txBody>
      </p:sp>
      <p:grpSp>
        <p:nvGrpSpPr>
          <p:cNvPr id="7172" name="71 Grupo"/>
          <p:cNvGrpSpPr>
            <a:grpSpLocks/>
          </p:cNvGrpSpPr>
          <p:nvPr/>
        </p:nvGrpSpPr>
        <p:grpSpPr bwMode="auto">
          <a:xfrm>
            <a:off x="4832437" y="2210979"/>
            <a:ext cx="2113528" cy="3028767"/>
            <a:chOff x="2165102" y="3276486"/>
            <a:chExt cx="1524597" cy="3029178"/>
          </a:xfrm>
        </p:grpSpPr>
        <p:sp>
          <p:nvSpPr>
            <p:cNvPr id="7180" name="72 Rectángulo"/>
            <p:cNvSpPr>
              <a:spLocks noChangeArrowheads="1"/>
            </p:cNvSpPr>
            <p:nvPr/>
          </p:nvSpPr>
          <p:spPr bwMode="auto">
            <a:xfrm>
              <a:off x="2206916" y="3305175"/>
              <a:ext cx="1428750" cy="26003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181" name="73 Rectángulo"/>
            <p:cNvSpPr>
              <a:spLocks noChangeArrowheads="1"/>
            </p:cNvSpPr>
            <p:nvPr/>
          </p:nvSpPr>
          <p:spPr bwMode="auto">
            <a:xfrm>
              <a:off x="2206917" y="3305175"/>
              <a:ext cx="1428750" cy="37147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182" name="74 Rectángulo"/>
            <p:cNvSpPr>
              <a:spLocks noChangeArrowheads="1"/>
            </p:cNvSpPr>
            <p:nvPr/>
          </p:nvSpPr>
          <p:spPr bwMode="auto">
            <a:xfrm>
              <a:off x="2206917" y="3676650"/>
              <a:ext cx="1428750" cy="37147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183" name="75 Rectángulo"/>
            <p:cNvSpPr>
              <a:spLocks noChangeArrowheads="1"/>
            </p:cNvSpPr>
            <p:nvPr/>
          </p:nvSpPr>
          <p:spPr bwMode="auto">
            <a:xfrm>
              <a:off x="2206916" y="4048125"/>
              <a:ext cx="1428750" cy="37147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184" name="76 Rectángulo"/>
            <p:cNvSpPr>
              <a:spLocks noChangeArrowheads="1"/>
            </p:cNvSpPr>
            <p:nvPr/>
          </p:nvSpPr>
          <p:spPr bwMode="auto">
            <a:xfrm>
              <a:off x="2206917" y="4419600"/>
              <a:ext cx="1428750" cy="37147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185" name="77 Rectángulo"/>
            <p:cNvSpPr>
              <a:spLocks noChangeArrowheads="1"/>
            </p:cNvSpPr>
            <p:nvPr/>
          </p:nvSpPr>
          <p:spPr bwMode="auto">
            <a:xfrm>
              <a:off x="2206916" y="4791075"/>
              <a:ext cx="1428750" cy="37147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186" name="78 Rectángulo"/>
            <p:cNvSpPr>
              <a:spLocks noChangeArrowheads="1"/>
            </p:cNvSpPr>
            <p:nvPr/>
          </p:nvSpPr>
          <p:spPr bwMode="auto">
            <a:xfrm>
              <a:off x="2206917" y="5162550"/>
              <a:ext cx="1428750" cy="37147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187" name="79 Rectángulo"/>
            <p:cNvSpPr>
              <a:spLocks noChangeArrowheads="1"/>
            </p:cNvSpPr>
            <p:nvPr/>
          </p:nvSpPr>
          <p:spPr bwMode="auto">
            <a:xfrm>
              <a:off x="2206914" y="5534025"/>
              <a:ext cx="1428750" cy="37147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188" name="80 CuadroTexto"/>
            <p:cNvSpPr txBox="1">
              <a:spLocks noChangeArrowheads="1"/>
            </p:cNvSpPr>
            <p:nvPr/>
          </p:nvSpPr>
          <p:spPr bwMode="auto">
            <a:xfrm>
              <a:off x="2165102" y="4019436"/>
              <a:ext cx="1429454" cy="4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RAM[010]= 500</a:t>
              </a:r>
              <a:endParaRPr lang="es-CO" sz="2000" dirty="0">
                <a:solidFill>
                  <a:srgbClr val="FF0000"/>
                </a:solidFill>
              </a:endParaRPr>
            </a:p>
          </p:txBody>
        </p:sp>
        <p:sp>
          <p:nvSpPr>
            <p:cNvPr id="7189" name="81 CuadroTexto"/>
            <p:cNvSpPr txBox="1">
              <a:spLocks noChangeArrowheads="1"/>
            </p:cNvSpPr>
            <p:nvPr/>
          </p:nvSpPr>
          <p:spPr bwMode="auto">
            <a:xfrm>
              <a:off x="2165102" y="3685984"/>
              <a:ext cx="1429454" cy="4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RAM[001]= 200</a:t>
              </a:r>
              <a:endParaRPr lang="es-CO" sz="2000" dirty="0">
                <a:solidFill>
                  <a:srgbClr val="FF0000"/>
                </a:solidFill>
              </a:endParaRPr>
            </a:p>
          </p:txBody>
        </p:sp>
        <p:sp>
          <p:nvSpPr>
            <p:cNvPr id="7190" name="82 CuadroTexto"/>
            <p:cNvSpPr txBox="1">
              <a:spLocks noChangeArrowheads="1"/>
            </p:cNvSpPr>
            <p:nvPr/>
          </p:nvSpPr>
          <p:spPr bwMode="auto">
            <a:xfrm>
              <a:off x="2165102" y="3276486"/>
              <a:ext cx="1429454" cy="4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RAM[000]= 100</a:t>
              </a:r>
              <a:endParaRPr lang="es-CO" sz="2000" dirty="0">
                <a:solidFill>
                  <a:srgbClr val="FF0000"/>
                </a:solidFill>
              </a:endParaRPr>
            </a:p>
          </p:txBody>
        </p:sp>
        <p:sp>
          <p:nvSpPr>
            <p:cNvPr id="7191" name="83 CuadroTexto"/>
            <p:cNvSpPr txBox="1">
              <a:spLocks noChangeArrowheads="1"/>
            </p:cNvSpPr>
            <p:nvPr/>
          </p:nvSpPr>
          <p:spPr bwMode="auto">
            <a:xfrm>
              <a:off x="2166802" y="4410075"/>
              <a:ext cx="1468862" cy="4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RAM[011]= 1000</a:t>
              </a:r>
              <a:endParaRPr lang="es-CO" sz="2000" dirty="0">
                <a:solidFill>
                  <a:srgbClr val="FF0000"/>
                </a:solidFill>
              </a:endParaRPr>
            </a:p>
          </p:txBody>
        </p:sp>
        <p:sp>
          <p:nvSpPr>
            <p:cNvPr id="7192" name="84 CuadroTexto"/>
            <p:cNvSpPr txBox="1">
              <a:spLocks noChangeArrowheads="1"/>
            </p:cNvSpPr>
            <p:nvPr/>
          </p:nvSpPr>
          <p:spPr bwMode="auto">
            <a:xfrm>
              <a:off x="2173984" y="4794318"/>
              <a:ext cx="1484958" cy="369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1800" dirty="0" smtClean="0">
                  <a:solidFill>
                    <a:srgbClr val="FF0000"/>
                  </a:solidFill>
                </a:rPr>
                <a:t>RAM[100]= </a:t>
              </a:r>
              <a:r>
                <a:rPr lang="es-ES_tradnl" sz="1200" dirty="0" smtClean="0">
                  <a:solidFill>
                    <a:srgbClr val="FF0000"/>
                  </a:solidFill>
                </a:rPr>
                <a:t>Coca-Cola</a:t>
              </a:r>
              <a:endParaRPr lang="es-CO" sz="1200" dirty="0">
                <a:solidFill>
                  <a:srgbClr val="FF0000"/>
                </a:solidFill>
              </a:endParaRPr>
            </a:p>
          </p:txBody>
        </p:sp>
        <p:sp>
          <p:nvSpPr>
            <p:cNvPr id="7193" name="85 CuadroTexto"/>
            <p:cNvSpPr txBox="1">
              <a:spLocks noChangeArrowheads="1"/>
            </p:cNvSpPr>
            <p:nvPr/>
          </p:nvSpPr>
          <p:spPr bwMode="auto">
            <a:xfrm>
              <a:off x="2165102" y="5144539"/>
              <a:ext cx="1466457" cy="4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RAM[101]= </a:t>
              </a:r>
              <a:r>
                <a:rPr lang="es-ES_tradnl" sz="1800" dirty="0" err="1" smtClean="0">
                  <a:solidFill>
                    <a:srgbClr val="FF0000"/>
                  </a:solidFill>
                </a:rPr>
                <a:t>Pepsi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7194" name="86 CuadroTexto"/>
            <p:cNvSpPr txBox="1">
              <a:spLocks noChangeArrowheads="1"/>
            </p:cNvSpPr>
            <p:nvPr/>
          </p:nvSpPr>
          <p:spPr bwMode="auto">
            <a:xfrm>
              <a:off x="2178053" y="5495811"/>
              <a:ext cx="1511646" cy="4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RAM[110]= </a:t>
              </a:r>
              <a:r>
                <a:rPr lang="es-ES_tradnl" sz="1200" dirty="0" err="1" smtClean="0">
                  <a:solidFill>
                    <a:srgbClr val="FF0000"/>
                  </a:solidFill>
                </a:rPr>
                <a:t>Postobon</a:t>
              </a:r>
              <a:endParaRPr lang="es-CO" sz="1200" dirty="0">
                <a:solidFill>
                  <a:srgbClr val="FF0000"/>
                </a:solidFill>
              </a:endParaRPr>
            </a:p>
          </p:txBody>
        </p:sp>
        <p:sp>
          <p:nvSpPr>
            <p:cNvPr id="7195" name="87 Rectángulo"/>
            <p:cNvSpPr>
              <a:spLocks noChangeArrowheads="1"/>
            </p:cNvSpPr>
            <p:nvPr/>
          </p:nvSpPr>
          <p:spPr bwMode="auto">
            <a:xfrm>
              <a:off x="2206918" y="5895975"/>
              <a:ext cx="1428749" cy="37147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7196" name="88 CuadroTexto"/>
            <p:cNvSpPr txBox="1">
              <a:spLocks noChangeArrowheads="1"/>
            </p:cNvSpPr>
            <p:nvPr/>
          </p:nvSpPr>
          <p:spPr bwMode="auto">
            <a:xfrm>
              <a:off x="2173984" y="5905500"/>
              <a:ext cx="1327882" cy="4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RAM[111]= Hit</a:t>
              </a:r>
              <a:endParaRPr lang="es-CO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173" name="89 CuadroTexto"/>
          <p:cNvSpPr txBox="1">
            <a:spLocks noChangeArrowheads="1"/>
          </p:cNvSpPr>
          <p:nvPr/>
        </p:nvSpPr>
        <p:spPr bwMode="auto">
          <a:xfrm>
            <a:off x="5042431" y="5183122"/>
            <a:ext cx="17716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000" dirty="0" smtClean="0">
                <a:solidFill>
                  <a:srgbClr val="0000FF"/>
                </a:solidFill>
              </a:rPr>
              <a:t>Memoria RAM</a:t>
            </a:r>
            <a:endParaRPr lang="es-CO" sz="2000" dirty="0">
              <a:solidFill>
                <a:srgbClr val="0000FF"/>
              </a:solidFill>
            </a:endParaRPr>
          </a:p>
        </p:txBody>
      </p:sp>
      <p:sp>
        <p:nvSpPr>
          <p:cNvPr id="7174" name="90 CuadroTexto"/>
          <p:cNvSpPr txBox="1">
            <a:spLocks noChangeArrowheads="1"/>
          </p:cNvSpPr>
          <p:nvPr/>
        </p:nvSpPr>
        <p:spPr bwMode="auto">
          <a:xfrm>
            <a:off x="255331" y="4534950"/>
            <a:ext cx="2090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000" dirty="0" smtClean="0">
                <a:solidFill>
                  <a:srgbClr val="0000FF"/>
                </a:solidFill>
              </a:rPr>
              <a:t>Banco de registros</a:t>
            </a:r>
            <a:endParaRPr lang="es-CO" sz="2000" dirty="0">
              <a:solidFill>
                <a:srgbClr val="0000FF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698578" y="0"/>
            <a:ext cx="6681637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>
                <a:ln w="11430"/>
                <a:solidFill>
                  <a:srgbClr val="9933FF"/>
                </a:solidFill>
              </a:rPr>
              <a:t>Especificaciones de Diseño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sp>
        <p:nvSpPr>
          <p:cNvPr id="43" name="42 Cerrar llave"/>
          <p:cNvSpPr/>
          <p:nvPr/>
        </p:nvSpPr>
        <p:spPr>
          <a:xfrm>
            <a:off x="6871059" y="2303607"/>
            <a:ext cx="471488" cy="1362757"/>
          </a:xfrm>
          <a:prstGeom prst="rightBrac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178" name="43 CuadroTexto"/>
          <p:cNvSpPr txBox="1">
            <a:spLocks noChangeArrowheads="1"/>
          </p:cNvSpPr>
          <p:nvPr/>
        </p:nvSpPr>
        <p:spPr bwMode="auto">
          <a:xfrm>
            <a:off x="7426325" y="2797569"/>
            <a:ext cx="1031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 dirty="0">
                <a:solidFill>
                  <a:srgbClr val="0000FF"/>
                </a:solidFill>
              </a:rPr>
              <a:t>Monedas</a:t>
            </a:r>
            <a:endParaRPr lang="es-CO" sz="1800" dirty="0">
              <a:solidFill>
                <a:srgbClr val="0000FF"/>
              </a:solidFill>
            </a:endParaRPr>
          </a:p>
        </p:txBody>
      </p:sp>
      <p:sp>
        <p:nvSpPr>
          <p:cNvPr id="7179" name="44 CuadroTexto"/>
          <p:cNvSpPr txBox="1">
            <a:spLocks noChangeArrowheads="1"/>
          </p:cNvSpPr>
          <p:nvPr/>
        </p:nvSpPr>
        <p:spPr bwMode="auto">
          <a:xfrm>
            <a:off x="7380215" y="4278834"/>
            <a:ext cx="1584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 dirty="0" smtClean="0">
                <a:solidFill>
                  <a:srgbClr val="0000FF"/>
                </a:solidFill>
              </a:rPr>
              <a:t>Precio Productos</a:t>
            </a:r>
            <a:endParaRPr lang="es-CO" sz="1600" dirty="0">
              <a:solidFill>
                <a:srgbClr val="0000FF"/>
              </a:solidFill>
            </a:endParaRPr>
          </a:p>
        </p:txBody>
      </p:sp>
      <p:sp>
        <p:nvSpPr>
          <p:cNvPr id="68" name="67 Cerrar llave"/>
          <p:cNvSpPr/>
          <p:nvPr/>
        </p:nvSpPr>
        <p:spPr>
          <a:xfrm>
            <a:off x="6871057" y="3838781"/>
            <a:ext cx="471488" cy="1362757"/>
          </a:xfrm>
          <a:prstGeom prst="rightBrac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grpSp>
        <p:nvGrpSpPr>
          <p:cNvPr id="78" name="77 Grupo"/>
          <p:cNvGrpSpPr/>
          <p:nvPr/>
        </p:nvGrpSpPr>
        <p:grpSpPr>
          <a:xfrm>
            <a:off x="655604" y="3130598"/>
            <a:ext cx="1428801" cy="1506979"/>
            <a:chOff x="2124074" y="2976563"/>
            <a:chExt cx="1428801" cy="1506979"/>
          </a:xfrm>
        </p:grpSpPr>
        <p:sp>
          <p:nvSpPr>
            <p:cNvPr id="79" name="54 Rectángulo"/>
            <p:cNvSpPr>
              <a:spLocks noChangeArrowheads="1"/>
            </p:cNvSpPr>
            <p:nvPr/>
          </p:nvSpPr>
          <p:spPr bwMode="auto">
            <a:xfrm>
              <a:off x="2124074" y="2997843"/>
              <a:ext cx="1428801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80" name="55 Rectángulo"/>
            <p:cNvSpPr>
              <a:spLocks noChangeArrowheads="1"/>
            </p:cNvSpPr>
            <p:nvPr/>
          </p:nvSpPr>
          <p:spPr bwMode="auto">
            <a:xfrm>
              <a:off x="2124074" y="3369268"/>
              <a:ext cx="1428801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81" name="56 Rectángulo"/>
            <p:cNvSpPr>
              <a:spLocks noChangeArrowheads="1"/>
            </p:cNvSpPr>
            <p:nvPr/>
          </p:nvSpPr>
          <p:spPr bwMode="auto">
            <a:xfrm>
              <a:off x="2124074" y="3740692"/>
              <a:ext cx="1428801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82" name="57 Rectángulo"/>
            <p:cNvSpPr>
              <a:spLocks noChangeArrowheads="1"/>
            </p:cNvSpPr>
            <p:nvPr/>
          </p:nvSpPr>
          <p:spPr bwMode="auto">
            <a:xfrm>
              <a:off x="2124074" y="4112117"/>
              <a:ext cx="1428801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endParaRPr lang="es-CO">
                <a:solidFill>
                  <a:srgbClr val="0000FF"/>
                </a:solidFill>
              </a:endParaRPr>
            </a:p>
          </p:txBody>
        </p:sp>
        <p:sp>
          <p:nvSpPr>
            <p:cNvPr id="83" name="61 CuadroTexto"/>
            <p:cNvSpPr txBox="1">
              <a:spLocks noChangeArrowheads="1"/>
            </p:cNvSpPr>
            <p:nvPr/>
          </p:nvSpPr>
          <p:spPr bwMode="auto">
            <a:xfrm>
              <a:off x="2146008" y="3707657"/>
              <a:ext cx="1314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R3=</a:t>
              </a:r>
              <a:r>
                <a:rPr lang="es-ES_tradnl" sz="1600" dirty="0" smtClean="0">
                  <a:solidFill>
                    <a:srgbClr val="FF0000"/>
                  </a:solidFill>
                </a:rPr>
                <a:t>Auxiliar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  <p:sp>
          <p:nvSpPr>
            <p:cNvPr id="84" name="62 CuadroTexto"/>
            <p:cNvSpPr txBox="1">
              <a:spLocks noChangeArrowheads="1"/>
            </p:cNvSpPr>
            <p:nvPr/>
          </p:nvSpPr>
          <p:spPr bwMode="auto">
            <a:xfrm>
              <a:off x="2146009" y="3336232"/>
              <a:ext cx="1370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R2=</a:t>
              </a:r>
              <a:r>
                <a:rPr lang="es-ES_tradnl" sz="1600" dirty="0" smtClean="0">
                  <a:solidFill>
                    <a:srgbClr val="FF0000"/>
                  </a:solidFill>
                </a:rPr>
                <a:t>Devuelta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  <p:sp>
          <p:nvSpPr>
            <p:cNvPr id="85" name="63 CuadroTexto"/>
            <p:cNvSpPr txBox="1">
              <a:spLocks noChangeArrowheads="1"/>
            </p:cNvSpPr>
            <p:nvPr/>
          </p:nvSpPr>
          <p:spPr bwMode="auto">
            <a:xfrm>
              <a:off x="2146010" y="2976563"/>
              <a:ext cx="13997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R1=</a:t>
              </a:r>
              <a:r>
                <a:rPr lang="es-ES_tradnl" sz="1200" dirty="0" smtClean="0">
                  <a:solidFill>
                    <a:srgbClr val="FF0000"/>
                  </a:solidFill>
                </a:rPr>
                <a:t>Acumulador</a:t>
              </a:r>
              <a:endParaRPr lang="es-CO" sz="1200" dirty="0">
                <a:solidFill>
                  <a:srgbClr val="FF0000"/>
                </a:solidFill>
              </a:endParaRPr>
            </a:p>
          </p:txBody>
        </p:sp>
        <p:sp>
          <p:nvSpPr>
            <p:cNvPr id="86" name="64 CuadroTexto"/>
            <p:cNvSpPr txBox="1">
              <a:spLocks noChangeArrowheads="1"/>
            </p:cNvSpPr>
            <p:nvPr/>
          </p:nvSpPr>
          <p:spPr bwMode="auto">
            <a:xfrm>
              <a:off x="2146008" y="4062266"/>
              <a:ext cx="1314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000" dirty="0" smtClean="0">
                  <a:solidFill>
                    <a:srgbClr val="FF0000"/>
                  </a:solidFill>
                </a:rPr>
                <a:t>R4=</a:t>
              </a:r>
              <a:r>
                <a:rPr lang="es-ES_tradnl" sz="1600" dirty="0" smtClean="0">
                  <a:solidFill>
                    <a:srgbClr val="FF0000"/>
                  </a:solidFill>
                </a:rPr>
                <a:t>Auxiliar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89 CuadroTexto"/>
          <p:cNvSpPr txBox="1">
            <a:spLocks noChangeArrowheads="1"/>
          </p:cNvSpPr>
          <p:nvPr/>
        </p:nvSpPr>
        <p:spPr bwMode="auto">
          <a:xfrm>
            <a:off x="2570374" y="4668267"/>
            <a:ext cx="20714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000" dirty="0" smtClean="0">
                <a:solidFill>
                  <a:srgbClr val="0000FF"/>
                </a:solidFill>
              </a:rPr>
              <a:t>Memoria EPROM</a:t>
            </a:r>
            <a:endParaRPr lang="es-CO" sz="2000" dirty="0">
              <a:solidFill>
                <a:srgbClr val="0000FF"/>
              </a:solidFill>
            </a:endParaRPr>
          </a:p>
        </p:txBody>
      </p:sp>
      <p:sp>
        <p:nvSpPr>
          <p:cNvPr id="88" name="89 CuadroTexto"/>
          <p:cNvSpPr txBox="1">
            <a:spLocks noChangeArrowheads="1"/>
          </p:cNvSpPr>
          <p:nvPr/>
        </p:nvSpPr>
        <p:spPr bwMode="auto">
          <a:xfrm>
            <a:off x="3056149" y="2820476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000" dirty="0" smtClean="0">
                <a:solidFill>
                  <a:srgbClr val="0000FF"/>
                </a:solidFill>
              </a:rPr>
              <a:t>Productos</a:t>
            </a:r>
            <a:endParaRPr lang="es-CO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13805" y="1790700"/>
          <a:ext cx="5566410" cy="352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330"/>
                <a:gridCol w="2799080"/>
              </a:tblGrid>
              <a:tr h="443500"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rgbClr val="9933FF"/>
                          </a:solidFill>
                        </a:rPr>
                        <a:t>SEÑALES DE</a:t>
                      </a:r>
                      <a:r>
                        <a:rPr lang="es-CO" baseline="0" dirty="0" smtClean="0">
                          <a:solidFill>
                            <a:srgbClr val="9933FF"/>
                          </a:solidFill>
                        </a:rPr>
                        <a:t> CONTROL BASICAS</a:t>
                      </a:r>
                      <a:endParaRPr lang="es-CO" dirty="0">
                        <a:solidFill>
                          <a:srgbClr val="9933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765491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>
                          <a:solidFill>
                            <a:srgbClr val="9933FF"/>
                          </a:solidFill>
                        </a:rPr>
                        <a:t>ENTRADA</a:t>
                      </a:r>
                      <a:endParaRPr lang="es-CO" b="1" dirty="0">
                        <a:solidFill>
                          <a:srgbClr val="9933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>
                          <a:solidFill>
                            <a:srgbClr val="9933FF"/>
                          </a:solidFill>
                        </a:rPr>
                        <a:t>SALIDA</a:t>
                      </a:r>
                      <a:endParaRPr lang="es-CO" b="1" dirty="0">
                        <a:solidFill>
                          <a:srgbClr val="9933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5259">
                <a:tc>
                  <a:txBody>
                    <a:bodyPr/>
                    <a:lstStyle/>
                    <a:p>
                      <a:pPr algn="just"/>
                      <a:r>
                        <a:rPr lang="es-ES_tradnl" sz="1600" dirty="0" smtClean="0">
                          <a:solidFill>
                            <a:srgbClr val="0000FF"/>
                          </a:solidFill>
                        </a:rPr>
                        <a:t>S               </a:t>
                      </a:r>
                      <a:r>
                        <a:rPr lang="es-ES_tradnl" sz="1600" dirty="0" err="1" smtClean="0">
                          <a:solidFill>
                            <a:srgbClr val="0000FF"/>
                          </a:solidFill>
                        </a:rPr>
                        <a:t>Start</a:t>
                      </a:r>
                      <a:endParaRPr lang="es-ES_tradnl" sz="16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smtClean="0">
                          <a:solidFill>
                            <a:srgbClr val="0000FF"/>
                          </a:solidFill>
                        </a:rPr>
                        <a:t>D              </a:t>
                      </a:r>
                      <a:r>
                        <a:rPr lang="es-ES_tradnl" sz="1600" baseline="0" dirty="0" smtClean="0">
                          <a:solidFill>
                            <a:srgbClr val="0000FF"/>
                          </a:solidFill>
                        </a:rPr>
                        <a:t>Devuelta</a:t>
                      </a:r>
                      <a:endParaRPr lang="es-ES_tradnl" sz="16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err="1" smtClean="0">
                          <a:solidFill>
                            <a:srgbClr val="0000FF"/>
                          </a:solidFill>
                        </a:rPr>
                        <a:t>Pcc</a:t>
                      </a:r>
                      <a:r>
                        <a:rPr lang="es-ES_tradnl" sz="1600" dirty="0" smtClean="0">
                          <a:solidFill>
                            <a:srgbClr val="0000FF"/>
                          </a:solidFill>
                        </a:rPr>
                        <a:t>           Existencia Coca-cola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err="1" smtClean="0">
                          <a:solidFill>
                            <a:srgbClr val="0000FF"/>
                          </a:solidFill>
                        </a:rPr>
                        <a:t>Pps</a:t>
                      </a:r>
                      <a:r>
                        <a:rPr lang="es-ES_tradnl" sz="1600" dirty="0" smtClean="0">
                          <a:solidFill>
                            <a:srgbClr val="0000FF"/>
                          </a:solidFill>
                        </a:rPr>
                        <a:t>           Existencia</a:t>
                      </a:r>
                      <a:r>
                        <a:rPr lang="es-ES_tradnl" sz="16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s-ES_tradnl" sz="1600" dirty="0" err="1" smtClean="0">
                          <a:solidFill>
                            <a:srgbClr val="0000FF"/>
                          </a:solidFill>
                        </a:rPr>
                        <a:t>Pepsi</a:t>
                      </a:r>
                      <a:endParaRPr lang="es-ES_tradnl" sz="16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err="1" smtClean="0">
                          <a:solidFill>
                            <a:srgbClr val="0000FF"/>
                          </a:solidFill>
                        </a:rPr>
                        <a:t>Ppo</a:t>
                      </a:r>
                      <a:r>
                        <a:rPr lang="es-ES_tradnl" sz="1600" dirty="0" smtClean="0">
                          <a:solidFill>
                            <a:srgbClr val="0000FF"/>
                          </a:solidFill>
                        </a:rPr>
                        <a:t>          </a:t>
                      </a:r>
                      <a:r>
                        <a:rPr lang="es-ES_tradnl" sz="16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s-ES_tradnl" sz="1600" dirty="0" smtClean="0">
                          <a:solidFill>
                            <a:srgbClr val="0000FF"/>
                          </a:solidFill>
                        </a:rPr>
                        <a:t>Existencia </a:t>
                      </a:r>
                      <a:r>
                        <a:rPr lang="es-ES_tradnl" sz="1600" dirty="0" err="1" smtClean="0">
                          <a:solidFill>
                            <a:srgbClr val="0000FF"/>
                          </a:solidFill>
                        </a:rPr>
                        <a:t>Postobon</a:t>
                      </a:r>
                      <a:endParaRPr lang="es-ES_tradnl" sz="16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err="1" smtClean="0">
                          <a:solidFill>
                            <a:srgbClr val="0000FF"/>
                          </a:solidFill>
                        </a:rPr>
                        <a:t>Pht</a:t>
                      </a:r>
                      <a:r>
                        <a:rPr lang="es-ES_tradnl" sz="1600" dirty="0" smtClean="0">
                          <a:solidFill>
                            <a:srgbClr val="0000FF"/>
                          </a:solidFill>
                        </a:rPr>
                        <a:t>            Existencia Hit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smtClean="0">
                          <a:solidFill>
                            <a:srgbClr val="0000FF"/>
                          </a:solidFill>
                        </a:rPr>
                        <a:t>P               Pide Producto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 smtClean="0">
                          <a:solidFill>
                            <a:srgbClr val="0000FF"/>
                          </a:solidFill>
                        </a:rPr>
                        <a:t>C               </a:t>
                      </a:r>
                      <a:r>
                        <a:rPr lang="es-ES_tradnl" sz="1600" dirty="0" err="1" smtClean="0">
                          <a:solidFill>
                            <a:srgbClr val="0000FF"/>
                          </a:solidFill>
                        </a:rPr>
                        <a:t>Flag</a:t>
                      </a:r>
                      <a:r>
                        <a:rPr lang="es-ES_tradnl" sz="16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s-ES_tradnl" sz="1600" baseline="0" dirty="0" err="1" smtClean="0">
                          <a:solidFill>
                            <a:srgbClr val="0000FF"/>
                          </a:solidFill>
                        </a:rPr>
                        <a:t>Carry</a:t>
                      </a:r>
                      <a:endParaRPr lang="es-ES_tradnl" sz="16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600" baseline="0" dirty="0" smtClean="0">
                          <a:solidFill>
                            <a:srgbClr val="0000FF"/>
                          </a:solidFill>
                        </a:rPr>
                        <a:t>IC                 </a:t>
                      </a:r>
                      <a:r>
                        <a:rPr lang="es-ES_tradnl" sz="1600" baseline="0" dirty="0" err="1" smtClean="0">
                          <a:solidFill>
                            <a:srgbClr val="0000FF"/>
                          </a:solidFill>
                        </a:rPr>
                        <a:t>Insuficient</a:t>
                      </a:r>
                      <a:r>
                        <a:rPr lang="es-ES_tradnl" sz="16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s-ES_tradnl" sz="1600" baseline="0" dirty="0" err="1" smtClean="0">
                          <a:solidFill>
                            <a:srgbClr val="0000FF"/>
                          </a:solidFill>
                        </a:rPr>
                        <a:t>coint</a:t>
                      </a:r>
                      <a:endParaRPr lang="es-ES_tradnl" sz="16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just"/>
                      <a:r>
                        <a:rPr lang="es-ES_tradnl" sz="1600" baseline="0" dirty="0" smtClean="0">
                          <a:solidFill>
                            <a:srgbClr val="0000FF"/>
                          </a:solidFill>
                        </a:rPr>
                        <a:t>              </a:t>
                      </a:r>
                    </a:p>
                    <a:p>
                      <a:pPr algn="just"/>
                      <a:r>
                        <a:rPr lang="es-ES_tradnl" sz="1600" baseline="0" dirty="0" smtClean="0">
                          <a:solidFill>
                            <a:srgbClr val="0000FF"/>
                          </a:solidFill>
                        </a:rPr>
                        <a:t>PA                Producto agotado</a:t>
                      </a:r>
                      <a:endParaRPr lang="es-CO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26 Rectángulo"/>
          <p:cNvSpPr/>
          <p:nvPr/>
        </p:nvSpPr>
        <p:spPr>
          <a:xfrm>
            <a:off x="698578" y="0"/>
            <a:ext cx="6681637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>
                <a:ln w="11430"/>
                <a:solidFill>
                  <a:srgbClr val="9933FF"/>
                </a:solidFill>
              </a:rPr>
              <a:t>Especificaciones de Diseño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grpSp>
        <p:nvGrpSpPr>
          <p:cNvPr id="8209" name="27 Grupo"/>
          <p:cNvGrpSpPr>
            <a:grpSpLocks/>
          </p:cNvGrpSpPr>
          <p:nvPr/>
        </p:nvGrpSpPr>
        <p:grpSpPr bwMode="auto">
          <a:xfrm>
            <a:off x="2319340" y="3132136"/>
            <a:ext cx="341312" cy="1419225"/>
            <a:chOff x="2405063" y="3095625"/>
            <a:chExt cx="341312" cy="1419225"/>
          </a:xfrm>
        </p:grpSpPr>
        <p:sp>
          <p:nvSpPr>
            <p:cNvPr id="11" name="10 Flecha derecha"/>
            <p:cNvSpPr/>
            <p:nvPr/>
          </p:nvSpPr>
          <p:spPr bwMode="auto">
            <a:xfrm>
              <a:off x="2414588" y="3095625"/>
              <a:ext cx="320675" cy="1524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  <a:tileRect/>
            </a:gradFill>
            <a:ln w="9525" cap="flat" cmpd="sng" algn="ctr">
              <a:solidFill>
                <a:srgbClr val="9933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400" dirty="0">
                <a:solidFill>
                  <a:srgbClr val="0000FF"/>
                </a:solidFill>
              </a:endParaRPr>
            </a:p>
          </p:txBody>
        </p:sp>
        <p:sp>
          <p:nvSpPr>
            <p:cNvPr id="12" name="11 Flecha derecha"/>
            <p:cNvSpPr/>
            <p:nvPr/>
          </p:nvSpPr>
          <p:spPr bwMode="auto">
            <a:xfrm>
              <a:off x="2425700" y="3362325"/>
              <a:ext cx="320675" cy="1524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  <a:tileRect/>
            </a:gradFill>
            <a:ln w="9525" cap="flat" cmpd="sng" algn="ctr">
              <a:solidFill>
                <a:srgbClr val="9933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400" dirty="0">
                <a:solidFill>
                  <a:srgbClr val="0000FF"/>
                </a:solidFill>
              </a:endParaRPr>
            </a:p>
          </p:txBody>
        </p:sp>
        <p:sp>
          <p:nvSpPr>
            <p:cNvPr id="13" name="12 Flecha derecha"/>
            <p:cNvSpPr/>
            <p:nvPr/>
          </p:nvSpPr>
          <p:spPr bwMode="auto">
            <a:xfrm>
              <a:off x="2425700" y="3613150"/>
              <a:ext cx="320675" cy="153988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  <a:tileRect/>
            </a:gradFill>
            <a:ln w="9525" cap="flat" cmpd="sng" algn="ctr">
              <a:solidFill>
                <a:srgbClr val="9933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400" dirty="0">
                <a:solidFill>
                  <a:srgbClr val="0000FF"/>
                </a:solidFill>
              </a:endParaRPr>
            </a:p>
          </p:txBody>
        </p:sp>
        <p:sp>
          <p:nvSpPr>
            <p:cNvPr id="14" name="13 Flecha derecha"/>
            <p:cNvSpPr/>
            <p:nvPr/>
          </p:nvSpPr>
          <p:spPr bwMode="auto">
            <a:xfrm>
              <a:off x="2405063" y="3865563"/>
              <a:ext cx="320675" cy="153987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  <a:tileRect/>
            </a:gradFill>
            <a:ln w="9525" cap="flat" cmpd="sng" algn="ctr">
              <a:solidFill>
                <a:srgbClr val="9933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400" dirty="0">
                <a:solidFill>
                  <a:srgbClr val="0000FF"/>
                </a:solidFill>
              </a:endParaRPr>
            </a:p>
          </p:txBody>
        </p:sp>
        <p:sp>
          <p:nvSpPr>
            <p:cNvPr id="15" name="14 Flecha derecha"/>
            <p:cNvSpPr/>
            <p:nvPr/>
          </p:nvSpPr>
          <p:spPr bwMode="auto">
            <a:xfrm>
              <a:off x="2405063" y="4122738"/>
              <a:ext cx="320675" cy="153987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  <a:tileRect/>
            </a:gradFill>
            <a:ln w="9525" cap="flat" cmpd="sng" algn="ctr">
              <a:solidFill>
                <a:srgbClr val="9933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400" dirty="0">
                <a:solidFill>
                  <a:srgbClr val="0000FF"/>
                </a:solidFill>
              </a:endParaRPr>
            </a:p>
          </p:txBody>
        </p:sp>
        <p:sp>
          <p:nvSpPr>
            <p:cNvPr id="16" name="15 Flecha derecha"/>
            <p:cNvSpPr/>
            <p:nvPr/>
          </p:nvSpPr>
          <p:spPr bwMode="auto">
            <a:xfrm>
              <a:off x="2414588" y="4360863"/>
              <a:ext cx="320675" cy="153987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  <a:tileRect/>
            </a:gradFill>
            <a:ln w="9525" cap="flat" cmpd="sng" algn="ctr">
              <a:solidFill>
                <a:srgbClr val="9933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9" name="27 Grupo"/>
          <p:cNvGrpSpPr>
            <a:grpSpLocks/>
          </p:cNvGrpSpPr>
          <p:nvPr/>
        </p:nvGrpSpPr>
        <p:grpSpPr bwMode="auto">
          <a:xfrm>
            <a:off x="5057776" y="3830636"/>
            <a:ext cx="341312" cy="657225"/>
            <a:chOff x="2405063" y="3362325"/>
            <a:chExt cx="341312" cy="657225"/>
          </a:xfrm>
        </p:grpSpPr>
        <p:sp>
          <p:nvSpPr>
            <p:cNvPr id="28" name="27 Flecha derecha"/>
            <p:cNvSpPr/>
            <p:nvPr/>
          </p:nvSpPr>
          <p:spPr bwMode="auto">
            <a:xfrm>
              <a:off x="2425700" y="3362325"/>
              <a:ext cx="320675" cy="1524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  <a:tileRect/>
            </a:gradFill>
            <a:ln w="9525" cap="flat" cmpd="sng" algn="ctr">
              <a:solidFill>
                <a:srgbClr val="9933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400" dirty="0">
                <a:solidFill>
                  <a:srgbClr val="0000FF"/>
                </a:solidFill>
              </a:endParaRPr>
            </a:p>
          </p:txBody>
        </p:sp>
        <p:sp>
          <p:nvSpPr>
            <p:cNvPr id="30" name="29 Flecha derecha"/>
            <p:cNvSpPr/>
            <p:nvPr/>
          </p:nvSpPr>
          <p:spPr bwMode="auto">
            <a:xfrm>
              <a:off x="2405063" y="3865563"/>
              <a:ext cx="320675" cy="153987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  <a:tileRect/>
            </a:gradFill>
            <a:ln w="9525" cap="flat" cmpd="sng" algn="ctr">
              <a:solidFill>
                <a:srgbClr val="9933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3" name="32 Flecha derecha"/>
          <p:cNvSpPr/>
          <p:nvPr/>
        </p:nvSpPr>
        <p:spPr bwMode="auto">
          <a:xfrm>
            <a:off x="2328865" y="4602955"/>
            <a:ext cx="320675" cy="15398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 sz="1400" dirty="0">
              <a:solidFill>
                <a:srgbClr val="0000FF"/>
              </a:solidFill>
            </a:endParaRPr>
          </a:p>
        </p:txBody>
      </p:sp>
      <p:sp>
        <p:nvSpPr>
          <p:cNvPr id="34" name="33 Flecha derecha"/>
          <p:cNvSpPr/>
          <p:nvPr/>
        </p:nvSpPr>
        <p:spPr bwMode="auto">
          <a:xfrm>
            <a:off x="2319340" y="4841876"/>
            <a:ext cx="320675" cy="15398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344 Rectángulo"/>
          <p:cNvSpPr/>
          <p:nvPr/>
        </p:nvSpPr>
        <p:spPr>
          <a:xfrm>
            <a:off x="3293914" y="48384"/>
            <a:ext cx="2591863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2800" b="1" i="1" spc="50" dirty="0">
                <a:ln w="11430"/>
                <a:solidFill>
                  <a:srgbClr val="9933FF"/>
                </a:solidFill>
              </a:rPr>
              <a:t>Diagrama ASM</a:t>
            </a:r>
            <a:endParaRPr lang="es-CO" sz="2800" b="1" i="1" spc="50" dirty="0">
              <a:ln w="11430"/>
              <a:solidFill>
                <a:srgbClr val="9933FF"/>
              </a:solidFill>
            </a:endParaRPr>
          </a:p>
        </p:txBody>
      </p:sp>
      <p:sp>
        <p:nvSpPr>
          <p:cNvPr id="152" name="151 Rectángulo"/>
          <p:cNvSpPr/>
          <p:nvPr/>
        </p:nvSpPr>
        <p:spPr bwMode="auto">
          <a:xfrm>
            <a:off x="1520882" y="652565"/>
            <a:ext cx="1300162" cy="238125"/>
          </a:xfrm>
          <a:prstGeom prst="rect">
            <a:avLst/>
          </a:prstGeom>
          <a:solidFill>
            <a:srgbClr val="9933FF"/>
          </a:solidFill>
          <a:ln w="9525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kern="0" dirty="0">
                <a:solidFill>
                  <a:srgbClr val="0000FF"/>
                </a:solidFill>
                <a:latin typeface="+mj-lt"/>
              </a:rPr>
              <a:t>IDLE</a:t>
            </a:r>
          </a:p>
        </p:txBody>
      </p:sp>
      <p:cxnSp>
        <p:nvCxnSpPr>
          <p:cNvPr id="153" name="5 Conector recto de flecha"/>
          <p:cNvCxnSpPr>
            <a:cxnSpLocks noChangeShapeType="1"/>
            <a:endCxn id="155" idx="0"/>
          </p:cNvCxnSpPr>
          <p:nvPr/>
        </p:nvCxnSpPr>
        <p:spPr bwMode="auto">
          <a:xfrm rot="5400000">
            <a:off x="2049519" y="1001815"/>
            <a:ext cx="219075" cy="0"/>
          </a:xfrm>
          <a:prstGeom prst="straightConnector1">
            <a:avLst/>
          </a:prstGeom>
          <a:noFill/>
          <a:ln w="12700" algn="ctr">
            <a:solidFill>
              <a:srgbClr val="0000FF"/>
            </a:solidFill>
            <a:round/>
            <a:headEnd type="none" w="med" len="med"/>
            <a:tailEnd type="arrow" w="med" len="med"/>
          </a:ln>
        </p:spPr>
      </p:cxnSp>
      <p:sp>
        <p:nvSpPr>
          <p:cNvPr id="154" name="153 CuadroTexto"/>
          <p:cNvSpPr txBox="1"/>
          <p:nvPr/>
        </p:nvSpPr>
        <p:spPr bwMode="auto">
          <a:xfrm>
            <a:off x="2130482" y="1447902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5" name="154 Decisión"/>
          <p:cNvSpPr>
            <a:spLocks noChangeAspect="1"/>
          </p:cNvSpPr>
          <p:nvPr/>
        </p:nvSpPr>
        <p:spPr bwMode="auto">
          <a:xfrm>
            <a:off x="1793932" y="1111352"/>
            <a:ext cx="730250" cy="392113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15875">
            <a:solidFill>
              <a:srgbClr val="9933FF"/>
            </a:solidFill>
            <a:round/>
            <a:headEnd type="triangle" w="med" len="med"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s-CO" dirty="0">
              <a:solidFill>
                <a:srgbClr val="0000FF"/>
              </a:solidFill>
            </a:endParaRPr>
          </a:p>
        </p:txBody>
      </p:sp>
      <p:sp>
        <p:nvSpPr>
          <p:cNvPr id="156" name="40 CuadroTexto"/>
          <p:cNvSpPr txBox="1">
            <a:spLocks noChangeArrowheads="1"/>
          </p:cNvSpPr>
          <p:nvPr/>
        </p:nvSpPr>
        <p:spPr bwMode="auto">
          <a:xfrm>
            <a:off x="1855844" y="1120877"/>
            <a:ext cx="619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600" dirty="0" err="1">
                <a:solidFill>
                  <a:srgbClr val="FF0000"/>
                </a:solidFill>
              </a:rPr>
              <a:t>Start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158" name="157 Rectángulo"/>
          <p:cNvSpPr/>
          <p:nvPr/>
        </p:nvSpPr>
        <p:spPr bwMode="auto">
          <a:xfrm>
            <a:off x="1649866" y="1755879"/>
            <a:ext cx="1043782" cy="830998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2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9" name="158 CuadroTexto"/>
          <p:cNvSpPr txBox="1"/>
          <p:nvPr/>
        </p:nvSpPr>
        <p:spPr bwMode="auto">
          <a:xfrm>
            <a:off x="1592319" y="1108177"/>
            <a:ext cx="2603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60" name="159 Conector recto de flecha"/>
          <p:cNvCxnSpPr>
            <a:endCxn id="152" idx="0"/>
          </p:cNvCxnSpPr>
          <p:nvPr/>
        </p:nvCxnSpPr>
        <p:spPr bwMode="auto">
          <a:xfrm rot="5400000">
            <a:off x="2046344" y="527152"/>
            <a:ext cx="249238" cy="1588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43 Conector angular"/>
          <p:cNvCxnSpPr>
            <a:stCxn id="155" idx="1"/>
          </p:cNvCxnSpPr>
          <p:nvPr/>
        </p:nvCxnSpPr>
        <p:spPr bwMode="auto">
          <a:xfrm rot="10800000" flipH="1">
            <a:off x="1793932" y="476352"/>
            <a:ext cx="366712" cy="830263"/>
          </a:xfrm>
          <a:prstGeom prst="bentConnector4">
            <a:avLst>
              <a:gd name="adj1" fmla="val -112555"/>
              <a:gd name="adj2" fmla="val 100397"/>
            </a:avLst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40 CuadroTexto"/>
          <p:cNvSpPr txBox="1">
            <a:spLocks noChangeArrowheads="1"/>
          </p:cNvSpPr>
          <p:nvPr/>
        </p:nvSpPr>
        <p:spPr bwMode="auto">
          <a:xfrm>
            <a:off x="1603183" y="1755880"/>
            <a:ext cx="6967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dirty="0" smtClean="0">
                <a:solidFill>
                  <a:srgbClr val="0000FF"/>
                </a:solidFill>
              </a:rPr>
              <a:t>R1,R2</a:t>
            </a:r>
          </a:p>
          <a:p>
            <a:pPr algn="ctr"/>
            <a:r>
              <a:rPr lang="es-ES" sz="1200" dirty="0" smtClean="0">
                <a:solidFill>
                  <a:srgbClr val="0000FF"/>
                </a:solidFill>
              </a:rPr>
              <a:t>R3,R4</a:t>
            </a:r>
          </a:p>
          <a:p>
            <a:pPr algn="ctr"/>
            <a:r>
              <a:rPr lang="es-CO" sz="1200" dirty="0" smtClean="0">
                <a:solidFill>
                  <a:srgbClr val="0000FF"/>
                </a:solidFill>
              </a:rPr>
              <a:t>RA,RB </a:t>
            </a:r>
          </a:p>
          <a:p>
            <a:pPr algn="ctr"/>
            <a:r>
              <a:rPr lang="es-CO" sz="1200" dirty="0" smtClean="0">
                <a:solidFill>
                  <a:srgbClr val="0000FF"/>
                </a:solidFill>
              </a:rPr>
              <a:t>S-</a:t>
            </a:r>
            <a:r>
              <a:rPr lang="es-CO" sz="1200" dirty="0" err="1" smtClean="0">
                <a:solidFill>
                  <a:srgbClr val="0000FF"/>
                </a:solidFill>
              </a:rPr>
              <a:t>RegC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178" name="177 Rectángulo"/>
          <p:cNvSpPr/>
          <p:nvPr/>
        </p:nvSpPr>
        <p:spPr>
          <a:xfrm>
            <a:off x="2239678" y="205909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 smtClean="0">
                <a:solidFill>
                  <a:srgbClr val="0000FF"/>
                </a:solidFill>
              </a:rPr>
              <a:t> 0</a:t>
            </a:r>
            <a:endParaRPr lang="es-ES" sz="1200" dirty="0"/>
          </a:p>
        </p:txBody>
      </p:sp>
      <p:sp>
        <p:nvSpPr>
          <p:cNvPr id="184" name="183 Cerrar llave"/>
          <p:cNvSpPr/>
          <p:nvPr/>
        </p:nvSpPr>
        <p:spPr>
          <a:xfrm>
            <a:off x="2239678" y="1887641"/>
            <a:ext cx="45719" cy="581025"/>
          </a:xfrm>
          <a:prstGeom prst="rightBrac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0" name="5 Conector recto de flecha"/>
          <p:cNvCxnSpPr>
            <a:cxnSpLocks noChangeShapeType="1"/>
          </p:cNvCxnSpPr>
          <p:nvPr/>
        </p:nvCxnSpPr>
        <p:spPr bwMode="auto">
          <a:xfrm rot="5400000">
            <a:off x="2019357" y="1630468"/>
            <a:ext cx="250830" cy="1588"/>
          </a:xfrm>
          <a:prstGeom prst="straightConnector1">
            <a:avLst/>
          </a:prstGeom>
          <a:noFill/>
          <a:ln w="12700" algn="ctr">
            <a:solidFill>
              <a:srgbClr val="0000FF"/>
            </a:solidFill>
            <a:round/>
            <a:headEnd type="none" w="med" len="med"/>
            <a:tailEnd type="arrow" w="med" len="med"/>
          </a:ln>
        </p:spPr>
      </p:cxnSp>
      <p:grpSp>
        <p:nvGrpSpPr>
          <p:cNvPr id="195" name="102 Grupo"/>
          <p:cNvGrpSpPr>
            <a:grpSpLocks/>
          </p:cNvGrpSpPr>
          <p:nvPr/>
        </p:nvGrpSpPr>
        <p:grpSpPr bwMode="auto">
          <a:xfrm>
            <a:off x="1808220" y="2837707"/>
            <a:ext cx="730250" cy="390525"/>
            <a:chOff x="2393950" y="2632075"/>
            <a:chExt cx="730250" cy="392113"/>
          </a:xfrm>
        </p:grpSpPr>
        <p:sp>
          <p:nvSpPr>
            <p:cNvPr id="197" name="196 Decisión"/>
            <p:cNvSpPr>
              <a:spLocks noChangeAspect="1"/>
            </p:cNvSpPr>
            <p:nvPr/>
          </p:nvSpPr>
          <p:spPr bwMode="auto">
            <a:xfrm>
              <a:off x="2393950" y="2632075"/>
              <a:ext cx="730250" cy="392113"/>
            </a:xfrm>
            <a:prstGeom prst="flowChartDecision">
              <a:avLst/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rgbClr val="9933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199" name="84 CuadroTexto"/>
            <p:cNvSpPr txBox="1">
              <a:spLocks noChangeArrowheads="1"/>
            </p:cNvSpPr>
            <p:nvPr/>
          </p:nvSpPr>
          <p:spPr bwMode="auto">
            <a:xfrm>
              <a:off x="2444750" y="2660766"/>
              <a:ext cx="619125" cy="277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200" dirty="0">
                  <a:solidFill>
                    <a:srgbClr val="FF0000"/>
                  </a:solidFill>
                </a:rPr>
                <a:t>M</a:t>
              </a:r>
              <a:r>
                <a:rPr lang="es-ES_tradnl" sz="1050" dirty="0">
                  <a:solidFill>
                    <a:srgbClr val="FF0000"/>
                  </a:solidFill>
                </a:rPr>
                <a:t>1</a:t>
              </a:r>
              <a:r>
                <a:rPr lang="es-ES_tradnl" sz="1200" dirty="0">
                  <a:solidFill>
                    <a:srgbClr val="FF0000"/>
                  </a:solidFill>
                </a:rPr>
                <a:t>M</a:t>
              </a:r>
              <a:r>
                <a:rPr lang="es-ES_tradnl" sz="1000" dirty="0">
                  <a:solidFill>
                    <a:srgbClr val="FF0000"/>
                  </a:solidFill>
                </a:rPr>
                <a:t>0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0" name="5 Conector recto de flecha"/>
          <p:cNvCxnSpPr>
            <a:cxnSpLocks noChangeShapeType="1"/>
          </p:cNvCxnSpPr>
          <p:nvPr/>
        </p:nvCxnSpPr>
        <p:spPr bwMode="auto">
          <a:xfrm rot="5400000">
            <a:off x="2047136" y="2711498"/>
            <a:ext cx="250830" cy="1588"/>
          </a:xfrm>
          <a:prstGeom prst="straightConnector1">
            <a:avLst/>
          </a:prstGeom>
          <a:noFill/>
          <a:ln w="12700" algn="ctr">
            <a:solidFill>
              <a:srgbClr val="0070C0"/>
            </a:solidFill>
            <a:round/>
            <a:headEnd type="none" w="med" len="med"/>
            <a:tailEnd type="arrow" w="med" len="med"/>
          </a:ln>
        </p:spPr>
      </p:cxnSp>
      <p:sp>
        <p:nvSpPr>
          <p:cNvPr id="205" name="204 Rectángulo"/>
          <p:cNvSpPr/>
          <p:nvPr/>
        </p:nvSpPr>
        <p:spPr bwMode="auto">
          <a:xfrm>
            <a:off x="313190" y="3390155"/>
            <a:ext cx="1395412" cy="2476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0000FF"/>
                </a:solidFill>
              </a:rPr>
              <a:t>RA 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RAM[000]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6" name="205 Rectángulo"/>
          <p:cNvSpPr/>
          <p:nvPr/>
        </p:nvSpPr>
        <p:spPr bwMode="auto">
          <a:xfrm>
            <a:off x="2626805" y="3390155"/>
            <a:ext cx="1395412" cy="2476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0000FF"/>
                </a:solidFill>
              </a:rPr>
              <a:t>RA 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RAM[001]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7" name="206 Rectángulo"/>
          <p:cNvSpPr/>
          <p:nvPr/>
        </p:nvSpPr>
        <p:spPr bwMode="auto">
          <a:xfrm>
            <a:off x="673702" y="3917950"/>
            <a:ext cx="1395412" cy="2476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0000FF"/>
                </a:solidFill>
              </a:rPr>
              <a:t>RA 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RAM[010]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10" name="209 Rectángulo"/>
          <p:cNvSpPr/>
          <p:nvPr/>
        </p:nvSpPr>
        <p:spPr bwMode="auto">
          <a:xfrm>
            <a:off x="2285397" y="3917950"/>
            <a:ext cx="1395412" cy="2476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0000FF"/>
                </a:solidFill>
              </a:rPr>
              <a:t>RA 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RAM[011]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12" name="211 Rectángulo"/>
          <p:cNvSpPr/>
          <p:nvPr/>
        </p:nvSpPr>
        <p:spPr bwMode="auto">
          <a:xfrm>
            <a:off x="1392493" y="4766666"/>
            <a:ext cx="1475977" cy="2095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RB</a:t>
            </a:r>
            <a:r>
              <a:rPr lang="es-ES" sz="1200" dirty="0" smtClean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 smtClean="0">
                <a:solidFill>
                  <a:srgbClr val="0000FF"/>
                </a:solidFill>
              </a:rPr>
              <a:t> R1</a:t>
            </a:r>
            <a:endParaRPr lang="es-ES" sz="1200" dirty="0">
              <a:solidFill>
                <a:srgbClr val="0000FF"/>
              </a:solidFill>
            </a:endParaRPr>
          </a:p>
        </p:txBody>
      </p:sp>
      <p:grpSp>
        <p:nvGrpSpPr>
          <p:cNvPr id="312" name="101 Grupo"/>
          <p:cNvGrpSpPr>
            <a:grpSpLocks/>
          </p:cNvGrpSpPr>
          <p:nvPr/>
        </p:nvGrpSpPr>
        <p:grpSpPr bwMode="auto">
          <a:xfrm>
            <a:off x="1825171" y="6075449"/>
            <a:ext cx="609033" cy="392113"/>
            <a:chOff x="4833938" y="5864225"/>
            <a:chExt cx="730250" cy="392113"/>
          </a:xfrm>
        </p:grpSpPr>
        <p:sp>
          <p:nvSpPr>
            <p:cNvPr id="313" name="312 Decisión"/>
            <p:cNvSpPr>
              <a:spLocks noChangeAspect="1"/>
            </p:cNvSpPr>
            <p:nvPr/>
          </p:nvSpPr>
          <p:spPr bwMode="auto">
            <a:xfrm>
              <a:off x="4833938" y="5864225"/>
              <a:ext cx="730250" cy="392113"/>
            </a:xfrm>
            <a:prstGeom prst="flowChartDecision">
              <a:avLst/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rgbClr val="9933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314" name="217 CuadroTexto"/>
            <p:cNvSpPr txBox="1">
              <a:spLocks noChangeArrowheads="1"/>
            </p:cNvSpPr>
            <p:nvPr/>
          </p:nvSpPr>
          <p:spPr bwMode="auto">
            <a:xfrm>
              <a:off x="4897295" y="5892869"/>
              <a:ext cx="619605" cy="338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1600" dirty="0" smtClean="0">
                  <a:solidFill>
                    <a:srgbClr val="FF0000"/>
                  </a:solidFill>
                </a:rPr>
                <a:t>M+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52" name="351 CuadroTexto"/>
          <p:cNvSpPr txBox="1"/>
          <p:nvPr/>
        </p:nvSpPr>
        <p:spPr bwMode="auto">
          <a:xfrm>
            <a:off x="1531995" y="5967481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4" name="353 CuadroTexto"/>
          <p:cNvSpPr txBox="1"/>
          <p:nvPr/>
        </p:nvSpPr>
        <p:spPr bwMode="auto">
          <a:xfrm>
            <a:off x="2478145" y="5995281"/>
            <a:ext cx="2603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55" name="102 Grupo"/>
          <p:cNvGrpSpPr>
            <a:grpSpLocks/>
          </p:cNvGrpSpPr>
          <p:nvPr/>
        </p:nvGrpSpPr>
        <p:grpSpPr bwMode="auto">
          <a:xfrm>
            <a:off x="6200348" y="497984"/>
            <a:ext cx="386676" cy="295637"/>
            <a:chOff x="2393950" y="2632075"/>
            <a:chExt cx="730250" cy="392113"/>
          </a:xfrm>
        </p:grpSpPr>
        <p:sp>
          <p:nvSpPr>
            <p:cNvPr id="356" name="355 Decisión"/>
            <p:cNvSpPr>
              <a:spLocks noChangeAspect="1"/>
            </p:cNvSpPr>
            <p:nvPr/>
          </p:nvSpPr>
          <p:spPr bwMode="auto">
            <a:xfrm>
              <a:off x="2393950" y="2632075"/>
              <a:ext cx="730250" cy="392113"/>
            </a:xfrm>
            <a:prstGeom prst="flowChartDecision">
              <a:avLst/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rgbClr val="9933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357" name="84 CuadroTexto"/>
            <p:cNvSpPr txBox="1">
              <a:spLocks noChangeArrowheads="1"/>
            </p:cNvSpPr>
            <p:nvPr/>
          </p:nvSpPr>
          <p:spPr bwMode="auto">
            <a:xfrm>
              <a:off x="2444750" y="2660766"/>
              <a:ext cx="619125" cy="27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200" dirty="0">
                  <a:solidFill>
                    <a:srgbClr val="FF0000"/>
                  </a:solidFill>
                </a:rPr>
                <a:t>P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60" name="359 Rectángulo"/>
          <p:cNvSpPr/>
          <p:nvPr/>
        </p:nvSpPr>
        <p:spPr bwMode="auto">
          <a:xfrm>
            <a:off x="1392493" y="5152251"/>
            <a:ext cx="1475977" cy="2095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0000FF"/>
                </a:solidFill>
              </a:rPr>
              <a:t>S-</a:t>
            </a:r>
            <a:r>
              <a:rPr lang="es-ES" sz="1200" dirty="0" err="1">
                <a:solidFill>
                  <a:srgbClr val="0000FF"/>
                </a:solidFill>
              </a:rPr>
              <a:t>RegC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RA+RB</a:t>
            </a:r>
          </a:p>
        </p:txBody>
      </p:sp>
      <p:sp>
        <p:nvSpPr>
          <p:cNvPr id="362" name="361 Rectángulo"/>
          <p:cNvSpPr/>
          <p:nvPr/>
        </p:nvSpPr>
        <p:spPr bwMode="auto">
          <a:xfrm>
            <a:off x="1392493" y="5553075"/>
            <a:ext cx="1475977" cy="2095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R1←</a:t>
            </a:r>
            <a:r>
              <a:rPr lang="es-ES" sz="1200" dirty="0">
                <a:solidFill>
                  <a:srgbClr val="0000FF"/>
                </a:solidFill>
              </a:rPr>
              <a:t> S-</a:t>
            </a:r>
            <a:r>
              <a:rPr lang="es-ES" sz="1200" dirty="0" err="1">
                <a:solidFill>
                  <a:srgbClr val="0000FF"/>
                </a:solidFill>
              </a:rPr>
              <a:t>RegC</a:t>
            </a:r>
            <a:endParaRPr lang="es-ES" sz="12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64" name="363 Rectángulo"/>
          <p:cNvSpPr/>
          <p:nvPr/>
        </p:nvSpPr>
        <p:spPr bwMode="auto">
          <a:xfrm>
            <a:off x="5699296" y="1058965"/>
            <a:ext cx="1395412" cy="24765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0000FF"/>
                </a:solidFill>
              </a:rPr>
              <a:t>RA 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R1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65" name="364 Rectángulo"/>
          <p:cNvSpPr/>
          <p:nvPr/>
        </p:nvSpPr>
        <p:spPr bwMode="auto">
          <a:xfrm>
            <a:off x="6713652" y="3251257"/>
            <a:ext cx="1513566" cy="3972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RB 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RAM[111]</a:t>
            </a:r>
            <a:r>
              <a:rPr lang="es-ES" sz="1200" dirty="0">
                <a:solidFill>
                  <a:srgbClr val="0000FF"/>
                </a:solidFill>
              </a:rPr>
              <a:t> R3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EPROM[011]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372" name="102 Grupo"/>
          <p:cNvGrpSpPr>
            <a:grpSpLocks/>
          </p:cNvGrpSpPr>
          <p:nvPr/>
        </p:nvGrpSpPr>
        <p:grpSpPr bwMode="auto">
          <a:xfrm>
            <a:off x="6057277" y="1505847"/>
            <a:ext cx="679450" cy="350188"/>
            <a:chOff x="2393950" y="2632075"/>
            <a:chExt cx="730250" cy="392113"/>
          </a:xfrm>
        </p:grpSpPr>
        <p:sp>
          <p:nvSpPr>
            <p:cNvPr id="373" name="372 Decisión"/>
            <p:cNvSpPr>
              <a:spLocks noChangeAspect="1"/>
            </p:cNvSpPr>
            <p:nvPr/>
          </p:nvSpPr>
          <p:spPr bwMode="auto">
            <a:xfrm>
              <a:off x="2393950" y="2632075"/>
              <a:ext cx="730250" cy="392113"/>
            </a:xfrm>
            <a:prstGeom prst="flowChartDecision">
              <a:avLst/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rgbClr val="9933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374" name="84 CuadroTexto"/>
            <p:cNvSpPr txBox="1">
              <a:spLocks noChangeArrowheads="1"/>
            </p:cNvSpPr>
            <p:nvPr/>
          </p:nvSpPr>
          <p:spPr bwMode="auto">
            <a:xfrm>
              <a:off x="2444750" y="2660766"/>
              <a:ext cx="619125" cy="277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200" dirty="0" smtClean="0">
                  <a:solidFill>
                    <a:srgbClr val="FF0000"/>
                  </a:solidFill>
                </a:rPr>
                <a:t>P</a:t>
              </a:r>
              <a:r>
                <a:rPr lang="es-ES_tradnl" sz="1050" dirty="0" smtClean="0">
                  <a:solidFill>
                    <a:srgbClr val="FF0000"/>
                  </a:solidFill>
                </a:rPr>
                <a:t>1P</a:t>
              </a:r>
              <a:r>
                <a:rPr lang="es-ES_tradnl" sz="1000" dirty="0" smtClean="0">
                  <a:solidFill>
                    <a:srgbClr val="FF0000"/>
                  </a:solidFill>
                </a:rPr>
                <a:t>0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5" name="374 Rectángulo"/>
          <p:cNvSpPr/>
          <p:nvPr/>
        </p:nvSpPr>
        <p:spPr bwMode="auto">
          <a:xfrm>
            <a:off x="7476333" y="2586877"/>
            <a:ext cx="1501770" cy="438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RB</a:t>
            </a:r>
            <a:r>
              <a:rPr lang="es-ES" sz="1200" dirty="0" smtClean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 smtClean="0">
                <a:solidFill>
                  <a:srgbClr val="0000FF"/>
                </a:solidFill>
              </a:rPr>
              <a:t> RAM[101]</a:t>
            </a:r>
            <a:r>
              <a:rPr lang="es-ES" sz="1200" dirty="0">
                <a:solidFill>
                  <a:srgbClr val="0000FF"/>
                </a:solidFill>
              </a:rPr>
              <a:t> R3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EPROM[001]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76" name="375 Rectángulo"/>
          <p:cNvSpPr/>
          <p:nvPr/>
        </p:nvSpPr>
        <p:spPr bwMode="auto">
          <a:xfrm>
            <a:off x="4519105" y="3228232"/>
            <a:ext cx="1538172" cy="4202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RB</a:t>
            </a:r>
            <a:r>
              <a:rPr lang="es-ES" sz="1200" dirty="0" smtClean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 smtClean="0">
                <a:solidFill>
                  <a:srgbClr val="0000FF"/>
                </a:solidFill>
              </a:rPr>
              <a:t> RAM[110]</a:t>
            </a:r>
            <a:r>
              <a:rPr lang="es-ES" sz="1200" dirty="0">
                <a:solidFill>
                  <a:srgbClr val="0000FF"/>
                </a:solidFill>
              </a:rPr>
              <a:t> R3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EPROM[010]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79" name="378 Rectángulo"/>
          <p:cNvSpPr/>
          <p:nvPr/>
        </p:nvSpPr>
        <p:spPr bwMode="auto">
          <a:xfrm>
            <a:off x="3846046" y="2667650"/>
            <a:ext cx="1513566" cy="3972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RB 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RAM[100] </a:t>
            </a:r>
            <a:r>
              <a:rPr lang="es-ES" sz="1200" dirty="0">
                <a:solidFill>
                  <a:srgbClr val="0000FF"/>
                </a:solidFill>
              </a:rPr>
              <a:t>R3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EPROM[000]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0" name="379 Rectángulo"/>
          <p:cNvSpPr/>
          <p:nvPr/>
        </p:nvSpPr>
        <p:spPr bwMode="auto">
          <a:xfrm>
            <a:off x="6659406" y="4041779"/>
            <a:ext cx="1395412" cy="24765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S-</a:t>
            </a:r>
            <a:r>
              <a:rPr lang="es-ES" sz="1200" dirty="0" err="1" smtClean="0">
                <a:solidFill>
                  <a:srgbClr val="0000FF"/>
                </a:solidFill>
              </a:rPr>
              <a:t>RegC</a:t>
            </a:r>
            <a:r>
              <a:rPr lang="es-ES" sz="1200" dirty="0" smtClean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 smtClean="0">
                <a:solidFill>
                  <a:srgbClr val="0000FF"/>
                </a:solidFill>
              </a:rPr>
              <a:t> RA-RB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381" name="102 Grupo"/>
          <p:cNvGrpSpPr>
            <a:grpSpLocks/>
          </p:cNvGrpSpPr>
          <p:nvPr/>
        </p:nvGrpSpPr>
        <p:grpSpPr bwMode="auto">
          <a:xfrm>
            <a:off x="7141943" y="4489667"/>
            <a:ext cx="386676" cy="298629"/>
            <a:chOff x="2393950" y="2632075"/>
            <a:chExt cx="730250" cy="396081"/>
          </a:xfrm>
        </p:grpSpPr>
        <p:sp>
          <p:nvSpPr>
            <p:cNvPr id="382" name="381 Decisión"/>
            <p:cNvSpPr>
              <a:spLocks noChangeAspect="1"/>
            </p:cNvSpPr>
            <p:nvPr/>
          </p:nvSpPr>
          <p:spPr bwMode="auto">
            <a:xfrm>
              <a:off x="2393950" y="2632075"/>
              <a:ext cx="730250" cy="392113"/>
            </a:xfrm>
            <a:prstGeom prst="flowChartDecision">
              <a:avLst/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rgbClr val="9933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383" name="84 CuadroTexto"/>
            <p:cNvSpPr txBox="1">
              <a:spLocks noChangeArrowheads="1"/>
            </p:cNvSpPr>
            <p:nvPr/>
          </p:nvSpPr>
          <p:spPr bwMode="auto">
            <a:xfrm>
              <a:off x="2444750" y="2660764"/>
              <a:ext cx="619125" cy="367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200" dirty="0" smtClean="0">
                  <a:solidFill>
                    <a:srgbClr val="FF0000"/>
                  </a:solidFill>
                </a:rPr>
                <a:t>C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7" name="386 Rectángulo"/>
          <p:cNvSpPr/>
          <p:nvPr/>
        </p:nvSpPr>
        <p:spPr bwMode="auto">
          <a:xfrm>
            <a:off x="5185632" y="5762625"/>
            <a:ext cx="1395412" cy="2476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RD 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R1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8" name="387 Rectángulo"/>
          <p:cNvSpPr/>
          <p:nvPr/>
        </p:nvSpPr>
        <p:spPr bwMode="auto">
          <a:xfrm>
            <a:off x="7581897" y="4903124"/>
            <a:ext cx="1395412" cy="2476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R2 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S-</a:t>
            </a:r>
            <a:r>
              <a:rPr lang="es-ES" sz="1200" dirty="0" err="1" smtClean="0">
                <a:solidFill>
                  <a:srgbClr val="0000FF"/>
                </a:solidFill>
              </a:rPr>
              <a:t>RegC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9" name="388 Rectángulo"/>
          <p:cNvSpPr/>
          <p:nvPr/>
        </p:nvSpPr>
        <p:spPr bwMode="auto">
          <a:xfrm>
            <a:off x="7581897" y="5361801"/>
            <a:ext cx="1395412" cy="2476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RD 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R3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390" name="102 Grupo"/>
          <p:cNvGrpSpPr>
            <a:grpSpLocks/>
          </p:cNvGrpSpPr>
          <p:nvPr/>
        </p:nvGrpSpPr>
        <p:grpSpPr bwMode="auto">
          <a:xfrm>
            <a:off x="5789980" y="5005319"/>
            <a:ext cx="386676" cy="298629"/>
            <a:chOff x="2393950" y="2632075"/>
            <a:chExt cx="730250" cy="396081"/>
          </a:xfrm>
        </p:grpSpPr>
        <p:sp>
          <p:nvSpPr>
            <p:cNvPr id="391" name="390 Decisión"/>
            <p:cNvSpPr>
              <a:spLocks noChangeAspect="1"/>
            </p:cNvSpPr>
            <p:nvPr/>
          </p:nvSpPr>
          <p:spPr bwMode="auto">
            <a:xfrm>
              <a:off x="2393950" y="2632075"/>
              <a:ext cx="730250" cy="392113"/>
            </a:xfrm>
            <a:prstGeom prst="flowChartDecision">
              <a:avLst/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rgbClr val="9933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392" name="84 CuadroTexto"/>
            <p:cNvSpPr txBox="1">
              <a:spLocks noChangeArrowheads="1"/>
            </p:cNvSpPr>
            <p:nvPr/>
          </p:nvSpPr>
          <p:spPr bwMode="auto">
            <a:xfrm>
              <a:off x="2444750" y="2660764"/>
              <a:ext cx="619125" cy="367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200" dirty="0" smtClean="0">
                  <a:solidFill>
                    <a:srgbClr val="FF0000"/>
                  </a:solidFill>
                </a:rPr>
                <a:t>D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93" name="392 Rectángulo"/>
          <p:cNvSpPr/>
          <p:nvPr/>
        </p:nvSpPr>
        <p:spPr bwMode="auto">
          <a:xfrm>
            <a:off x="7581103" y="5785712"/>
            <a:ext cx="1395412" cy="2476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RD </a:t>
            </a:r>
            <a:r>
              <a:rPr lang="es-ES" sz="1200" dirty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R2</a:t>
            </a:r>
            <a:endParaRPr lang="es-ES" sz="12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94" name="393 Rectángulo"/>
          <p:cNvSpPr/>
          <p:nvPr/>
        </p:nvSpPr>
        <p:spPr bwMode="auto">
          <a:xfrm>
            <a:off x="6491862" y="6414863"/>
            <a:ext cx="1300162" cy="238125"/>
          </a:xfrm>
          <a:prstGeom prst="rect">
            <a:avLst/>
          </a:prstGeom>
          <a:solidFill>
            <a:srgbClr val="9933FF"/>
          </a:solidFill>
          <a:ln w="9525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kern="0" dirty="0">
                <a:solidFill>
                  <a:srgbClr val="0000FF"/>
                </a:solidFill>
                <a:latin typeface="+mj-lt"/>
              </a:rPr>
              <a:t>IDLE</a:t>
            </a:r>
          </a:p>
        </p:txBody>
      </p:sp>
      <p:grpSp>
        <p:nvGrpSpPr>
          <p:cNvPr id="395" name="102 Grupo"/>
          <p:cNvGrpSpPr>
            <a:grpSpLocks/>
          </p:cNvGrpSpPr>
          <p:nvPr/>
        </p:nvGrpSpPr>
        <p:grpSpPr bwMode="auto">
          <a:xfrm>
            <a:off x="4413404" y="2186774"/>
            <a:ext cx="542561" cy="298631"/>
            <a:chOff x="2393950" y="2632075"/>
            <a:chExt cx="730250" cy="396084"/>
          </a:xfrm>
        </p:grpSpPr>
        <p:sp>
          <p:nvSpPr>
            <p:cNvPr id="396" name="395 Decisión"/>
            <p:cNvSpPr>
              <a:spLocks noChangeAspect="1"/>
            </p:cNvSpPr>
            <p:nvPr/>
          </p:nvSpPr>
          <p:spPr bwMode="auto">
            <a:xfrm>
              <a:off x="2393950" y="2632075"/>
              <a:ext cx="730250" cy="392113"/>
            </a:xfrm>
            <a:prstGeom prst="flowChartDecision">
              <a:avLst/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rgbClr val="9933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397" name="84 CuadroTexto"/>
            <p:cNvSpPr txBox="1">
              <a:spLocks noChangeArrowheads="1"/>
            </p:cNvSpPr>
            <p:nvPr/>
          </p:nvSpPr>
          <p:spPr bwMode="auto">
            <a:xfrm>
              <a:off x="2444749" y="2660766"/>
              <a:ext cx="619125" cy="367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200" dirty="0" err="1" smtClean="0">
                  <a:solidFill>
                    <a:srgbClr val="FF0000"/>
                  </a:solidFill>
                </a:rPr>
                <a:t>Pcc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9" name="102 Grupo"/>
          <p:cNvGrpSpPr>
            <a:grpSpLocks/>
          </p:cNvGrpSpPr>
          <p:nvPr/>
        </p:nvGrpSpPr>
        <p:grpSpPr bwMode="auto">
          <a:xfrm>
            <a:off x="5472164" y="2437562"/>
            <a:ext cx="562547" cy="298629"/>
            <a:chOff x="2393950" y="2632075"/>
            <a:chExt cx="730250" cy="396081"/>
          </a:xfrm>
        </p:grpSpPr>
        <p:sp>
          <p:nvSpPr>
            <p:cNvPr id="400" name="399 Decisión"/>
            <p:cNvSpPr>
              <a:spLocks noChangeAspect="1"/>
            </p:cNvSpPr>
            <p:nvPr/>
          </p:nvSpPr>
          <p:spPr bwMode="auto">
            <a:xfrm>
              <a:off x="2393950" y="2632075"/>
              <a:ext cx="730250" cy="392113"/>
            </a:xfrm>
            <a:prstGeom prst="flowChartDecision">
              <a:avLst/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rgbClr val="9933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402" name="84 CuadroTexto"/>
            <p:cNvSpPr txBox="1">
              <a:spLocks noChangeArrowheads="1"/>
            </p:cNvSpPr>
            <p:nvPr/>
          </p:nvSpPr>
          <p:spPr bwMode="auto">
            <a:xfrm>
              <a:off x="2444750" y="2660764"/>
              <a:ext cx="619125" cy="367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200" dirty="0" err="1" smtClean="0">
                  <a:solidFill>
                    <a:srgbClr val="FF0000"/>
                  </a:solidFill>
                </a:rPr>
                <a:t>Pps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3" name="102 Grupo"/>
          <p:cNvGrpSpPr>
            <a:grpSpLocks/>
          </p:cNvGrpSpPr>
          <p:nvPr/>
        </p:nvGrpSpPr>
        <p:grpSpPr bwMode="auto">
          <a:xfrm>
            <a:off x="6736727" y="2468666"/>
            <a:ext cx="607900" cy="298631"/>
            <a:chOff x="2393950" y="2632075"/>
            <a:chExt cx="730250" cy="396084"/>
          </a:xfrm>
        </p:grpSpPr>
        <p:sp>
          <p:nvSpPr>
            <p:cNvPr id="405" name="404 Decisión"/>
            <p:cNvSpPr>
              <a:spLocks noChangeAspect="1"/>
            </p:cNvSpPr>
            <p:nvPr/>
          </p:nvSpPr>
          <p:spPr bwMode="auto">
            <a:xfrm>
              <a:off x="2393950" y="2632075"/>
              <a:ext cx="730250" cy="392113"/>
            </a:xfrm>
            <a:prstGeom prst="flowChartDecision">
              <a:avLst/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rgbClr val="9933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406" name="84 CuadroTexto"/>
            <p:cNvSpPr txBox="1">
              <a:spLocks noChangeArrowheads="1"/>
            </p:cNvSpPr>
            <p:nvPr/>
          </p:nvSpPr>
          <p:spPr bwMode="auto">
            <a:xfrm>
              <a:off x="2444750" y="2660766"/>
              <a:ext cx="619124" cy="367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200" dirty="0" err="1" smtClean="0">
                  <a:solidFill>
                    <a:srgbClr val="FF0000"/>
                  </a:solidFill>
                </a:rPr>
                <a:t>Ppo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7" name="102 Grupo"/>
          <p:cNvGrpSpPr>
            <a:grpSpLocks/>
          </p:cNvGrpSpPr>
          <p:nvPr/>
        </p:nvGrpSpPr>
        <p:grpSpPr bwMode="auto">
          <a:xfrm>
            <a:off x="7751651" y="2137741"/>
            <a:ext cx="580361" cy="298631"/>
            <a:chOff x="2393950" y="2632075"/>
            <a:chExt cx="730250" cy="396084"/>
          </a:xfrm>
        </p:grpSpPr>
        <p:sp>
          <p:nvSpPr>
            <p:cNvPr id="408" name="407 Decisión"/>
            <p:cNvSpPr>
              <a:spLocks noChangeAspect="1"/>
            </p:cNvSpPr>
            <p:nvPr/>
          </p:nvSpPr>
          <p:spPr bwMode="auto">
            <a:xfrm>
              <a:off x="2393950" y="2632075"/>
              <a:ext cx="730250" cy="392113"/>
            </a:xfrm>
            <a:prstGeom prst="flowChartDecision">
              <a:avLst/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rgbClr val="9933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409" name="84 CuadroTexto"/>
            <p:cNvSpPr txBox="1">
              <a:spLocks noChangeArrowheads="1"/>
            </p:cNvSpPr>
            <p:nvPr/>
          </p:nvSpPr>
          <p:spPr bwMode="auto">
            <a:xfrm>
              <a:off x="2444750" y="2660766"/>
              <a:ext cx="619125" cy="367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200" dirty="0" err="1" smtClean="0">
                  <a:solidFill>
                    <a:srgbClr val="FF0000"/>
                  </a:solidFill>
                </a:rPr>
                <a:t>Pht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13" name="412 Proceso alternativo"/>
          <p:cNvSpPr/>
          <p:nvPr/>
        </p:nvSpPr>
        <p:spPr bwMode="auto">
          <a:xfrm>
            <a:off x="5730359" y="4533911"/>
            <a:ext cx="496888" cy="231775"/>
          </a:xfrm>
          <a:prstGeom prst="flowChartAlternateProcess">
            <a:avLst/>
          </a:prstGeom>
          <a:solidFill>
            <a:srgbClr val="92D050"/>
          </a:solidFill>
          <a:ln w="15875" cap="flat" cmpd="sng" algn="ctr">
            <a:solidFill>
              <a:srgbClr val="00CC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050" b="1" dirty="0" smtClean="0"/>
              <a:t>IC</a:t>
            </a:r>
            <a:endParaRPr lang="es-CO" sz="1050" b="1" dirty="0"/>
          </a:p>
        </p:txBody>
      </p:sp>
      <p:sp>
        <p:nvSpPr>
          <p:cNvPr id="414" name="413 Proceso alternativo"/>
          <p:cNvSpPr/>
          <p:nvPr/>
        </p:nvSpPr>
        <p:spPr bwMode="auto">
          <a:xfrm>
            <a:off x="6104544" y="2343304"/>
            <a:ext cx="496888" cy="231775"/>
          </a:xfrm>
          <a:prstGeom prst="flowChartAlternateProcess">
            <a:avLst/>
          </a:prstGeom>
          <a:solidFill>
            <a:srgbClr val="92D050"/>
          </a:solidFill>
          <a:ln w="15875" cap="flat" cmpd="sng" algn="ctr">
            <a:solidFill>
              <a:srgbClr val="00CC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050" b="1" dirty="0" smtClean="0"/>
              <a:t>PA</a:t>
            </a:r>
            <a:endParaRPr lang="es-CO" sz="1050" b="1" dirty="0"/>
          </a:p>
        </p:txBody>
      </p:sp>
      <p:cxnSp>
        <p:nvCxnSpPr>
          <p:cNvPr id="420" name="419 Forma"/>
          <p:cNvCxnSpPr>
            <a:stCxn id="197" idx="1"/>
            <a:endCxn id="205" idx="0"/>
          </p:cNvCxnSpPr>
          <p:nvPr/>
        </p:nvCxnSpPr>
        <p:spPr>
          <a:xfrm rot="10800000" flipV="1">
            <a:off x="1010896" y="3032969"/>
            <a:ext cx="797324" cy="357185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423 Conector angular"/>
          <p:cNvCxnSpPr/>
          <p:nvPr/>
        </p:nvCxnSpPr>
        <p:spPr>
          <a:xfrm rot="5400000">
            <a:off x="1505074" y="3501069"/>
            <a:ext cx="833759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425 Forma"/>
          <p:cNvCxnSpPr>
            <a:stCxn id="197" idx="3"/>
            <a:endCxn id="206" idx="0"/>
          </p:cNvCxnSpPr>
          <p:nvPr/>
        </p:nvCxnSpPr>
        <p:spPr>
          <a:xfrm>
            <a:off x="2538470" y="3032970"/>
            <a:ext cx="786041" cy="357185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429 Conector angular"/>
          <p:cNvCxnSpPr/>
          <p:nvPr/>
        </p:nvCxnSpPr>
        <p:spPr>
          <a:xfrm rot="5400000">
            <a:off x="1990395" y="3515168"/>
            <a:ext cx="805600" cy="3140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431 Conector angular"/>
          <p:cNvCxnSpPr/>
          <p:nvPr/>
        </p:nvCxnSpPr>
        <p:spPr>
          <a:xfrm rot="5400000">
            <a:off x="64026" y="4032169"/>
            <a:ext cx="767300" cy="1589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433 Forma"/>
          <p:cNvCxnSpPr>
            <a:stCxn id="207" idx="2"/>
          </p:cNvCxnSpPr>
          <p:nvPr/>
        </p:nvCxnSpPr>
        <p:spPr>
          <a:xfrm rot="5400000">
            <a:off x="783640" y="3828842"/>
            <a:ext cx="251011" cy="924527"/>
          </a:xfrm>
          <a:prstGeom prst="bentConnector2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437 Forma"/>
          <p:cNvCxnSpPr>
            <a:stCxn id="210" idx="2"/>
          </p:cNvCxnSpPr>
          <p:nvPr/>
        </p:nvCxnSpPr>
        <p:spPr>
          <a:xfrm rot="5400000">
            <a:off x="2051751" y="3485258"/>
            <a:ext cx="251011" cy="1611694"/>
          </a:xfrm>
          <a:prstGeom prst="bentConnector2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439 Conector angular"/>
          <p:cNvCxnSpPr/>
          <p:nvPr/>
        </p:nvCxnSpPr>
        <p:spPr>
          <a:xfrm rot="5400000">
            <a:off x="3462397" y="4032962"/>
            <a:ext cx="767298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449 Conector angular"/>
          <p:cNvCxnSpPr/>
          <p:nvPr/>
        </p:nvCxnSpPr>
        <p:spPr>
          <a:xfrm rot="10800000">
            <a:off x="2983104" y="4416611"/>
            <a:ext cx="862148" cy="794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453 Conector angular"/>
          <p:cNvCxnSpPr>
            <a:stCxn id="212" idx="2"/>
            <a:endCxn id="360" idx="0"/>
          </p:cNvCxnSpPr>
          <p:nvPr/>
        </p:nvCxnSpPr>
        <p:spPr>
          <a:xfrm rot="5400000">
            <a:off x="2042465" y="5064233"/>
            <a:ext cx="176035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455 Conector angular"/>
          <p:cNvCxnSpPr>
            <a:stCxn id="360" idx="2"/>
            <a:endCxn id="362" idx="0"/>
          </p:cNvCxnSpPr>
          <p:nvPr/>
        </p:nvCxnSpPr>
        <p:spPr>
          <a:xfrm rot="5400000">
            <a:off x="2034845" y="5457438"/>
            <a:ext cx="191274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457 Conector angular"/>
          <p:cNvCxnSpPr>
            <a:endCxn id="212" idx="0"/>
          </p:cNvCxnSpPr>
          <p:nvPr/>
        </p:nvCxnSpPr>
        <p:spPr>
          <a:xfrm rot="5400000">
            <a:off x="1970536" y="4576557"/>
            <a:ext cx="350055" cy="30162"/>
          </a:xfrm>
          <a:prstGeom prst="bentConnector3">
            <a:avLst>
              <a:gd name="adj1" fmla="val -1699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460 Conector angular"/>
          <p:cNvCxnSpPr>
            <a:stCxn id="362" idx="2"/>
            <a:endCxn id="313" idx="0"/>
          </p:cNvCxnSpPr>
          <p:nvPr/>
        </p:nvCxnSpPr>
        <p:spPr>
          <a:xfrm rot="5400000">
            <a:off x="1973673" y="5918640"/>
            <a:ext cx="312824" cy="794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463 Forma"/>
          <p:cNvCxnSpPr/>
          <p:nvPr/>
        </p:nvCxnSpPr>
        <p:spPr>
          <a:xfrm rot="10800000">
            <a:off x="132556" y="2953828"/>
            <a:ext cx="1692615" cy="3317678"/>
          </a:xfrm>
          <a:prstGeom prst="bentConnector2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475 Forma"/>
          <p:cNvCxnSpPr>
            <a:stCxn id="373" idx="1"/>
            <a:endCxn id="397" idx="0"/>
          </p:cNvCxnSpPr>
          <p:nvPr/>
        </p:nvCxnSpPr>
        <p:spPr>
          <a:xfrm rot="10800000" flipV="1">
            <a:off x="4681147" y="1680940"/>
            <a:ext cx="1376131" cy="527465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477 Forma"/>
          <p:cNvCxnSpPr>
            <a:stCxn id="373" idx="3"/>
            <a:endCxn id="409" idx="0"/>
          </p:cNvCxnSpPr>
          <p:nvPr/>
        </p:nvCxnSpPr>
        <p:spPr>
          <a:xfrm>
            <a:off x="6736727" y="1680941"/>
            <a:ext cx="1301320" cy="478432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479 Conector angular"/>
          <p:cNvCxnSpPr/>
          <p:nvPr/>
        </p:nvCxnSpPr>
        <p:spPr>
          <a:xfrm rot="5400000">
            <a:off x="5642986" y="1889616"/>
            <a:ext cx="658398" cy="437494"/>
          </a:xfrm>
          <a:prstGeom prst="bentConnector3">
            <a:avLst>
              <a:gd name="adj1" fmla="val -2081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482 Conector angular"/>
          <p:cNvCxnSpPr>
            <a:endCxn id="406" idx="0"/>
          </p:cNvCxnSpPr>
          <p:nvPr/>
        </p:nvCxnSpPr>
        <p:spPr>
          <a:xfrm rot="16200000" flipH="1">
            <a:off x="6463505" y="1917090"/>
            <a:ext cx="711134" cy="435282"/>
          </a:xfrm>
          <a:prstGeom prst="bentConnector3">
            <a:avLst>
              <a:gd name="adj1" fmla="val -898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494 Conector angular"/>
          <p:cNvCxnSpPr>
            <a:stCxn id="402" idx="2"/>
          </p:cNvCxnSpPr>
          <p:nvPr/>
        </p:nvCxnSpPr>
        <p:spPr>
          <a:xfrm rot="16200000" flipH="1">
            <a:off x="5494070" y="2991889"/>
            <a:ext cx="515066" cy="3669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496 Conector angular"/>
          <p:cNvCxnSpPr>
            <a:stCxn id="406" idx="2"/>
          </p:cNvCxnSpPr>
          <p:nvPr/>
        </p:nvCxnSpPr>
        <p:spPr>
          <a:xfrm rot="5400000">
            <a:off x="6794733" y="3009277"/>
            <a:ext cx="483960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498 Conector angular"/>
          <p:cNvCxnSpPr>
            <a:stCxn id="397" idx="2"/>
          </p:cNvCxnSpPr>
          <p:nvPr/>
        </p:nvCxnSpPr>
        <p:spPr>
          <a:xfrm rot="16200000" flipH="1">
            <a:off x="4590024" y="2576526"/>
            <a:ext cx="18224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502 Conector angular"/>
          <p:cNvCxnSpPr>
            <a:stCxn id="409" idx="2"/>
          </p:cNvCxnSpPr>
          <p:nvPr/>
        </p:nvCxnSpPr>
        <p:spPr>
          <a:xfrm rot="5400000">
            <a:off x="7962795" y="2511624"/>
            <a:ext cx="150505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504 Conector angular"/>
          <p:cNvCxnSpPr/>
          <p:nvPr/>
        </p:nvCxnSpPr>
        <p:spPr>
          <a:xfrm rot="5400000">
            <a:off x="3787327" y="3447774"/>
            <a:ext cx="767734" cy="3599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506 Conector angular"/>
          <p:cNvCxnSpPr/>
          <p:nvPr/>
        </p:nvCxnSpPr>
        <p:spPr>
          <a:xfrm flipV="1">
            <a:off x="4169394" y="2946870"/>
            <a:ext cx="4485232" cy="886568"/>
          </a:xfrm>
          <a:prstGeom prst="bentConnector3">
            <a:avLst>
              <a:gd name="adj1" fmla="val 99905"/>
            </a:avLst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512 Conector recto"/>
          <p:cNvCxnSpPr>
            <a:stCxn id="376" idx="2"/>
          </p:cNvCxnSpPr>
          <p:nvPr/>
        </p:nvCxnSpPr>
        <p:spPr>
          <a:xfrm rot="16200000" flipH="1">
            <a:off x="5195731" y="3740979"/>
            <a:ext cx="184920" cy="1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516 Conector recto"/>
          <p:cNvCxnSpPr>
            <a:stCxn id="365" idx="2"/>
          </p:cNvCxnSpPr>
          <p:nvPr/>
        </p:nvCxnSpPr>
        <p:spPr>
          <a:xfrm rot="16200000" flipH="1">
            <a:off x="7380925" y="3738030"/>
            <a:ext cx="184918" cy="589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531 Conector recto de flecha"/>
          <p:cNvCxnSpPr>
            <a:endCxn id="380" idx="0"/>
          </p:cNvCxnSpPr>
          <p:nvPr/>
        </p:nvCxnSpPr>
        <p:spPr>
          <a:xfrm rot="16200000" flipH="1">
            <a:off x="7247184" y="3931850"/>
            <a:ext cx="208337" cy="11519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534 Conector angular"/>
          <p:cNvCxnSpPr>
            <a:stCxn id="380" idx="2"/>
            <a:endCxn id="383" idx="0"/>
          </p:cNvCxnSpPr>
          <p:nvPr/>
        </p:nvCxnSpPr>
        <p:spPr>
          <a:xfrm rot="5400000">
            <a:off x="7234002" y="4388187"/>
            <a:ext cx="221868" cy="24353"/>
          </a:xfrm>
          <a:prstGeom prst="bentConnector3">
            <a:avLst>
              <a:gd name="adj1" fmla="val 7069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540 Conector angular"/>
          <p:cNvCxnSpPr>
            <a:stCxn id="383" idx="1"/>
            <a:endCxn id="413" idx="3"/>
          </p:cNvCxnSpPr>
          <p:nvPr/>
        </p:nvCxnSpPr>
        <p:spPr>
          <a:xfrm rot="10800000" flipV="1">
            <a:off x="6227248" y="4649797"/>
            <a:ext cx="941595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543 Forma"/>
          <p:cNvCxnSpPr>
            <a:stCxn id="382" idx="3"/>
            <a:endCxn id="388" idx="0"/>
          </p:cNvCxnSpPr>
          <p:nvPr/>
        </p:nvCxnSpPr>
        <p:spPr>
          <a:xfrm>
            <a:off x="7528619" y="4637486"/>
            <a:ext cx="750984" cy="265638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549 Conector angular"/>
          <p:cNvCxnSpPr/>
          <p:nvPr/>
        </p:nvCxnSpPr>
        <p:spPr>
          <a:xfrm rot="5400000">
            <a:off x="5750662" y="5534082"/>
            <a:ext cx="46026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555 Conector angular"/>
          <p:cNvCxnSpPr>
            <a:stCxn id="388" idx="2"/>
            <a:endCxn id="389" idx="0"/>
          </p:cNvCxnSpPr>
          <p:nvPr/>
        </p:nvCxnSpPr>
        <p:spPr>
          <a:xfrm rot="5400000">
            <a:off x="8174090" y="5256287"/>
            <a:ext cx="211027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557 Conector angular"/>
          <p:cNvCxnSpPr>
            <a:stCxn id="389" idx="2"/>
            <a:endCxn id="393" idx="0"/>
          </p:cNvCxnSpPr>
          <p:nvPr/>
        </p:nvCxnSpPr>
        <p:spPr>
          <a:xfrm rot="5400000">
            <a:off x="8191076" y="5697184"/>
            <a:ext cx="176261" cy="794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565 Conector angular"/>
          <p:cNvCxnSpPr>
            <a:endCxn id="394" idx="0"/>
          </p:cNvCxnSpPr>
          <p:nvPr/>
        </p:nvCxnSpPr>
        <p:spPr>
          <a:xfrm rot="5400000">
            <a:off x="7056367" y="6329284"/>
            <a:ext cx="171155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582 Forma"/>
          <p:cNvCxnSpPr>
            <a:stCxn id="396" idx="3"/>
          </p:cNvCxnSpPr>
          <p:nvPr/>
        </p:nvCxnSpPr>
        <p:spPr>
          <a:xfrm flipV="1">
            <a:off x="4955965" y="2059091"/>
            <a:ext cx="206585" cy="275502"/>
          </a:xfrm>
          <a:prstGeom prst="bentConnector2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408" idx="1"/>
          </p:cNvCxnSpPr>
          <p:nvPr/>
        </p:nvCxnSpPr>
        <p:spPr>
          <a:xfrm rot="10800000">
            <a:off x="6927057" y="2059092"/>
            <a:ext cx="824595" cy="226469"/>
          </a:xfrm>
          <a:prstGeom prst="bentConnector3">
            <a:avLst>
              <a:gd name="adj1" fmla="val 30363"/>
            </a:avLst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593 Conector angular"/>
          <p:cNvCxnSpPr/>
          <p:nvPr/>
        </p:nvCxnSpPr>
        <p:spPr>
          <a:xfrm rot="10800000">
            <a:off x="5162550" y="2059091"/>
            <a:ext cx="1764506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597 Conector recto"/>
          <p:cNvCxnSpPr>
            <a:stCxn id="400" idx="1"/>
          </p:cNvCxnSpPr>
          <p:nvPr/>
        </p:nvCxnSpPr>
        <p:spPr>
          <a:xfrm rot="10800000">
            <a:off x="5472164" y="2060679"/>
            <a:ext cx="1588" cy="524702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602 Conector recto"/>
          <p:cNvCxnSpPr>
            <a:stCxn id="405" idx="3"/>
          </p:cNvCxnSpPr>
          <p:nvPr/>
        </p:nvCxnSpPr>
        <p:spPr>
          <a:xfrm flipV="1">
            <a:off x="7344627" y="2060679"/>
            <a:ext cx="1588" cy="555806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606 Conector angular"/>
          <p:cNvCxnSpPr>
            <a:endCxn id="414" idx="0"/>
          </p:cNvCxnSpPr>
          <p:nvPr/>
        </p:nvCxnSpPr>
        <p:spPr>
          <a:xfrm rot="5400000">
            <a:off x="6211676" y="2201991"/>
            <a:ext cx="282625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609 Conector angular"/>
          <p:cNvCxnSpPr>
            <a:stCxn id="356" idx="2"/>
            <a:endCxn id="364" idx="0"/>
          </p:cNvCxnSpPr>
          <p:nvPr/>
        </p:nvCxnSpPr>
        <p:spPr>
          <a:xfrm rot="16200000" flipH="1">
            <a:off x="6262672" y="924635"/>
            <a:ext cx="265344" cy="3316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611 Conector angular"/>
          <p:cNvCxnSpPr>
            <a:stCxn id="364" idx="2"/>
            <a:endCxn id="373" idx="0"/>
          </p:cNvCxnSpPr>
          <p:nvPr/>
        </p:nvCxnSpPr>
        <p:spPr>
          <a:xfrm rot="5400000">
            <a:off x="6297386" y="1406231"/>
            <a:ext cx="199232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619 Conector recto de flecha"/>
          <p:cNvCxnSpPr>
            <a:endCxn id="357" idx="0"/>
          </p:cNvCxnSpPr>
          <p:nvPr/>
        </p:nvCxnSpPr>
        <p:spPr>
          <a:xfrm rot="5400000">
            <a:off x="6268052" y="392394"/>
            <a:ext cx="250334" cy="411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635 Conector recto"/>
          <p:cNvCxnSpPr>
            <a:stCxn id="356" idx="1"/>
          </p:cNvCxnSpPr>
          <p:nvPr/>
        </p:nvCxnSpPr>
        <p:spPr>
          <a:xfrm rot="10800000" flipV="1">
            <a:off x="4955966" y="645803"/>
            <a:ext cx="1244383" cy="6762"/>
          </a:xfrm>
          <a:prstGeom prst="line">
            <a:avLst/>
          </a:prstGeom>
          <a:ln w="19050">
            <a:solidFill>
              <a:srgbClr val="008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637 Conector recto de flecha"/>
          <p:cNvCxnSpPr/>
          <p:nvPr/>
        </p:nvCxnSpPr>
        <p:spPr>
          <a:xfrm rot="5400000">
            <a:off x="4721811" y="886721"/>
            <a:ext cx="468311" cy="1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641 Conector angular"/>
          <p:cNvCxnSpPr/>
          <p:nvPr/>
        </p:nvCxnSpPr>
        <p:spPr>
          <a:xfrm>
            <a:off x="5390085" y="5154634"/>
            <a:ext cx="426794" cy="10815"/>
          </a:xfrm>
          <a:prstGeom prst="bentConnector3">
            <a:avLst>
              <a:gd name="adj1" fmla="val 901"/>
            </a:avLst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643 Conector recto de flecha"/>
          <p:cNvCxnSpPr>
            <a:stCxn id="414" idx="2"/>
          </p:cNvCxnSpPr>
          <p:nvPr/>
        </p:nvCxnSpPr>
        <p:spPr>
          <a:xfrm rot="16200000" flipH="1">
            <a:off x="6167490" y="2760576"/>
            <a:ext cx="371791" cy="79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648 CuadroTexto"/>
          <p:cNvSpPr txBox="1"/>
          <p:nvPr/>
        </p:nvSpPr>
        <p:spPr bwMode="auto">
          <a:xfrm>
            <a:off x="6451715" y="782740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0" name="649 CuadroTexto"/>
          <p:cNvSpPr txBox="1"/>
          <p:nvPr/>
        </p:nvSpPr>
        <p:spPr bwMode="auto">
          <a:xfrm>
            <a:off x="5842933" y="615278"/>
            <a:ext cx="2616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>
                <a:solidFill>
                  <a:srgbClr val="FF0000"/>
                </a:solidFill>
              </a:rPr>
              <a:t>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51" name="650 CuadroTexto"/>
          <p:cNvSpPr txBox="1"/>
          <p:nvPr/>
        </p:nvSpPr>
        <p:spPr bwMode="auto">
          <a:xfrm>
            <a:off x="4334251" y="2433378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2" name="651 CuadroTexto"/>
          <p:cNvSpPr txBox="1"/>
          <p:nvPr/>
        </p:nvSpPr>
        <p:spPr bwMode="auto">
          <a:xfrm>
            <a:off x="5749768" y="2789481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3" name="652 CuadroTexto"/>
          <p:cNvSpPr txBox="1"/>
          <p:nvPr/>
        </p:nvSpPr>
        <p:spPr bwMode="auto">
          <a:xfrm>
            <a:off x="7032472" y="2808757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4" name="653 CuadroTexto"/>
          <p:cNvSpPr txBox="1"/>
          <p:nvPr/>
        </p:nvSpPr>
        <p:spPr bwMode="auto">
          <a:xfrm>
            <a:off x="8153100" y="2334593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5" name="654 CuadroTexto"/>
          <p:cNvSpPr txBox="1"/>
          <p:nvPr/>
        </p:nvSpPr>
        <p:spPr bwMode="auto">
          <a:xfrm>
            <a:off x="4924022" y="2069906"/>
            <a:ext cx="2616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>
                <a:solidFill>
                  <a:srgbClr val="FF0000"/>
                </a:solidFill>
              </a:rPr>
              <a:t>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56" name="655 CuadroTexto"/>
          <p:cNvSpPr txBox="1"/>
          <p:nvPr/>
        </p:nvSpPr>
        <p:spPr bwMode="auto">
          <a:xfrm>
            <a:off x="5400839" y="2197590"/>
            <a:ext cx="2616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>
                <a:solidFill>
                  <a:srgbClr val="FF0000"/>
                </a:solidFill>
              </a:rPr>
              <a:t>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57" name="656 CuadroTexto"/>
          <p:cNvSpPr txBox="1"/>
          <p:nvPr/>
        </p:nvSpPr>
        <p:spPr bwMode="auto">
          <a:xfrm>
            <a:off x="7094708" y="2285561"/>
            <a:ext cx="2616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>
                <a:solidFill>
                  <a:srgbClr val="FF0000"/>
                </a:solidFill>
              </a:rPr>
              <a:t>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58" name="657 CuadroTexto"/>
          <p:cNvSpPr txBox="1"/>
          <p:nvPr/>
        </p:nvSpPr>
        <p:spPr bwMode="auto">
          <a:xfrm>
            <a:off x="7476333" y="1999241"/>
            <a:ext cx="2616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>
                <a:solidFill>
                  <a:srgbClr val="FF0000"/>
                </a:solidFill>
              </a:rPr>
              <a:t>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59" name="658 CuadroTexto"/>
          <p:cNvSpPr txBox="1"/>
          <p:nvPr/>
        </p:nvSpPr>
        <p:spPr bwMode="auto">
          <a:xfrm>
            <a:off x="6832771" y="4395411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0" name="659 CuadroTexto"/>
          <p:cNvSpPr txBox="1"/>
          <p:nvPr/>
        </p:nvSpPr>
        <p:spPr bwMode="auto">
          <a:xfrm>
            <a:off x="7530414" y="4395411"/>
            <a:ext cx="2616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>
                <a:solidFill>
                  <a:srgbClr val="FF0000"/>
                </a:solidFill>
              </a:rPr>
              <a:t>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61" name="660 CuadroTexto"/>
          <p:cNvSpPr txBox="1"/>
          <p:nvPr/>
        </p:nvSpPr>
        <p:spPr bwMode="auto">
          <a:xfrm>
            <a:off x="5721381" y="5363390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63" name="662 Conector recto de flecha"/>
          <p:cNvCxnSpPr/>
          <p:nvPr/>
        </p:nvCxnSpPr>
        <p:spPr>
          <a:xfrm>
            <a:off x="6176656" y="5153138"/>
            <a:ext cx="444874" cy="149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665 CuadroTexto"/>
          <p:cNvSpPr txBox="1"/>
          <p:nvPr/>
        </p:nvSpPr>
        <p:spPr bwMode="auto">
          <a:xfrm>
            <a:off x="6176658" y="5086391"/>
            <a:ext cx="2616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>
                <a:solidFill>
                  <a:srgbClr val="FF0000"/>
                </a:solidFill>
              </a:rPr>
              <a:t>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67" name="666 CuadroTexto"/>
          <p:cNvSpPr txBox="1"/>
          <p:nvPr/>
        </p:nvSpPr>
        <p:spPr bwMode="auto">
          <a:xfrm>
            <a:off x="1240440" y="2789481"/>
            <a:ext cx="409426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 smtClean="0">
                <a:solidFill>
                  <a:srgbClr val="FF0000"/>
                </a:solidFill>
              </a:rPr>
              <a:t>00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68" name="667 CuadroTexto"/>
          <p:cNvSpPr txBox="1"/>
          <p:nvPr/>
        </p:nvSpPr>
        <p:spPr bwMode="auto">
          <a:xfrm>
            <a:off x="1576121" y="3144094"/>
            <a:ext cx="409426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 smtClean="0">
                <a:solidFill>
                  <a:srgbClr val="FF0000"/>
                </a:solidFill>
              </a:rPr>
              <a:t>01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69" name="668 CuadroTexto"/>
          <p:cNvSpPr txBox="1"/>
          <p:nvPr/>
        </p:nvSpPr>
        <p:spPr bwMode="auto">
          <a:xfrm>
            <a:off x="2333757" y="3113938"/>
            <a:ext cx="409426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 smtClean="0">
                <a:solidFill>
                  <a:srgbClr val="FF0000"/>
                </a:solidFill>
              </a:rPr>
              <a:t>10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70" name="669 CuadroTexto"/>
          <p:cNvSpPr txBox="1"/>
          <p:nvPr/>
        </p:nvSpPr>
        <p:spPr bwMode="auto">
          <a:xfrm>
            <a:off x="2524182" y="2768091"/>
            <a:ext cx="409426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 smtClean="0">
                <a:solidFill>
                  <a:srgbClr val="FF0000"/>
                </a:solidFill>
              </a:rPr>
              <a:t>11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71" name="670 CuadroTexto"/>
          <p:cNvSpPr txBox="1"/>
          <p:nvPr/>
        </p:nvSpPr>
        <p:spPr bwMode="auto">
          <a:xfrm>
            <a:off x="5269039" y="1447902"/>
            <a:ext cx="409426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 smtClean="0">
                <a:solidFill>
                  <a:srgbClr val="FF0000"/>
                </a:solidFill>
              </a:rPr>
              <a:t>00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72" name="671 CuadroTexto"/>
          <p:cNvSpPr txBox="1"/>
          <p:nvPr/>
        </p:nvSpPr>
        <p:spPr bwMode="auto">
          <a:xfrm>
            <a:off x="5753438" y="1717922"/>
            <a:ext cx="409426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 smtClean="0">
                <a:solidFill>
                  <a:srgbClr val="FF0000"/>
                </a:solidFill>
              </a:rPr>
              <a:t>01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73" name="672 CuadroTexto"/>
          <p:cNvSpPr txBox="1"/>
          <p:nvPr/>
        </p:nvSpPr>
        <p:spPr bwMode="auto">
          <a:xfrm>
            <a:off x="6659406" y="1724127"/>
            <a:ext cx="409426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>
                <a:solidFill>
                  <a:srgbClr val="FF0000"/>
                </a:solidFill>
              </a:rPr>
              <a:t>1</a:t>
            </a:r>
            <a:r>
              <a:rPr lang="es-CO" sz="1200" b="1" kern="0" dirty="0" smtClean="0">
                <a:solidFill>
                  <a:srgbClr val="FF0000"/>
                </a:solidFill>
              </a:rPr>
              <a:t>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674" name="673 CuadroTexto"/>
          <p:cNvSpPr txBox="1"/>
          <p:nvPr/>
        </p:nvSpPr>
        <p:spPr bwMode="auto">
          <a:xfrm>
            <a:off x="6946892" y="1404716"/>
            <a:ext cx="409426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 smtClean="0">
                <a:solidFill>
                  <a:srgbClr val="FF0000"/>
                </a:solidFill>
              </a:rPr>
              <a:t>11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sp>
        <p:nvSpPr>
          <p:cNvPr id="168" name="167 Rectángulo"/>
          <p:cNvSpPr/>
          <p:nvPr/>
        </p:nvSpPr>
        <p:spPr bwMode="auto">
          <a:xfrm>
            <a:off x="3334036" y="4693574"/>
            <a:ext cx="1475977" cy="2095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RA</a:t>
            </a:r>
            <a:r>
              <a:rPr lang="es-ES" sz="1200" dirty="0" smtClean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 smtClean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R1</a:t>
            </a:r>
            <a:endParaRPr lang="es-ES" sz="1200" dirty="0">
              <a:solidFill>
                <a:srgbClr val="0000FF"/>
              </a:solidFill>
            </a:endParaRPr>
          </a:p>
        </p:txBody>
      </p:sp>
      <p:sp>
        <p:nvSpPr>
          <p:cNvPr id="169" name="168 Rectángulo"/>
          <p:cNvSpPr/>
          <p:nvPr/>
        </p:nvSpPr>
        <p:spPr bwMode="auto">
          <a:xfrm>
            <a:off x="3324511" y="5087821"/>
            <a:ext cx="1475977" cy="209550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RB</a:t>
            </a:r>
            <a:r>
              <a:rPr lang="es-ES" sz="1200" dirty="0" smtClean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 smtClean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RAM[111]</a:t>
            </a:r>
            <a:endParaRPr lang="es-ES" sz="1200" dirty="0">
              <a:solidFill>
                <a:srgbClr val="0000FF"/>
              </a:solidFill>
            </a:endParaRPr>
          </a:p>
        </p:txBody>
      </p:sp>
      <p:sp>
        <p:nvSpPr>
          <p:cNvPr id="170" name="169 Rectángulo"/>
          <p:cNvSpPr/>
          <p:nvPr/>
        </p:nvSpPr>
        <p:spPr bwMode="auto">
          <a:xfrm>
            <a:off x="3334036" y="5426821"/>
            <a:ext cx="1475977" cy="2095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 smtClean="0">
                <a:solidFill>
                  <a:srgbClr val="0000FF"/>
                </a:solidFill>
              </a:rPr>
              <a:t>S-</a:t>
            </a:r>
            <a:r>
              <a:rPr lang="es-ES" sz="1200" dirty="0" err="1" smtClean="0">
                <a:solidFill>
                  <a:srgbClr val="0000FF"/>
                </a:solidFill>
              </a:rPr>
              <a:t>RegC</a:t>
            </a:r>
            <a:r>
              <a:rPr lang="es-ES" sz="1200" dirty="0" smtClean="0">
                <a:solidFill>
                  <a:srgbClr val="0000FF"/>
                </a:solidFill>
                <a:cs typeface="Times New Roman" pitchFamily="18" charset="0"/>
              </a:rPr>
              <a:t>←</a:t>
            </a:r>
            <a:r>
              <a:rPr lang="es-ES" sz="1200" dirty="0" smtClean="0">
                <a:solidFill>
                  <a:srgbClr val="0000FF"/>
                </a:solidFill>
              </a:rPr>
              <a:t> </a:t>
            </a:r>
            <a:r>
              <a:rPr lang="es-ES" sz="1200" dirty="0" smtClean="0">
                <a:solidFill>
                  <a:srgbClr val="0000FF"/>
                </a:solidFill>
              </a:rPr>
              <a:t>RA-RB</a:t>
            </a:r>
            <a:endParaRPr lang="es-ES" sz="1200" dirty="0" smtClean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200" dirty="0">
              <a:solidFill>
                <a:srgbClr val="0000FF"/>
              </a:solidFill>
            </a:endParaRPr>
          </a:p>
        </p:txBody>
      </p:sp>
      <p:grpSp>
        <p:nvGrpSpPr>
          <p:cNvPr id="171" name="102 Grupo"/>
          <p:cNvGrpSpPr>
            <a:grpSpLocks/>
          </p:cNvGrpSpPr>
          <p:nvPr/>
        </p:nvGrpSpPr>
        <p:grpSpPr bwMode="auto">
          <a:xfrm>
            <a:off x="3869161" y="5806965"/>
            <a:ext cx="386676" cy="298629"/>
            <a:chOff x="2393950" y="2632075"/>
            <a:chExt cx="730250" cy="396081"/>
          </a:xfrm>
        </p:grpSpPr>
        <p:sp>
          <p:nvSpPr>
            <p:cNvPr id="172" name="171 Decisión"/>
            <p:cNvSpPr>
              <a:spLocks noChangeAspect="1"/>
            </p:cNvSpPr>
            <p:nvPr/>
          </p:nvSpPr>
          <p:spPr bwMode="auto">
            <a:xfrm>
              <a:off x="2393950" y="2632075"/>
              <a:ext cx="730250" cy="392113"/>
            </a:xfrm>
            <a:prstGeom prst="flowChartDecision">
              <a:avLst/>
            </a:prstGeom>
            <a:solidFill>
              <a:schemeClr val="bg2">
                <a:lumMod val="20000"/>
                <a:lumOff val="80000"/>
              </a:schemeClr>
            </a:solidFill>
            <a:ln w="15875">
              <a:solidFill>
                <a:srgbClr val="9933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173" name="84 CuadroTexto"/>
            <p:cNvSpPr txBox="1">
              <a:spLocks noChangeArrowheads="1"/>
            </p:cNvSpPr>
            <p:nvPr/>
          </p:nvSpPr>
          <p:spPr bwMode="auto">
            <a:xfrm>
              <a:off x="2444750" y="2660764"/>
              <a:ext cx="619125" cy="367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_tradnl" sz="1200" dirty="0" smtClean="0">
                  <a:solidFill>
                    <a:srgbClr val="FF0000"/>
                  </a:solidFill>
                </a:rPr>
                <a:t>C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6" name="175 Forma"/>
          <p:cNvCxnSpPr>
            <a:stCxn id="313" idx="3"/>
          </p:cNvCxnSpPr>
          <p:nvPr/>
        </p:nvCxnSpPr>
        <p:spPr>
          <a:xfrm flipV="1">
            <a:off x="2434204" y="4555905"/>
            <a:ext cx="670152" cy="1715601"/>
          </a:xfrm>
          <a:prstGeom prst="bentConnector2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78 Forma"/>
          <p:cNvCxnSpPr>
            <a:endCxn id="168" idx="0"/>
          </p:cNvCxnSpPr>
          <p:nvPr/>
        </p:nvCxnSpPr>
        <p:spPr>
          <a:xfrm>
            <a:off x="3105150" y="4555905"/>
            <a:ext cx="966875" cy="137669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recto de flecha"/>
          <p:cNvCxnSpPr>
            <a:stCxn id="168" idx="2"/>
            <a:endCxn id="169" idx="0"/>
          </p:cNvCxnSpPr>
          <p:nvPr/>
        </p:nvCxnSpPr>
        <p:spPr>
          <a:xfrm rot="5400000">
            <a:off x="3974915" y="4990710"/>
            <a:ext cx="184697" cy="952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 de flecha"/>
          <p:cNvCxnSpPr>
            <a:stCxn id="169" idx="2"/>
            <a:endCxn id="170" idx="0"/>
          </p:cNvCxnSpPr>
          <p:nvPr/>
        </p:nvCxnSpPr>
        <p:spPr>
          <a:xfrm rot="16200000" flipH="1">
            <a:off x="4002537" y="5357333"/>
            <a:ext cx="129450" cy="952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>
            <a:stCxn id="170" idx="2"/>
            <a:endCxn id="172" idx="0"/>
          </p:cNvCxnSpPr>
          <p:nvPr/>
        </p:nvCxnSpPr>
        <p:spPr>
          <a:xfrm rot="5400000">
            <a:off x="3981965" y="5716905"/>
            <a:ext cx="170594" cy="952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stCxn id="173" idx="1"/>
          </p:cNvCxnSpPr>
          <p:nvPr/>
        </p:nvCxnSpPr>
        <p:spPr>
          <a:xfrm rot="10800000">
            <a:off x="2129688" y="5828595"/>
            <a:ext cx="1766372" cy="138500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 de flecha"/>
          <p:cNvCxnSpPr>
            <a:stCxn id="173" idx="2"/>
          </p:cNvCxnSpPr>
          <p:nvPr/>
        </p:nvCxnSpPr>
        <p:spPr>
          <a:xfrm rot="16200000" flipH="1">
            <a:off x="3906604" y="6258967"/>
            <a:ext cx="309269" cy="252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212 CuadroTexto"/>
          <p:cNvSpPr txBox="1"/>
          <p:nvPr/>
        </p:nvSpPr>
        <p:spPr bwMode="auto">
          <a:xfrm>
            <a:off x="3549840" y="5734050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4" name="213 CuadroTexto"/>
          <p:cNvSpPr txBox="1"/>
          <p:nvPr/>
        </p:nvSpPr>
        <p:spPr bwMode="auto">
          <a:xfrm>
            <a:off x="3760607" y="6075449"/>
            <a:ext cx="2616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200" b="1" kern="0" dirty="0" smtClean="0">
                <a:solidFill>
                  <a:srgbClr val="FF0000"/>
                </a:solidFill>
              </a:rPr>
              <a:t>0</a:t>
            </a:r>
            <a:endParaRPr lang="es-ES" sz="1200" b="1" kern="0" dirty="0">
              <a:solidFill>
                <a:srgbClr val="FF0000"/>
              </a:solidFill>
            </a:endParaRPr>
          </a:p>
        </p:txBody>
      </p:sp>
      <p:cxnSp>
        <p:nvCxnSpPr>
          <p:cNvPr id="218" name="217 Conector angular"/>
          <p:cNvCxnSpPr/>
          <p:nvPr/>
        </p:nvCxnSpPr>
        <p:spPr>
          <a:xfrm flipV="1">
            <a:off x="132555" y="2709603"/>
            <a:ext cx="2039202" cy="244225"/>
          </a:xfrm>
          <a:prstGeom prst="bentConnector3">
            <a:avLst>
              <a:gd name="adj1" fmla="val 488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220 Forma"/>
          <p:cNvCxnSpPr>
            <a:stCxn id="393" idx="2"/>
          </p:cNvCxnSpPr>
          <p:nvPr/>
        </p:nvCxnSpPr>
        <p:spPr>
          <a:xfrm rot="5400000">
            <a:off x="6977121" y="4942018"/>
            <a:ext cx="210344" cy="2393032"/>
          </a:xfrm>
          <a:prstGeom prst="bentConnector2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222 Conector angular"/>
          <p:cNvCxnSpPr>
            <a:stCxn id="387" idx="2"/>
          </p:cNvCxnSpPr>
          <p:nvPr/>
        </p:nvCxnSpPr>
        <p:spPr>
          <a:xfrm rot="16200000" flipH="1">
            <a:off x="5767842" y="6125770"/>
            <a:ext cx="233431" cy="2439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>
            <a:stCxn id="413" idx="2"/>
            <a:endCxn id="391" idx="0"/>
          </p:cNvCxnSpPr>
          <p:nvPr/>
        </p:nvCxnSpPr>
        <p:spPr>
          <a:xfrm rot="16200000" flipH="1">
            <a:off x="5861244" y="4883244"/>
            <a:ext cx="239633" cy="451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 de flecha"/>
          <p:cNvCxnSpPr/>
          <p:nvPr/>
        </p:nvCxnSpPr>
        <p:spPr>
          <a:xfrm>
            <a:off x="1576121" y="5828595"/>
            <a:ext cx="555156" cy="158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ln w="9525" cap="flat" cmpd="sng" algn="ctr">
          <a:solidFill>
            <a:srgbClr val="9933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a:spPr>
      <a:bodyPr/>
      <a:lstStyle>
        <a:defPPr algn="ctr" fontAlgn="auto">
          <a:spcBef>
            <a:spcPts val="0"/>
          </a:spcBef>
          <a:spcAft>
            <a:spcPts val="0"/>
          </a:spcAft>
          <a:defRPr sz="1400" dirty="0">
            <a:solidFill>
              <a:srgbClr val="0000FF"/>
            </a:solidFill>
          </a:defRPr>
        </a:defPPr>
      </a:lstStyle>
    </a:spDef>
    <a:lnDef>
      <a:spPr>
        <a:ln w="19050">
          <a:solidFill>
            <a:srgbClr val="0000FF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361</Words>
  <Application>Microsoft PowerPoint</Application>
  <PresentationFormat>Presentación en pantalla (4:3)</PresentationFormat>
  <Paragraphs>161</Paragraphs>
  <Slides>8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1_Diseño predeterminado</vt:lpstr>
      <vt:lpstr>Fotografía de Photo Editor</vt:lpstr>
      <vt:lpstr>Diapositiva 1</vt:lpstr>
      <vt:lpstr>Advanced Digital System  Design Course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carlos</cp:lastModifiedBy>
  <cp:revision>258</cp:revision>
  <dcterms:created xsi:type="dcterms:W3CDTF">2004-09-18T17:10:08Z</dcterms:created>
  <dcterms:modified xsi:type="dcterms:W3CDTF">2009-04-30T23:04:03Z</dcterms:modified>
</cp:coreProperties>
</file>