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331" r:id="rId4"/>
    <p:sldId id="373" r:id="rId5"/>
    <p:sldId id="374" r:id="rId6"/>
    <p:sldId id="368" r:id="rId7"/>
    <p:sldId id="371" r:id="rId8"/>
    <p:sldId id="375" r:id="rId9"/>
    <p:sldId id="376" r:id="rId10"/>
    <p:sldId id="377" r:id="rId11"/>
    <p:sldId id="378" r:id="rId12"/>
    <p:sldId id="379" r:id="rId13"/>
    <p:sldId id="3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AA906"/>
    <a:srgbClr val="8B7D75"/>
    <a:srgbClr val="00FFFF"/>
    <a:srgbClr val="3FC15E"/>
    <a:srgbClr val="00FF00"/>
    <a:srgbClr val="0000FF"/>
    <a:srgbClr val="66FFCC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592" autoAdjust="0"/>
    <p:restoredTop sz="97171" autoAdjust="0"/>
  </p:normalViewPr>
  <p:slideViewPr>
    <p:cSldViewPr>
      <p:cViewPr>
        <p:scale>
          <a:sx n="100" d="100"/>
          <a:sy n="100" d="100"/>
        </p:scale>
        <p:origin x="-75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E6816-F473-448E-883B-1B9EE6DC8DBB}" type="datetimeFigureOut">
              <a:rPr lang="es-ES" smtClean="0"/>
              <a:pPr/>
              <a:t>27/11/2009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9942D-78B5-4440-B940-5E2EF1738DC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942D-78B5-4440-B940-5E2EF1738DC4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050DE-A64D-4175-BE2B-6F0A1F4DC3A6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368300" y="395288"/>
            <a:ext cx="1384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43EF-07B0-4357-AE05-5892FAAE307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584FE-6BFD-4D84-B8A5-3D975DBC68E2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s-ES" dirty="0" smtClean="0"/>
              <a:t>Haga clic en el icono para agregar un gráfico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F2499A8-B3DF-45D2-A349-BD161D49C37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s-ES" dirty="0" smtClean="0"/>
              <a:t>Haga clic en el icono para agregar una tabla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26C941D-4F9A-4720-A7A5-93A6B9D5C36A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D11FA-E760-4BC6-B4F9-2C2F95D3973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6A39C-6EA8-4045-ADAD-0BF3DFC4AB0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F83DA-1900-473A-A36A-BFBD2D59B5F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92B48-D772-4ACF-ABE6-212C1B05DF8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E2664-BC9A-4BF1-AC48-9A3DF97DAAA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B9F9D-4C6C-48E6-8C5E-E5D8D2F0387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EF152-6B36-4A36-B262-1405136A032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0E699-09D7-41B9-9CCB-BFCE0761558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4B836B-9979-4BB8-9B4B-1EA4997D07AE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60800" y="0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/>
          <a:stretch>
            <a:fillRect/>
          </a:stretch>
        </p:blipFill>
        <p:spPr bwMode="auto">
          <a:xfrm>
            <a:off x="0" y="0"/>
            <a:ext cx="2754663" cy="10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1472" y="2571744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400" b="1" i="1" dirty="0" smtClean="0">
                <a:solidFill>
                  <a:sysClr val="windowText" lastClr="000000"/>
                </a:solidFill>
              </a:rPr>
              <a:t>Javier Felipe Pérez Olaya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071934" y="5929330"/>
            <a:ext cx="4929190" cy="48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ES" sz="2400" b="1" i="1" dirty="0" smtClean="0"/>
              <a:t>Ph. D.</a:t>
            </a:r>
            <a:r>
              <a:rPr lang="en-US" sz="2400" b="1" i="1" dirty="0" smtClean="0"/>
              <a:t> Jaime Velasco - Medina</a:t>
            </a:r>
            <a:endParaRPr lang="en-US" sz="2400" b="1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 smtClean="0"/>
              <a:t>Solución Parcial NOV 17 de 2009</a:t>
            </a:r>
            <a:endParaRPr lang="es-ES" b="1" i="1" dirty="0"/>
          </a:p>
        </p:txBody>
      </p:sp>
      <p:pic>
        <p:nvPicPr>
          <p:cNvPr id="9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20" y="642918"/>
            <a:ext cx="714380" cy="983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www.themegallery.com</a:t>
            </a:r>
            <a:endParaRPr lang="en-US" dirty="0"/>
          </a:p>
        </p:txBody>
      </p:sp>
      <p:pic>
        <p:nvPicPr>
          <p:cNvPr id="5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48" y="-24"/>
            <a:ext cx="23334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714744" y="78579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AMS</a:t>
            </a:r>
            <a:endParaRPr lang="es-CO" b="1" dirty="0"/>
          </a:p>
        </p:txBody>
      </p:sp>
      <p:sp>
        <p:nvSpPr>
          <p:cNvPr id="14" name="13 Rectángulo"/>
          <p:cNvSpPr/>
          <p:nvPr/>
        </p:nvSpPr>
        <p:spPr>
          <a:xfrm>
            <a:off x="1357290" y="1857364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"/>
          <p:cNvSpPr/>
          <p:nvPr/>
        </p:nvSpPr>
        <p:spPr>
          <a:xfrm>
            <a:off x="3643306" y="1857364"/>
            <a:ext cx="1071570" cy="35719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 de flecha"/>
          <p:cNvCxnSpPr/>
          <p:nvPr/>
        </p:nvCxnSpPr>
        <p:spPr>
          <a:xfrm rot="5400000">
            <a:off x="1785521" y="1642653"/>
            <a:ext cx="428628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3928661" y="1642653"/>
            <a:ext cx="428628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1714480" y="185736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5.2</a:t>
            </a:r>
            <a:endParaRPr lang="es-CO" dirty="0"/>
          </a:p>
        </p:txBody>
      </p:sp>
      <p:sp>
        <p:nvSpPr>
          <p:cNvPr id="19" name="18 Rectángulo"/>
          <p:cNvSpPr/>
          <p:nvPr/>
        </p:nvSpPr>
        <p:spPr>
          <a:xfrm>
            <a:off x="1357290" y="2571744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Rectángulo"/>
          <p:cNvSpPr/>
          <p:nvPr/>
        </p:nvSpPr>
        <p:spPr>
          <a:xfrm>
            <a:off x="3643306" y="2571744"/>
            <a:ext cx="1071570" cy="35719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20 Conector recto de flecha"/>
          <p:cNvCxnSpPr/>
          <p:nvPr/>
        </p:nvCxnSpPr>
        <p:spPr>
          <a:xfrm rot="5400000">
            <a:off x="1822034" y="239275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3965174" y="239275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>
            <a:off x="1822034" y="310713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5400000">
            <a:off x="3965174" y="310713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1714480" y="2559602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5.3</a:t>
            </a:r>
            <a:endParaRPr lang="es-CO" dirty="0"/>
          </a:p>
        </p:txBody>
      </p:sp>
      <p:sp>
        <p:nvSpPr>
          <p:cNvPr id="26" name="25 Rectángulo"/>
          <p:cNvSpPr/>
          <p:nvPr/>
        </p:nvSpPr>
        <p:spPr>
          <a:xfrm>
            <a:off x="3929058" y="185736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6.2</a:t>
            </a:r>
            <a:endParaRPr lang="es-CO" dirty="0"/>
          </a:p>
        </p:txBody>
      </p:sp>
      <p:sp>
        <p:nvSpPr>
          <p:cNvPr id="27" name="26 Rectángulo"/>
          <p:cNvSpPr/>
          <p:nvPr/>
        </p:nvSpPr>
        <p:spPr>
          <a:xfrm>
            <a:off x="3929058" y="257174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6.3</a:t>
            </a:r>
            <a:endParaRPr lang="es-CO" dirty="0"/>
          </a:p>
        </p:txBody>
      </p:sp>
      <p:sp>
        <p:nvSpPr>
          <p:cNvPr id="28" name="27 Rectángulo"/>
          <p:cNvSpPr/>
          <p:nvPr/>
        </p:nvSpPr>
        <p:spPr>
          <a:xfrm>
            <a:off x="1357290" y="3286124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3643306" y="3286124"/>
            <a:ext cx="1071570" cy="35719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1357290" y="4000504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31 Conector recto de flecha"/>
          <p:cNvCxnSpPr/>
          <p:nvPr/>
        </p:nvCxnSpPr>
        <p:spPr>
          <a:xfrm rot="5400000">
            <a:off x="1822034" y="382151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250794" y="4535892"/>
            <a:ext cx="178595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1714480" y="328612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5.3</a:t>
            </a:r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3929058" y="328612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6.4</a:t>
            </a:r>
            <a:endParaRPr lang="es-CO" dirty="0"/>
          </a:p>
        </p:txBody>
      </p:sp>
      <p:sp>
        <p:nvSpPr>
          <p:cNvPr id="37" name="36 Rectángulo"/>
          <p:cNvSpPr/>
          <p:nvPr/>
        </p:nvSpPr>
        <p:spPr>
          <a:xfrm>
            <a:off x="1714480" y="400050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5.4</a:t>
            </a:r>
            <a:endParaRPr lang="es-CO" dirty="0"/>
          </a:p>
        </p:txBody>
      </p:sp>
      <p:sp>
        <p:nvSpPr>
          <p:cNvPr id="38" name="37 Rectángulo"/>
          <p:cNvSpPr/>
          <p:nvPr/>
        </p:nvSpPr>
        <p:spPr>
          <a:xfrm>
            <a:off x="1357290" y="4714884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38 Conector recto de flecha"/>
          <p:cNvCxnSpPr/>
          <p:nvPr/>
        </p:nvCxnSpPr>
        <p:spPr>
          <a:xfrm rot="5400000">
            <a:off x="1822034" y="453589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1714480" y="471488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5.5</a:t>
            </a:r>
            <a:endParaRPr lang="es-CO" dirty="0"/>
          </a:p>
        </p:txBody>
      </p:sp>
      <p:sp>
        <p:nvSpPr>
          <p:cNvPr id="41" name="40 Rombo"/>
          <p:cNvSpPr/>
          <p:nvPr/>
        </p:nvSpPr>
        <p:spPr>
          <a:xfrm>
            <a:off x="2714612" y="5786454"/>
            <a:ext cx="1143008" cy="642942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CuadroTexto"/>
          <p:cNvSpPr txBox="1"/>
          <p:nvPr/>
        </p:nvSpPr>
        <p:spPr>
          <a:xfrm>
            <a:off x="2928926" y="5929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cnt=0</a:t>
            </a:r>
            <a:endParaRPr lang="es-CO" dirty="0"/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2000232" y="5429264"/>
            <a:ext cx="128588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3286116" y="5429264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rot="5400000">
            <a:off x="1822034" y="525027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5400000">
            <a:off x="3107918" y="5607462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>
            <a:off x="4929190" y="5929330"/>
            <a:ext cx="1143008" cy="35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77 Rectángulo"/>
          <p:cNvSpPr/>
          <p:nvPr/>
        </p:nvSpPr>
        <p:spPr>
          <a:xfrm>
            <a:off x="4929190" y="5286388"/>
            <a:ext cx="1143008" cy="35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78 Rectángulo"/>
          <p:cNvSpPr/>
          <p:nvPr/>
        </p:nvSpPr>
        <p:spPr>
          <a:xfrm>
            <a:off x="4929190" y="4643446"/>
            <a:ext cx="1143008" cy="35719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0" name="79 Conector recto de flecha"/>
          <p:cNvCxnSpPr>
            <a:endCxn id="79" idx="2"/>
          </p:cNvCxnSpPr>
          <p:nvPr/>
        </p:nvCxnSpPr>
        <p:spPr>
          <a:xfrm rot="5400000" flipH="1" flipV="1">
            <a:off x="5353056" y="5148274"/>
            <a:ext cx="29527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rot="5400000" flipH="1" flipV="1">
            <a:off x="5353850" y="5790422"/>
            <a:ext cx="29527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643702" y="4643446"/>
            <a:ext cx="1143008" cy="357190"/>
          </a:xfrm>
          <a:prstGeom prst="rect">
            <a:avLst/>
          </a:prstGeom>
          <a:noFill/>
          <a:ln>
            <a:solidFill>
              <a:srgbClr val="FAA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87 Conector recto de flecha"/>
          <p:cNvCxnSpPr>
            <a:stCxn id="41" idx="3"/>
            <a:endCxn id="76" idx="1"/>
          </p:cNvCxnSpPr>
          <p:nvPr/>
        </p:nvCxnSpPr>
        <p:spPr>
          <a:xfrm>
            <a:off x="3857620" y="6107925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79" idx="3"/>
            <a:endCxn id="87" idx="1"/>
          </p:cNvCxnSpPr>
          <p:nvPr/>
        </p:nvCxnSpPr>
        <p:spPr>
          <a:xfrm>
            <a:off x="6072198" y="4822041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4071934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96" name="95 Rectángulo"/>
          <p:cNvSpPr/>
          <p:nvPr/>
        </p:nvSpPr>
        <p:spPr>
          <a:xfrm>
            <a:off x="5286380" y="5929330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7.0</a:t>
            </a:r>
            <a:endParaRPr lang="es-CO" dirty="0"/>
          </a:p>
        </p:txBody>
      </p:sp>
      <p:sp>
        <p:nvSpPr>
          <p:cNvPr id="97" name="96 Rectángulo"/>
          <p:cNvSpPr/>
          <p:nvPr/>
        </p:nvSpPr>
        <p:spPr>
          <a:xfrm>
            <a:off x="5281179" y="5274246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7.1</a:t>
            </a:r>
            <a:endParaRPr lang="es-CO" dirty="0"/>
          </a:p>
        </p:txBody>
      </p:sp>
      <p:sp>
        <p:nvSpPr>
          <p:cNvPr id="98" name="97 Rectángulo"/>
          <p:cNvSpPr/>
          <p:nvPr/>
        </p:nvSpPr>
        <p:spPr>
          <a:xfrm>
            <a:off x="5281179" y="4631304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7.2</a:t>
            </a:r>
            <a:endParaRPr lang="es-CO" dirty="0"/>
          </a:p>
        </p:txBody>
      </p:sp>
      <p:sp>
        <p:nvSpPr>
          <p:cNvPr id="101" name="100 Rectángulo"/>
          <p:cNvSpPr/>
          <p:nvPr/>
        </p:nvSpPr>
        <p:spPr>
          <a:xfrm>
            <a:off x="785786" y="5857892"/>
            <a:ext cx="114300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102 CuadroTexto"/>
          <p:cNvSpPr txBox="1"/>
          <p:nvPr/>
        </p:nvSpPr>
        <p:spPr>
          <a:xfrm>
            <a:off x="2214546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cxnSp>
        <p:nvCxnSpPr>
          <p:cNvPr id="109" name="108 Conector recto de flecha"/>
          <p:cNvCxnSpPr>
            <a:stCxn id="41" idx="1"/>
            <a:endCxn id="101" idx="3"/>
          </p:cNvCxnSpPr>
          <p:nvPr/>
        </p:nvCxnSpPr>
        <p:spPr>
          <a:xfrm rot="10800000">
            <a:off x="1928794" y="6107925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Rectángulo"/>
          <p:cNvSpPr/>
          <p:nvPr/>
        </p:nvSpPr>
        <p:spPr>
          <a:xfrm>
            <a:off x="1000100" y="592933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IDLE</a:t>
            </a:r>
            <a:endParaRPr lang="es-CO" dirty="0"/>
          </a:p>
        </p:txBody>
      </p:sp>
      <p:sp>
        <p:nvSpPr>
          <p:cNvPr id="113" name="112 Rectángulo"/>
          <p:cNvSpPr/>
          <p:nvPr/>
        </p:nvSpPr>
        <p:spPr>
          <a:xfrm>
            <a:off x="7000892" y="4643446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S4</a:t>
            </a:r>
            <a:endParaRPr lang="es-CO" dirty="0"/>
          </a:p>
        </p:txBody>
      </p:sp>
      <p:sp>
        <p:nvSpPr>
          <p:cNvPr id="55" name="3 Marcador de pie de página"/>
          <p:cNvSpPr txBox="1">
            <a:spLocks/>
          </p:cNvSpPr>
          <p:nvPr/>
        </p:nvSpPr>
        <p:spPr bwMode="white">
          <a:xfrm>
            <a:off x="6143636" y="6143620"/>
            <a:ext cx="285752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 dirty="0"/>
          </a:p>
        </p:txBody>
      </p:sp>
      <p:pic>
        <p:nvPicPr>
          <p:cNvPr id="5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38388" y="-24"/>
            <a:ext cx="23334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000232" y="92867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SEÑALES     DE    CONTROL</a:t>
            </a:r>
            <a:endParaRPr lang="es-CO" b="1" dirty="0"/>
          </a:p>
        </p:txBody>
      </p:sp>
      <p:sp>
        <p:nvSpPr>
          <p:cNvPr id="9" name="8 Rectángulo"/>
          <p:cNvSpPr/>
          <p:nvPr/>
        </p:nvSpPr>
        <p:spPr>
          <a:xfrm>
            <a:off x="571472" y="1714488"/>
            <a:ext cx="3214710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28596" y="128586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S1: </a:t>
            </a:r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642910" y="1785926"/>
            <a:ext cx="321471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1.0  W</a:t>
            </a:r>
            <a:r>
              <a:rPr lang="es-CO" sz="1200" dirty="0" smtClean="0"/>
              <a:t>R4</a:t>
            </a:r>
            <a:r>
              <a:rPr lang="es-CO" sz="2000" dirty="0" smtClean="0"/>
              <a:t>, R</a:t>
            </a:r>
            <a:r>
              <a:rPr lang="es-CO" sz="1400" dirty="0" smtClean="0"/>
              <a:t>MRAM</a:t>
            </a:r>
            <a:r>
              <a:rPr lang="es-ES" dirty="0" smtClean="0"/>
              <a:t>[02]; </a:t>
            </a:r>
            <a:r>
              <a:rPr lang="es-ES" dirty="0" smtClean="0"/>
              <a:t>Z</a:t>
            </a:r>
            <a:r>
              <a:rPr lang="es-ES" sz="1200" dirty="0" smtClean="0"/>
              <a:t>R3</a:t>
            </a:r>
            <a:endParaRPr lang="es-CO" sz="1200" dirty="0" smtClean="0"/>
          </a:p>
          <a:p>
            <a:r>
              <a:rPr lang="es-CO" dirty="0" smtClean="0"/>
              <a:t>1.1 </a:t>
            </a:r>
            <a:r>
              <a:rPr lang="es-CO" dirty="0" smtClean="0"/>
              <a:t>W</a:t>
            </a:r>
            <a:r>
              <a:rPr lang="es-CO" sz="1200" dirty="0" smtClean="0"/>
              <a:t>R0,</a:t>
            </a:r>
            <a:r>
              <a:rPr lang="es-CO" sz="2800" dirty="0" smtClean="0"/>
              <a:t> </a:t>
            </a:r>
            <a:r>
              <a:rPr lang="es-CO" dirty="0" smtClean="0"/>
              <a:t>R</a:t>
            </a:r>
            <a:r>
              <a:rPr lang="es-CO" sz="1400" dirty="0" smtClean="0"/>
              <a:t>M</a:t>
            </a:r>
            <a:r>
              <a:rPr lang="es-CO" sz="1600" dirty="0" smtClean="0"/>
              <a:t>RAM</a:t>
            </a:r>
            <a:r>
              <a:rPr lang="es-ES" sz="1600" dirty="0" smtClean="0"/>
              <a:t>[03</a:t>
            </a:r>
            <a:r>
              <a:rPr lang="es-ES" sz="1600" dirty="0" smtClean="0"/>
              <a:t>],     </a:t>
            </a:r>
          </a:p>
          <a:p>
            <a:r>
              <a:rPr lang="es-ES" sz="1600" dirty="0" smtClean="0"/>
              <a:t> </a:t>
            </a:r>
            <a:r>
              <a:rPr lang="es-ES" sz="1600" dirty="0" smtClean="0"/>
              <a:t>    </a:t>
            </a:r>
            <a:r>
              <a:rPr lang="es-ES" dirty="0" smtClean="0"/>
              <a:t>Load cnt</a:t>
            </a:r>
            <a:r>
              <a:rPr lang="es-ES" sz="1600" dirty="0" smtClean="0"/>
              <a:t>, </a:t>
            </a:r>
            <a:r>
              <a:rPr lang="es-ES" sz="1600" dirty="0" smtClean="0"/>
              <a:t> Z</a:t>
            </a:r>
            <a:r>
              <a:rPr lang="es-ES" sz="1200" dirty="0" smtClean="0"/>
              <a:t>RB</a:t>
            </a:r>
            <a:r>
              <a:rPr lang="es-ES" sz="1600" dirty="0" smtClean="0"/>
              <a:t>,</a:t>
            </a:r>
            <a:r>
              <a:rPr lang="es-ES" sz="1600" dirty="0" smtClean="0"/>
              <a:t> </a:t>
            </a:r>
            <a:r>
              <a:rPr lang="es-ES" sz="1600" dirty="0" smtClean="0"/>
              <a:t>Z</a:t>
            </a:r>
            <a:r>
              <a:rPr lang="es-ES" sz="1200" dirty="0" smtClean="0"/>
              <a:t>RA,</a:t>
            </a:r>
            <a:r>
              <a:rPr lang="es-ES" sz="1600" dirty="0" smtClean="0"/>
              <a:t> </a:t>
            </a:r>
            <a:r>
              <a:rPr lang="es-ES" sz="1600" dirty="0" smtClean="0"/>
              <a:t>Z</a:t>
            </a:r>
            <a:r>
              <a:rPr lang="es-ES" sz="1200" dirty="0" smtClean="0"/>
              <a:t>RC,</a:t>
            </a:r>
            <a:r>
              <a:rPr lang="es-ES" sz="1600" dirty="0" smtClean="0"/>
              <a:t>Z</a:t>
            </a:r>
            <a:r>
              <a:rPr lang="es-ES" sz="1200" dirty="0" smtClean="0"/>
              <a:t>RD;</a:t>
            </a:r>
          </a:p>
          <a:p>
            <a:r>
              <a:rPr lang="es-ES" sz="1600" dirty="0" smtClean="0"/>
              <a:t> </a:t>
            </a:r>
            <a:endParaRPr lang="es-ES" sz="1600" dirty="0" smtClean="0"/>
          </a:p>
        </p:txBody>
      </p:sp>
      <p:sp>
        <p:nvSpPr>
          <p:cNvPr id="13" name="12 Rectángulo"/>
          <p:cNvSpPr/>
          <p:nvPr/>
        </p:nvSpPr>
        <p:spPr>
          <a:xfrm>
            <a:off x="428596" y="321468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S2: </a:t>
            </a:r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571472" y="3643314"/>
            <a:ext cx="3571900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642910" y="3786190"/>
            <a:ext cx="3500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2.0 W</a:t>
            </a:r>
            <a:r>
              <a:rPr lang="es-CO" sz="1200" dirty="0" smtClean="0"/>
              <a:t>RA; </a:t>
            </a:r>
            <a:r>
              <a:rPr lang="es-CO" dirty="0" smtClean="0"/>
              <a:t>R</a:t>
            </a:r>
            <a:r>
              <a:rPr lang="es-CO" sz="1200" dirty="0" smtClean="0"/>
              <a:t>R1</a:t>
            </a:r>
            <a:r>
              <a:rPr lang="es-CO" dirty="0" smtClean="0"/>
              <a:t>;</a:t>
            </a:r>
            <a:endParaRPr lang="es-CO" sz="1200" dirty="0" smtClean="0"/>
          </a:p>
          <a:p>
            <a:r>
              <a:rPr lang="es-CO" dirty="0" smtClean="0"/>
              <a:t>2.1 W</a:t>
            </a:r>
            <a:r>
              <a:rPr lang="es-CO" sz="1200" dirty="0" smtClean="0"/>
              <a:t>RC</a:t>
            </a:r>
            <a:r>
              <a:rPr lang="es-CO" dirty="0" smtClean="0"/>
              <a:t>, S</a:t>
            </a:r>
            <a:r>
              <a:rPr lang="es-CO" sz="1200" dirty="0" smtClean="0"/>
              <a:t>1</a:t>
            </a:r>
            <a:r>
              <a:rPr lang="es-CO" dirty="0" smtClean="0"/>
              <a:t>S</a:t>
            </a:r>
            <a:r>
              <a:rPr lang="es-CO" sz="1200" dirty="0" smtClean="0"/>
              <a:t>0</a:t>
            </a:r>
            <a:r>
              <a:rPr lang="es-CO" dirty="0" smtClean="0"/>
              <a:t>=01,ALU=10, R</a:t>
            </a:r>
            <a:r>
              <a:rPr lang="es-CO" sz="1200" dirty="0" smtClean="0"/>
              <a:t>RA</a:t>
            </a:r>
            <a:r>
              <a:rPr lang="es-CO" dirty="0" smtClean="0"/>
              <a:t>, </a:t>
            </a:r>
          </a:p>
          <a:p>
            <a:r>
              <a:rPr lang="es-CO" dirty="0" smtClean="0"/>
              <a:t> </a:t>
            </a:r>
            <a:r>
              <a:rPr lang="es-CO" dirty="0" smtClean="0"/>
              <a:t>     R</a:t>
            </a:r>
            <a:r>
              <a:rPr lang="es-CO" sz="1200" dirty="0" smtClean="0"/>
              <a:t>RB;</a:t>
            </a:r>
          </a:p>
          <a:p>
            <a:r>
              <a:rPr lang="es-CO" dirty="0" smtClean="0"/>
              <a:t>2.2 W</a:t>
            </a:r>
            <a:r>
              <a:rPr lang="es-CO" sz="1200" dirty="0" smtClean="0"/>
              <a:t>R2</a:t>
            </a:r>
            <a:r>
              <a:rPr lang="es-CO" dirty="0" smtClean="0"/>
              <a:t>, R</a:t>
            </a:r>
            <a:r>
              <a:rPr lang="es-CO" sz="1200" dirty="0" smtClean="0"/>
              <a:t>RC;</a:t>
            </a:r>
          </a:p>
          <a:p>
            <a:r>
              <a:rPr lang="es-CO" dirty="0" smtClean="0"/>
              <a:t>2.3 W</a:t>
            </a:r>
            <a:r>
              <a:rPr lang="es-CO" sz="1200" dirty="0" smtClean="0"/>
              <a:t>RA</a:t>
            </a:r>
            <a:r>
              <a:rPr lang="es-CO" dirty="0" smtClean="0"/>
              <a:t>, R</a:t>
            </a:r>
            <a:r>
              <a:rPr lang="es-CO" sz="1200" dirty="0" smtClean="0"/>
              <a:t>R2</a:t>
            </a:r>
            <a:r>
              <a:rPr lang="es-CO" dirty="0" smtClean="0"/>
              <a:t>;</a:t>
            </a:r>
          </a:p>
          <a:p>
            <a:r>
              <a:rPr lang="es-CO" dirty="0" smtClean="0"/>
              <a:t>2.4 W</a:t>
            </a:r>
            <a:r>
              <a:rPr lang="es-CO" sz="1200" dirty="0" smtClean="0"/>
              <a:t>RC</a:t>
            </a:r>
            <a:r>
              <a:rPr lang="es-CO" dirty="0" smtClean="0"/>
              <a:t>, </a:t>
            </a:r>
            <a:r>
              <a:rPr lang="es-CO" dirty="0" smtClean="0"/>
              <a:t>S</a:t>
            </a:r>
            <a:r>
              <a:rPr lang="es-CO" sz="1200" dirty="0" smtClean="0"/>
              <a:t>1</a:t>
            </a:r>
            <a:r>
              <a:rPr lang="es-CO" dirty="0" smtClean="0"/>
              <a:t>S</a:t>
            </a:r>
            <a:r>
              <a:rPr lang="es-CO" sz="1200" dirty="0" smtClean="0"/>
              <a:t>0</a:t>
            </a:r>
            <a:r>
              <a:rPr lang="es-CO" dirty="0" smtClean="0"/>
              <a:t>=00,ALU=10</a:t>
            </a:r>
            <a:r>
              <a:rPr lang="es-CO" dirty="0" smtClean="0"/>
              <a:t>, R</a:t>
            </a:r>
            <a:r>
              <a:rPr lang="es-CO" sz="1200" dirty="0" smtClean="0"/>
              <a:t>RA</a:t>
            </a:r>
            <a:r>
              <a:rPr lang="es-CO" dirty="0" smtClean="0"/>
              <a:t>, </a:t>
            </a:r>
            <a:r>
              <a:rPr lang="es-CO" dirty="0" smtClean="0"/>
              <a:t> </a:t>
            </a:r>
          </a:p>
          <a:p>
            <a:r>
              <a:rPr lang="es-CO" dirty="0" smtClean="0"/>
              <a:t> </a:t>
            </a:r>
            <a:r>
              <a:rPr lang="es-CO" dirty="0" smtClean="0"/>
              <a:t>      R</a:t>
            </a:r>
            <a:r>
              <a:rPr lang="es-CO" sz="1200" dirty="0" smtClean="0"/>
              <a:t>RB;</a:t>
            </a:r>
          </a:p>
          <a:p>
            <a:r>
              <a:rPr lang="es-CO" dirty="0" smtClean="0"/>
              <a:t>2.5 W</a:t>
            </a:r>
            <a:r>
              <a:rPr lang="es-CO" sz="1200" dirty="0" smtClean="0"/>
              <a:t>R2</a:t>
            </a:r>
            <a:r>
              <a:rPr lang="es-CO" dirty="0" smtClean="0"/>
              <a:t>, R</a:t>
            </a:r>
            <a:r>
              <a:rPr lang="es-CO" sz="1200" dirty="0" smtClean="0"/>
              <a:t>RC</a:t>
            </a:r>
            <a:r>
              <a:rPr lang="es-CO" sz="1200" dirty="0" smtClean="0"/>
              <a:t>,</a:t>
            </a:r>
            <a:r>
              <a:rPr lang="es-CO" dirty="0" smtClean="0"/>
              <a:t> W</a:t>
            </a:r>
            <a:r>
              <a:rPr lang="es-CO" sz="1200" dirty="0" smtClean="0"/>
              <a:t>RA</a:t>
            </a:r>
            <a:r>
              <a:rPr lang="es-CO" dirty="0" smtClean="0"/>
              <a:t>, R</a:t>
            </a:r>
            <a:r>
              <a:rPr lang="es-CO" sz="1200" dirty="0" smtClean="0"/>
              <a:t>R1</a:t>
            </a:r>
            <a:r>
              <a:rPr lang="es-CO" dirty="0" smtClean="0"/>
              <a:t>;</a:t>
            </a:r>
          </a:p>
          <a:p>
            <a:r>
              <a:rPr lang="es-CO" dirty="0" smtClean="0"/>
              <a:t>2.6 W</a:t>
            </a:r>
            <a:r>
              <a:rPr lang="es-CO" sz="1200" dirty="0" smtClean="0"/>
              <a:t>RB</a:t>
            </a:r>
            <a:r>
              <a:rPr lang="es-CO" dirty="0" smtClean="0"/>
              <a:t>, R</a:t>
            </a:r>
            <a:r>
              <a:rPr lang="es-CO" sz="1200" dirty="0" smtClean="0"/>
              <a:t>R2;</a:t>
            </a:r>
            <a:endParaRPr lang="es-CO" dirty="0" smtClean="0"/>
          </a:p>
          <a:p>
            <a:r>
              <a:rPr lang="es-CO" dirty="0" smtClean="0"/>
              <a:t>2.7 W</a:t>
            </a:r>
            <a:r>
              <a:rPr lang="es-CO" sz="1200" dirty="0" smtClean="0"/>
              <a:t>RC</a:t>
            </a:r>
            <a:r>
              <a:rPr lang="es-CO" dirty="0" smtClean="0"/>
              <a:t>, ALU=11,R</a:t>
            </a:r>
            <a:r>
              <a:rPr lang="es-CO" sz="1200" dirty="0" smtClean="0"/>
              <a:t>RA,</a:t>
            </a:r>
            <a:r>
              <a:rPr lang="es-CO" dirty="0" smtClean="0"/>
              <a:t> </a:t>
            </a:r>
            <a:r>
              <a:rPr lang="es-CO" dirty="0" smtClean="0"/>
              <a:t>R</a:t>
            </a:r>
            <a:r>
              <a:rPr lang="es-CO" sz="1200" dirty="0" smtClean="0"/>
              <a:t>RB;</a:t>
            </a:r>
            <a:endParaRPr lang="es-CO" dirty="0" smtClean="0"/>
          </a:p>
        </p:txBody>
      </p:sp>
      <p:sp>
        <p:nvSpPr>
          <p:cNvPr id="23" name="22 Rectángulo"/>
          <p:cNvSpPr/>
          <p:nvPr/>
        </p:nvSpPr>
        <p:spPr>
          <a:xfrm>
            <a:off x="4786314" y="2071678"/>
            <a:ext cx="3714776" cy="1357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Rectángulo"/>
          <p:cNvSpPr/>
          <p:nvPr/>
        </p:nvSpPr>
        <p:spPr>
          <a:xfrm>
            <a:off x="4786314" y="150017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S3: </a:t>
            </a:r>
            <a:endParaRPr lang="es-CO" dirty="0"/>
          </a:p>
        </p:txBody>
      </p:sp>
      <p:sp>
        <p:nvSpPr>
          <p:cNvPr id="25" name="24 Rectángulo"/>
          <p:cNvSpPr/>
          <p:nvPr/>
        </p:nvSpPr>
        <p:spPr>
          <a:xfrm>
            <a:off x="4929190" y="2214554"/>
            <a:ext cx="3429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3.0 W</a:t>
            </a:r>
            <a:r>
              <a:rPr lang="es-CO" sz="1200" dirty="0" smtClean="0"/>
              <a:t>RA, </a:t>
            </a:r>
            <a:r>
              <a:rPr lang="es-CO" dirty="0" smtClean="0"/>
              <a:t>R</a:t>
            </a:r>
            <a:r>
              <a:rPr lang="es-CO" sz="1200" dirty="0" smtClean="0"/>
              <a:t>R1, </a:t>
            </a:r>
            <a:r>
              <a:rPr lang="es-ES" sz="1600" dirty="0" smtClean="0"/>
              <a:t>Z</a:t>
            </a:r>
            <a:r>
              <a:rPr lang="es-ES" sz="1200" dirty="0" smtClean="0"/>
              <a:t>RB;</a:t>
            </a:r>
            <a:endParaRPr lang="es-CO" sz="1200" dirty="0" smtClean="0"/>
          </a:p>
          <a:p>
            <a:r>
              <a:rPr lang="es-CO" dirty="0" smtClean="0"/>
              <a:t>3.1 </a:t>
            </a:r>
            <a:r>
              <a:rPr lang="es-CO" dirty="0" smtClean="0"/>
              <a:t>W</a:t>
            </a:r>
            <a:r>
              <a:rPr lang="es-CO" sz="1200" dirty="0" smtClean="0"/>
              <a:t>RC</a:t>
            </a:r>
            <a:r>
              <a:rPr lang="es-CO" dirty="0" smtClean="0"/>
              <a:t>, </a:t>
            </a:r>
            <a:r>
              <a:rPr lang="es-CO" dirty="0" smtClean="0"/>
              <a:t>S</a:t>
            </a:r>
            <a:r>
              <a:rPr lang="es-CO" sz="1200" dirty="0" smtClean="0"/>
              <a:t>1</a:t>
            </a:r>
            <a:r>
              <a:rPr lang="es-CO" dirty="0" smtClean="0"/>
              <a:t>S</a:t>
            </a:r>
            <a:r>
              <a:rPr lang="es-CO" sz="1200" dirty="0" smtClean="0"/>
              <a:t>0</a:t>
            </a:r>
            <a:r>
              <a:rPr lang="es-CO" dirty="0" smtClean="0"/>
              <a:t>=01,ALU=10</a:t>
            </a:r>
            <a:r>
              <a:rPr lang="es-CO" dirty="0" smtClean="0"/>
              <a:t>, </a:t>
            </a:r>
            <a:r>
              <a:rPr lang="es-CO" dirty="0" smtClean="0"/>
              <a:t>R</a:t>
            </a:r>
            <a:r>
              <a:rPr lang="es-CO" sz="1200" dirty="0" smtClean="0"/>
              <a:t>RA</a:t>
            </a:r>
            <a:r>
              <a:rPr lang="es-CO" dirty="0" smtClean="0"/>
              <a:t>,R</a:t>
            </a:r>
            <a:r>
              <a:rPr lang="es-CO" sz="1200" dirty="0" smtClean="0"/>
              <a:t>RB</a:t>
            </a:r>
            <a:r>
              <a:rPr lang="es-CO" sz="1200" dirty="0" smtClean="0"/>
              <a:t>;</a:t>
            </a:r>
          </a:p>
          <a:p>
            <a:r>
              <a:rPr lang="es-CO" dirty="0" smtClean="0"/>
              <a:t>3.2 W</a:t>
            </a:r>
            <a:r>
              <a:rPr lang="es-CO" sz="1200" dirty="0" smtClean="0"/>
              <a:t>R1</a:t>
            </a:r>
            <a:r>
              <a:rPr lang="es-CO" dirty="0" smtClean="0"/>
              <a:t>, R</a:t>
            </a:r>
            <a:r>
              <a:rPr lang="es-CO" sz="1200" dirty="0" smtClean="0"/>
              <a:t>RC;</a:t>
            </a:r>
            <a:endParaRPr lang="es-CO" sz="1200" dirty="0" smtClean="0"/>
          </a:p>
        </p:txBody>
      </p:sp>
      <p:sp>
        <p:nvSpPr>
          <p:cNvPr id="27" name="26 Rectángulo"/>
          <p:cNvSpPr/>
          <p:nvPr/>
        </p:nvSpPr>
        <p:spPr>
          <a:xfrm>
            <a:off x="4786314" y="4429132"/>
            <a:ext cx="3000396" cy="1143008"/>
          </a:xfrm>
          <a:prstGeom prst="rect">
            <a:avLst/>
          </a:prstGeom>
          <a:noFill/>
          <a:ln>
            <a:solidFill>
              <a:srgbClr val="FAA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Rectángulo"/>
          <p:cNvSpPr/>
          <p:nvPr/>
        </p:nvSpPr>
        <p:spPr>
          <a:xfrm>
            <a:off x="4786314" y="4500570"/>
            <a:ext cx="38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4.0 </a:t>
            </a:r>
            <a:r>
              <a:rPr lang="es-CO" dirty="0" smtClean="0"/>
              <a:t>W</a:t>
            </a:r>
            <a:r>
              <a:rPr lang="es-CO" sz="1200" dirty="0" smtClean="0"/>
              <a:t>RA, </a:t>
            </a:r>
            <a:r>
              <a:rPr lang="es-CO" dirty="0" smtClean="0"/>
              <a:t>R</a:t>
            </a:r>
            <a:r>
              <a:rPr lang="es-CO" sz="1200" dirty="0" smtClean="0"/>
              <a:t>R4, </a:t>
            </a:r>
            <a:r>
              <a:rPr lang="es-ES" sz="1600" dirty="0" smtClean="0"/>
              <a:t>W</a:t>
            </a:r>
            <a:r>
              <a:rPr lang="es-ES" sz="1200" dirty="0" smtClean="0"/>
              <a:t>RB,</a:t>
            </a:r>
            <a:r>
              <a:rPr lang="es-CO" sz="1200" dirty="0" smtClean="0"/>
              <a:t> </a:t>
            </a:r>
            <a:r>
              <a:rPr lang="es-CO" sz="1600" dirty="0" smtClean="0"/>
              <a:t>R</a:t>
            </a:r>
            <a:r>
              <a:rPr lang="es-CO" sz="1200" dirty="0" smtClean="0"/>
              <a:t>R1 </a:t>
            </a:r>
            <a:r>
              <a:rPr lang="es-CO" sz="1000" dirty="0" smtClean="0"/>
              <a:t>;</a:t>
            </a:r>
            <a:endParaRPr lang="es-CO" sz="1200" dirty="0" smtClean="0"/>
          </a:p>
          <a:p>
            <a:r>
              <a:rPr lang="es-CO" dirty="0" smtClean="0"/>
              <a:t>4.1 W</a:t>
            </a:r>
            <a:r>
              <a:rPr lang="es-CO" sz="1200" dirty="0" smtClean="0"/>
              <a:t>RC</a:t>
            </a:r>
            <a:r>
              <a:rPr lang="es-CO" dirty="0" smtClean="0"/>
              <a:t>,ALU=11, </a:t>
            </a:r>
            <a:r>
              <a:rPr lang="es-CO" dirty="0" smtClean="0"/>
              <a:t>R</a:t>
            </a:r>
            <a:r>
              <a:rPr lang="es-CO" sz="1200" dirty="0" smtClean="0"/>
              <a:t>RA</a:t>
            </a:r>
            <a:r>
              <a:rPr lang="es-CO" dirty="0" smtClean="0"/>
              <a:t>,R</a:t>
            </a:r>
            <a:r>
              <a:rPr lang="es-CO" sz="1200" dirty="0" smtClean="0"/>
              <a:t>RB;</a:t>
            </a:r>
          </a:p>
          <a:p>
            <a:r>
              <a:rPr lang="es-CO" dirty="0" smtClean="0"/>
              <a:t>4.2 W</a:t>
            </a:r>
            <a:r>
              <a:rPr lang="es-CO" sz="1200" dirty="0" smtClean="0"/>
              <a:t>R4</a:t>
            </a:r>
            <a:r>
              <a:rPr lang="es-CO" dirty="0" smtClean="0"/>
              <a:t>, </a:t>
            </a:r>
            <a:r>
              <a:rPr lang="es-CO" dirty="0" smtClean="0"/>
              <a:t>R</a:t>
            </a:r>
            <a:r>
              <a:rPr lang="es-CO" sz="1200" dirty="0" smtClean="0"/>
              <a:t>RC;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4786314" y="400050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S4: </a:t>
            </a:r>
            <a:endParaRPr lang="es-CO" dirty="0"/>
          </a:p>
        </p:txBody>
      </p:sp>
      <p:sp>
        <p:nvSpPr>
          <p:cNvPr id="30" name="3 Marcador de pie de página"/>
          <p:cNvSpPr txBox="1">
            <a:spLocks/>
          </p:cNvSpPr>
          <p:nvPr/>
        </p:nvSpPr>
        <p:spPr bwMode="white">
          <a:xfrm>
            <a:off x="5786446" y="6072206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 dirty="0"/>
          </a:p>
        </p:txBody>
      </p:sp>
      <p:pic>
        <p:nvPicPr>
          <p:cNvPr id="5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48" y="-24"/>
            <a:ext cx="23334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5720" y="2059536"/>
            <a:ext cx="3000396" cy="20717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285720" y="16430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S5: </a:t>
            </a:r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285720" y="2059536"/>
            <a:ext cx="32861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5.0 </a:t>
            </a:r>
            <a:r>
              <a:rPr lang="es-CO" dirty="0" smtClean="0"/>
              <a:t>W</a:t>
            </a:r>
            <a:r>
              <a:rPr lang="es-CO" sz="1200" dirty="0" smtClean="0"/>
              <a:t>RA, </a:t>
            </a:r>
            <a:r>
              <a:rPr lang="es-CO" dirty="0" smtClean="0"/>
              <a:t>R</a:t>
            </a:r>
            <a:r>
              <a:rPr lang="es-CO" sz="1200" dirty="0" smtClean="0"/>
              <a:t>R3, </a:t>
            </a:r>
            <a:r>
              <a:rPr lang="es-ES" sz="1600" dirty="0" smtClean="0"/>
              <a:t>Z</a:t>
            </a:r>
            <a:r>
              <a:rPr lang="es-ES" sz="1200" dirty="0" smtClean="0"/>
              <a:t>RB;</a:t>
            </a:r>
            <a:endParaRPr lang="es-CO" sz="1200" dirty="0" smtClean="0"/>
          </a:p>
          <a:p>
            <a:r>
              <a:rPr lang="es-CO" dirty="0" smtClean="0"/>
              <a:t>5.1 W</a:t>
            </a:r>
            <a:r>
              <a:rPr lang="es-CO" sz="1200" dirty="0" smtClean="0"/>
              <a:t>RC</a:t>
            </a:r>
            <a:r>
              <a:rPr lang="es-CO" dirty="0" smtClean="0"/>
              <a:t>,S</a:t>
            </a:r>
            <a:r>
              <a:rPr lang="es-CO" sz="1200" dirty="0" smtClean="0"/>
              <a:t>1</a:t>
            </a:r>
            <a:r>
              <a:rPr lang="es-CO" dirty="0" smtClean="0"/>
              <a:t>S</a:t>
            </a:r>
            <a:r>
              <a:rPr lang="es-CO" sz="1200" dirty="0" smtClean="0"/>
              <a:t>0</a:t>
            </a:r>
            <a:r>
              <a:rPr lang="es-CO" dirty="0" smtClean="0"/>
              <a:t>=00,ALU=10;   </a:t>
            </a:r>
          </a:p>
          <a:p>
            <a:r>
              <a:rPr lang="es-CO" dirty="0" smtClean="0"/>
              <a:t> </a:t>
            </a:r>
            <a:r>
              <a:rPr lang="es-CO" dirty="0" smtClean="0"/>
              <a:t>     R</a:t>
            </a:r>
            <a:r>
              <a:rPr lang="es-CO" sz="1200" dirty="0" smtClean="0"/>
              <a:t>RA</a:t>
            </a:r>
            <a:r>
              <a:rPr lang="es-CO" dirty="0" smtClean="0"/>
              <a:t>,R</a:t>
            </a:r>
            <a:r>
              <a:rPr lang="es-CO" sz="1200" dirty="0" smtClean="0"/>
              <a:t>RB</a:t>
            </a:r>
            <a:r>
              <a:rPr lang="es-CO" sz="1200" dirty="0" smtClean="0"/>
              <a:t>;</a:t>
            </a:r>
          </a:p>
          <a:p>
            <a:r>
              <a:rPr lang="es-CO" dirty="0" smtClean="0"/>
              <a:t>5.2 W</a:t>
            </a:r>
            <a:r>
              <a:rPr lang="es-CO" sz="1200" dirty="0" smtClean="0"/>
              <a:t>R3</a:t>
            </a:r>
            <a:r>
              <a:rPr lang="es-CO" dirty="0" smtClean="0"/>
              <a:t>, R</a:t>
            </a:r>
            <a:r>
              <a:rPr lang="es-CO" sz="1200" dirty="0" smtClean="0"/>
              <a:t>RC;</a:t>
            </a:r>
          </a:p>
          <a:p>
            <a:r>
              <a:rPr lang="es-CO" dirty="0" smtClean="0"/>
              <a:t>5.3 </a:t>
            </a:r>
            <a:r>
              <a:rPr lang="es-CO" dirty="0" smtClean="0"/>
              <a:t>W</a:t>
            </a:r>
            <a:r>
              <a:rPr lang="es-CO" sz="1200" dirty="0" smtClean="0"/>
              <a:t>RA</a:t>
            </a:r>
            <a:r>
              <a:rPr lang="es-CO" dirty="0" smtClean="0"/>
              <a:t>, </a:t>
            </a:r>
            <a:r>
              <a:rPr lang="es-CO" dirty="0" smtClean="0"/>
              <a:t>R</a:t>
            </a:r>
            <a:r>
              <a:rPr lang="es-CO" sz="1200" dirty="0" smtClean="0"/>
              <a:t>R3</a:t>
            </a:r>
            <a:r>
              <a:rPr lang="es-CO" dirty="0" smtClean="0"/>
              <a:t>,W</a:t>
            </a:r>
            <a:r>
              <a:rPr lang="es-CO" sz="1200" dirty="0" smtClean="0"/>
              <a:t>RB</a:t>
            </a:r>
            <a:r>
              <a:rPr lang="es-CO" dirty="0" smtClean="0"/>
              <a:t>, R</a:t>
            </a:r>
            <a:r>
              <a:rPr lang="es-CO" sz="1200" dirty="0" smtClean="0"/>
              <a:t>R2;</a:t>
            </a:r>
          </a:p>
          <a:p>
            <a:r>
              <a:rPr lang="es-CO" dirty="0" smtClean="0"/>
              <a:t>5.4 W</a:t>
            </a:r>
            <a:r>
              <a:rPr lang="es-CO" sz="1200" dirty="0" smtClean="0"/>
              <a:t>RC</a:t>
            </a:r>
            <a:r>
              <a:rPr lang="es-CO" dirty="0" smtClean="0"/>
              <a:t>, ALU=10,R</a:t>
            </a:r>
            <a:r>
              <a:rPr lang="es-CO" sz="1200" dirty="0" smtClean="0"/>
              <a:t>RA</a:t>
            </a:r>
            <a:r>
              <a:rPr lang="es-CO" sz="1200" dirty="0" smtClean="0"/>
              <a:t>,</a:t>
            </a:r>
            <a:r>
              <a:rPr lang="es-CO" dirty="0" smtClean="0"/>
              <a:t> R</a:t>
            </a:r>
            <a:r>
              <a:rPr lang="es-CO" sz="1200" dirty="0" smtClean="0"/>
              <a:t>RB;</a:t>
            </a:r>
          </a:p>
          <a:p>
            <a:r>
              <a:rPr lang="es-CO" dirty="0" smtClean="0"/>
              <a:t>5.2 W</a:t>
            </a:r>
            <a:r>
              <a:rPr lang="es-CO" sz="1200" dirty="0" smtClean="0"/>
              <a:t>R3</a:t>
            </a:r>
            <a:r>
              <a:rPr lang="es-CO" dirty="0" smtClean="0"/>
              <a:t>, R</a:t>
            </a:r>
            <a:r>
              <a:rPr lang="es-CO" sz="1200" dirty="0" smtClean="0"/>
              <a:t>RC</a:t>
            </a:r>
            <a:r>
              <a:rPr lang="es-CO" dirty="0" smtClean="0"/>
              <a:t>;</a:t>
            </a:r>
          </a:p>
          <a:p>
            <a:endParaRPr lang="es-CO" sz="1200" dirty="0" smtClean="0"/>
          </a:p>
          <a:p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285720" y="427411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S6:</a:t>
            </a:r>
            <a:endParaRPr lang="es-CO" dirty="0"/>
          </a:p>
        </p:txBody>
      </p:sp>
      <p:sp>
        <p:nvSpPr>
          <p:cNvPr id="15" name="14 Rectángulo"/>
          <p:cNvSpPr/>
          <p:nvPr/>
        </p:nvSpPr>
        <p:spPr>
          <a:xfrm>
            <a:off x="285720" y="4702742"/>
            <a:ext cx="4000528" cy="186953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357158" y="4774180"/>
            <a:ext cx="24994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6.0 </a:t>
            </a:r>
            <a:r>
              <a:rPr lang="es-CO" dirty="0" smtClean="0"/>
              <a:t>W</a:t>
            </a:r>
            <a:r>
              <a:rPr lang="es-CO" sz="1200" dirty="0" smtClean="0"/>
              <a:t>RA</a:t>
            </a:r>
            <a:r>
              <a:rPr lang="es-CO" dirty="0" smtClean="0"/>
              <a:t>, </a:t>
            </a:r>
            <a:r>
              <a:rPr lang="es-CO" dirty="0" smtClean="0"/>
              <a:t>R</a:t>
            </a:r>
            <a:r>
              <a:rPr lang="es-CO" sz="1200" dirty="0" smtClean="0"/>
              <a:t>R4</a:t>
            </a:r>
            <a:r>
              <a:rPr lang="es-CO" dirty="0" smtClean="0"/>
              <a:t>, </a:t>
            </a:r>
            <a:r>
              <a:rPr lang="es-ES" dirty="0" smtClean="0"/>
              <a:t>W</a:t>
            </a:r>
            <a:r>
              <a:rPr lang="es-ES" sz="1200" dirty="0" smtClean="0"/>
              <a:t>RB, </a:t>
            </a:r>
            <a:r>
              <a:rPr lang="es-CO" dirty="0" smtClean="0"/>
              <a:t>R</a:t>
            </a:r>
            <a:r>
              <a:rPr lang="es-CO" sz="1200" dirty="0" smtClean="0"/>
              <a:t>R1</a:t>
            </a:r>
          </a:p>
          <a:p>
            <a:endParaRPr lang="es-CO" sz="1200" dirty="0" smtClean="0"/>
          </a:p>
        </p:txBody>
      </p:sp>
      <p:sp>
        <p:nvSpPr>
          <p:cNvPr id="22" name="21 Rectángulo"/>
          <p:cNvSpPr/>
          <p:nvPr/>
        </p:nvSpPr>
        <p:spPr>
          <a:xfrm>
            <a:off x="357158" y="5059932"/>
            <a:ext cx="350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6.1 W</a:t>
            </a:r>
            <a:r>
              <a:rPr lang="es-CO" sz="1200" dirty="0" smtClean="0"/>
              <a:t>RC</a:t>
            </a:r>
            <a:r>
              <a:rPr lang="es-CO" dirty="0" smtClean="0"/>
              <a:t>,ALU=10, R</a:t>
            </a:r>
            <a:r>
              <a:rPr lang="es-CO" sz="1200" dirty="0" smtClean="0"/>
              <a:t>RA</a:t>
            </a:r>
            <a:r>
              <a:rPr lang="es-CO" dirty="0" smtClean="0"/>
              <a:t>,R</a:t>
            </a:r>
            <a:r>
              <a:rPr lang="es-CO" sz="1200" dirty="0" smtClean="0"/>
              <a:t>RB;</a:t>
            </a:r>
            <a:endParaRPr lang="es-CO" sz="1200" dirty="0" smtClean="0"/>
          </a:p>
        </p:txBody>
      </p:sp>
      <p:sp>
        <p:nvSpPr>
          <p:cNvPr id="23" name="22 Rectángulo"/>
          <p:cNvSpPr/>
          <p:nvPr/>
        </p:nvSpPr>
        <p:spPr>
          <a:xfrm>
            <a:off x="357158" y="5345684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6.2 </a:t>
            </a:r>
            <a:r>
              <a:rPr lang="es-CO" dirty="0" smtClean="0"/>
              <a:t>W</a:t>
            </a:r>
            <a:r>
              <a:rPr lang="es-CO" sz="1200" dirty="0" smtClean="0"/>
              <a:t>RA</a:t>
            </a:r>
            <a:r>
              <a:rPr lang="es-CO" dirty="0" smtClean="0"/>
              <a:t>, R</a:t>
            </a:r>
            <a:r>
              <a:rPr lang="es-CO" sz="1200" dirty="0" smtClean="0"/>
              <a:t>R3</a:t>
            </a:r>
            <a:r>
              <a:rPr lang="es-CO" dirty="0" smtClean="0"/>
              <a:t>, </a:t>
            </a:r>
            <a:r>
              <a:rPr lang="es-ES" dirty="0" smtClean="0"/>
              <a:t>Z</a:t>
            </a:r>
            <a:r>
              <a:rPr lang="es-ES" sz="1200" dirty="0" smtClean="0"/>
              <a:t>RB</a:t>
            </a:r>
            <a:r>
              <a:rPr lang="es-ES" dirty="0" smtClean="0"/>
              <a:t>;</a:t>
            </a:r>
            <a:endParaRPr lang="es-CO" dirty="0" smtClean="0"/>
          </a:p>
        </p:txBody>
      </p:sp>
      <p:sp>
        <p:nvSpPr>
          <p:cNvPr id="24" name="23 Rectángulo"/>
          <p:cNvSpPr/>
          <p:nvPr/>
        </p:nvSpPr>
        <p:spPr>
          <a:xfrm>
            <a:off x="357158" y="5702874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6.3 </a:t>
            </a:r>
            <a:r>
              <a:rPr lang="es-CO" dirty="0" smtClean="0"/>
              <a:t>W</a:t>
            </a:r>
            <a:r>
              <a:rPr lang="es-CO" sz="1200" dirty="0" smtClean="0"/>
              <a:t>RC</a:t>
            </a:r>
            <a:r>
              <a:rPr lang="es-CO" dirty="0" smtClean="0"/>
              <a:t>, </a:t>
            </a:r>
            <a:r>
              <a:rPr lang="es-CO" dirty="0" smtClean="0"/>
              <a:t>S</a:t>
            </a:r>
            <a:r>
              <a:rPr lang="es-CO" sz="1200" dirty="0" smtClean="0"/>
              <a:t>1</a:t>
            </a:r>
            <a:r>
              <a:rPr lang="es-CO" dirty="0" smtClean="0"/>
              <a:t>S</a:t>
            </a:r>
            <a:r>
              <a:rPr lang="es-CO" sz="1200" dirty="0" smtClean="0"/>
              <a:t>0</a:t>
            </a:r>
            <a:r>
              <a:rPr lang="es-CO" dirty="0" smtClean="0"/>
              <a:t>=00,ALU=10,R</a:t>
            </a:r>
            <a:r>
              <a:rPr lang="es-CO" sz="1200" dirty="0" smtClean="0"/>
              <a:t>RA</a:t>
            </a:r>
            <a:r>
              <a:rPr lang="es-CO" sz="1200" dirty="0" smtClean="0"/>
              <a:t>,</a:t>
            </a:r>
            <a:r>
              <a:rPr lang="es-CO" dirty="0" smtClean="0"/>
              <a:t> R</a:t>
            </a:r>
            <a:r>
              <a:rPr lang="es-CO" sz="1200" dirty="0" smtClean="0"/>
              <a:t>RB;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57158" y="6060064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6.4 W</a:t>
            </a:r>
            <a:r>
              <a:rPr lang="es-CO" sz="1200" dirty="0" smtClean="0"/>
              <a:t>R3</a:t>
            </a:r>
            <a:r>
              <a:rPr lang="es-CO" dirty="0" smtClean="0"/>
              <a:t>, R</a:t>
            </a:r>
            <a:r>
              <a:rPr lang="es-CO" sz="1200" dirty="0" smtClean="0"/>
              <a:t>RC</a:t>
            </a:r>
            <a:r>
              <a:rPr lang="es-CO" sz="1200" dirty="0" smtClean="0"/>
              <a:t>;</a:t>
            </a:r>
            <a:endParaRPr lang="es-CO" dirty="0" smtClean="0"/>
          </a:p>
        </p:txBody>
      </p:sp>
      <p:sp>
        <p:nvSpPr>
          <p:cNvPr id="26" name="25 Rectángulo"/>
          <p:cNvSpPr/>
          <p:nvPr/>
        </p:nvSpPr>
        <p:spPr>
          <a:xfrm>
            <a:off x="4429124" y="157161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S7:</a:t>
            </a:r>
            <a:endParaRPr lang="es-CO" dirty="0"/>
          </a:p>
        </p:txBody>
      </p:sp>
      <p:sp>
        <p:nvSpPr>
          <p:cNvPr id="27" name="26 Rectángulo"/>
          <p:cNvSpPr/>
          <p:nvPr/>
        </p:nvSpPr>
        <p:spPr>
          <a:xfrm>
            <a:off x="4500562" y="2071678"/>
            <a:ext cx="4000528" cy="1285884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4643438" y="2143116"/>
            <a:ext cx="19527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7</a:t>
            </a:r>
            <a:r>
              <a:rPr lang="es-CO" dirty="0" smtClean="0"/>
              <a:t>.0 W</a:t>
            </a:r>
            <a:r>
              <a:rPr lang="es-CO" sz="1200" dirty="0" smtClean="0"/>
              <a:t>RB</a:t>
            </a:r>
            <a:r>
              <a:rPr lang="es-CO" dirty="0" smtClean="0"/>
              <a:t>, R</a:t>
            </a:r>
            <a:r>
              <a:rPr lang="es-CO" sz="1200" dirty="0" smtClean="0"/>
              <a:t>R1</a:t>
            </a:r>
            <a:r>
              <a:rPr lang="es-CO" dirty="0" smtClean="0"/>
              <a:t>,Z</a:t>
            </a:r>
            <a:r>
              <a:rPr lang="es-ES" sz="1200" dirty="0" smtClean="0"/>
              <a:t>RB;</a:t>
            </a:r>
            <a:endParaRPr lang="es-CO" sz="1200" dirty="0" smtClean="0"/>
          </a:p>
          <a:p>
            <a:endParaRPr lang="es-CO" sz="1200" dirty="0" smtClean="0"/>
          </a:p>
        </p:txBody>
      </p:sp>
      <p:sp>
        <p:nvSpPr>
          <p:cNvPr id="30" name="29 Rectángulo"/>
          <p:cNvSpPr/>
          <p:nvPr/>
        </p:nvSpPr>
        <p:spPr>
          <a:xfrm>
            <a:off x="4643438" y="2500306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7</a:t>
            </a:r>
            <a:r>
              <a:rPr lang="es-CO" dirty="0" smtClean="0"/>
              <a:t>.1 </a:t>
            </a:r>
            <a:r>
              <a:rPr lang="es-CO" dirty="0" smtClean="0"/>
              <a:t>W</a:t>
            </a:r>
            <a:r>
              <a:rPr lang="es-CO" sz="1200" dirty="0" smtClean="0"/>
              <a:t>RC</a:t>
            </a:r>
            <a:r>
              <a:rPr lang="es-CO" dirty="0" smtClean="0"/>
              <a:t>, </a:t>
            </a:r>
            <a:r>
              <a:rPr lang="es-CO" dirty="0" smtClean="0"/>
              <a:t>S</a:t>
            </a:r>
            <a:r>
              <a:rPr lang="es-CO" sz="1200" dirty="0" smtClean="0"/>
              <a:t>1</a:t>
            </a:r>
            <a:r>
              <a:rPr lang="es-CO" dirty="0" smtClean="0"/>
              <a:t>S</a:t>
            </a:r>
            <a:r>
              <a:rPr lang="es-CO" sz="1200" dirty="0" smtClean="0"/>
              <a:t>0</a:t>
            </a:r>
            <a:r>
              <a:rPr lang="es-CO" dirty="0" smtClean="0"/>
              <a:t>=01,ALU=10,R</a:t>
            </a:r>
            <a:r>
              <a:rPr lang="es-CO" sz="1200" dirty="0" smtClean="0"/>
              <a:t>RA</a:t>
            </a:r>
            <a:r>
              <a:rPr lang="es-CO" sz="1200" dirty="0" smtClean="0"/>
              <a:t>,</a:t>
            </a:r>
            <a:r>
              <a:rPr lang="es-CO" dirty="0" smtClean="0"/>
              <a:t> R</a:t>
            </a:r>
            <a:r>
              <a:rPr lang="es-CO" sz="1200" dirty="0" smtClean="0"/>
              <a:t>RB;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4643438" y="2857496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7</a:t>
            </a:r>
            <a:r>
              <a:rPr lang="es-CO" dirty="0" smtClean="0"/>
              <a:t>.2 W</a:t>
            </a:r>
            <a:r>
              <a:rPr lang="es-CO" sz="1200" dirty="0" smtClean="0"/>
              <a:t>R1</a:t>
            </a:r>
            <a:r>
              <a:rPr lang="es-CO" dirty="0" smtClean="0"/>
              <a:t>, R</a:t>
            </a:r>
            <a:r>
              <a:rPr lang="es-CO" sz="1200" dirty="0" smtClean="0"/>
              <a:t>RC</a:t>
            </a:r>
            <a:r>
              <a:rPr lang="es-CO" sz="1200" dirty="0" smtClean="0"/>
              <a:t>;</a:t>
            </a:r>
            <a:endParaRPr lang="es-CO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2000232" y="1000108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SEÑALES     DE    CONTROL</a:t>
            </a:r>
            <a:endParaRPr lang="es-CO" b="1" dirty="0"/>
          </a:p>
        </p:txBody>
      </p:sp>
      <p:sp>
        <p:nvSpPr>
          <p:cNvPr id="33" name="3 Marcador de pie de página"/>
          <p:cNvSpPr txBox="1">
            <a:spLocks/>
          </p:cNvSpPr>
          <p:nvPr/>
        </p:nvSpPr>
        <p:spPr bwMode="white">
          <a:xfrm>
            <a:off x="5715008" y="5929330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 dirty="0"/>
          </a:p>
        </p:txBody>
      </p:sp>
      <p:pic>
        <p:nvPicPr>
          <p:cNvPr id="5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48" y="-24"/>
            <a:ext cx="23334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57356" y="2071678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dirty="0" smtClean="0"/>
              <a:t>GRACIAS</a:t>
            </a:r>
            <a:endParaRPr lang="es-E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pie de página"/>
          <p:cNvSpPr txBox="1">
            <a:spLocks/>
          </p:cNvSpPr>
          <p:nvPr/>
        </p:nvSpPr>
        <p:spPr bwMode="white">
          <a:xfrm>
            <a:off x="5929322" y="6143644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pic>
        <p:nvPicPr>
          <p:cNvPr id="13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4441050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O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20" y="1000108"/>
            <a:ext cx="8501122" cy="1714512"/>
          </a:xfrm>
        </p:spPr>
        <p:txBody>
          <a:bodyPr>
            <a:normAutofit fontScale="90000"/>
          </a:bodyPr>
          <a:lstStyle/>
          <a:p>
            <a:r>
              <a:rPr lang="es-ES" sz="1800" dirty="0" smtClean="0">
                <a:latin typeface="+mn-lt"/>
              </a:rPr>
              <a:t/>
            </a:r>
            <a:br>
              <a:rPr lang="es-ES" sz="1800" dirty="0" smtClean="0">
                <a:latin typeface="+mn-lt"/>
              </a:rPr>
            </a:br>
            <a:r>
              <a:rPr lang="es-ES" sz="1800" dirty="0" smtClean="0">
                <a:latin typeface="+mn-lt"/>
              </a:rPr>
              <a:t/>
            </a:r>
            <a:br>
              <a:rPr lang="es-ES" sz="1800" dirty="0" smtClean="0">
                <a:latin typeface="+mn-lt"/>
              </a:rPr>
            </a:br>
            <a:r>
              <a:rPr lang="es-ES" sz="1800" dirty="0" smtClean="0">
                <a:latin typeface="+mn-lt"/>
              </a:rPr>
              <a:t/>
            </a:r>
            <a:br>
              <a:rPr lang="es-ES" sz="18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>Diseñar una FSM para calcular la división N/N usando el procesador  de la figura 1. Los datos son de 8 bits: </a:t>
            </a:r>
            <a:r>
              <a:rPr lang="es-ES" sz="2000" dirty="0" smtClean="0">
                <a:solidFill>
                  <a:srgbClr val="FF0000"/>
                </a:solidFill>
                <a:latin typeface="+mn-lt"/>
              </a:rPr>
              <a:t>Dividendo en MRAM[02</a:t>
            </a:r>
            <a:r>
              <a:rPr lang="es-ES" sz="2000" smtClean="0">
                <a:solidFill>
                  <a:srgbClr val="FF0000"/>
                </a:solidFill>
                <a:latin typeface="+mn-lt"/>
              </a:rPr>
              <a:t>], </a:t>
            </a:r>
            <a:r>
              <a:rPr lang="es-ES" sz="2000" smtClean="0">
                <a:solidFill>
                  <a:srgbClr val="00B050"/>
                </a:solidFill>
                <a:latin typeface="+mn-lt"/>
              </a:rPr>
              <a:t>divisor  </a:t>
            </a:r>
            <a:r>
              <a:rPr lang="es-ES" sz="2000" dirty="0" smtClean="0">
                <a:solidFill>
                  <a:srgbClr val="00B050"/>
                </a:solidFill>
              </a:rPr>
              <a:t>en MRAM[03]</a:t>
            </a:r>
            <a:r>
              <a:rPr lang="es-ES" sz="2000" dirty="0" smtClean="0"/>
              <a:t>, </a:t>
            </a:r>
            <a:r>
              <a:rPr lang="es-ES" sz="2000" dirty="0" smtClean="0">
                <a:latin typeface="+mn-lt"/>
              </a:rPr>
              <a:t> </a:t>
            </a:r>
            <a:r>
              <a:rPr lang="es-ES" sz="2000" dirty="0" smtClean="0">
                <a:solidFill>
                  <a:schemeClr val="accent1"/>
                </a:solidFill>
                <a:latin typeface="+mn-lt"/>
              </a:rPr>
              <a:t>cociente en R3 </a:t>
            </a:r>
            <a:r>
              <a:rPr lang="es-ES" sz="2000" dirty="0" smtClean="0">
                <a:latin typeface="+mn-lt"/>
              </a:rPr>
              <a:t>y </a:t>
            </a:r>
            <a:r>
              <a:rPr lang="es-ES" sz="2000" dirty="0" smtClean="0">
                <a:solidFill>
                  <a:srgbClr val="FAA906"/>
                </a:solidFill>
                <a:latin typeface="+mn-lt"/>
              </a:rPr>
              <a:t>residuo en R4</a:t>
            </a:r>
            <a:r>
              <a:rPr lang="es-ES" sz="2000" dirty="0" smtClean="0">
                <a:latin typeface="+mn-lt"/>
              </a:rPr>
              <a:t>. Realizar ASM y RTL con señales de control.</a:t>
            </a:r>
            <a:br>
              <a:rPr lang="es-ES" sz="20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/>
            </a:r>
            <a:br>
              <a:rPr lang="es-ES" sz="2000" dirty="0" smtClean="0">
                <a:latin typeface="+mn-lt"/>
              </a:rPr>
            </a:br>
            <a:r>
              <a:rPr lang="es-ES" sz="2000" dirty="0" smtClean="0">
                <a:latin typeface="+mn-lt"/>
              </a:rPr>
              <a:t/>
            </a:r>
            <a:br>
              <a:rPr lang="es-ES" sz="2000" dirty="0" smtClean="0">
                <a:latin typeface="+mn-lt"/>
              </a:rPr>
            </a:br>
            <a:r>
              <a:rPr lang="es-ES" sz="1600" dirty="0" smtClean="0">
                <a:latin typeface="+mn-lt"/>
              </a:rPr>
              <a:t/>
            </a:r>
            <a:br>
              <a:rPr lang="es-ES" sz="1600" dirty="0" smtClean="0">
                <a:latin typeface="+mn-lt"/>
              </a:rPr>
            </a:b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1600" dirty="0" smtClean="0"/>
              <a:t/>
            </a:r>
            <a:br>
              <a:rPr lang="es-ES" sz="1600" dirty="0" smtClean="0"/>
            </a:br>
            <a:endParaRPr lang="es-E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77"/>
            <a:ext cx="6215105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142976" y="4786322"/>
            <a:ext cx="6429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Figura 1. Procesador para implementar División N/N Y Logaritmo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Text Box 6"/>
          <p:cNvSpPr txBox="1">
            <a:spLocks noChangeArrowheads="1"/>
          </p:cNvSpPr>
          <p:nvPr/>
        </p:nvSpPr>
        <p:spPr bwMode="auto">
          <a:xfrm>
            <a:off x="714348" y="500042"/>
            <a:ext cx="32147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00000"/>
                </a:solidFill>
              </a:rPr>
              <a:t>Datapath especifico de la </a:t>
            </a:r>
            <a:r>
              <a:rPr lang="es-CO" sz="2000" b="1" dirty="0" smtClean="0">
                <a:solidFill>
                  <a:srgbClr val="000000"/>
                </a:solidFill>
              </a:rPr>
              <a:t>divisi</a:t>
            </a:r>
            <a:r>
              <a:rPr lang="es-ES" sz="2000" dirty="0" smtClean="0"/>
              <a:t>ó</a:t>
            </a:r>
            <a:r>
              <a:rPr lang="en-US" sz="2000" b="1" dirty="0" smtClean="0">
                <a:solidFill>
                  <a:srgbClr val="000000"/>
                </a:solidFill>
              </a:rPr>
              <a:t>n N/N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2928926" y="1714488"/>
            <a:ext cx="100013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4" name="123 Conector recto"/>
          <p:cNvCxnSpPr/>
          <p:nvPr/>
        </p:nvCxnSpPr>
        <p:spPr>
          <a:xfrm>
            <a:off x="2285984" y="3714752"/>
            <a:ext cx="107157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 rot="5400000">
            <a:off x="3036083" y="2893215"/>
            <a:ext cx="1143008" cy="500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/>
          <p:nvPr/>
        </p:nvCxnSpPr>
        <p:spPr>
          <a:xfrm rot="16200000" flipV="1">
            <a:off x="1428728" y="2857496"/>
            <a:ext cx="1143008" cy="571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/>
          <p:nvPr/>
        </p:nvCxnSpPr>
        <p:spPr>
          <a:xfrm rot="16200000" flipH="1">
            <a:off x="2500298" y="2643182"/>
            <a:ext cx="357190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"/>
          <p:cNvCxnSpPr/>
          <p:nvPr/>
        </p:nvCxnSpPr>
        <p:spPr>
          <a:xfrm rot="5400000" flipH="1" flipV="1">
            <a:off x="2714612" y="2643182"/>
            <a:ext cx="357190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 rot="5400000" flipH="1" flipV="1">
            <a:off x="3286116" y="2571744"/>
            <a:ext cx="15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 rot="10800000">
            <a:off x="3000364" y="2571744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 rot="10800000">
            <a:off x="1714480" y="2571744"/>
            <a:ext cx="85725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/>
          <p:nvPr/>
        </p:nvCxnSpPr>
        <p:spPr>
          <a:xfrm rot="10800000">
            <a:off x="3286116" y="2571744"/>
            <a:ext cx="57150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Rectángulo"/>
          <p:cNvSpPr/>
          <p:nvPr/>
        </p:nvSpPr>
        <p:spPr>
          <a:xfrm>
            <a:off x="1071538" y="3429000"/>
            <a:ext cx="42862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2" name="191 Rectángulo"/>
          <p:cNvSpPr/>
          <p:nvPr/>
        </p:nvSpPr>
        <p:spPr>
          <a:xfrm>
            <a:off x="2214546" y="4286256"/>
            <a:ext cx="107157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192 Rectángulo"/>
          <p:cNvSpPr/>
          <p:nvPr/>
        </p:nvSpPr>
        <p:spPr>
          <a:xfrm>
            <a:off x="3286116" y="4286256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7" name="206 Conector recto"/>
          <p:cNvCxnSpPr/>
          <p:nvPr/>
        </p:nvCxnSpPr>
        <p:spPr>
          <a:xfrm rot="10800000">
            <a:off x="1285852" y="3000372"/>
            <a:ext cx="64294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213 CuadroTexto"/>
          <p:cNvSpPr txBox="1"/>
          <p:nvPr/>
        </p:nvSpPr>
        <p:spPr>
          <a:xfrm>
            <a:off x="2428860" y="4286256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</a:t>
            </a:r>
            <a:endParaRPr lang="es-CO" dirty="0"/>
          </a:p>
        </p:txBody>
      </p:sp>
      <p:sp>
        <p:nvSpPr>
          <p:cNvPr id="215" name="214 CuadroTexto"/>
          <p:cNvSpPr txBox="1"/>
          <p:nvPr/>
        </p:nvSpPr>
        <p:spPr>
          <a:xfrm>
            <a:off x="3571868" y="4286256"/>
            <a:ext cx="428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Q</a:t>
            </a:r>
            <a:endParaRPr lang="es-CO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2357422" y="3000372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ALU</a:t>
            </a:r>
            <a:endParaRPr lang="es-CO" dirty="0"/>
          </a:p>
        </p:txBody>
      </p:sp>
      <p:cxnSp>
        <p:nvCxnSpPr>
          <p:cNvPr id="218" name="217 Conector recto de flecha"/>
          <p:cNvCxnSpPr/>
          <p:nvPr/>
        </p:nvCxnSpPr>
        <p:spPr>
          <a:xfrm rot="5400000">
            <a:off x="3213884" y="2357430"/>
            <a:ext cx="429422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endCxn id="214" idx="0"/>
          </p:cNvCxnSpPr>
          <p:nvPr/>
        </p:nvCxnSpPr>
        <p:spPr>
          <a:xfrm rot="5400000">
            <a:off x="2428860" y="4000504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220 CuadroTexto"/>
          <p:cNvSpPr txBox="1"/>
          <p:nvPr/>
        </p:nvSpPr>
        <p:spPr>
          <a:xfrm>
            <a:off x="1142976" y="3429000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225" name="224 Conector recto de flecha"/>
          <p:cNvCxnSpPr>
            <a:endCxn id="221" idx="0"/>
          </p:cNvCxnSpPr>
          <p:nvPr/>
        </p:nvCxnSpPr>
        <p:spPr>
          <a:xfrm rot="5400000">
            <a:off x="1071538" y="3214686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recto de flecha"/>
          <p:cNvCxnSpPr/>
          <p:nvPr/>
        </p:nvCxnSpPr>
        <p:spPr>
          <a:xfrm rot="5400000">
            <a:off x="2429654" y="4999842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 de flecha"/>
          <p:cNvCxnSpPr/>
          <p:nvPr/>
        </p:nvCxnSpPr>
        <p:spPr>
          <a:xfrm rot="10800000">
            <a:off x="3286116" y="4071942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/>
          <p:nvPr/>
        </p:nvCxnSpPr>
        <p:spPr>
          <a:xfrm rot="10800000">
            <a:off x="642910" y="5286388"/>
            <a:ext cx="20717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/>
          <p:nvPr/>
        </p:nvCxnSpPr>
        <p:spPr>
          <a:xfrm rot="5400000" flipH="1" flipV="1">
            <a:off x="-1000164" y="3643314"/>
            <a:ext cx="32861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Conector recto de flecha"/>
          <p:cNvCxnSpPr/>
          <p:nvPr/>
        </p:nvCxnSpPr>
        <p:spPr>
          <a:xfrm>
            <a:off x="642910" y="2000240"/>
            <a:ext cx="150019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 de flecha"/>
          <p:cNvCxnSpPr/>
          <p:nvPr/>
        </p:nvCxnSpPr>
        <p:spPr>
          <a:xfrm rot="5400000">
            <a:off x="1857356" y="2285992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249 CuadroTexto"/>
          <p:cNvSpPr txBox="1"/>
          <p:nvPr/>
        </p:nvSpPr>
        <p:spPr>
          <a:xfrm>
            <a:off x="3214678" y="1714488"/>
            <a:ext cx="3571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d</a:t>
            </a:r>
            <a:endParaRPr lang="es-CO" sz="2000" dirty="0"/>
          </a:p>
        </p:txBody>
      </p:sp>
      <p:sp>
        <p:nvSpPr>
          <p:cNvPr id="252" name="251 CuadroTexto"/>
          <p:cNvSpPr txBox="1"/>
          <p:nvPr/>
        </p:nvSpPr>
        <p:spPr>
          <a:xfrm>
            <a:off x="5214942" y="78579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ASM</a:t>
            </a:r>
            <a:endParaRPr lang="es-CO" sz="2400" dirty="0"/>
          </a:p>
        </p:txBody>
      </p:sp>
      <p:sp>
        <p:nvSpPr>
          <p:cNvPr id="253" name="252 Rectángulo"/>
          <p:cNvSpPr/>
          <p:nvPr/>
        </p:nvSpPr>
        <p:spPr>
          <a:xfrm>
            <a:off x="5857884" y="1428736"/>
            <a:ext cx="1000132" cy="428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253 CuadroTexto"/>
          <p:cNvSpPr txBox="1"/>
          <p:nvPr/>
        </p:nvSpPr>
        <p:spPr>
          <a:xfrm>
            <a:off x="6000760" y="14880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IDLE</a:t>
            </a:r>
            <a:endParaRPr lang="es-CO" dirty="0"/>
          </a:p>
        </p:txBody>
      </p:sp>
      <p:cxnSp>
        <p:nvCxnSpPr>
          <p:cNvPr id="255" name="254 Conector recto de flecha"/>
          <p:cNvCxnSpPr>
            <a:stCxn id="253" idx="2"/>
          </p:cNvCxnSpPr>
          <p:nvPr/>
        </p:nvCxnSpPr>
        <p:spPr>
          <a:xfrm rot="5400000">
            <a:off x="6143239" y="2072075"/>
            <a:ext cx="42942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256 Rombo"/>
          <p:cNvSpPr/>
          <p:nvPr/>
        </p:nvSpPr>
        <p:spPr>
          <a:xfrm>
            <a:off x="5857884" y="2285992"/>
            <a:ext cx="928694" cy="571504"/>
          </a:xfrm>
          <a:prstGeom prst="diamond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8" name="257 CuadroTexto"/>
          <p:cNvSpPr txBox="1"/>
          <p:nvPr/>
        </p:nvSpPr>
        <p:spPr>
          <a:xfrm>
            <a:off x="5929322" y="2428868"/>
            <a:ext cx="85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 smtClean="0"/>
              <a:t>START</a:t>
            </a:r>
            <a:endParaRPr lang="es-CO" sz="1500" dirty="0"/>
          </a:p>
        </p:txBody>
      </p:sp>
      <p:sp>
        <p:nvSpPr>
          <p:cNvPr id="259" name="258 Rectángulo"/>
          <p:cNvSpPr/>
          <p:nvPr/>
        </p:nvSpPr>
        <p:spPr>
          <a:xfrm>
            <a:off x="5357818" y="3357562"/>
            <a:ext cx="2000264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0" name="259 Conector recto de flecha"/>
          <p:cNvCxnSpPr/>
          <p:nvPr/>
        </p:nvCxnSpPr>
        <p:spPr>
          <a:xfrm rot="5400000">
            <a:off x="6108314" y="3106338"/>
            <a:ext cx="5008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261 CuadroTexto"/>
          <p:cNvSpPr txBox="1"/>
          <p:nvPr/>
        </p:nvSpPr>
        <p:spPr>
          <a:xfrm>
            <a:off x="5357818" y="3500438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 d← divisor</a:t>
            </a:r>
          </a:p>
          <a:p>
            <a:pPr algn="ctr"/>
            <a:r>
              <a:rPr lang="es-CO" dirty="0" smtClean="0"/>
              <a:t> A← Dividendo</a:t>
            </a:r>
          </a:p>
          <a:p>
            <a:pPr algn="ctr"/>
            <a:r>
              <a:rPr lang="es-CO" dirty="0" smtClean="0"/>
              <a:t>Q ← 0</a:t>
            </a:r>
          </a:p>
          <a:p>
            <a:pPr algn="ctr"/>
            <a:r>
              <a:rPr lang="es-CO" dirty="0" smtClean="0"/>
              <a:t>cnt ←1</a:t>
            </a:r>
            <a:endParaRPr lang="es-CO" dirty="0"/>
          </a:p>
        </p:txBody>
      </p:sp>
      <p:sp>
        <p:nvSpPr>
          <p:cNvPr id="263" name="262 Rombo"/>
          <p:cNvSpPr/>
          <p:nvPr/>
        </p:nvSpPr>
        <p:spPr>
          <a:xfrm>
            <a:off x="5786446" y="5286388"/>
            <a:ext cx="1143008" cy="71438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7" name="266 Conector recto de flecha"/>
          <p:cNvCxnSpPr/>
          <p:nvPr/>
        </p:nvCxnSpPr>
        <p:spPr>
          <a:xfrm rot="5400000">
            <a:off x="6108314" y="5035164"/>
            <a:ext cx="5008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268 Conector recto de flecha"/>
          <p:cNvCxnSpPr>
            <a:stCxn id="263" idx="3"/>
          </p:cNvCxnSpPr>
          <p:nvPr/>
        </p:nvCxnSpPr>
        <p:spPr>
          <a:xfrm>
            <a:off x="6929454" y="5643578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Conector recto de flecha"/>
          <p:cNvCxnSpPr>
            <a:stCxn id="263" idx="1"/>
          </p:cNvCxnSpPr>
          <p:nvPr/>
        </p:nvCxnSpPr>
        <p:spPr>
          <a:xfrm rot="10800000">
            <a:off x="4929190" y="5643578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275 CuadroTexto"/>
          <p:cNvSpPr txBox="1"/>
          <p:nvPr/>
        </p:nvSpPr>
        <p:spPr>
          <a:xfrm>
            <a:off x="6072198" y="5429264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</a:t>
            </a:r>
            <a:r>
              <a:rPr lang="es-CO" sz="1100" b="1" dirty="0" smtClean="0"/>
              <a:t>MSB</a:t>
            </a:r>
            <a:endParaRPr lang="es-CO" sz="1600" b="1" dirty="0"/>
          </a:p>
        </p:txBody>
      </p:sp>
      <p:sp>
        <p:nvSpPr>
          <p:cNvPr id="285" name="284 CuadroTexto"/>
          <p:cNvSpPr txBox="1"/>
          <p:nvPr/>
        </p:nvSpPr>
        <p:spPr>
          <a:xfrm>
            <a:off x="7000892" y="52149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286" name="285 CuadroTexto"/>
          <p:cNvSpPr txBox="1"/>
          <p:nvPr/>
        </p:nvSpPr>
        <p:spPr>
          <a:xfrm>
            <a:off x="5286380" y="52149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87" name="286 CuadroTexto"/>
          <p:cNvSpPr txBox="1"/>
          <p:nvPr/>
        </p:nvSpPr>
        <p:spPr>
          <a:xfrm>
            <a:off x="5143504" y="15001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S0</a:t>
            </a:r>
            <a:endParaRPr lang="es-CO" dirty="0"/>
          </a:p>
        </p:txBody>
      </p:sp>
      <p:sp>
        <p:nvSpPr>
          <p:cNvPr id="288" name="287 CuadroTexto"/>
          <p:cNvSpPr txBox="1"/>
          <p:nvPr/>
        </p:nvSpPr>
        <p:spPr>
          <a:xfrm>
            <a:off x="5214942" y="292893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S1</a:t>
            </a:r>
            <a:endParaRPr lang="es-CO" dirty="0"/>
          </a:p>
        </p:txBody>
      </p:sp>
      <p:sp>
        <p:nvSpPr>
          <p:cNvPr id="289" name="3 Marcador de pie de página"/>
          <p:cNvSpPr txBox="1">
            <a:spLocks/>
          </p:cNvSpPr>
          <p:nvPr/>
        </p:nvSpPr>
        <p:spPr bwMode="white">
          <a:xfrm>
            <a:off x="5929322" y="6143644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6786578" y="2571744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rot="5400000" flipH="1" flipV="1">
            <a:off x="7036611" y="2107397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rot="10800000">
            <a:off x="6858016" y="1641462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929454" y="22145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286512" y="285749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1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215074" y="2786852"/>
            <a:ext cx="1785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endParaRPr lang="es-ES" b="1" dirty="0" smtClean="0"/>
          </a:p>
          <a:p>
            <a:pPr algn="ctr"/>
            <a:endParaRPr lang="en-US" dirty="0"/>
          </a:p>
        </p:txBody>
      </p:sp>
      <p:sp>
        <p:nvSpPr>
          <p:cNvPr id="6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70" y="214290"/>
            <a:ext cx="1214446" cy="35719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ASM</a:t>
            </a:r>
            <a:endParaRPr lang="es-ES" dirty="0"/>
          </a:p>
        </p:txBody>
      </p:sp>
      <p:pic>
        <p:nvPicPr>
          <p:cNvPr id="66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Rombo"/>
          <p:cNvSpPr/>
          <p:nvPr/>
        </p:nvSpPr>
        <p:spPr>
          <a:xfrm>
            <a:off x="2071670" y="1215216"/>
            <a:ext cx="1143008" cy="71438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43 Conector recto de flecha"/>
          <p:cNvCxnSpPr>
            <a:stCxn id="43" idx="3"/>
          </p:cNvCxnSpPr>
          <p:nvPr/>
        </p:nvCxnSpPr>
        <p:spPr>
          <a:xfrm flipV="1">
            <a:off x="3214678" y="1571612"/>
            <a:ext cx="85725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43" idx="1"/>
          </p:cNvCxnSpPr>
          <p:nvPr/>
        </p:nvCxnSpPr>
        <p:spPr>
          <a:xfrm rot="10800000">
            <a:off x="1214414" y="1572406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2357422" y="1358092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</a:t>
            </a:r>
            <a:r>
              <a:rPr lang="es-CO" sz="1100" b="1" dirty="0" smtClean="0"/>
              <a:t>MSB</a:t>
            </a:r>
            <a:endParaRPr lang="es-CO" sz="16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3286116" y="11437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571604" y="114377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1" name="50 Rectángulo"/>
          <p:cNvSpPr/>
          <p:nvPr/>
        </p:nvSpPr>
        <p:spPr>
          <a:xfrm>
            <a:off x="428596" y="2143910"/>
            <a:ext cx="1643074" cy="7143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51 Rectángulo"/>
          <p:cNvSpPr/>
          <p:nvPr/>
        </p:nvSpPr>
        <p:spPr>
          <a:xfrm>
            <a:off x="3357554" y="2143910"/>
            <a:ext cx="1214446" cy="500066"/>
          </a:xfrm>
          <a:prstGeom prst="rect">
            <a:avLst/>
          </a:prstGeom>
          <a:noFill/>
          <a:ln>
            <a:solidFill>
              <a:srgbClr val="FAA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52 Conector recto de flecha"/>
          <p:cNvCxnSpPr/>
          <p:nvPr/>
        </p:nvCxnSpPr>
        <p:spPr>
          <a:xfrm rot="5400000">
            <a:off x="2393538" y="963992"/>
            <a:ext cx="5008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rot="5400000">
            <a:off x="1000100" y="1858158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rot="5400000">
            <a:off x="3786184" y="1858158"/>
            <a:ext cx="571502" cy="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500034" y="2143910"/>
            <a:ext cx="15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d← shl (d,0)</a:t>
            </a:r>
            <a:endParaRPr lang="es-CO" dirty="0"/>
          </a:p>
        </p:txBody>
      </p:sp>
      <p:sp>
        <p:nvSpPr>
          <p:cNvPr id="75" name="74 Rectángulo"/>
          <p:cNvSpPr/>
          <p:nvPr/>
        </p:nvSpPr>
        <p:spPr>
          <a:xfrm>
            <a:off x="571472" y="2429662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cnt ←cnt +1</a:t>
            </a:r>
            <a:endParaRPr lang="es-CO" dirty="0"/>
          </a:p>
        </p:txBody>
      </p:sp>
      <p:sp>
        <p:nvSpPr>
          <p:cNvPr id="76" name="75 CuadroTexto"/>
          <p:cNvSpPr txBox="1"/>
          <p:nvPr/>
        </p:nvSpPr>
        <p:spPr>
          <a:xfrm>
            <a:off x="2786050" y="9173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S2</a:t>
            </a:r>
            <a:endParaRPr lang="es-CO" dirty="0"/>
          </a:p>
        </p:txBody>
      </p:sp>
      <p:sp>
        <p:nvSpPr>
          <p:cNvPr id="77" name="76 CuadroTexto"/>
          <p:cNvSpPr txBox="1"/>
          <p:nvPr/>
        </p:nvSpPr>
        <p:spPr>
          <a:xfrm>
            <a:off x="500034" y="17152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S3</a:t>
            </a:r>
            <a:endParaRPr lang="es-CO" dirty="0"/>
          </a:p>
        </p:txBody>
      </p:sp>
      <p:sp>
        <p:nvSpPr>
          <p:cNvPr id="78" name="77 CuadroTexto"/>
          <p:cNvSpPr txBox="1"/>
          <p:nvPr/>
        </p:nvSpPr>
        <p:spPr>
          <a:xfrm>
            <a:off x="4643438" y="221534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S4</a:t>
            </a:r>
            <a:endParaRPr lang="es-CO" dirty="0"/>
          </a:p>
        </p:txBody>
      </p:sp>
      <p:sp>
        <p:nvSpPr>
          <p:cNvPr id="79" name="78 Rectángulo"/>
          <p:cNvSpPr/>
          <p:nvPr/>
        </p:nvSpPr>
        <p:spPr>
          <a:xfrm>
            <a:off x="3428992" y="2215348"/>
            <a:ext cx="109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A← A - d</a:t>
            </a:r>
            <a:endParaRPr lang="es-CO" dirty="0"/>
          </a:p>
        </p:txBody>
      </p:sp>
      <p:sp>
        <p:nvSpPr>
          <p:cNvPr id="80" name="79 Rombo"/>
          <p:cNvSpPr/>
          <p:nvPr/>
        </p:nvSpPr>
        <p:spPr>
          <a:xfrm>
            <a:off x="3500430" y="2929728"/>
            <a:ext cx="1143008" cy="71438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80 CuadroTexto"/>
          <p:cNvSpPr txBox="1"/>
          <p:nvPr/>
        </p:nvSpPr>
        <p:spPr>
          <a:xfrm>
            <a:off x="3714744" y="309124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/>
              <a:t>A</a:t>
            </a:r>
            <a:r>
              <a:rPr lang="es-CO" sz="1100" b="1" dirty="0" smtClean="0"/>
              <a:t>MSB</a:t>
            </a:r>
            <a:endParaRPr lang="es-CO" sz="1600" b="1" dirty="0"/>
          </a:p>
        </p:txBody>
      </p:sp>
      <p:cxnSp>
        <p:nvCxnSpPr>
          <p:cNvPr id="82" name="81 Conector recto de flecha"/>
          <p:cNvCxnSpPr>
            <a:endCxn id="80" idx="0"/>
          </p:cNvCxnSpPr>
          <p:nvPr/>
        </p:nvCxnSpPr>
        <p:spPr>
          <a:xfrm rot="5400000">
            <a:off x="3929852" y="2786058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"/>
          <p:cNvSpPr/>
          <p:nvPr/>
        </p:nvSpPr>
        <p:spPr>
          <a:xfrm>
            <a:off x="1428728" y="3858422"/>
            <a:ext cx="2000264" cy="107157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84 Rectángulo"/>
          <p:cNvSpPr/>
          <p:nvPr/>
        </p:nvSpPr>
        <p:spPr>
          <a:xfrm>
            <a:off x="4643438" y="3858422"/>
            <a:ext cx="1928826" cy="10715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6" name="85 Conector recto de flecha"/>
          <p:cNvCxnSpPr/>
          <p:nvPr/>
        </p:nvCxnSpPr>
        <p:spPr>
          <a:xfrm rot="10800000">
            <a:off x="2643174" y="3285329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/>
          <p:nvPr/>
        </p:nvCxnSpPr>
        <p:spPr>
          <a:xfrm>
            <a:off x="4643438" y="3285330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rot="5400000">
            <a:off x="2358216" y="357187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rot="5400000">
            <a:off x="5214148" y="357187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2714612" y="29175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4929190" y="29297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95" name="94 CuadroTexto"/>
          <p:cNvSpPr txBox="1"/>
          <p:nvPr/>
        </p:nvSpPr>
        <p:spPr>
          <a:xfrm>
            <a:off x="1571604" y="34297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S6</a:t>
            </a:r>
            <a:endParaRPr lang="es-CO" dirty="0"/>
          </a:p>
        </p:txBody>
      </p:sp>
      <p:sp>
        <p:nvSpPr>
          <p:cNvPr id="96" name="95 CuadroTexto"/>
          <p:cNvSpPr txBox="1"/>
          <p:nvPr/>
        </p:nvSpPr>
        <p:spPr>
          <a:xfrm>
            <a:off x="5643570" y="34297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S5</a:t>
            </a:r>
            <a:endParaRPr lang="es-CO" dirty="0"/>
          </a:p>
        </p:txBody>
      </p:sp>
      <p:sp>
        <p:nvSpPr>
          <p:cNvPr id="97" name="96 Rombo"/>
          <p:cNvSpPr/>
          <p:nvPr/>
        </p:nvSpPr>
        <p:spPr>
          <a:xfrm>
            <a:off x="3571868" y="5643578"/>
            <a:ext cx="1143008" cy="785818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97 Rectángulo"/>
          <p:cNvSpPr/>
          <p:nvPr/>
        </p:nvSpPr>
        <p:spPr>
          <a:xfrm>
            <a:off x="5572132" y="5786454"/>
            <a:ext cx="1643074" cy="500066"/>
          </a:xfrm>
          <a:prstGeom prst="rect">
            <a:avLst/>
          </a:prstGeom>
          <a:noFill/>
          <a:ln>
            <a:solidFill>
              <a:srgbClr val="3FC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3" name="102 Conector recto de flecha"/>
          <p:cNvCxnSpPr>
            <a:endCxn id="98" idx="1"/>
          </p:cNvCxnSpPr>
          <p:nvPr/>
        </p:nvCxnSpPr>
        <p:spPr>
          <a:xfrm>
            <a:off x="4714876" y="6034900"/>
            <a:ext cx="857256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Rectángulo"/>
          <p:cNvSpPr/>
          <p:nvPr/>
        </p:nvSpPr>
        <p:spPr>
          <a:xfrm>
            <a:off x="1500166" y="3929066"/>
            <a:ext cx="11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A← A + d</a:t>
            </a:r>
            <a:endParaRPr lang="es-CO" dirty="0"/>
          </a:p>
        </p:txBody>
      </p:sp>
      <p:sp>
        <p:nvSpPr>
          <p:cNvPr id="105" name="104 Rectángulo"/>
          <p:cNvSpPr/>
          <p:nvPr/>
        </p:nvSpPr>
        <p:spPr>
          <a:xfrm>
            <a:off x="1500166" y="4144174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AQ← shl (AQ,0)</a:t>
            </a:r>
            <a:endParaRPr lang="es-CO" dirty="0"/>
          </a:p>
        </p:txBody>
      </p:sp>
      <p:sp>
        <p:nvSpPr>
          <p:cNvPr id="106" name="105 Rectángulo"/>
          <p:cNvSpPr/>
          <p:nvPr/>
        </p:nvSpPr>
        <p:spPr>
          <a:xfrm>
            <a:off x="1578180" y="442992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cnt ←cnt -1</a:t>
            </a:r>
            <a:endParaRPr lang="es-CO" dirty="0"/>
          </a:p>
        </p:txBody>
      </p:sp>
      <p:sp>
        <p:nvSpPr>
          <p:cNvPr id="107" name="106 Rectángulo"/>
          <p:cNvSpPr/>
          <p:nvPr/>
        </p:nvSpPr>
        <p:spPr>
          <a:xfrm>
            <a:off x="4742500" y="392986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AQ← shl (AQ,1)</a:t>
            </a:r>
            <a:endParaRPr lang="es-CO" dirty="0"/>
          </a:p>
        </p:txBody>
      </p:sp>
      <p:sp>
        <p:nvSpPr>
          <p:cNvPr id="108" name="107 Rectángulo"/>
          <p:cNvSpPr/>
          <p:nvPr/>
        </p:nvSpPr>
        <p:spPr>
          <a:xfrm>
            <a:off x="4779160" y="427490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cnt ←cnt -1</a:t>
            </a:r>
            <a:endParaRPr lang="es-CO" dirty="0"/>
          </a:p>
        </p:txBody>
      </p:sp>
      <p:cxnSp>
        <p:nvCxnSpPr>
          <p:cNvPr id="111" name="110 Conector recto de flecha"/>
          <p:cNvCxnSpPr/>
          <p:nvPr/>
        </p:nvCxnSpPr>
        <p:spPr>
          <a:xfrm>
            <a:off x="2643174" y="5285594"/>
            <a:ext cx="150019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/>
          <p:nvPr/>
        </p:nvCxnSpPr>
        <p:spPr>
          <a:xfrm rot="10800000">
            <a:off x="4071935" y="5287182"/>
            <a:ext cx="14287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/>
          <p:nvPr/>
        </p:nvCxnSpPr>
        <p:spPr>
          <a:xfrm rot="5400000">
            <a:off x="2463785" y="5108587"/>
            <a:ext cx="35798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/>
          <p:nvPr/>
        </p:nvCxnSpPr>
        <p:spPr>
          <a:xfrm rot="5400000">
            <a:off x="5322099" y="5108587"/>
            <a:ext cx="35798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/>
          <p:nvPr/>
        </p:nvCxnSpPr>
        <p:spPr>
          <a:xfrm rot="5400000">
            <a:off x="3965571" y="5465777"/>
            <a:ext cx="35639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3643306" y="587652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/>
              <a:t>cnt  = 0</a:t>
            </a:r>
            <a:endParaRPr lang="es-CO" sz="1600" b="1" dirty="0"/>
          </a:p>
        </p:txBody>
      </p:sp>
      <p:cxnSp>
        <p:nvCxnSpPr>
          <p:cNvPr id="136" name="135 Conector recto de flecha"/>
          <p:cNvCxnSpPr/>
          <p:nvPr/>
        </p:nvCxnSpPr>
        <p:spPr>
          <a:xfrm rot="5400000" flipH="1" flipV="1">
            <a:off x="5537208" y="3892554"/>
            <a:ext cx="4214844" cy="1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 rot="10800000">
            <a:off x="4071934" y="1786720"/>
            <a:ext cx="35719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6357950" y="54292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S7</a:t>
            </a:r>
            <a:endParaRPr lang="es-CO" dirty="0"/>
          </a:p>
        </p:txBody>
      </p:sp>
      <p:sp>
        <p:nvSpPr>
          <p:cNvPr id="145" name="144 Rectángulo"/>
          <p:cNvSpPr/>
          <p:nvPr/>
        </p:nvSpPr>
        <p:spPr>
          <a:xfrm>
            <a:off x="1643042" y="5786454"/>
            <a:ext cx="1071570" cy="500066"/>
          </a:xfrm>
          <a:prstGeom prst="rect">
            <a:avLst/>
          </a:prstGeom>
          <a:noFill/>
          <a:ln>
            <a:solidFill>
              <a:srgbClr val="8B7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8" name="147 Conector recto de flecha"/>
          <p:cNvCxnSpPr>
            <a:stCxn id="97" idx="1"/>
            <a:endCxn id="145" idx="3"/>
          </p:cNvCxnSpPr>
          <p:nvPr/>
        </p:nvCxnSpPr>
        <p:spPr>
          <a:xfrm rot="10800000">
            <a:off x="2714612" y="6036487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714480" y="60007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1785918" y="58578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IDLE</a:t>
            </a:r>
            <a:endParaRPr lang="es-CO" dirty="0"/>
          </a:p>
        </p:txBody>
      </p:sp>
      <p:cxnSp>
        <p:nvCxnSpPr>
          <p:cNvPr id="153" name="152 Conector recto de flecha"/>
          <p:cNvCxnSpPr/>
          <p:nvPr/>
        </p:nvCxnSpPr>
        <p:spPr>
          <a:xfrm>
            <a:off x="7215206" y="6000768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56 Rectángulo"/>
          <p:cNvSpPr/>
          <p:nvPr/>
        </p:nvSpPr>
        <p:spPr>
          <a:xfrm>
            <a:off x="5643570" y="5857892"/>
            <a:ext cx="15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d← shr (0,d)</a:t>
            </a:r>
            <a:endParaRPr lang="es-CO" dirty="0"/>
          </a:p>
        </p:txBody>
      </p:sp>
      <p:sp>
        <p:nvSpPr>
          <p:cNvPr id="158" name="3 Marcador de pie de página"/>
          <p:cNvSpPr txBox="1">
            <a:spLocks/>
          </p:cNvSpPr>
          <p:nvPr/>
        </p:nvSpPr>
        <p:spPr bwMode="white">
          <a:xfrm>
            <a:off x="4214810" y="214290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2928926" y="56435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857752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cxnSp>
        <p:nvCxnSpPr>
          <p:cNvPr id="62" name="61 Conector recto de flecha"/>
          <p:cNvCxnSpPr/>
          <p:nvPr/>
        </p:nvCxnSpPr>
        <p:spPr>
          <a:xfrm rot="5400000">
            <a:off x="1000894" y="3142454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rot="10800000">
            <a:off x="142844" y="3429000"/>
            <a:ext cx="114300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rot="5400000" flipH="1" flipV="1">
            <a:off x="-1142246" y="2143116"/>
            <a:ext cx="257176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>
            <a:off x="142844" y="857232"/>
            <a:ext cx="250033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768" y="214290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112 CuadroTexto"/>
          <p:cNvSpPr txBox="1"/>
          <p:nvPr/>
        </p:nvSpPr>
        <p:spPr>
          <a:xfrm>
            <a:off x="3500430" y="23574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RTL: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285720" y="285728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Datos para implementar en el procesador de la Figura 1: </a:t>
            </a:r>
          </a:p>
        </p:txBody>
      </p:sp>
      <p:sp>
        <p:nvSpPr>
          <p:cNvPr id="116" name="115 CuadroTexto"/>
          <p:cNvSpPr txBox="1"/>
          <p:nvPr/>
        </p:nvSpPr>
        <p:spPr>
          <a:xfrm>
            <a:off x="428596" y="1142985"/>
            <a:ext cx="421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R1← divisor </a:t>
            </a:r>
          </a:p>
          <a:p>
            <a:r>
              <a:rPr lang="es-CO" sz="1600" dirty="0" smtClean="0"/>
              <a:t>R4 ← Dividendo</a:t>
            </a:r>
          </a:p>
          <a:p>
            <a:r>
              <a:rPr lang="es-CO" sz="1600" dirty="0" smtClean="0"/>
              <a:t>R3 ←  Q</a:t>
            </a:r>
          </a:p>
          <a:p>
            <a:r>
              <a:rPr lang="es-CO" sz="1600" dirty="0" smtClean="0"/>
              <a:t>R2 ← “00000001” Registro Auxiliar.</a:t>
            </a:r>
            <a:endParaRPr lang="es-CO" sz="16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285720" y="28574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S0:</a:t>
            </a:r>
          </a:p>
        </p:txBody>
      </p:sp>
      <p:sp>
        <p:nvSpPr>
          <p:cNvPr id="120" name="119 Rectángulo"/>
          <p:cNvSpPr/>
          <p:nvPr/>
        </p:nvSpPr>
        <p:spPr>
          <a:xfrm>
            <a:off x="785786" y="3286124"/>
            <a:ext cx="1428760" cy="500066"/>
          </a:xfrm>
          <a:prstGeom prst="rect">
            <a:avLst/>
          </a:prstGeom>
          <a:noFill/>
          <a:ln>
            <a:solidFill>
              <a:srgbClr val="8B7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120 Rectángulo"/>
          <p:cNvSpPr/>
          <p:nvPr/>
        </p:nvSpPr>
        <p:spPr>
          <a:xfrm>
            <a:off x="1142976" y="33575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IDLE</a:t>
            </a:r>
            <a:endParaRPr lang="es-CO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357158" y="39290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S1:</a:t>
            </a:r>
          </a:p>
        </p:txBody>
      </p:sp>
      <p:sp>
        <p:nvSpPr>
          <p:cNvPr id="124" name="123 Rectángulo"/>
          <p:cNvSpPr/>
          <p:nvPr/>
        </p:nvSpPr>
        <p:spPr>
          <a:xfrm>
            <a:off x="500034" y="4429132"/>
            <a:ext cx="3571900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124 CuadroTexto"/>
          <p:cNvSpPr txBox="1"/>
          <p:nvPr/>
        </p:nvSpPr>
        <p:spPr>
          <a:xfrm>
            <a:off x="571472" y="4500570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1.0  R4 ←</a:t>
            </a:r>
            <a:r>
              <a:rPr lang="es-ES" dirty="0" smtClean="0"/>
              <a:t>MRAM[02]; R3</a:t>
            </a:r>
            <a:r>
              <a:rPr lang="es-CO" dirty="0" smtClean="0"/>
              <a:t> ←0</a:t>
            </a:r>
          </a:p>
          <a:p>
            <a:r>
              <a:rPr lang="es-CO" dirty="0" smtClean="0"/>
              <a:t>1.1  R0 ←</a:t>
            </a:r>
            <a:r>
              <a:rPr lang="es-ES" dirty="0" smtClean="0"/>
              <a:t>MRAM[03]; Q ya esta esta cargado en el registro R3;</a:t>
            </a:r>
          </a:p>
          <a:p>
            <a:r>
              <a:rPr lang="es-ES" dirty="0" smtClean="0"/>
              <a:t>cnt</a:t>
            </a:r>
            <a:r>
              <a:rPr lang="es-CO" dirty="0" smtClean="0"/>
              <a:t> ← 8;</a:t>
            </a:r>
            <a:r>
              <a:rPr lang="es-ES" dirty="0" smtClean="0"/>
              <a:t> R</a:t>
            </a:r>
            <a:r>
              <a:rPr lang="es-ES" sz="1200" dirty="0" smtClean="0"/>
              <a:t>B</a:t>
            </a:r>
            <a:r>
              <a:rPr lang="es-CO" dirty="0" smtClean="0"/>
              <a:t>,R</a:t>
            </a:r>
            <a:r>
              <a:rPr lang="es-CO" sz="1200" dirty="0" smtClean="0"/>
              <a:t>A</a:t>
            </a:r>
            <a:r>
              <a:rPr lang="es-CO" dirty="0" smtClean="0"/>
              <a:t>,R</a:t>
            </a:r>
            <a:r>
              <a:rPr lang="es-CO" sz="1200" dirty="0" smtClean="0"/>
              <a:t>C</a:t>
            </a:r>
            <a:r>
              <a:rPr lang="es-CO" dirty="0" smtClean="0"/>
              <a:t>,R</a:t>
            </a:r>
            <a:r>
              <a:rPr lang="es-CO" sz="1200" dirty="0" smtClean="0"/>
              <a:t>D</a:t>
            </a:r>
            <a:r>
              <a:rPr lang="es-CO" dirty="0" smtClean="0"/>
              <a:t>←0;</a:t>
            </a:r>
            <a:r>
              <a:rPr lang="es-ES" dirty="0" smtClean="0"/>
              <a:t>  </a:t>
            </a:r>
            <a:endParaRPr lang="es-CO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4857752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S2:</a:t>
            </a:r>
          </a:p>
        </p:txBody>
      </p:sp>
      <p:sp>
        <p:nvSpPr>
          <p:cNvPr id="131" name="130 Rombo"/>
          <p:cNvSpPr/>
          <p:nvPr/>
        </p:nvSpPr>
        <p:spPr>
          <a:xfrm>
            <a:off x="5429256" y="2714620"/>
            <a:ext cx="1143008" cy="71438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134 Rectángulo"/>
          <p:cNvSpPr/>
          <p:nvPr/>
        </p:nvSpPr>
        <p:spPr>
          <a:xfrm>
            <a:off x="5572132" y="2786058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/>
              <a:t>d</a:t>
            </a:r>
            <a:r>
              <a:rPr lang="es-CO" b="1" dirty="0" smtClean="0"/>
              <a:t>MSB</a:t>
            </a:r>
            <a:endParaRPr lang="es-CO" sz="2800" b="1" dirty="0"/>
          </a:p>
        </p:txBody>
      </p:sp>
      <p:sp>
        <p:nvSpPr>
          <p:cNvPr id="136" name="135 Rectángulo"/>
          <p:cNvSpPr/>
          <p:nvPr/>
        </p:nvSpPr>
        <p:spPr>
          <a:xfrm>
            <a:off x="4786314" y="3714752"/>
            <a:ext cx="392909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136 Rectángulo"/>
          <p:cNvSpPr/>
          <p:nvPr/>
        </p:nvSpPr>
        <p:spPr>
          <a:xfrm>
            <a:off x="4857752" y="3786190"/>
            <a:ext cx="3810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/>
              <a:t>2.0  RA ←R1</a:t>
            </a:r>
          </a:p>
          <a:p>
            <a:r>
              <a:rPr lang="es-CO" sz="1600" dirty="0" smtClean="0"/>
              <a:t>2.1  RC ←SHL(RA+RB,0);</a:t>
            </a:r>
          </a:p>
          <a:p>
            <a:r>
              <a:rPr lang="es-CO" sz="1600" dirty="0" smtClean="0"/>
              <a:t>2.2  R2 ←RC;</a:t>
            </a:r>
          </a:p>
          <a:p>
            <a:r>
              <a:rPr lang="es-CO" sz="1600" dirty="0" smtClean="0"/>
              <a:t>2.3  RA ←R2</a:t>
            </a:r>
          </a:p>
          <a:p>
            <a:r>
              <a:rPr lang="es-CO" sz="1600" dirty="0" smtClean="0"/>
              <a:t>2.4  RC ←SHR(0,RA+RB);</a:t>
            </a:r>
          </a:p>
          <a:p>
            <a:r>
              <a:rPr lang="es-CO" sz="1600" dirty="0" smtClean="0"/>
              <a:t>2.5  R2 ←RC; RA←R1;</a:t>
            </a:r>
          </a:p>
          <a:p>
            <a:r>
              <a:rPr lang="es-CO" sz="1600" dirty="0" smtClean="0"/>
              <a:t>2.6  RB ←R2</a:t>
            </a:r>
          </a:p>
          <a:p>
            <a:r>
              <a:rPr lang="es-CO" sz="1600" dirty="0" smtClean="0"/>
              <a:t>2.7  RC ←RA-RB</a:t>
            </a:r>
          </a:p>
          <a:p>
            <a:endParaRPr lang="es-CO" sz="1600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 bwMode="white">
          <a:xfrm>
            <a:off x="5929322" y="6143644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00034" y="928670"/>
            <a:ext cx="2357454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428596" y="3571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S2: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42910" y="1071547"/>
            <a:ext cx="2071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If (RA-RB=0){</a:t>
            </a:r>
          </a:p>
          <a:p>
            <a:r>
              <a:rPr lang="es-CO" dirty="0" smtClean="0"/>
              <a:t>  C=0  “ dmsb</a:t>
            </a:r>
            <a:r>
              <a:rPr lang="es-CO" sz="1100" dirty="0" smtClean="0"/>
              <a:t> =</a:t>
            </a:r>
            <a:r>
              <a:rPr lang="es-CO" dirty="0" smtClean="0"/>
              <a:t>0”;</a:t>
            </a:r>
          </a:p>
          <a:p>
            <a:r>
              <a:rPr lang="es-CO" dirty="0" smtClean="0"/>
              <a:t>“dmsb”→ S3      }</a:t>
            </a:r>
          </a:p>
          <a:p>
            <a:endParaRPr lang="es-CO" dirty="0" smtClean="0"/>
          </a:p>
          <a:p>
            <a:r>
              <a:rPr lang="es-CO" dirty="0" smtClean="0"/>
              <a:t>else {</a:t>
            </a:r>
          </a:p>
          <a:p>
            <a:r>
              <a:rPr lang="es-CO" dirty="0" smtClean="0"/>
              <a:t>    C=1  “dmsb</a:t>
            </a:r>
            <a:r>
              <a:rPr lang="es-CO" sz="1100" dirty="0" smtClean="0"/>
              <a:t> </a:t>
            </a:r>
            <a:r>
              <a:rPr lang="es-CO" dirty="0" smtClean="0"/>
              <a:t>=1”;</a:t>
            </a:r>
          </a:p>
          <a:p>
            <a:r>
              <a:rPr lang="es-CO" dirty="0" smtClean="0"/>
              <a:t> “dmsb”→ S4   } </a:t>
            </a:r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428596" y="357187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S3: </a:t>
            </a:r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500034" y="4071942"/>
            <a:ext cx="3429024" cy="20717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CuadroTexto"/>
          <p:cNvSpPr txBox="1"/>
          <p:nvPr/>
        </p:nvSpPr>
        <p:spPr>
          <a:xfrm>
            <a:off x="642910" y="4286256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3.0  RA ←R1; RB ←0;</a:t>
            </a:r>
          </a:p>
          <a:p>
            <a:r>
              <a:rPr lang="es-CO" dirty="0" smtClean="0"/>
              <a:t>3.1  RC←SHL(RA+RB,0)</a:t>
            </a:r>
          </a:p>
          <a:p>
            <a:r>
              <a:rPr lang="es-CO" dirty="0" smtClean="0"/>
              <a:t>3.2  R1←RC; cnt ←cnt +1;</a:t>
            </a:r>
          </a:p>
          <a:p>
            <a:r>
              <a:rPr lang="es-CO" dirty="0" smtClean="0"/>
              <a:t>       </a:t>
            </a:r>
          </a:p>
          <a:p>
            <a:r>
              <a:rPr lang="es-CO" dirty="0" smtClean="0"/>
              <a:t> “3.2” →  </a:t>
            </a:r>
            <a:endParaRPr lang="es-CO" dirty="0"/>
          </a:p>
        </p:txBody>
      </p:sp>
      <p:sp>
        <p:nvSpPr>
          <p:cNvPr id="16" name="15 Rombo"/>
          <p:cNvSpPr/>
          <p:nvPr/>
        </p:nvSpPr>
        <p:spPr>
          <a:xfrm>
            <a:off x="1714480" y="5357826"/>
            <a:ext cx="1143008" cy="500066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 smtClean="0">
                <a:solidFill>
                  <a:schemeClr val="tx1"/>
                </a:solidFill>
                <a:latin typeface="+mj-lt"/>
              </a:rPr>
              <a:t>  C</a:t>
            </a:r>
            <a:endParaRPr lang="es-CO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929190" y="857232"/>
            <a:ext cx="2928958" cy="3286148"/>
          </a:xfrm>
          <a:prstGeom prst="rect">
            <a:avLst/>
          </a:prstGeom>
          <a:noFill/>
          <a:ln>
            <a:solidFill>
              <a:srgbClr val="FAA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000628" y="3571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S4: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5000628" y="928670"/>
            <a:ext cx="27860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4.0  RA ←R4; RB ←R1;</a:t>
            </a:r>
          </a:p>
          <a:p>
            <a:r>
              <a:rPr lang="es-CO" dirty="0" smtClean="0"/>
              <a:t>4.1  RC←RA-RB;</a:t>
            </a:r>
          </a:p>
          <a:p>
            <a:r>
              <a:rPr lang="es-CO" dirty="0" smtClean="0"/>
              <a:t>4.2  R4 ←RC;</a:t>
            </a:r>
          </a:p>
          <a:p>
            <a:r>
              <a:rPr lang="es-CO" dirty="0" smtClean="0"/>
              <a:t>If (RA-RB=0){</a:t>
            </a:r>
          </a:p>
          <a:p>
            <a:r>
              <a:rPr lang="es-CO" dirty="0" smtClean="0"/>
              <a:t>  C=0  “</a:t>
            </a:r>
            <a:r>
              <a:rPr lang="es-CO" dirty="0" err="1" smtClean="0"/>
              <a:t>Amsb</a:t>
            </a:r>
            <a:r>
              <a:rPr lang="es-CO" dirty="0" smtClean="0"/>
              <a:t> </a:t>
            </a:r>
            <a:r>
              <a:rPr lang="es-CO" sz="1100" dirty="0" smtClean="0"/>
              <a:t>=</a:t>
            </a:r>
            <a:r>
              <a:rPr lang="es-CO" dirty="0" smtClean="0"/>
              <a:t>0”;</a:t>
            </a:r>
          </a:p>
          <a:p>
            <a:r>
              <a:rPr lang="es-CO" dirty="0" smtClean="0"/>
              <a:t>“</a:t>
            </a:r>
            <a:r>
              <a:rPr lang="es-CO" dirty="0" err="1" smtClean="0"/>
              <a:t>A</a:t>
            </a:r>
            <a:r>
              <a:rPr lang="es-CO" sz="1600" dirty="0" err="1" smtClean="0"/>
              <a:t>msb</a:t>
            </a:r>
            <a:r>
              <a:rPr lang="es-CO" dirty="0" smtClean="0"/>
              <a:t>”→ S5      }</a:t>
            </a:r>
          </a:p>
          <a:p>
            <a:endParaRPr lang="es-CO" dirty="0" smtClean="0"/>
          </a:p>
          <a:p>
            <a:r>
              <a:rPr lang="es-CO" dirty="0" smtClean="0"/>
              <a:t>else {</a:t>
            </a:r>
          </a:p>
          <a:p>
            <a:r>
              <a:rPr lang="es-CO" dirty="0" smtClean="0"/>
              <a:t>    C=1  “</a:t>
            </a:r>
            <a:r>
              <a:rPr lang="es-CO" dirty="0" err="1" smtClean="0"/>
              <a:t>Amsb</a:t>
            </a:r>
            <a:r>
              <a:rPr lang="es-CO" sz="1100" dirty="0" smtClean="0"/>
              <a:t> </a:t>
            </a:r>
            <a:r>
              <a:rPr lang="es-CO" dirty="0" smtClean="0"/>
              <a:t>=1”;</a:t>
            </a:r>
          </a:p>
          <a:p>
            <a:r>
              <a:rPr lang="es-CO" dirty="0" smtClean="0"/>
              <a:t> “</a:t>
            </a:r>
            <a:r>
              <a:rPr lang="es-CO" dirty="0" err="1" smtClean="0"/>
              <a:t>Amsb</a:t>
            </a:r>
            <a:r>
              <a:rPr lang="es-CO" dirty="0" smtClean="0"/>
              <a:t>”→ S6   } </a:t>
            </a:r>
          </a:p>
          <a:p>
            <a:endParaRPr lang="es-CO" dirty="0" smtClean="0"/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 bwMode="white">
          <a:xfrm>
            <a:off x="5857884" y="5143512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82 Rectángulo"/>
          <p:cNvSpPr/>
          <p:nvPr/>
        </p:nvSpPr>
        <p:spPr>
          <a:xfrm>
            <a:off x="428596" y="14285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S5:</a:t>
            </a:r>
            <a:endParaRPr lang="es-CO" dirty="0"/>
          </a:p>
        </p:txBody>
      </p:sp>
      <p:sp>
        <p:nvSpPr>
          <p:cNvPr id="85" name="84 Rectángulo"/>
          <p:cNvSpPr/>
          <p:nvPr/>
        </p:nvSpPr>
        <p:spPr>
          <a:xfrm>
            <a:off x="357158" y="642918"/>
            <a:ext cx="3000396" cy="22860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Rectángulo"/>
          <p:cNvSpPr/>
          <p:nvPr/>
        </p:nvSpPr>
        <p:spPr>
          <a:xfrm>
            <a:off x="500034" y="642918"/>
            <a:ext cx="2786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5.0  RA ←R3; RB ←0;</a:t>
            </a:r>
          </a:p>
          <a:p>
            <a:r>
              <a:rPr lang="es-CO" dirty="0" smtClean="0"/>
              <a:t>5.1  RC←SHL(RA+RB,0)</a:t>
            </a:r>
          </a:p>
          <a:p>
            <a:r>
              <a:rPr lang="es-CO" dirty="0" smtClean="0"/>
              <a:t>5.2  R3←RC;</a:t>
            </a:r>
          </a:p>
          <a:p>
            <a:r>
              <a:rPr lang="es-CO" dirty="0" smtClean="0"/>
              <a:t>5.3  RA← R3; RB ←R2;</a:t>
            </a:r>
          </a:p>
          <a:p>
            <a:r>
              <a:rPr lang="es-CO" dirty="0" smtClean="0"/>
              <a:t>5.4  RC←RA+RB;</a:t>
            </a:r>
          </a:p>
          <a:p>
            <a:r>
              <a:rPr lang="es-CO" dirty="0" smtClean="0"/>
              <a:t>5.5  R3 ←RC</a:t>
            </a:r>
          </a:p>
          <a:p>
            <a:r>
              <a:rPr lang="es-CO" dirty="0" smtClean="0"/>
              <a:t>“5.5” →</a:t>
            </a:r>
            <a:endParaRPr lang="es-CO" b="1" dirty="0" smtClean="0"/>
          </a:p>
          <a:p>
            <a:endParaRPr lang="es-CO" dirty="0" smtClean="0"/>
          </a:p>
        </p:txBody>
      </p:sp>
      <p:sp>
        <p:nvSpPr>
          <p:cNvPr id="89" name="88 Rectángulo"/>
          <p:cNvSpPr/>
          <p:nvPr/>
        </p:nvSpPr>
        <p:spPr>
          <a:xfrm>
            <a:off x="357158" y="350043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S6:</a:t>
            </a:r>
            <a:endParaRPr lang="es-CO" dirty="0"/>
          </a:p>
        </p:txBody>
      </p:sp>
      <p:sp>
        <p:nvSpPr>
          <p:cNvPr id="90" name="89 Rectángulo"/>
          <p:cNvSpPr/>
          <p:nvPr/>
        </p:nvSpPr>
        <p:spPr>
          <a:xfrm>
            <a:off x="357158" y="3929066"/>
            <a:ext cx="3143272" cy="2714644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90 Rectángulo"/>
          <p:cNvSpPr/>
          <p:nvPr/>
        </p:nvSpPr>
        <p:spPr>
          <a:xfrm>
            <a:off x="571472" y="4214818"/>
            <a:ext cx="357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 6.3  RC←SHL(RA+RB,0)</a:t>
            </a:r>
          </a:p>
          <a:p>
            <a:r>
              <a:rPr lang="es-CO" dirty="0" smtClean="0"/>
              <a:t> 6.4  R3←RC; cnt ←cnt-1;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sp>
        <p:nvSpPr>
          <p:cNvPr id="93" name="92 Rectángulo"/>
          <p:cNvSpPr/>
          <p:nvPr/>
        </p:nvSpPr>
        <p:spPr>
          <a:xfrm>
            <a:off x="642910" y="4214818"/>
            <a:ext cx="3286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6.0  RA ←R4; RB ←R1;</a:t>
            </a:r>
          </a:p>
          <a:p>
            <a:r>
              <a:rPr lang="es-CO" dirty="0" smtClean="0"/>
              <a:t>6.1  RC←RA+RB;</a:t>
            </a:r>
          </a:p>
          <a:p>
            <a:r>
              <a:rPr lang="es-CO" dirty="0" smtClean="0"/>
              <a:t>6.2  RA ←R3; RB ←0;</a:t>
            </a:r>
          </a:p>
          <a:p>
            <a:endParaRPr lang="es-CO" dirty="0" smtClean="0"/>
          </a:p>
        </p:txBody>
      </p:sp>
      <p:sp>
        <p:nvSpPr>
          <p:cNvPr id="97" name="96 Rombo"/>
          <p:cNvSpPr/>
          <p:nvPr/>
        </p:nvSpPr>
        <p:spPr>
          <a:xfrm>
            <a:off x="1500166" y="2357430"/>
            <a:ext cx="928694" cy="500066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97 Rectángulo"/>
          <p:cNvSpPr/>
          <p:nvPr/>
        </p:nvSpPr>
        <p:spPr>
          <a:xfrm>
            <a:off x="642910" y="571501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“6.4” → </a:t>
            </a:r>
            <a:endParaRPr lang="es-CO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1571604" y="250030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 smtClean="0"/>
              <a:t>cnt  = 0</a:t>
            </a:r>
            <a:endParaRPr lang="es-CO" sz="1100" dirty="0"/>
          </a:p>
        </p:txBody>
      </p:sp>
      <p:sp>
        <p:nvSpPr>
          <p:cNvPr id="104" name="103 Rombo"/>
          <p:cNvSpPr/>
          <p:nvPr/>
        </p:nvSpPr>
        <p:spPr>
          <a:xfrm>
            <a:off x="1571604" y="5643578"/>
            <a:ext cx="1000132" cy="500066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104 CuadroTexto"/>
          <p:cNvSpPr txBox="1"/>
          <p:nvPr/>
        </p:nvSpPr>
        <p:spPr>
          <a:xfrm>
            <a:off x="1714480" y="578645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cnt  = 0</a:t>
            </a:r>
            <a:endParaRPr lang="es-CO" sz="1200" dirty="0"/>
          </a:p>
        </p:txBody>
      </p:sp>
      <p:sp>
        <p:nvSpPr>
          <p:cNvPr id="107" name="106 Rombo"/>
          <p:cNvSpPr/>
          <p:nvPr/>
        </p:nvSpPr>
        <p:spPr>
          <a:xfrm>
            <a:off x="4643438" y="357166"/>
            <a:ext cx="1071570" cy="642942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786314" y="50004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 smtClean="0"/>
              <a:t>cnt  = 0</a:t>
            </a:r>
            <a:endParaRPr lang="es-CO" sz="1200" dirty="0" smtClean="0"/>
          </a:p>
          <a:p>
            <a:endParaRPr lang="es-CO" dirty="0"/>
          </a:p>
        </p:txBody>
      </p:sp>
      <p:sp>
        <p:nvSpPr>
          <p:cNvPr id="114" name="113 Rectángulo"/>
          <p:cNvSpPr/>
          <p:nvPr/>
        </p:nvSpPr>
        <p:spPr>
          <a:xfrm>
            <a:off x="4143372" y="1214422"/>
            <a:ext cx="3786214" cy="2286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114 Rectángulo"/>
          <p:cNvSpPr/>
          <p:nvPr/>
        </p:nvSpPr>
        <p:spPr>
          <a:xfrm>
            <a:off x="4214810" y="378619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S7:</a:t>
            </a:r>
            <a:endParaRPr lang="es-CO" dirty="0"/>
          </a:p>
        </p:txBody>
      </p:sp>
      <p:sp>
        <p:nvSpPr>
          <p:cNvPr id="18" name="17 Rectángulo"/>
          <p:cNvSpPr/>
          <p:nvPr/>
        </p:nvSpPr>
        <p:spPr>
          <a:xfrm>
            <a:off x="4357686" y="1357298"/>
            <a:ext cx="2928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 smtClean="0"/>
              <a:t>If</a:t>
            </a:r>
            <a:r>
              <a:rPr lang="es-CO" dirty="0" smtClean="0"/>
              <a:t> (cnt  = 0){</a:t>
            </a:r>
          </a:p>
          <a:p>
            <a:r>
              <a:rPr lang="es-CO" dirty="0" smtClean="0"/>
              <a:t>“Si”→ IDLE     }</a:t>
            </a:r>
          </a:p>
          <a:p>
            <a:endParaRPr lang="es-CO" dirty="0" smtClean="0"/>
          </a:p>
          <a:p>
            <a:r>
              <a:rPr lang="es-CO" dirty="0" err="1" smtClean="0"/>
              <a:t>else</a:t>
            </a:r>
            <a:r>
              <a:rPr lang="es-CO" dirty="0" smtClean="0"/>
              <a:t> {</a:t>
            </a:r>
          </a:p>
          <a:p>
            <a:r>
              <a:rPr lang="es-CO" dirty="0" smtClean="0"/>
              <a:t>    </a:t>
            </a:r>
          </a:p>
          <a:p>
            <a:r>
              <a:rPr lang="es-CO" dirty="0" smtClean="0"/>
              <a:t> “No”→ S7   } 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286248" y="4286256"/>
            <a:ext cx="3000396" cy="1285884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Rectángulo"/>
          <p:cNvSpPr/>
          <p:nvPr/>
        </p:nvSpPr>
        <p:spPr>
          <a:xfrm>
            <a:off x="4357686" y="4357694"/>
            <a:ext cx="3214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7.0  RB ←R1; RB ←0 ;</a:t>
            </a:r>
          </a:p>
          <a:p>
            <a:r>
              <a:rPr lang="es-CO" dirty="0" smtClean="0"/>
              <a:t>7.1  RC←SHR(0,RA+RB) ;</a:t>
            </a:r>
          </a:p>
          <a:p>
            <a:r>
              <a:rPr lang="es-CO" dirty="0" smtClean="0"/>
              <a:t>7.2  R1 ←RC </a:t>
            </a:r>
          </a:p>
          <a:p>
            <a:r>
              <a:rPr lang="es-CO" dirty="0" smtClean="0"/>
              <a:t>“7.2” → S4</a:t>
            </a:r>
          </a:p>
          <a:p>
            <a:endParaRPr lang="es-CO" dirty="0" smtClean="0"/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 bwMode="white">
          <a:xfrm>
            <a:off x="5786446" y="6000768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85720" y="428604"/>
            <a:ext cx="128588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 bwMode="white">
          <a:xfrm>
            <a:off x="3286116" y="571480"/>
            <a:ext cx="58579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Ph. </a:t>
            </a:r>
            <a:r>
              <a:rPr lang="de-DE" sz="2400" b="1" dirty="0" smtClean="0">
                <a:solidFill>
                  <a:schemeClr val="bg1"/>
                </a:solidFill>
              </a:rPr>
              <a:t>D. 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</p:txBody>
      </p:sp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14348" y="-24"/>
            <a:ext cx="23334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642910" y="1500174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El resultado final del dividendo (R4) corresponde al residuo y el dato almacenado en R3 al cociente (Q).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57224" y="10715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NOTA:</a:t>
            </a:r>
            <a:endParaRPr lang="es-CO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86116" y="2214554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ASM</a:t>
            </a:r>
            <a:endParaRPr lang="es-CO" sz="2400" dirty="0"/>
          </a:p>
        </p:txBody>
      </p:sp>
      <p:sp>
        <p:nvSpPr>
          <p:cNvPr id="29" name="28 Rectángulo"/>
          <p:cNvSpPr/>
          <p:nvPr/>
        </p:nvSpPr>
        <p:spPr>
          <a:xfrm>
            <a:off x="3929058" y="2786058"/>
            <a:ext cx="1000132" cy="428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CuadroTexto"/>
          <p:cNvSpPr txBox="1"/>
          <p:nvPr/>
        </p:nvSpPr>
        <p:spPr>
          <a:xfrm>
            <a:off x="4071934" y="28453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IDLE</a:t>
            </a:r>
            <a:endParaRPr lang="es-CO" dirty="0"/>
          </a:p>
        </p:txBody>
      </p:sp>
      <p:cxnSp>
        <p:nvCxnSpPr>
          <p:cNvPr id="31" name="30 Conector recto de flecha"/>
          <p:cNvCxnSpPr>
            <a:stCxn id="29" idx="2"/>
          </p:cNvCxnSpPr>
          <p:nvPr/>
        </p:nvCxnSpPr>
        <p:spPr>
          <a:xfrm rot="5400000">
            <a:off x="4214413" y="3429397"/>
            <a:ext cx="42942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ombo"/>
          <p:cNvSpPr/>
          <p:nvPr/>
        </p:nvSpPr>
        <p:spPr>
          <a:xfrm>
            <a:off x="3929058" y="3643314"/>
            <a:ext cx="928694" cy="571504"/>
          </a:xfrm>
          <a:prstGeom prst="diamond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CuadroTexto"/>
          <p:cNvSpPr txBox="1"/>
          <p:nvPr/>
        </p:nvSpPr>
        <p:spPr>
          <a:xfrm>
            <a:off x="4000496" y="3786190"/>
            <a:ext cx="85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 smtClean="0"/>
              <a:t>START</a:t>
            </a:r>
            <a:endParaRPr lang="es-CO" sz="1500" dirty="0"/>
          </a:p>
        </p:txBody>
      </p:sp>
      <p:sp>
        <p:nvSpPr>
          <p:cNvPr id="34" name="33 Rectángulo"/>
          <p:cNvSpPr/>
          <p:nvPr/>
        </p:nvSpPr>
        <p:spPr>
          <a:xfrm>
            <a:off x="3428992" y="4714884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34 Conector recto de flecha"/>
          <p:cNvCxnSpPr/>
          <p:nvPr/>
        </p:nvCxnSpPr>
        <p:spPr>
          <a:xfrm rot="5400000">
            <a:off x="4179488" y="4463660"/>
            <a:ext cx="5008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3286116" y="28574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S0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286116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S1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857752" y="3929066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5400000" flipH="1" flipV="1">
            <a:off x="5107785" y="346471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rot="10800000">
            <a:off x="4929190" y="2998784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000628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357686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143372" y="47148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1.0</a:t>
            </a:r>
            <a:endParaRPr lang="es-CO" dirty="0"/>
          </a:p>
        </p:txBody>
      </p:sp>
      <p:sp>
        <p:nvSpPr>
          <p:cNvPr id="47" name="46 Rectángulo"/>
          <p:cNvSpPr/>
          <p:nvPr/>
        </p:nvSpPr>
        <p:spPr>
          <a:xfrm>
            <a:off x="3428992" y="5357826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48" name="47 Rectángulo"/>
          <p:cNvSpPr/>
          <p:nvPr/>
        </p:nvSpPr>
        <p:spPr>
          <a:xfrm>
            <a:off x="4143372" y="534568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1.1</a:t>
            </a:r>
            <a:endParaRPr lang="es-CO" dirty="0"/>
          </a:p>
        </p:txBody>
      </p:sp>
      <p:cxnSp>
        <p:nvCxnSpPr>
          <p:cNvPr id="49" name="48 Conector recto de flecha"/>
          <p:cNvCxnSpPr>
            <a:stCxn id="46" idx="2"/>
          </p:cNvCxnSpPr>
          <p:nvPr/>
        </p:nvCxnSpPr>
        <p:spPr>
          <a:xfrm rot="5400000">
            <a:off x="4292319" y="5221021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47" idx="2"/>
          </p:cNvCxnSpPr>
          <p:nvPr/>
        </p:nvCxnSpPr>
        <p:spPr>
          <a:xfrm rot="5400000">
            <a:off x="4250529" y="5893611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3428992" y="6072206"/>
            <a:ext cx="2000264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64" name="63 Rectángulo"/>
          <p:cNvSpPr/>
          <p:nvPr/>
        </p:nvSpPr>
        <p:spPr>
          <a:xfrm>
            <a:off x="4143372" y="607220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2.0</a:t>
            </a:r>
            <a:endParaRPr lang="es-CO" dirty="0"/>
          </a:p>
        </p:txBody>
      </p:sp>
      <p:sp>
        <p:nvSpPr>
          <p:cNvPr id="36" name="3 Marcador de pie de página"/>
          <p:cNvSpPr txBox="1">
            <a:spLocks/>
          </p:cNvSpPr>
          <p:nvPr/>
        </p:nvSpPr>
        <p:spPr bwMode="white">
          <a:xfrm>
            <a:off x="6000760" y="6143644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 dirty="0"/>
          </a:p>
        </p:txBody>
      </p:sp>
      <p:pic>
        <p:nvPicPr>
          <p:cNvPr id="5" name="Picture 19" descr="D:\Mis documentos\Mis imágenes\Maletin2\Logos\UNIVAL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4380" cy="983958"/>
          </a:xfrm>
          <a:prstGeom prst="rect">
            <a:avLst/>
          </a:prstGeom>
          <a:noFill/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14348" y="0"/>
            <a:ext cx="2333414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60800" y="-3545"/>
            <a:ext cx="5283200" cy="8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2800" b="1" i="1" dirty="0">
                <a:solidFill>
                  <a:sysClr val="windowText" lastClr="000000"/>
                </a:solidFill>
              </a:rPr>
              <a:t>Digital System </a:t>
            </a:r>
            <a:r>
              <a:rPr lang="en-US" sz="2800" b="1" i="1" dirty="0" smtClean="0">
                <a:solidFill>
                  <a:sysClr val="windowText" lastClr="000000"/>
                </a:solidFill>
              </a:rPr>
              <a:t>Design Course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572000" y="85723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/>
              <a:t>AMS</a:t>
            </a:r>
            <a:endParaRPr lang="es-CO" sz="2000" dirty="0"/>
          </a:p>
        </p:txBody>
      </p:sp>
      <p:sp>
        <p:nvSpPr>
          <p:cNvPr id="14" name="13 Rectángulo"/>
          <p:cNvSpPr/>
          <p:nvPr/>
        </p:nvSpPr>
        <p:spPr>
          <a:xfrm>
            <a:off x="428596" y="1643050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Rectángulo"/>
          <p:cNvSpPr/>
          <p:nvPr/>
        </p:nvSpPr>
        <p:spPr>
          <a:xfrm>
            <a:off x="994899" y="16430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2.1</a:t>
            </a:r>
            <a:endParaRPr lang="es-CO" dirty="0"/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1076815" y="1493309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428596" y="2285992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24 Conector recto de flecha"/>
          <p:cNvCxnSpPr/>
          <p:nvPr/>
        </p:nvCxnSpPr>
        <p:spPr>
          <a:xfrm rot="5400000">
            <a:off x="1078403" y="2148393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428596" y="2928934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27" name="26 Rectángulo"/>
          <p:cNvSpPr/>
          <p:nvPr/>
        </p:nvSpPr>
        <p:spPr>
          <a:xfrm>
            <a:off x="428596" y="3571876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cxnSp>
        <p:nvCxnSpPr>
          <p:cNvPr id="28" name="27 Conector recto de flecha"/>
          <p:cNvCxnSpPr/>
          <p:nvPr/>
        </p:nvCxnSpPr>
        <p:spPr>
          <a:xfrm rot="5400000">
            <a:off x="1078403" y="2791335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rot="5400000">
            <a:off x="1078403" y="3434277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994899" y="22738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2.2</a:t>
            </a:r>
            <a:endParaRPr lang="es-CO" dirty="0"/>
          </a:p>
        </p:txBody>
      </p:sp>
      <p:sp>
        <p:nvSpPr>
          <p:cNvPr id="31" name="30 Rectángulo"/>
          <p:cNvSpPr/>
          <p:nvPr/>
        </p:nvSpPr>
        <p:spPr>
          <a:xfrm>
            <a:off x="994899" y="291679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2.3</a:t>
            </a:r>
            <a:endParaRPr lang="es-CO" dirty="0"/>
          </a:p>
        </p:txBody>
      </p:sp>
      <p:sp>
        <p:nvSpPr>
          <p:cNvPr id="32" name="31 Rectángulo"/>
          <p:cNvSpPr/>
          <p:nvPr/>
        </p:nvSpPr>
        <p:spPr>
          <a:xfrm>
            <a:off x="994899" y="355973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2.4</a:t>
            </a:r>
            <a:endParaRPr lang="es-CO" dirty="0"/>
          </a:p>
        </p:txBody>
      </p:sp>
      <p:sp>
        <p:nvSpPr>
          <p:cNvPr id="33" name="32 Rectángulo"/>
          <p:cNvSpPr/>
          <p:nvPr/>
        </p:nvSpPr>
        <p:spPr>
          <a:xfrm>
            <a:off x="428596" y="4214818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cxnSp>
        <p:nvCxnSpPr>
          <p:cNvPr id="34" name="33 Conector recto de flecha"/>
          <p:cNvCxnSpPr/>
          <p:nvPr/>
        </p:nvCxnSpPr>
        <p:spPr>
          <a:xfrm rot="5400000">
            <a:off x="1078403" y="4065077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428596" y="4857760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cxnSp>
        <p:nvCxnSpPr>
          <p:cNvPr id="36" name="35 Conector recto de flecha"/>
          <p:cNvCxnSpPr/>
          <p:nvPr/>
        </p:nvCxnSpPr>
        <p:spPr>
          <a:xfrm rot="5400000">
            <a:off x="1078403" y="4720161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428596" y="5500702"/>
            <a:ext cx="157163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cxnSp>
        <p:nvCxnSpPr>
          <p:cNvPr id="38" name="37 Conector recto de flecha"/>
          <p:cNvCxnSpPr/>
          <p:nvPr/>
        </p:nvCxnSpPr>
        <p:spPr>
          <a:xfrm rot="5400000">
            <a:off x="1078403" y="5363103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928662" y="421481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2.5</a:t>
            </a:r>
            <a:endParaRPr lang="es-CO" dirty="0"/>
          </a:p>
        </p:txBody>
      </p:sp>
      <p:sp>
        <p:nvSpPr>
          <p:cNvPr id="40" name="39 Rectángulo"/>
          <p:cNvSpPr/>
          <p:nvPr/>
        </p:nvSpPr>
        <p:spPr>
          <a:xfrm>
            <a:off x="928662" y="484561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2.6</a:t>
            </a:r>
            <a:endParaRPr lang="es-CO" dirty="0"/>
          </a:p>
        </p:txBody>
      </p:sp>
      <p:sp>
        <p:nvSpPr>
          <p:cNvPr id="41" name="40 Rectángulo"/>
          <p:cNvSpPr/>
          <p:nvPr/>
        </p:nvSpPr>
        <p:spPr>
          <a:xfrm>
            <a:off x="928662" y="5488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2.7</a:t>
            </a:r>
            <a:endParaRPr lang="es-CO" dirty="0"/>
          </a:p>
        </p:txBody>
      </p:sp>
      <p:cxnSp>
        <p:nvCxnSpPr>
          <p:cNvPr id="42" name="41 Conector recto de flecha"/>
          <p:cNvCxnSpPr/>
          <p:nvPr/>
        </p:nvCxnSpPr>
        <p:spPr>
          <a:xfrm rot="5400000">
            <a:off x="1006965" y="6077483"/>
            <a:ext cx="41648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ombo"/>
          <p:cNvSpPr/>
          <p:nvPr/>
        </p:nvSpPr>
        <p:spPr>
          <a:xfrm>
            <a:off x="3714744" y="1500174"/>
            <a:ext cx="1143008" cy="71438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5" name="54 Conector recto de flecha"/>
          <p:cNvCxnSpPr>
            <a:stCxn id="54" idx="3"/>
          </p:cNvCxnSpPr>
          <p:nvPr/>
        </p:nvCxnSpPr>
        <p:spPr>
          <a:xfrm>
            <a:off x="4857752" y="1857364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54" idx="1"/>
          </p:cNvCxnSpPr>
          <p:nvPr/>
        </p:nvCxnSpPr>
        <p:spPr>
          <a:xfrm rot="10800000">
            <a:off x="3143240" y="1857364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929058" y="164305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smtClean="0"/>
              <a:t> </a:t>
            </a:r>
            <a:r>
              <a:rPr lang="es-CO" sz="2000" b="1" dirty="0" smtClean="0"/>
              <a:t>C</a:t>
            </a:r>
            <a:r>
              <a:rPr lang="es-CO" sz="1600" b="1" dirty="0" smtClean="0"/>
              <a:t> </a:t>
            </a:r>
            <a:endParaRPr lang="es-CO" sz="16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929190" y="14287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3214678" y="14287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7" name="66 Conector recto de flecha"/>
          <p:cNvCxnSpPr>
            <a:endCxn id="72" idx="0"/>
          </p:cNvCxnSpPr>
          <p:nvPr/>
        </p:nvCxnSpPr>
        <p:spPr>
          <a:xfrm rot="5400000">
            <a:off x="2858282" y="2143116"/>
            <a:ext cx="57071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endCxn id="76" idx="0"/>
          </p:cNvCxnSpPr>
          <p:nvPr/>
        </p:nvCxnSpPr>
        <p:spPr>
          <a:xfrm rot="5400000">
            <a:off x="5144298" y="2143116"/>
            <a:ext cx="57071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2571736" y="2428868"/>
            <a:ext cx="1143008" cy="357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72 Rectángulo"/>
          <p:cNvSpPr/>
          <p:nvPr/>
        </p:nvSpPr>
        <p:spPr>
          <a:xfrm>
            <a:off x="2571736" y="3071810"/>
            <a:ext cx="1143008" cy="357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3 Rectángulo"/>
          <p:cNvSpPr/>
          <p:nvPr/>
        </p:nvSpPr>
        <p:spPr>
          <a:xfrm>
            <a:off x="2571736" y="3714752"/>
            <a:ext cx="1143008" cy="3571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75 Rectángulo"/>
          <p:cNvSpPr/>
          <p:nvPr/>
        </p:nvSpPr>
        <p:spPr>
          <a:xfrm>
            <a:off x="4857752" y="2428868"/>
            <a:ext cx="1143008" cy="357190"/>
          </a:xfrm>
          <a:prstGeom prst="rect">
            <a:avLst/>
          </a:prstGeom>
          <a:noFill/>
          <a:ln>
            <a:solidFill>
              <a:srgbClr val="FAA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80 Rectángulo"/>
          <p:cNvSpPr/>
          <p:nvPr/>
        </p:nvSpPr>
        <p:spPr>
          <a:xfrm>
            <a:off x="2928926" y="2428868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3.0</a:t>
            </a:r>
            <a:endParaRPr lang="es-CO" dirty="0"/>
          </a:p>
        </p:txBody>
      </p:sp>
      <p:sp>
        <p:nvSpPr>
          <p:cNvPr id="82" name="81 Rectángulo"/>
          <p:cNvSpPr/>
          <p:nvPr/>
        </p:nvSpPr>
        <p:spPr>
          <a:xfrm>
            <a:off x="2928926" y="307181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3.1</a:t>
            </a:r>
            <a:endParaRPr lang="es-CO" dirty="0"/>
          </a:p>
        </p:txBody>
      </p:sp>
      <p:sp>
        <p:nvSpPr>
          <p:cNvPr id="83" name="82 Rectángulo"/>
          <p:cNvSpPr/>
          <p:nvPr/>
        </p:nvSpPr>
        <p:spPr>
          <a:xfrm>
            <a:off x="2928926" y="370261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3.2</a:t>
            </a:r>
            <a:endParaRPr lang="es-CO" dirty="0"/>
          </a:p>
        </p:txBody>
      </p:sp>
      <p:cxnSp>
        <p:nvCxnSpPr>
          <p:cNvPr id="87" name="86 Conector recto de flecha"/>
          <p:cNvCxnSpPr/>
          <p:nvPr/>
        </p:nvCxnSpPr>
        <p:spPr>
          <a:xfrm rot="5400000">
            <a:off x="3007229" y="3577153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5400000">
            <a:off x="3007229" y="2934211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rot="5400000">
            <a:off x="5293245" y="2934211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rot="5400000">
            <a:off x="5291657" y="3565011"/>
            <a:ext cx="27361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4857752" y="3071810"/>
            <a:ext cx="1143008" cy="357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Rectángulo"/>
          <p:cNvSpPr/>
          <p:nvPr/>
        </p:nvSpPr>
        <p:spPr>
          <a:xfrm>
            <a:off x="4857752" y="3714752"/>
            <a:ext cx="1143008" cy="357190"/>
          </a:xfrm>
          <a:prstGeom prst="rect">
            <a:avLst/>
          </a:prstGeom>
          <a:noFill/>
          <a:ln>
            <a:solidFill>
              <a:srgbClr val="FAA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4" name="93 Conector recto de flecha"/>
          <p:cNvCxnSpPr/>
          <p:nvPr/>
        </p:nvCxnSpPr>
        <p:spPr>
          <a:xfrm rot="5400000">
            <a:off x="3999702" y="1213628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 rot="10800000">
            <a:off x="2357422" y="4500570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2357422" y="1142984"/>
            <a:ext cx="19288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 rot="5400000" flipH="1" flipV="1">
            <a:off x="679423" y="2821777"/>
            <a:ext cx="3356792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/>
          <p:nvPr/>
        </p:nvCxnSpPr>
        <p:spPr>
          <a:xfrm rot="5400000">
            <a:off x="2929720" y="428546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07 Rectángulo"/>
          <p:cNvSpPr/>
          <p:nvPr/>
        </p:nvSpPr>
        <p:spPr>
          <a:xfrm>
            <a:off x="5214942" y="2428868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4.0</a:t>
            </a:r>
            <a:endParaRPr lang="es-CO" dirty="0"/>
          </a:p>
        </p:txBody>
      </p:sp>
      <p:sp>
        <p:nvSpPr>
          <p:cNvPr id="109" name="108 Rectángulo"/>
          <p:cNvSpPr/>
          <p:nvPr/>
        </p:nvSpPr>
        <p:spPr>
          <a:xfrm>
            <a:off x="5214942" y="3071810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4.1</a:t>
            </a:r>
            <a:endParaRPr lang="es-CO" dirty="0"/>
          </a:p>
        </p:txBody>
      </p:sp>
      <p:sp>
        <p:nvSpPr>
          <p:cNvPr id="110" name="109 Rectángulo"/>
          <p:cNvSpPr/>
          <p:nvPr/>
        </p:nvSpPr>
        <p:spPr>
          <a:xfrm>
            <a:off x="5214942" y="3714752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4.2</a:t>
            </a:r>
            <a:endParaRPr lang="es-CO" dirty="0"/>
          </a:p>
        </p:txBody>
      </p:sp>
      <p:sp>
        <p:nvSpPr>
          <p:cNvPr id="111" name="110 Rombo"/>
          <p:cNvSpPr/>
          <p:nvPr/>
        </p:nvSpPr>
        <p:spPr>
          <a:xfrm>
            <a:off x="4857752" y="4429132"/>
            <a:ext cx="1143008" cy="71438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2" name="111 Conector recto de flecha"/>
          <p:cNvCxnSpPr>
            <a:endCxn id="111" idx="0"/>
          </p:cNvCxnSpPr>
          <p:nvPr/>
        </p:nvCxnSpPr>
        <p:spPr>
          <a:xfrm rot="5400000">
            <a:off x="5257526" y="4255814"/>
            <a:ext cx="3450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/>
          <p:nvPr/>
        </p:nvCxnSpPr>
        <p:spPr>
          <a:xfrm rot="10800000">
            <a:off x="4286249" y="4786322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/>
          <p:nvPr/>
        </p:nvCxnSpPr>
        <p:spPr>
          <a:xfrm>
            <a:off x="6000760" y="4786322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Rectángulo"/>
          <p:cNvSpPr/>
          <p:nvPr/>
        </p:nvSpPr>
        <p:spPr>
          <a:xfrm>
            <a:off x="4500562" y="43576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18" name="117 Rectángulo"/>
          <p:cNvSpPr/>
          <p:nvPr/>
        </p:nvSpPr>
        <p:spPr>
          <a:xfrm>
            <a:off x="6072198" y="43576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19" name="118 Rectángulo"/>
          <p:cNvSpPr/>
          <p:nvPr/>
        </p:nvSpPr>
        <p:spPr>
          <a:xfrm>
            <a:off x="3643306" y="5214950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119 Rectángulo"/>
          <p:cNvSpPr/>
          <p:nvPr/>
        </p:nvSpPr>
        <p:spPr>
          <a:xfrm>
            <a:off x="6072198" y="5214950"/>
            <a:ext cx="1000132" cy="35719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1" name="120 Conector recto de flecha"/>
          <p:cNvCxnSpPr/>
          <p:nvPr/>
        </p:nvCxnSpPr>
        <p:spPr>
          <a:xfrm rot="5400000">
            <a:off x="4071537" y="5000239"/>
            <a:ext cx="428628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/>
          <p:nvPr/>
        </p:nvCxnSpPr>
        <p:spPr>
          <a:xfrm rot="5400000">
            <a:off x="6357553" y="5000239"/>
            <a:ext cx="428628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Rectángulo"/>
          <p:cNvSpPr/>
          <p:nvPr/>
        </p:nvSpPr>
        <p:spPr>
          <a:xfrm>
            <a:off x="4000496" y="5214950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5.0</a:t>
            </a:r>
            <a:endParaRPr lang="es-CO" dirty="0"/>
          </a:p>
        </p:txBody>
      </p:sp>
      <p:sp>
        <p:nvSpPr>
          <p:cNvPr id="126" name="125 Rectángulo"/>
          <p:cNvSpPr/>
          <p:nvPr/>
        </p:nvSpPr>
        <p:spPr>
          <a:xfrm>
            <a:off x="3643306" y="5929330"/>
            <a:ext cx="1143008" cy="3571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126 Rectángulo"/>
          <p:cNvSpPr/>
          <p:nvPr/>
        </p:nvSpPr>
        <p:spPr>
          <a:xfrm>
            <a:off x="6072198" y="5929330"/>
            <a:ext cx="1071570" cy="357190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8" name="127 Conector recto de flecha"/>
          <p:cNvCxnSpPr/>
          <p:nvPr/>
        </p:nvCxnSpPr>
        <p:spPr>
          <a:xfrm rot="5400000">
            <a:off x="4108050" y="5750338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/>
          <p:nvPr/>
        </p:nvCxnSpPr>
        <p:spPr>
          <a:xfrm rot="5400000">
            <a:off x="6394066" y="5750338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/>
          <p:nvPr/>
        </p:nvCxnSpPr>
        <p:spPr>
          <a:xfrm rot="5400000">
            <a:off x="4108050" y="6464718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 de flecha"/>
          <p:cNvCxnSpPr/>
          <p:nvPr/>
        </p:nvCxnSpPr>
        <p:spPr>
          <a:xfrm rot="5400000">
            <a:off x="6394066" y="6464718"/>
            <a:ext cx="35719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Rectángulo"/>
          <p:cNvSpPr/>
          <p:nvPr/>
        </p:nvSpPr>
        <p:spPr>
          <a:xfrm>
            <a:off x="4000496" y="5917188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5.1</a:t>
            </a:r>
            <a:endParaRPr lang="es-CO" dirty="0"/>
          </a:p>
        </p:txBody>
      </p:sp>
      <p:sp>
        <p:nvSpPr>
          <p:cNvPr id="134" name="133 Rectángulo"/>
          <p:cNvSpPr/>
          <p:nvPr/>
        </p:nvSpPr>
        <p:spPr>
          <a:xfrm>
            <a:off x="6357950" y="5214950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6.0</a:t>
            </a:r>
            <a:endParaRPr lang="es-CO" dirty="0"/>
          </a:p>
        </p:txBody>
      </p:sp>
      <p:sp>
        <p:nvSpPr>
          <p:cNvPr id="135" name="134 Rectángulo"/>
          <p:cNvSpPr/>
          <p:nvPr/>
        </p:nvSpPr>
        <p:spPr>
          <a:xfrm>
            <a:off x="6357950" y="5929330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6.1</a:t>
            </a:r>
            <a:endParaRPr lang="es-CO" dirty="0"/>
          </a:p>
        </p:txBody>
      </p:sp>
      <p:sp>
        <p:nvSpPr>
          <p:cNvPr id="136" name="135 Rectángulo"/>
          <p:cNvSpPr/>
          <p:nvPr/>
        </p:nvSpPr>
        <p:spPr>
          <a:xfrm>
            <a:off x="1214414" y="6072206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/>
              <a:t>C</a:t>
            </a:r>
            <a:endParaRPr lang="es-CO" sz="2000" dirty="0"/>
          </a:p>
        </p:txBody>
      </p:sp>
      <p:sp>
        <p:nvSpPr>
          <p:cNvPr id="79" name="3 Marcador de pie de página"/>
          <p:cNvSpPr txBox="1">
            <a:spLocks/>
          </p:cNvSpPr>
          <p:nvPr/>
        </p:nvSpPr>
        <p:spPr bwMode="white">
          <a:xfrm>
            <a:off x="6000760" y="785794"/>
            <a:ext cx="30003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s-ES" sz="1400" b="1" i="1" dirty="0" smtClean="0"/>
              <a:t>Ph. D.</a:t>
            </a:r>
            <a:r>
              <a:rPr lang="en-US" sz="1400" b="1" i="1" dirty="0" smtClean="0"/>
              <a:t>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Jaime Velasco – Medina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Digital System Design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211gl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cdb2004211gl</Template>
  <TotalTime>1718</TotalTime>
  <Words>985</Words>
  <Application>Microsoft PowerPoint</Application>
  <PresentationFormat>Presentación en pantalla (4:3)</PresentationFormat>
  <Paragraphs>270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cdb2004211gl</vt:lpstr>
      <vt:lpstr>Diapositiva 1</vt:lpstr>
      <vt:lpstr>   Diseñar una FSM para calcular la división N/N usando el procesador  de la figura 1. Los datos son de 8 bits: Dividendo en MRAM[02], divisor  en MRAM[03],  cociente en R3 y residuo en R4. Realizar ASM y RTL con señales de control.      </vt:lpstr>
      <vt:lpstr>Diapositiva 3</vt:lpstr>
      <vt:lpstr>ASM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Actualidad Memorias  DDR3</dc:title>
  <dc:creator>Wilmer</dc:creator>
  <cp:lastModifiedBy>SISTEMA</cp:lastModifiedBy>
  <cp:revision>404</cp:revision>
  <dcterms:created xsi:type="dcterms:W3CDTF">2009-03-12T04:45:33Z</dcterms:created>
  <dcterms:modified xsi:type="dcterms:W3CDTF">2009-11-27T13:31:00Z</dcterms:modified>
</cp:coreProperties>
</file>