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3" r:id="rId3"/>
    <p:sldId id="331" r:id="rId4"/>
    <p:sldId id="373" r:id="rId5"/>
    <p:sldId id="374" r:id="rId6"/>
    <p:sldId id="368" r:id="rId7"/>
    <p:sldId id="371" r:id="rId8"/>
    <p:sldId id="375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3CC33"/>
    <a:srgbClr val="0000FF"/>
    <a:srgbClr val="FAA906"/>
    <a:srgbClr val="00FFFF"/>
    <a:srgbClr val="66FFCC"/>
  </p:clrMru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5592" autoAdjust="0"/>
    <p:restoredTop sz="95341" autoAdjust="0"/>
  </p:normalViewPr>
  <p:slideViewPr>
    <p:cSldViewPr>
      <p:cViewPr>
        <p:scale>
          <a:sx n="100" d="100"/>
          <a:sy n="100" d="100"/>
        </p:scale>
        <p:origin x="-756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E6816-F473-448E-883B-1B9EE6DC8DBB}" type="datetimeFigureOut">
              <a:rPr lang="es-ES" smtClean="0"/>
              <a:pPr/>
              <a:t>01/12/2009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9942D-78B5-4440-B940-5E2EF1738DC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942D-78B5-4440-B940-5E2EF1738DC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942D-78B5-4440-B940-5E2EF1738DC4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9050DE-A64D-4175-BE2B-6F0A1F4DC3A6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368300" y="395288"/>
            <a:ext cx="1384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10000" y="5029200"/>
            <a:ext cx="47244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6096000" cy="682625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43EF-07B0-4357-AE05-5892FAAE307E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91300" y="655638"/>
            <a:ext cx="2095500" cy="55927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655638"/>
            <a:ext cx="6134100" cy="55927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584FE-6BFD-4D84-B8A5-3D975DBC68E2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s-ES" dirty="0" smtClean="0"/>
              <a:t>Haga clic en el icono para agregar un gráfico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F2499A8-B3DF-45D2-A349-BD161D49C377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s-ES" dirty="0" smtClean="0"/>
              <a:t>Haga clic en el icono para agregar una tabla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26C941D-4F9A-4720-A7A5-93A6B9D5C36A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D11FA-E760-4BC6-B4F9-2C2F95D3973E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6A39C-6EA8-4045-ADAD-0BF3DFC4AB0D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F83DA-1900-473A-A36A-BFBD2D59B5F7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92B48-D772-4ACF-ABE6-212C1B05DF87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E2664-BC9A-4BF1-AC48-9A3DF97DAAAB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4B9F9D-4C6C-48E6-8C5E-E5D8D2F0387D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EF152-6B36-4A36-B262-1405136A032B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0E699-09D7-41B9-9CCB-BFCE07615586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30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096000" y="64008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4B836B-9979-4BB8-9B4B-1EA4997D07AE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655638"/>
            <a:ext cx="4953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60800" y="0"/>
            <a:ext cx="5283200" cy="86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n-US" sz="2800" b="1" i="1" dirty="0">
                <a:solidFill>
                  <a:sysClr val="windowText" lastClr="000000"/>
                </a:solidFill>
              </a:rPr>
              <a:t>Digital System </a:t>
            </a:r>
            <a:r>
              <a:rPr lang="en-US" sz="2800" b="1" i="1" dirty="0" smtClean="0">
                <a:solidFill>
                  <a:sysClr val="windowText" lastClr="000000"/>
                </a:solidFill>
              </a:rPr>
              <a:t>Design Course</a:t>
            </a:r>
            <a:endParaRPr lang="en-US" sz="2800" b="1" i="1" dirty="0">
              <a:solidFill>
                <a:sysClr val="windowText" lastClr="000000"/>
              </a:solidFill>
            </a:endParaRPr>
          </a:p>
        </p:txBody>
      </p:sp>
      <p:pic>
        <p:nvPicPr>
          <p:cNvPr id="18" name="Picture 4" descr="BIONANO electronica"/>
          <p:cNvPicPr>
            <a:picLocks noChangeAspect="1" noChangeArrowheads="1"/>
          </p:cNvPicPr>
          <p:nvPr/>
        </p:nvPicPr>
        <p:blipFill>
          <a:blip r:embed="rId2" cstate="print"/>
          <a:srcRect l="2406"/>
          <a:stretch>
            <a:fillRect/>
          </a:stretch>
        </p:blipFill>
        <p:spPr bwMode="auto">
          <a:xfrm>
            <a:off x="0" y="0"/>
            <a:ext cx="2754663" cy="101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42910" y="2143116"/>
            <a:ext cx="5283200" cy="86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n-US" sz="2400" b="1" i="1" dirty="0" smtClean="0">
                <a:solidFill>
                  <a:sysClr val="windowText" lastClr="000000"/>
                </a:solidFill>
              </a:rPr>
              <a:t>Javier Felipe Pérez Olaya</a:t>
            </a:r>
            <a:endParaRPr lang="en-US" sz="24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00034" y="6215082"/>
            <a:ext cx="4929190" cy="48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s-ES" sz="2400" b="1" i="1" dirty="0" smtClean="0"/>
              <a:t>Ph. D.</a:t>
            </a:r>
            <a:r>
              <a:rPr lang="en-US" sz="2400" b="1" i="1" dirty="0" smtClean="0"/>
              <a:t> Jaime Velasco - Medina</a:t>
            </a:r>
            <a:endParaRPr lang="en-US" sz="2400" b="1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1285852" y="285749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i="1" dirty="0" smtClean="0"/>
              <a:t>Solución Parcial NOV 17 de 2009</a:t>
            </a:r>
            <a:endParaRPr lang="es-ES" b="1" i="1" dirty="0"/>
          </a:p>
        </p:txBody>
      </p:sp>
      <p:pic>
        <p:nvPicPr>
          <p:cNvPr id="9" name="Picture 19" descr="D:\Mis documentos\Mis imágenes\Maletin2\Logos\UNIVALL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9620" y="642918"/>
            <a:ext cx="714380" cy="983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3 Marcador de pie de página"/>
          <p:cNvSpPr txBox="1">
            <a:spLocks/>
          </p:cNvSpPr>
          <p:nvPr/>
        </p:nvSpPr>
        <p:spPr bwMode="white">
          <a:xfrm>
            <a:off x="6929422" y="6286496"/>
            <a:ext cx="221457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Jaime Velasco – Medina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Digital System Design  </a:t>
            </a:r>
          </a:p>
        </p:txBody>
      </p:sp>
      <p:pic>
        <p:nvPicPr>
          <p:cNvPr id="13" name="Picture 4" descr="BIONANO electronica"/>
          <p:cNvPicPr>
            <a:picLocks noChangeAspect="1" noChangeArrowheads="1"/>
          </p:cNvPicPr>
          <p:nvPr/>
        </p:nvPicPr>
        <p:blipFill>
          <a:blip r:embed="rId2" cstate="print"/>
          <a:srcRect l="2406" r="7507"/>
          <a:stretch>
            <a:fillRect/>
          </a:stretch>
        </p:blipFill>
        <p:spPr bwMode="auto">
          <a:xfrm>
            <a:off x="7143768" y="214290"/>
            <a:ext cx="1714512" cy="68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4441050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CO" dirty="0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title"/>
          </p:nvPr>
        </p:nvSpPr>
        <p:spPr>
          <a:xfrm>
            <a:off x="285720" y="1500182"/>
            <a:ext cx="8501122" cy="2357446"/>
          </a:xfrm>
        </p:spPr>
        <p:txBody>
          <a:bodyPr>
            <a:normAutofit fontScale="90000"/>
          </a:bodyPr>
          <a:lstStyle/>
          <a:p>
            <a:r>
              <a:rPr lang="es-ES" sz="1800" dirty="0" smtClean="0">
                <a:latin typeface="+mn-lt"/>
              </a:rPr>
              <a:t/>
            </a:r>
            <a:br>
              <a:rPr lang="es-ES" sz="1800" dirty="0" smtClean="0">
                <a:latin typeface="+mn-lt"/>
              </a:rPr>
            </a:br>
            <a:r>
              <a:rPr lang="es-ES" sz="1800" dirty="0" smtClean="0">
                <a:latin typeface="+mn-lt"/>
              </a:rPr>
              <a:t/>
            </a:r>
            <a:br>
              <a:rPr lang="es-ES" sz="1800" dirty="0" smtClean="0">
                <a:latin typeface="+mn-lt"/>
              </a:rPr>
            </a:br>
            <a:r>
              <a:rPr lang="es-ES" sz="1800" dirty="0" smtClean="0">
                <a:latin typeface="+mn-lt"/>
              </a:rPr>
              <a:t/>
            </a:r>
            <a:br>
              <a:rPr lang="es-ES" sz="1800" dirty="0" smtClean="0">
                <a:latin typeface="+mn-lt"/>
              </a:rPr>
            </a:br>
            <a:r>
              <a:rPr lang="es-ES" sz="2000" dirty="0" smtClean="0">
                <a:latin typeface="+mn-lt"/>
              </a:rPr>
              <a:t>Diseñar una FSM Mealy  para detectar  dos secuencias: Diagrama de estados.</a:t>
            </a:r>
            <a:br>
              <a:rPr lang="es-ES" sz="2000" dirty="0" smtClean="0">
                <a:latin typeface="+mn-lt"/>
              </a:rPr>
            </a:br>
            <a:r>
              <a:rPr lang="es-ES" sz="2000" dirty="0" smtClean="0">
                <a:latin typeface="+mn-lt"/>
              </a:rPr>
              <a:t/>
            </a:r>
            <a:br>
              <a:rPr lang="es-ES" sz="2000" dirty="0" smtClean="0">
                <a:latin typeface="+mn-lt"/>
              </a:rPr>
            </a:br>
            <a:r>
              <a:rPr lang="es-ES" sz="2000" dirty="0" smtClean="0">
                <a:latin typeface="+mn-lt"/>
              </a:rPr>
              <a:t>- Cuando se detecta la secuencia : </a:t>
            </a:r>
            <a:r>
              <a:rPr lang="es-ES" sz="2000" dirty="0" smtClean="0">
                <a:solidFill>
                  <a:srgbClr val="FF0000"/>
                </a:solidFill>
                <a:latin typeface="+mn-lt"/>
              </a:rPr>
              <a:t>X1 X2 X1 X1,</a:t>
            </a:r>
            <a:r>
              <a:rPr lang="es-ES" sz="2000" dirty="0" smtClean="0">
                <a:latin typeface="+mn-lt"/>
              </a:rPr>
              <a:t> las salidas Z1Z2=</a:t>
            </a:r>
            <a:r>
              <a:rPr lang="es-ES" sz="2000" dirty="0" smtClean="0">
                <a:solidFill>
                  <a:srgbClr val="FFFF00"/>
                </a:solidFill>
                <a:latin typeface="+mn-lt"/>
              </a:rPr>
              <a:t>10 </a:t>
            </a:r>
            <a:r>
              <a:rPr lang="es-ES" sz="2000" dirty="0" smtClean="0">
                <a:latin typeface="+mn-lt"/>
              </a:rPr>
              <a:t>   y </a:t>
            </a:r>
            <a:br>
              <a:rPr lang="es-ES" sz="2000" dirty="0" smtClean="0">
                <a:latin typeface="+mn-lt"/>
              </a:rPr>
            </a:br>
            <a:r>
              <a:rPr lang="es-ES" sz="2000" dirty="0" smtClean="0">
                <a:latin typeface="+mn-lt"/>
              </a:rPr>
              <a:t>las salidas permanecen en 10 hasta detectar la secuencia  </a:t>
            </a:r>
            <a:r>
              <a:rPr lang="es-ES" sz="2000" dirty="0" smtClean="0">
                <a:solidFill>
                  <a:srgbClr val="00B050"/>
                </a:solidFill>
                <a:latin typeface="+mn-lt"/>
              </a:rPr>
              <a:t>X1 X2  X2 X1</a:t>
            </a:r>
            <a:r>
              <a:rPr lang="es-ES" sz="2000" dirty="0" smtClean="0">
                <a:latin typeface="+mn-lt"/>
              </a:rPr>
              <a:t>, entonces  Z1Z2 = </a:t>
            </a:r>
            <a:r>
              <a:rPr lang="es-ES" sz="2000" dirty="0" smtClean="0">
                <a:solidFill>
                  <a:srgbClr val="0000FF"/>
                </a:solidFill>
                <a:latin typeface="+mn-lt"/>
              </a:rPr>
              <a:t>00</a:t>
            </a:r>
            <a:r>
              <a:rPr lang="es-ES" sz="2000" dirty="0" smtClean="0">
                <a:latin typeface="+mn-lt"/>
              </a:rPr>
              <a:t>.</a:t>
            </a:r>
            <a:r>
              <a:rPr lang="es-ES" sz="1600" dirty="0" smtClean="0">
                <a:latin typeface="+mn-lt"/>
              </a:rPr>
              <a:t/>
            </a:r>
            <a:br>
              <a:rPr lang="es-ES" sz="1600" dirty="0" smtClean="0">
                <a:latin typeface="+mn-lt"/>
              </a:rPr>
            </a:br>
            <a:r>
              <a:rPr lang="es-ES" sz="1600" dirty="0" smtClean="0"/>
              <a:t/>
            </a:r>
            <a:br>
              <a:rPr lang="es-ES" sz="1600" dirty="0" smtClean="0"/>
            </a:br>
            <a:r>
              <a:rPr lang="es-ES" sz="1600" dirty="0" smtClean="0"/>
              <a:t/>
            </a:r>
            <a:br>
              <a:rPr lang="es-ES" sz="1600" dirty="0" smtClean="0"/>
            </a:br>
            <a:endParaRPr lang="es-ES" sz="1600" dirty="0"/>
          </a:p>
        </p:txBody>
      </p:sp>
      <p:sp>
        <p:nvSpPr>
          <p:cNvPr id="32" name="31 Rectángulo"/>
          <p:cNvSpPr/>
          <p:nvPr/>
        </p:nvSpPr>
        <p:spPr>
          <a:xfrm>
            <a:off x="285720" y="3500438"/>
            <a:ext cx="7786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b="1" dirty="0" smtClean="0"/>
          </a:p>
          <a:p>
            <a:r>
              <a:rPr lang="es-ES" b="1" dirty="0" smtClean="0"/>
              <a:t>- Cuando se detecta  la secuencia : </a:t>
            </a:r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X1 X2  X2 </a:t>
            </a:r>
            <a:r>
              <a:rPr lang="es-ES" b="1" dirty="0" smtClean="0"/>
              <a:t>las salidas  Z1 Z2=</a:t>
            </a:r>
            <a:r>
              <a:rPr lang="es-E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01</a:t>
            </a:r>
            <a:r>
              <a:rPr lang="es-ES" b="1" dirty="0" smtClean="0"/>
              <a:t>  y las salidas permanecen  en </a:t>
            </a:r>
            <a:r>
              <a:rPr lang="es-E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01</a:t>
            </a:r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b="1" dirty="0" smtClean="0"/>
              <a:t> hasta detectar  la secuencia </a:t>
            </a:r>
            <a:r>
              <a:rPr lang="es-ES" b="1" dirty="0" smtClean="0">
                <a:solidFill>
                  <a:srgbClr val="00FF00"/>
                </a:solidFill>
              </a:rPr>
              <a:t>X2 X1 X1 </a:t>
            </a:r>
            <a:r>
              <a:rPr lang="es-ES" b="1" dirty="0" smtClean="0"/>
              <a:t>X2, entonces  Z1Z2 = </a:t>
            </a:r>
            <a:r>
              <a:rPr lang="es-ES" b="1" dirty="0" smtClean="0">
                <a:solidFill>
                  <a:srgbClr val="0000FF"/>
                </a:solidFill>
              </a:rPr>
              <a:t>00</a:t>
            </a:r>
            <a:r>
              <a:rPr lang="es-ES" b="1" dirty="0" smtClean="0"/>
              <a:t>.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pie de página"/>
          <p:cNvSpPr txBox="1">
            <a:spLocks/>
          </p:cNvSpPr>
          <p:nvPr/>
        </p:nvSpPr>
        <p:spPr bwMode="white">
          <a:xfrm>
            <a:off x="6929422" y="6286496"/>
            <a:ext cx="221457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Jaime Velasco – Medina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Digital System Design  </a:t>
            </a:r>
          </a:p>
        </p:txBody>
      </p:sp>
      <p:pic>
        <p:nvPicPr>
          <p:cNvPr id="8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7143768" y="214290"/>
            <a:ext cx="1714512" cy="68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83 Elipse"/>
          <p:cNvSpPr/>
          <p:nvPr/>
        </p:nvSpPr>
        <p:spPr>
          <a:xfrm>
            <a:off x="7500958" y="1285860"/>
            <a:ext cx="642942" cy="5715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84 Elipse"/>
          <p:cNvSpPr/>
          <p:nvPr/>
        </p:nvSpPr>
        <p:spPr>
          <a:xfrm>
            <a:off x="1928794" y="1285860"/>
            <a:ext cx="642942" cy="5715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87 Elipse"/>
          <p:cNvSpPr/>
          <p:nvPr/>
        </p:nvSpPr>
        <p:spPr>
          <a:xfrm>
            <a:off x="4714876" y="1285860"/>
            <a:ext cx="642942" cy="5715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89 Elipse"/>
          <p:cNvSpPr/>
          <p:nvPr/>
        </p:nvSpPr>
        <p:spPr>
          <a:xfrm>
            <a:off x="6072198" y="1285860"/>
            <a:ext cx="642942" cy="5715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91 Elipse"/>
          <p:cNvSpPr/>
          <p:nvPr/>
        </p:nvSpPr>
        <p:spPr>
          <a:xfrm>
            <a:off x="7500958" y="2928934"/>
            <a:ext cx="642942" cy="5715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93 Elipse"/>
          <p:cNvSpPr/>
          <p:nvPr/>
        </p:nvSpPr>
        <p:spPr>
          <a:xfrm>
            <a:off x="3143240" y="2357430"/>
            <a:ext cx="642942" cy="5715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95 Elipse"/>
          <p:cNvSpPr/>
          <p:nvPr/>
        </p:nvSpPr>
        <p:spPr>
          <a:xfrm>
            <a:off x="3143240" y="1285860"/>
            <a:ext cx="642942" cy="5715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96 Elipse"/>
          <p:cNvSpPr/>
          <p:nvPr/>
        </p:nvSpPr>
        <p:spPr>
          <a:xfrm>
            <a:off x="723872" y="1285860"/>
            <a:ext cx="642942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" name="13 Conector recto de flecha"/>
          <p:cNvCxnSpPr>
            <a:stCxn id="97" idx="6"/>
            <a:endCxn id="85" idx="2"/>
          </p:cNvCxnSpPr>
          <p:nvPr/>
        </p:nvCxnSpPr>
        <p:spPr>
          <a:xfrm>
            <a:off x="1366814" y="1571612"/>
            <a:ext cx="561980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85" idx="6"/>
            <a:endCxn id="96" idx="2"/>
          </p:cNvCxnSpPr>
          <p:nvPr/>
        </p:nvCxnSpPr>
        <p:spPr>
          <a:xfrm>
            <a:off x="2571736" y="1571612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90" idx="6"/>
          </p:cNvCxnSpPr>
          <p:nvPr/>
        </p:nvCxnSpPr>
        <p:spPr>
          <a:xfrm>
            <a:off x="6715140" y="1571612"/>
            <a:ext cx="78581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84" idx="4"/>
            <a:endCxn id="92" idx="0"/>
          </p:cNvCxnSpPr>
          <p:nvPr/>
        </p:nvCxnSpPr>
        <p:spPr>
          <a:xfrm rot="5400000">
            <a:off x="7286644" y="2393149"/>
            <a:ext cx="107157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Elipse"/>
          <p:cNvSpPr/>
          <p:nvPr/>
        </p:nvSpPr>
        <p:spPr>
          <a:xfrm>
            <a:off x="1857356" y="4500570"/>
            <a:ext cx="642942" cy="5715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57 Elipse"/>
          <p:cNvSpPr/>
          <p:nvPr/>
        </p:nvSpPr>
        <p:spPr>
          <a:xfrm>
            <a:off x="3500430" y="5643578"/>
            <a:ext cx="642942" cy="5715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75 Elipse"/>
          <p:cNvSpPr/>
          <p:nvPr/>
        </p:nvSpPr>
        <p:spPr>
          <a:xfrm>
            <a:off x="5000628" y="3571876"/>
            <a:ext cx="642942" cy="5715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85 Elipse"/>
          <p:cNvSpPr/>
          <p:nvPr/>
        </p:nvSpPr>
        <p:spPr>
          <a:xfrm>
            <a:off x="3143240" y="3500438"/>
            <a:ext cx="642942" cy="5715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99 CuadroTexto"/>
          <p:cNvSpPr txBox="1"/>
          <p:nvPr/>
        </p:nvSpPr>
        <p:spPr>
          <a:xfrm>
            <a:off x="1357290" y="1263835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X1/00</a:t>
            </a:r>
            <a:endParaRPr lang="es-ES" sz="1400" dirty="0"/>
          </a:p>
        </p:txBody>
      </p:sp>
      <p:sp>
        <p:nvSpPr>
          <p:cNvPr id="101" name="100 CuadroTexto"/>
          <p:cNvSpPr txBox="1"/>
          <p:nvPr/>
        </p:nvSpPr>
        <p:spPr>
          <a:xfrm>
            <a:off x="2571736" y="1142984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X2/00</a:t>
            </a:r>
            <a:endParaRPr lang="es-ES" sz="1400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3857620" y="1214422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X1/00</a:t>
            </a:r>
            <a:endParaRPr lang="es-ES" sz="1400" dirty="0"/>
          </a:p>
        </p:txBody>
      </p:sp>
      <p:sp>
        <p:nvSpPr>
          <p:cNvPr id="107" name="106 CuadroTexto"/>
          <p:cNvSpPr txBox="1"/>
          <p:nvPr/>
        </p:nvSpPr>
        <p:spPr>
          <a:xfrm>
            <a:off x="0" y="1428736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X2/00</a:t>
            </a:r>
            <a:endParaRPr lang="es-ES" sz="1400" dirty="0"/>
          </a:p>
        </p:txBody>
      </p:sp>
      <p:cxnSp>
        <p:nvCxnSpPr>
          <p:cNvPr id="109" name="108 Forma"/>
          <p:cNvCxnSpPr>
            <a:stCxn id="97" idx="3"/>
            <a:endCxn id="97" idx="1"/>
          </p:cNvCxnSpPr>
          <p:nvPr/>
        </p:nvCxnSpPr>
        <p:spPr>
          <a:xfrm rot="5400000" flipH="1">
            <a:off x="615972" y="1571612"/>
            <a:ext cx="404114" cy="1588"/>
          </a:xfrm>
          <a:prstGeom prst="curvedConnector5">
            <a:avLst>
              <a:gd name="adj1" fmla="val -56568"/>
              <a:gd name="adj2" fmla="val 48953715"/>
              <a:gd name="adj3" fmla="val 15656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136 CuadroTexto"/>
          <p:cNvSpPr txBox="1"/>
          <p:nvPr/>
        </p:nvSpPr>
        <p:spPr>
          <a:xfrm>
            <a:off x="3643306" y="714356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X2/00</a:t>
            </a:r>
            <a:endParaRPr lang="es-ES" sz="1400" dirty="0"/>
          </a:p>
        </p:txBody>
      </p:sp>
      <p:sp>
        <p:nvSpPr>
          <p:cNvPr id="144" name="Text Box 6"/>
          <p:cNvSpPr txBox="1">
            <a:spLocks noChangeArrowheads="1"/>
          </p:cNvSpPr>
          <p:nvPr/>
        </p:nvSpPr>
        <p:spPr bwMode="auto">
          <a:xfrm>
            <a:off x="0" y="142852"/>
            <a:ext cx="321471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00"/>
                </a:solidFill>
              </a:rPr>
              <a:t>Detector De Secuencia</a:t>
            </a:r>
          </a:p>
          <a:p>
            <a:pPr eaLnBrk="0" hangingPunct="0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8" name="147 CuadroTexto"/>
          <p:cNvSpPr txBox="1"/>
          <p:nvPr/>
        </p:nvSpPr>
        <p:spPr>
          <a:xfrm>
            <a:off x="857224" y="1375934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S0</a:t>
            </a:r>
            <a:endParaRPr lang="es-ES" sz="1600" b="1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2000232" y="1375934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S1</a:t>
            </a:r>
            <a:endParaRPr lang="es-ES" sz="1600" b="1" dirty="0"/>
          </a:p>
        </p:txBody>
      </p:sp>
      <p:sp>
        <p:nvSpPr>
          <p:cNvPr id="150" name="149 CuadroTexto"/>
          <p:cNvSpPr txBox="1"/>
          <p:nvPr/>
        </p:nvSpPr>
        <p:spPr>
          <a:xfrm>
            <a:off x="3214678" y="1357298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S2</a:t>
            </a:r>
            <a:endParaRPr lang="es-ES" sz="1600" b="1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4857752" y="1375934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S3</a:t>
            </a:r>
            <a:endParaRPr lang="es-ES" sz="1600" b="1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6143636" y="1357298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S4</a:t>
            </a:r>
            <a:endParaRPr lang="es-ES" sz="1600" b="1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7572396" y="1357298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S5</a:t>
            </a:r>
            <a:endParaRPr lang="es-ES" sz="1600" b="1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7572396" y="3019008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S6</a:t>
            </a:r>
            <a:endParaRPr lang="es-ES" sz="1600" b="1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3214678" y="3643314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S8</a:t>
            </a:r>
            <a:endParaRPr lang="es-ES" sz="1600" b="1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3214678" y="2500306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S7</a:t>
            </a:r>
            <a:endParaRPr lang="es-ES" sz="1600" b="1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1928794" y="4643446"/>
            <a:ext cx="571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500" b="1" dirty="0" smtClean="0"/>
              <a:t>S9</a:t>
            </a:r>
            <a:endParaRPr lang="es-ES" sz="1500" b="1" dirty="0"/>
          </a:p>
        </p:txBody>
      </p:sp>
      <p:cxnSp>
        <p:nvCxnSpPr>
          <p:cNvPr id="81" name="80 Conector recto de flecha"/>
          <p:cNvCxnSpPr>
            <a:stCxn id="96" idx="6"/>
            <a:endCxn id="88" idx="2"/>
          </p:cNvCxnSpPr>
          <p:nvPr/>
        </p:nvCxnSpPr>
        <p:spPr>
          <a:xfrm>
            <a:off x="3786182" y="1571612"/>
            <a:ext cx="92869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>
            <a:stCxn id="88" idx="6"/>
            <a:endCxn id="90" idx="2"/>
          </p:cNvCxnSpPr>
          <p:nvPr/>
        </p:nvCxnSpPr>
        <p:spPr>
          <a:xfrm>
            <a:off x="5357818" y="1571612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Forma"/>
          <p:cNvCxnSpPr>
            <a:stCxn id="56" idx="2"/>
            <a:endCxn id="97" idx="4"/>
          </p:cNvCxnSpPr>
          <p:nvPr/>
        </p:nvCxnSpPr>
        <p:spPr>
          <a:xfrm rot="10800000">
            <a:off x="1045344" y="1857364"/>
            <a:ext cx="812013" cy="292895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curvado"/>
          <p:cNvCxnSpPr>
            <a:stCxn id="86" idx="4"/>
            <a:endCxn id="56" idx="7"/>
          </p:cNvCxnSpPr>
          <p:nvPr/>
        </p:nvCxnSpPr>
        <p:spPr>
          <a:xfrm rot="5400000">
            <a:off x="2679265" y="3798818"/>
            <a:ext cx="512323" cy="105857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curvado"/>
          <p:cNvCxnSpPr>
            <a:stCxn id="94" idx="4"/>
            <a:endCxn id="86" idx="0"/>
          </p:cNvCxnSpPr>
          <p:nvPr/>
        </p:nvCxnSpPr>
        <p:spPr>
          <a:xfrm rot="5400000">
            <a:off x="3178959" y="3214686"/>
            <a:ext cx="571504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curvado"/>
          <p:cNvCxnSpPr>
            <a:stCxn id="96" idx="4"/>
            <a:endCxn id="94" idx="0"/>
          </p:cNvCxnSpPr>
          <p:nvPr/>
        </p:nvCxnSpPr>
        <p:spPr>
          <a:xfrm rot="5400000">
            <a:off x="3214678" y="2107397"/>
            <a:ext cx="500066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curvado"/>
          <p:cNvCxnSpPr>
            <a:stCxn id="88" idx="0"/>
            <a:endCxn id="96" idx="0"/>
          </p:cNvCxnSpPr>
          <p:nvPr/>
        </p:nvCxnSpPr>
        <p:spPr>
          <a:xfrm rot="16200000" flipV="1">
            <a:off x="4250529" y="500042"/>
            <a:ext cx="1588" cy="1571636"/>
          </a:xfrm>
          <a:prstGeom prst="curvedConnector3">
            <a:avLst>
              <a:gd name="adj1" fmla="val 143954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Forma"/>
          <p:cNvCxnSpPr>
            <a:stCxn id="94" idx="3"/>
            <a:endCxn id="94" idx="1"/>
          </p:cNvCxnSpPr>
          <p:nvPr/>
        </p:nvCxnSpPr>
        <p:spPr>
          <a:xfrm rot="5400000" flipH="1">
            <a:off x="3035340" y="2643182"/>
            <a:ext cx="404114" cy="1588"/>
          </a:xfrm>
          <a:prstGeom prst="curvedConnector5">
            <a:avLst>
              <a:gd name="adj1" fmla="val -56568"/>
              <a:gd name="adj2" fmla="val 14764488"/>
              <a:gd name="adj3" fmla="val 15656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Forma"/>
          <p:cNvCxnSpPr>
            <a:stCxn id="76" idx="0"/>
            <a:endCxn id="94" idx="6"/>
          </p:cNvCxnSpPr>
          <p:nvPr/>
        </p:nvCxnSpPr>
        <p:spPr>
          <a:xfrm rot="16200000" flipV="1">
            <a:off x="4089794" y="2339570"/>
            <a:ext cx="928694" cy="1535917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167 CuadroTexto"/>
          <p:cNvSpPr txBox="1"/>
          <p:nvPr/>
        </p:nvSpPr>
        <p:spPr>
          <a:xfrm>
            <a:off x="1857356" y="714356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X1/00</a:t>
            </a:r>
            <a:endParaRPr lang="es-ES" sz="1400" dirty="0"/>
          </a:p>
        </p:txBody>
      </p:sp>
      <p:sp>
        <p:nvSpPr>
          <p:cNvPr id="174" name="173 CuadroTexto"/>
          <p:cNvSpPr txBox="1"/>
          <p:nvPr/>
        </p:nvSpPr>
        <p:spPr>
          <a:xfrm>
            <a:off x="3428992" y="1906777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X2/01</a:t>
            </a:r>
            <a:endParaRPr lang="es-ES" sz="1400" dirty="0"/>
          </a:p>
        </p:txBody>
      </p:sp>
      <p:sp>
        <p:nvSpPr>
          <p:cNvPr id="175" name="174 CuadroTexto"/>
          <p:cNvSpPr txBox="1"/>
          <p:nvPr/>
        </p:nvSpPr>
        <p:spPr>
          <a:xfrm>
            <a:off x="2357422" y="2478281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X2/01</a:t>
            </a:r>
            <a:endParaRPr lang="es-ES" sz="1400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4357686" y="2500306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X2/01</a:t>
            </a:r>
            <a:endParaRPr lang="es-ES" sz="1400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5357818" y="1214422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X1/10</a:t>
            </a:r>
            <a:endParaRPr lang="es-ES" sz="1400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6786578" y="1214422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X2/10</a:t>
            </a:r>
            <a:endParaRPr lang="es-ES" sz="1400" dirty="0"/>
          </a:p>
        </p:txBody>
      </p:sp>
      <p:cxnSp>
        <p:nvCxnSpPr>
          <p:cNvPr id="187" name="186 Conector curvado"/>
          <p:cNvCxnSpPr>
            <a:stCxn id="84" idx="4"/>
            <a:endCxn id="94" idx="7"/>
          </p:cNvCxnSpPr>
          <p:nvPr/>
        </p:nvCxnSpPr>
        <p:spPr>
          <a:xfrm rot="5400000">
            <a:off x="5465347" y="84042"/>
            <a:ext cx="583761" cy="4130404"/>
          </a:xfrm>
          <a:prstGeom prst="curvedConnector3">
            <a:avLst>
              <a:gd name="adj1" fmla="val 271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187 CuadroTexto"/>
          <p:cNvSpPr txBox="1"/>
          <p:nvPr/>
        </p:nvSpPr>
        <p:spPr>
          <a:xfrm>
            <a:off x="3714744" y="4929198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X1/01</a:t>
            </a:r>
            <a:endParaRPr lang="es-ES" sz="1400" dirty="0"/>
          </a:p>
        </p:txBody>
      </p:sp>
      <p:cxnSp>
        <p:nvCxnSpPr>
          <p:cNvPr id="226" name="225 Conector curvado"/>
          <p:cNvCxnSpPr>
            <a:stCxn id="85" idx="1"/>
            <a:endCxn id="85" idx="7"/>
          </p:cNvCxnSpPr>
          <p:nvPr/>
        </p:nvCxnSpPr>
        <p:spPr>
          <a:xfrm rot="5400000" flipH="1" flipV="1">
            <a:off x="2250265" y="1142241"/>
            <a:ext cx="1588" cy="454628"/>
          </a:xfrm>
          <a:prstGeom prst="curvedConnector3">
            <a:avLst>
              <a:gd name="adj1" fmla="val 196659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277 CuadroTexto"/>
          <p:cNvSpPr txBox="1"/>
          <p:nvPr/>
        </p:nvSpPr>
        <p:spPr>
          <a:xfrm>
            <a:off x="7072330" y="2285992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X1/10</a:t>
            </a:r>
            <a:endParaRPr lang="es-ES" sz="1400" dirty="0"/>
          </a:p>
        </p:txBody>
      </p:sp>
      <p:sp>
        <p:nvSpPr>
          <p:cNvPr id="291" name="290 CuadroTexto"/>
          <p:cNvSpPr txBox="1"/>
          <p:nvPr/>
        </p:nvSpPr>
        <p:spPr>
          <a:xfrm>
            <a:off x="8072462" y="2214554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X2/10</a:t>
            </a:r>
            <a:endParaRPr lang="es-ES" sz="1400" dirty="0"/>
          </a:p>
        </p:txBody>
      </p:sp>
      <p:sp>
        <p:nvSpPr>
          <p:cNvPr id="292" name="291 CuadroTexto"/>
          <p:cNvSpPr txBox="1"/>
          <p:nvPr/>
        </p:nvSpPr>
        <p:spPr>
          <a:xfrm>
            <a:off x="5572132" y="2071678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X2/01</a:t>
            </a:r>
            <a:endParaRPr lang="es-ES" sz="1400" dirty="0"/>
          </a:p>
        </p:txBody>
      </p:sp>
      <p:sp>
        <p:nvSpPr>
          <p:cNvPr id="295" name="294 CuadroTexto"/>
          <p:cNvSpPr txBox="1"/>
          <p:nvPr/>
        </p:nvSpPr>
        <p:spPr>
          <a:xfrm>
            <a:off x="3428992" y="3049785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X1/01</a:t>
            </a:r>
            <a:endParaRPr lang="es-ES" sz="1400" dirty="0"/>
          </a:p>
        </p:txBody>
      </p:sp>
      <p:sp>
        <p:nvSpPr>
          <p:cNvPr id="296" name="295 CuadroTexto"/>
          <p:cNvSpPr txBox="1"/>
          <p:nvPr/>
        </p:nvSpPr>
        <p:spPr>
          <a:xfrm>
            <a:off x="4000496" y="3929066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X2/01</a:t>
            </a:r>
            <a:endParaRPr lang="es-ES" sz="1400" dirty="0"/>
          </a:p>
        </p:txBody>
      </p:sp>
      <p:sp>
        <p:nvSpPr>
          <p:cNvPr id="308" name="307 CuadroTexto"/>
          <p:cNvSpPr txBox="1"/>
          <p:nvPr/>
        </p:nvSpPr>
        <p:spPr>
          <a:xfrm>
            <a:off x="3071802" y="4286257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X1/01</a:t>
            </a:r>
            <a:endParaRPr lang="es-ES" sz="1400" dirty="0"/>
          </a:p>
        </p:txBody>
      </p:sp>
      <p:sp>
        <p:nvSpPr>
          <p:cNvPr id="311" name="310 CuadroTexto"/>
          <p:cNvSpPr txBox="1"/>
          <p:nvPr/>
        </p:nvSpPr>
        <p:spPr>
          <a:xfrm>
            <a:off x="1071538" y="2786058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X2/</a:t>
            </a:r>
            <a:r>
              <a:rPr lang="es-ES_tradnl" sz="1400" dirty="0" smtClean="0">
                <a:solidFill>
                  <a:srgbClr val="0000FF"/>
                </a:solidFill>
              </a:rPr>
              <a:t>00</a:t>
            </a:r>
            <a:endParaRPr lang="es-ES" sz="1400" dirty="0">
              <a:solidFill>
                <a:srgbClr val="0000FF"/>
              </a:solidFill>
            </a:endParaRPr>
          </a:p>
        </p:txBody>
      </p:sp>
      <p:sp>
        <p:nvSpPr>
          <p:cNvPr id="312" name="311 CuadroTexto"/>
          <p:cNvSpPr txBox="1"/>
          <p:nvPr/>
        </p:nvSpPr>
        <p:spPr>
          <a:xfrm>
            <a:off x="5072066" y="3661950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S10</a:t>
            </a:r>
            <a:endParaRPr lang="es-ES" sz="1600" b="1" dirty="0"/>
          </a:p>
        </p:txBody>
      </p:sp>
      <p:cxnSp>
        <p:nvCxnSpPr>
          <p:cNvPr id="314" name="313 Conector curvado"/>
          <p:cNvCxnSpPr>
            <a:stCxn id="56" idx="5"/>
            <a:endCxn id="58" idx="2"/>
          </p:cNvCxnSpPr>
          <p:nvPr/>
        </p:nvCxnSpPr>
        <p:spPr>
          <a:xfrm rot="16200000" flipH="1">
            <a:off x="2482810" y="4911709"/>
            <a:ext cx="940951" cy="1094289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314 CuadroTexto"/>
          <p:cNvSpPr txBox="1"/>
          <p:nvPr/>
        </p:nvSpPr>
        <p:spPr>
          <a:xfrm>
            <a:off x="4286248" y="4429132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X2/01</a:t>
            </a:r>
            <a:endParaRPr lang="es-ES" sz="1400" dirty="0"/>
          </a:p>
        </p:txBody>
      </p:sp>
      <p:cxnSp>
        <p:nvCxnSpPr>
          <p:cNvPr id="322" name="321 Conector curvado"/>
          <p:cNvCxnSpPr>
            <a:stCxn id="90" idx="1"/>
            <a:endCxn id="90" idx="7"/>
          </p:cNvCxnSpPr>
          <p:nvPr/>
        </p:nvCxnSpPr>
        <p:spPr>
          <a:xfrm rot="5400000" flipH="1" flipV="1">
            <a:off x="6393669" y="1142241"/>
            <a:ext cx="1588" cy="454628"/>
          </a:xfrm>
          <a:prstGeom prst="curvedConnector3">
            <a:avLst>
              <a:gd name="adj1" fmla="val 196659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322 CuadroTexto"/>
          <p:cNvSpPr txBox="1"/>
          <p:nvPr/>
        </p:nvSpPr>
        <p:spPr>
          <a:xfrm>
            <a:off x="6072198" y="714356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X1/10</a:t>
            </a:r>
            <a:endParaRPr lang="es-ES" sz="1400" dirty="0"/>
          </a:p>
        </p:txBody>
      </p:sp>
      <p:sp>
        <p:nvSpPr>
          <p:cNvPr id="324" name="323 CuadroTexto"/>
          <p:cNvSpPr txBox="1"/>
          <p:nvPr/>
        </p:nvSpPr>
        <p:spPr>
          <a:xfrm>
            <a:off x="3571868" y="5786454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S12</a:t>
            </a:r>
            <a:endParaRPr lang="es-ES" sz="1600" b="1" dirty="0"/>
          </a:p>
        </p:txBody>
      </p:sp>
      <p:cxnSp>
        <p:nvCxnSpPr>
          <p:cNvPr id="93" name="92 Forma"/>
          <p:cNvCxnSpPr>
            <a:stCxn id="92" idx="4"/>
            <a:endCxn id="84" idx="6"/>
          </p:cNvCxnSpPr>
          <p:nvPr/>
        </p:nvCxnSpPr>
        <p:spPr>
          <a:xfrm rot="5400000" flipH="1" flipV="1">
            <a:off x="7018751" y="2375289"/>
            <a:ext cx="1928826" cy="321471"/>
          </a:xfrm>
          <a:prstGeom prst="curvedConnector4">
            <a:avLst>
              <a:gd name="adj1" fmla="val -11852"/>
              <a:gd name="adj2" fmla="val 27481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Forma"/>
          <p:cNvCxnSpPr>
            <a:stCxn id="92" idx="3"/>
            <a:endCxn id="92" idx="1"/>
          </p:cNvCxnSpPr>
          <p:nvPr/>
        </p:nvCxnSpPr>
        <p:spPr>
          <a:xfrm rot="5400000" flipH="1">
            <a:off x="7393058" y="3214686"/>
            <a:ext cx="404114" cy="1588"/>
          </a:xfrm>
          <a:prstGeom prst="curvedConnector5">
            <a:avLst>
              <a:gd name="adj1" fmla="val -56568"/>
              <a:gd name="adj2" fmla="val 24361469"/>
              <a:gd name="adj3" fmla="val 15656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CuadroTexto"/>
          <p:cNvSpPr txBox="1"/>
          <p:nvPr/>
        </p:nvSpPr>
        <p:spPr>
          <a:xfrm>
            <a:off x="7072330" y="3643314"/>
            <a:ext cx="7858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X1/10</a:t>
            </a:r>
            <a:endParaRPr lang="es-ES" sz="1400" dirty="0"/>
          </a:p>
        </p:txBody>
      </p:sp>
      <p:sp>
        <p:nvSpPr>
          <p:cNvPr id="120" name="119 Elipse"/>
          <p:cNvSpPr/>
          <p:nvPr/>
        </p:nvSpPr>
        <p:spPr>
          <a:xfrm>
            <a:off x="5000628" y="5000636"/>
            <a:ext cx="642942" cy="5715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121 CuadroTexto"/>
          <p:cNvSpPr txBox="1"/>
          <p:nvPr/>
        </p:nvSpPr>
        <p:spPr>
          <a:xfrm>
            <a:off x="5072066" y="5090710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S11</a:t>
            </a:r>
            <a:endParaRPr lang="es-ES" sz="1600" b="1" dirty="0"/>
          </a:p>
        </p:txBody>
      </p:sp>
      <p:cxnSp>
        <p:nvCxnSpPr>
          <p:cNvPr id="126" name="125 Forma"/>
          <p:cNvCxnSpPr>
            <a:stCxn id="76" idx="5"/>
            <a:endCxn id="122" idx="3"/>
          </p:cNvCxnSpPr>
          <p:nvPr/>
        </p:nvCxnSpPr>
        <p:spPr>
          <a:xfrm rot="16200000" flipH="1">
            <a:off x="4996340" y="4612757"/>
            <a:ext cx="1200302" cy="94157"/>
          </a:xfrm>
          <a:prstGeom prst="curvedConnector4">
            <a:avLst>
              <a:gd name="adj1" fmla="val 39462"/>
              <a:gd name="adj2" fmla="val 34278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curvado"/>
          <p:cNvCxnSpPr>
            <a:stCxn id="120" idx="2"/>
            <a:endCxn id="76" idx="3"/>
          </p:cNvCxnSpPr>
          <p:nvPr/>
        </p:nvCxnSpPr>
        <p:spPr>
          <a:xfrm rot="10800000" flipH="1">
            <a:off x="5000627" y="4059686"/>
            <a:ext cx="94157" cy="1226703"/>
          </a:xfrm>
          <a:prstGeom prst="curvedConnector4">
            <a:avLst>
              <a:gd name="adj1" fmla="val -242786"/>
              <a:gd name="adj2" fmla="val 58236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curvado"/>
          <p:cNvCxnSpPr>
            <a:stCxn id="156" idx="3"/>
            <a:endCxn id="76" idx="2"/>
          </p:cNvCxnSpPr>
          <p:nvPr/>
        </p:nvCxnSpPr>
        <p:spPr>
          <a:xfrm>
            <a:off x="3786182" y="3812591"/>
            <a:ext cx="1214446" cy="450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CuadroTexto"/>
          <p:cNvSpPr txBox="1"/>
          <p:nvPr/>
        </p:nvSpPr>
        <p:spPr>
          <a:xfrm>
            <a:off x="5286380" y="4500570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X1/01</a:t>
            </a:r>
            <a:endParaRPr lang="es-ES" sz="1400" dirty="0"/>
          </a:p>
        </p:txBody>
      </p:sp>
      <p:cxnSp>
        <p:nvCxnSpPr>
          <p:cNvPr id="141" name="140 Conector curvado"/>
          <p:cNvCxnSpPr>
            <a:stCxn id="120" idx="5"/>
            <a:endCxn id="90" idx="5"/>
          </p:cNvCxnSpPr>
          <p:nvPr/>
        </p:nvCxnSpPr>
        <p:spPr>
          <a:xfrm rot="5400000" flipH="1" flipV="1">
            <a:off x="4227810" y="3095272"/>
            <a:ext cx="3714776" cy="1071570"/>
          </a:xfrm>
          <a:prstGeom prst="curvedConnector3">
            <a:avLst>
              <a:gd name="adj1" fmla="val -840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159 CuadroTexto"/>
          <p:cNvSpPr txBox="1"/>
          <p:nvPr/>
        </p:nvSpPr>
        <p:spPr>
          <a:xfrm>
            <a:off x="6429388" y="4357694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X1/10</a:t>
            </a:r>
            <a:endParaRPr lang="es-ES" sz="1400" dirty="0"/>
          </a:p>
        </p:txBody>
      </p:sp>
      <p:sp>
        <p:nvSpPr>
          <p:cNvPr id="162" name="161 CuadroTexto"/>
          <p:cNvSpPr txBox="1"/>
          <p:nvPr/>
        </p:nvSpPr>
        <p:spPr>
          <a:xfrm>
            <a:off x="2571736" y="527975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X1/01</a:t>
            </a:r>
            <a:endParaRPr lang="es-ES" sz="1400" dirty="0"/>
          </a:p>
        </p:txBody>
      </p:sp>
      <p:cxnSp>
        <p:nvCxnSpPr>
          <p:cNvPr id="164" name="163 Forma"/>
          <p:cNvCxnSpPr>
            <a:stCxn id="58" idx="5"/>
            <a:endCxn id="312" idx="3"/>
          </p:cNvCxnSpPr>
          <p:nvPr/>
        </p:nvCxnSpPr>
        <p:spPr>
          <a:xfrm rot="5400000" flipH="1" flipV="1">
            <a:off x="3696312" y="4184129"/>
            <a:ext cx="2300160" cy="1594355"/>
          </a:xfrm>
          <a:prstGeom prst="curvedConnector4">
            <a:avLst>
              <a:gd name="adj1" fmla="val -13577"/>
              <a:gd name="adj2" fmla="val 12688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165 CuadroTexto"/>
          <p:cNvSpPr txBox="1"/>
          <p:nvPr/>
        </p:nvSpPr>
        <p:spPr>
          <a:xfrm>
            <a:off x="4500562" y="6072206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X2/01</a:t>
            </a:r>
            <a:endParaRPr lang="es-ES" sz="1400" dirty="0"/>
          </a:p>
        </p:txBody>
      </p:sp>
      <p:cxnSp>
        <p:nvCxnSpPr>
          <p:cNvPr id="170" name="169 Conector curvado"/>
          <p:cNvCxnSpPr>
            <a:stCxn id="58" idx="3"/>
            <a:endCxn id="58" idx="4"/>
          </p:cNvCxnSpPr>
          <p:nvPr/>
        </p:nvCxnSpPr>
        <p:spPr>
          <a:xfrm rot="16200000" flipH="1">
            <a:off x="3666397" y="6059577"/>
            <a:ext cx="83695" cy="227314"/>
          </a:xfrm>
          <a:prstGeom prst="curvedConnector3">
            <a:avLst>
              <a:gd name="adj1" fmla="val 3731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3000364" y="6286520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X1/01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6315052" y="3009888"/>
            <a:ext cx="1676400" cy="2790844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4562452" y="3009888"/>
            <a:ext cx="1665288" cy="2790844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22552" y="3009888"/>
            <a:ext cx="1616075" cy="2790844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7252" y="3009888"/>
            <a:ext cx="1676400" cy="2790844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85852" y="1714488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s-CO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292" y="1296"/>
              <a:ext cx="623" cy="96"/>
              <a:chOff x="2003" y="3439"/>
              <a:chExt cx="468" cy="244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CO"/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s-CO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4" y="1296"/>
              <a:ext cx="623" cy="96"/>
              <a:chOff x="2003" y="3439"/>
              <a:chExt cx="468" cy="244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CO"/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s-CO"/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3605" y="1296"/>
              <a:ext cx="817" cy="96"/>
              <a:chOff x="2003" y="3439"/>
              <a:chExt cx="468" cy="244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CO"/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s-CO"/>
            </a:p>
          </p:txBody>
        </p:sp>
      </p:grpSp>
      <p:sp>
        <p:nvSpPr>
          <p:cNvPr id="39" name="Rectangle 31"/>
          <p:cNvSpPr>
            <a:spLocks noChangeArrowheads="1"/>
          </p:cNvSpPr>
          <p:nvPr/>
        </p:nvSpPr>
        <p:spPr bwMode="auto">
          <a:xfrm>
            <a:off x="1146129" y="3014650"/>
            <a:ext cx="150019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s-ES" dirty="0" smtClean="0">
                <a:solidFill>
                  <a:schemeClr val="tx2"/>
                </a:solidFill>
              </a:rPr>
              <a:t>El motor </a:t>
            </a:r>
          </a:p>
          <a:p>
            <a:pPr algn="ctr"/>
            <a:r>
              <a:rPr lang="es-ES" dirty="0" smtClean="0">
                <a:solidFill>
                  <a:schemeClr val="tx2"/>
                </a:solidFill>
              </a:rPr>
              <a:t>arranca y </a:t>
            </a:r>
          </a:p>
          <a:p>
            <a:pPr algn="ctr"/>
            <a:r>
              <a:rPr lang="es-ES" dirty="0" smtClean="0">
                <a:solidFill>
                  <a:schemeClr val="tx2"/>
                </a:solidFill>
              </a:rPr>
              <a:t>gira  en </a:t>
            </a:r>
            <a:r>
              <a:rPr lang="es-ES" b="1" dirty="0" smtClean="0"/>
              <a:t>Sentido </a:t>
            </a:r>
          </a:p>
          <a:p>
            <a:pPr algn="ctr"/>
            <a:r>
              <a:rPr lang="es-ES" b="1" dirty="0" smtClean="0"/>
              <a:t>Normal </a:t>
            </a:r>
          </a:p>
          <a:p>
            <a:pPr algn="ctr"/>
            <a:r>
              <a:rPr lang="es-ES" dirty="0" smtClean="0">
                <a:solidFill>
                  <a:schemeClr val="tx2"/>
                </a:solidFill>
              </a:rPr>
              <a:t>si detecta la Secuencia:</a:t>
            </a:r>
          </a:p>
          <a:p>
            <a:pPr algn="ctr"/>
            <a:endParaRPr lang="es-ES" b="1" dirty="0" smtClean="0">
              <a:solidFill>
                <a:srgbClr val="FF0000"/>
              </a:solidFill>
            </a:endParaRPr>
          </a:p>
          <a:p>
            <a:pPr algn="ctr"/>
            <a:r>
              <a:rPr lang="es-ES" b="1" dirty="0" smtClean="0">
                <a:solidFill>
                  <a:srgbClr val="FF0000"/>
                </a:solidFill>
              </a:rPr>
              <a:t>X1X1X2X2</a:t>
            </a:r>
            <a:r>
              <a:rPr lang="es-ES" b="1" dirty="0" smtClean="0"/>
              <a:t>  </a:t>
            </a:r>
          </a:p>
          <a:p>
            <a:pPr algn="ctr"/>
            <a:r>
              <a:rPr lang="es-ES" b="1" dirty="0" smtClean="0"/>
              <a:t>Z1Z0 =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b="1" dirty="0" smtClean="0">
                <a:solidFill>
                  <a:srgbClr val="FF0000"/>
                </a:solidFill>
              </a:rPr>
              <a:t>01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Rectangle 32"/>
          <p:cNvSpPr>
            <a:spLocks noChangeArrowheads="1"/>
          </p:cNvSpPr>
          <p:nvPr/>
        </p:nvSpPr>
        <p:spPr bwMode="auto">
          <a:xfrm>
            <a:off x="2857488" y="3000372"/>
            <a:ext cx="15716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s-ES" dirty="0" smtClean="0">
                <a:solidFill>
                  <a:schemeClr val="tx2"/>
                </a:solidFill>
              </a:rPr>
              <a:t>El motor </a:t>
            </a:r>
          </a:p>
          <a:p>
            <a:pPr algn="ctr"/>
            <a:r>
              <a:rPr lang="es-ES" dirty="0" smtClean="0">
                <a:solidFill>
                  <a:schemeClr val="tx2"/>
                </a:solidFill>
              </a:rPr>
              <a:t>arranca y </a:t>
            </a:r>
          </a:p>
          <a:p>
            <a:pPr algn="ctr"/>
            <a:r>
              <a:rPr lang="es-ES" dirty="0" smtClean="0">
                <a:solidFill>
                  <a:schemeClr val="tx2"/>
                </a:solidFill>
              </a:rPr>
              <a:t>gira en </a:t>
            </a:r>
            <a:r>
              <a:rPr lang="es-ES" b="1" dirty="0" smtClean="0"/>
              <a:t>Sentido</a:t>
            </a:r>
          </a:p>
          <a:p>
            <a:pPr algn="ctr"/>
            <a:r>
              <a:rPr lang="es-ES" b="1" dirty="0" smtClean="0"/>
              <a:t> Inverso </a:t>
            </a:r>
          </a:p>
          <a:p>
            <a:pPr algn="ctr"/>
            <a:r>
              <a:rPr lang="es-ES" dirty="0" smtClean="0">
                <a:solidFill>
                  <a:schemeClr val="tx2"/>
                </a:solidFill>
              </a:rPr>
              <a:t>si  detecta la secuencia:</a:t>
            </a:r>
          </a:p>
          <a:p>
            <a:pPr algn="ctr"/>
            <a:r>
              <a:rPr lang="es-ES" dirty="0" smtClean="0">
                <a:solidFill>
                  <a:schemeClr val="tx2"/>
                </a:solidFill>
              </a:rPr>
              <a:t> </a:t>
            </a:r>
            <a:endParaRPr lang="es-ES" b="1" dirty="0" smtClean="0">
              <a:solidFill>
                <a:srgbClr val="FF0000"/>
              </a:solidFill>
            </a:endParaRPr>
          </a:p>
          <a:p>
            <a:pPr algn="ctr"/>
            <a:r>
              <a:rPr lang="es-ES" b="1" dirty="0" smtClean="0">
                <a:solidFill>
                  <a:srgbClr val="00B050"/>
                </a:solidFill>
              </a:rPr>
              <a:t>X2X1X1X2</a:t>
            </a:r>
          </a:p>
          <a:p>
            <a:pPr algn="ctr"/>
            <a:r>
              <a:rPr lang="es-ES" b="1" dirty="0" smtClean="0"/>
              <a:t>Z1Z0 =</a:t>
            </a:r>
            <a:r>
              <a:rPr lang="es-ES" dirty="0" smtClean="0"/>
              <a:t> </a:t>
            </a:r>
            <a:r>
              <a:rPr lang="es-ES" b="1" dirty="0" smtClean="0">
                <a:solidFill>
                  <a:srgbClr val="00B050"/>
                </a:solidFill>
              </a:rPr>
              <a:t>10</a:t>
            </a:r>
          </a:p>
          <a:p>
            <a:endParaRPr lang="es-E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4646590" y="3014650"/>
            <a:ext cx="157163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s-ES" dirty="0" smtClean="0">
                <a:solidFill>
                  <a:schemeClr val="tx2"/>
                </a:solidFill>
              </a:rPr>
              <a:t>El motor se </a:t>
            </a:r>
          </a:p>
          <a:p>
            <a:pPr algn="ctr"/>
            <a:r>
              <a:rPr lang="es-ES" b="1" dirty="0" smtClean="0"/>
              <a:t>Detiene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s-ES" dirty="0" smtClean="0">
                <a:solidFill>
                  <a:schemeClr val="tx2"/>
                </a:solidFill>
              </a:rPr>
              <a:t>después de </a:t>
            </a:r>
          </a:p>
          <a:p>
            <a:pPr algn="ctr"/>
            <a:r>
              <a:rPr lang="es-ES" dirty="0" smtClean="0">
                <a:solidFill>
                  <a:schemeClr val="tx2"/>
                </a:solidFill>
              </a:rPr>
              <a:t>arrancar, </a:t>
            </a:r>
          </a:p>
          <a:p>
            <a:pPr algn="ctr"/>
            <a:r>
              <a:rPr lang="es-ES" dirty="0" smtClean="0">
                <a:solidFill>
                  <a:schemeClr val="tx2"/>
                </a:solidFill>
              </a:rPr>
              <a:t>si el circuito </a:t>
            </a:r>
          </a:p>
          <a:p>
            <a:pPr algn="ctr"/>
            <a:r>
              <a:rPr lang="es-ES" dirty="0" smtClean="0">
                <a:solidFill>
                  <a:schemeClr val="tx2"/>
                </a:solidFill>
              </a:rPr>
              <a:t>detecta la </a:t>
            </a:r>
          </a:p>
          <a:p>
            <a:pPr algn="ctr"/>
            <a:r>
              <a:rPr lang="es-ES" dirty="0" smtClean="0">
                <a:solidFill>
                  <a:schemeClr val="tx2"/>
                </a:solidFill>
              </a:rPr>
              <a:t>secuencia :</a:t>
            </a:r>
          </a:p>
          <a:p>
            <a:pPr algn="ctr"/>
            <a:endParaRPr lang="es-ES" b="1" dirty="0" smtClean="0">
              <a:solidFill>
                <a:srgbClr val="FF0000"/>
              </a:solidFill>
            </a:endParaRPr>
          </a:p>
          <a:p>
            <a:pPr algn="ctr"/>
            <a:r>
              <a:rPr lang="es-ES" b="1" dirty="0" smtClean="0">
                <a:solidFill>
                  <a:srgbClr val="0000FF"/>
                </a:solidFill>
              </a:rPr>
              <a:t>X2X1X1X1</a:t>
            </a:r>
          </a:p>
          <a:p>
            <a:pPr algn="ctr"/>
            <a:r>
              <a:rPr lang="es-ES" b="1" dirty="0" smtClean="0"/>
              <a:t>Z1Z0</a:t>
            </a:r>
            <a:r>
              <a:rPr lang="es-ES" b="1" dirty="0" smtClean="0">
                <a:solidFill>
                  <a:srgbClr val="FF0000"/>
                </a:solidFill>
              </a:rPr>
              <a:t> =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</a:rPr>
              <a:t>00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2" name="Rectangle 34"/>
          <p:cNvSpPr>
            <a:spLocks noChangeArrowheads="1"/>
          </p:cNvSpPr>
          <p:nvPr/>
        </p:nvSpPr>
        <p:spPr bwMode="auto">
          <a:xfrm>
            <a:off x="6286512" y="3000372"/>
            <a:ext cx="178595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s-ES" dirty="0" smtClean="0">
                <a:solidFill>
                  <a:schemeClr val="tx2"/>
                </a:solidFill>
              </a:rPr>
              <a:t>El motor debe girar en </a:t>
            </a:r>
            <a:r>
              <a:rPr lang="es-ES" b="1" dirty="0" smtClean="0"/>
              <a:t>Sentido Contrario</a:t>
            </a:r>
            <a:r>
              <a:rPr lang="es-ES" dirty="0" smtClean="0">
                <a:solidFill>
                  <a:schemeClr val="tx2"/>
                </a:solidFill>
              </a:rPr>
              <a:t>, </a:t>
            </a:r>
          </a:p>
          <a:p>
            <a:pPr algn="ctr"/>
            <a:r>
              <a:rPr lang="es-ES" dirty="0" smtClean="0">
                <a:solidFill>
                  <a:schemeClr val="tx2"/>
                </a:solidFill>
              </a:rPr>
              <a:t>pero primero </a:t>
            </a:r>
          </a:p>
          <a:p>
            <a:pPr algn="ctr"/>
            <a:r>
              <a:rPr lang="es-ES" b="1" dirty="0" smtClean="0"/>
              <a:t>debe parar </a:t>
            </a:r>
            <a:r>
              <a:rPr lang="es-ES" dirty="0" smtClean="0">
                <a:solidFill>
                  <a:schemeClr val="tx2"/>
                </a:solidFill>
              </a:rPr>
              <a:t>si el cto. detecta la secuencia </a:t>
            </a:r>
          </a:p>
          <a:p>
            <a:pPr algn="ctr"/>
            <a:r>
              <a:rPr lang="es-ES" b="1" dirty="0" smtClean="0">
                <a:solidFill>
                  <a:srgbClr val="FFC000"/>
                </a:solidFill>
              </a:rPr>
              <a:t>X2X2X1X1</a:t>
            </a:r>
          </a:p>
          <a:p>
            <a:pPr algn="ctr"/>
            <a:r>
              <a:rPr lang="es-ES" b="1" dirty="0" smtClean="0"/>
              <a:t>Z1Z0</a:t>
            </a:r>
            <a:r>
              <a:rPr lang="es-ES" b="1" dirty="0" smtClean="0">
                <a:solidFill>
                  <a:srgbClr val="FF0000"/>
                </a:solidFill>
              </a:rPr>
              <a:t> =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b="1" dirty="0" smtClean="0">
                <a:solidFill>
                  <a:srgbClr val="FFC000"/>
                </a:solidFill>
              </a:rPr>
              <a:t>00*</a:t>
            </a:r>
          </a:p>
          <a:p>
            <a:pPr algn="ctr"/>
            <a:endParaRPr lang="es-ES" b="1" dirty="0" smtClean="0"/>
          </a:p>
          <a:p>
            <a:pPr algn="ctr"/>
            <a:endParaRPr lang="en-US" dirty="0"/>
          </a:p>
        </p:txBody>
      </p:sp>
      <p:sp>
        <p:nvSpPr>
          <p:cNvPr id="46" name="45 Flecha curvada hacia abajo"/>
          <p:cNvSpPr/>
          <p:nvPr/>
        </p:nvSpPr>
        <p:spPr>
          <a:xfrm>
            <a:off x="1503318" y="1943080"/>
            <a:ext cx="642942" cy="357190"/>
          </a:xfrm>
          <a:prstGeom prst="curvedDownArrow">
            <a:avLst>
              <a:gd name="adj1" fmla="val 25000"/>
              <a:gd name="adj2" fmla="val 50000"/>
              <a:gd name="adj3" fmla="val 2882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7" name="46 Flecha curvada hacia abajo"/>
          <p:cNvSpPr/>
          <p:nvPr/>
        </p:nvSpPr>
        <p:spPr>
          <a:xfrm flipH="1">
            <a:off x="3217830" y="1943080"/>
            <a:ext cx="642942" cy="357190"/>
          </a:xfrm>
          <a:prstGeom prst="curvedDownArrow">
            <a:avLst>
              <a:gd name="adj1" fmla="val 25000"/>
              <a:gd name="adj2" fmla="val 50000"/>
              <a:gd name="adj3" fmla="val 2882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55" name="54 Flecha circular"/>
          <p:cNvSpPr/>
          <p:nvPr/>
        </p:nvSpPr>
        <p:spPr>
          <a:xfrm>
            <a:off x="6503978" y="1800204"/>
            <a:ext cx="714380" cy="8572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272510"/>
              <a:gd name="adj5" fmla="val 1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56" name="55 Flecha circular"/>
          <p:cNvSpPr/>
          <p:nvPr/>
        </p:nvSpPr>
        <p:spPr>
          <a:xfrm flipH="1">
            <a:off x="6503978" y="1800204"/>
            <a:ext cx="714380" cy="8572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403574"/>
              <a:gd name="adj5" fmla="val 1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57" name="56 Elipse"/>
          <p:cNvSpPr/>
          <p:nvPr/>
        </p:nvSpPr>
        <p:spPr>
          <a:xfrm>
            <a:off x="4932342" y="1871642"/>
            <a:ext cx="500066" cy="5000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57 Elipse"/>
          <p:cNvSpPr/>
          <p:nvPr/>
        </p:nvSpPr>
        <p:spPr>
          <a:xfrm>
            <a:off x="5146656" y="2085956"/>
            <a:ext cx="71438" cy="7143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58 Rectángulo"/>
          <p:cNvSpPr/>
          <p:nvPr/>
        </p:nvSpPr>
        <p:spPr>
          <a:xfrm>
            <a:off x="188726" y="5929330"/>
            <a:ext cx="4597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b="1" dirty="0" smtClean="0"/>
              <a:t>Existe superposición  y prioridad cambio de giro</a:t>
            </a:r>
            <a:r>
              <a:rPr lang="es-ES" dirty="0" smtClean="0">
                <a:solidFill>
                  <a:schemeClr val="tx2"/>
                </a:solidFill>
              </a:rPr>
              <a:t> .</a:t>
            </a:r>
            <a:endParaRPr lang="es-CO" dirty="0"/>
          </a:p>
        </p:txBody>
      </p:sp>
      <p:sp>
        <p:nvSpPr>
          <p:cNvPr id="6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728"/>
            <a:ext cx="5072066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Diseño de una FSM </a:t>
            </a:r>
            <a:br>
              <a:rPr lang="es-ES" dirty="0" smtClean="0"/>
            </a:br>
            <a:r>
              <a:rPr lang="es-ES" dirty="0" smtClean="0"/>
              <a:t>para controlar un Motor DC Asíncrono.</a:t>
            </a:r>
            <a:endParaRPr lang="es-ES" dirty="0"/>
          </a:p>
        </p:txBody>
      </p:sp>
      <p:sp>
        <p:nvSpPr>
          <p:cNvPr id="63" name="3 Marcador de pie de página"/>
          <p:cNvSpPr txBox="1">
            <a:spLocks/>
          </p:cNvSpPr>
          <p:nvPr/>
        </p:nvSpPr>
        <p:spPr bwMode="white">
          <a:xfrm>
            <a:off x="6929422" y="6286496"/>
            <a:ext cx="221457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Jaime Velasco – Medina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Digital System Design  </a:t>
            </a:r>
          </a:p>
        </p:txBody>
      </p:sp>
      <p:pic>
        <p:nvPicPr>
          <p:cNvPr id="66" name="Picture 4" descr="BIONANO electronica"/>
          <p:cNvPicPr>
            <a:picLocks noChangeAspect="1" noChangeArrowheads="1"/>
          </p:cNvPicPr>
          <p:nvPr/>
        </p:nvPicPr>
        <p:blipFill>
          <a:blip r:embed="rId2" cstate="print"/>
          <a:srcRect l="2406" r="7507"/>
          <a:stretch>
            <a:fillRect/>
          </a:stretch>
        </p:blipFill>
        <p:spPr bwMode="auto">
          <a:xfrm>
            <a:off x="7143768" y="214290"/>
            <a:ext cx="1714512" cy="68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pie de página"/>
          <p:cNvSpPr txBox="1">
            <a:spLocks/>
          </p:cNvSpPr>
          <p:nvPr/>
        </p:nvSpPr>
        <p:spPr bwMode="white">
          <a:xfrm>
            <a:off x="6929422" y="6286496"/>
            <a:ext cx="221457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Jaime Velasco – Medina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Digital System Design  </a:t>
            </a:r>
          </a:p>
        </p:txBody>
      </p:sp>
      <p:pic>
        <p:nvPicPr>
          <p:cNvPr id="8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7143768" y="214290"/>
            <a:ext cx="1714512" cy="68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" name="Text Box 6"/>
          <p:cNvSpPr txBox="1">
            <a:spLocks noChangeArrowheads="1"/>
          </p:cNvSpPr>
          <p:nvPr/>
        </p:nvSpPr>
        <p:spPr bwMode="auto">
          <a:xfrm>
            <a:off x="0" y="571480"/>
            <a:ext cx="321471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00"/>
                </a:solidFill>
              </a:rPr>
              <a:t>MOTOR  ASINCRONO</a:t>
            </a:r>
          </a:p>
          <a:p>
            <a:pPr eaLnBrk="0" hangingPunct="0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7" name="66 Elipse"/>
          <p:cNvSpPr/>
          <p:nvPr/>
        </p:nvSpPr>
        <p:spPr>
          <a:xfrm>
            <a:off x="1142976" y="1500174"/>
            <a:ext cx="500066" cy="5715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3" name="122 Conector recto de flecha"/>
          <p:cNvCxnSpPr/>
          <p:nvPr/>
        </p:nvCxnSpPr>
        <p:spPr>
          <a:xfrm>
            <a:off x="1643042" y="1785926"/>
            <a:ext cx="504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>
            <a:stCxn id="209" idx="6"/>
          </p:cNvCxnSpPr>
          <p:nvPr/>
        </p:nvCxnSpPr>
        <p:spPr>
          <a:xfrm>
            <a:off x="2643174" y="1785926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70 Conector recto de flecha"/>
          <p:cNvCxnSpPr>
            <a:stCxn id="211" idx="6"/>
          </p:cNvCxnSpPr>
          <p:nvPr/>
        </p:nvCxnSpPr>
        <p:spPr>
          <a:xfrm>
            <a:off x="3714744" y="1785926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90 Conector recto de flecha"/>
          <p:cNvCxnSpPr>
            <a:stCxn id="212" idx="6"/>
          </p:cNvCxnSpPr>
          <p:nvPr/>
        </p:nvCxnSpPr>
        <p:spPr>
          <a:xfrm>
            <a:off x="4786314" y="1785926"/>
            <a:ext cx="50006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194 CuadroTexto"/>
          <p:cNvSpPr txBox="1"/>
          <p:nvPr/>
        </p:nvSpPr>
        <p:spPr>
          <a:xfrm>
            <a:off x="2714612" y="2786058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X1/00</a:t>
            </a:r>
            <a:endParaRPr lang="es-ES" sz="1200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1643042" y="2143116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X2/00</a:t>
            </a:r>
            <a:endParaRPr lang="es-ES" sz="1200" dirty="0"/>
          </a:p>
        </p:txBody>
      </p:sp>
      <p:sp>
        <p:nvSpPr>
          <p:cNvPr id="197" name="196 CuadroTexto"/>
          <p:cNvSpPr txBox="1"/>
          <p:nvPr/>
        </p:nvSpPr>
        <p:spPr>
          <a:xfrm>
            <a:off x="1500166" y="1428736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X1/00</a:t>
            </a:r>
            <a:endParaRPr lang="es-ES" sz="1200" dirty="0"/>
          </a:p>
        </p:txBody>
      </p:sp>
      <p:sp>
        <p:nvSpPr>
          <p:cNvPr id="198" name="197 CuadroTexto"/>
          <p:cNvSpPr txBox="1"/>
          <p:nvPr/>
        </p:nvSpPr>
        <p:spPr>
          <a:xfrm>
            <a:off x="2571736" y="1428736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X1/00</a:t>
            </a:r>
            <a:endParaRPr lang="es-ES" sz="1200" dirty="0"/>
          </a:p>
        </p:txBody>
      </p:sp>
      <p:sp>
        <p:nvSpPr>
          <p:cNvPr id="199" name="198 CuadroTexto"/>
          <p:cNvSpPr txBox="1"/>
          <p:nvPr/>
        </p:nvSpPr>
        <p:spPr>
          <a:xfrm>
            <a:off x="3143240" y="1000108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X1/00</a:t>
            </a:r>
            <a:endParaRPr lang="es-ES" sz="1200" dirty="0"/>
          </a:p>
        </p:txBody>
      </p:sp>
      <p:sp>
        <p:nvSpPr>
          <p:cNvPr id="200" name="199 CuadroTexto"/>
          <p:cNvSpPr txBox="1"/>
          <p:nvPr/>
        </p:nvSpPr>
        <p:spPr>
          <a:xfrm>
            <a:off x="3643306" y="1428736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X2/00</a:t>
            </a:r>
            <a:endParaRPr lang="es-ES" sz="1200" dirty="0"/>
          </a:p>
        </p:txBody>
      </p:sp>
      <p:sp>
        <p:nvSpPr>
          <p:cNvPr id="201" name="200 CuadroTexto"/>
          <p:cNvSpPr txBox="1"/>
          <p:nvPr/>
        </p:nvSpPr>
        <p:spPr>
          <a:xfrm>
            <a:off x="4714876" y="1437489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X2/01</a:t>
            </a:r>
            <a:endParaRPr lang="es-ES" sz="1200" dirty="0"/>
          </a:p>
        </p:txBody>
      </p:sp>
      <p:sp>
        <p:nvSpPr>
          <p:cNvPr id="202" name="201 CuadroTexto"/>
          <p:cNvSpPr txBox="1"/>
          <p:nvPr/>
        </p:nvSpPr>
        <p:spPr>
          <a:xfrm>
            <a:off x="5143504" y="1000108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X2/01</a:t>
            </a:r>
            <a:endParaRPr lang="es-ES" sz="1200" dirty="0"/>
          </a:p>
        </p:txBody>
      </p:sp>
      <p:sp>
        <p:nvSpPr>
          <p:cNvPr id="206" name="205 Elipse"/>
          <p:cNvSpPr/>
          <p:nvPr/>
        </p:nvSpPr>
        <p:spPr>
          <a:xfrm>
            <a:off x="1142976" y="2428868"/>
            <a:ext cx="500066" cy="5715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7" name="206 Elipse"/>
          <p:cNvSpPr/>
          <p:nvPr/>
        </p:nvSpPr>
        <p:spPr>
          <a:xfrm>
            <a:off x="1142976" y="3357562"/>
            <a:ext cx="500066" cy="5715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8" name="207 Elipse"/>
          <p:cNvSpPr/>
          <p:nvPr/>
        </p:nvSpPr>
        <p:spPr>
          <a:xfrm>
            <a:off x="1142976" y="4214818"/>
            <a:ext cx="500066" cy="5715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9" name="208 Elipse"/>
          <p:cNvSpPr/>
          <p:nvPr/>
        </p:nvSpPr>
        <p:spPr>
          <a:xfrm>
            <a:off x="2143108" y="1500174"/>
            <a:ext cx="500066" cy="5715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1" name="210 Elipse"/>
          <p:cNvSpPr/>
          <p:nvPr/>
        </p:nvSpPr>
        <p:spPr>
          <a:xfrm>
            <a:off x="3214678" y="1500174"/>
            <a:ext cx="500066" cy="5715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2" name="211 Elipse"/>
          <p:cNvSpPr/>
          <p:nvPr/>
        </p:nvSpPr>
        <p:spPr>
          <a:xfrm>
            <a:off x="4286248" y="1500174"/>
            <a:ext cx="500066" cy="5715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5" name="214 Elipse"/>
          <p:cNvSpPr/>
          <p:nvPr/>
        </p:nvSpPr>
        <p:spPr>
          <a:xfrm>
            <a:off x="5286380" y="1500174"/>
            <a:ext cx="500066" cy="5715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6" name="215 Elipse"/>
          <p:cNvSpPr/>
          <p:nvPr/>
        </p:nvSpPr>
        <p:spPr>
          <a:xfrm>
            <a:off x="2500298" y="4786322"/>
            <a:ext cx="500066" cy="5715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8" name="217 Elipse"/>
          <p:cNvSpPr/>
          <p:nvPr/>
        </p:nvSpPr>
        <p:spPr>
          <a:xfrm>
            <a:off x="1142976" y="5072074"/>
            <a:ext cx="500066" cy="5715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9" name="218 Elipse"/>
          <p:cNvSpPr/>
          <p:nvPr/>
        </p:nvSpPr>
        <p:spPr>
          <a:xfrm>
            <a:off x="2143108" y="5929330"/>
            <a:ext cx="500066" cy="5715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0" name="219 Elipse"/>
          <p:cNvSpPr/>
          <p:nvPr/>
        </p:nvSpPr>
        <p:spPr>
          <a:xfrm>
            <a:off x="3286116" y="5929330"/>
            <a:ext cx="500066" cy="5715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7" name="226 Conector recto de flecha"/>
          <p:cNvCxnSpPr>
            <a:stCxn id="208" idx="4"/>
            <a:endCxn id="218" idx="0"/>
          </p:cNvCxnSpPr>
          <p:nvPr/>
        </p:nvCxnSpPr>
        <p:spPr>
          <a:xfrm rot="5400000">
            <a:off x="1250133" y="4929198"/>
            <a:ext cx="2857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232 Conector recto de flecha"/>
          <p:cNvCxnSpPr>
            <a:stCxn id="206" idx="4"/>
            <a:endCxn id="207" idx="0"/>
          </p:cNvCxnSpPr>
          <p:nvPr/>
        </p:nvCxnSpPr>
        <p:spPr>
          <a:xfrm rot="5400000">
            <a:off x="1214414" y="3178967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recto de flecha"/>
          <p:cNvCxnSpPr>
            <a:stCxn id="207" idx="4"/>
            <a:endCxn id="208" idx="0"/>
          </p:cNvCxnSpPr>
          <p:nvPr/>
        </p:nvCxnSpPr>
        <p:spPr>
          <a:xfrm rot="5400000">
            <a:off x="1250133" y="4071942"/>
            <a:ext cx="2857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>
            <a:stCxn id="218" idx="5"/>
            <a:endCxn id="219" idx="2"/>
          </p:cNvCxnSpPr>
          <p:nvPr/>
        </p:nvCxnSpPr>
        <p:spPr>
          <a:xfrm rot="16200000" flipH="1">
            <a:off x="1528859" y="5600832"/>
            <a:ext cx="655199" cy="5732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244 Conector recto de flecha"/>
          <p:cNvCxnSpPr>
            <a:stCxn id="219" idx="6"/>
            <a:endCxn id="220" idx="2"/>
          </p:cNvCxnSpPr>
          <p:nvPr/>
        </p:nvCxnSpPr>
        <p:spPr>
          <a:xfrm>
            <a:off x="2643174" y="6215082"/>
            <a:ext cx="64294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248 Conector recto de flecha"/>
          <p:cNvCxnSpPr>
            <a:stCxn id="218" idx="6"/>
            <a:endCxn id="216" idx="2"/>
          </p:cNvCxnSpPr>
          <p:nvPr/>
        </p:nvCxnSpPr>
        <p:spPr>
          <a:xfrm flipV="1">
            <a:off x="1643042" y="5072074"/>
            <a:ext cx="857256" cy="2857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258 Conector curvado"/>
          <p:cNvCxnSpPr>
            <a:stCxn id="211" idx="7"/>
            <a:endCxn id="211" idx="1"/>
          </p:cNvCxnSpPr>
          <p:nvPr/>
        </p:nvCxnSpPr>
        <p:spPr>
          <a:xfrm rot="16200000" flipV="1">
            <a:off x="3464711" y="1407069"/>
            <a:ext cx="1588" cy="353600"/>
          </a:xfrm>
          <a:prstGeom prst="curvedConnector3">
            <a:avLst>
              <a:gd name="adj1" fmla="val 196659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260 Conector curvado"/>
          <p:cNvCxnSpPr>
            <a:stCxn id="215" idx="1"/>
            <a:endCxn id="215" idx="7"/>
          </p:cNvCxnSpPr>
          <p:nvPr/>
        </p:nvCxnSpPr>
        <p:spPr>
          <a:xfrm rot="5400000" flipH="1" flipV="1">
            <a:off x="5536413" y="1407069"/>
            <a:ext cx="1588" cy="353600"/>
          </a:xfrm>
          <a:prstGeom prst="curvedConnector3">
            <a:avLst>
              <a:gd name="adj1" fmla="val 196659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262 Forma"/>
          <p:cNvCxnSpPr>
            <a:stCxn id="206" idx="3"/>
            <a:endCxn id="206" idx="2"/>
          </p:cNvCxnSpPr>
          <p:nvPr/>
        </p:nvCxnSpPr>
        <p:spPr>
          <a:xfrm rot="5400000" flipH="1">
            <a:off x="1078564" y="2779033"/>
            <a:ext cx="202057" cy="73233"/>
          </a:xfrm>
          <a:prstGeom prst="curvedConnector4">
            <a:avLst>
              <a:gd name="adj1" fmla="val -36708"/>
              <a:gd name="adj2" fmla="val 41215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266 Conector curvado"/>
          <p:cNvCxnSpPr>
            <a:stCxn id="207" idx="6"/>
            <a:endCxn id="206" idx="6"/>
          </p:cNvCxnSpPr>
          <p:nvPr/>
        </p:nvCxnSpPr>
        <p:spPr>
          <a:xfrm flipV="1">
            <a:off x="1643042" y="2714620"/>
            <a:ext cx="1588" cy="928694"/>
          </a:xfrm>
          <a:prstGeom prst="curvedConnector3">
            <a:avLst>
              <a:gd name="adj1" fmla="val 143954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267 CuadroTexto"/>
          <p:cNvSpPr txBox="1"/>
          <p:nvPr/>
        </p:nvSpPr>
        <p:spPr>
          <a:xfrm>
            <a:off x="285720" y="271462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X2/00</a:t>
            </a:r>
            <a:endParaRPr lang="es-ES" sz="1200" dirty="0"/>
          </a:p>
        </p:txBody>
      </p:sp>
      <p:sp>
        <p:nvSpPr>
          <p:cNvPr id="269" name="268 CuadroTexto"/>
          <p:cNvSpPr txBox="1"/>
          <p:nvPr/>
        </p:nvSpPr>
        <p:spPr>
          <a:xfrm>
            <a:off x="571472" y="2071678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X2/00</a:t>
            </a:r>
            <a:endParaRPr lang="es-ES" sz="1200" dirty="0"/>
          </a:p>
        </p:txBody>
      </p:sp>
      <p:cxnSp>
        <p:nvCxnSpPr>
          <p:cNvPr id="271" name="270 Forma"/>
          <p:cNvCxnSpPr>
            <a:stCxn id="209" idx="4"/>
            <a:endCxn id="206" idx="6"/>
          </p:cNvCxnSpPr>
          <p:nvPr/>
        </p:nvCxnSpPr>
        <p:spPr>
          <a:xfrm rot="5400000">
            <a:off x="1696621" y="2018100"/>
            <a:ext cx="642942" cy="750099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272 Forma"/>
          <p:cNvCxnSpPr>
            <a:stCxn id="212" idx="4"/>
          </p:cNvCxnSpPr>
          <p:nvPr/>
        </p:nvCxnSpPr>
        <p:spPr>
          <a:xfrm rot="5400000">
            <a:off x="2232406" y="1482315"/>
            <a:ext cx="1714512" cy="2893239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274 Forma"/>
          <p:cNvCxnSpPr>
            <a:stCxn id="208" idx="6"/>
            <a:endCxn id="211" idx="4"/>
          </p:cNvCxnSpPr>
          <p:nvPr/>
        </p:nvCxnSpPr>
        <p:spPr>
          <a:xfrm flipV="1">
            <a:off x="1643042" y="2071678"/>
            <a:ext cx="1821669" cy="242889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275 CuadroTexto"/>
          <p:cNvSpPr txBox="1"/>
          <p:nvPr/>
        </p:nvSpPr>
        <p:spPr>
          <a:xfrm>
            <a:off x="1714480" y="2786058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X2/00</a:t>
            </a:r>
            <a:endParaRPr lang="es-ES" sz="1200" dirty="0"/>
          </a:p>
        </p:txBody>
      </p:sp>
      <p:sp>
        <p:nvSpPr>
          <p:cNvPr id="277" name="276 CuadroTexto"/>
          <p:cNvSpPr txBox="1"/>
          <p:nvPr/>
        </p:nvSpPr>
        <p:spPr>
          <a:xfrm>
            <a:off x="4643438" y="2857496"/>
            <a:ext cx="64294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X1/10</a:t>
            </a:r>
            <a:endParaRPr lang="es-ES" sz="1200" dirty="0"/>
          </a:p>
        </p:txBody>
      </p:sp>
      <p:sp>
        <p:nvSpPr>
          <p:cNvPr id="278" name="277 CuadroTexto"/>
          <p:cNvSpPr txBox="1"/>
          <p:nvPr/>
        </p:nvSpPr>
        <p:spPr>
          <a:xfrm>
            <a:off x="1357290" y="3937819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X1/00</a:t>
            </a:r>
            <a:endParaRPr lang="es-ES" sz="1200" dirty="0"/>
          </a:p>
        </p:txBody>
      </p:sp>
      <p:sp>
        <p:nvSpPr>
          <p:cNvPr id="279" name="278 CuadroTexto"/>
          <p:cNvSpPr txBox="1"/>
          <p:nvPr/>
        </p:nvSpPr>
        <p:spPr>
          <a:xfrm>
            <a:off x="642910" y="4786322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X2/10</a:t>
            </a:r>
            <a:endParaRPr lang="es-ES" sz="1200" dirty="0"/>
          </a:p>
        </p:txBody>
      </p:sp>
      <p:sp>
        <p:nvSpPr>
          <p:cNvPr id="304" name="303 CuadroTexto"/>
          <p:cNvSpPr txBox="1"/>
          <p:nvPr/>
        </p:nvSpPr>
        <p:spPr>
          <a:xfrm>
            <a:off x="714348" y="307181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X1/00</a:t>
            </a:r>
            <a:endParaRPr lang="es-ES" sz="1200" dirty="0"/>
          </a:p>
        </p:txBody>
      </p:sp>
      <p:sp>
        <p:nvSpPr>
          <p:cNvPr id="309" name="308 CuadroTexto"/>
          <p:cNvSpPr txBox="1"/>
          <p:nvPr/>
        </p:nvSpPr>
        <p:spPr>
          <a:xfrm>
            <a:off x="1214414" y="5857892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X2/10</a:t>
            </a:r>
            <a:endParaRPr lang="es-ES" sz="1200" dirty="0"/>
          </a:p>
        </p:txBody>
      </p:sp>
      <p:sp>
        <p:nvSpPr>
          <p:cNvPr id="310" name="309 CuadroTexto"/>
          <p:cNvSpPr txBox="1"/>
          <p:nvPr/>
        </p:nvSpPr>
        <p:spPr>
          <a:xfrm>
            <a:off x="1714480" y="4929198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X1/10</a:t>
            </a:r>
            <a:endParaRPr lang="es-ES" sz="1200" dirty="0"/>
          </a:p>
        </p:txBody>
      </p:sp>
      <p:sp>
        <p:nvSpPr>
          <p:cNvPr id="318" name="317 CuadroTexto"/>
          <p:cNvSpPr txBox="1"/>
          <p:nvPr/>
        </p:nvSpPr>
        <p:spPr>
          <a:xfrm>
            <a:off x="2000232" y="5500702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X2/10</a:t>
            </a:r>
            <a:endParaRPr lang="es-ES" sz="1200" dirty="0"/>
          </a:p>
        </p:txBody>
      </p:sp>
      <p:sp>
        <p:nvSpPr>
          <p:cNvPr id="319" name="318 Elipse"/>
          <p:cNvSpPr/>
          <p:nvPr/>
        </p:nvSpPr>
        <p:spPr>
          <a:xfrm>
            <a:off x="4500562" y="5929330"/>
            <a:ext cx="500066" cy="5715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1" name="320 Conector curvado"/>
          <p:cNvCxnSpPr>
            <a:stCxn id="220" idx="6"/>
            <a:endCxn id="319" idx="2"/>
          </p:cNvCxnSpPr>
          <p:nvPr/>
        </p:nvCxnSpPr>
        <p:spPr>
          <a:xfrm>
            <a:off x="3786182" y="6215082"/>
            <a:ext cx="71438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322 Conector curvado"/>
          <p:cNvCxnSpPr>
            <a:stCxn id="319" idx="1"/>
            <a:endCxn id="319" idx="7"/>
          </p:cNvCxnSpPr>
          <p:nvPr/>
        </p:nvCxnSpPr>
        <p:spPr>
          <a:xfrm rot="5400000" flipH="1" flipV="1">
            <a:off x="4750595" y="5836225"/>
            <a:ext cx="1588" cy="353600"/>
          </a:xfrm>
          <a:prstGeom prst="curvedConnector3">
            <a:avLst>
              <a:gd name="adj1" fmla="val 196659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323 CuadroTexto"/>
          <p:cNvSpPr txBox="1"/>
          <p:nvPr/>
        </p:nvSpPr>
        <p:spPr>
          <a:xfrm>
            <a:off x="3786182" y="6357958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b="1" dirty="0" smtClean="0"/>
              <a:t>X1/00*</a:t>
            </a:r>
            <a:endParaRPr lang="es-ES" sz="1200" b="1" dirty="0"/>
          </a:p>
        </p:txBody>
      </p:sp>
      <p:cxnSp>
        <p:nvCxnSpPr>
          <p:cNvPr id="326" name="325 Conector recto de flecha"/>
          <p:cNvCxnSpPr/>
          <p:nvPr/>
        </p:nvCxnSpPr>
        <p:spPr>
          <a:xfrm>
            <a:off x="5786446" y="1785926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327 CuadroTexto"/>
          <p:cNvSpPr txBox="1"/>
          <p:nvPr/>
        </p:nvSpPr>
        <p:spPr>
          <a:xfrm>
            <a:off x="5786446" y="1437489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X1/01</a:t>
            </a:r>
            <a:endParaRPr lang="es-ES" sz="1200" dirty="0"/>
          </a:p>
        </p:txBody>
      </p:sp>
      <p:cxnSp>
        <p:nvCxnSpPr>
          <p:cNvPr id="361" name="360 Conector curvado"/>
          <p:cNvCxnSpPr>
            <a:stCxn id="104" idx="3"/>
            <a:endCxn id="211" idx="5"/>
          </p:cNvCxnSpPr>
          <p:nvPr/>
        </p:nvCxnSpPr>
        <p:spPr>
          <a:xfrm rot="5400000" flipH="1">
            <a:off x="4036215" y="1593279"/>
            <a:ext cx="3000396" cy="3789804"/>
          </a:xfrm>
          <a:prstGeom prst="curvedConnector3">
            <a:avLst>
              <a:gd name="adj1" fmla="val 990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392 CuadroTexto"/>
          <p:cNvSpPr txBox="1"/>
          <p:nvPr/>
        </p:nvSpPr>
        <p:spPr>
          <a:xfrm>
            <a:off x="5572132" y="5786454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X2/01</a:t>
            </a:r>
            <a:endParaRPr lang="es-ES" sz="1200" dirty="0"/>
          </a:p>
        </p:txBody>
      </p:sp>
      <p:sp>
        <p:nvSpPr>
          <p:cNvPr id="431" name="430 CuadroTexto"/>
          <p:cNvSpPr txBox="1"/>
          <p:nvPr/>
        </p:nvSpPr>
        <p:spPr>
          <a:xfrm>
            <a:off x="6572264" y="2928934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X2/01</a:t>
            </a:r>
            <a:endParaRPr lang="es-ES" sz="1200" dirty="0"/>
          </a:p>
        </p:txBody>
      </p:sp>
      <p:sp>
        <p:nvSpPr>
          <p:cNvPr id="453" name="452 CuadroTexto"/>
          <p:cNvSpPr txBox="1"/>
          <p:nvPr/>
        </p:nvSpPr>
        <p:spPr>
          <a:xfrm>
            <a:off x="1214414" y="1590248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S0</a:t>
            </a:r>
            <a:endParaRPr lang="es-ES" sz="1600" b="1" dirty="0"/>
          </a:p>
        </p:txBody>
      </p:sp>
      <p:sp>
        <p:nvSpPr>
          <p:cNvPr id="455" name="454 CuadroTexto"/>
          <p:cNvSpPr txBox="1"/>
          <p:nvPr/>
        </p:nvSpPr>
        <p:spPr>
          <a:xfrm>
            <a:off x="2143108" y="1571612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 S1</a:t>
            </a:r>
            <a:endParaRPr lang="es-ES" sz="1600" b="1" dirty="0"/>
          </a:p>
        </p:txBody>
      </p:sp>
      <p:sp>
        <p:nvSpPr>
          <p:cNvPr id="456" name="455 CuadroTexto"/>
          <p:cNvSpPr txBox="1"/>
          <p:nvPr/>
        </p:nvSpPr>
        <p:spPr>
          <a:xfrm>
            <a:off x="3286116" y="1590248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S2</a:t>
            </a:r>
            <a:endParaRPr lang="es-ES" sz="1600" b="1" dirty="0"/>
          </a:p>
        </p:txBody>
      </p:sp>
      <p:sp>
        <p:nvSpPr>
          <p:cNvPr id="457" name="456 CuadroTexto"/>
          <p:cNvSpPr txBox="1"/>
          <p:nvPr/>
        </p:nvSpPr>
        <p:spPr>
          <a:xfrm>
            <a:off x="4357686" y="1590248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S3</a:t>
            </a:r>
            <a:endParaRPr lang="es-ES" sz="1600" b="1" dirty="0"/>
          </a:p>
        </p:txBody>
      </p:sp>
      <p:sp>
        <p:nvSpPr>
          <p:cNvPr id="458" name="457 CuadroTexto"/>
          <p:cNvSpPr txBox="1"/>
          <p:nvPr/>
        </p:nvSpPr>
        <p:spPr>
          <a:xfrm>
            <a:off x="5357818" y="1590248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S4</a:t>
            </a:r>
            <a:endParaRPr lang="es-ES" sz="1600" b="1" dirty="0"/>
          </a:p>
        </p:txBody>
      </p:sp>
      <p:sp>
        <p:nvSpPr>
          <p:cNvPr id="464" name="463 CuadroTexto"/>
          <p:cNvSpPr txBox="1"/>
          <p:nvPr/>
        </p:nvSpPr>
        <p:spPr>
          <a:xfrm>
            <a:off x="1142976" y="2571744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S10</a:t>
            </a:r>
            <a:endParaRPr lang="es-ES" sz="1600" b="1" dirty="0"/>
          </a:p>
        </p:txBody>
      </p:sp>
      <p:sp>
        <p:nvSpPr>
          <p:cNvPr id="465" name="464 CuadroTexto"/>
          <p:cNvSpPr txBox="1"/>
          <p:nvPr/>
        </p:nvSpPr>
        <p:spPr>
          <a:xfrm>
            <a:off x="1142976" y="3447636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S11</a:t>
            </a:r>
            <a:endParaRPr lang="es-ES" sz="1600" b="1" dirty="0"/>
          </a:p>
        </p:txBody>
      </p:sp>
      <p:sp>
        <p:nvSpPr>
          <p:cNvPr id="466" name="465 CuadroTexto"/>
          <p:cNvSpPr txBox="1"/>
          <p:nvPr/>
        </p:nvSpPr>
        <p:spPr>
          <a:xfrm>
            <a:off x="1142976" y="4357694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S12</a:t>
            </a:r>
            <a:endParaRPr lang="es-ES" sz="1600" b="1" dirty="0"/>
          </a:p>
        </p:txBody>
      </p:sp>
      <p:sp>
        <p:nvSpPr>
          <p:cNvPr id="467" name="466 CuadroTexto"/>
          <p:cNvSpPr txBox="1"/>
          <p:nvPr/>
        </p:nvSpPr>
        <p:spPr>
          <a:xfrm>
            <a:off x="1142976" y="5162148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S13</a:t>
            </a:r>
            <a:endParaRPr lang="es-ES" sz="1600" b="1" dirty="0"/>
          </a:p>
        </p:txBody>
      </p:sp>
      <p:sp>
        <p:nvSpPr>
          <p:cNvPr id="468" name="467 CuadroTexto"/>
          <p:cNvSpPr txBox="1"/>
          <p:nvPr/>
        </p:nvSpPr>
        <p:spPr>
          <a:xfrm>
            <a:off x="2500298" y="4929198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S14</a:t>
            </a:r>
            <a:endParaRPr lang="es-ES" sz="1600" b="1" dirty="0"/>
          </a:p>
        </p:txBody>
      </p:sp>
      <p:sp>
        <p:nvSpPr>
          <p:cNvPr id="470" name="469 CuadroTexto"/>
          <p:cNvSpPr txBox="1"/>
          <p:nvPr/>
        </p:nvSpPr>
        <p:spPr>
          <a:xfrm>
            <a:off x="2143108" y="6019404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S16</a:t>
            </a:r>
            <a:endParaRPr lang="es-ES" sz="1600" b="1" dirty="0"/>
          </a:p>
        </p:txBody>
      </p:sp>
      <p:sp>
        <p:nvSpPr>
          <p:cNvPr id="471" name="470 CuadroTexto"/>
          <p:cNvSpPr txBox="1"/>
          <p:nvPr/>
        </p:nvSpPr>
        <p:spPr>
          <a:xfrm>
            <a:off x="3286116" y="6019404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S17</a:t>
            </a:r>
            <a:endParaRPr lang="es-ES" sz="1600" b="1" dirty="0"/>
          </a:p>
        </p:txBody>
      </p:sp>
      <p:sp>
        <p:nvSpPr>
          <p:cNvPr id="117" name="116 CuadroTexto"/>
          <p:cNvSpPr txBox="1"/>
          <p:nvPr/>
        </p:nvSpPr>
        <p:spPr>
          <a:xfrm>
            <a:off x="4357686" y="235743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X1/00</a:t>
            </a:r>
            <a:endParaRPr lang="es-ES" sz="1200" dirty="0"/>
          </a:p>
        </p:txBody>
      </p:sp>
      <p:cxnSp>
        <p:nvCxnSpPr>
          <p:cNvPr id="133" name="132 Conector recto de flecha"/>
          <p:cNvCxnSpPr>
            <a:stCxn id="67" idx="4"/>
            <a:endCxn id="206" idx="0"/>
          </p:cNvCxnSpPr>
          <p:nvPr/>
        </p:nvCxnSpPr>
        <p:spPr>
          <a:xfrm rot="5400000">
            <a:off x="1214414" y="2250273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111 Elipse"/>
          <p:cNvSpPr/>
          <p:nvPr/>
        </p:nvSpPr>
        <p:spPr>
          <a:xfrm>
            <a:off x="6500826" y="1500174"/>
            <a:ext cx="500066" cy="5715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4" name="113 CuadroTexto"/>
          <p:cNvSpPr txBox="1"/>
          <p:nvPr/>
        </p:nvSpPr>
        <p:spPr>
          <a:xfrm>
            <a:off x="5715008" y="2071678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b="1" dirty="0" smtClean="0"/>
              <a:t>X1/00*</a:t>
            </a:r>
            <a:endParaRPr lang="es-ES" sz="1200" b="1" dirty="0"/>
          </a:p>
        </p:txBody>
      </p:sp>
      <p:cxnSp>
        <p:nvCxnSpPr>
          <p:cNvPr id="115" name="114 Conector recto de flecha"/>
          <p:cNvCxnSpPr/>
          <p:nvPr/>
        </p:nvCxnSpPr>
        <p:spPr>
          <a:xfrm rot="10800000" flipV="1">
            <a:off x="5929322" y="2071678"/>
            <a:ext cx="787406" cy="571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recto de flecha"/>
          <p:cNvCxnSpPr>
            <a:stCxn id="112" idx="6"/>
          </p:cNvCxnSpPr>
          <p:nvPr/>
        </p:nvCxnSpPr>
        <p:spPr>
          <a:xfrm>
            <a:off x="7000892" y="1785926"/>
            <a:ext cx="571504" cy="3571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121 Elipse"/>
          <p:cNvSpPr/>
          <p:nvPr/>
        </p:nvSpPr>
        <p:spPr>
          <a:xfrm>
            <a:off x="7358082" y="2143116"/>
            <a:ext cx="500066" cy="5715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4" name="123 CuadroTexto"/>
          <p:cNvSpPr txBox="1"/>
          <p:nvPr/>
        </p:nvSpPr>
        <p:spPr>
          <a:xfrm>
            <a:off x="7072330" y="1651803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X2/01</a:t>
            </a:r>
            <a:endParaRPr lang="es-ES" sz="1200" dirty="0"/>
          </a:p>
        </p:txBody>
      </p:sp>
      <p:sp>
        <p:nvSpPr>
          <p:cNvPr id="125" name="124 CuadroTexto"/>
          <p:cNvSpPr txBox="1"/>
          <p:nvPr/>
        </p:nvSpPr>
        <p:spPr>
          <a:xfrm>
            <a:off x="7358082" y="2214554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/>
              <a:t>S6</a:t>
            </a:r>
            <a:endParaRPr lang="es-ES" sz="1600" b="1" dirty="0"/>
          </a:p>
        </p:txBody>
      </p:sp>
      <p:sp>
        <p:nvSpPr>
          <p:cNvPr id="90" name="89 Elipse"/>
          <p:cNvSpPr/>
          <p:nvPr/>
        </p:nvSpPr>
        <p:spPr>
          <a:xfrm>
            <a:off x="5500694" y="2571744"/>
            <a:ext cx="500066" cy="5715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4" name="93 Conector recto de flecha"/>
          <p:cNvCxnSpPr>
            <a:stCxn id="122" idx="4"/>
            <a:endCxn id="100" idx="0"/>
          </p:cNvCxnSpPr>
          <p:nvPr/>
        </p:nvCxnSpPr>
        <p:spPr>
          <a:xfrm rot="5400000">
            <a:off x="7358082" y="2964653"/>
            <a:ext cx="50006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Elipse"/>
          <p:cNvSpPr/>
          <p:nvPr/>
        </p:nvSpPr>
        <p:spPr>
          <a:xfrm>
            <a:off x="7358082" y="3214686"/>
            <a:ext cx="500066" cy="5715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103 Elipse"/>
          <p:cNvSpPr/>
          <p:nvPr/>
        </p:nvSpPr>
        <p:spPr>
          <a:xfrm>
            <a:off x="7358082" y="4500570"/>
            <a:ext cx="500066" cy="5715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104 CuadroTexto"/>
          <p:cNvSpPr txBox="1"/>
          <p:nvPr/>
        </p:nvSpPr>
        <p:spPr>
          <a:xfrm>
            <a:off x="7429520" y="2857496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/>
              <a:t>X1/01</a:t>
            </a:r>
            <a:endParaRPr lang="es-ES" sz="1100" dirty="0"/>
          </a:p>
        </p:txBody>
      </p:sp>
      <p:sp>
        <p:nvSpPr>
          <p:cNvPr id="106" name="105 CuadroTexto"/>
          <p:cNvSpPr txBox="1"/>
          <p:nvPr/>
        </p:nvSpPr>
        <p:spPr>
          <a:xfrm>
            <a:off x="7000892" y="4000504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X1/01</a:t>
            </a:r>
            <a:endParaRPr lang="es-ES" sz="1200" dirty="0"/>
          </a:p>
        </p:txBody>
      </p:sp>
      <p:cxnSp>
        <p:nvCxnSpPr>
          <p:cNvPr id="107" name="106 Conector recto de flecha"/>
          <p:cNvCxnSpPr>
            <a:stCxn id="100" idx="4"/>
            <a:endCxn id="104" idx="0"/>
          </p:cNvCxnSpPr>
          <p:nvPr/>
        </p:nvCxnSpPr>
        <p:spPr>
          <a:xfrm rot="5400000">
            <a:off x="7250925" y="4143380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120 CuadroTexto"/>
          <p:cNvSpPr txBox="1"/>
          <p:nvPr/>
        </p:nvSpPr>
        <p:spPr>
          <a:xfrm>
            <a:off x="7358082" y="3304760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/>
              <a:t>S7</a:t>
            </a:r>
            <a:endParaRPr lang="es-ES" sz="1600" b="1" dirty="0"/>
          </a:p>
        </p:txBody>
      </p:sp>
      <p:sp>
        <p:nvSpPr>
          <p:cNvPr id="126" name="125 CuadroTexto"/>
          <p:cNvSpPr txBox="1"/>
          <p:nvPr/>
        </p:nvSpPr>
        <p:spPr>
          <a:xfrm>
            <a:off x="7358082" y="4643446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/>
              <a:t>S8</a:t>
            </a:r>
            <a:endParaRPr lang="es-ES" sz="1600" b="1" dirty="0"/>
          </a:p>
        </p:txBody>
      </p:sp>
      <p:sp>
        <p:nvSpPr>
          <p:cNvPr id="130" name="129 CuadroTexto"/>
          <p:cNvSpPr txBox="1"/>
          <p:nvPr/>
        </p:nvSpPr>
        <p:spPr>
          <a:xfrm>
            <a:off x="5143504" y="4357694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b="1" dirty="0" smtClean="0"/>
              <a:t>X1/00</a:t>
            </a:r>
            <a:endParaRPr lang="es-ES" sz="1200" b="1" dirty="0"/>
          </a:p>
        </p:txBody>
      </p:sp>
      <p:cxnSp>
        <p:nvCxnSpPr>
          <p:cNvPr id="132" name="131 Conector curvado"/>
          <p:cNvCxnSpPr>
            <a:stCxn id="100" idx="2"/>
            <a:endCxn id="122" idx="2"/>
          </p:cNvCxnSpPr>
          <p:nvPr/>
        </p:nvCxnSpPr>
        <p:spPr>
          <a:xfrm rot="10800000">
            <a:off x="7358082" y="2428868"/>
            <a:ext cx="1588" cy="1071570"/>
          </a:xfrm>
          <a:prstGeom prst="curvedConnector3">
            <a:avLst>
              <a:gd name="adj1" fmla="val 143954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curvado"/>
          <p:cNvCxnSpPr>
            <a:stCxn id="126" idx="3"/>
            <a:endCxn id="122" idx="6"/>
          </p:cNvCxnSpPr>
          <p:nvPr/>
        </p:nvCxnSpPr>
        <p:spPr>
          <a:xfrm flipV="1">
            <a:off x="7858148" y="2428868"/>
            <a:ext cx="1588" cy="2383855"/>
          </a:xfrm>
          <a:prstGeom prst="curvedConnector3">
            <a:avLst>
              <a:gd name="adj1" fmla="val 3838792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CuadroTexto"/>
          <p:cNvSpPr txBox="1"/>
          <p:nvPr/>
        </p:nvSpPr>
        <p:spPr>
          <a:xfrm>
            <a:off x="8429620" y="342900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X2/01</a:t>
            </a:r>
            <a:endParaRPr lang="es-ES" sz="1200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5500694" y="2661818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/>
              <a:t>S9</a:t>
            </a:r>
            <a:endParaRPr lang="es-ES" sz="1600" b="1" dirty="0"/>
          </a:p>
        </p:txBody>
      </p:sp>
      <p:cxnSp>
        <p:nvCxnSpPr>
          <p:cNvPr id="145" name="144 Forma"/>
          <p:cNvCxnSpPr>
            <a:stCxn id="90" idx="3"/>
            <a:endCxn id="90" idx="1"/>
          </p:cNvCxnSpPr>
          <p:nvPr/>
        </p:nvCxnSpPr>
        <p:spPr>
          <a:xfrm rot="5400000" flipH="1">
            <a:off x="5371870" y="2857496"/>
            <a:ext cx="404114" cy="1588"/>
          </a:xfrm>
          <a:prstGeom prst="curvedConnector5">
            <a:avLst>
              <a:gd name="adj1" fmla="val -56568"/>
              <a:gd name="adj2" fmla="val 19680926"/>
              <a:gd name="adj3" fmla="val 15656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148 Elipse"/>
          <p:cNvSpPr/>
          <p:nvPr/>
        </p:nvSpPr>
        <p:spPr>
          <a:xfrm>
            <a:off x="3714744" y="4857760"/>
            <a:ext cx="500066" cy="5715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2" name="151 Conector recto de flecha"/>
          <p:cNvCxnSpPr>
            <a:stCxn id="216" idx="6"/>
            <a:endCxn id="149" idx="2"/>
          </p:cNvCxnSpPr>
          <p:nvPr/>
        </p:nvCxnSpPr>
        <p:spPr>
          <a:xfrm>
            <a:off x="3000364" y="5072074"/>
            <a:ext cx="714380" cy="71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158 Forma"/>
          <p:cNvCxnSpPr>
            <a:stCxn id="149" idx="0"/>
            <a:endCxn id="218" idx="7"/>
          </p:cNvCxnSpPr>
          <p:nvPr/>
        </p:nvCxnSpPr>
        <p:spPr>
          <a:xfrm rot="16200000" flipH="1" flipV="1">
            <a:off x="2618288" y="3809280"/>
            <a:ext cx="298009" cy="2394968"/>
          </a:xfrm>
          <a:prstGeom prst="curvedConnector3">
            <a:avLst>
              <a:gd name="adj1" fmla="val -7670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Forma"/>
          <p:cNvCxnSpPr>
            <a:stCxn id="216" idx="4"/>
          </p:cNvCxnSpPr>
          <p:nvPr/>
        </p:nvCxnSpPr>
        <p:spPr>
          <a:xfrm rot="5400000">
            <a:off x="2125248" y="4875621"/>
            <a:ext cx="142878" cy="1107289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174 Conector curvado"/>
          <p:cNvCxnSpPr>
            <a:stCxn id="149" idx="6"/>
            <a:endCxn id="211" idx="5"/>
          </p:cNvCxnSpPr>
          <p:nvPr/>
        </p:nvCxnSpPr>
        <p:spPr>
          <a:xfrm flipH="1" flipV="1">
            <a:off x="3641511" y="1987983"/>
            <a:ext cx="573299" cy="3155529"/>
          </a:xfrm>
          <a:prstGeom prst="curvedConnector4">
            <a:avLst>
              <a:gd name="adj1" fmla="val -39874"/>
              <a:gd name="adj2" fmla="val 5320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185 CuadroTexto"/>
          <p:cNvSpPr txBox="1"/>
          <p:nvPr/>
        </p:nvSpPr>
        <p:spPr>
          <a:xfrm>
            <a:off x="4071934" y="4581532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b="1" dirty="0" smtClean="0"/>
              <a:t>X1/00</a:t>
            </a:r>
            <a:endParaRPr lang="es-ES" sz="1200" b="1" dirty="0"/>
          </a:p>
        </p:txBody>
      </p:sp>
      <p:sp>
        <p:nvSpPr>
          <p:cNvPr id="187" name="186 CuadroTexto"/>
          <p:cNvSpPr txBox="1"/>
          <p:nvPr/>
        </p:nvSpPr>
        <p:spPr>
          <a:xfrm>
            <a:off x="4429124" y="5357826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/>
              <a:t>X1/01</a:t>
            </a:r>
            <a:endParaRPr lang="es-ES" sz="1100" dirty="0"/>
          </a:p>
        </p:txBody>
      </p:sp>
      <p:sp>
        <p:nvSpPr>
          <p:cNvPr id="190" name="189 CuadroTexto"/>
          <p:cNvSpPr txBox="1"/>
          <p:nvPr/>
        </p:nvSpPr>
        <p:spPr>
          <a:xfrm>
            <a:off x="4500562" y="6019404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S18</a:t>
            </a:r>
            <a:endParaRPr lang="es-ES" sz="1600" b="1" dirty="0"/>
          </a:p>
        </p:txBody>
      </p:sp>
      <p:cxnSp>
        <p:nvCxnSpPr>
          <p:cNvPr id="193" name="192 Conector curvado"/>
          <p:cNvCxnSpPr>
            <a:stCxn id="319" idx="6"/>
            <a:endCxn id="125" idx="1"/>
          </p:cNvCxnSpPr>
          <p:nvPr/>
        </p:nvCxnSpPr>
        <p:spPr>
          <a:xfrm flipV="1">
            <a:off x="5000628" y="2383831"/>
            <a:ext cx="2357454" cy="383125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203 CuadroTexto"/>
          <p:cNvSpPr txBox="1"/>
          <p:nvPr/>
        </p:nvSpPr>
        <p:spPr>
          <a:xfrm>
            <a:off x="2928926" y="5081598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X1/10</a:t>
            </a:r>
            <a:endParaRPr lang="es-ES" sz="1200" dirty="0"/>
          </a:p>
        </p:txBody>
      </p:sp>
      <p:sp>
        <p:nvSpPr>
          <p:cNvPr id="205" name="204 CuadroTexto"/>
          <p:cNvSpPr txBox="1"/>
          <p:nvPr/>
        </p:nvSpPr>
        <p:spPr>
          <a:xfrm>
            <a:off x="2857488" y="4357694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X2/10</a:t>
            </a:r>
            <a:endParaRPr lang="es-ES" sz="1200" dirty="0"/>
          </a:p>
        </p:txBody>
      </p:sp>
      <p:sp>
        <p:nvSpPr>
          <p:cNvPr id="210" name="209 CuadroTexto"/>
          <p:cNvSpPr txBox="1"/>
          <p:nvPr/>
        </p:nvSpPr>
        <p:spPr>
          <a:xfrm>
            <a:off x="2571736" y="6295273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X1/10</a:t>
            </a:r>
            <a:endParaRPr lang="es-ES" sz="1200" dirty="0"/>
          </a:p>
        </p:txBody>
      </p:sp>
      <p:cxnSp>
        <p:nvCxnSpPr>
          <p:cNvPr id="214" name="213 Conector curvado"/>
          <p:cNvCxnSpPr>
            <a:stCxn id="219" idx="3"/>
            <a:endCxn id="219" idx="5"/>
          </p:cNvCxnSpPr>
          <p:nvPr/>
        </p:nvCxnSpPr>
        <p:spPr>
          <a:xfrm rot="16200000" flipH="1">
            <a:off x="2393141" y="6240339"/>
            <a:ext cx="1588" cy="353600"/>
          </a:xfrm>
          <a:prstGeom prst="curvedConnector3">
            <a:avLst>
              <a:gd name="adj1" fmla="val 196659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220 Forma"/>
          <p:cNvCxnSpPr>
            <a:stCxn id="220" idx="0"/>
            <a:endCxn id="218" idx="6"/>
          </p:cNvCxnSpPr>
          <p:nvPr/>
        </p:nvCxnSpPr>
        <p:spPr>
          <a:xfrm rot="16200000" flipV="1">
            <a:off x="2303844" y="4697024"/>
            <a:ext cx="571504" cy="1893107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221 CuadroTexto"/>
          <p:cNvSpPr txBox="1"/>
          <p:nvPr/>
        </p:nvSpPr>
        <p:spPr>
          <a:xfrm>
            <a:off x="1643042" y="6500834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X2/10</a:t>
            </a:r>
            <a:endParaRPr lang="es-ES" sz="1200" dirty="0"/>
          </a:p>
        </p:txBody>
      </p:sp>
      <p:sp>
        <p:nvSpPr>
          <p:cNvPr id="223" name="222 CuadroTexto"/>
          <p:cNvSpPr txBox="1"/>
          <p:nvPr/>
        </p:nvSpPr>
        <p:spPr>
          <a:xfrm>
            <a:off x="3357554" y="557214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X2/10</a:t>
            </a:r>
            <a:endParaRPr lang="es-ES" sz="1200" dirty="0"/>
          </a:p>
        </p:txBody>
      </p:sp>
      <p:cxnSp>
        <p:nvCxnSpPr>
          <p:cNvPr id="225" name="224 Conector curvado"/>
          <p:cNvCxnSpPr>
            <a:stCxn id="90" idx="4"/>
            <a:endCxn id="218" idx="7"/>
          </p:cNvCxnSpPr>
          <p:nvPr/>
        </p:nvCxnSpPr>
        <p:spPr>
          <a:xfrm rot="5400000">
            <a:off x="2654008" y="2059049"/>
            <a:ext cx="2012521" cy="418091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228 CuadroTexto"/>
          <p:cNvSpPr txBox="1"/>
          <p:nvPr/>
        </p:nvSpPr>
        <p:spPr>
          <a:xfrm>
            <a:off x="4643438" y="3571876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X2/10</a:t>
            </a:r>
            <a:endParaRPr lang="es-ES" sz="1200" dirty="0"/>
          </a:p>
        </p:txBody>
      </p:sp>
      <p:sp>
        <p:nvSpPr>
          <p:cNvPr id="230" name="229 CuadroTexto"/>
          <p:cNvSpPr txBox="1"/>
          <p:nvPr/>
        </p:nvSpPr>
        <p:spPr>
          <a:xfrm>
            <a:off x="6500826" y="1571612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/>
              <a:t>S5</a:t>
            </a:r>
            <a:endParaRPr lang="es-ES" sz="1600" b="1" dirty="0"/>
          </a:p>
        </p:txBody>
      </p:sp>
      <p:sp>
        <p:nvSpPr>
          <p:cNvPr id="248" name="247 Rectángulo"/>
          <p:cNvSpPr/>
          <p:nvPr/>
        </p:nvSpPr>
        <p:spPr>
          <a:xfrm>
            <a:off x="3714744" y="4947834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 smtClean="0"/>
              <a:t>S15</a:t>
            </a:r>
            <a:endParaRPr lang="es-CO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ASCENSOR DE 4 PISOS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ES_tradnl" sz="1600" b="1" dirty="0" smtClean="0"/>
              <a:t>Diseñar una FSM asíncrona para controlar  el motor DC de un ascensor: Diagrama de estados</a:t>
            </a:r>
          </a:p>
          <a:p>
            <a:pPr algn="just">
              <a:buNone/>
            </a:pPr>
            <a:r>
              <a:rPr lang="es-ES_tradnl" sz="1600" b="1" dirty="0" smtClean="0"/>
              <a:t>Señales de control:</a:t>
            </a:r>
          </a:p>
          <a:p>
            <a:pPr algn="just">
              <a:buNone/>
            </a:pPr>
            <a:endParaRPr lang="es-ES_tradnl" sz="1600" b="1" dirty="0" smtClean="0"/>
          </a:p>
          <a:p>
            <a:pPr algn="just">
              <a:buNone/>
            </a:pPr>
            <a:r>
              <a:rPr lang="es-ES_tradnl" sz="1600" b="1" i="1" dirty="0" smtClean="0"/>
              <a:t>SEÑALES DE ENTRADA</a:t>
            </a:r>
          </a:p>
          <a:p>
            <a:pPr algn="just">
              <a:buFont typeface="Wingdings" pitchFamily="2" charset="2"/>
              <a:buChar char="Ø"/>
            </a:pPr>
            <a:r>
              <a:rPr lang="es-ES_tradnl" sz="1600" dirty="0" smtClean="0"/>
              <a:t>Sensor botón en cada piso: X1,X2,X3,X4</a:t>
            </a:r>
          </a:p>
          <a:p>
            <a:pPr algn="just">
              <a:buFont typeface="Wingdings" pitchFamily="2" charset="2"/>
              <a:buChar char="Ø"/>
            </a:pPr>
            <a:r>
              <a:rPr lang="es-ES_tradnl" sz="1600" dirty="0" smtClean="0"/>
              <a:t>El ascensor se detiene en cada piso  mediante la señal de un sensor :S1,S2,S3,S4.</a:t>
            </a:r>
          </a:p>
          <a:p>
            <a:pPr algn="just">
              <a:buNone/>
            </a:pPr>
            <a:endParaRPr lang="es-ES_tradnl" sz="1600" dirty="0" smtClean="0"/>
          </a:p>
          <a:p>
            <a:pPr algn="just">
              <a:buNone/>
            </a:pPr>
            <a:r>
              <a:rPr lang="es-ES_tradnl" sz="1600" b="1" i="1" dirty="0" smtClean="0"/>
              <a:t>       SEÑALES DE SALIDA</a:t>
            </a:r>
          </a:p>
          <a:p>
            <a:pPr algn="just">
              <a:buFont typeface="Wingdings" pitchFamily="2" charset="2"/>
              <a:buChar char="Ø"/>
            </a:pPr>
            <a:r>
              <a:rPr lang="es-ES_tradnl" sz="1600" dirty="0" smtClean="0"/>
              <a:t>El motor DC se controla mediante dos señales :</a:t>
            </a:r>
          </a:p>
          <a:p>
            <a:pPr algn="just">
              <a:buNone/>
            </a:pPr>
            <a:r>
              <a:rPr lang="es-ES_tradnl" sz="1600" dirty="0" smtClean="0"/>
              <a:t>      AB: 00 (Detenido)</a:t>
            </a:r>
          </a:p>
          <a:p>
            <a:pPr algn="just">
              <a:buNone/>
            </a:pPr>
            <a:r>
              <a:rPr lang="es-ES_tradnl" sz="1600" dirty="0" smtClean="0"/>
              <a:t>      AB:01 (Subir)</a:t>
            </a:r>
          </a:p>
          <a:p>
            <a:pPr algn="just">
              <a:buNone/>
            </a:pPr>
            <a:r>
              <a:rPr lang="es-ES_tradnl" sz="1600" dirty="0" smtClean="0"/>
              <a:t>      AB:10 (Bajar)</a:t>
            </a:r>
          </a:p>
          <a:p>
            <a:pPr algn="just">
              <a:buNone/>
            </a:pPr>
            <a:r>
              <a:rPr lang="es-ES_tradnl" sz="1600" dirty="0" smtClean="0"/>
              <a:t> </a:t>
            </a:r>
          </a:p>
          <a:p>
            <a:pPr algn="just">
              <a:buNone/>
            </a:pPr>
            <a:r>
              <a:rPr lang="es-ES_tradnl" sz="1600" dirty="0" smtClean="0"/>
              <a:t>La FSM asíncrona debe ser modo pulso.</a:t>
            </a:r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3 Marcador de pie de página"/>
          <p:cNvSpPr txBox="1">
            <a:spLocks/>
          </p:cNvSpPr>
          <p:nvPr/>
        </p:nvSpPr>
        <p:spPr bwMode="white">
          <a:xfrm>
            <a:off x="6858016" y="6286520"/>
            <a:ext cx="221457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Jaime Velasco – Medina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Digital System Design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Elipse"/>
          <p:cNvSpPr/>
          <p:nvPr/>
        </p:nvSpPr>
        <p:spPr>
          <a:xfrm>
            <a:off x="928662" y="3214686"/>
            <a:ext cx="928694" cy="10001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2786050" y="3286124"/>
            <a:ext cx="928694" cy="10001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4857752" y="3357562"/>
            <a:ext cx="928694" cy="10001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7358082" y="3357562"/>
            <a:ext cx="928694" cy="10001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3857620" y="1785926"/>
            <a:ext cx="1000132" cy="928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Elipse"/>
          <p:cNvSpPr/>
          <p:nvPr/>
        </p:nvSpPr>
        <p:spPr>
          <a:xfrm>
            <a:off x="3857620" y="5643578"/>
            <a:ext cx="1071570" cy="928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1 Título"/>
          <p:cNvSpPr>
            <a:spLocks noGrp="1"/>
          </p:cNvSpPr>
          <p:nvPr>
            <p:ph type="title"/>
          </p:nvPr>
        </p:nvSpPr>
        <p:spPr>
          <a:xfrm>
            <a:off x="285720" y="0"/>
            <a:ext cx="4953000" cy="563562"/>
          </a:xfrm>
        </p:spPr>
        <p:txBody>
          <a:bodyPr/>
          <a:lstStyle/>
          <a:p>
            <a:r>
              <a:rPr lang="es-ES_tradnl" dirty="0" smtClean="0"/>
              <a:t>ASCENSOR DE 4 PISOS</a:t>
            </a:r>
            <a:endParaRPr lang="es-ES" dirty="0"/>
          </a:p>
        </p:txBody>
      </p:sp>
      <p:sp>
        <p:nvSpPr>
          <p:cNvPr id="60" name="59 CuadroTexto"/>
          <p:cNvSpPr txBox="1"/>
          <p:nvPr/>
        </p:nvSpPr>
        <p:spPr>
          <a:xfrm>
            <a:off x="1000100" y="2285992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dirty="0" smtClean="0"/>
              <a:t>X2/01</a:t>
            </a:r>
            <a:endParaRPr lang="es-ES" sz="1400" b="1" dirty="0"/>
          </a:p>
        </p:txBody>
      </p:sp>
      <p:cxnSp>
        <p:nvCxnSpPr>
          <p:cNvPr id="74" name="73 Forma"/>
          <p:cNvCxnSpPr>
            <a:stCxn id="5" idx="3"/>
            <a:endCxn id="5" idx="1"/>
          </p:cNvCxnSpPr>
          <p:nvPr/>
        </p:nvCxnSpPr>
        <p:spPr>
          <a:xfrm rot="5400000" flipH="1">
            <a:off x="711066" y="3714752"/>
            <a:ext cx="707200" cy="1588"/>
          </a:xfrm>
          <a:prstGeom prst="curvedConnector5">
            <a:avLst>
              <a:gd name="adj1" fmla="val -32325"/>
              <a:gd name="adj2" fmla="val 64312972"/>
              <a:gd name="adj3" fmla="val 13232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Forma"/>
          <p:cNvCxnSpPr>
            <a:stCxn id="9" idx="7"/>
            <a:endCxn id="9" idx="5"/>
          </p:cNvCxnSpPr>
          <p:nvPr/>
        </p:nvCxnSpPr>
        <p:spPr>
          <a:xfrm rot="16200000" flipH="1">
            <a:off x="5296842" y="3857628"/>
            <a:ext cx="707200" cy="1588"/>
          </a:xfrm>
          <a:prstGeom prst="curvedConnector5">
            <a:avLst>
              <a:gd name="adj1" fmla="val -32325"/>
              <a:gd name="adj2" fmla="val 27524568"/>
              <a:gd name="adj3" fmla="val 13232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Forma"/>
          <p:cNvCxnSpPr>
            <a:stCxn id="10" idx="7"/>
            <a:endCxn id="10" idx="5"/>
          </p:cNvCxnSpPr>
          <p:nvPr/>
        </p:nvCxnSpPr>
        <p:spPr>
          <a:xfrm rot="16200000" flipH="1">
            <a:off x="7797172" y="3857628"/>
            <a:ext cx="707200" cy="1588"/>
          </a:xfrm>
          <a:prstGeom prst="curvedConnector5">
            <a:avLst>
              <a:gd name="adj1" fmla="val -32325"/>
              <a:gd name="adj2" fmla="val 57115257"/>
              <a:gd name="adj3" fmla="val 13232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CuadroTexto"/>
          <p:cNvSpPr txBox="1"/>
          <p:nvPr/>
        </p:nvSpPr>
        <p:spPr>
          <a:xfrm>
            <a:off x="285720" y="371475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X1/00</a:t>
            </a:r>
            <a:endParaRPr lang="es-ES" sz="1400" b="1" dirty="0"/>
          </a:p>
        </p:txBody>
      </p:sp>
      <p:sp>
        <p:nvSpPr>
          <p:cNvPr id="108" name="107 CuadroTexto"/>
          <p:cNvSpPr txBox="1"/>
          <p:nvPr/>
        </p:nvSpPr>
        <p:spPr>
          <a:xfrm>
            <a:off x="1071538" y="3429000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P1</a:t>
            </a:r>
            <a:endParaRPr lang="es-ES" sz="2800" dirty="0"/>
          </a:p>
        </p:txBody>
      </p:sp>
      <p:sp>
        <p:nvSpPr>
          <p:cNvPr id="109" name="108 CuadroTexto"/>
          <p:cNvSpPr txBox="1"/>
          <p:nvPr/>
        </p:nvSpPr>
        <p:spPr>
          <a:xfrm>
            <a:off x="2928926" y="3571876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P2</a:t>
            </a:r>
            <a:endParaRPr lang="es-ES" sz="2800" dirty="0"/>
          </a:p>
        </p:txBody>
      </p:sp>
      <p:sp>
        <p:nvSpPr>
          <p:cNvPr id="110" name="109 CuadroTexto"/>
          <p:cNvSpPr txBox="1"/>
          <p:nvPr/>
        </p:nvSpPr>
        <p:spPr>
          <a:xfrm>
            <a:off x="5000628" y="3571876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P3</a:t>
            </a:r>
            <a:endParaRPr lang="es-ES" sz="2800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7572396" y="3571876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P4</a:t>
            </a:r>
            <a:endParaRPr lang="es-ES" sz="2800" dirty="0"/>
          </a:p>
        </p:txBody>
      </p:sp>
      <p:sp>
        <p:nvSpPr>
          <p:cNvPr id="125" name="124 CuadroTexto"/>
          <p:cNvSpPr txBox="1"/>
          <p:nvPr/>
        </p:nvSpPr>
        <p:spPr>
          <a:xfrm>
            <a:off x="1071538" y="2000240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X3/01</a:t>
            </a:r>
            <a:endParaRPr lang="es-ES" sz="1400" b="1" dirty="0"/>
          </a:p>
        </p:txBody>
      </p:sp>
      <p:sp>
        <p:nvSpPr>
          <p:cNvPr id="126" name="125 CuadroTexto"/>
          <p:cNvSpPr txBox="1"/>
          <p:nvPr/>
        </p:nvSpPr>
        <p:spPr>
          <a:xfrm>
            <a:off x="1285852" y="171448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X4/01</a:t>
            </a:r>
            <a:endParaRPr lang="es-ES" sz="1400" b="1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2571736" y="2549719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X3/01</a:t>
            </a:r>
            <a:endParaRPr lang="es-ES" sz="1400" b="1" dirty="0"/>
          </a:p>
        </p:txBody>
      </p:sp>
      <p:sp>
        <p:nvSpPr>
          <p:cNvPr id="134" name="133 CuadroTexto"/>
          <p:cNvSpPr txBox="1"/>
          <p:nvPr/>
        </p:nvSpPr>
        <p:spPr>
          <a:xfrm>
            <a:off x="4643438" y="2928934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X4/01</a:t>
            </a:r>
            <a:endParaRPr lang="es-ES" sz="1400" b="1" dirty="0"/>
          </a:p>
        </p:txBody>
      </p:sp>
      <p:sp>
        <p:nvSpPr>
          <p:cNvPr id="136" name="135 CuadroTexto"/>
          <p:cNvSpPr txBox="1"/>
          <p:nvPr/>
        </p:nvSpPr>
        <p:spPr>
          <a:xfrm>
            <a:off x="6572264" y="192880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S4/00</a:t>
            </a:r>
            <a:endParaRPr lang="es-ES" sz="1400" b="1" dirty="0"/>
          </a:p>
        </p:txBody>
      </p:sp>
      <p:sp>
        <p:nvSpPr>
          <p:cNvPr id="137" name="136 CuadroTexto"/>
          <p:cNvSpPr txBox="1"/>
          <p:nvPr/>
        </p:nvSpPr>
        <p:spPr>
          <a:xfrm>
            <a:off x="6072198" y="3214686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X3/00</a:t>
            </a:r>
            <a:endParaRPr lang="es-ES" sz="1400" b="1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8358214" y="3692727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X4/00</a:t>
            </a:r>
            <a:endParaRPr lang="es-ES" sz="1400" b="1" dirty="0"/>
          </a:p>
        </p:txBody>
      </p:sp>
      <p:sp>
        <p:nvSpPr>
          <p:cNvPr id="157" name="156 CuadroTexto"/>
          <p:cNvSpPr txBox="1"/>
          <p:nvPr/>
        </p:nvSpPr>
        <p:spPr>
          <a:xfrm>
            <a:off x="6929454" y="564357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X3/10</a:t>
            </a:r>
            <a:endParaRPr lang="es-ES" sz="1400" b="1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4071934" y="421481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S3/00</a:t>
            </a:r>
            <a:endParaRPr lang="es-ES" sz="1400" b="1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3428992" y="442913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S2/00</a:t>
            </a:r>
            <a:endParaRPr lang="es-ES" sz="1400" b="1" dirty="0"/>
          </a:p>
        </p:txBody>
      </p:sp>
      <p:sp>
        <p:nvSpPr>
          <p:cNvPr id="161" name="160 CuadroTexto"/>
          <p:cNvSpPr txBox="1"/>
          <p:nvPr/>
        </p:nvSpPr>
        <p:spPr>
          <a:xfrm>
            <a:off x="5000628" y="5000636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X2/10</a:t>
            </a:r>
            <a:endParaRPr lang="es-ES" sz="1400" b="1" dirty="0"/>
          </a:p>
        </p:txBody>
      </p:sp>
      <p:sp>
        <p:nvSpPr>
          <p:cNvPr id="162" name="161 CuadroTexto"/>
          <p:cNvSpPr txBox="1"/>
          <p:nvPr/>
        </p:nvSpPr>
        <p:spPr>
          <a:xfrm>
            <a:off x="5000628" y="5214950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X1/10</a:t>
            </a:r>
            <a:endParaRPr lang="es-ES" sz="1400" b="1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5286380" y="5692991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X2/10</a:t>
            </a:r>
            <a:endParaRPr lang="es-ES" sz="1400" b="1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6429388" y="5835867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X1/10</a:t>
            </a:r>
            <a:endParaRPr lang="es-ES" sz="1400" b="1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2143108" y="350043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S1/00</a:t>
            </a:r>
            <a:endParaRPr lang="es-ES" sz="1400" b="1" dirty="0"/>
          </a:p>
        </p:txBody>
      </p:sp>
      <p:sp>
        <p:nvSpPr>
          <p:cNvPr id="166" name="165 CuadroTexto"/>
          <p:cNvSpPr txBox="1"/>
          <p:nvPr/>
        </p:nvSpPr>
        <p:spPr>
          <a:xfrm>
            <a:off x="214282" y="4335669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S1/00</a:t>
            </a:r>
            <a:endParaRPr lang="es-ES" sz="1400" b="1" dirty="0"/>
          </a:p>
        </p:txBody>
      </p:sp>
      <p:sp>
        <p:nvSpPr>
          <p:cNvPr id="167" name="166 CuadroTexto"/>
          <p:cNvSpPr txBox="1"/>
          <p:nvPr/>
        </p:nvSpPr>
        <p:spPr>
          <a:xfrm>
            <a:off x="3714744" y="2928934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S2/00</a:t>
            </a:r>
            <a:endParaRPr lang="es-ES" sz="1400" b="1" dirty="0"/>
          </a:p>
        </p:txBody>
      </p:sp>
      <p:sp>
        <p:nvSpPr>
          <p:cNvPr id="170" name="169 CuadroTexto"/>
          <p:cNvSpPr txBox="1"/>
          <p:nvPr/>
        </p:nvSpPr>
        <p:spPr>
          <a:xfrm>
            <a:off x="2500298" y="5192925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X1/10</a:t>
            </a:r>
            <a:endParaRPr lang="es-ES" sz="1400" b="1" dirty="0"/>
          </a:p>
        </p:txBody>
      </p:sp>
      <p:sp>
        <p:nvSpPr>
          <p:cNvPr id="67" name="66 CuadroTexto"/>
          <p:cNvSpPr txBox="1"/>
          <p:nvPr/>
        </p:nvSpPr>
        <p:spPr>
          <a:xfrm>
            <a:off x="4071934" y="2038641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/>
              <a:t>UP</a:t>
            </a:r>
            <a:endParaRPr lang="es-CO" sz="2400" b="1" dirty="0"/>
          </a:p>
        </p:txBody>
      </p:sp>
      <p:sp>
        <p:nvSpPr>
          <p:cNvPr id="77" name="76 CuadroTexto"/>
          <p:cNvSpPr txBox="1"/>
          <p:nvPr/>
        </p:nvSpPr>
        <p:spPr>
          <a:xfrm>
            <a:off x="4000496" y="5929330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 smtClean="0"/>
              <a:t>LOWER</a:t>
            </a:r>
            <a:endParaRPr lang="es-CO" sz="1400" b="1" dirty="0"/>
          </a:p>
        </p:txBody>
      </p:sp>
      <p:cxnSp>
        <p:nvCxnSpPr>
          <p:cNvPr id="79" name="78 Conector curvado"/>
          <p:cNvCxnSpPr>
            <a:stCxn id="5" idx="0"/>
            <a:endCxn id="13" idx="1"/>
          </p:cNvCxnSpPr>
          <p:nvPr/>
        </p:nvCxnSpPr>
        <p:spPr>
          <a:xfrm rot="5400000" flipH="1" flipV="1">
            <a:off x="2052169" y="1262770"/>
            <a:ext cx="1292756" cy="2611077"/>
          </a:xfrm>
          <a:prstGeom prst="curvedConnector3">
            <a:avLst>
              <a:gd name="adj1" fmla="val 12820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Forma"/>
          <p:cNvCxnSpPr>
            <a:stCxn id="8" idx="1"/>
            <a:endCxn id="13" idx="2"/>
          </p:cNvCxnSpPr>
          <p:nvPr/>
        </p:nvCxnSpPr>
        <p:spPr>
          <a:xfrm rot="5400000" flipH="1" flipV="1">
            <a:off x="2798679" y="2373649"/>
            <a:ext cx="1182317" cy="935566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Forma"/>
          <p:cNvCxnSpPr>
            <a:stCxn id="13" idx="4"/>
            <a:endCxn id="8" idx="6"/>
          </p:cNvCxnSpPr>
          <p:nvPr/>
        </p:nvCxnSpPr>
        <p:spPr>
          <a:xfrm rot="5400000">
            <a:off x="3500430" y="2928934"/>
            <a:ext cx="1071570" cy="64294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Forma"/>
          <p:cNvCxnSpPr>
            <a:stCxn id="13" idx="6"/>
            <a:endCxn id="9" idx="0"/>
          </p:cNvCxnSpPr>
          <p:nvPr/>
        </p:nvCxnSpPr>
        <p:spPr>
          <a:xfrm>
            <a:off x="4857752" y="2250273"/>
            <a:ext cx="464347" cy="1107289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Forma"/>
          <p:cNvCxnSpPr>
            <a:stCxn id="9" idx="2"/>
            <a:endCxn id="13" idx="5"/>
          </p:cNvCxnSpPr>
          <p:nvPr/>
        </p:nvCxnSpPr>
        <p:spPr>
          <a:xfrm rot="10800000">
            <a:off x="4711286" y="2578616"/>
            <a:ext cx="146466" cy="127901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curvado"/>
          <p:cNvCxnSpPr>
            <a:stCxn id="13" idx="7"/>
            <a:endCxn id="10" idx="0"/>
          </p:cNvCxnSpPr>
          <p:nvPr/>
        </p:nvCxnSpPr>
        <p:spPr>
          <a:xfrm rot="16200000" flipH="1">
            <a:off x="5549041" y="1084175"/>
            <a:ext cx="1435632" cy="3111143"/>
          </a:xfrm>
          <a:prstGeom prst="curvedConnector3">
            <a:avLst>
              <a:gd name="adj1" fmla="val -2539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Forma"/>
          <p:cNvCxnSpPr/>
          <p:nvPr/>
        </p:nvCxnSpPr>
        <p:spPr>
          <a:xfrm rot="5400000">
            <a:off x="5500694" y="3786190"/>
            <a:ext cx="1750231" cy="2893239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Forma"/>
          <p:cNvCxnSpPr>
            <a:stCxn id="8" idx="3"/>
            <a:endCxn id="18" idx="2"/>
          </p:cNvCxnSpPr>
          <p:nvPr/>
        </p:nvCxnSpPr>
        <p:spPr>
          <a:xfrm rot="16200000" flipH="1">
            <a:off x="2405770" y="4656074"/>
            <a:ext cx="1968135" cy="935566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curvado"/>
          <p:cNvCxnSpPr>
            <a:stCxn id="9" idx="5"/>
            <a:endCxn id="18" idx="7"/>
          </p:cNvCxnSpPr>
          <p:nvPr/>
        </p:nvCxnSpPr>
        <p:spPr>
          <a:xfrm rot="5400000">
            <a:off x="4427175" y="4556315"/>
            <a:ext cx="1568354" cy="87818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118 CuadroTexto"/>
          <p:cNvSpPr txBox="1"/>
          <p:nvPr/>
        </p:nvSpPr>
        <p:spPr>
          <a:xfrm>
            <a:off x="214282" y="457200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S2/00</a:t>
            </a:r>
            <a:endParaRPr lang="es-ES" sz="1400" b="1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214282" y="4835735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S3/00</a:t>
            </a:r>
            <a:endParaRPr lang="es-ES" sz="1400" b="1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214282" y="5072074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S4/00</a:t>
            </a:r>
            <a:endParaRPr lang="es-ES" sz="1400" b="1" dirty="0"/>
          </a:p>
        </p:txBody>
      </p:sp>
      <p:sp>
        <p:nvSpPr>
          <p:cNvPr id="122" name="121 CuadroTexto"/>
          <p:cNvSpPr txBox="1"/>
          <p:nvPr/>
        </p:nvSpPr>
        <p:spPr>
          <a:xfrm>
            <a:off x="2143108" y="371475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S2/00</a:t>
            </a:r>
            <a:endParaRPr lang="es-ES" sz="1400" b="1" dirty="0"/>
          </a:p>
        </p:txBody>
      </p:sp>
      <p:sp>
        <p:nvSpPr>
          <p:cNvPr id="123" name="122 CuadroTexto"/>
          <p:cNvSpPr txBox="1"/>
          <p:nvPr/>
        </p:nvSpPr>
        <p:spPr>
          <a:xfrm>
            <a:off x="2143108" y="3929066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S3/00</a:t>
            </a:r>
            <a:endParaRPr lang="es-ES" sz="1400" b="1" dirty="0"/>
          </a:p>
        </p:txBody>
      </p:sp>
      <p:sp>
        <p:nvSpPr>
          <p:cNvPr id="124" name="123 CuadroTexto"/>
          <p:cNvSpPr txBox="1"/>
          <p:nvPr/>
        </p:nvSpPr>
        <p:spPr>
          <a:xfrm>
            <a:off x="2143108" y="4143380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S4/00</a:t>
            </a:r>
            <a:endParaRPr lang="es-ES" sz="1400" b="1" dirty="0"/>
          </a:p>
        </p:txBody>
      </p:sp>
      <p:cxnSp>
        <p:nvCxnSpPr>
          <p:cNvPr id="144" name="143 Conector curvado"/>
          <p:cNvCxnSpPr>
            <a:stCxn id="18" idx="1"/>
            <a:endCxn id="8" idx="5"/>
          </p:cNvCxnSpPr>
          <p:nvPr/>
        </p:nvCxnSpPr>
        <p:spPr>
          <a:xfrm rot="16200000" flipV="1">
            <a:off x="2976748" y="4741782"/>
            <a:ext cx="1639792" cy="43580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70 Forma"/>
          <p:cNvCxnSpPr>
            <a:stCxn id="8" idx="3"/>
            <a:endCxn id="8" idx="1"/>
          </p:cNvCxnSpPr>
          <p:nvPr/>
        </p:nvCxnSpPr>
        <p:spPr>
          <a:xfrm rot="5400000" flipH="1">
            <a:off x="2568454" y="3786190"/>
            <a:ext cx="707200" cy="1588"/>
          </a:xfrm>
          <a:prstGeom prst="curvedConnector5">
            <a:avLst>
              <a:gd name="adj1" fmla="val -52079"/>
              <a:gd name="adj2" fmla="val 58714754"/>
              <a:gd name="adj3" fmla="val 13232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174 Forma"/>
          <p:cNvCxnSpPr>
            <a:stCxn id="18" idx="0"/>
            <a:endCxn id="9" idx="2"/>
          </p:cNvCxnSpPr>
          <p:nvPr/>
        </p:nvCxnSpPr>
        <p:spPr>
          <a:xfrm rot="5400000" flipH="1" flipV="1">
            <a:off x="3732603" y="4518430"/>
            <a:ext cx="1785950" cy="464347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176 CuadroTexto"/>
          <p:cNvSpPr txBox="1"/>
          <p:nvPr/>
        </p:nvSpPr>
        <p:spPr>
          <a:xfrm>
            <a:off x="2786050" y="228599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X4/01</a:t>
            </a:r>
            <a:endParaRPr lang="es-ES" sz="1400" b="1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5143504" y="228599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S3/00</a:t>
            </a:r>
            <a:endParaRPr lang="es-ES" sz="1400" b="1" dirty="0"/>
          </a:p>
        </p:txBody>
      </p:sp>
      <p:cxnSp>
        <p:nvCxnSpPr>
          <p:cNvPr id="181" name="180 Conector curvado"/>
          <p:cNvCxnSpPr>
            <a:stCxn id="13" idx="1"/>
            <a:endCxn id="13" idx="7"/>
          </p:cNvCxnSpPr>
          <p:nvPr/>
        </p:nvCxnSpPr>
        <p:spPr>
          <a:xfrm rot="5400000" flipH="1" flipV="1">
            <a:off x="4357686" y="1568330"/>
            <a:ext cx="1588" cy="707200"/>
          </a:xfrm>
          <a:prstGeom prst="curvedConnector3">
            <a:avLst>
              <a:gd name="adj1" fmla="val 3895492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curvado"/>
          <p:cNvCxnSpPr>
            <a:stCxn id="18" idx="3"/>
            <a:endCxn id="5" idx="4"/>
          </p:cNvCxnSpPr>
          <p:nvPr/>
        </p:nvCxnSpPr>
        <p:spPr>
          <a:xfrm rot="5400000" flipH="1">
            <a:off x="1593054" y="4014774"/>
            <a:ext cx="2221450" cy="2621539"/>
          </a:xfrm>
          <a:prstGeom prst="curvedConnector3">
            <a:avLst>
              <a:gd name="adj1" fmla="val 2303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CuadroTexto"/>
          <p:cNvSpPr txBox="1"/>
          <p:nvPr/>
        </p:nvSpPr>
        <p:spPr>
          <a:xfrm>
            <a:off x="2143108" y="3286124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dirty="0" smtClean="0"/>
              <a:t>X2/00</a:t>
            </a:r>
            <a:endParaRPr lang="es-ES" sz="1400" b="1" dirty="0"/>
          </a:p>
        </p:txBody>
      </p:sp>
      <p:sp>
        <p:nvSpPr>
          <p:cNvPr id="192" name="191 CuadroTexto"/>
          <p:cNvSpPr txBox="1"/>
          <p:nvPr/>
        </p:nvSpPr>
        <p:spPr>
          <a:xfrm>
            <a:off x="4000496" y="928670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S1/00</a:t>
            </a:r>
            <a:endParaRPr lang="es-ES" sz="1400" b="1" dirty="0"/>
          </a:p>
        </p:txBody>
      </p:sp>
      <p:sp>
        <p:nvSpPr>
          <p:cNvPr id="193" name="192 CuadroTexto"/>
          <p:cNvSpPr txBox="1"/>
          <p:nvPr/>
        </p:nvSpPr>
        <p:spPr>
          <a:xfrm>
            <a:off x="4643438" y="428604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X1/00</a:t>
            </a:r>
            <a:endParaRPr lang="es-ES" sz="1400" b="1" dirty="0"/>
          </a:p>
        </p:txBody>
      </p:sp>
      <p:sp>
        <p:nvSpPr>
          <p:cNvPr id="194" name="193 CuadroTexto"/>
          <p:cNvSpPr txBox="1"/>
          <p:nvPr/>
        </p:nvSpPr>
        <p:spPr>
          <a:xfrm>
            <a:off x="4643438" y="714356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X2/00</a:t>
            </a:r>
            <a:endParaRPr lang="es-ES" sz="1400" b="1" dirty="0"/>
          </a:p>
        </p:txBody>
      </p:sp>
      <p:sp>
        <p:nvSpPr>
          <p:cNvPr id="195" name="194 CuadroTexto"/>
          <p:cNvSpPr txBox="1"/>
          <p:nvPr/>
        </p:nvSpPr>
        <p:spPr>
          <a:xfrm>
            <a:off x="4643438" y="978083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X3/00</a:t>
            </a:r>
            <a:endParaRPr lang="es-ES" sz="1400" b="1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4643438" y="1263835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X4/00</a:t>
            </a:r>
            <a:endParaRPr lang="es-ES" sz="1400" b="1" dirty="0"/>
          </a:p>
        </p:txBody>
      </p:sp>
      <p:sp>
        <p:nvSpPr>
          <p:cNvPr id="198" name="197 CuadroTexto"/>
          <p:cNvSpPr txBox="1"/>
          <p:nvPr/>
        </p:nvSpPr>
        <p:spPr>
          <a:xfrm>
            <a:off x="8286776" y="452795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S1/00</a:t>
            </a:r>
            <a:endParaRPr lang="es-ES" sz="1400" b="1" dirty="0"/>
          </a:p>
        </p:txBody>
      </p:sp>
      <p:sp>
        <p:nvSpPr>
          <p:cNvPr id="199" name="198 CuadroTexto"/>
          <p:cNvSpPr txBox="1"/>
          <p:nvPr/>
        </p:nvSpPr>
        <p:spPr>
          <a:xfrm>
            <a:off x="8286776" y="4764297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S2/00</a:t>
            </a:r>
            <a:endParaRPr lang="es-ES" sz="1400" b="1" dirty="0"/>
          </a:p>
        </p:txBody>
      </p:sp>
      <p:sp>
        <p:nvSpPr>
          <p:cNvPr id="200" name="199 CuadroTexto"/>
          <p:cNvSpPr txBox="1"/>
          <p:nvPr/>
        </p:nvSpPr>
        <p:spPr>
          <a:xfrm>
            <a:off x="8286776" y="5028024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S3/00</a:t>
            </a:r>
            <a:endParaRPr lang="es-ES" sz="1400" b="1" dirty="0"/>
          </a:p>
        </p:txBody>
      </p:sp>
      <p:sp>
        <p:nvSpPr>
          <p:cNvPr id="201" name="200 CuadroTexto"/>
          <p:cNvSpPr txBox="1"/>
          <p:nvPr/>
        </p:nvSpPr>
        <p:spPr>
          <a:xfrm>
            <a:off x="4071934" y="6550247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S4/00</a:t>
            </a:r>
            <a:endParaRPr lang="es-ES" sz="1400" b="1" dirty="0"/>
          </a:p>
        </p:txBody>
      </p:sp>
      <p:sp>
        <p:nvSpPr>
          <p:cNvPr id="202" name="201 CuadroTexto"/>
          <p:cNvSpPr txBox="1"/>
          <p:nvPr/>
        </p:nvSpPr>
        <p:spPr>
          <a:xfrm>
            <a:off x="6929454" y="5857892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dirty="0" smtClean="0"/>
              <a:t>X2/10</a:t>
            </a:r>
            <a:endParaRPr lang="es-ES" sz="1400" b="1" dirty="0"/>
          </a:p>
        </p:txBody>
      </p:sp>
      <p:sp>
        <p:nvSpPr>
          <p:cNvPr id="203" name="202 CuadroTexto"/>
          <p:cNvSpPr txBox="1"/>
          <p:nvPr/>
        </p:nvSpPr>
        <p:spPr>
          <a:xfrm>
            <a:off x="4786314" y="6438149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b="1" dirty="0" smtClean="0"/>
              <a:t>X1/00</a:t>
            </a:r>
            <a:endParaRPr lang="es-ES" sz="1200" b="1" dirty="0"/>
          </a:p>
        </p:txBody>
      </p:sp>
      <p:sp>
        <p:nvSpPr>
          <p:cNvPr id="204" name="203 CuadroTexto"/>
          <p:cNvSpPr txBox="1"/>
          <p:nvPr/>
        </p:nvSpPr>
        <p:spPr>
          <a:xfrm>
            <a:off x="4786314" y="6652463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b="1" dirty="0" smtClean="0"/>
              <a:t>X2/00</a:t>
            </a:r>
            <a:endParaRPr lang="es-ES" sz="1200" b="1" dirty="0"/>
          </a:p>
        </p:txBody>
      </p:sp>
      <p:sp>
        <p:nvSpPr>
          <p:cNvPr id="205" name="204 CuadroTexto"/>
          <p:cNvSpPr txBox="1"/>
          <p:nvPr/>
        </p:nvSpPr>
        <p:spPr>
          <a:xfrm>
            <a:off x="3500430" y="6429396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b="1" dirty="0" smtClean="0"/>
              <a:t>X3/00</a:t>
            </a:r>
            <a:endParaRPr lang="es-ES" sz="1200" b="1" dirty="0"/>
          </a:p>
        </p:txBody>
      </p:sp>
      <p:sp>
        <p:nvSpPr>
          <p:cNvPr id="206" name="205 CuadroTexto"/>
          <p:cNvSpPr txBox="1"/>
          <p:nvPr/>
        </p:nvSpPr>
        <p:spPr>
          <a:xfrm>
            <a:off x="3500430" y="6652463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b="1" dirty="0" smtClean="0"/>
              <a:t>X4/00</a:t>
            </a:r>
            <a:endParaRPr lang="es-ES" sz="1200" b="1" dirty="0"/>
          </a:p>
        </p:txBody>
      </p:sp>
      <p:cxnSp>
        <p:nvCxnSpPr>
          <p:cNvPr id="209" name="208 Conector curvado"/>
          <p:cNvCxnSpPr>
            <a:stCxn id="18" idx="3"/>
            <a:endCxn id="18" idx="5"/>
          </p:cNvCxnSpPr>
          <p:nvPr/>
        </p:nvCxnSpPr>
        <p:spPr>
          <a:xfrm rot="16200000" flipH="1">
            <a:off x="4393405" y="6057411"/>
            <a:ext cx="1588" cy="757714"/>
          </a:xfrm>
          <a:prstGeom prst="curvedConnector3">
            <a:avLst>
              <a:gd name="adj1" fmla="val 229599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209 CuadroTexto"/>
          <p:cNvSpPr txBox="1"/>
          <p:nvPr/>
        </p:nvSpPr>
        <p:spPr>
          <a:xfrm>
            <a:off x="1428728" y="4549983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S1/00</a:t>
            </a:r>
            <a:endParaRPr lang="es-ES" sz="1400" b="1" dirty="0"/>
          </a:p>
        </p:txBody>
      </p:sp>
      <p:sp>
        <p:nvSpPr>
          <p:cNvPr id="211" name="210 CuadroTexto"/>
          <p:cNvSpPr txBox="1"/>
          <p:nvPr/>
        </p:nvSpPr>
        <p:spPr>
          <a:xfrm>
            <a:off x="8286776" y="528638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S4/00</a:t>
            </a:r>
            <a:endParaRPr lang="es-ES" sz="1400" b="1" dirty="0"/>
          </a:p>
        </p:txBody>
      </p:sp>
      <p:sp>
        <p:nvSpPr>
          <p:cNvPr id="212" name="211 CuadroTexto"/>
          <p:cNvSpPr txBox="1"/>
          <p:nvPr/>
        </p:nvSpPr>
        <p:spPr>
          <a:xfrm>
            <a:off x="6072198" y="3429000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S1/00</a:t>
            </a:r>
            <a:endParaRPr lang="es-ES" sz="1400" b="1" dirty="0"/>
          </a:p>
        </p:txBody>
      </p:sp>
      <p:sp>
        <p:nvSpPr>
          <p:cNvPr id="213" name="212 CuadroTexto"/>
          <p:cNvSpPr txBox="1"/>
          <p:nvPr/>
        </p:nvSpPr>
        <p:spPr>
          <a:xfrm>
            <a:off x="6072198" y="3665339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S2/00</a:t>
            </a:r>
            <a:endParaRPr lang="es-ES" sz="1400" b="1" dirty="0"/>
          </a:p>
        </p:txBody>
      </p:sp>
      <p:sp>
        <p:nvSpPr>
          <p:cNvPr id="214" name="213 CuadroTexto"/>
          <p:cNvSpPr txBox="1"/>
          <p:nvPr/>
        </p:nvSpPr>
        <p:spPr>
          <a:xfrm>
            <a:off x="6072198" y="3907041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S3/00</a:t>
            </a:r>
            <a:endParaRPr lang="es-ES" sz="1400" b="1" dirty="0"/>
          </a:p>
        </p:txBody>
      </p:sp>
      <p:sp>
        <p:nvSpPr>
          <p:cNvPr id="215" name="214 CuadroTexto"/>
          <p:cNvSpPr txBox="1"/>
          <p:nvPr/>
        </p:nvSpPr>
        <p:spPr>
          <a:xfrm>
            <a:off x="6072198" y="4143380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S4/00</a:t>
            </a:r>
            <a:endParaRPr lang="es-E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8677275" y="3581400"/>
            <a:ext cx="762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85720" y="428604"/>
            <a:ext cx="128588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 bwMode="white">
          <a:xfrm>
            <a:off x="3286116" y="571480"/>
            <a:ext cx="585791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Ph. </a:t>
            </a:r>
            <a:r>
              <a:rPr lang="de-DE" sz="2400" b="1" dirty="0" smtClean="0">
                <a:solidFill>
                  <a:schemeClr val="bg1"/>
                </a:solidFill>
              </a:rPr>
              <a:t>D. </a:t>
            </a: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Jaime Velasco – Medina </a:t>
            </a:r>
          </a:p>
        </p:txBody>
      </p:sp>
      <p:pic>
        <p:nvPicPr>
          <p:cNvPr id="5" name="Picture 4" descr="BIONANO electronica"/>
          <p:cNvPicPr>
            <a:picLocks noChangeAspect="1" noChangeArrowheads="1"/>
          </p:cNvPicPr>
          <p:nvPr/>
        </p:nvPicPr>
        <p:blipFill>
          <a:blip r:embed="rId2" cstate="print"/>
          <a:srcRect l="2406" r="7507"/>
          <a:stretch>
            <a:fillRect/>
          </a:stretch>
        </p:blipFill>
        <p:spPr bwMode="auto">
          <a:xfrm>
            <a:off x="714348" y="-24"/>
            <a:ext cx="233341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60800" y="-3545"/>
            <a:ext cx="5283200" cy="86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n-US" sz="2800" b="1" i="1" dirty="0">
                <a:solidFill>
                  <a:sysClr val="windowText" lastClr="000000"/>
                </a:solidFill>
              </a:rPr>
              <a:t>Digital System </a:t>
            </a:r>
            <a:r>
              <a:rPr lang="en-US" sz="2800" b="1" i="1" dirty="0" smtClean="0">
                <a:solidFill>
                  <a:sysClr val="windowText" lastClr="000000"/>
                </a:solidFill>
              </a:rPr>
              <a:t>Design Course</a:t>
            </a:r>
            <a:endParaRPr lang="en-US" sz="2800" b="1" i="1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19" descr="D:\Mis documentos\Mis imágenes\Maletin2\Logos\UNIVALL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14380" cy="983958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1000100" y="2071678"/>
            <a:ext cx="5214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200" dirty="0" smtClean="0"/>
              <a:t>GRACIAS</a:t>
            </a:r>
            <a:endParaRPr lang="es-E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211gl">
  <a:themeElements>
    <a:clrScheme name="1922tgp_connection_light 2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4987E3"/>
      </a:accent1>
      <a:accent2>
        <a:srgbClr val="D23516"/>
      </a:accent2>
      <a:accent3>
        <a:srgbClr val="FFFFFF"/>
      </a:accent3>
      <a:accent4>
        <a:srgbClr val="000000"/>
      </a:accent4>
      <a:accent5>
        <a:srgbClr val="B1C3EF"/>
      </a:accent5>
      <a:accent6>
        <a:srgbClr val="BE2F13"/>
      </a:accent6>
      <a:hlink>
        <a:srgbClr val="36A1B6"/>
      </a:hlink>
      <a:folHlink>
        <a:srgbClr val="7FB242"/>
      </a:folHlink>
    </a:clrScheme>
    <a:fontScheme name="1922tgp_connection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22tgp_connection_light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2AA08A"/>
        </a:accent1>
        <a:accent2>
          <a:srgbClr val="AA67DD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9A5DC8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4987E3"/>
        </a:accent1>
        <a:accent2>
          <a:srgbClr val="D23516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BE2F13"/>
        </a:accent6>
        <a:hlink>
          <a:srgbClr val="36A1B6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117AC1"/>
        </a:accent1>
        <a:accent2>
          <a:srgbClr val="3E9887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7897A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cdb2004211gl</Template>
  <TotalTime>1767</TotalTime>
  <Words>449</Words>
  <Application>Microsoft PowerPoint</Application>
  <PresentationFormat>Presentación en pantalla (4:3)</PresentationFormat>
  <Paragraphs>224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cdb2004211gl</vt:lpstr>
      <vt:lpstr>Diapositiva 1</vt:lpstr>
      <vt:lpstr>   Diseñar una FSM Mealy  para detectar  dos secuencias: Diagrama de estados.  - Cuando se detecta la secuencia : X1 X2 X1 X1, las salidas Z1Z2=10    y  las salidas permanecen en 10 hasta detectar la secuencia  X1 X2  X2 X1, entonces  Z1Z2 = 00.   </vt:lpstr>
      <vt:lpstr>Diapositiva 3</vt:lpstr>
      <vt:lpstr>Diseño de una FSM  para controlar un Motor DC Asíncrono.</vt:lpstr>
      <vt:lpstr>Diapositiva 5</vt:lpstr>
      <vt:lpstr>ASCENSOR DE 4 PISOS</vt:lpstr>
      <vt:lpstr>ASCENSOR DE 4 PISOS</vt:lpstr>
      <vt:lpstr>Diapositiva 8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Actualidad Memorias  DDR3</dc:title>
  <dc:creator>Wilmer</dc:creator>
  <cp:lastModifiedBy>SISTEMA</cp:lastModifiedBy>
  <cp:revision>356</cp:revision>
  <dcterms:created xsi:type="dcterms:W3CDTF">2009-03-12T04:45:33Z</dcterms:created>
  <dcterms:modified xsi:type="dcterms:W3CDTF">2009-12-01T20:50:06Z</dcterms:modified>
</cp:coreProperties>
</file>