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31"/>
  </p:notesMasterIdLst>
  <p:sldIdLst>
    <p:sldId id="256" r:id="rId2"/>
    <p:sldId id="257" r:id="rId3"/>
    <p:sldId id="305" r:id="rId4"/>
    <p:sldId id="277" r:id="rId5"/>
    <p:sldId id="264" r:id="rId6"/>
    <p:sldId id="265" r:id="rId7"/>
    <p:sldId id="266" r:id="rId8"/>
    <p:sldId id="285" r:id="rId9"/>
    <p:sldId id="267" r:id="rId10"/>
    <p:sldId id="286" r:id="rId11"/>
    <p:sldId id="287" r:id="rId12"/>
    <p:sldId id="288" r:id="rId13"/>
    <p:sldId id="289" r:id="rId14"/>
    <p:sldId id="296" r:id="rId15"/>
    <p:sldId id="290" r:id="rId16"/>
    <p:sldId id="291" r:id="rId17"/>
    <p:sldId id="292" r:id="rId18"/>
    <p:sldId id="293" r:id="rId19"/>
    <p:sldId id="294" r:id="rId20"/>
    <p:sldId id="295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275" r:id="rId3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A6CC5"/>
    <a:srgbClr val="FF0000"/>
    <a:srgbClr val="993300"/>
    <a:srgbClr val="33CC33"/>
    <a:srgbClr val="0033CC"/>
    <a:srgbClr val="CC3300"/>
    <a:srgbClr val="0066FF"/>
    <a:srgbClr val="CC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08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344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1095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9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B3194A3-B7F0-4E92-9237-A5AA00A668A0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s-ES" altLang="en-US"/>
              <a:t>Haga clic para cambiar el estilo de título	</a:t>
            </a:r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s-ES" altLang="en-US"/>
              <a:t>Haga clic para modificar el estilo de subtítulo del patrón</a:t>
            </a:r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16384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16384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8EAA6C1-4256-47E1-88C8-6C2DFE2BE691}" type="slidenum">
              <a:rPr lang="es-ES" altLang="en-US"/>
              <a:pPr/>
              <a:t>‹Nº›</a:t>
            </a:fld>
            <a:endParaRPr lang="es-ES" altLang="en-US"/>
          </a:p>
        </p:txBody>
      </p:sp>
      <p:grpSp>
        <p:nvGrpSpPr>
          <p:cNvPr id="16384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6384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385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385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385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385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385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385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385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385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385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385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386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386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386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386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386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386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386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386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386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386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387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387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387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387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387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387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387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387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387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387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</p:grpSp>
      <p:sp>
        <p:nvSpPr>
          <p:cNvPr id="16388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7B89F-765F-4565-B7BE-6A594CCBAD0A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1E42B1-2DEA-46DA-B831-7F721D08A668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05FE4C4-CBD0-44B6-94E7-D70F336389B5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C4BD4F-478B-41E1-8C45-F675B75CACBB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D3952-3AB4-4CA3-95C2-98FCA4259D47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4B50BA-CCF1-468B-BECC-5C530825CA0A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7A0A51-E17F-4C66-AA12-590B95E92B10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922E17-3049-4404-9BC6-D27213576121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F5417-40DE-4FB5-9162-1D9E1DED1C11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377051-08B1-40EF-8FDC-76FE560044EF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1527E-DBEE-40A6-8FD7-D1A749EB879E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O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cambiar el estilo de título	</a:t>
            </a:r>
          </a:p>
        </p:txBody>
      </p:sp>
      <p:sp>
        <p:nvSpPr>
          <p:cNvPr id="1628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</p:txBody>
      </p:sp>
      <p:sp>
        <p:nvSpPr>
          <p:cNvPr id="1628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s-ES" altLang="en-US"/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s-ES" altLang="en-US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001FE6B2-9FD8-409E-BBD8-D923444E49F7}" type="slidenum">
              <a:rPr lang="es-ES" altLang="en-US"/>
              <a:pPr/>
              <a:t>‹Nº›</a:t>
            </a:fld>
            <a:endParaRPr lang="es-ES" altLang="en-US"/>
          </a:p>
        </p:txBody>
      </p:sp>
      <p:grpSp>
        <p:nvGrpSpPr>
          <p:cNvPr id="16282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6282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282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282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282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282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283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283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283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283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283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283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283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283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283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283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284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284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284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284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284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284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284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284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284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284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285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285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285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285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285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285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CO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 Parcial 1 y 2 </a:t>
            </a:r>
            <a:r>
              <a:rPr lang="es-ES" dirty="0"/>
              <a:t>SD II </a:t>
            </a:r>
            <a:r>
              <a:rPr lang="es-ES" dirty="0" smtClean="0"/>
              <a:t>(nov. 17 del 2009)</a:t>
            </a:r>
            <a:endParaRPr lang="es-E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Fernando </a:t>
            </a:r>
            <a:r>
              <a:rPr lang="es-ES" dirty="0" err="1" smtClean="0"/>
              <a:t>Bolivar</a:t>
            </a:r>
            <a:r>
              <a:rPr lang="es-ES" dirty="0" smtClean="0"/>
              <a:t> Monsalve</a:t>
            </a:r>
            <a:endParaRPr lang="es-ES" dirty="0"/>
          </a:p>
          <a:p>
            <a:r>
              <a:rPr lang="es-ES" dirty="0" err="1"/>
              <a:t>Cod</a:t>
            </a:r>
            <a:r>
              <a:rPr lang="es-ES" dirty="0"/>
              <a:t> </a:t>
            </a:r>
            <a:r>
              <a:rPr lang="es-ES" dirty="0" smtClean="0"/>
              <a:t>0623272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4"/>
          <p:cNvSpPr>
            <a:spLocks noGrp="1" noChangeArrowheads="1"/>
          </p:cNvSpPr>
          <p:nvPr>
            <p:ph type="title"/>
          </p:nvPr>
        </p:nvSpPr>
        <p:spPr>
          <a:xfrm>
            <a:off x="3857620" y="642918"/>
            <a:ext cx="1543032" cy="452455"/>
          </a:xfrm>
          <a:noFill/>
          <a:ln/>
        </p:spPr>
        <p:txBody>
          <a:bodyPr/>
          <a:lstStyle/>
          <a:p>
            <a:pPr algn="ctr"/>
            <a:r>
              <a:rPr lang="es-ES" sz="2600" dirty="0" smtClean="0"/>
              <a:t>Mapas </a:t>
            </a:r>
            <a:r>
              <a:rPr lang="es-ES" sz="2600" dirty="0"/>
              <a:t>K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2214546" y="157161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X1</a:t>
            </a:r>
            <a:endParaRPr lang="es-CO" dirty="0"/>
          </a:p>
        </p:txBody>
      </p:sp>
      <p:sp>
        <p:nvSpPr>
          <p:cNvPr id="11" name="10 CuadroTexto"/>
          <p:cNvSpPr txBox="1"/>
          <p:nvPr/>
        </p:nvSpPr>
        <p:spPr>
          <a:xfrm>
            <a:off x="6643702" y="170234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X2</a:t>
            </a:r>
            <a:endParaRPr lang="es-CO" dirty="0"/>
          </a:p>
        </p:txBody>
      </p:sp>
      <p:sp>
        <p:nvSpPr>
          <p:cNvPr id="12" name="11 CuadroTexto"/>
          <p:cNvSpPr txBox="1"/>
          <p:nvPr/>
        </p:nvSpPr>
        <p:spPr>
          <a:xfrm>
            <a:off x="3428992" y="5345685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D3=(~Q0)X1+(~Q3)X2</a:t>
            </a:r>
          </a:p>
          <a:p>
            <a:endParaRPr lang="es-CO" dirty="0" smtClean="0"/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4071934" y="4429132"/>
            <a:ext cx="214314" cy="214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4143372" y="442913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D3</a:t>
            </a:r>
            <a:endParaRPr lang="es-CO" sz="1200" dirty="0"/>
          </a:p>
        </p:txBody>
      </p:sp>
      <p:cxnSp>
        <p:nvCxnSpPr>
          <p:cNvPr id="16" name="15 Conector recto"/>
          <p:cNvCxnSpPr/>
          <p:nvPr/>
        </p:nvCxnSpPr>
        <p:spPr>
          <a:xfrm rot="5400000" flipH="1" flipV="1">
            <a:off x="8286776" y="4429132"/>
            <a:ext cx="214314" cy="214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8358214" y="442913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D3</a:t>
            </a:r>
            <a:endParaRPr lang="es-CO" sz="1200" dirty="0"/>
          </a:p>
        </p:txBody>
      </p:sp>
      <p:pic>
        <p:nvPicPr>
          <p:cNvPr id="13" name="12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428868"/>
            <a:ext cx="35814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17 Imagen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6814" y="2419358"/>
            <a:ext cx="35814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4"/>
          <p:cNvSpPr>
            <a:spLocks noGrp="1" noChangeArrowheads="1"/>
          </p:cNvSpPr>
          <p:nvPr>
            <p:ph type="title"/>
          </p:nvPr>
        </p:nvSpPr>
        <p:spPr>
          <a:xfrm>
            <a:off x="3857620" y="642918"/>
            <a:ext cx="1543032" cy="452455"/>
          </a:xfrm>
          <a:noFill/>
          <a:ln/>
        </p:spPr>
        <p:txBody>
          <a:bodyPr/>
          <a:lstStyle/>
          <a:p>
            <a:pPr algn="ctr"/>
            <a:r>
              <a:rPr lang="es-ES" sz="2600" dirty="0" smtClean="0"/>
              <a:t>Mapas </a:t>
            </a:r>
            <a:r>
              <a:rPr lang="es-ES" sz="2600" dirty="0"/>
              <a:t>K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2214546" y="157161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X1</a:t>
            </a:r>
            <a:endParaRPr lang="es-CO" dirty="0"/>
          </a:p>
        </p:txBody>
      </p:sp>
      <p:sp>
        <p:nvSpPr>
          <p:cNvPr id="11" name="10 CuadroTexto"/>
          <p:cNvSpPr txBox="1"/>
          <p:nvPr/>
        </p:nvSpPr>
        <p:spPr>
          <a:xfrm>
            <a:off x="6643702" y="170234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X2</a:t>
            </a:r>
            <a:endParaRPr lang="es-CO" dirty="0"/>
          </a:p>
        </p:txBody>
      </p:sp>
      <p:sp>
        <p:nvSpPr>
          <p:cNvPr id="12" name="11 CuadroTexto"/>
          <p:cNvSpPr txBox="1"/>
          <p:nvPr/>
        </p:nvSpPr>
        <p:spPr>
          <a:xfrm>
            <a:off x="3428992" y="5345685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D2=(~Q2)X1+(~Q2)X2</a:t>
            </a:r>
          </a:p>
          <a:p>
            <a:endParaRPr lang="es-CO" dirty="0" smtClean="0"/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4071934" y="4429132"/>
            <a:ext cx="214314" cy="214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4143372" y="442913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D2</a:t>
            </a:r>
            <a:endParaRPr lang="es-CO" sz="1200" dirty="0"/>
          </a:p>
        </p:txBody>
      </p:sp>
      <p:cxnSp>
        <p:nvCxnSpPr>
          <p:cNvPr id="16" name="15 Conector recto"/>
          <p:cNvCxnSpPr/>
          <p:nvPr/>
        </p:nvCxnSpPr>
        <p:spPr>
          <a:xfrm rot="5400000" flipH="1" flipV="1">
            <a:off x="8286776" y="4429132"/>
            <a:ext cx="214314" cy="214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8358214" y="442913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D2</a:t>
            </a:r>
            <a:endParaRPr lang="es-CO" sz="1200" dirty="0"/>
          </a:p>
        </p:txBody>
      </p:sp>
      <p:pic>
        <p:nvPicPr>
          <p:cNvPr id="19" name="18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419358"/>
            <a:ext cx="35814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19 Imagen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6814" y="2419358"/>
            <a:ext cx="35814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4"/>
          <p:cNvSpPr>
            <a:spLocks noGrp="1" noChangeArrowheads="1"/>
          </p:cNvSpPr>
          <p:nvPr>
            <p:ph type="title"/>
          </p:nvPr>
        </p:nvSpPr>
        <p:spPr>
          <a:xfrm>
            <a:off x="3857620" y="642918"/>
            <a:ext cx="1543032" cy="452455"/>
          </a:xfrm>
          <a:noFill/>
          <a:ln/>
        </p:spPr>
        <p:txBody>
          <a:bodyPr/>
          <a:lstStyle/>
          <a:p>
            <a:pPr algn="ctr"/>
            <a:r>
              <a:rPr lang="es-ES" sz="2600" dirty="0" smtClean="0"/>
              <a:t>Mapas </a:t>
            </a:r>
            <a:r>
              <a:rPr lang="es-ES" sz="2600" dirty="0"/>
              <a:t>K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2214546" y="157161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X1</a:t>
            </a:r>
            <a:endParaRPr lang="es-CO" dirty="0"/>
          </a:p>
        </p:txBody>
      </p:sp>
      <p:sp>
        <p:nvSpPr>
          <p:cNvPr id="11" name="10 CuadroTexto"/>
          <p:cNvSpPr txBox="1"/>
          <p:nvPr/>
        </p:nvSpPr>
        <p:spPr>
          <a:xfrm>
            <a:off x="6643702" y="170234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X2</a:t>
            </a:r>
            <a:endParaRPr lang="es-CO" dirty="0"/>
          </a:p>
        </p:txBody>
      </p:sp>
      <p:sp>
        <p:nvSpPr>
          <p:cNvPr id="12" name="11 CuadroTexto"/>
          <p:cNvSpPr txBox="1"/>
          <p:nvPr/>
        </p:nvSpPr>
        <p:spPr>
          <a:xfrm>
            <a:off x="3428992" y="5345685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D1=(~Q1)X1+(~Q1)X2</a:t>
            </a:r>
          </a:p>
          <a:p>
            <a:endParaRPr lang="es-CO" dirty="0" smtClean="0"/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4071934" y="4429132"/>
            <a:ext cx="214314" cy="214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4143372" y="442913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D1</a:t>
            </a:r>
            <a:endParaRPr lang="es-CO" sz="1200" dirty="0"/>
          </a:p>
        </p:txBody>
      </p:sp>
      <p:cxnSp>
        <p:nvCxnSpPr>
          <p:cNvPr id="16" name="15 Conector recto"/>
          <p:cNvCxnSpPr/>
          <p:nvPr/>
        </p:nvCxnSpPr>
        <p:spPr>
          <a:xfrm rot="5400000" flipH="1" flipV="1">
            <a:off x="8286776" y="4429132"/>
            <a:ext cx="214314" cy="214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8358214" y="442913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D1</a:t>
            </a:r>
            <a:endParaRPr lang="es-CO" sz="1200" dirty="0"/>
          </a:p>
        </p:txBody>
      </p:sp>
      <p:pic>
        <p:nvPicPr>
          <p:cNvPr id="13" name="12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419358"/>
            <a:ext cx="35814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17 Imagen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6814" y="2419358"/>
            <a:ext cx="35814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4"/>
          <p:cNvSpPr>
            <a:spLocks noGrp="1" noChangeArrowheads="1"/>
          </p:cNvSpPr>
          <p:nvPr>
            <p:ph type="title"/>
          </p:nvPr>
        </p:nvSpPr>
        <p:spPr>
          <a:xfrm>
            <a:off x="3857620" y="642918"/>
            <a:ext cx="1543032" cy="452455"/>
          </a:xfrm>
          <a:noFill/>
          <a:ln/>
        </p:spPr>
        <p:txBody>
          <a:bodyPr/>
          <a:lstStyle/>
          <a:p>
            <a:pPr algn="ctr"/>
            <a:r>
              <a:rPr lang="es-ES" sz="2600" dirty="0" smtClean="0"/>
              <a:t>Mapas </a:t>
            </a:r>
            <a:r>
              <a:rPr lang="es-ES" sz="2600" dirty="0"/>
              <a:t>K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2214546" y="157161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X1</a:t>
            </a:r>
            <a:endParaRPr lang="es-CO" dirty="0"/>
          </a:p>
        </p:txBody>
      </p:sp>
      <p:sp>
        <p:nvSpPr>
          <p:cNvPr id="11" name="10 CuadroTexto"/>
          <p:cNvSpPr txBox="1"/>
          <p:nvPr/>
        </p:nvSpPr>
        <p:spPr>
          <a:xfrm>
            <a:off x="6643702" y="170234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X2</a:t>
            </a:r>
            <a:endParaRPr lang="es-CO" dirty="0"/>
          </a:p>
        </p:txBody>
      </p:sp>
      <p:sp>
        <p:nvSpPr>
          <p:cNvPr id="12" name="11 CuadroTexto"/>
          <p:cNvSpPr txBox="1"/>
          <p:nvPr/>
        </p:nvSpPr>
        <p:spPr>
          <a:xfrm>
            <a:off x="3428992" y="5345685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D0=(~Q0)X1+(~Q0)X2</a:t>
            </a:r>
          </a:p>
          <a:p>
            <a:endParaRPr lang="es-CO" dirty="0" smtClean="0"/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4071934" y="4429132"/>
            <a:ext cx="214314" cy="214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4143372" y="442913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D0</a:t>
            </a:r>
            <a:endParaRPr lang="es-CO" sz="1200" dirty="0"/>
          </a:p>
        </p:txBody>
      </p:sp>
      <p:cxnSp>
        <p:nvCxnSpPr>
          <p:cNvPr id="16" name="15 Conector recto"/>
          <p:cNvCxnSpPr/>
          <p:nvPr/>
        </p:nvCxnSpPr>
        <p:spPr>
          <a:xfrm rot="5400000" flipH="1" flipV="1">
            <a:off x="8286776" y="4429132"/>
            <a:ext cx="214314" cy="214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8358214" y="442913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D0</a:t>
            </a:r>
            <a:endParaRPr lang="es-CO" sz="1200" dirty="0"/>
          </a:p>
        </p:txBody>
      </p:sp>
      <p:pic>
        <p:nvPicPr>
          <p:cNvPr id="19" name="18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419358"/>
            <a:ext cx="35814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19 Imagen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2419358"/>
            <a:ext cx="35814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4"/>
          <p:cNvSpPr>
            <a:spLocks noGrp="1" noChangeArrowheads="1"/>
          </p:cNvSpPr>
          <p:nvPr>
            <p:ph type="title"/>
          </p:nvPr>
        </p:nvSpPr>
        <p:spPr>
          <a:xfrm>
            <a:off x="3857620" y="642918"/>
            <a:ext cx="1543032" cy="452455"/>
          </a:xfrm>
          <a:noFill/>
          <a:ln/>
        </p:spPr>
        <p:txBody>
          <a:bodyPr/>
          <a:lstStyle/>
          <a:p>
            <a:pPr algn="ctr"/>
            <a:r>
              <a:rPr lang="es-ES" sz="2600" dirty="0" smtClean="0"/>
              <a:t>Mapas </a:t>
            </a:r>
            <a:r>
              <a:rPr lang="es-ES" sz="2600" dirty="0"/>
              <a:t>K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2214546" y="157161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X1</a:t>
            </a:r>
            <a:endParaRPr lang="es-CO" dirty="0"/>
          </a:p>
        </p:txBody>
      </p:sp>
      <p:sp>
        <p:nvSpPr>
          <p:cNvPr id="11" name="10 CuadroTexto"/>
          <p:cNvSpPr txBox="1"/>
          <p:nvPr/>
        </p:nvSpPr>
        <p:spPr>
          <a:xfrm>
            <a:off x="6643702" y="170234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X2</a:t>
            </a:r>
            <a:endParaRPr lang="es-CO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71472" y="5345685"/>
            <a:ext cx="7000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C4=((Q3*~Q1*Q0)+(Q3*Q2*Q0)+(Q4*~Q1*~Q0))X1+(Q4)X2</a:t>
            </a:r>
          </a:p>
          <a:p>
            <a:endParaRPr lang="es-CO" dirty="0" smtClean="0"/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4071934" y="4429132"/>
            <a:ext cx="214314" cy="214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4143372" y="442913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C4</a:t>
            </a:r>
            <a:endParaRPr lang="es-CO" sz="1200" dirty="0"/>
          </a:p>
        </p:txBody>
      </p:sp>
      <p:cxnSp>
        <p:nvCxnSpPr>
          <p:cNvPr id="16" name="15 Conector recto"/>
          <p:cNvCxnSpPr/>
          <p:nvPr/>
        </p:nvCxnSpPr>
        <p:spPr>
          <a:xfrm rot="5400000" flipH="1" flipV="1">
            <a:off x="8286776" y="4429132"/>
            <a:ext cx="214314" cy="214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8358214" y="442913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C4</a:t>
            </a:r>
            <a:endParaRPr lang="es-CO" sz="1200" dirty="0"/>
          </a:p>
        </p:txBody>
      </p:sp>
      <p:pic>
        <p:nvPicPr>
          <p:cNvPr id="13" name="12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419358"/>
            <a:ext cx="35814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17 Imagen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6814" y="2419358"/>
            <a:ext cx="35814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4"/>
          <p:cNvSpPr>
            <a:spLocks noGrp="1" noChangeArrowheads="1"/>
          </p:cNvSpPr>
          <p:nvPr>
            <p:ph type="title"/>
          </p:nvPr>
        </p:nvSpPr>
        <p:spPr>
          <a:xfrm>
            <a:off x="3857620" y="642918"/>
            <a:ext cx="1543032" cy="452455"/>
          </a:xfrm>
          <a:noFill/>
          <a:ln/>
        </p:spPr>
        <p:txBody>
          <a:bodyPr/>
          <a:lstStyle/>
          <a:p>
            <a:pPr algn="ctr"/>
            <a:r>
              <a:rPr lang="es-ES" sz="2600" dirty="0" smtClean="0"/>
              <a:t>Mapas </a:t>
            </a:r>
            <a:r>
              <a:rPr lang="es-ES" sz="2600" dirty="0"/>
              <a:t>K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2214546" y="157161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X1</a:t>
            </a:r>
            <a:endParaRPr lang="es-CO" dirty="0"/>
          </a:p>
        </p:txBody>
      </p:sp>
      <p:sp>
        <p:nvSpPr>
          <p:cNvPr id="11" name="10 CuadroTexto"/>
          <p:cNvSpPr txBox="1"/>
          <p:nvPr/>
        </p:nvSpPr>
        <p:spPr>
          <a:xfrm>
            <a:off x="6643702" y="170234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X2</a:t>
            </a:r>
            <a:endParaRPr lang="es-CO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00034" y="5345685"/>
            <a:ext cx="8143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C3=((~Q3*Q2*~Q1*~Q0)+(Q3*Q0))X1+((Q3*Q2*Q1*~Q0)+(~Q3*Q2*Q1*Q0)+(Q4))X2</a:t>
            </a:r>
          </a:p>
          <a:p>
            <a:endParaRPr lang="es-CO" dirty="0" smtClean="0"/>
          </a:p>
          <a:p>
            <a:endParaRPr lang="es-CO" dirty="0" smtClean="0"/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4071934" y="4429132"/>
            <a:ext cx="214314" cy="214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4143372" y="442913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C3</a:t>
            </a:r>
            <a:endParaRPr lang="es-CO" sz="1200" dirty="0"/>
          </a:p>
        </p:txBody>
      </p:sp>
      <p:cxnSp>
        <p:nvCxnSpPr>
          <p:cNvPr id="16" name="15 Conector recto"/>
          <p:cNvCxnSpPr/>
          <p:nvPr/>
        </p:nvCxnSpPr>
        <p:spPr>
          <a:xfrm rot="5400000" flipH="1" flipV="1">
            <a:off x="8286776" y="4429132"/>
            <a:ext cx="214314" cy="214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8358214" y="442913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C3</a:t>
            </a:r>
            <a:endParaRPr lang="es-CO" sz="1200" dirty="0"/>
          </a:p>
        </p:txBody>
      </p:sp>
      <p:pic>
        <p:nvPicPr>
          <p:cNvPr id="21" name="20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419358"/>
            <a:ext cx="35814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022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2419358"/>
            <a:ext cx="35814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4"/>
          <p:cNvSpPr>
            <a:spLocks noGrp="1" noChangeArrowheads="1"/>
          </p:cNvSpPr>
          <p:nvPr>
            <p:ph type="title"/>
          </p:nvPr>
        </p:nvSpPr>
        <p:spPr>
          <a:xfrm>
            <a:off x="3857620" y="642918"/>
            <a:ext cx="1543032" cy="452455"/>
          </a:xfrm>
          <a:noFill/>
          <a:ln/>
        </p:spPr>
        <p:txBody>
          <a:bodyPr/>
          <a:lstStyle/>
          <a:p>
            <a:pPr algn="ctr"/>
            <a:r>
              <a:rPr lang="es-ES" sz="2600" dirty="0" smtClean="0"/>
              <a:t>Mapas </a:t>
            </a:r>
            <a:r>
              <a:rPr lang="es-ES" sz="2600" dirty="0"/>
              <a:t>K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2214546" y="157161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X1</a:t>
            </a:r>
            <a:endParaRPr lang="es-CO" dirty="0"/>
          </a:p>
        </p:txBody>
      </p:sp>
      <p:sp>
        <p:nvSpPr>
          <p:cNvPr id="11" name="10 CuadroTexto"/>
          <p:cNvSpPr txBox="1"/>
          <p:nvPr/>
        </p:nvSpPr>
        <p:spPr>
          <a:xfrm>
            <a:off x="6643702" y="170234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X2</a:t>
            </a:r>
            <a:endParaRPr lang="es-CO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00034" y="5345685"/>
            <a:ext cx="8429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C2=((~Q3*Q1*Q0)+(~Q3*Q2*~Q1*~Q0)+(Q3*Q2*Q0))X1+((Q3*~Q1*Q0)+(~Q3*Q1*Q0)+(~Q4*~Q2*~Q1)+(Q4*~Q0))X2</a:t>
            </a:r>
          </a:p>
          <a:p>
            <a:endParaRPr lang="es-CO" dirty="0" smtClean="0"/>
          </a:p>
          <a:p>
            <a:endParaRPr lang="es-CO" dirty="0" smtClean="0"/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4071934" y="4429132"/>
            <a:ext cx="214314" cy="214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4143372" y="442913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C2</a:t>
            </a:r>
            <a:endParaRPr lang="es-CO" sz="1200" dirty="0"/>
          </a:p>
        </p:txBody>
      </p:sp>
      <p:cxnSp>
        <p:nvCxnSpPr>
          <p:cNvPr id="16" name="15 Conector recto"/>
          <p:cNvCxnSpPr/>
          <p:nvPr/>
        </p:nvCxnSpPr>
        <p:spPr>
          <a:xfrm rot="5400000" flipH="1" flipV="1">
            <a:off x="8286776" y="4429132"/>
            <a:ext cx="214314" cy="214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8358214" y="442913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C2</a:t>
            </a:r>
            <a:endParaRPr lang="es-CO" sz="1200" dirty="0"/>
          </a:p>
        </p:txBody>
      </p:sp>
      <p:pic>
        <p:nvPicPr>
          <p:cNvPr id="13" name="12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419358"/>
            <a:ext cx="35814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20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6814" y="2419358"/>
            <a:ext cx="35814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4"/>
          <p:cNvSpPr>
            <a:spLocks noGrp="1" noChangeArrowheads="1"/>
          </p:cNvSpPr>
          <p:nvPr>
            <p:ph type="title"/>
          </p:nvPr>
        </p:nvSpPr>
        <p:spPr>
          <a:xfrm>
            <a:off x="3857620" y="642918"/>
            <a:ext cx="1543032" cy="452455"/>
          </a:xfrm>
          <a:noFill/>
          <a:ln/>
        </p:spPr>
        <p:txBody>
          <a:bodyPr/>
          <a:lstStyle/>
          <a:p>
            <a:pPr algn="ctr"/>
            <a:r>
              <a:rPr lang="es-ES" sz="2600" dirty="0" smtClean="0"/>
              <a:t>Mapas </a:t>
            </a:r>
            <a:r>
              <a:rPr lang="es-ES" sz="2600" dirty="0"/>
              <a:t>K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2214546" y="157161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X1</a:t>
            </a:r>
            <a:endParaRPr lang="es-CO" dirty="0"/>
          </a:p>
        </p:txBody>
      </p:sp>
      <p:sp>
        <p:nvSpPr>
          <p:cNvPr id="11" name="10 CuadroTexto"/>
          <p:cNvSpPr txBox="1"/>
          <p:nvPr/>
        </p:nvSpPr>
        <p:spPr>
          <a:xfrm>
            <a:off x="6643702" y="170234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X2</a:t>
            </a:r>
            <a:endParaRPr lang="es-CO" dirty="0"/>
          </a:p>
        </p:txBody>
      </p:sp>
      <p:sp>
        <p:nvSpPr>
          <p:cNvPr id="12" name="11 CuadroTexto"/>
          <p:cNvSpPr txBox="1"/>
          <p:nvPr/>
        </p:nvSpPr>
        <p:spPr>
          <a:xfrm>
            <a:off x="357158" y="5345685"/>
            <a:ext cx="8643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C1=((~Q4*~Q3*~Q1*Q0)+(Q2*Q0)+(Q3*~Q2*~Q1*~Q0)+(Q4*~Q1*~Q0))X1+((Q4*~Q1*~Q0)+(Q3*~Q2*Q0)+(Q3*Q1*~Q0)+(~Q3*Q1*Q0)+(~Q3*Q2*Q1))X2</a:t>
            </a:r>
          </a:p>
          <a:p>
            <a:endParaRPr lang="es-CO" dirty="0" smtClean="0"/>
          </a:p>
          <a:p>
            <a:endParaRPr lang="es-CO" dirty="0" smtClean="0"/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4071934" y="4429132"/>
            <a:ext cx="214314" cy="214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4143372" y="442913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C1</a:t>
            </a:r>
            <a:endParaRPr lang="es-CO" sz="1200" dirty="0"/>
          </a:p>
        </p:txBody>
      </p:sp>
      <p:cxnSp>
        <p:nvCxnSpPr>
          <p:cNvPr id="16" name="15 Conector recto"/>
          <p:cNvCxnSpPr/>
          <p:nvPr/>
        </p:nvCxnSpPr>
        <p:spPr>
          <a:xfrm rot="5400000" flipH="1" flipV="1">
            <a:off x="8286776" y="4429132"/>
            <a:ext cx="214314" cy="214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8358214" y="442913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C1</a:t>
            </a:r>
            <a:endParaRPr lang="es-CO" sz="1200" dirty="0"/>
          </a:p>
        </p:txBody>
      </p:sp>
      <p:pic>
        <p:nvPicPr>
          <p:cNvPr id="19" name="18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419358"/>
            <a:ext cx="35814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19 Imagen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2419358"/>
            <a:ext cx="35814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4"/>
          <p:cNvSpPr>
            <a:spLocks noGrp="1" noChangeArrowheads="1"/>
          </p:cNvSpPr>
          <p:nvPr>
            <p:ph type="title"/>
          </p:nvPr>
        </p:nvSpPr>
        <p:spPr>
          <a:xfrm>
            <a:off x="3857620" y="642918"/>
            <a:ext cx="1543032" cy="452455"/>
          </a:xfrm>
          <a:noFill/>
          <a:ln/>
        </p:spPr>
        <p:txBody>
          <a:bodyPr/>
          <a:lstStyle/>
          <a:p>
            <a:pPr algn="ctr"/>
            <a:r>
              <a:rPr lang="es-ES" sz="2600" dirty="0" smtClean="0"/>
              <a:t>Mapas </a:t>
            </a:r>
            <a:r>
              <a:rPr lang="es-ES" sz="2600" dirty="0"/>
              <a:t>K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2214546" y="157161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X1</a:t>
            </a:r>
            <a:endParaRPr lang="es-CO" dirty="0"/>
          </a:p>
        </p:txBody>
      </p:sp>
      <p:sp>
        <p:nvSpPr>
          <p:cNvPr id="11" name="10 CuadroTexto"/>
          <p:cNvSpPr txBox="1"/>
          <p:nvPr/>
        </p:nvSpPr>
        <p:spPr>
          <a:xfrm>
            <a:off x="6643702" y="170234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X2</a:t>
            </a:r>
            <a:endParaRPr lang="es-CO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34295" y="5345685"/>
            <a:ext cx="8423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C0=((~Q4*~Q3*~Q1)+(Q2)+(Q3*Q1)+(~Q4*~Q3*Q0))X1+((~Q4*~Q3*~Q2*~Q0)+(Q3*Q0)+(Q4*Q0)+(~Q4*~Q3*Q1))X2</a:t>
            </a:r>
          </a:p>
          <a:p>
            <a:endParaRPr lang="es-CO" dirty="0" smtClean="0"/>
          </a:p>
          <a:p>
            <a:endParaRPr lang="es-CO" dirty="0" smtClean="0"/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4071934" y="4429132"/>
            <a:ext cx="214314" cy="214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4143372" y="442913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C0</a:t>
            </a:r>
            <a:endParaRPr lang="es-CO" sz="1200" dirty="0"/>
          </a:p>
        </p:txBody>
      </p:sp>
      <p:cxnSp>
        <p:nvCxnSpPr>
          <p:cNvPr id="16" name="15 Conector recto"/>
          <p:cNvCxnSpPr/>
          <p:nvPr/>
        </p:nvCxnSpPr>
        <p:spPr>
          <a:xfrm rot="5400000" flipH="1" flipV="1">
            <a:off x="8286776" y="4429132"/>
            <a:ext cx="214314" cy="214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8358214" y="442913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C0</a:t>
            </a:r>
            <a:endParaRPr lang="es-CO" sz="1200" dirty="0"/>
          </a:p>
        </p:txBody>
      </p:sp>
      <p:pic>
        <p:nvPicPr>
          <p:cNvPr id="13" name="12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419358"/>
            <a:ext cx="35814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715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6814" y="2419358"/>
            <a:ext cx="35814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4"/>
          <p:cNvSpPr>
            <a:spLocks noGrp="1" noChangeArrowheads="1"/>
          </p:cNvSpPr>
          <p:nvPr>
            <p:ph type="title"/>
          </p:nvPr>
        </p:nvSpPr>
        <p:spPr>
          <a:xfrm>
            <a:off x="3857620" y="642918"/>
            <a:ext cx="1543032" cy="452455"/>
          </a:xfrm>
          <a:noFill/>
          <a:ln/>
        </p:spPr>
        <p:txBody>
          <a:bodyPr/>
          <a:lstStyle/>
          <a:p>
            <a:pPr algn="ctr"/>
            <a:r>
              <a:rPr lang="es-ES" sz="2600" dirty="0" smtClean="0"/>
              <a:t>Mapas </a:t>
            </a:r>
            <a:r>
              <a:rPr lang="es-ES" sz="2600" dirty="0"/>
              <a:t>K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2214546" y="157161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X1</a:t>
            </a:r>
            <a:endParaRPr lang="es-CO" dirty="0"/>
          </a:p>
        </p:txBody>
      </p:sp>
      <p:sp>
        <p:nvSpPr>
          <p:cNvPr id="11" name="10 CuadroTexto"/>
          <p:cNvSpPr txBox="1"/>
          <p:nvPr/>
        </p:nvSpPr>
        <p:spPr>
          <a:xfrm>
            <a:off x="6643702" y="170234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X2</a:t>
            </a:r>
            <a:endParaRPr lang="es-CO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34295" y="5345685"/>
            <a:ext cx="8566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Z1=((~Q3*Q2*Q1*Q0)+(Q3*~Q1*~Q0)+(Q3*~Q2*~Q0)+(Q3*~Q2*~Q1)+(Q4*Q0))*X1+((~Q3*Q2*Q1*Q0)+(Q3*~Q2*Q1)+(Q3*Q2*~Q1)+(Q4*Q0)+(Q3*~Q2*~Q0))*X2</a:t>
            </a:r>
          </a:p>
          <a:p>
            <a:endParaRPr lang="es-CO" dirty="0" smtClean="0"/>
          </a:p>
          <a:p>
            <a:endParaRPr lang="es-CO" dirty="0" smtClean="0"/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4071934" y="4429132"/>
            <a:ext cx="214314" cy="214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4143372" y="442913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Z1</a:t>
            </a:r>
            <a:endParaRPr lang="es-CO" sz="1200" dirty="0"/>
          </a:p>
        </p:txBody>
      </p:sp>
      <p:cxnSp>
        <p:nvCxnSpPr>
          <p:cNvPr id="16" name="15 Conector recto"/>
          <p:cNvCxnSpPr/>
          <p:nvPr/>
        </p:nvCxnSpPr>
        <p:spPr>
          <a:xfrm rot="5400000" flipH="1" flipV="1">
            <a:off x="8286776" y="4429132"/>
            <a:ext cx="214314" cy="214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8358214" y="442913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Z1</a:t>
            </a:r>
            <a:endParaRPr lang="es-CO" sz="1200" dirty="0"/>
          </a:p>
        </p:txBody>
      </p:sp>
      <p:pic>
        <p:nvPicPr>
          <p:cNvPr id="19" name="18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419358"/>
            <a:ext cx="35814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19 Imagen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6814" y="2419358"/>
            <a:ext cx="35814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92125" y="565150"/>
            <a:ext cx="6330950" cy="820738"/>
          </a:xfrm>
        </p:spPr>
        <p:txBody>
          <a:bodyPr/>
          <a:lstStyle/>
          <a:p>
            <a:pPr marL="1016000" indent="-1016000"/>
            <a:r>
              <a:rPr lang="es-ES" sz="3200"/>
              <a:t>I) Teoría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500174"/>
            <a:ext cx="8229600" cy="852481"/>
          </a:xfrm>
        </p:spPr>
        <p:txBody>
          <a:bodyPr/>
          <a:lstStyle/>
          <a:p>
            <a:pPr marL="261938" indent="-261938">
              <a:buFont typeface="Wingdings" pitchFamily="2" charset="2"/>
              <a:buNone/>
            </a:pPr>
            <a:r>
              <a:rPr lang="es-ES" sz="2200" dirty="0"/>
              <a:t>1. </a:t>
            </a:r>
            <a:r>
              <a:rPr lang="es-ES" sz="2200" dirty="0" smtClean="0"/>
              <a:t>Diseñar la arquitectura interna de una RAM de 4M bytes y una DRAM de 4Mbits</a:t>
            </a:r>
            <a:endParaRPr lang="es-ES" sz="2200" dirty="0"/>
          </a:p>
          <a:p>
            <a:pPr marL="609600" indent="-609600">
              <a:buFont typeface="Wingdings" pitchFamily="2" charset="2"/>
              <a:buNone/>
            </a:pPr>
            <a:endParaRPr lang="es-ES" sz="2200" dirty="0"/>
          </a:p>
        </p:txBody>
      </p:sp>
      <p:sp>
        <p:nvSpPr>
          <p:cNvPr id="4" name="3 Rectángulo"/>
          <p:cNvSpPr/>
          <p:nvPr/>
        </p:nvSpPr>
        <p:spPr>
          <a:xfrm>
            <a:off x="4214810" y="4500570"/>
            <a:ext cx="1785950" cy="1857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4 Rectángulo"/>
          <p:cNvSpPr/>
          <p:nvPr/>
        </p:nvSpPr>
        <p:spPr>
          <a:xfrm>
            <a:off x="4214810" y="3214686"/>
            <a:ext cx="178595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5 Rectángulo"/>
          <p:cNvSpPr/>
          <p:nvPr/>
        </p:nvSpPr>
        <p:spPr>
          <a:xfrm>
            <a:off x="2571736" y="4500570"/>
            <a:ext cx="642942" cy="1857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CuadroTexto"/>
          <p:cNvSpPr txBox="1"/>
          <p:nvPr/>
        </p:nvSpPr>
        <p:spPr>
          <a:xfrm>
            <a:off x="4286248" y="328612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 smtClean="0"/>
              <a:t>Dec</a:t>
            </a:r>
            <a:r>
              <a:rPr lang="es-CO" dirty="0" smtClean="0"/>
              <a:t>. 11 a 2</a:t>
            </a:r>
            <a:r>
              <a:rPr lang="es-CO" baseline="30000" dirty="0" smtClean="0"/>
              <a:t>11</a:t>
            </a:r>
            <a:endParaRPr lang="es-CO" baseline="30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2500298" y="4786322"/>
            <a:ext cx="714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 smtClean="0"/>
              <a:t>Dec</a:t>
            </a:r>
            <a:r>
              <a:rPr lang="es-CO" dirty="0" smtClean="0"/>
              <a:t>.</a:t>
            </a:r>
          </a:p>
          <a:p>
            <a:pPr algn="ctr"/>
            <a:r>
              <a:rPr lang="es-CO" dirty="0" smtClean="0"/>
              <a:t>11</a:t>
            </a:r>
          </a:p>
          <a:p>
            <a:pPr algn="ctr"/>
            <a:r>
              <a:rPr lang="es-CO" dirty="0" smtClean="0"/>
              <a:t>a</a:t>
            </a:r>
          </a:p>
          <a:p>
            <a:pPr algn="ctr"/>
            <a:r>
              <a:rPr lang="es-CO" dirty="0" smtClean="0"/>
              <a:t>2</a:t>
            </a:r>
            <a:r>
              <a:rPr lang="es-CO" baseline="30000" dirty="0" smtClean="0"/>
              <a:t>11</a:t>
            </a:r>
            <a:endParaRPr lang="es-CO" baseline="30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4500562" y="5202808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/>
              <a:t>2</a:t>
            </a:r>
            <a:r>
              <a:rPr lang="es-CO" sz="2000" baseline="30000" dirty="0" smtClean="0"/>
              <a:t>11</a:t>
            </a:r>
            <a:r>
              <a:rPr lang="es-CO" sz="2000" dirty="0" smtClean="0"/>
              <a:t> x 2</a:t>
            </a:r>
            <a:r>
              <a:rPr lang="es-CO" sz="2000" baseline="30000" dirty="0" smtClean="0"/>
              <a:t>11</a:t>
            </a:r>
            <a:endParaRPr lang="es-CO" sz="2000" baseline="30000" dirty="0"/>
          </a:p>
        </p:txBody>
      </p:sp>
      <p:cxnSp>
        <p:nvCxnSpPr>
          <p:cNvPr id="13" name="12 Conector recto"/>
          <p:cNvCxnSpPr/>
          <p:nvPr/>
        </p:nvCxnSpPr>
        <p:spPr>
          <a:xfrm rot="5400000">
            <a:off x="4893471" y="3035297"/>
            <a:ext cx="35719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 rot="5400000">
            <a:off x="4678363" y="4179099"/>
            <a:ext cx="785818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3214678" y="5499114"/>
            <a:ext cx="1000132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2071670" y="5499114"/>
            <a:ext cx="500066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4572000" y="241672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A0 - A10</a:t>
            </a:r>
            <a:endParaRPr lang="es-CO" dirty="0"/>
          </a:p>
        </p:txBody>
      </p:sp>
      <p:cxnSp>
        <p:nvCxnSpPr>
          <p:cNvPr id="23" name="22 Conector recto"/>
          <p:cNvCxnSpPr/>
          <p:nvPr/>
        </p:nvCxnSpPr>
        <p:spPr>
          <a:xfrm rot="5400000" flipH="1" flipV="1">
            <a:off x="5000628" y="2928934"/>
            <a:ext cx="142876" cy="14287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 rot="5400000" flipH="1" flipV="1">
            <a:off x="3571868" y="5429264"/>
            <a:ext cx="142876" cy="14287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5143504" y="2786058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11</a:t>
            </a:r>
            <a:endParaRPr lang="es-CO" sz="16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928662" y="527424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A11 – A21</a:t>
            </a:r>
            <a:endParaRPr lang="es-CO" dirty="0"/>
          </a:p>
        </p:txBody>
      </p:sp>
      <p:cxnSp>
        <p:nvCxnSpPr>
          <p:cNvPr id="27" name="26 Conector recto"/>
          <p:cNvCxnSpPr/>
          <p:nvPr/>
        </p:nvCxnSpPr>
        <p:spPr>
          <a:xfrm rot="5400000" flipH="1" flipV="1">
            <a:off x="2214546" y="5429264"/>
            <a:ext cx="142876" cy="14287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2143108" y="5090710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11</a:t>
            </a:r>
            <a:endParaRPr lang="es-CO" sz="1600" dirty="0"/>
          </a:p>
        </p:txBody>
      </p:sp>
      <p:cxnSp>
        <p:nvCxnSpPr>
          <p:cNvPr id="29" name="28 Conector recto"/>
          <p:cNvCxnSpPr/>
          <p:nvPr/>
        </p:nvCxnSpPr>
        <p:spPr>
          <a:xfrm rot="5400000" flipH="1" flipV="1">
            <a:off x="5000628" y="4071942"/>
            <a:ext cx="142876" cy="14287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5143504" y="3947702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2</a:t>
            </a:r>
            <a:r>
              <a:rPr lang="es-CO" sz="1600" baseline="30000" dirty="0" smtClean="0"/>
              <a:t>11</a:t>
            </a:r>
            <a:endParaRPr lang="es-CO" sz="1600" baseline="300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500430" y="5019272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2</a:t>
            </a:r>
            <a:r>
              <a:rPr lang="es-CO" sz="1600" baseline="30000" dirty="0" smtClean="0"/>
              <a:t>11</a:t>
            </a:r>
            <a:endParaRPr lang="es-CO" sz="1600" baseline="300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714348" y="2786058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22 bits de dirección = 2</a:t>
            </a:r>
            <a:r>
              <a:rPr lang="es-CO" baseline="30000" dirty="0" smtClean="0"/>
              <a:t>11</a:t>
            </a:r>
            <a:r>
              <a:rPr lang="es-CO" dirty="0" smtClean="0"/>
              <a:t> x 2</a:t>
            </a:r>
            <a:r>
              <a:rPr lang="es-CO" baseline="30000" dirty="0" smtClean="0"/>
              <a:t>11</a:t>
            </a:r>
          </a:p>
          <a:p>
            <a:pPr algn="ctr"/>
            <a:r>
              <a:rPr lang="es-CO" dirty="0" smtClean="0"/>
              <a:t>A0 – A21</a:t>
            </a:r>
            <a:endParaRPr lang="es-CO" dirty="0"/>
          </a:p>
        </p:txBody>
      </p:sp>
      <p:cxnSp>
        <p:nvCxnSpPr>
          <p:cNvPr id="34" name="33 Conector recto de flecha"/>
          <p:cNvCxnSpPr/>
          <p:nvPr/>
        </p:nvCxnSpPr>
        <p:spPr>
          <a:xfrm>
            <a:off x="6000760" y="5499114"/>
            <a:ext cx="928694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 rot="5400000" flipH="1" flipV="1">
            <a:off x="6429388" y="5429264"/>
            <a:ext cx="142876" cy="14287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6357950" y="507207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D7-D0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4"/>
          <p:cNvSpPr>
            <a:spLocks noGrp="1" noChangeArrowheads="1"/>
          </p:cNvSpPr>
          <p:nvPr>
            <p:ph type="title"/>
          </p:nvPr>
        </p:nvSpPr>
        <p:spPr>
          <a:xfrm>
            <a:off x="3857620" y="642918"/>
            <a:ext cx="1543032" cy="452455"/>
          </a:xfrm>
          <a:noFill/>
          <a:ln/>
        </p:spPr>
        <p:txBody>
          <a:bodyPr/>
          <a:lstStyle/>
          <a:p>
            <a:pPr algn="ctr"/>
            <a:r>
              <a:rPr lang="es-ES" sz="2600" dirty="0" smtClean="0"/>
              <a:t>Mapas </a:t>
            </a:r>
            <a:r>
              <a:rPr lang="es-ES" sz="2600" dirty="0"/>
              <a:t>K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2214546" y="157161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X1</a:t>
            </a:r>
            <a:endParaRPr lang="es-CO" dirty="0"/>
          </a:p>
        </p:txBody>
      </p:sp>
      <p:sp>
        <p:nvSpPr>
          <p:cNvPr id="11" name="10 CuadroTexto"/>
          <p:cNvSpPr txBox="1"/>
          <p:nvPr/>
        </p:nvSpPr>
        <p:spPr>
          <a:xfrm>
            <a:off x="6643702" y="170234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X2</a:t>
            </a:r>
            <a:endParaRPr lang="es-CO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34295" y="5345685"/>
            <a:ext cx="8566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Z0=((~Q3*Q2*~Q1*~Q0)+(Q3*Q2*Q0)+(Q3*Q2*Q1)+(Q4*Q1))*X1+((~Q3*Q2*~Q1*~Q0)+(Q3*~Q2*~Q1*Q0)+(~Q3*~Q2*Q1*Q0)+(Q3*Q2*Q1)+(Q4*~Q0))*X2</a:t>
            </a:r>
          </a:p>
          <a:p>
            <a:endParaRPr lang="es-CO" dirty="0" smtClean="0"/>
          </a:p>
          <a:p>
            <a:endParaRPr lang="es-CO" dirty="0" smtClean="0"/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4071934" y="4429132"/>
            <a:ext cx="214314" cy="214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4143372" y="442913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Z0</a:t>
            </a:r>
            <a:endParaRPr lang="es-CO" sz="1200" dirty="0"/>
          </a:p>
        </p:txBody>
      </p:sp>
      <p:cxnSp>
        <p:nvCxnSpPr>
          <p:cNvPr id="16" name="15 Conector recto"/>
          <p:cNvCxnSpPr/>
          <p:nvPr/>
        </p:nvCxnSpPr>
        <p:spPr>
          <a:xfrm rot="5400000" flipH="1" flipV="1">
            <a:off x="8286776" y="4429132"/>
            <a:ext cx="214314" cy="214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8358214" y="442913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Z0</a:t>
            </a:r>
            <a:endParaRPr lang="es-CO" sz="1200" dirty="0"/>
          </a:p>
        </p:txBody>
      </p:sp>
      <p:pic>
        <p:nvPicPr>
          <p:cNvPr id="13" name="12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419358"/>
            <a:ext cx="35814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17 Imagen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6814" y="2419358"/>
            <a:ext cx="35814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6026" y="642918"/>
            <a:ext cx="4543428" cy="488968"/>
          </a:xfrm>
        </p:spPr>
        <p:txBody>
          <a:bodyPr/>
          <a:lstStyle/>
          <a:p>
            <a:r>
              <a:rPr lang="es-CO" sz="2600" dirty="0" smtClean="0"/>
              <a:t>Implementación en </a:t>
            </a:r>
            <a:r>
              <a:rPr lang="es-CO" sz="2600" dirty="0" err="1" smtClean="0"/>
              <a:t>Quartus</a:t>
            </a:r>
            <a:endParaRPr lang="es-CO" sz="2600" dirty="0"/>
          </a:p>
        </p:txBody>
      </p:sp>
      <p:pic>
        <p:nvPicPr>
          <p:cNvPr id="2088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500" y="1905000"/>
            <a:ext cx="4953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6026" y="642918"/>
            <a:ext cx="4543428" cy="488968"/>
          </a:xfrm>
        </p:spPr>
        <p:txBody>
          <a:bodyPr/>
          <a:lstStyle/>
          <a:p>
            <a:r>
              <a:rPr lang="es-CO" sz="2600" dirty="0" smtClean="0"/>
              <a:t>Implementación en </a:t>
            </a:r>
            <a:r>
              <a:rPr lang="es-CO" sz="2600" dirty="0" err="1" smtClean="0"/>
              <a:t>Quartus</a:t>
            </a:r>
            <a:endParaRPr lang="es-CO" sz="2600" dirty="0"/>
          </a:p>
        </p:txBody>
      </p:sp>
      <p:pic>
        <p:nvPicPr>
          <p:cNvPr id="2099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4550" y="1466867"/>
            <a:ext cx="491490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6026" y="642918"/>
            <a:ext cx="4543428" cy="488968"/>
          </a:xfrm>
        </p:spPr>
        <p:txBody>
          <a:bodyPr/>
          <a:lstStyle/>
          <a:p>
            <a:r>
              <a:rPr lang="es-CO" sz="2600" dirty="0" smtClean="0"/>
              <a:t>Implementación en </a:t>
            </a:r>
            <a:r>
              <a:rPr lang="es-CO" sz="2600" dirty="0" err="1" smtClean="0"/>
              <a:t>Quartus</a:t>
            </a:r>
            <a:endParaRPr lang="es-CO" sz="2600" dirty="0"/>
          </a:p>
        </p:txBody>
      </p:sp>
      <p:pic>
        <p:nvPicPr>
          <p:cNvPr id="2109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5050" y="1376381"/>
            <a:ext cx="45339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6026" y="642918"/>
            <a:ext cx="4543428" cy="488968"/>
          </a:xfrm>
        </p:spPr>
        <p:txBody>
          <a:bodyPr/>
          <a:lstStyle/>
          <a:p>
            <a:r>
              <a:rPr lang="es-CO" sz="2600" dirty="0" smtClean="0"/>
              <a:t>Implementación en </a:t>
            </a:r>
            <a:r>
              <a:rPr lang="es-CO" sz="2600" dirty="0" err="1" smtClean="0"/>
              <a:t>Quartus</a:t>
            </a:r>
            <a:endParaRPr lang="es-CO" sz="2600" dirty="0"/>
          </a:p>
        </p:txBody>
      </p:sp>
      <p:pic>
        <p:nvPicPr>
          <p:cNvPr id="2119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4050" y="1285860"/>
            <a:ext cx="5295900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6026" y="642918"/>
            <a:ext cx="4543428" cy="488968"/>
          </a:xfrm>
        </p:spPr>
        <p:txBody>
          <a:bodyPr/>
          <a:lstStyle/>
          <a:p>
            <a:r>
              <a:rPr lang="es-CO" sz="2600" dirty="0" smtClean="0"/>
              <a:t>Implementación en </a:t>
            </a:r>
            <a:r>
              <a:rPr lang="es-CO" sz="2600" dirty="0" err="1" smtClean="0"/>
              <a:t>Quartus</a:t>
            </a:r>
            <a:endParaRPr lang="es-CO" sz="2600" dirty="0"/>
          </a:p>
        </p:txBody>
      </p:sp>
      <p:pic>
        <p:nvPicPr>
          <p:cNvPr id="2129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50" y="1376381"/>
            <a:ext cx="48387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6026" y="642918"/>
            <a:ext cx="4543428" cy="488968"/>
          </a:xfrm>
        </p:spPr>
        <p:txBody>
          <a:bodyPr/>
          <a:lstStyle/>
          <a:p>
            <a:r>
              <a:rPr lang="es-CO" sz="2600" dirty="0" smtClean="0"/>
              <a:t>Implementación en </a:t>
            </a:r>
            <a:r>
              <a:rPr lang="es-CO" sz="2600" dirty="0" err="1" smtClean="0"/>
              <a:t>Quartus</a:t>
            </a:r>
            <a:endParaRPr lang="es-CO" sz="2600" dirty="0"/>
          </a:p>
        </p:txBody>
      </p:sp>
      <p:pic>
        <p:nvPicPr>
          <p:cNvPr id="2140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1357298"/>
            <a:ext cx="2628900" cy="5291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40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2082" y="1257323"/>
            <a:ext cx="232410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6026" y="642918"/>
            <a:ext cx="4543428" cy="488968"/>
          </a:xfrm>
        </p:spPr>
        <p:txBody>
          <a:bodyPr/>
          <a:lstStyle/>
          <a:p>
            <a:r>
              <a:rPr lang="es-CO" sz="2600" dirty="0" smtClean="0"/>
              <a:t>Implementación en </a:t>
            </a:r>
            <a:r>
              <a:rPr lang="es-CO" sz="2600" dirty="0" err="1" smtClean="0"/>
              <a:t>Quartus</a:t>
            </a:r>
            <a:endParaRPr lang="es-CO" sz="2600" dirty="0"/>
          </a:p>
        </p:txBody>
      </p:sp>
      <p:pic>
        <p:nvPicPr>
          <p:cNvPr id="2150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0" y="1219223"/>
            <a:ext cx="7239000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6026" y="642918"/>
            <a:ext cx="4543428" cy="488968"/>
          </a:xfrm>
        </p:spPr>
        <p:txBody>
          <a:bodyPr/>
          <a:lstStyle/>
          <a:p>
            <a:r>
              <a:rPr lang="es-CO" sz="2600" dirty="0" smtClean="0"/>
              <a:t>Implementación en </a:t>
            </a:r>
            <a:r>
              <a:rPr lang="es-CO" sz="2600" dirty="0" err="1" smtClean="0"/>
              <a:t>Quartus</a:t>
            </a:r>
            <a:endParaRPr lang="es-CO" sz="2600" dirty="0"/>
          </a:p>
        </p:txBody>
      </p:sp>
      <p:pic>
        <p:nvPicPr>
          <p:cNvPr id="2160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142984"/>
            <a:ext cx="7162800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6" name="Rectangle 4"/>
          <p:cNvSpPr>
            <a:spLocks noGrp="1" noChangeArrowheads="1"/>
          </p:cNvSpPr>
          <p:nvPr>
            <p:ph type="title"/>
          </p:nvPr>
        </p:nvSpPr>
        <p:spPr>
          <a:xfrm>
            <a:off x="3643306" y="928670"/>
            <a:ext cx="2114536" cy="488968"/>
          </a:xfrm>
          <a:noFill/>
          <a:ln/>
        </p:spPr>
        <p:txBody>
          <a:bodyPr/>
          <a:lstStyle/>
          <a:p>
            <a:r>
              <a:rPr lang="es-ES" sz="2600" dirty="0" smtClean="0"/>
              <a:t>Simulación</a:t>
            </a:r>
            <a:endParaRPr lang="es-ES" sz="2600" dirty="0"/>
          </a:p>
        </p:txBody>
      </p:sp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0" y="1819292"/>
            <a:ext cx="7239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488" y="500042"/>
            <a:ext cx="2428892" cy="571504"/>
          </a:xfrm>
        </p:spPr>
        <p:txBody>
          <a:bodyPr/>
          <a:lstStyle/>
          <a:p>
            <a:pPr marL="261938" indent="-261938">
              <a:buFont typeface="Wingdings" pitchFamily="2" charset="2"/>
              <a:buNone/>
            </a:pPr>
            <a:r>
              <a:rPr lang="es-ES" sz="2200" dirty="0" smtClean="0"/>
              <a:t>DRAM de 4Mbits</a:t>
            </a:r>
            <a:endParaRPr lang="es-ES" sz="2200" dirty="0"/>
          </a:p>
          <a:p>
            <a:pPr marL="609600" indent="-609600">
              <a:buFont typeface="Wingdings" pitchFamily="2" charset="2"/>
              <a:buNone/>
            </a:pPr>
            <a:endParaRPr lang="es-ES" sz="2200" dirty="0"/>
          </a:p>
        </p:txBody>
      </p:sp>
      <p:sp>
        <p:nvSpPr>
          <p:cNvPr id="4" name="3 Rectángulo"/>
          <p:cNvSpPr/>
          <p:nvPr/>
        </p:nvSpPr>
        <p:spPr>
          <a:xfrm>
            <a:off x="6072198" y="2941076"/>
            <a:ext cx="1785950" cy="1857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4 Rectángulo"/>
          <p:cNvSpPr/>
          <p:nvPr/>
        </p:nvSpPr>
        <p:spPr>
          <a:xfrm>
            <a:off x="6072198" y="1655192"/>
            <a:ext cx="178595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5 Rectángulo"/>
          <p:cNvSpPr/>
          <p:nvPr/>
        </p:nvSpPr>
        <p:spPr>
          <a:xfrm>
            <a:off x="3786182" y="3369704"/>
            <a:ext cx="1285884" cy="1059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CuadroTexto"/>
          <p:cNvSpPr txBox="1"/>
          <p:nvPr/>
        </p:nvSpPr>
        <p:spPr>
          <a:xfrm>
            <a:off x="3857620" y="3568487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 smtClean="0"/>
              <a:t>Deco</a:t>
            </a:r>
            <a:r>
              <a:rPr lang="es-CO" dirty="0" smtClean="0"/>
              <a:t>.</a:t>
            </a:r>
          </a:p>
          <a:p>
            <a:pPr algn="ctr"/>
            <a:r>
              <a:rPr lang="es-CO" dirty="0" smtClean="0"/>
              <a:t>Fila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6357950" y="3643314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/>
              <a:t>2</a:t>
            </a:r>
            <a:r>
              <a:rPr lang="es-CO" sz="2000" baseline="30000" dirty="0" smtClean="0"/>
              <a:t>11</a:t>
            </a:r>
            <a:r>
              <a:rPr lang="es-CO" sz="2000" dirty="0" smtClean="0"/>
              <a:t> x 2</a:t>
            </a:r>
            <a:r>
              <a:rPr lang="es-CO" sz="2000" baseline="30000" dirty="0" smtClean="0"/>
              <a:t>11</a:t>
            </a:r>
            <a:endParaRPr lang="es-CO" sz="2000" baseline="30000" dirty="0"/>
          </a:p>
        </p:txBody>
      </p:sp>
      <p:cxnSp>
        <p:nvCxnSpPr>
          <p:cNvPr id="16" name="15 Conector recto"/>
          <p:cNvCxnSpPr/>
          <p:nvPr/>
        </p:nvCxnSpPr>
        <p:spPr>
          <a:xfrm rot="5400000">
            <a:off x="6535751" y="2619605"/>
            <a:ext cx="785818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5072066" y="3939620"/>
            <a:ext cx="1000132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3286116" y="3927478"/>
            <a:ext cx="500066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 rot="5400000" flipH="1" flipV="1">
            <a:off x="5429256" y="3869770"/>
            <a:ext cx="142876" cy="14287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428596" y="342900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A0 – A22</a:t>
            </a:r>
            <a:endParaRPr lang="es-CO" dirty="0"/>
          </a:p>
        </p:txBody>
      </p:sp>
      <p:cxnSp>
        <p:nvCxnSpPr>
          <p:cNvPr id="27" name="26 Conector recto"/>
          <p:cNvCxnSpPr/>
          <p:nvPr/>
        </p:nvCxnSpPr>
        <p:spPr>
          <a:xfrm rot="5400000" flipH="1" flipV="1">
            <a:off x="3428992" y="3857628"/>
            <a:ext cx="142876" cy="14287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3357554" y="3519074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11</a:t>
            </a:r>
            <a:endParaRPr lang="es-CO" sz="1600" dirty="0"/>
          </a:p>
        </p:txBody>
      </p:sp>
      <p:cxnSp>
        <p:nvCxnSpPr>
          <p:cNvPr id="29" name="28 Conector recto"/>
          <p:cNvCxnSpPr/>
          <p:nvPr/>
        </p:nvCxnSpPr>
        <p:spPr>
          <a:xfrm rot="5400000" flipH="1" flipV="1">
            <a:off x="6858016" y="2512448"/>
            <a:ext cx="142876" cy="14287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7000892" y="2388208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2</a:t>
            </a:r>
            <a:r>
              <a:rPr lang="es-CO" sz="1600" baseline="30000" dirty="0" smtClean="0"/>
              <a:t>11</a:t>
            </a:r>
            <a:endParaRPr lang="es-CO" sz="1600" baseline="300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5357818" y="3459778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2</a:t>
            </a:r>
            <a:r>
              <a:rPr lang="es-CO" sz="1600" baseline="30000" dirty="0" smtClean="0"/>
              <a:t>11</a:t>
            </a:r>
            <a:endParaRPr lang="es-CO" sz="1600" baseline="30000" dirty="0"/>
          </a:p>
        </p:txBody>
      </p:sp>
      <p:cxnSp>
        <p:nvCxnSpPr>
          <p:cNvPr id="35" name="34 Conector recto"/>
          <p:cNvCxnSpPr/>
          <p:nvPr/>
        </p:nvCxnSpPr>
        <p:spPr>
          <a:xfrm rot="5400000">
            <a:off x="7394595" y="1463661"/>
            <a:ext cx="35719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 rot="5400000">
            <a:off x="6249999" y="1463661"/>
            <a:ext cx="35719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CuadroTexto"/>
          <p:cNvSpPr txBox="1"/>
          <p:nvPr/>
        </p:nvSpPr>
        <p:spPr>
          <a:xfrm>
            <a:off x="6072198" y="164305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CS             W/R</a:t>
            </a:r>
            <a:endParaRPr lang="es-CO" dirty="0"/>
          </a:p>
        </p:txBody>
      </p:sp>
      <p:sp>
        <p:nvSpPr>
          <p:cNvPr id="38" name="37 Rectángulo"/>
          <p:cNvSpPr/>
          <p:nvPr/>
        </p:nvSpPr>
        <p:spPr>
          <a:xfrm>
            <a:off x="2000232" y="3357562"/>
            <a:ext cx="1285884" cy="1059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38 CuadroTexto"/>
          <p:cNvSpPr txBox="1"/>
          <p:nvPr/>
        </p:nvSpPr>
        <p:spPr>
          <a:xfrm>
            <a:off x="2071670" y="3556345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Dirección</a:t>
            </a:r>
          </a:p>
          <a:p>
            <a:pPr algn="ctr"/>
            <a:r>
              <a:rPr lang="es-CO" dirty="0" smtClean="0"/>
              <a:t>Fila</a:t>
            </a:r>
          </a:p>
        </p:txBody>
      </p:sp>
      <p:sp>
        <p:nvSpPr>
          <p:cNvPr id="40" name="39 Rectángulo"/>
          <p:cNvSpPr/>
          <p:nvPr/>
        </p:nvSpPr>
        <p:spPr>
          <a:xfrm>
            <a:off x="3714744" y="5286388"/>
            <a:ext cx="1285884" cy="1059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40 CuadroTexto"/>
          <p:cNvSpPr txBox="1"/>
          <p:nvPr/>
        </p:nvSpPr>
        <p:spPr>
          <a:xfrm>
            <a:off x="3786182" y="5485171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Dirección</a:t>
            </a:r>
          </a:p>
          <a:p>
            <a:pPr algn="ctr"/>
            <a:r>
              <a:rPr lang="es-CO" dirty="0" smtClean="0"/>
              <a:t>Columna</a:t>
            </a:r>
          </a:p>
        </p:txBody>
      </p:sp>
      <p:sp>
        <p:nvSpPr>
          <p:cNvPr id="42" name="41 Rectángulo"/>
          <p:cNvSpPr/>
          <p:nvPr/>
        </p:nvSpPr>
        <p:spPr>
          <a:xfrm>
            <a:off x="6357950" y="5286388"/>
            <a:ext cx="1285884" cy="1059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42 CuadroTexto"/>
          <p:cNvSpPr txBox="1"/>
          <p:nvPr/>
        </p:nvSpPr>
        <p:spPr>
          <a:xfrm>
            <a:off x="6429388" y="5485171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 smtClean="0"/>
              <a:t>Deco</a:t>
            </a:r>
            <a:r>
              <a:rPr lang="es-CO" dirty="0" smtClean="0"/>
              <a:t>.</a:t>
            </a:r>
          </a:p>
          <a:p>
            <a:pPr algn="ctr"/>
            <a:r>
              <a:rPr lang="es-CO" dirty="0" smtClean="0"/>
              <a:t>Columna</a:t>
            </a:r>
          </a:p>
        </p:txBody>
      </p:sp>
      <p:cxnSp>
        <p:nvCxnSpPr>
          <p:cNvPr id="44" name="43 Conector recto"/>
          <p:cNvCxnSpPr/>
          <p:nvPr/>
        </p:nvCxnSpPr>
        <p:spPr>
          <a:xfrm rot="5400000" flipH="1" flipV="1">
            <a:off x="6929454" y="4982000"/>
            <a:ext cx="142876" cy="14287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CuadroTexto"/>
          <p:cNvSpPr txBox="1"/>
          <p:nvPr/>
        </p:nvSpPr>
        <p:spPr>
          <a:xfrm>
            <a:off x="7072330" y="4857760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2</a:t>
            </a:r>
            <a:r>
              <a:rPr lang="es-CO" sz="1600" baseline="30000" dirty="0" smtClean="0"/>
              <a:t>11</a:t>
            </a:r>
            <a:endParaRPr lang="es-CO" sz="1600" baseline="30000" dirty="0"/>
          </a:p>
        </p:txBody>
      </p:sp>
      <p:cxnSp>
        <p:nvCxnSpPr>
          <p:cNvPr id="47" name="46 Conector recto"/>
          <p:cNvCxnSpPr/>
          <p:nvPr/>
        </p:nvCxnSpPr>
        <p:spPr>
          <a:xfrm rot="5400000">
            <a:off x="6785784" y="5072074"/>
            <a:ext cx="428628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"/>
          <p:cNvCxnSpPr/>
          <p:nvPr/>
        </p:nvCxnSpPr>
        <p:spPr>
          <a:xfrm rot="5400000" flipH="1" flipV="1">
            <a:off x="5643570" y="5786454"/>
            <a:ext cx="142876" cy="14287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CuadroTexto"/>
          <p:cNvSpPr txBox="1"/>
          <p:nvPr/>
        </p:nvSpPr>
        <p:spPr>
          <a:xfrm>
            <a:off x="5572132" y="5447900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11</a:t>
            </a:r>
            <a:endParaRPr lang="es-CO" sz="1600" dirty="0"/>
          </a:p>
        </p:txBody>
      </p:sp>
      <p:cxnSp>
        <p:nvCxnSpPr>
          <p:cNvPr id="50" name="49 Conector recto"/>
          <p:cNvCxnSpPr/>
          <p:nvPr/>
        </p:nvCxnSpPr>
        <p:spPr>
          <a:xfrm>
            <a:off x="5000628" y="5857892"/>
            <a:ext cx="1357322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"/>
          <p:cNvCxnSpPr/>
          <p:nvPr/>
        </p:nvCxnSpPr>
        <p:spPr>
          <a:xfrm>
            <a:off x="1000100" y="3857628"/>
            <a:ext cx="1000132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>
            <a:off x="1357290" y="5856304"/>
            <a:ext cx="2357454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"/>
          <p:cNvCxnSpPr/>
          <p:nvPr/>
        </p:nvCxnSpPr>
        <p:spPr>
          <a:xfrm rot="5400000">
            <a:off x="357952" y="4857760"/>
            <a:ext cx="2000264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/>
          <p:nvPr/>
        </p:nvCxnSpPr>
        <p:spPr>
          <a:xfrm>
            <a:off x="7858148" y="3927478"/>
            <a:ext cx="857256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 rot="5400000" flipH="1" flipV="1">
            <a:off x="8286776" y="3857628"/>
            <a:ext cx="142876" cy="14287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CuadroTexto"/>
          <p:cNvSpPr txBox="1"/>
          <p:nvPr/>
        </p:nvSpPr>
        <p:spPr>
          <a:xfrm>
            <a:off x="8215338" y="350043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D7-D0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9" name="Rectangle 5"/>
          <p:cNvSpPr>
            <a:spLocks noGrp="1" noChangeArrowheads="1"/>
          </p:cNvSpPr>
          <p:nvPr>
            <p:ph type="title"/>
          </p:nvPr>
        </p:nvSpPr>
        <p:spPr>
          <a:xfrm>
            <a:off x="492125" y="857232"/>
            <a:ext cx="6888163" cy="528656"/>
          </a:xfrm>
          <a:noFill/>
          <a:ln/>
        </p:spPr>
        <p:txBody>
          <a:bodyPr/>
          <a:lstStyle/>
          <a:p>
            <a:pPr marL="363538" indent="-363538" algn="just"/>
            <a:r>
              <a:rPr lang="es-ES" sz="2200" dirty="0" smtClean="0">
                <a:solidFill>
                  <a:schemeClr val="tx1"/>
                </a:solidFill>
              </a:rPr>
              <a:t>2) </a:t>
            </a:r>
            <a:r>
              <a:rPr lang="es-ES" sz="2200" b="0" dirty="0" smtClean="0">
                <a:solidFill>
                  <a:schemeClr val="tx1"/>
                </a:solidFill>
              </a:rPr>
              <a:t>Implementar una memoria DRAM de 128M bytes usando DRAM de 8M bits</a:t>
            </a:r>
            <a:endParaRPr lang="es-ES" sz="2200" b="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27" y="1571612"/>
            <a:ext cx="762952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" sz="3200" dirty="0"/>
              <a:t>II) Diseño</a:t>
            </a:r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28662" y="1857364"/>
            <a:ext cx="7632700" cy="4371993"/>
          </a:xfrm>
          <a:noFill/>
          <a:ln/>
        </p:spPr>
        <p:txBody>
          <a:bodyPr/>
          <a:lstStyle/>
          <a:p>
            <a:pPr marL="177800" indent="-177800" algn="just">
              <a:lnSpc>
                <a:spcPct val="80000"/>
              </a:lnSpc>
              <a:buFont typeface="Wingdings" pitchFamily="2" charset="2"/>
              <a:buNone/>
            </a:pPr>
            <a:r>
              <a:rPr lang="es-ES_tradnl" sz="2000" dirty="0"/>
              <a:t>2. Diseñar una FSM </a:t>
            </a:r>
            <a:r>
              <a:rPr lang="es-ES_tradnl" sz="2000" dirty="0" err="1" smtClean="0"/>
              <a:t>Mealy</a:t>
            </a:r>
            <a:r>
              <a:rPr lang="es-ES_tradnl" sz="2000" dirty="0" smtClean="0"/>
              <a:t> asíncrona para </a:t>
            </a:r>
            <a:r>
              <a:rPr lang="es-ES_tradnl" sz="2000" dirty="0"/>
              <a:t>controlar un motor DC: </a:t>
            </a:r>
          </a:p>
          <a:p>
            <a:pPr marL="177800" indent="-177800" algn="just">
              <a:lnSpc>
                <a:spcPct val="80000"/>
              </a:lnSpc>
              <a:buFont typeface="Wingdings" pitchFamily="2" charset="2"/>
              <a:buNone/>
            </a:pPr>
            <a:endParaRPr lang="es-ES_tradnl" sz="2000" dirty="0"/>
          </a:p>
          <a:p>
            <a:pPr marL="177800" indent="-177800" algn="just">
              <a:lnSpc>
                <a:spcPct val="80000"/>
              </a:lnSpc>
              <a:buFont typeface="Wingdings" pitchFamily="2" charset="2"/>
              <a:buNone/>
            </a:pPr>
            <a:r>
              <a:rPr lang="es-ES_tradnl" sz="2000" dirty="0"/>
              <a:t>- El motor arranca y gira en sentido normal cuando detecta la secuencia </a:t>
            </a:r>
            <a:r>
              <a:rPr lang="es-ES_tradnl" sz="2000" dirty="0" smtClean="0"/>
              <a:t>X1X1X2X2; salida Z1Z0=01</a:t>
            </a:r>
            <a:endParaRPr lang="es-ES_tradnl" sz="2000" dirty="0"/>
          </a:p>
          <a:p>
            <a:pPr marL="177800" indent="-177800" algn="just">
              <a:lnSpc>
                <a:spcPct val="80000"/>
              </a:lnSpc>
              <a:buFont typeface="Wingdings" pitchFamily="2" charset="2"/>
              <a:buNone/>
            </a:pPr>
            <a:endParaRPr lang="es-ES_tradnl" sz="2000" dirty="0"/>
          </a:p>
          <a:p>
            <a:pPr marL="177800" indent="-177800" algn="just">
              <a:lnSpc>
                <a:spcPct val="80000"/>
              </a:lnSpc>
              <a:buFont typeface="Wingdings" pitchFamily="2" charset="2"/>
              <a:buNone/>
            </a:pPr>
            <a:r>
              <a:rPr lang="es-ES_tradnl" sz="2000" dirty="0" smtClean="0"/>
              <a:t>- El </a:t>
            </a:r>
            <a:r>
              <a:rPr lang="es-ES_tradnl" sz="2000" dirty="0"/>
              <a:t>motor arranca y gira en sentido </a:t>
            </a:r>
            <a:r>
              <a:rPr lang="es-ES_tradnl" sz="2000" dirty="0" smtClean="0"/>
              <a:t>contrario </a:t>
            </a:r>
            <a:r>
              <a:rPr lang="es-ES_tradnl" sz="2000" dirty="0"/>
              <a:t>cuando detecta la secuencia </a:t>
            </a:r>
            <a:r>
              <a:rPr lang="es-ES_tradnl" sz="2000" dirty="0" smtClean="0"/>
              <a:t>X2X1X1X2; salida Z1Z=10</a:t>
            </a:r>
            <a:endParaRPr lang="es-ES_tradnl" sz="2000" dirty="0"/>
          </a:p>
          <a:p>
            <a:pPr marL="177800" indent="-177800" algn="just">
              <a:lnSpc>
                <a:spcPct val="80000"/>
              </a:lnSpc>
              <a:buFont typeface="Wingdings" pitchFamily="2" charset="2"/>
              <a:buNone/>
            </a:pPr>
            <a:endParaRPr lang="es-ES_tradnl" sz="2000" dirty="0"/>
          </a:p>
          <a:p>
            <a:pPr marL="177800" indent="-177800" algn="just">
              <a:lnSpc>
                <a:spcPct val="80000"/>
              </a:lnSpc>
              <a:buFont typeface="Wingdings" pitchFamily="2" charset="2"/>
              <a:buNone/>
            </a:pPr>
            <a:r>
              <a:rPr lang="es-ES_tradnl" sz="2000" dirty="0"/>
              <a:t>- El motor se detiene </a:t>
            </a:r>
            <a:r>
              <a:rPr lang="es-ES_tradnl" sz="2000" dirty="0" smtClean="0"/>
              <a:t>cuando </a:t>
            </a:r>
            <a:r>
              <a:rPr lang="es-ES_tradnl" sz="2000" dirty="0"/>
              <a:t>detecta la secuencia </a:t>
            </a:r>
            <a:r>
              <a:rPr lang="es-ES_tradnl" sz="2000" dirty="0" smtClean="0"/>
              <a:t>X2X1X1X1; salida Z1Z0=00</a:t>
            </a:r>
            <a:endParaRPr lang="es-ES_tradnl" sz="2000" dirty="0"/>
          </a:p>
          <a:p>
            <a:pPr marL="177800" indent="-177800" algn="just">
              <a:lnSpc>
                <a:spcPct val="80000"/>
              </a:lnSpc>
              <a:buFont typeface="Wingdings" pitchFamily="2" charset="2"/>
              <a:buNone/>
            </a:pPr>
            <a:endParaRPr lang="es-ES_tradnl" sz="2000" dirty="0"/>
          </a:p>
          <a:p>
            <a:pPr marL="177800" indent="-177800" algn="just">
              <a:lnSpc>
                <a:spcPct val="80000"/>
              </a:lnSpc>
              <a:buFont typeface="Wingdings" pitchFamily="2" charset="2"/>
              <a:buNone/>
            </a:pPr>
            <a:r>
              <a:rPr lang="es-ES_tradnl" sz="2000" dirty="0"/>
              <a:t>- E</a:t>
            </a:r>
            <a:r>
              <a:rPr lang="es-ES_tradnl" sz="2000" dirty="0" smtClean="0"/>
              <a:t>l </a:t>
            </a:r>
            <a:r>
              <a:rPr lang="es-ES_tradnl" sz="2000" dirty="0"/>
              <a:t>motor </a:t>
            </a:r>
            <a:r>
              <a:rPr lang="es-ES_tradnl" sz="2000" dirty="0" smtClean="0"/>
              <a:t> gira </a:t>
            </a:r>
            <a:r>
              <a:rPr lang="es-ES_tradnl" sz="2000" dirty="0"/>
              <a:t>en sentido </a:t>
            </a:r>
            <a:r>
              <a:rPr lang="es-ES_tradnl" sz="2000" dirty="0" smtClean="0"/>
              <a:t>contrario cuando detecta la secuencia X2X2X1X1 pero primero debe parar antes de cambiar de giro; salida Z1Z0=00*. Prioridad cambio de giro</a:t>
            </a:r>
            <a:endParaRPr lang="es-ES_tradn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5" name="Rectangle 7"/>
          <p:cNvSpPr>
            <a:spLocks noGrp="1" noChangeArrowheads="1"/>
          </p:cNvSpPr>
          <p:nvPr>
            <p:ph type="title"/>
          </p:nvPr>
        </p:nvSpPr>
        <p:spPr>
          <a:xfrm>
            <a:off x="-32" y="928670"/>
            <a:ext cx="1068371" cy="4929222"/>
          </a:xfrm>
          <a:noFill/>
          <a:ln/>
        </p:spPr>
        <p:txBody>
          <a:bodyPr vert="wordArtVert"/>
          <a:lstStyle/>
          <a:p>
            <a:r>
              <a:rPr lang="es-ES" sz="2600" dirty="0" smtClean="0"/>
              <a:t>DIAGRAMA DE 	ESTADOS</a:t>
            </a:r>
            <a:endParaRPr lang="es-ES" sz="2600" dirty="0"/>
          </a:p>
        </p:txBody>
      </p:sp>
      <p:sp>
        <p:nvSpPr>
          <p:cNvPr id="80" name="79 Conector"/>
          <p:cNvSpPr/>
          <p:nvPr/>
        </p:nvSpPr>
        <p:spPr>
          <a:xfrm>
            <a:off x="1785918" y="737510"/>
            <a:ext cx="357190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/>
          </a:p>
        </p:txBody>
      </p:sp>
      <p:sp>
        <p:nvSpPr>
          <p:cNvPr id="81" name="80 CuadroTexto"/>
          <p:cNvSpPr txBox="1"/>
          <p:nvPr/>
        </p:nvSpPr>
        <p:spPr>
          <a:xfrm>
            <a:off x="1714480" y="808948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S</a:t>
            </a:r>
            <a:r>
              <a:rPr lang="es-CO" sz="1200" dirty="0" smtClean="0"/>
              <a:t>0</a:t>
            </a:r>
            <a:endParaRPr lang="es-CO" sz="1200" dirty="0"/>
          </a:p>
        </p:txBody>
      </p:sp>
      <p:sp>
        <p:nvSpPr>
          <p:cNvPr id="90" name="89 Conector"/>
          <p:cNvSpPr/>
          <p:nvPr/>
        </p:nvSpPr>
        <p:spPr>
          <a:xfrm>
            <a:off x="1785918" y="1809080"/>
            <a:ext cx="357190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/>
          </a:p>
        </p:txBody>
      </p:sp>
      <p:sp>
        <p:nvSpPr>
          <p:cNvPr id="91" name="90 CuadroTexto"/>
          <p:cNvSpPr txBox="1"/>
          <p:nvPr/>
        </p:nvSpPr>
        <p:spPr>
          <a:xfrm>
            <a:off x="1714480" y="1880518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S</a:t>
            </a:r>
            <a:r>
              <a:rPr lang="es-CO" sz="1200" dirty="0"/>
              <a:t>5</a:t>
            </a:r>
          </a:p>
        </p:txBody>
      </p:sp>
      <p:sp>
        <p:nvSpPr>
          <p:cNvPr id="94" name="93 Conector"/>
          <p:cNvSpPr/>
          <p:nvPr/>
        </p:nvSpPr>
        <p:spPr>
          <a:xfrm>
            <a:off x="7500958" y="2857496"/>
            <a:ext cx="357190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/>
          </a:p>
        </p:txBody>
      </p:sp>
      <p:sp>
        <p:nvSpPr>
          <p:cNvPr id="95" name="94 CuadroTexto"/>
          <p:cNvSpPr txBox="1"/>
          <p:nvPr/>
        </p:nvSpPr>
        <p:spPr>
          <a:xfrm>
            <a:off x="7429520" y="2928934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S15</a:t>
            </a:r>
            <a:endParaRPr lang="es-CO" sz="1200" dirty="0"/>
          </a:p>
        </p:txBody>
      </p:sp>
      <p:sp>
        <p:nvSpPr>
          <p:cNvPr id="96" name="95 Conector"/>
          <p:cNvSpPr/>
          <p:nvPr/>
        </p:nvSpPr>
        <p:spPr>
          <a:xfrm>
            <a:off x="6357950" y="2857496"/>
            <a:ext cx="357190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/>
          </a:p>
        </p:txBody>
      </p:sp>
      <p:sp>
        <p:nvSpPr>
          <p:cNvPr id="97" name="96 CuadroTexto"/>
          <p:cNvSpPr txBox="1"/>
          <p:nvPr/>
        </p:nvSpPr>
        <p:spPr>
          <a:xfrm>
            <a:off x="6286512" y="2928934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S17</a:t>
            </a:r>
            <a:endParaRPr lang="es-CO" sz="1200" dirty="0"/>
          </a:p>
        </p:txBody>
      </p:sp>
      <p:sp>
        <p:nvSpPr>
          <p:cNvPr id="98" name="97 Conector"/>
          <p:cNvSpPr/>
          <p:nvPr/>
        </p:nvSpPr>
        <p:spPr>
          <a:xfrm>
            <a:off x="7500958" y="3929066"/>
            <a:ext cx="357190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/>
          </a:p>
        </p:txBody>
      </p:sp>
      <p:sp>
        <p:nvSpPr>
          <p:cNvPr id="99" name="98 CuadroTexto"/>
          <p:cNvSpPr txBox="1"/>
          <p:nvPr/>
        </p:nvSpPr>
        <p:spPr>
          <a:xfrm>
            <a:off x="7429520" y="4000504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S16</a:t>
            </a:r>
            <a:endParaRPr lang="es-CO" sz="1200" dirty="0"/>
          </a:p>
        </p:txBody>
      </p:sp>
      <p:sp>
        <p:nvSpPr>
          <p:cNvPr id="104" name="103 Conector"/>
          <p:cNvSpPr/>
          <p:nvPr/>
        </p:nvSpPr>
        <p:spPr>
          <a:xfrm>
            <a:off x="2928926" y="737510"/>
            <a:ext cx="357190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/>
          </a:p>
        </p:txBody>
      </p:sp>
      <p:sp>
        <p:nvSpPr>
          <p:cNvPr id="105" name="104 CuadroTexto"/>
          <p:cNvSpPr txBox="1"/>
          <p:nvPr/>
        </p:nvSpPr>
        <p:spPr>
          <a:xfrm>
            <a:off x="2857488" y="808948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S</a:t>
            </a:r>
            <a:r>
              <a:rPr lang="es-CO" sz="1200" dirty="0"/>
              <a:t>1</a:t>
            </a:r>
          </a:p>
        </p:txBody>
      </p:sp>
      <p:sp>
        <p:nvSpPr>
          <p:cNvPr id="118" name="117 Conector"/>
          <p:cNvSpPr/>
          <p:nvPr/>
        </p:nvSpPr>
        <p:spPr>
          <a:xfrm>
            <a:off x="6357950" y="1785926"/>
            <a:ext cx="357190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/>
          </a:p>
        </p:txBody>
      </p:sp>
      <p:sp>
        <p:nvSpPr>
          <p:cNvPr id="119" name="118 CuadroTexto"/>
          <p:cNvSpPr txBox="1"/>
          <p:nvPr/>
        </p:nvSpPr>
        <p:spPr>
          <a:xfrm>
            <a:off x="6286512" y="1857364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S</a:t>
            </a:r>
            <a:r>
              <a:rPr lang="es-CO" sz="1200" dirty="0"/>
              <a:t>9</a:t>
            </a:r>
          </a:p>
        </p:txBody>
      </p:sp>
      <p:sp>
        <p:nvSpPr>
          <p:cNvPr id="120" name="119 Conector"/>
          <p:cNvSpPr/>
          <p:nvPr/>
        </p:nvSpPr>
        <p:spPr>
          <a:xfrm>
            <a:off x="7500958" y="1785926"/>
            <a:ext cx="357190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/>
          </a:p>
        </p:txBody>
      </p:sp>
      <p:sp>
        <p:nvSpPr>
          <p:cNvPr id="121" name="120 CuadroTexto"/>
          <p:cNvSpPr txBox="1"/>
          <p:nvPr/>
        </p:nvSpPr>
        <p:spPr>
          <a:xfrm>
            <a:off x="7429520" y="1857364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S14</a:t>
            </a:r>
            <a:endParaRPr lang="es-CO" sz="1200" dirty="0"/>
          </a:p>
        </p:txBody>
      </p:sp>
      <p:cxnSp>
        <p:nvCxnSpPr>
          <p:cNvPr id="123" name="122 Conector recto de flecha"/>
          <p:cNvCxnSpPr>
            <a:stCxn id="81" idx="3"/>
          </p:cNvCxnSpPr>
          <p:nvPr/>
        </p:nvCxnSpPr>
        <p:spPr>
          <a:xfrm>
            <a:off x="2214546" y="947448"/>
            <a:ext cx="642942" cy="437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123 CuadroTexto"/>
          <p:cNvSpPr txBox="1"/>
          <p:nvPr/>
        </p:nvSpPr>
        <p:spPr>
          <a:xfrm>
            <a:off x="2285984" y="428604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u="sng" dirty="0" smtClean="0"/>
              <a:t>X1</a:t>
            </a:r>
          </a:p>
          <a:p>
            <a:r>
              <a:rPr lang="es-CO" sz="1200" dirty="0" smtClean="0"/>
              <a:t>00</a:t>
            </a:r>
            <a:endParaRPr lang="es-CO" sz="1200" dirty="0"/>
          </a:p>
        </p:txBody>
      </p:sp>
      <p:sp>
        <p:nvSpPr>
          <p:cNvPr id="126" name="125 Conector"/>
          <p:cNvSpPr/>
          <p:nvPr/>
        </p:nvSpPr>
        <p:spPr>
          <a:xfrm>
            <a:off x="4071934" y="737510"/>
            <a:ext cx="357190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/>
          </a:p>
        </p:txBody>
      </p:sp>
      <p:sp>
        <p:nvSpPr>
          <p:cNvPr id="127" name="126 CuadroTexto"/>
          <p:cNvSpPr txBox="1"/>
          <p:nvPr/>
        </p:nvSpPr>
        <p:spPr>
          <a:xfrm>
            <a:off x="4000496" y="808948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S</a:t>
            </a:r>
            <a:r>
              <a:rPr lang="es-CO" sz="1200" dirty="0"/>
              <a:t>2</a:t>
            </a:r>
          </a:p>
        </p:txBody>
      </p:sp>
      <p:sp>
        <p:nvSpPr>
          <p:cNvPr id="128" name="127 Conector"/>
          <p:cNvSpPr/>
          <p:nvPr/>
        </p:nvSpPr>
        <p:spPr>
          <a:xfrm>
            <a:off x="5214942" y="737510"/>
            <a:ext cx="357190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/>
          </a:p>
        </p:txBody>
      </p:sp>
      <p:sp>
        <p:nvSpPr>
          <p:cNvPr id="129" name="128 CuadroTexto"/>
          <p:cNvSpPr txBox="1"/>
          <p:nvPr/>
        </p:nvSpPr>
        <p:spPr>
          <a:xfrm>
            <a:off x="5143504" y="808948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S3</a:t>
            </a:r>
            <a:endParaRPr lang="es-CO" sz="1200" dirty="0"/>
          </a:p>
        </p:txBody>
      </p:sp>
      <p:cxnSp>
        <p:nvCxnSpPr>
          <p:cNvPr id="130" name="129 Conector recto de flecha"/>
          <p:cNvCxnSpPr>
            <a:stCxn id="127" idx="3"/>
          </p:cNvCxnSpPr>
          <p:nvPr/>
        </p:nvCxnSpPr>
        <p:spPr>
          <a:xfrm>
            <a:off x="4500562" y="947448"/>
            <a:ext cx="642942" cy="437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130 CuadroTexto"/>
          <p:cNvSpPr txBox="1"/>
          <p:nvPr/>
        </p:nvSpPr>
        <p:spPr>
          <a:xfrm>
            <a:off x="4572000" y="428604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u="sng" dirty="0" smtClean="0"/>
              <a:t>X2</a:t>
            </a:r>
          </a:p>
          <a:p>
            <a:r>
              <a:rPr lang="es-CO" sz="1200" dirty="0" smtClean="0"/>
              <a:t>00</a:t>
            </a:r>
            <a:endParaRPr lang="es-CO" sz="1200" dirty="0"/>
          </a:p>
        </p:txBody>
      </p:sp>
      <p:cxnSp>
        <p:nvCxnSpPr>
          <p:cNvPr id="132" name="131 Conector recto de flecha"/>
          <p:cNvCxnSpPr/>
          <p:nvPr/>
        </p:nvCxnSpPr>
        <p:spPr>
          <a:xfrm flipV="1">
            <a:off x="3357554" y="951824"/>
            <a:ext cx="642942" cy="264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132 CuadroTexto"/>
          <p:cNvSpPr txBox="1"/>
          <p:nvPr/>
        </p:nvSpPr>
        <p:spPr>
          <a:xfrm>
            <a:off x="3500430" y="428604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u="sng" dirty="0" smtClean="0"/>
              <a:t>X1</a:t>
            </a:r>
          </a:p>
          <a:p>
            <a:r>
              <a:rPr lang="es-CO" sz="1200" dirty="0" smtClean="0"/>
              <a:t>00</a:t>
            </a:r>
            <a:endParaRPr lang="es-CO" sz="1200" dirty="0"/>
          </a:p>
        </p:txBody>
      </p:sp>
      <p:sp>
        <p:nvSpPr>
          <p:cNvPr id="134" name="133 Conector"/>
          <p:cNvSpPr/>
          <p:nvPr/>
        </p:nvSpPr>
        <p:spPr>
          <a:xfrm>
            <a:off x="6357950" y="737510"/>
            <a:ext cx="357190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/>
          </a:p>
        </p:txBody>
      </p:sp>
      <p:sp>
        <p:nvSpPr>
          <p:cNvPr id="135" name="134 CuadroTexto"/>
          <p:cNvSpPr txBox="1"/>
          <p:nvPr/>
        </p:nvSpPr>
        <p:spPr>
          <a:xfrm>
            <a:off x="6286512" y="808948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S4</a:t>
            </a:r>
            <a:endParaRPr lang="es-CO" sz="1200" dirty="0"/>
          </a:p>
        </p:txBody>
      </p:sp>
      <p:cxnSp>
        <p:nvCxnSpPr>
          <p:cNvPr id="136" name="135 Conector recto de flecha"/>
          <p:cNvCxnSpPr/>
          <p:nvPr/>
        </p:nvCxnSpPr>
        <p:spPr>
          <a:xfrm flipV="1">
            <a:off x="5643570" y="951824"/>
            <a:ext cx="642942" cy="264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136 CuadroTexto"/>
          <p:cNvSpPr txBox="1"/>
          <p:nvPr/>
        </p:nvSpPr>
        <p:spPr>
          <a:xfrm>
            <a:off x="5715008" y="428604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u="sng" dirty="0" smtClean="0"/>
              <a:t>X2</a:t>
            </a:r>
          </a:p>
          <a:p>
            <a:r>
              <a:rPr lang="es-CO" sz="1200" dirty="0" smtClean="0"/>
              <a:t>01</a:t>
            </a:r>
            <a:endParaRPr lang="es-CO" sz="1200" dirty="0"/>
          </a:p>
        </p:txBody>
      </p:sp>
      <p:cxnSp>
        <p:nvCxnSpPr>
          <p:cNvPr id="138" name="137 Conector recto de flecha"/>
          <p:cNvCxnSpPr/>
          <p:nvPr/>
        </p:nvCxnSpPr>
        <p:spPr>
          <a:xfrm rot="5400000">
            <a:off x="1679158" y="1487212"/>
            <a:ext cx="500066" cy="79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146 CuadroTexto"/>
          <p:cNvSpPr txBox="1"/>
          <p:nvPr/>
        </p:nvSpPr>
        <p:spPr>
          <a:xfrm>
            <a:off x="1428728" y="1166138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u="sng" dirty="0" smtClean="0"/>
              <a:t>X2</a:t>
            </a:r>
          </a:p>
          <a:p>
            <a:r>
              <a:rPr lang="es-CO" sz="1200" dirty="0" smtClean="0"/>
              <a:t>00</a:t>
            </a:r>
            <a:endParaRPr lang="es-CO" sz="1200" dirty="0"/>
          </a:p>
        </p:txBody>
      </p:sp>
      <p:sp>
        <p:nvSpPr>
          <p:cNvPr id="148" name="147 Conector"/>
          <p:cNvSpPr/>
          <p:nvPr/>
        </p:nvSpPr>
        <p:spPr>
          <a:xfrm>
            <a:off x="1785918" y="2857496"/>
            <a:ext cx="357190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/>
          </a:p>
        </p:txBody>
      </p:sp>
      <p:sp>
        <p:nvSpPr>
          <p:cNvPr id="149" name="148 CuadroTexto"/>
          <p:cNvSpPr txBox="1"/>
          <p:nvPr/>
        </p:nvSpPr>
        <p:spPr>
          <a:xfrm>
            <a:off x="1714480" y="2928934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S6</a:t>
            </a:r>
            <a:endParaRPr lang="es-CO" sz="1200" dirty="0"/>
          </a:p>
        </p:txBody>
      </p:sp>
      <p:cxnSp>
        <p:nvCxnSpPr>
          <p:cNvPr id="150" name="149 Conector recto de flecha"/>
          <p:cNvCxnSpPr/>
          <p:nvPr/>
        </p:nvCxnSpPr>
        <p:spPr>
          <a:xfrm rot="5400000">
            <a:off x="1679158" y="2535628"/>
            <a:ext cx="500066" cy="79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150 CuadroTexto"/>
          <p:cNvSpPr txBox="1"/>
          <p:nvPr/>
        </p:nvSpPr>
        <p:spPr>
          <a:xfrm>
            <a:off x="1428728" y="2357430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u="sng" dirty="0" smtClean="0"/>
              <a:t>X1</a:t>
            </a:r>
          </a:p>
          <a:p>
            <a:r>
              <a:rPr lang="es-CO" sz="1200" dirty="0" smtClean="0"/>
              <a:t>00</a:t>
            </a:r>
            <a:endParaRPr lang="es-CO" sz="1200" dirty="0"/>
          </a:p>
        </p:txBody>
      </p:sp>
      <p:sp>
        <p:nvSpPr>
          <p:cNvPr id="154" name="153 Conector"/>
          <p:cNvSpPr/>
          <p:nvPr/>
        </p:nvSpPr>
        <p:spPr>
          <a:xfrm>
            <a:off x="1785918" y="3929066"/>
            <a:ext cx="357190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/>
          </a:p>
        </p:txBody>
      </p:sp>
      <p:sp>
        <p:nvSpPr>
          <p:cNvPr id="155" name="154 CuadroTexto"/>
          <p:cNvSpPr txBox="1"/>
          <p:nvPr/>
        </p:nvSpPr>
        <p:spPr>
          <a:xfrm>
            <a:off x="1714480" y="4000504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S7</a:t>
            </a:r>
            <a:endParaRPr lang="es-CO" sz="1200" dirty="0"/>
          </a:p>
        </p:txBody>
      </p:sp>
      <p:cxnSp>
        <p:nvCxnSpPr>
          <p:cNvPr id="156" name="155 Conector recto de flecha"/>
          <p:cNvCxnSpPr/>
          <p:nvPr/>
        </p:nvCxnSpPr>
        <p:spPr>
          <a:xfrm rot="5400000">
            <a:off x="1679158" y="3607198"/>
            <a:ext cx="500066" cy="79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156 CuadroTexto"/>
          <p:cNvSpPr txBox="1"/>
          <p:nvPr/>
        </p:nvSpPr>
        <p:spPr>
          <a:xfrm>
            <a:off x="1428728" y="3395963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u="sng" dirty="0" smtClean="0"/>
              <a:t>X1</a:t>
            </a:r>
          </a:p>
          <a:p>
            <a:r>
              <a:rPr lang="es-CO" sz="1200" dirty="0" smtClean="0"/>
              <a:t>00</a:t>
            </a:r>
            <a:endParaRPr lang="es-CO" sz="1200" dirty="0"/>
          </a:p>
        </p:txBody>
      </p:sp>
      <p:sp>
        <p:nvSpPr>
          <p:cNvPr id="158" name="157 Conector"/>
          <p:cNvSpPr/>
          <p:nvPr/>
        </p:nvSpPr>
        <p:spPr>
          <a:xfrm>
            <a:off x="1785918" y="5000636"/>
            <a:ext cx="357190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/>
          </a:p>
        </p:txBody>
      </p:sp>
      <p:sp>
        <p:nvSpPr>
          <p:cNvPr id="159" name="158 CuadroTexto"/>
          <p:cNvSpPr txBox="1"/>
          <p:nvPr/>
        </p:nvSpPr>
        <p:spPr>
          <a:xfrm>
            <a:off x="1714480" y="5072074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S8</a:t>
            </a:r>
            <a:endParaRPr lang="es-CO" sz="1200" dirty="0"/>
          </a:p>
        </p:txBody>
      </p:sp>
      <p:cxnSp>
        <p:nvCxnSpPr>
          <p:cNvPr id="160" name="159 Conector recto de flecha"/>
          <p:cNvCxnSpPr/>
          <p:nvPr/>
        </p:nvCxnSpPr>
        <p:spPr>
          <a:xfrm rot="5400000">
            <a:off x="1679158" y="4678768"/>
            <a:ext cx="500066" cy="79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160 CuadroTexto"/>
          <p:cNvSpPr txBox="1"/>
          <p:nvPr/>
        </p:nvSpPr>
        <p:spPr>
          <a:xfrm>
            <a:off x="1428728" y="4467533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u="sng" dirty="0" smtClean="0"/>
              <a:t>X2</a:t>
            </a:r>
          </a:p>
          <a:p>
            <a:r>
              <a:rPr lang="es-CO" sz="1200" dirty="0"/>
              <a:t>1</a:t>
            </a:r>
            <a:r>
              <a:rPr lang="es-CO" sz="1200" dirty="0" smtClean="0"/>
              <a:t>0</a:t>
            </a:r>
            <a:endParaRPr lang="es-CO" sz="1200" dirty="0"/>
          </a:p>
        </p:txBody>
      </p:sp>
      <p:sp>
        <p:nvSpPr>
          <p:cNvPr id="162" name="161 Conector"/>
          <p:cNvSpPr/>
          <p:nvPr/>
        </p:nvSpPr>
        <p:spPr>
          <a:xfrm>
            <a:off x="1785918" y="6072206"/>
            <a:ext cx="357190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/>
          </a:p>
        </p:txBody>
      </p:sp>
      <p:sp>
        <p:nvSpPr>
          <p:cNvPr id="163" name="162 CuadroTexto"/>
          <p:cNvSpPr txBox="1"/>
          <p:nvPr/>
        </p:nvSpPr>
        <p:spPr>
          <a:xfrm>
            <a:off x="1714480" y="6143644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S12</a:t>
            </a:r>
            <a:endParaRPr lang="es-CO" sz="1200" dirty="0"/>
          </a:p>
        </p:txBody>
      </p:sp>
      <p:cxnSp>
        <p:nvCxnSpPr>
          <p:cNvPr id="164" name="163 Conector recto de flecha"/>
          <p:cNvCxnSpPr/>
          <p:nvPr/>
        </p:nvCxnSpPr>
        <p:spPr>
          <a:xfrm rot="5400000">
            <a:off x="1679158" y="5750338"/>
            <a:ext cx="500066" cy="79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164 CuadroTexto"/>
          <p:cNvSpPr txBox="1"/>
          <p:nvPr/>
        </p:nvSpPr>
        <p:spPr>
          <a:xfrm>
            <a:off x="1428728" y="5539103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u="sng" dirty="0" smtClean="0"/>
              <a:t>X2</a:t>
            </a:r>
          </a:p>
          <a:p>
            <a:r>
              <a:rPr lang="es-CO" sz="1200" dirty="0"/>
              <a:t>1</a:t>
            </a:r>
            <a:r>
              <a:rPr lang="es-CO" sz="1200" dirty="0" smtClean="0"/>
              <a:t>0</a:t>
            </a:r>
            <a:endParaRPr lang="es-CO" sz="1200" dirty="0"/>
          </a:p>
        </p:txBody>
      </p:sp>
      <p:sp>
        <p:nvSpPr>
          <p:cNvPr id="166" name="165 CuadroTexto"/>
          <p:cNvSpPr txBox="1"/>
          <p:nvPr/>
        </p:nvSpPr>
        <p:spPr>
          <a:xfrm>
            <a:off x="1071538" y="1785926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u="sng" dirty="0" smtClean="0"/>
              <a:t>X2</a:t>
            </a:r>
          </a:p>
          <a:p>
            <a:r>
              <a:rPr lang="es-CO" sz="1200" dirty="0" smtClean="0"/>
              <a:t>00</a:t>
            </a:r>
            <a:endParaRPr lang="es-CO" sz="1200" dirty="0"/>
          </a:p>
        </p:txBody>
      </p:sp>
      <p:sp>
        <p:nvSpPr>
          <p:cNvPr id="170" name="169 Arco"/>
          <p:cNvSpPr/>
          <p:nvPr/>
        </p:nvSpPr>
        <p:spPr>
          <a:xfrm>
            <a:off x="1428728" y="1857364"/>
            <a:ext cx="357190" cy="357190"/>
          </a:xfrm>
          <a:prstGeom prst="arc">
            <a:avLst>
              <a:gd name="adj1" fmla="val 13471779"/>
              <a:gd name="adj2" fmla="val 8198973"/>
            </a:avLst>
          </a:prstGeom>
          <a:ln w="25400">
            <a:solidFill>
              <a:srgbClr val="FF0000"/>
            </a:solidFill>
            <a:round/>
            <a:tailEnd type="triangle"/>
          </a:ln>
          <a:scene3d>
            <a:camera prst="orthographicFront">
              <a:rot lat="0" lon="11399981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1" name="170 Conector"/>
          <p:cNvSpPr/>
          <p:nvPr/>
        </p:nvSpPr>
        <p:spPr>
          <a:xfrm>
            <a:off x="2928926" y="5023790"/>
            <a:ext cx="357190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/>
          </a:p>
        </p:txBody>
      </p:sp>
      <p:sp>
        <p:nvSpPr>
          <p:cNvPr id="172" name="171 CuadroTexto"/>
          <p:cNvSpPr txBox="1"/>
          <p:nvPr/>
        </p:nvSpPr>
        <p:spPr>
          <a:xfrm>
            <a:off x="2857488" y="5095228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S10</a:t>
            </a:r>
            <a:endParaRPr lang="es-CO" sz="1200" dirty="0"/>
          </a:p>
        </p:txBody>
      </p:sp>
      <p:cxnSp>
        <p:nvCxnSpPr>
          <p:cNvPr id="173" name="172 Conector recto de flecha"/>
          <p:cNvCxnSpPr/>
          <p:nvPr/>
        </p:nvCxnSpPr>
        <p:spPr>
          <a:xfrm>
            <a:off x="2214546" y="5233728"/>
            <a:ext cx="642942" cy="437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173 CuadroTexto"/>
          <p:cNvSpPr txBox="1"/>
          <p:nvPr/>
        </p:nvSpPr>
        <p:spPr>
          <a:xfrm>
            <a:off x="2285984" y="4714884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u="sng" dirty="0" smtClean="0"/>
              <a:t>X1</a:t>
            </a:r>
          </a:p>
          <a:p>
            <a:r>
              <a:rPr lang="es-CO" sz="1200" dirty="0"/>
              <a:t>1</a:t>
            </a:r>
            <a:r>
              <a:rPr lang="es-CO" sz="1200" dirty="0" smtClean="0"/>
              <a:t>0</a:t>
            </a:r>
            <a:endParaRPr lang="es-CO" sz="1200" dirty="0"/>
          </a:p>
        </p:txBody>
      </p:sp>
      <p:sp>
        <p:nvSpPr>
          <p:cNvPr id="175" name="174 Conector"/>
          <p:cNvSpPr/>
          <p:nvPr/>
        </p:nvSpPr>
        <p:spPr>
          <a:xfrm>
            <a:off x="4071934" y="5023790"/>
            <a:ext cx="357190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/>
          </a:p>
        </p:txBody>
      </p:sp>
      <p:sp>
        <p:nvSpPr>
          <p:cNvPr id="176" name="175 CuadroTexto"/>
          <p:cNvSpPr txBox="1"/>
          <p:nvPr/>
        </p:nvSpPr>
        <p:spPr>
          <a:xfrm>
            <a:off x="4000496" y="5095228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S11</a:t>
            </a:r>
            <a:endParaRPr lang="es-CO" sz="1200" dirty="0"/>
          </a:p>
        </p:txBody>
      </p:sp>
      <p:cxnSp>
        <p:nvCxnSpPr>
          <p:cNvPr id="177" name="176 Conector recto de flecha"/>
          <p:cNvCxnSpPr/>
          <p:nvPr/>
        </p:nvCxnSpPr>
        <p:spPr>
          <a:xfrm flipV="1">
            <a:off x="3357554" y="5238104"/>
            <a:ext cx="642942" cy="264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177 CuadroTexto"/>
          <p:cNvSpPr txBox="1"/>
          <p:nvPr/>
        </p:nvSpPr>
        <p:spPr>
          <a:xfrm>
            <a:off x="3500430" y="4714884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u="sng" dirty="0" smtClean="0"/>
              <a:t>X1</a:t>
            </a:r>
          </a:p>
          <a:p>
            <a:r>
              <a:rPr lang="es-CO" sz="1200" dirty="0"/>
              <a:t>1</a:t>
            </a:r>
            <a:r>
              <a:rPr lang="es-CO" sz="1200" dirty="0" smtClean="0"/>
              <a:t>0</a:t>
            </a:r>
            <a:endParaRPr lang="es-CO" sz="1200" dirty="0"/>
          </a:p>
        </p:txBody>
      </p:sp>
      <p:sp>
        <p:nvSpPr>
          <p:cNvPr id="179" name="178 Conector"/>
          <p:cNvSpPr/>
          <p:nvPr/>
        </p:nvSpPr>
        <p:spPr>
          <a:xfrm>
            <a:off x="2928926" y="6095360"/>
            <a:ext cx="357190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/>
          </a:p>
        </p:txBody>
      </p:sp>
      <p:sp>
        <p:nvSpPr>
          <p:cNvPr id="180" name="179 CuadroTexto"/>
          <p:cNvSpPr txBox="1"/>
          <p:nvPr/>
        </p:nvSpPr>
        <p:spPr>
          <a:xfrm>
            <a:off x="2857488" y="6166798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S13</a:t>
            </a:r>
            <a:endParaRPr lang="es-CO" sz="1200" dirty="0"/>
          </a:p>
        </p:txBody>
      </p:sp>
      <p:cxnSp>
        <p:nvCxnSpPr>
          <p:cNvPr id="181" name="180 Conector recto de flecha"/>
          <p:cNvCxnSpPr/>
          <p:nvPr/>
        </p:nvCxnSpPr>
        <p:spPr>
          <a:xfrm>
            <a:off x="2214546" y="6305298"/>
            <a:ext cx="642942" cy="437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181 CuadroTexto"/>
          <p:cNvSpPr txBox="1"/>
          <p:nvPr/>
        </p:nvSpPr>
        <p:spPr>
          <a:xfrm>
            <a:off x="2285984" y="5786454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u="sng" dirty="0" smtClean="0"/>
              <a:t>X1</a:t>
            </a:r>
          </a:p>
          <a:p>
            <a:r>
              <a:rPr lang="es-CO" sz="1200" dirty="0"/>
              <a:t>1</a:t>
            </a:r>
            <a:r>
              <a:rPr lang="es-CO" sz="1200" dirty="0" smtClean="0"/>
              <a:t>0</a:t>
            </a:r>
            <a:endParaRPr lang="es-CO" sz="1200" dirty="0"/>
          </a:p>
        </p:txBody>
      </p:sp>
      <p:sp>
        <p:nvSpPr>
          <p:cNvPr id="183" name="182 Conector"/>
          <p:cNvSpPr/>
          <p:nvPr/>
        </p:nvSpPr>
        <p:spPr>
          <a:xfrm>
            <a:off x="4071934" y="6095360"/>
            <a:ext cx="357190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/>
          </a:p>
        </p:txBody>
      </p:sp>
      <p:sp>
        <p:nvSpPr>
          <p:cNvPr id="184" name="183 CuadroTexto"/>
          <p:cNvSpPr txBox="1"/>
          <p:nvPr/>
        </p:nvSpPr>
        <p:spPr>
          <a:xfrm>
            <a:off x="4000496" y="6166798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S18</a:t>
            </a:r>
            <a:endParaRPr lang="es-CO" sz="1200" dirty="0"/>
          </a:p>
        </p:txBody>
      </p:sp>
      <p:cxnSp>
        <p:nvCxnSpPr>
          <p:cNvPr id="185" name="184 Conector recto de flecha"/>
          <p:cNvCxnSpPr/>
          <p:nvPr/>
        </p:nvCxnSpPr>
        <p:spPr>
          <a:xfrm flipV="1">
            <a:off x="3357554" y="6309674"/>
            <a:ext cx="642942" cy="264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185 CuadroTexto"/>
          <p:cNvSpPr txBox="1"/>
          <p:nvPr/>
        </p:nvSpPr>
        <p:spPr>
          <a:xfrm>
            <a:off x="3500430" y="5786454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u="sng" dirty="0" smtClean="0"/>
              <a:t>X1</a:t>
            </a:r>
          </a:p>
          <a:p>
            <a:r>
              <a:rPr lang="es-CO" sz="1200" dirty="0" smtClean="0"/>
              <a:t>00*</a:t>
            </a:r>
            <a:endParaRPr lang="es-CO" sz="1200" dirty="0"/>
          </a:p>
        </p:txBody>
      </p:sp>
      <p:sp>
        <p:nvSpPr>
          <p:cNvPr id="187" name="186 Arco"/>
          <p:cNvSpPr/>
          <p:nvPr/>
        </p:nvSpPr>
        <p:spPr>
          <a:xfrm>
            <a:off x="1428728" y="6143644"/>
            <a:ext cx="357190" cy="357190"/>
          </a:xfrm>
          <a:prstGeom prst="arc">
            <a:avLst>
              <a:gd name="adj1" fmla="val 13471779"/>
              <a:gd name="adj2" fmla="val 8198973"/>
            </a:avLst>
          </a:prstGeom>
          <a:ln w="25400">
            <a:solidFill>
              <a:srgbClr val="FF0000"/>
            </a:solidFill>
            <a:round/>
            <a:tailEnd type="triangle"/>
          </a:ln>
          <a:scene3d>
            <a:camera prst="orthographicFront">
              <a:rot lat="0" lon="11399981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9" name="188 CuadroTexto"/>
          <p:cNvSpPr txBox="1"/>
          <p:nvPr/>
        </p:nvSpPr>
        <p:spPr>
          <a:xfrm>
            <a:off x="1071538" y="6072206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u="sng" dirty="0" smtClean="0"/>
              <a:t>X2</a:t>
            </a:r>
          </a:p>
          <a:p>
            <a:r>
              <a:rPr lang="es-CO" sz="1200" dirty="0"/>
              <a:t>1</a:t>
            </a:r>
            <a:r>
              <a:rPr lang="es-CO" sz="1200" dirty="0" smtClean="0"/>
              <a:t>0</a:t>
            </a:r>
            <a:endParaRPr lang="es-CO" sz="1200" dirty="0"/>
          </a:p>
        </p:txBody>
      </p:sp>
      <p:sp>
        <p:nvSpPr>
          <p:cNvPr id="191" name="190 Arco"/>
          <p:cNvSpPr/>
          <p:nvPr/>
        </p:nvSpPr>
        <p:spPr>
          <a:xfrm>
            <a:off x="4071934" y="5786454"/>
            <a:ext cx="357190" cy="357190"/>
          </a:xfrm>
          <a:prstGeom prst="arc">
            <a:avLst>
              <a:gd name="adj1" fmla="val 13471779"/>
              <a:gd name="adj2" fmla="val 8198973"/>
            </a:avLst>
          </a:prstGeom>
          <a:ln w="25400">
            <a:solidFill>
              <a:srgbClr val="FF0000"/>
            </a:solidFill>
            <a:round/>
            <a:headEnd type="triangle"/>
            <a:tailEnd type="none"/>
          </a:ln>
          <a:scene3d>
            <a:camera prst="orthographicFront">
              <a:rot lat="0" lon="11399981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2" name="191 CuadroTexto"/>
          <p:cNvSpPr txBox="1"/>
          <p:nvPr/>
        </p:nvSpPr>
        <p:spPr>
          <a:xfrm>
            <a:off x="4286248" y="5467665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u="sng" dirty="0" smtClean="0"/>
              <a:t>X1</a:t>
            </a:r>
          </a:p>
          <a:p>
            <a:r>
              <a:rPr lang="es-CO" sz="1200" dirty="0" smtClean="0"/>
              <a:t>01</a:t>
            </a:r>
            <a:endParaRPr lang="es-CO" sz="1200" dirty="0"/>
          </a:p>
        </p:txBody>
      </p:sp>
      <p:cxnSp>
        <p:nvCxnSpPr>
          <p:cNvPr id="194" name="193 Conector recto de flecha"/>
          <p:cNvCxnSpPr/>
          <p:nvPr/>
        </p:nvCxnSpPr>
        <p:spPr>
          <a:xfrm rot="10800000" flipV="1">
            <a:off x="2214546" y="1214422"/>
            <a:ext cx="714380" cy="64294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194 CuadroTexto"/>
          <p:cNvSpPr txBox="1"/>
          <p:nvPr/>
        </p:nvSpPr>
        <p:spPr>
          <a:xfrm>
            <a:off x="2571736" y="1467137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u="sng" dirty="0" smtClean="0"/>
              <a:t>X2</a:t>
            </a:r>
          </a:p>
          <a:p>
            <a:r>
              <a:rPr lang="es-CO" sz="1200" dirty="0" smtClean="0"/>
              <a:t>00</a:t>
            </a:r>
            <a:endParaRPr lang="es-CO" sz="1200" dirty="0"/>
          </a:p>
        </p:txBody>
      </p:sp>
      <p:sp>
        <p:nvSpPr>
          <p:cNvPr id="196" name="195 Arco"/>
          <p:cNvSpPr/>
          <p:nvPr/>
        </p:nvSpPr>
        <p:spPr>
          <a:xfrm>
            <a:off x="1714480" y="1928802"/>
            <a:ext cx="571504" cy="1285884"/>
          </a:xfrm>
          <a:prstGeom prst="arc">
            <a:avLst>
              <a:gd name="adj1" fmla="val 17453291"/>
              <a:gd name="adj2" fmla="val 4047762"/>
            </a:avLst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7" name="196 CuadroTexto"/>
          <p:cNvSpPr txBox="1"/>
          <p:nvPr/>
        </p:nvSpPr>
        <p:spPr>
          <a:xfrm>
            <a:off x="2214546" y="2395831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u="sng" dirty="0" smtClean="0"/>
              <a:t>X2</a:t>
            </a:r>
          </a:p>
          <a:p>
            <a:r>
              <a:rPr lang="es-CO" sz="1200" dirty="0" smtClean="0"/>
              <a:t>00</a:t>
            </a:r>
            <a:endParaRPr lang="es-CO" sz="1200" dirty="0"/>
          </a:p>
        </p:txBody>
      </p:sp>
      <p:sp>
        <p:nvSpPr>
          <p:cNvPr id="198" name="197 Arco"/>
          <p:cNvSpPr/>
          <p:nvPr/>
        </p:nvSpPr>
        <p:spPr>
          <a:xfrm>
            <a:off x="4071934" y="428604"/>
            <a:ext cx="357190" cy="357190"/>
          </a:xfrm>
          <a:prstGeom prst="arc">
            <a:avLst>
              <a:gd name="adj1" fmla="val 13471779"/>
              <a:gd name="adj2" fmla="val 8198973"/>
            </a:avLst>
          </a:prstGeom>
          <a:ln w="25400">
            <a:solidFill>
              <a:srgbClr val="FF0000"/>
            </a:solidFill>
            <a:round/>
            <a:headEnd type="triangle"/>
            <a:tailEnd type="none"/>
          </a:ln>
          <a:scene3d>
            <a:camera prst="orthographicFront">
              <a:rot lat="0" lon="11399981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9" name="198 CuadroTexto"/>
          <p:cNvSpPr txBox="1"/>
          <p:nvPr/>
        </p:nvSpPr>
        <p:spPr>
          <a:xfrm>
            <a:off x="3357554" y="-24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u="sng" dirty="0" smtClean="0"/>
              <a:t>X1</a:t>
            </a:r>
          </a:p>
          <a:p>
            <a:r>
              <a:rPr lang="es-CO" sz="1200" dirty="0" smtClean="0"/>
              <a:t>00</a:t>
            </a:r>
            <a:endParaRPr lang="es-CO" sz="1200" dirty="0"/>
          </a:p>
        </p:txBody>
      </p:sp>
      <p:cxnSp>
        <p:nvCxnSpPr>
          <p:cNvPr id="201" name="200 Conector recto de flecha"/>
          <p:cNvCxnSpPr/>
          <p:nvPr/>
        </p:nvCxnSpPr>
        <p:spPr>
          <a:xfrm rot="5400000" flipH="1" flipV="1">
            <a:off x="1678761" y="1607331"/>
            <a:ext cx="2857520" cy="192882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202 CuadroTexto"/>
          <p:cNvSpPr txBox="1"/>
          <p:nvPr/>
        </p:nvSpPr>
        <p:spPr>
          <a:xfrm>
            <a:off x="2786050" y="2214554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u="sng" dirty="0" smtClean="0"/>
              <a:t>X1</a:t>
            </a:r>
          </a:p>
          <a:p>
            <a:r>
              <a:rPr lang="es-CO" sz="1200" dirty="0" smtClean="0"/>
              <a:t>00</a:t>
            </a:r>
            <a:endParaRPr lang="es-CO" sz="1200" dirty="0"/>
          </a:p>
        </p:txBody>
      </p:sp>
      <p:cxnSp>
        <p:nvCxnSpPr>
          <p:cNvPr id="205" name="204 Conector recto de flecha"/>
          <p:cNvCxnSpPr/>
          <p:nvPr/>
        </p:nvCxnSpPr>
        <p:spPr>
          <a:xfrm rot="5400000" flipH="1" flipV="1">
            <a:off x="2393935" y="3107529"/>
            <a:ext cx="3643338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205 CuadroTexto"/>
          <p:cNvSpPr txBox="1"/>
          <p:nvPr/>
        </p:nvSpPr>
        <p:spPr>
          <a:xfrm>
            <a:off x="4214810" y="4286256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u="sng" dirty="0" smtClean="0"/>
              <a:t>X1</a:t>
            </a:r>
          </a:p>
          <a:p>
            <a:r>
              <a:rPr lang="es-CO" sz="1200" dirty="0" smtClean="0"/>
              <a:t>00</a:t>
            </a:r>
            <a:endParaRPr lang="es-CO" sz="1200" dirty="0"/>
          </a:p>
        </p:txBody>
      </p:sp>
      <p:sp>
        <p:nvSpPr>
          <p:cNvPr id="207" name="206 Arco"/>
          <p:cNvSpPr/>
          <p:nvPr/>
        </p:nvSpPr>
        <p:spPr>
          <a:xfrm>
            <a:off x="2071670" y="4572008"/>
            <a:ext cx="928694" cy="714380"/>
          </a:xfrm>
          <a:prstGeom prst="arc">
            <a:avLst>
              <a:gd name="adj1" fmla="val 10799086"/>
              <a:gd name="adj2" fmla="val 263777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8" name="207 CuadroTexto"/>
          <p:cNvSpPr txBox="1"/>
          <p:nvPr/>
        </p:nvSpPr>
        <p:spPr>
          <a:xfrm>
            <a:off x="2857488" y="4429132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u="sng" dirty="0" smtClean="0"/>
              <a:t>X2</a:t>
            </a:r>
          </a:p>
          <a:p>
            <a:r>
              <a:rPr lang="es-CO" sz="1200" dirty="0"/>
              <a:t>1</a:t>
            </a:r>
            <a:r>
              <a:rPr lang="es-CO" sz="1200" dirty="0" smtClean="0"/>
              <a:t>0</a:t>
            </a:r>
            <a:endParaRPr lang="es-CO" sz="1200" dirty="0"/>
          </a:p>
        </p:txBody>
      </p:sp>
      <p:sp>
        <p:nvSpPr>
          <p:cNvPr id="209" name="208 Arco"/>
          <p:cNvSpPr/>
          <p:nvPr/>
        </p:nvSpPr>
        <p:spPr>
          <a:xfrm>
            <a:off x="2000232" y="4286256"/>
            <a:ext cx="2071702" cy="1000132"/>
          </a:xfrm>
          <a:prstGeom prst="arc">
            <a:avLst>
              <a:gd name="adj1" fmla="val 10790931"/>
              <a:gd name="adj2" fmla="val 109286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0" name="209 CuadroTexto"/>
          <p:cNvSpPr txBox="1"/>
          <p:nvPr/>
        </p:nvSpPr>
        <p:spPr>
          <a:xfrm>
            <a:off x="3357554" y="3896029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u="sng" dirty="0" smtClean="0"/>
              <a:t>X2</a:t>
            </a:r>
          </a:p>
          <a:p>
            <a:r>
              <a:rPr lang="es-CO" sz="1200" dirty="0"/>
              <a:t>1</a:t>
            </a:r>
            <a:r>
              <a:rPr lang="es-CO" sz="1200" dirty="0" smtClean="0"/>
              <a:t>0</a:t>
            </a:r>
            <a:endParaRPr lang="es-CO" sz="1200" dirty="0"/>
          </a:p>
        </p:txBody>
      </p:sp>
      <p:cxnSp>
        <p:nvCxnSpPr>
          <p:cNvPr id="212" name="211 Conector recto de flecha"/>
          <p:cNvCxnSpPr>
            <a:endCxn id="155" idx="3"/>
          </p:cNvCxnSpPr>
          <p:nvPr/>
        </p:nvCxnSpPr>
        <p:spPr>
          <a:xfrm rot="10800000" flipV="1">
            <a:off x="2214546" y="1214422"/>
            <a:ext cx="2928958" cy="292458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212 CuadroTexto"/>
          <p:cNvSpPr txBox="1"/>
          <p:nvPr/>
        </p:nvSpPr>
        <p:spPr>
          <a:xfrm>
            <a:off x="4929190" y="1285860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u="sng" dirty="0" smtClean="0"/>
              <a:t>X1</a:t>
            </a:r>
          </a:p>
          <a:p>
            <a:r>
              <a:rPr lang="es-CO" sz="1200" dirty="0" smtClean="0"/>
              <a:t>00</a:t>
            </a:r>
            <a:endParaRPr lang="es-CO" sz="1200" dirty="0"/>
          </a:p>
        </p:txBody>
      </p:sp>
      <p:sp>
        <p:nvSpPr>
          <p:cNvPr id="214" name="213 Arco"/>
          <p:cNvSpPr/>
          <p:nvPr/>
        </p:nvSpPr>
        <p:spPr>
          <a:xfrm>
            <a:off x="6357950" y="428604"/>
            <a:ext cx="357190" cy="357190"/>
          </a:xfrm>
          <a:prstGeom prst="arc">
            <a:avLst>
              <a:gd name="adj1" fmla="val 13471779"/>
              <a:gd name="adj2" fmla="val 8198973"/>
            </a:avLst>
          </a:prstGeom>
          <a:ln w="25400">
            <a:solidFill>
              <a:srgbClr val="FF0000"/>
            </a:solidFill>
            <a:round/>
            <a:headEnd type="triangle"/>
            <a:tailEnd type="none"/>
          </a:ln>
          <a:scene3d>
            <a:camera prst="orthographicFront">
              <a:rot lat="0" lon="11399981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5" name="214 CuadroTexto"/>
          <p:cNvSpPr txBox="1"/>
          <p:nvPr/>
        </p:nvSpPr>
        <p:spPr>
          <a:xfrm>
            <a:off x="5643570" y="-24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u="sng" dirty="0" smtClean="0"/>
              <a:t>X2</a:t>
            </a:r>
          </a:p>
          <a:p>
            <a:r>
              <a:rPr lang="es-CO" sz="1200" dirty="0" smtClean="0"/>
              <a:t>01</a:t>
            </a:r>
            <a:endParaRPr lang="es-CO" sz="1200" dirty="0"/>
          </a:p>
        </p:txBody>
      </p:sp>
      <p:sp>
        <p:nvSpPr>
          <p:cNvPr id="223" name="222 Forma libre"/>
          <p:cNvSpPr/>
          <p:nvPr/>
        </p:nvSpPr>
        <p:spPr>
          <a:xfrm>
            <a:off x="781836" y="5276538"/>
            <a:ext cx="2320977" cy="1581462"/>
          </a:xfrm>
          <a:custGeom>
            <a:avLst/>
            <a:gdLst>
              <a:gd name="connsiteX0" fmla="*/ 876924 w 2320977"/>
              <a:gd name="connsiteY0" fmla="*/ 0 h 1563973"/>
              <a:gd name="connsiteX1" fmla="*/ 112426 w 2320977"/>
              <a:gd name="connsiteY1" fmla="*/ 1079292 h 1563973"/>
              <a:gd name="connsiteX2" fmla="*/ 1551482 w 2320977"/>
              <a:gd name="connsiteY2" fmla="*/ 1528996 h 1563973"/>
              <a:gd name="connsiteX3" fmla="*/ 2211049 w 2320977"/>
              <a:gd name="connsiteY3" fmla="*/ 1289154 h 1563973"/>
              <a:gd name="connsiteX4" fmla="*/ 2211049 w 2320977"/>
              <a:gd name="connsiteY4" fmla="*/ 1274164 h 1563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0977" h="1563973">
                <a:moveTo>
                  <a:pt x="876924" y="0"/>
                </a:moveTo>
                <a:cubicBezTo>
                  <a:pt x="438462" y="412229"/>
                  <a:pt x="0" y="824459"/>
                  <a:pt x="112426" y="1079292"/>
                </a:cubicBezTo>
                <a:cubicBezTo>
                  <a:pt x="224852" y="1334125"/>
                  <a:pt x="1201712" y="1494019"/>
                  <a:pt x="1551482" y="1528996"/>
                </a:cubicBezTo>
                <a:cubicBezTo>
                  <a:pt x="1901252" y="1563973"/>
                  <a:pt x="2101121" y="1331626"/>
                  <a:pt x="2211049" y="1289154"/>
                </a:cubicBezTo>
                <a:cubicBezTo>
                  <a:pt x="2320977" y="1246682"/>
                  <a:pt x="2266013" y="1260423"/>
                  <a:pt x="2211049" y="1274164"/>
                </a:cubicBezTo>
              </a:path>
            </a:pathLst>
          </a:cu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4" name="223 CuadroTexto"/>
          <p:cNvSpPr txBox="1"/>
          <p:nvPr/>
        </p:nvSpPr>
        <p:spPr>
          <a:xfrm>
            <a:off x="1000100" y="5253351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u="sng" dirty="0" smtClean="0"/>
              <a:t>X2</a:t>
            </a:r>
          </a:p>
          <a:p>
            <a:r>
              <a:rPr lang="es-CO" sz="1200" dirty="0"/>
              <a:t>1</a:t>
            </a:r>
            <a:r>
              <a:rPr lang="es-CO" sz="1200" dirty="0" smtClean="0"/>
              <a:t>0</a:t>
            </a:r>
            <a:endParaRPr lang="es-CO" sz="1200" dirty="0"/>
          </a:p>
        </p:txBody>
      </p:sp>
      <p:sp>
        <p:nvSpPr>
          <p:cNvPr id="226" name="225 CuadroTexto"/>
          <p:cNvSpPr txBox="1"/>
          <p:nvPr/>
        </p:nvSpPr>
        <p:spPr>
          <a:xfrm>
            <a:off x="5429256" y="5967731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u="sng" dirty="0" smtClean="0"/>
              <a:t>X2</a:t>
            </a:r>
          </a:p>
          <a:p>
            <a:r>
              <a:rPr lang="es-CO" sz="1200" dirty="0" smtClean="0"/>
              <a:t>01</a:t>
            </a:r>
            <a:endParaRPr lang="es-CO" sz="1200" dirty="0"/>
          </a:p>
        </p:txBody>
      </p:sp>
      <p:cxnSp>
        <p:nvCxnSpPr>
          <p:cNvPr id="227" name="226 Conector recto de flecha"/>
          <p:cNvCxnSpPr/>
          <p:nvPr/>
        </p:nvCxnSpPr>
        <p:spPr>
          <a:xfrm rot="5400000">
            <a:off x="6251190" y="1464058"/>
            <a:ext cx="500066" cy="79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227 Conector recto de flecha"/>
          <p:cNvCxnSpPr/>
          <p:nvPr/>
        </p:nvCxnSpPr>
        <p:spPr>
          <a:xfrm rot="5400000">
            <a:off x="6251190" y="2535628"/>
            <a:ext cx="500066" cy="79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228 Conector recto de flecha"/>
          <p:cNvCxnSpPr/>
          <p:nvPr/>
        </p:nvCxnSpPr>
        <p:spPr>
          <a:xfrm flipV="1">
            <a:off x="6786578" y="2000240"/>
            <a:ext cx="642942" cy="264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229 Conector recto de flecha"/>
          <p:cNvCxnSpPr/>
          <p:nvPr/>
        </p:nvCxnSpPr>
        <p:spPr>
          <a:xfrm rot="5400000">
            <a:off x="7394198" y="2535628"/>
            <a:ext cx="500066" cy="79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230 Conector recto de flecha"/>
          <p:cNvCxnSpPr/>
          <p:nvPr/>
        </p:nvCxnSpPr>
        <p:spPr>
          <a:xfrm rot="5400000">
            <a:off x="7394198" y="3607198"/>
            <a:ext cx="500066" cy="79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236 Forma libre"/>
          <p:cNvSpPr/>
          <p:nvPr/>
        </p:nvSpPr>
        <p:spPr>
          <a:xfrm>
            <a:off x="4357686" y="1244184"/>
            <a:ext cx="3225384" cy="3015520"/>
          </a:xfrm>
          <a:custGeom>
            <a:avLst/>
            <a:gdLst>
              <a:gd name="connsiteX0" fmla="*/ 0 w 3225384"/>
              <a:gd name="connsiteY0" fmla="*/ 0 h 3015520"/>
              <a:gd name="connsiteX1" fmla="*/ 1409076 w 3225384"/>
              <a:gd name="connsiteY1" fmla="*/ 2263514 h 3015520"/>
              <a:gd name="connsiteX2" fmla="*/ 2968053 w 3225384"/>
              <a:gd name="connsiteY2" fmla="*/ 2908091 h 3015520"/>
              <a:gd name="connsiteX3" fmla="*/ 2953063 w 3225384"/>
              <a:gd name="connsiteY3" fmla="*/ 2908091 h 3015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5384" h="3015520">
                <a:moveTo>
                  <a:pt x="0" y="0"/>
                </a:moveTo>
                <a:cubicBezTo>
                  <a:pt x="457200" y="889416"/>
                  <a:pt x="914401" y="1778832"/>
                  <a:pt x="1409076" y="2263514"/>
                </a:cubicBezTo>
                <a:cubicBezTo>
                  <a:pt x="1903752" y="2748196"/>
                  <a:pt x="2710722" y="2800662"/>
                  <a:pt x="2968053" y="2908091"/>
                </a:cubicBezTo>
                <a:cubicBezTo>
                  <a:pt x="3225384" y="3015520"/>
                  <a:pt x="3089223" y="2961805"/>
                  <a:pt x="2953063" y="2908091"/>
                </a:cubicBezTo>
              </a:path>
            </a:pathLst>
          </a:custGeom>
          <a:ln w="25400">
            <a:solidFill>
              <a:srgbClr val="FF0000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8" name="237 CuadroTexto"/>
          <p:cNvSpPr txBox="1"/>
          <p:nvPr/>
        </p:nvSpPr>
        <p:spPr>
          <a:xfrm>
            <a:off x="6572264" y="1214422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u="sng" dirty="0" smtClean="0"/>
              <a:t>X1</a:t>
            </a:r>
          </a:p>
          <a:p>
            <a:r>
              <a:rPr lang="es-CO" sz="1200" dirty="0" smtClean="0"/>
              <a:t>01</a:t>
            </a:r>
            <a:endParaRPr lang="es-CO" sz="1200" dirty="0"/>
          </a:p>
        </p:txBody>
      </p:sp>
      <p:sp>
        <p:nvSpPr>
          <p:cNvPr id="239" name="238 CuadroTexto"/>
          <p:cNvSpPr txBox="1"/>
          <p:nvPr/>
        </p:nvSpPr>
        <p:spPr>
          <a:xfrm>
            <a:off x="6858016" y="1538575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u="sng" dirty="0" smtClean="0"/>
              <a:t>X2</a:t>
            </a:r>
          </a:p>
          <a:p>
            <a:r>
              <a:rPr lang="es-CO" sz="1200" dirty="0" smtClean="0"/>
              <a:t>01</a:t>
            </a:r>
            <a:endParaRPr lang="es-CO" sz="1200" dirty="0"/>
          </a:p>
        </p:txBody>
      </p:sp>
      <p:sp>
        <p:nvSpPr>
          <p:cNvPr id="240" name="239 CuadroTexto"/>
          <p:cNvSpPr txBox="1"/>
          <p:nvPr/>
        </p:nvSpPr>
        <p:spPr>
          <a:xfrm>
            <a:off x="7286644" y="2214554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u="sng" dirty="0" smtClean="0"/>
              <a:t>X1</a:t>
            </a:r>
          </a:p>
          <a:p>
            <a:r>
              <a:rPr lang="es-CO" sz="1200" dirty="0" smtClean="0"/>
              <a:t>01</a:t>
            </a:r>
            <a:endParaRPr lang="es-CO" sz="1200" dirty="0"/>
          </a:p>
        </p:txBody>
      </p:sp>
      <p:sp>
        <p:nvSpPr>
          <p:cNvPr id="241" name="240 CuadroTexto"/>
          <p:cNvSpPr txBox="1"/>
          <p:nvPr/>
        </p:nvSpPr>
        <p:spPr>
          <a:xfrm>
            <a:off x="7286644" y="3324525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u="sng" dirty="0" smtClean="0"/>
              <a:t>X1</a:t>
            </a:r>
          </a:p>
          <a:p>
            <a:r>
              <a:rPr lang="es-CO" sz="1200" dirty="0" smtClean="0"/>
              <a:t>01</a:t>
            </a:r>
            <a:endParaRPr lang="es-CO" sz="1200" dirty="0"/>
          </a:p>
        </p:txBody>
      </p:sp>
      <p:sp>
        <p:nvSpPr>
          <p:cNvPr id="242" name="241 CuadroTexto"/>
          <p:cNvSpPr txBox="1"/>
          <p:nvPr/>
        </p:nvSpPr>
        <p:spPr>
          <a:xfrm>
            <a:off x="6500826" y="2252955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u="sng" dirty="0" smtClean="0"/>
              <a:t>X1</a:t>
            </a:r>
          </a:p>
          <a:p>
            <a:r>
              <a:rPr lang="es-CO" sz="1200" dirty="0" smtClean="0"/>
              <a:t>00*</a:t>
            </a:r>
            <a:endParaRPr lang="es-CO" sz="1200" dirty="0"/>
          </a:p>
        </p:txBody>
      </p:sp>
      <p:sp>
        <p:nvSpPr>
          <p:cNvPr id="243" name="242 CuadroTexto"/>
          <p:cNvSpPr txBox="1"/>
          <p:nvPr/>
        </p:nvSpPr>
        <p:spPr>
          <a:xfrm>
            <a:off x="7000892" y="4110343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u="sng" dirty="0" smtClean="0"/>
              <a:t>X1</a:t>
            </a:r>
          </a:p>
          <a:p>
            <a:r>
              <a:rPr lang="es-CO" sz="1200" dirty="0" smtClean="0"/>
              <a:t>00</a:t>
            </a:r>
            <a:endParaRPr lang="es-CO" sz="1200" dirty="0"/>
          </a:p>
        </p:txBody>
      </p:sp>
      <p:sp>
        <p:nvSpPr>
          <p:cNvPr id="244" name="243 Arco"/>
          <p:cNvSpPr/>
          <p:nvPr/>
        </p:nvSpPr>
        <p:spPr>
          <a:xfrm>
            <a:off x="7429520" y="1928802"/>
            <a:ext cx="571504" cy="1285884"/>
          </a:xfrm>
          <a:prstGeom prst="arc">
            <a:avLst>
              <a:gd name="adj1" fmla="val 17453291"/>
              <a:gd name="adj2" fmla="val 4047762"/>
            </a:avLst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5" name="244 CuadroTexto"/>
          <p:cNvSpPr txBox="1"/>
          <p:nvPr/>
        </p:nvSpPr>
        <p:spPr>
          <a:xfrm>
            <a:off x="7929586" y="2395831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u="sng" dirty="0" smtClean="0"/>
              <a:t>X2</a:t>
            </a:r>
          </a:p>
          <a:p>
            <a:r>
              <a:rPr lang="es-CO" sz="1200" dirty="0" smtClean="0"/>
              <a:t>01</a:t>
            </a:r>
            <a:endParaRPr lang="es-CO" sz="1200" dirty="0"/>
          </a:p>
        </p:txBody>
      </p:sp>
      <p:sp>
        <p:nvSpPr>
          <p:cNvPr id="246" name="245 Arco"/>
          <p:cNvSpPr/>
          <p:nvPr/>
        </p:nvSpPr>
        <p:spPr>
          <a:xfrm>
            <a:off x="7143768" y="2786058"/>
            <a:ext cx="2071702" cy="1000132"/>
          </a:xfrm>
          <a:prstGeom prst="arc">
            <a:avLst>
              <a:gd name="adj1" fmla="val 10790931"/>
              <a:gd name="adj2" fmla="val 109286"/>
            </a:avLst>
          </a:prstGeom>
          <a:ln w="25400">
            <a:solidFill>
              <a:srgbClr val="FF0000"/>
            </a:solidFill>
            <a:headEnd type="triangle"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7" name="246 CuadroTexto"/>
          <p:cNvSpPr txBox="1"/>
          <p:nvPr/>
        </p:nvSpPr>
        <p:spPr>
          <a:xfrm>
            <a:off x="8429652" y="3000372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u="sng" dirty="0" smtClean="0"/>
              <a:t>X2</a:t>
            </a:r>
          </a:p>
          <a:p>
            <a:r>
              <a:rPr lang="es-CO" sz="1200" dirty="0" smtClean="0"/>
              <a:t>01</a:t>
            </a:r>
            <a:endParaRPr lang="es-CO" sz="1200" dirty="0"/>
          </a:p>
        </p:txBody>
      </p:sp>
      <p:sp>
        <p:nvSpPr>
          <p:cNvPr id="249" name="248 Forma libre"/>
          <p:cNvSpPr/>
          <p:nvPr/>
        </p:nvSpPr>
        <p:spPr>
          <a:xfrm>
            <a:off x="6786578" y="928670"/>
            <a:ext cx="814465" cy="791980"/>
          </a:xfrm>
          <a:custGeom>
            <a:avLst/>
            <a:gdLst>
              <a:gd name="connsiteX0" fmla="*/ 0 w 814465"/>
              <a:gd name="connsiteY0" fmla="*/ 0 h 791980"/>
              <a:gd name="connsiteX1" fmla="*/ 449705 w 814465"/>
              <a:gd name="connsiteY1" fmla="*/ 269823 h 791980"/>
              <a:gd name="connsiteX2" fmla="*/ 764498 w 814465"/>
              <a:gd name="connsiteY2" fmla="*/ 719528 h 791980"/>
              <a:gd name="connsiteX3" fmla="*/ 749508 w 814465"/>
              <a:gd name="connsiteY3" fmla="*/ 704538 h 79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4465" h="791980">
                <a:moveTo>
                  <a:pt x="0" y="0"/>
                </a:moveTo>
                <a:cubicBezTo>
                  <a:pt x="161144" y="74951"/>
                  <a:pt x="322289" y="149902"/>
                  <a:pt x="449705" y="269823"/>
                </a:cubicBezTo>
                <a:cubicBezTo>
                  <a:pt x="577121" y="389744"/>
                  <a:pt x="714531" y="647076"/>
                  <a:pt x="764498" y="719528"/>
                </a:cubicBezTo>
                <a:cubicBezTo>
                  <a:pt x="814465" y="791980"/>
                  <a:pt x="781986" y="748259"/>
                  <a:pt x="749508" y="704538"/>
                </a:cubicBezTo>
              </a:path>
            </a:pathLst>
          </a:cu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0" name="249 CuadroTexto"/>
          <p:cNvSpPr txBox="1"/>
          <p:nvPr/>
        </p:nvSpPr>
        <p:spPr>
          <a:xfrm>
            <a:off x="7215206" y="824195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u="sng" dirty="0" smtClean="0"/>
              <a:t>X2</a:t>
            </a:r>
          </a:p>
          <a:p>
            <a:r>
              <a:rPr lang="es-CO" sz="1200" dirty="0" smtClean="0"/>
              <a:t>01</a:t>
            </a:r>
            <a:endParaRPr lang="es-CO" sz="1200" dirty="0"/>
          </a:p>
        </p:txBody>
      </p:sp>
      <p:sp>
        <p:nvSpPr>
          <p:cNvPr id="251" name="250 Arco"/>
          <p:cNvSpPr/>
          <p:nvPr/>
        </p:nvSpPr>
        <p:spPr>
          <a:xfrm>
            <a:off x="6072198" y="2928934"/>
            <a:ext cx="357190" cy="357190"/>
          </a:xfrm>
          <a:prstGeom prst="arc">
            <a:avLst>
              <a:gd name="adj1" fmla="val 13471779"/>
              <a:gd name="adj2" fmla="val 8198973"/>
            </a:avLst>
          </a:prstGeom>
          <a:ln w="25400">
            <a:solidFill>
              <a:srgbClr val="FF0000"/>
            </a:solidFill>
            <a:round/>
            <a:headEnd type="triangle"/>
            <a:tailEnd type="none"/>
          </a:ln>
          <a:scene3d>
            <a:camera prst="orthographicFront">
              <a:rot lat="0" lon="11399981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2" name="251 CuadroTexto"/>
          <p:cNvSpPr txBox="1"/>
          <p:nvPr/>
        </p:nvSpPr>
        <p:spPr>
          <a:xfrm>
            <a:off x="5929322" y="2538707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u="sng" dirty="0" smtClean="0"/>
              <a:t>X1</a:t>
            </a:r>
          </a:p>
          <a:p>
            <a:r>
              <a:rPr lang="es-CO" sz="1200" dirty="0"/>
              <a:t>1</a:t>
            </a:r>
            <a:r>
              <a:rPr lang="es-CO" sz="1200" dirty="0" smtClean="0"/>
              <a:t>0</a:t>
            </a:r>
            <a:endParaRPr lang="es-CO" sz="1200" dirty="0"/>
          </a:p>
        </p:txBody>
      </p:sp>
      <p:sp>
        <p:nvSpPr>
          <p:cNvPr id="253" name="252 Forma libre"/>
          <p:cNvSpPr/>
          <p:nvPr/>
        </p:nvSpPr>
        <p:spPr>
          <a:xfrm>
            <a:off x="2183416" y="3372787"/>
            <a:ext cx="4332157" cy="2278505"/>
          </a:xfrm>
          <a:custGeom>
            <a:avLst/>
            <a:gdLst>
              <a:gd name="connsiteX0" fmla="*/ 4332157 w 4332157"/>
              <a:gd name="connsiteY0" fmla="*/ 0 h 2278505"/>
              <a:gd name="connsiteX1" fmla="*/ 3132944 w 4332157"/>
              <a:gd name="connsiteY1" fmla="*/ 1933731 h 2278505"/>
              <a:gd name="connsiteX2" fmla="*/ 0 w 4332157"/>
              <a:gd name="connsiteY2" fmla="*/ 2068643 h 2278505"/>
              <a:gd name="connsiteX3" fmla="*/ 0 w 4332157"/>
              <a:gd name="connsiteY3" fmla="*/ 2068643 h 2278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2157" h="2278505">
                <a:moveTo>
                  <a:pt x="4332157" y="0"/>
                </a:moveTo>
                <a:cubicBezTo>
                  <a:pt x="4093563" y="794478"/>
                  <a:pt x="3854970" y="1588957"/>
                  <a:pt x="3132944" y="1933731"/>
                </a:cubicBezTo>
                <a:cubicBezTo>
                  <a:pt x="2410918" y="2278505"/>
                  <a:pt x="0" y="2068643"/>
                  <a:pt x="0" y="2068643"/>
                </a:cubicBezTo>
                <a:lnTo>
                  <a:pt x="0" y="2068643"/>
                </a:lnTo>
              </a:path>
            </a:pathLst>
          </a:cu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4" name="253 CuadroTexto"/>
          <p:cNvSpPr txBox="1"/>
          <p:nvPr/>
        </p:nvSpPr>
        <p:spPr>
          <a:xfrm>
            <a:off x="5929322" y="4681847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u="sng" dirty="0" smtClean="0"/>
              <a:t>X2</a:t>
            </a:r>
          </a:p>
          <a:p>
            <a:r>
              <a:rPr lang="es-CO" sz="1200" dirty="0"/>
              <a:t>1</a:t>
            </a:r>
            <a:r>
              <a:rPr lang="es-CO" sz="1200" dirty="0" smtClean="0"/>
              <a:t>0</a:t>
            </a:r>
            <a:endParaRPr lang="es-CO" sz="1200" dirty="0"/>
          </a:p>
        </p:txBody>
      </p:sp>
      <p:sp>
        <p:nvSpPr>
          <p:cNvPr id="139" name="138 Forma libre"/>
          <p:cNvSpPr/>
          <p:nvPr/>
        </p:nvSpPr>
        <p:spPr>
          <a:xfrm>
            <a:off x="4470400" y="1988457"/>
            <a:ext cx="5005010" cy="4397829"/>
          </a:xfrm>
          <a:custGeom>
            <a:avLst/>
            <a:gdLst>
              <a:gd name="connsiteX0" fmla="*/ 0 w 5005010"/>
              <a:gd name="connsiteY0" fmla="*/ 4397829 h 4397829"/>
              <a:gd name="connsiteX1" fmla="*/ 4412343 w 5005010"/>
              <a:gd name="connsiteY1" fmla="*/ 2032000 h 4397829"/>
              <a:gd name="connsiteX2" fmla="*/ 3556000 w 5005010"/>
              <a:gd name="connsiteY2" fmla="*/ 0 h 439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05010" h="4397829">
                <a:moveTo>
                  <a:pt x="0" y="4397829"/>
                </a:moveTo>
                <a:cubicBezTo>
                  <a:pt x="1909838" y="3581400"/>
                  <a:pt x="3819676" y="2764971"/>
                  <a:pt x="4412343" y="2032000"/>
                </a:cubicBezTo>
                <a:cubicBezTo>
                  <a:pt x="5005010" y="1299029"/>
                  <a:pt x="4280505" y="649514"/>
                  <a:pt x="3556000" y="0"/>
                </a:cubicBezTo>
              </a:path>
            </a:pathLst>
          </a:cu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20" name="Rectangle 2408"/>
          <p:cNvSpPr>
            <a:spLocks noChangeArrowheads="1"/>
          </p:cNvSpPr>
          <p:nvPr/>
        </p:nvSpPr>
        <p:spPr bwMode="auto">
          <a:xfrm>
            <a:off x="2428860" y="87275"/>
            <a:ext cx="4929222" cy="555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es-ES" sz="2600" b="1" dirty="0" smtClean="0">
                <a:solidFill>
                  <a:schemeClr val="tx2"/>
                </a:solidFill>
              </a:rPr>
              <a:t>Tabla </a:t>
            </a:r>
            <a:r>
              <a:rPr lang="es-ES" sz="2600" b="1" dirty="0">
                <a:solidFill>
                  <a:schemeClr val="tx2"/>
                </a:solidFill>
              </a:rPr>
              <a:t>de </a:t>
            </a:r>
            <a:r>
              <a:rPr lang="es-ES" sz="2600" b="1" dirty="0" smtClean="0">
                <a:solidFill>
                  <a:schemeClr val="tx2"/>
                </a:solidFill>
              </a:rPr>
              <a:t>estados para el FF D</a:t>
            </a:r>
            <a:endParaRPr lang="es-ES" sz="2600" b="1" dirty="0">
              <a:solidFill>
                <a:schemeClr val="tx2"/>
              </a:solidFill>
            </a:endParaRPr>
          </a:p>
        </p:txBody>
      </p:sp>
      <p:graphicFrame>
        <p:nvGraphicFramePr>
          <p:cNvPr id="166356" name="Group 6612"/>
          <p:cNvGraphicFramePr>
            <a:graphicFrameLocks noGrp="1"/>
          </p:cNvGraphicFramePr>
          <p:nvPr>
            <p:ph/>
          </p:nvPr>
        </p:nvGraphicFramePr>
        <p:xfrm>
          <a:off x="142844" y="645812"/>
          <a:ext cx="8820162" cy="5931856"/>
        </p:xfrm>
        <a:graphic>
          <a:graphicData uri="http://schemas.openxmlformats.org/drawingml/2006/table">
            <a:tbl>
              <a:tblPr/>
              <a:tblGrid>
                <a:gridCol w="332887"/>
                <a:gridCol w="348865"/>
                <a:gridCol w="348865"/>
                <a:gridCol w="348865"/>
                <a:gridCol w="348865"/>
                <a:gridCol w="348865"/>
                <a:gridCol w="347534"/>
                <a:gridCol w="347534"/>
                <a:gridCol w="346202"/>
                <a:gridCol w="346202"/>
                <a:gridCol w="346202"/>
                <a:gridCol w="380822"/>
                <a:gridCol w="379491"/>
                <a:gridCol w="379491"/>
                <a:gridCol w="379491"/>
                <a:gridCol w="350196"/>
                <a:gridCol w="348865"/>
                <a:gridCol w="348865"/>
                <a:gridCol w="346202"/>
                <a:gridCol w="346202"/>
                <a:gridCol w="346202"/>
                <a:gridCol w="346202"/>
                <a:gridCol w="398132"/>
                <a:gridCol w="328891"/>
                <a:gridCol w="330224"/>
              </a:tblGrid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s-CO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Para </a:t>
                      </a: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s-CO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s-CO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Para X2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s-CO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s-CO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s-CO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CO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Salida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s-CO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CO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Salida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s-CO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s-CO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Q4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Q3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Q2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Q1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Q0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Q4*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Q3*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Q2*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Q1*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Q0*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Z1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Z0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Q4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Q3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Q2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Q1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Q0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Q4*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Q3*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Q2*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Q1*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Q0*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Z1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Z0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DA6CC5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DA6CC5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20" name="Rectangle 2408"/>
          <p:cNvSpPr>
            <a:spLocks noChangeArrowheads="1"/>
          </p:cNvSpPr>
          <p:nvPr/>
        </p:nvSpPr>
        <p:spPr bwMode="auto">
          <a:xfrm>
            <a:off x="2428860" y="87275"/>
            <a:ext cx="4857784" cy="555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es-ES" sz="2600" b="1" dirty="0" smtClean="0">
                <a:solidFill>
                  <a:schemeClr val="tx2"/>
                </a:solidFill>
              </a:rPr>
              <a:t>Tabla </a:t>
            </a:r>
            <a:r>
              <a:rPr lang="es-ES" sz="2600" b="1" dirty="0">
                <a:solidFill>
                  <a:schemeClr val="tx2"/>
                </a:solidFill>
              </a:rPr>
              <a:t>de </a:t>
            </a:r>
            <a:r>
              <a:rPr lang="es-ES" sz="2600" b="1" dirty="0" smtClean="0">
                <a:solidFill>
                  <a:schemeClr val="tx2"/>
                </a:solidFill>
              </a:rPr>
              <a:t>estados para el FF D</a:t>
            </a:r>
            <a:endParaRPr lang="es-ES" sz="2600" b="1" dirty="0">
              <a:solidFill>
                <a:schemeClr val="tx2"/>
              </a:solidFill>
            </a:endParaRPr>
          </a:p>
        </p:txBody>
      </p:sp>
      <p:graphicFrame>
        <p:nvGraphicFramePr>
          <p:cNvPr id="166356" name="Group 6612"/>
          <p:cNvGraphicFramePr>
            <a:graphicFrameLocks noGrp="1"/>
          </p:cNvGraphicFramePr>
          <p:nvPr>
            <p:ph/>
          </p:nvPr>
        </p:nvGraphicFramePr>
        <p:xfrm>
          <a:off x="957480" y="771860"/>
          <a:ext cx="7400734" cy="5657536"/>
        </p:xfrm>
        <a:graphic>
          <a:graphicData uri="http://schemas.openxmlformats.org/drawingml/2006/table">
            <a:tbl>
              <a:tblPr/>
              <a:tblGrid>
                <a:gridCol w="332887"/>
                <a:gridCol w="348865"/>
                <a:gridCol w="348865"/>
                <a:gridCol w="348865"/>
                <a:gridCol w="348865"/>
                <a:gridCol w="348865"/>
                <a:gridCol w="347534"/>
                <a:gridCol w="347534"/>
                <a:gridCol w="346202"/>
                <a:gridCol w="346202"/>
                <a:gridCol w="346202"/>
                <a:gridCol w="379491"/>
                <a:gridCol w="379491"/>
                <a:gridCol w="350196"/>
                <a:gridCol w="348865"/>
                <a:gridCol w="348865"/>
                <a:gridCol w="346202"/>
                <a:gridCol w="346202"/>
                <a:gridCol w="346202"/>
                <a:gridCol w="346202"/>
                <a:gridCol w="398132"/>
              </a:tblGrid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s-CO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Para </a:t>
                      </a: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Para X2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s-CO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A6CC5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4"/>
          <p:cNvSpPr>
            <a:spLocks noGrp="1" noChangeArrowheads="1"/>
          </p:cNvSpPr>
          <p:nvPr>
            <p:ph type="title"/>
          </p:nvPr>
        </p:nvSpPr>
        <p:spPr>
          <a:xfrm>
            <a:off x="3857620" y="642918"/>
            <a:ext cx="1543032" cy="452455"/>
          </a:xfrm>
          <a:noFill/>
          <a:ln/>
        </p:spPr>
        <p:txBody>
          <a:bodyPr/>
          <a:lstStyle/>
          <a:p>
            <a:pPr algn="ctr"/>
            <a:r>
              <a:rPr lang="es-ES" sz="2600" dirty="0" smtClean="0"/>
              <a:t>Mapas </a:t>
            </a:r>
            <a:r>
              <a:rPr lang="es-ES" sz="2600" dirty="0"/>
              <a:t>K</a:t>
            </a:r>
          </a:p>
        </p:txBody>
      </p:sp>
      <p:pic>
        <p:nvPicPr>
          <p:cNvPr id="8" name="7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428868"/>
            <a:ext cx="35814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2428868"/>
            <a:ext cx="35814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CuadroTexto"/>
          <p:cNvSpPr txBox="1"/>
          <p:nvPr/>
        </p:nvSpPr>
        <p:spPr>
          <a:xfrm>
            <a:off x="2214546" y="157161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X1</a:t>
            </a:r>
            <a:endParaRPr lang="es-CO" dirty="0"/>
          </a:p>
        </p:txBody>
      </p:sp>
      <p:sp>
        <p:nvSpPr>
          <p:cNvPr id="11" name="10 CuadroTexto"/>
          <p:cNvSpPr txBox="1"/>
          <p:nvPr/>
        </p:nvSpPr>
        <p:spPr>
          <a:xfrm>
            <a:off x="6643702" y="170234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X2</a:t>
            </a:r>
            <a:endParaRPr lang="es-CO" dirty="0"/>
          </a:p>
        </p:txBody>
      </p:sp>
      <p:sp>
        <p:nvSpPr>
          <p:cNvPr id="12" name="11 CuadroTexto"/>
          <p:cNvSpPr txBox="1"/>
          <p:nvPr/>
        </p:nvSpPr>
        <p:spPr>
          <a:xfrm>
            <a:off x="3929058" y="535782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D4=(Q0)X1</a:t>
            </a: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4071934" y="4429132"/>
            <a:ext cx="214314" cy="214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4143372" y="442913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D4</a:t>
            </a:r>
            <a:endParaRPr lang="es-CO" sz="1200" dirty="0"/>
          </a:p>
        </p:txBody>
      </p:sp>
      <p:cxnSp>
        <p:nvCxnSpPr>
          <p:cNvPr id="16" name="15 Conector recto"/>
          <p:cNvCxnSpPr/>
          <p:nvPr/>
        </p:nvCxnSpPr>
        <p:spPr>
          <a:xfrm rot="5400000" flipH="1" flipV="1">
            <a:off x="8286776" y="4429132"/>
            <a:ext cx="214314" cy="214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8358214" y="442913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D4</a:t>
            </a:r>
            <a:endParaRPr lang="es-CO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d">
  <a:themeElements>
    <a:clrScheme name="Red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Re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ed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2665</TotalTime>
  <Words>1615</Words>
  <Application>Microsoft Office PowerPoint</Application>
  <PresentationFormat>Presentación en pantalla (4:3)</PresentationFormat>
  <Paragraphs>1156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0" baseType="lpstr">
      <vt:lpstr>Red</vt:lpstr>
      <vt:lpstr> Parcial 1 y 2 SD II (nov. 17 del 2009)</vt:lpstr>
      <vt:lpstr>I) Teoría</vt:lpstr>
      <vt:lpstr>Diapositiva 3</vt:lpstr>
      <vt:lpstr>2) Implementar una memoria DRAM de 128M bytes usando DRAM de 8M bits</vt:lpstr>
      <vt:lpstr>II) Diseño</vt:lpstr>
      <vt:lpstr>DIAGRAMA DE  ESTADOS</vt:lpstr>
      <vt:lpstr>Diapositiva 7</vt:lpstr>
      <vt:lpstr>Diapositiva 8</vt:lpstr>
      <vt:lpstr>Mapas K</vt:lpstr>
      <vt:lpstr>Mapas K</vt:lpstr>
      <vt:lpstr>Mapas K</vt:lpstr>
      <vt:lpstr>Mapas K</vt:lpstr>
      <vt:lpstr>Mapas K</vt:lpstr>
      <vt:lpstr>Mapas K</vt:lpstr>
      <vt:lpstr>Mapas K</vt:lpstr>
      <vt:lpstr>Mapas K</vt:lpstr>
      <vt:lpstr>Mapas K</vt:lpstr>
      <vt:lpstr>Mapas K</vt:lpstr>
      <vt:lpstr>Mapas K</vt:lpstr>
      <vt:lpstr>Mapas K</vt:lpstr>
      <vt:lpstr>Implementación en Quartus</vt:lpstr>
      <vt:lpstr>Implementación en Quartus</vt:lpstr>
      <vt:lpstr>Implementación en Quartus</vt:lpstr>
      <vt:lpstr>Implementación en Quartus</vt:lpstr>
      <vt:lpstr>Implementación en Quartus</vt:lpstr>
      <vt:lpstr>Implementación en Quartus</vt:lpstr>
      <vt:lpstr>Implementación en Quartus</vt:lpstr>
      <vt:lpstr>Implementación en Quartus</vt:lpstr>
      <vt:lpstr>Simulación</vt:lpstr>
    </vt:vector>
  </TitlesOfParts>
  <Company>Flia Vallejo Labrada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Parcial 1 SD II (marzo 30de 2007)</dc:title>
  <dc:creator>Andres Vallejo</dc:creator>
  <cp:lastModifiedBy>Felipe</cp:lastModifiedBy>
  <cp:revision>156</cp:revision>
  <dcterms:created xsi:type="dcterms:W3CDTF">2007-09-23T16:02:04Z</dcterms:created>
  <dcterms:modified xsi:type="dcterms:W3CDTF">2009-12-07T18:53:36Z</dcterms:modified>
</cp:coreProperties>
</file>