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68" r:id="rId3"/>
    <p:sldId id="289" r:id="rId4"/>
    <p:sldId id="290" r:id="rId5"/>
    <p:sldId id="305" r:id="rId6"/>
    <p:sldId id="304" r:id="rId7"/>
    <p:sldId id="299" r:id="rId8"/>
    <p:sldId id="286" r:id="rId9"/>
    <p:sldId id="287" r:id="rId10"/>
    <p:sldId id="300" r:id="rId11"/>
    <p:sldId id="301" r:id="rId12"/>
    <p:sldId id="302" r:id="rId13"/>
    <p:sldId id="306" r:id="rId14"/>
    <p:sldId id="307" r:id="rId15"/>
    <p:sldId id="309" r:id="rId16"/>
    <p:sldId id="310" r:id="rId17"/>
    <p:sldId id="311" r:id="rId18"/>
    <p:sldId id="312" r:id="rId19"/>
    <p:sldId id="313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3300"/>
    <a:srgbClr val="FF0000"/>
    <a:srgbClr val="99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7171" autoAdjust="0"/>
    <p:restoredTop sz="95782" autoAdjust="0"/>
  </p:normalViewPr>
  <p:slideViewPr>
    <p:cSldViewPr snapToGrid="0" snapToObjects="1">
      <p:cViewPr>
        <p:scale>
          <a:sx n="75" d="100"/>
          <a:sy n="75" d="100"/>
        </p:scale>
        <p:origin x="-7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A38434-A32F-4846-8E3E-3B227DF3B9F6}" type="datetimeFigureOut">
              <a:rPr lang="es-ES"/>
              <a:pPr>
                <a:defRPr/>
              </a:pPr>
              <a:t>02/06/2010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1F3DF02-D3FC-409C-942A-2185A5D3B7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56C57A-3723-4865-A642-AFE556AA33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E6E289-750C-4F69-AD76-2BB0A10A6E23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BD7CD7-2C24-460C-AD5F-70D819A7810B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64E91F-9C87-4D20-907C-D61F83D86AF0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FE6D93-ABEA-4F01-8DE7-317257698B0C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6A5B0E-CA4C-4DE7-B85D-C2BE44DD48A8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BD43A0-B75C-45EB-8179-2B24DEFF691A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6A5B0E-CA4C-4DE7-B85D-C2BE44DD48A8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BD43A0-B75C-45EB-8179-2B24DEFF691A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BD7CD7-2C24-460C-AD5F-70D819A7810B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64E91F-9C87-4D20-907C-D61F83D86AF0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4717C4-56E9-4116-A65F-9481032DA600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76D23-4FF5-468C-AF2F-E655976EDCA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8C1E96-65A1-45A8-A812-BEFB675214D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B1F910E-A26C-4790-B0D3-5C6313EB9D2A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15372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3.png"/><Relationship Id="rId4" Type="http://schemas.openxmlformats.org/officeDocument/2006/relationships/image" Target="../media/image53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43.png"/><Relationship Id="rId21" Type="http://schemas.openxmlformats.org/officeDocument/2006/relationships/image" Target="../media/image76.png"/><Relationship Id="rId7" Type="http://schemas.openxmlformats.org/officeDocument/2006/relationships/image" Target="../media/image48.png"/><Relationship Id="rId12" Type="http://schemas.openxmlformats.org/officeDocument/2006/relationships/image" Target="../media/image56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5.png"/><Relationship Id="rId24" Type="http://schemas.openxmlformats.org/officeDocument/2006/relationships/image" Target="../media/image79.png"/><Relationship Id="rId5" Type="http://schemas.openxmlformats.org/officeDocument/2006/relationships/image" Target="../media/image46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52.png"/><Relationship Id="rId19" Type="http://schemas.openxmlformats.org/officeDocument/2006/relationships/image" Target="../media/image74.png"/><Relationship Id="rId4" Type="http://schemas.openxmlformats.org/officeDocument/2006/relationships/image" Target="../media/image45.png"/><Relationship Id="rId9" Type="http://schemas.openxmlformats.org/officeDocument/2006/relationships/image" Target="../media/image51.png"/><Relationship Id="rId14" Type="http://schemas.openxmlformats.org/officeDocument/2006/relationships/image" Target="../media/image50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22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23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smtClean="0"/>
              <a:t>Advanced Digital System </a:t>
            </a:r>
            <a:br>
              <a:rPr lang="en-US" sz="4400" smtClean="0"/>
            </a:br>
            <a:r>
              <a:rPr lang="en-US" sz="4400" smtClean="0"/>
              <a:t>Design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00" y="1409700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cs typeface="Arial"/>
              </a:rPr>
              <a:t>if     </a:t>
            </a:r>
            <a:r>
              <a:rPr lang="es-ES" sz="1600" b="1" kern="0" dirty="0" smtClean="0">
                <a:cs typeface="Arial"/>
              </a:rPr>
              <a:t>C = 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,1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cs typeface="Arial"/>
              </a:rPr>
              <a:t>then </a:t>
            </a:r>
            <a:r>
              <a:rPr lang="es-ES" sz="1600" b="1" kern="0" dirty="0" smtClean="0">
                <a:cs typeface="Arial"/>
              </a:rPr>
              <a:t>C = 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7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7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712950" y="4662921"/>
            <a:ext cx="1690689" cy="512329"/>
            <a:chOff x="7581891" y="3064062"/>
            <a:chExt cx="988805" cy="209550"/>
          </a:xfrm>
        </p:grpSpPr>
        <p:pic>
          <p:nvPicPr>
            <p:cNvPr id="8" name="Picture 19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418296" y="3064062"/>
              <a:ext cx="152400" cy="209550"/>
            </a:xfrm>
            <a:prstGeom prst="rect">
              <a:avLst/>
            </a:prstGeom>
            <a:noFill/>
          </p:spPr>
        </p:pic>
        <p:sp>
          <p:nvSpPr>
            <p:cNvPr id="9" name="8 Rectángulo"/>
            <p:cNvSpPr/>
            <p:nvPr/>
          </p:nvSpPr>
          <p:spPr bwMode="auto">
            <a:xfrm>
              <a:off x="7581891" y="3104235"/>
              <a:ext cx="819149" cy="1527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81108" y="3129850"/>
              <a:ext cx="581236" cy="115200"/>
            </a:xfrm>
            <a:prstGeom prst="rect">
              <a:avLst/>
            </a:prstGeom>
            <a:noFill/>
          </p:spPr>
        </p:pic>
      </p:grpSp>
      <p:sp>
        <p:nvSpPr>
          <p:cNvPr id="1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397000"/>
            <a:ext cx="457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,1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 , 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r>
              <a:rPr lang="es-ES" sz="1600" kern="0" dirty="0" smtClean="0"/>
              <a:t>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+ R</a:t>
            </a:r>
            <a:r>
              <a:rPr lang="es-ES" sz="1600" kern="0" baseline="-25000" dirty="0" smtClean="0"/>
              <a:t>B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  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- R</a:t>
            </a:r>
            <a:r>
              <a:rPr lang="es-ES" sz="1600" kern="0" baseline="-25000" dirty="0" smtClean="0"/>
              <a:t>B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5,</a:t>
            </a:r>
            <a:r>
              <a:rPr lang="es-ES" sz="1600" kern="0" dirty="0" smtClean="0"/>
              <a:t> 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,1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sp>
        <p:nvSpPr>
          <p:cNvPr id="3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1048320" y="3969291"/>
            <a:ext cx="2015959" cy="893612"/>
            <a:chOff x="7156449" y="3406782"/>
            <a:chExt cx="1020606" cy="614331"/>
          </a:xfrm>
        </p:grpSpPr>
        <p:sp>
          <p:nvSpPr>
            <p:cNvPr id="14" name="13 Rombo"/>
            <p:cNvSpPr/>
            <p:nvPr/>
          </p:nvSpPr>
          <p:spPr bwMode="auto">
            <a:xfrm>
              <a:off x="7859555" y="3406782"/>
              <a:ext cx="317500" cy="311943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15" name="14 Rectángulo"/>
            <p:cNvSpPr/>
            <p:nvPr/>
          </p:nvSpPr>
          <p:spPr bwMode="auto">
            <a:xfrm>
              <a:off x="7308849" y="3856205"/>
              <a:ext cx="659609" cy="1518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6" name="15 Forma"/>
            <p:cNvCxnSpPr>
              <a:stCxn id="14" idx="1"/>
              <a:endCxn id="15" idx="0"/>
            </p:cNvCxnSpPr>
            <p:nvPr/>
          </p:nvCxnSpPr>
          <p:spPr>
            <a:xfrm rot="10800000" flipV="1">
              <a:off x="7638655" y="3562753"/>
              <a:ext cx="220901" cy="293451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4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1636" y="3474422"/>
              <a:ext cx="85725" cy="209550"/>
            </a:xfrm>
            <a:prstGeom prst="rect">
              <a:avLst/>
            </a:prstGeom>
            <a:noFill/>
          </p:spPr>
        </p:pic>
        <p:pic>
          <p:nvPicPr>
            <p:cNvPr id="18" name="Picture 16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19183" y="3513947"/>
              <a:ext cx="95250" cy="209550"/>
            </a:xfrm>
            <a:prstGeom prst="rect">
              <a:avLst/>
            </a:prstGeom>
            <a:noFill/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56449" y="3811563"/>
              <a:ext cx="152400" cy="209550"/>
            </a:xfrm>
            <a:prstGeom prst="rect">
              <a:avLst/>
            </a:prstGeom>
            <a:noFill/>
          </p:spPr>
        </p:pic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66012" y="3856205"/>
              <a:ext cx="365237" cy="86400"/>
            </a:xfrm>
            <a:prstGeom prst="rect">
              <a:avLst/>
            </a:prstGeom>
            <a:noFill/>
          </p:spPr>
        </p:pic>
        <p:pic>
          <p:nvPicPr>
            <p:cNvPr id="21" name="Picture 14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4096" y="3918719"/>
              <a:ext cx="502763" cy="93600"/>
            </a:xfrm>
            <a:prstGeom prst="rect">
              <a:avLst/>
            </a:prstGeom>
            <a:noFill/>
          </p:spPr>
        </p:pic>
      </p:grpSp>
      <p:grpSp>
        <p:nvGrpSpPr>
          <p:cNvPr id="31" name="30 Grupo"/>
          <p:cNvGrpSpPr/>
          <p:nvPr/>
        </p:nvGrpSpPr>
        <p:grpSpPr>
          <a:xfrm>
            <a:off x="6183637" y="3923809"/>
            <a:ext cx="1973811" cy="900994"/>
            <a:chOff x="7859555" y="3406782"/>
            <a:chExt cx="1022191" cy="612680"/>
          </a:xfrm>
        </p:grpSpPr>
        <p:sp>
          <p:nvSpPr>
            <p:cNvPr id="22" name="21 Rombo"/>
            <p:cNvSpPr/>
            <p:nvPr/>
          </p:nvSpPr>
          <p:spPr bwMode="auto">
            <a:xfrm>
              <a:off x="7859555" y="3406782"/>
              <a:ext cx="317500" cy="311943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8037803" y="3796934"/>
              <a:ext cx="671221" cy="211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24" name="23 Forma"/>
            <p:cNvCxnSpPr>
              <a:stCxn id="22" idx="3"/>
              <a:endCxn id="23" idx="0"/>
            </p:cNvCxnSpPr>
            <p:nvPr/>
          </p:nvCxnSpPr>
          <p:spPr>
            <a:xfrm>
              <a:off x="8177055" y="3562754"/>
              <a:ext cx="196359" cy="234180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1636" y="3474422"/>
              <a:ext cx="85725" cy="209550"/>
            </a:xfrm>
            <a:prstGeom prst="rect">
              <a:avLst/>
            </a:prstGeom>
            <a:noFill/>
          </p:spPr>
        </p:pic>
        <p:pic>
          <p:nvPicPr>
            <p:cNvPr id="26" name="Picture 16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96475" y="3516328"/>
              <a:ext cx="95250" cy="209550"/>
            </a:xfrm>
            <a:prstGeom prst="rect">
              <a:avLst/>
            </a:prstGeom>
            <a:noFill/>
          </p:spPr>
        </p:pic>
        <p:pic>
          <p:nvPicPr>
            <p:cNvPr id="27" name="Picture 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729346" y="3755232"/>
              <a:ext cx="152400" cy="209550"/>
            </a:xfrm>
            <a:prstGeom prst="rect">
              <a:avLst/>
            </a:prstGeom>
            <a:noFill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95546" y="3867150"/>
              <a:ext cx="365236" cy="86400"/>
            </a:xfrm>
            <a:prstGeom prst="rect">
              <a:avLst/>
            </a:prstGeom>
            <a:noFill/>
          </p:spPr>
        </p:pic>
        <p:pic>
          <p:nvPicPr>
            <p:cNvPr id="29" name="Picture 9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90476" y="3801353"/>
              <a:ext cx="438367" cy="86884"/>
            </a:xfrm>
            <a:prstGeom prst="rect">
              <a:avLst/>
            </a:prstGeom>
            <a:noFill/>
          </p:spPr>
        </p:pic>
        <p:pic>
          <p:nvPicPr>
            <p:cNvPr id="30" name="Picture 14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85930" y="3925862"/>
              <a:ext cx="502763" cy="93600"/>
            </a:xfrm>
            <a:prstGeom prst="rect">
              <a:avLst/>
            </a:prstGeom>
            <a:noFill/>
          </p:spPr>
        </p:pic>
      </p:grpSp>
      <p:sp>
        <p:nvSpPr>
          <p:cNvPr id="40" name="39 Rectángulo"/>
          <p:cNvSpPr/>
          <p:nvPr/>
        </p:nvSpPr>
        <p:spPr>
          <a:xfrm>
            <a:off x="5719048" y="1305826"/>
            <a:ext cx="4572000" cy="577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+ R</a:t>
            </a:r>
            <a:r>
              <a:rPr lang="es-ES" sz="1600" kern="0" baseline="-25000" dirty="0" smtClean="0"/>
              <a:t>B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5,</a:t>
            </a:r>
            <a:r>
              <a:rPr lang="es-ES" sz="1600" kern="0" dirty="0" smtClean="0"/>
              <a:t> 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689100"/>
            <a:ext cx="45720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	count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latin typeface="+mn-lt"/>
                <a:cs typeface="Arial"/>
              </a:rPr>
              <a:t>c</a:t>
            </a:r>
            <a:r>
              <a:rPr lang="es-ES" sz="1600" kern="0" dirty="0" smtClean="0"/>
              <a:t>ount - 1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sp>
        <p:nvSpPr>
          <p:cNvPr id="3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511800" y="1683406"/>
            <a:ext cx="29464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	count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c</a:t>
            </a:r>
            <a:r>
              <a:rPr lang="es-ES" sz="1600" kern="0" dirty="0" smtClean="0"/>
              <a:t>ount - 1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1586877" y="3711000"/>
            <a:ext cx="972704" cy="691891"/>
            <a:chOff x="1481601" y="1571812"/>
            <a:chExt cx="431802" cy="311943"/>
          </a:xfrm>
        </p:grpSpPr>
        <p:sp>
          <p:nvSpPr>
            <p:cNvPr id="6" name="5 Rombo"/>
            <p:cNvSpPr/>
            <p:nvPr/>
          </p:nvSpPr>
          <p:spPr bwMode="auto">
            <a:xfrm>
              <a:off x="1595903" y="1571812"/>
              <a:ext cx="317500" cy="311943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7" name="Picture 16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07776" y="1643599"/>
              <a:ext cx="85725" cy="209550"/>
            </a:xfrm>
            <a:prstGeom prst="rect">
              <a:avLst/>
            </a:prstGeom>
            <a:noFill/>
          </p:spPr>
        </p:pic>
        <p:pic>
          <p:nvPicPr>
            <p:cNvPr id="8" name="Picture 16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601" y="1571812"/>
              <a:ext cx="95250" cy="209550"/>
            </a:xfrm>
            <a:prstGeom prst="rect">
              <a:avLst/>
            </a:prstGeom>
            <a:noFill/>
          </p:spPr>
        </p:pic>
      </p:grpSp>
      <p:grpSp>
        <p:nvGrpSpPr>
          <p:cNvPr id="9" name="8 Grupo"/>
          <p:cNvGrpSpPr/>
          <p:nvPr/>
        </p:nvGrpSpPr>
        <p:grpSpPr>
          <a:xfrm>
            <a:off x="6319837" y="3696265"/>
            <a:ext cx="953234" cy="705975"/>
            <a:chOff x="1595903" y="1565462"/>
            <a:chExt cx="423159" cy="318293"/>
          </a:xfrm>
        </p:grpSpPr>
        <p:sp>
          <p:nvSpPr>
            <p:cNvPr id="10" name="9 Rombo"/>
            <p:cNvSpPr/>
            <p:nvPr/>
          </p:nvSpPr>
          <p:spPr bwMode="auto">
            <a:xfrm>
              <a:off x="1595903" y="1571812"/>
              <a:ext cx="317500" cy="311943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1" name="Picture 16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07776" y="1643599"/>
              <a:ext cx="85725" cy="209550"/>
            </a:xfrm>
            <a:prstGeom prst="rect">
              <a:avLst/>
            </a:prstGeom>
            <a:noFill/>
          </p:spPr>
        </p:pic>
        <p:pic>
          <p:nvPicPr>
            <p:cNvPr id="12" name="Picture 16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23812" y="1565462"/>
              <a:ext cx="95250" cy="209550"/>
            </a:xfrm>
            <a:prstGeom prst="rect">
              <a:avLst/>
            </a:prstGeom>
            <a:noFill/>
          </p:spPr>
        </p:pic>
      </p:grpSp>
      <p:cxnSp>
        <p:nvCxnSpPr>
          <p:cNvPr id="13" name="12 Conector recto de flecha"/>
          <p:cNvCxnSpPr/>
          <p:nvPr/>
        </p:nvCxnSpPr>
        <p:spPr>
          <a:xfrm rot="10800000">
            <a:off x="1305455" y="4053472"/>
            <a:ext cx="53890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rot="10800000" flipH="1">
            <a:off x="7031612" y="4058480"/>
            <a:ext cx="53890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820615" y="4381211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2000" kern="0" dirty="0" smtClean="0">
                <a:latin typeface="+mn-lt"/>
                <a:cs typeface="Arial"/>
              </a:rPr>
              <a:t>Come back </a:t>
            </a:r>
            <a:r>
              <a:rPr lang="es-ES" sz="2000" b="1" kern="0" dirty="0" smtClean="0">
                <a:latin typeface="+mn-lt"/>
                <a:cs typeface="Arial"/>
              </a:rPr>
              <a:t>S</a:t>
            </a:r>
            <a:r>
              <a:rPr lang="es-ES" sz="2000" b="1" kern="0" baseline="-25000" dirty="0" smtClean="0">
                <a:latin typeface="+mn-lt"/>
                <a:cs typeface="Arial"/>
              </a:rPr>
              <a:t>1</a:t>
            </a:r>
            <a:endParaRPr lang="es-ES" sz="2000" b="1" kern="0" baseline="-25000" dirty="0">
              <a:latin typeface="+mn-lt"/>
              <a:cs typeface="Arial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524500" y="4518683"/>
            <a:ext cx="29464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2000" kern="0" dirty="0" smtClean="0">
                <a:latin typeface="+mn-lt"/>
                <a:cs typeface="Arial"/>
              </a:rPr>
              <a:t>Come back </a:t>
            </a:r>
            <a:r>
              <a:rPr lang="es-ES" sz="2000" b="1" kern="0" dirty="0" smtClean="0">
                <a:latin typeface="+mn-lt"/>
                <a:cs typeface="Arial"/>
              </a:rPr>
              <a:t>S</a:t>
            </a:r>
            <a:r>
              <a:rPr lang="es-ES" sz="2000" b="1" kern="0" baseline="-25000" dirty="0" smtClean="0">
                <a:latin typeface="+mn-lt"/>
                <a:cs typeface="Arial"/>
              </a:rPr>
              <a:t>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Subtítulo"/>
          <p:cNvSpPr txBox="1">
            <a:spLocks/>
          </p:cNvSpPr>
          <p:nvPr/>
        </p:nvSpPr>
        <p:spPr>
          <a:xfrm>
            <a:off x="1285875" y="1622425"/>
            <a:ext cx="6472238" cy="4714875"/>
          </a:xfrm>
          <a:prstGeom prst="rect">
            <a:avLst/>
          </a:prstGeom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buAutoNum type="arabicPeriod" startAt="2"/>
              <a:defRPr/>
            </a:pPr>
            <a:r>
              <a:rPr lang="es-ES" sz="1400" kern="0" dirty="0" smtClean="0">
                <a:latin typeface="+mn-lt"/>
              </a:rPr>
              <a:t>Diseñar un circuito controlador para </a:t>
            </a:r>
            <a:r>
              <a:rPr lang="es-ES" sz="1400" kern="0" dirty="0" smtClean="0">
                <a:latin typeface="+mn-lt"/>
              </a:rPr>
              <a:t>calcular la multiplicación usando el algoritmo de booth. Multiplicando </a:t>
            </a:r>
            <a:r>
              <a:rPr lang="es-ES" sz="1400" kern="0" dirty="0" smtClean="0">
                <a:latin typeface="+mn-lt"/>
              </a:rPr>
              <a:t>R</a:t>
            </a:r>
            <a:r>
              <a:rPr lang="es-ES" sz="1400" kern="0" baseline="-25000" dirty="0" smtClean="0">
                <a:latin typeface="+mn-lt"/>
              </a:rPr>
              <a:t>0</a:t>
            </a:r>
            <a:r>
              <a:rPr lang="es-ES" sz="1400" kern="0" dirty="0" smtClean="0">
                <a:latin typeface="+mn-lt"/>
              </a:rPr>
              <a:t>, Multiplicador </a:t>
            </a:r>
            <a:r>
              <a:rPr lang="es-ES" sz="1400" kern="0" dirty="0" smtClean="0"/>
              <a:t>R</a:t>
            </a:r>
            <a:r>
              <a:rPr lang="es-ES" sz="1400" kern="0" baseline="-25000" dirty="0" smtClean="0"/>
              <a:t>1</a:t>
            </a:r>
            <a:r>
              <a:rPr lang="es-ES" sz="1400" kern="0" dirty="0" smtClean="0">
                <a:latin typeface="+mn-lt"/>
              </a:rPr>
              <a:t> , Producto en </a:t>
            </a:r>
            <a:r>
              <a:rPr lang="es-ES" sz="1400" kern="0" dirty="0" smtClean="0"/>
              <a:t>R</a:t>
            </a:r>
            <a:r>
              <a:rPr lang="es-ES" sz="1400" kern="0" baseline="-25000" dirty="0" smtClean="0"/>
              <a:t>2</a:t>
            </a:r>
            <a:r>
              <a:rPr lang="es-ES" sz="1400" kern="0" dirty="0" smtClean="0"/>
              <a:t> y R</a:t>
            </a:r>
            <a:r>
              <a:rPr lang="es-ES" sz="1400" kern="0" baseline="-25000" dirty="0" smtClean="0"/>
              <a:t>3 </a:t>
            </a:r>
            <a:r>
              <a:rPr lang="es-ES" sz="1400" kern="0" dirty="0" smtClean="0">
                <a:latin typeface="+mn-lt"/>
              </a:rPr>
              <a:t>(</a:t>
            </a:r>
            <a:r>
              <a:rPr lang="es-ES" sz="1400" kern="0" dirty="0" smtClean="0">
                <a:latin typeface="+mn-lt"/>
              </a:rPr>
              <a:t>4</a:t>
            </a:r>
            <a:r>
              <a:rPr lang="es-ES" sz="1400" kern="0" dirty="0" smtClean="0">
                <a:latin typeface="+mn-lt"/>
              </a:rPr>
              <a:t>0%).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buAutoNum type="arabicPeriod" startAt="2"/>
              <a:defRPr/>
            </a:pPr>
            <a:endParaRPr lang="es-ES" sz="1400" kern="0" dirty="0" smtClean="0">
              <a:latin typeface="+mn-lt"/>
            </a:endParaRPr>
          </a:p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400" kern="0" dirty="0">
                <a:latin typeface="+mn-lt"/>
              </a:rPr>
              <a:t>	</a:t>
            </a:r>
            <a:r>
              <a:rPr lang="es-ES" sz="1400" i="1" kern="0" dirty="0" smtClean="0">
                <a:latin typeface="+mn-lt"/>
              </a:rPr>
              <a:t>Realizar el ASM, listar la secuencia de operaciones en RTL</a:t>
            </a:r>
            <a:endParaRPr lang="es-ES" sz="1400" kern="0" dirty="0" smtClean="0"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2800" kern="0" dirty="0" smtClean="0">
              <a:latin typeface="+mn-lt"/>
            </a:endParaRP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15 Triángulo isósceles"/>
          <p:cNvSpPr/>
          <p:nvPr/>
        </p:nvSpPr>
        <p:spPr bwMode="auto">
          <a:xfrm flipH="1" flipV="1">
            <a:off x="4330700" y="4610100"/>
            <a:ext cx="533400" cy="241300"/>
          </a:xfrm>
          <a:prstGeom prst="triangl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7572375" y="4114800"/>
            <a:ext cx="914400" cy="1270000"/>
          </a:xfrm>
          <a:prstGeom prst="rect">
            <a:avLst/>
          </a:prstGeom>
          <a:solidFill>
            <a:srgbClr val="FF3300"/>
          </a:solidFill>
          <a:ln>
            <a:headEnd type="triangle" w="med" len="med"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 rot="16200000" flipH="1">
            <a:off x="3765748" y="4491236"/>
            <a:ext cx="237728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5189339" y="4503539"/>
            <a:ext cx="212328" cy="794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rot="16200000" flipH="1">
            <a:off x="4491633" y="5312767"/>
            <a:ext cx="212328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endCxn id="6" idx="2"/>
          </p:cNvCxnSpPr>
          <p:nvPr/>
        </p:nvCxnSpPr>
        <p:spPr>
          <a:xfrm rot="5400000">
            <a:off x="4273550" y="60134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87 Grupo"/>
          <p:cNvGrpSpPr/>
          <p:nvPr/>
        </p:nvGrpSpPr>
        <p:grpSpPr>
          <a:xfrm>
            <a:off x="6604000" y="4095750"/>
            <a:ext cx="968376" cy="1289050"/>
            <a:chOff x="6604000" y="4095750"/>
            <a:chExt cx="968376" cy="1289050"/>
          </a:xfrm>
        </p:grpSpPr>
        <p:sp>
          <p:nvSpPr>
            <p:cNvPr id="74" name="73 Triángulo isósceles"/>
            <p:cNvSpPr/>
            <p:nvPr/>
          </p:nvSpPr>
          <p:spPr bwMode="auto">
            <a:xfrm rot="5400000" flipH="1">
              <a:off x="6731000" y="4499371"/>
              <a:ext cx="393700" cy="22502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00B050"/>
              </a:solidFill>
              <a:headEnd type="triangle" w="med" len="med"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5" name="74 Triángulo isósceles"/>
            <p:cNvSpPr/>
            <p:nvPr/>
          </p:nvSpPr>
          <p:spPr bwMode="auto">
            <a:xfrm rot="16200000">
              <a:off x="6731000" y="4796221"/>
              <a:ext cx="393700" cy="22502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  <a:headEnd type="triangle" w="med" len="med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7" name="76 Conector angular"/>
            <p:cNvCxnSpPr>
              <a:stCxn id="74" idx="0"/>
              <a:endCxn id="75" idx="3"/>
            </p:cNvCxnSpPr>
            <p:nvPr/>
          </p:nvCxnSpPr>
          <p:spPr>
            <a:xfrm>
              <a:off x="7040365" y="4611886"/>
              <a:ext cx="1588" cy="296850"/>
            </a:xfrm>
            <a:prstGeom prst="bentConnector3">
              <a:avLst>
                <a:gd name="adj1" fmla="val 12958316"/>
              </a:avLst>
            </a:prstGeom>
            <a:ln w="1905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 de flecha"/>
            <p:cNvCxnSpPr>
              <a:stCxn id="40" idx="1"/>
            </p:cNvCxnSpPr>
            <p:nvPr/>
          </p:nvCxnSpPr>
          <p:spPr>
            <a:xfrm rot="10800000" flipV="1">
              <a:off x="7246145" y="4752973"/>
              <a:ext cx="32623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Forma"/>
            <p:cNvCxnSpPr>
              <a:stCxn id="38" idx="2"/>
              <a:endCxn id="74" idx="3"/>
            </p:cNvCxnSpPr>
            <p:nvPr/>
          </p:nvCxnSpPr>
          <p:spPr>
            <a:xfrm rot="16200000" flipH="1">
              <a:off x="6451600" y="4248150"/>
              <a:ext cx="516136" cy="211336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Forma"/>
            <p:cNvCxnSpPr>
              <a:stCxn id="75" idx="0"/>
              <a:endCxn id="39" idx="0"/>
            </p:cNvCxnSpPr>
            <p:nvPr/>
          </p:nvCxnSpPr>
          <p:spPr>
            <a:xfrm rot="10800000" flipV="1">
              <a:off x="6616700" y="4908736"/>
              <a:ext cx="198636" cy="47606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91 Conector recto de flecha"/>
          <p:cNvCxnSpPr/>
          <p:nvPr/>
        </p:nvCxnSpPr>
        <p:spPr>
          <a:xfrm rot="10800000">
            <a:off x="3481586" y="4986722"/>
            <a:ext cx="2377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 bwMode="auto">
          <a:xfrm>
            <a:off x="2968614" y="4927786"/>
            <a:ext cx="508793" cy="13335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grpSp>
        <p:nvGrpSpPr>
          <p:cNvPr id="3" name="201 Grupo"/>
          <p:cNvGrpSpPr/>
          <p:nvPr/>
        </p:nvGrpSpPr>
        <p:grpSpPr>
          <a:xfrm>
            <a:off x="2963852" y="4861888"/>
            <a:ext cx="512970" cy="238125"/>
            <a:chOff x="2968614" y="4861888"/>
            <a:chExt cx="512970" cy="238125"/>
          </a:xfrm>
        </p:grpSpPr>
        <p:pic>
          <p:nvPicPr>
            <p:cNvPr id="6201" name="Picture 5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68614" y="4861888"/>
              <a:ext cx="512970" cy="2381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cxnSp>
          <p:nvCxnSpPr>
            <p:cNvPr id="94" name="93 Conector recto"/>
            <p:cNvCxnSpPr/>
            <p:nvPr/>
          </p:nvCxnSpPr>
          <p:spPr>
            <a:xfrm rot="5400000">
              <a:off x="3293266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 rot="5400000">
              <a:off x="3167849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 rot="5400000">
              <a:off x="3031322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52525"/>
            <a:ext cx="209550" cy="238125"/>
          </a:xfrm>
          <a:prstGeom prst="rect">
            <a:avLst/>
          </a:prstGeom>
          <a:noFill/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847850"/>
            <a:ext cx="209550" cy="238125"/>
          </a:xfrm>
          <a:prstGeom prst="rect">
            <a:avLst/>
          </a:prstGeom>
          <a:noFill/>
        </p:spPr>
      </p:pic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176 Grupo"/>
          <p:cNvGrpSpPr/>
          <p:nvPr/>
        </p:nvGrpSpPr>
        <p:grpSpPr>
          <a:xfrm>
            <a:off x="1625600" y="4102100"/>
            <a:ext cx="914400" cy="1291828"/>
            <a:chOff x="1625600" y="4102100"/>
            <a:chExt cx="914400" cy="1291828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1625600" y="4108450"/>
              <a:ext cx="914400" cy="12700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43" name="42 Conector recto"/>
            <p:cNvCxnSpPr/>
            <p:nvPr/>
          </p:nvCxnSpPr>
          <p:spPr>
            <a:xfrm flipV="1">
              <a:off x="1625600" y="4330700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V="1">
              <a:off x="1625600" y="4552156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flipV="1">
              <a:off x="1625600" y="5156200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6178" name="Picture 3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78025" y="4102100"/>
              <a:ext cx="209550" cy="238125"/>
            </a:xfrm>
            <a:prstGeom prst="rect">
              <a:avLst/>
            </a:prstGeom>
            <a:noFill/>
          </p:spPr>
        </p:pic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78025" y="4326731"/>
              <a:ext cx="209550" cy="238125"/>
            </a:xfrm>
            <a:prstGeom prst="rect">
              <a:avLst/>
            </a:prstGeom>
            <a:noFill/>
          </p:spPr>
        </p:pic>
        <p:pic>
          <p:nvPicPr>
            <p:cNvPr id="6176" name="Picture 3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65325" y="5155803"/>
              <a:ext cx="209550" cy="238125"/>
            </a:xfrm>
            <a:prstGeom prst="rect">
              <a:avLst/>
            </a:prstGeom>
            <a:noFill/>
          </p:spPr>
        </p:pic>
      </p:grp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177 Grupo"/>
          <p:cNvGrpSpPr/>
          <p:nvPr/>
        </p:nvGrpSpPr>
        <p:grpSpPr>
          <a:xfrm>
            <a:off x="3441700" y="4102100"/>
            <a:ext cx="914400" cy="266700"/>
            <a:chOff x="3441700" y="4102100"/>
            <a:chExt cx="914400" cy="266700"/>
          </a:xfrm>
        </p:grpSpPr>
        <p:sp>
          <p:nvSpPr>
            <p:cNvPr id="14" name="13 Rectángulo"/>
            <p:cNvSpPr/>
            <p:nvPr/>
          </p:nvSpPr>
          <p:spPr bwMode="auto">
            <a:xfrm>
              <a:off x="3441700" y="41021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84" name="Picture 40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2199" y="4114800"/>
              <a:ext cx="504825" cy="238125"/>
            </a:xfrm>
            <a:prstGeom prst="rect">
              <a:avLst/>
            </a:prstGeom>
            <a:noFill/>
          </p:spPr>
        </p:pic>
      </p:grpSp>
      <p:grpSp>
        <p:nvGrpSpPr>
          <p:cNvPr id="7" name="178 Grupo"/>
          <p:cNvGrpSpPr/>
          <p:nvPr/>
        </p:nvGrpSpPr>
        <p:grpSpPr>
          <a:xfrm>
            <a:off x="4838700" y="4114800"/>
            <a:ext cx="914400" cy="266700"/>
            <a:chOff x="4838700" y="4114800"/>
            <a:chExt cx="914400" cy="266700"/>
          </a:xfrm>
        </p:grpSpPr>
        <p:sp>
          <p:nvSpPr>
            <p:cNvPr id="15" name="14 Rectángulo"/>
            <p:cNvSpPr/>
            <p:nvPr/>
          </p:nvSpPr>
          <p:spPr bwMode="auto">
            <a:xfrm>
              <a:off x="4838700" y="41148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83" name="Picture 3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54600" y="4130675"/>
              <a:ext cx="504825" cy="238125"/>
            </a:xfrm>
            <a:prstGeom prst="rect">
              <a:avLst/>
            </a:prstGeom>
            <a:noFill/>
          </p:spPr>
        </p:pic>
      </p:grp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35 Rectángulo"/>
          <p:cNvSpPr/>
          <p:nvPr/>
        </p:nvSpPr>
        <p:spPr bwMode="auto">
          <a:xfrm>
            <a:off x="3886200" y="5422900"/>
            <a:ext cx="1409700" cy="266700"/>
          </a:xfrm>
          <a:prstGeom prst="rect">
            <a:avLst/>
          </a:prstGeom>
          <a:ln>
            <a:headEnd type="triangle" w="med" len="med"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8" name="179 Grupo"/>
          <p:cNvGrpSpPr/>
          <p:nvPr/>
        </p:nvGrpSpPr>
        <p:grpSpPr>
          <a:xfrm>
            <a:off x="6146800" y="3816351"/>
            <a:ext cx="914400" cy="279399"/>
            <a:chOff x="6146800" y="3816351"/>
            <a:chExt cx="914400" cy="279399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46800" y="382905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94" name="Picture 5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02387" y="3816351"/>
              <a:ext cx="400050" cy="238125"/>
            </a:xfrm>
            <a:prstGeom prst="rect">
              <a:avLst/>
            </a:prstGeom>
            <a:noFill/>
          </p:spPr>
        </p:pic>
      </p:grpSp>
      <p:grpSp>
        <p:nvGrpSpPr>
          <p:cNvPr id="9" name="186 Grupo"/>
          <p:cNvGrpSpPr/>
          <p:nvPr/>
        </p:nvGrpSpPr>
        <p:grpSpPr>
          <a:xfrm>
            <a:off x="6159500" y="5384800"/>
            <a:ext cx="914400" cy="266700"/>
            <a:chOff x="6159500" y="5384800"/>
            <a:chExt cx="914400" cy="266700"/>
          </a:xfrm>
        </p:grpSpPr>
        <p:sp>
          <p:nvSpPr>
            <p:cNvPr id="39" name="38 Rectángulo"/>
            <p:cNvSpPr/>
            <p:nvPr/>
          </p:nvSpPr>
          <p:spPr bwMode="auto">
            <a:xfrm>
              <a:off x="6159500" y="53848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93" name="Picture 49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69062" y="5384801"/>
              <a:ext cx="266700" cy="238125"/>
            </a:xfrm>
            <a:prstGeom prst="rect">
              <a:avLst/>
            </a:prstGeom>
            <a:noFill/>
          </p:spPr>
        </p:pic>
      </p:grp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0" name="181 Grupo"/>
          <p:cNvGrpSpPr/>
          <p:nvPr/>
        </p:nvGrpSpPr>
        <p:grpSpPr>
          <a:xfrm>
            <a:off x="3441700" y="4604544"/>
            <a:ext cx="2273300" cy="602456"/>
            <a:chOff x="3441700" y="4604544"/>
            <a:chExt cx="2273300" cy="602456"/>
          </a:xfrm>
        </p:grpSpPr>
        <p:grpSp>
          <p:nvGrpSpPr>
            <p:cNvPr id="12" name="180 Grupo"/>
            <p:cNvGrpSpPr/>
            <p:nvPr/>
          </p:nvGrpSpPr>
          <p:grpSpPr>
            <a:xfrm>
              <a:off x="3441700" y="4604544"/>
              <a:ext cx="2273300" cy="602456"/>
              <a:chOff x="3441700" y="4604544"/>
              <a:chExt cx="2273300" cy="602456"/>
            </a:xfrm>
          </p:grpSpPr>
          <p:sp>
            <p:nvSpPr>
              <p:cNvPr id="13" name="12 Operación manual"/>
              <p:cNvSpPr/>
              <p:nvPr/>
            </p:nvSpPr>
            <p:spPr bwMode="auto">
              <a:xfrm>
                <a:off x="3441700" y="4610100"/>
                <a:ext cx="2273300" cy="596900"/>
              </a:xfrm>
              <a:prstGeom prst="flowChartManualOperation">
                <a:avLst/>
              </a:prstGeom>
              <a:ln>
                <a:headEnd type="triangle" w="med" len="med"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s-ES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" name="17 Conector recto"/>
              <p:cNvCxnSpPr/>
              <p:nvPr/>
            </p:nvCxnSpPr>
            <p:spPr>
              <a:xfrm rot="5400000" flipH="1" flipV="1">
                <a:off x="4597400" y="4338887"/>
                <a:ext cx="1588" cy="533400"/>
              </a:xfrm>
              <a:prstGeom prst="line">
                <a:avLst/>
              </a:prstGeom>
              <a:ln>
                <a:tailEnd type="none" w="lg" len="lg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4324350" y="4604544"/>
                <a:ext cx="279944" cy="246856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 rot="10800000" flipV="1">
                <a:off x="4592638" y="4604544"/>
                <a:ext cx="273594" cy="246856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 flipV="1">
                <a:off x="4400947" y="4623796"/>
                <a:ext cx="380206" cy="3426"/>
              </a:xfrm>
              <a:prstGeom prst="line">
                <a:avLst/>
              </a:prstGeom>
              <a:ln>
                <a:tailEnd type="none" w="lg" len="lg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6198" name="Picture 54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5950" y="4867659"/>
              <a:ext cx="342900" cy="238125"/>
            </a:xfrm>
            <a:prstGeom prst="rect">
              <a:avLst/>
            </a:prstGeom>
            <a:noFill/>
          </p:spPr>
        </p:pic>
      </p:grp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07" name="Picture 6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9538" y="4606381"/>
            <a:ext cx="561975" cy="342900"/>
          </a:xfrm>
          <a:prstGeom prst="rect">
            <a:avLst/>
          </a:prstGeom>
          <a:noFill/>
        </p:spPr>
      </p:pic>
      <p:grpSp>
        <p:nvGrpSpPr>
          <p:cNvPr id="17" name="173 Grupo"/>
          <p:cNvGrpSpPr/>
          <p:nvPr/>
        </p:nvGrpSpPr>
        <p:grpSpPr>
          <a:xfrm>
            <a:off x="1530464" y="3434442"/>
            <a:ext cx="6956311" cy="662102"/>
            <a:chOff x="1530464" y="3434442"/>
            <a:chExt cx="6956311" cy="662102"/>
          </a:xfrm>
        </p:grpSpPr>
        <p:cxnSp>
          <p:nvCxnSpPr>
            <p:cNvPr id="89" name="88 Conector recto de flecha"/>
            <p:cNvCxnSpPr>
              <a:endCxn id="38" idx="0"/>
            </p:cNvCxnSpPr>
            <p:nvPr/>
          </p:nvCxnSpPr>
          <p:spPr>
            <a:xfrm rot="5400000">
              <a:off x="6527403" y="3739754"/>
              <a:ext cx="165894" cy="1269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171 Grupo"/>
            <p:cNvGrpSpPr/>
            <p:nvPr/>
          </p:nvGrpSpPr>
          <p:grpSpPr>
            <a:xfrm>
              <a:off x="1530464" y="3434442"/>
              <a:ext cx="6956311" cy="662102"/>
              <a:chOff x="1530464" y="3434442"/>
              <a:chExt cx="6956311" cy="662102"/>
            </a:xfrm>
          </p:grpSpPr>
          <p:cxnSp>
            <p:nvCxnSpPr>
              <p:cNvPr id="57" name="56 Conector recto de flecha"/>
              <p:cNvCxnSpPr/>
              <p:nvPr/>
            </p:nvCxnSpPr>
            <p:spPr>
              <a:xfrm rot="16200000" flipH="1">
                <a:off x="3672681" y="3875881"/>
                <a:ext cx="426244" cy="79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169 Grupo"/>
              <p:cNvGrpSpPr/>
              <p:nvPr/>
            </p:nvGrpSpPr>
            <p:grpSpPr>
              <a:xfrm>
                <a:off x="1530464" y="3434442"/>
                <a:ext cx="6956311" cy="662102"/>
                <a:chOff x="1530464" y="3434442"/>
                <a:chExt cx="6956311" cy="662102"/>
              </a:xfrm>
            </p:grpSpPr>
            <p:cxnSp>
              <p:nvCxnSpPr>
                <p:cNvPr id="47" name="46 Conector recto de flecha"/>
                <p:cNvCxnSpPr/>
                <p:nvPr/>
              </p:nvCxnSpPr>
              <p:spPr>
                <a:xfrm rot="5400000" flipH="1" flipV="1">
                  <a:off x="1640681" y="3883025"/>
                  <a:ext cx="426244" cy="794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54 Conector recto"/>
                <p:cNvCxnSpPr/>
                <p:nvPr/>
              </p:nvCxnSpPr>
              <p:spPr>
                <a:xfrm>
                  <a:off x="1625600" y="3670300"/>
                  <a:ext cx="6861175" cy="158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11" name="Picture 67"/>
                <p:cNvPicPr>
                  <a:picLocks noChangeAspect="1" noChangeArrowheads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1530464" y="3434442"/>
                  <a:ext cx="638175" cy="304800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21" name="172 Grupo"/>
          <p:cNvGrpSpPr/>
          <p:nvPr/>
        </p:nvGrpSpPr>
        <p:grpSpPr>
          <a:xfrm>
            <a:off x="1530464" y="3166608"/>
            <a:ext cx="6970825" cy="948192"/>
            <a:chOff x="1530464" y="3166608"/>
            <a:chExt cx="6970825" cy="948192"/>
          </a:xfrm>
        </p:grpSpPr>
        <p:cxnSp>
          <p:nvCxnSpPr>
            <p:cNvPr id="58" name="57 Conector recto de flecha"/>
            <p:cNvCxnSpPr/>
            <p:nvPr/>
          </p:nvCxnSpPr>
          <p:spPr>
            <a:xfrm rot="16200000" flipH="1">
              <a:off x="4941094" y="3759200"/>
              <a:ext cx="709612" cy="15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170 Grupo"/>
            <p:cNvGrpSpPr/>
            <p:nvPr/>
          </p:nvGrpSpPr>
          <p:grpSpPr>
            <a:xfrm>
              <a:off x="1530464" y="3166608"/>
              <a:ext cx="6970825" cy="929142"/>
              <a:chOff x="1530464" y="3166608"/>
              <a:chExt cx="6970825" cy="929142"/>
            </a:xfrm>
          </p:grpSpPr>
          <p:cxnSp>
            <p:nvCxnSpPr>
              <p:cNvPr id="52" name="51 Conector recto de flecha"/>
              <p:cNvCxnSpPr/>
              <p:nvPr/>
            </p:nvCxnSpPr>
            <p:spPr>
              <a:xfrm rot="5400000" flipH="1" flipV="1">
                <a:off x="1928416" y="3749278"/>
                <a:ext cx="691356" cy="1588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1640114" y="3403600"/>
                <a:ext cx="6861175" cy="1588"/>
              </a:xfrm>
              <a:prstGeom prst="line">
                <a:avLst/>
              </a:prstGeom>
              <a:ln w="19050">
                <a:solidFill>
                  <a:srgbClr val="FFC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10" name="Picture 66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530464" y="3166608"/>
                <a:ext cx="638175" cy="3048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3" name="175 Grupo"/>
          <p:cNvGrpSpPr/>
          <p:nvPr/>
        </p:nvGrpSpPr>
        <p:grpSpPr>
          <a:xfrm>
            <a:off x="1420133" y="5378450"/>
            <a:ext cx="7015048" cy="1018494"/>
            <a:chOff x="1420133" y="5378450"/>
            <a:chExt cx="7015048" cy="1018494"/>
          </a:xfrm>
        </p:grpSpPr>
        <p:grpSp>
          <p:nvGrpSpPr>
            <p:cNvPr id="24" name="174 Grupo"/>
            <p:cNvGrpSpPr/>
            <p:nvPr/>
          </p:nvGrpSpPr>
          <p:grpSpPr>
            <a:xfrm>
              <a:off x="1574006" y="5378450"/>
              <a:ext cx="6861175" cy="960438"/>
              <a:chOff x="1574006" y="5378450"/>
              <a:chExt cx="6861175" cy="960438"/>
            </a:xfrm>
          </p:grpSpPr>
          <p:cxnSp>
            <p:nvCxnSpPr>
              <p:cNvPr id="68" name="67 Conector recto"/>
              <p:cNvCxnSpPr/>
              <p:nvPr/>
            </p:nvCxnSpPr>
            <p:spPr>
              <a:xfrm>
                <a:off x="1574006" y="6337300"/>
                <a:ext cx="6861175" cy="1588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 de flecha"/>
              <p:cNvCxnSpPr>
                <a:stCxn id="37" idx="2"/>
              </p:cNvCxnSpPr>
              <p:nvPr/>
            </p:nvCxnSpPr>
            <p:spPr>
              <a:xfrm rot="16200000" flipH="1">
                <a:off x="4514850" y="6254750"/>
                <a:ext cx="16668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>
                <a:endCxn id="41" idx="2"/>
              </p:cNvCxnSpPr>
              <p:nvPr/>
            </p:nvCxnSpPr>
            <p:spPr>
              <a:xfrm rot="5400000" flipH="1" flipV="1">
                <a:off x="1603375" y="5857875"/>
                <a:ext cx="958850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86 Conector recto de flecha"/>
              <p:cNvCxnSpPr/>
              <p:nvPr/>
            </p:nvCxnSpPr>
            <p:spPr>
              <a:xfrm rot="5400000">
                <a:off x="6260306" y="59944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15" name="Picture 71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0133" y="6092144"/>
              <a:ext cx="619125" cy="304800"/>
            </a:xfrm>
            <a:prstGeom prst="rect">
              <a:avLst/>
            </a:prstGeom>
            <a:noFill/>
          </p:spPr>
        </p:pic>
      </p:grp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4325" y="5733653"/>
            <a:ext cx="666750" cy="209550"/>
          </a:xfrm>
          <a:prstGeom prst="rect">
            <a:avLst/>
          </a:prstGeom>
          <a:noFill/>
        </p:spPr>
      </p:pic>
      <p:sp>
        <p:nvSpPr>
          <p:cNvPr id="622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26" name="Rectangle 82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9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28" name="Picture 8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673476"/>
            <a:ext cx="771525" cy="209550"/>
          </a:xfrm>
          <a:prstGeom prst="rect">
            <a:avLst/>
          </a:prstGeom>
          <a:noFill/>
        </p:spPr>
      </p:pic>
      <p:sp>
        <p:nvSpPr>
          <p:cNvPr id="6230" name="Rectangle 86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4950" y="5461794"/>
            <a:ext cx="1009650" cy="1905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 bwMode="auto">
          <a:xfrm>
            <a:off x="7702550" y="1210140"/>
            <a:ext cx="546100" cy="1905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" name="2 Rombo"/>
          <p:cNvSpPr/>
          <p:nvPr/>
        </p:nvSpPr>
        <p:spPr bwMode="auto">
          <a:xfrm>
            <a:off x="7822405" y="1595903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" name="3 Conector recto de flecha"/>
          <p:cNvCxnSpPr>
            <a:stCxn id="2" idx="2"/>
            <a:endCxn id="3" idx="0"/>
          </p:cNvCxnSpPr>
          <p:nvPr/>
        </p:nvCxnSpPr>
        <p:spPr>
          <a:xfrm rot="16200000" flipH="1">
            <a:off x="7880746" y="1495493"/>
            <a:ext cx="195263" cy="555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rot="5400000">
            <a:off x="7916863" y="1972139"/>
            <a:ext cx="129383" cy="79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ombo"/>
          <p:cNvSpPr/>
          <p:nvPr/>
        </p:nvSpPr>
        <p:spPr bwMode="auto">
          <a:xfrm>
            <a:off x="7821455" y="2428882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7156449" y="3094205"/>
            <a:ext cx="659609" cy="151877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152103" y="3034934"/>
            <a:ext cx="671221" cy="211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0" name="9 Forma"/>
          <p:cNvCxnSpPr>
            <a:stCxn id="6" idx="1"/>
            <a:endCxn id="8" idx="0"/>
          </p:cNvCxnSpPr>
          <p:nvPr/>
        </p:nvCxnSpPr>
        <p:spPr>
          <a:xfrm rot="10800000" flipV="1">
            <a:off x="7486255" y="2584853"/>
            <a:ext cx="335201" cy="509351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Forma"/>
          <p:cNvCxnSpPr>
            <a:stCxn id="6" idx="3"/>
            <a:endCxn id="9" idx="0"/>
          </p:cNvCxnSpPr>
          <p:nvPr/>
        </p:nvCxnSpPr>
        <p:spPr>
          <a:xfrm>
            <a:off x="8138955" y="2584854"/>
            <a:ext cx="348759" cy="450080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ombo"/>
          <p:cNvSpPr/>
          <p:nvPr/>
        </p:nvSpPr>
        <p:spPr bwMode="auto">
          <a:xfrm>
            <a:off x="7823202" y="4518475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3" name="12 Conector angular"/>
          <p:cNvCxnSpPr>
            <a:stCxn id="8" idx="2"/>
            <a:endCxn id="132" idx="1"/>
          </p:cNvCxnSpPr>
          <p:nvPr/>
        </p:nvCxnSpPr>
        <p:spPr>
          <a:xfrm rot="5400000">
            <a:off x="7040244" y="3613112"/>
            <a:ext cx="813041" cy="78980"/>
          </a:xfrm>
          <a:prstGeom prst="bentConnector4">
            <a:avLst>
              <a:gd name="adj1" fmla="val 43508"/>
              <a:gd name="adj2" fmla="val 38944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9" idx="2"/>
            <a:endCxn id="132" idx="3"/>
          </p:cNvCxnSpPr>
          <p:nvPr/>
        </p:nvCxnSpPr>
        <p:spPr>
          <a:xfrm rot="16200000" flipH="1">
            <a:off x="8119617" y="3614178"/>
            <a:ext cx="813041" cy="76847"/>
          </a:xfrm>
          <a:prstGeom prst="bentConnector4">
            <a:avLst>
              <a:gd name="adj1" fmla="val 43508"/>
              <a:gd name="adj2" fmla="val 73419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21 Forma"/>
          <p:cNvCxnSpPr>
            <a:stCxn id="12" idx="1"/>
            <a:endCxn id="6" idx="0"/>
          </p:cNvCxnSpPr>
          <p:nvPr/>
        </p:nvCxnSpPr>
        <p:spPr>
          <a:xfrm rot="10800000" flipH="1">
            <a:off x="7823201" y="2428883"/>
            <a:ext cx="157003" cy="2245565"/>
          </a:xfrm>
          <a:prstGeom prst="bentConnector4">
            <a:avLst>
              <a:gd name="adj1" fmla="val -452480"/>
              <a:gd name="adj2" fmla="val 10509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2" idx="3"/>
            <a:endCxn id="2" idx="3"/>
          </p:cNvCxnSpPr>
          <p:nvPr/>
        </p:nvCxnSpPr>
        <p:spPr>
          <a:xfrm flipV="1">
            <a:off x="8140702" y="1305390"/>
            <a:ext cx="107948" cy="3369057"/>
          </a:xfrm>
          <a:prstGeom prst="bentConnector3">
            <a:avLst>
              <a:gd name="adj1" fmla="val 89060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3" y="1671311"/>
            <a:ext cx="76200" cy="209550"/>
          </a:xfrm>
          <a:prstGeom prst="rect">
            <a:avLst/>
          </a:prstGeom>
          <a:noFill/>
        </p:spPr>
      </p:pic>
      <p:pic>
        <p:nvPicPr>
          <p:cNvPr id="19" name="Picture 16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5075" y="4580737"/>
            <a:ext cx="85725" cy="209550"/>
          </a:xfrm>
          <a:prstGeom prst="rect">
            <a:avLst/>
          </a:prstGeom>
          <a:noFill/>
        </p:spPr>
      </p:pic>
      <p:pic>
        <p:nvPicPr>
          <p:cNvPr id="20" name="Picture 16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3300" y="1460173"/>
            <a:ext cx="95250" cy="209550"/>
          </a:xfrm>
          <a:prstGeom prst="rect">
            <a:avLst/>
          </a:prstGeom>
          <a:noFill/>
        </p:spPr>
      </p:pic>
      <p:pic>
        <p:nvPicPr>
          <p:cNvPr id="21" name="Picture 16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9580" y="1849111"/>
            <a:ext cx="95250" cy="209550"/>
          </a:xfrm>
          <a:prstGeom prst="rect">
            <a:avLst/>
          </a:prstGeom>
          <a:noFill/>
        </p:spPr>
      </p:pic>
      <p:cxnSp>
        <p:nvCxnSpPr>
          <p:cNvPr id="22" name="21 Conector angular"/>
          <p:cNvCxnSpPr>
            <a:stCxn id="3" idx="1"/>
            <a:endCxn id="2" idx="1"/>
          </p:cNvCxnSpPr>
          <p:nvPr/>
        </p:nvCxnSpPr>
        <p:spPr>
          <a:xfrm rot="10800000">
            <a:off x="7702551" y="1305391"/>
            <a:ext cx="119855" cy="446485"/>
          </a:xfrm>
          <a:prstGeom prst="bentConnector3">
            <a:avLst>
              <a:gd name="adj1" fmla="val 29073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6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2550" y="4499425"/>
            <a:ext cx="95250" cy="209550"/>
          </a:xfrm>
          <a:prstGeom prst="rect">
            <a:avLst/>
          </a:prstGeom>
          <a:noFill/>
        </p:spPr>
      </p:pic>
      <p:pic>
        <p:nvPicPr>
          <p:cNvPr id="26" name="Picture 16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4761" y="4474025"/>
            <a:ext cx="95250" cy="209550"/>
          </a:xfrm>
          <a:prstGeom prst="rect">
            <a:avLst/>
          </a:prstGeom>
          <a:noFill/>
        </p:spPr>
      </p:pic>
      <p:sp>
        <p:nvSpPr>
          <p:cNvPr id="28" name="27 Rectángulo"/>
          <p:cNvSpPr/>
          <p:nvPr/>
        </p:nvSpPr>
        <p:spPr bwMode="auto">
          <a:xfrm>
            <a:off x="7581901" y="2037229"/>
            <a:ext cx="819149" cy="23924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32" name="Picture 19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1862" y="1850936"/>
            <a:ext cx="152400" cy="192261"/>
          </a:xfrm>
          <a:prstGeom prst="rect">
            <a:avLst/>
          </a:prstGeom>
          <a:noFill/>
        </p:spPr>
      </p:pic>
      <p:pic>
        <p:nvPicPr>
          <p:cNvPr id="36" name="Picture 19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2700" y="2905949"/>
            <a:ext cx="152400" cy="209550"/>
          </a:xfrm>
          <a:prstGeom prst="rect">
            <a:avLst/>
          </a:prstGeom>
          <a:noFill/>
        </p:spPr>
      </p:pic>
      <p:cxnSp>
        <p:nvCxnSpPr>
          <p:cNvPr id="51" name="50 Conector recto de flecha"/>
          <p:cNvCxnSpPr>
            <a:endCxn id="6" idx="0"/>
          </p:cNvCxnSpPr>
          <p:nvPr/>
        </p:nvCxnSpPr>
        <p:spPr>
          <a:xfrm rot="5400000">
            <a:off x="7904877" y="2351804"/>
            <a:ext cx="152407" cy="174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 bwMode="auto">
          <a:xfrm>
            <a:off x="6203633" y="1905000"/>
            <a:ext cx="865187" cy="1778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8" name="57 Operación manual"/>
          <p:cNvSpPr/>
          <p:nvPr/>
        </p:nvSpPr>
        <p:spPr bwMode="auto">
          <a:xfrm>
            <a:off x="5676900" y="2357437"/>
            <a:ext cx="1066800" cy="347663"/>
          </a:xfrm>
          <a:prstGeom prst="flowChartManualOperation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9" name="58 Conector recto"/>
          <p:cNvCxnSpPr/>
          <p:nvPr/>
        </p:nvCxnSpPr>
        <p:spPr>
          <a:xfrm rot="5400000" flipH="1" flipV="1">
            <a:off x="6234832" y="2190675"/>
            <a:ext cx="1588" cy="324000"/>
          </a:xfrm>
          <a:prstGeom prst="line">
            <a:avLst/>
          </a:prstGeom>
          <a:ln>
            <a:tailEnd type="none" w="lg" len="lg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 flipH="1">
            <a:off x="6067276" y="2363787"/>
            <a:ext cx="177800" cy="16510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6200000" flipH="1" flipV="1">
            <a:off x="6232376" y="2363787"/>
            <a:ext cx="177800" cy="16510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 bwMode="auto">
          <a:xfrm>
            <a:off x="5827713" y="2955925"/>
            <a:ext cx="1164907" cy="1778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63" name="Picture 1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5520" y="2522537"/>
            <a:ext cx="304800" cy="209550"/>
          </a:xfrm>
          <a:prstGeom prst="rect">
            <a:avLst/>
          </a:prstGeom>
          <a:noFill/>
        </p:spPr>
      </p:pic>
      <p:cxnSp>
        <p:nvCxnSpPr>
          <p:cNvPr id="65" name="64 Conector recto"/>
          <p:cNvCxnSpPr>
            <a:stCxn id="62" idx="2"/>
            <a:endCxn id="62" idx="0"/>
          </p:cNvCxnSpPr>
          <p:nvPr/>
        </p:nvCxnSpPr>
        <p:spPr>
          <a:xfrm rot="5400000" flipH="1">
            <a:off x="6321267" y="3044825"/>
            <a:ext cx="17780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2382" y="2857366"/>
            <a:ext cx="152400" cy="20955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5520" y="2977273"/>
            <a:ext cx="104775" cy="209550"/>
          </a:xfrm>
          <a:prstGeom prst="rect">
            <a:avLst/>
          </a:prstGeom>
          <a:noFill/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38925" y="2963826"/>
            <a:ext cx="104775" cy="209550"/>
          </a:xfrm>
          <a:prstGeom prst="rect">
            <a:avLst/>
          </a:prstGeom>
          <a:noFill/>
        </p:spPr>
      </p:pic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466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0" y="6667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5" name="114 Conector recto de flecha"/>
          <p:cNvCxnSpPr/>
          <p:nvPr/>
        </p:nvCxnSpPr>
        <p:spPr>
          <a:xfrm rot="5400000">
            <a:off x="6042576" y="2836983"/>
            <a:ext cx="250825" cy="46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 rot="16200000" flipH="1">
            <a:off x="5756672" y="2217341"/>
            <a:ext cx="26908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 rot="10800000" flipV="1">
            <a:off x="5510214" y="2084518"/>
            <a:ext cx="380999" cy="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 rot="5400000">
            <a:off x="4924240" y="2659062"/>
            <a:ext cx="117194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 flipV="1">
            <a:off x="5500684" y="3245278"/>
            <a:ext cx="648000" cy="55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/>
          <p:nvPr/>
        </p:nvCxnSpPr>
        <p:spPr>
          <a:xfrm rot="5400000" flipH="1" flipV="1">
            <a:off x="6079719" y="3193350"/>
            <a:ext cx="120835" cy="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/>
          <p:nvPr/>
        </p:nvCxnSpPr>
        <p:spPr>
          <a:xfrm rot="16200000" flipH="1">
            <a:off x="6309758" y="2222043"/>
            <a:ext cx="274637" cy="269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0" name="Picture 130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2186" y="1223961"/>
            <a:ext cx="238125" cy="209550"/>
          </a:xfrm>
          <a:prstGeom prst="rect">
            <a:avLst/>
          </a:prstGeom>
          <a:noFill/>
        </p:spPr>
      </p:pic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BOOTH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0" name="4 Subtítulo"/>
          <p:cNvSpPr txBox="1">
            <a:spLocks/>
          </p:cNvSpPr>
          <p:nvPr/>
        </p:nvSpPr>
        <p:spPr>
          <a:xfrm>
            <a:off x="562852" y="1346200"/>
            <a:ext cx="6472238" cy="4818064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0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</a:t>
            </a:r>
            <a:r>
              <a:rPr lang="es-ES" sz="1600" kern="0" dirty="0" smtClean="0">
                <a:cs typeface="Arial"/>
              </a:rPr>
              <a:t>“Multiplicando	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</a:t>
            </a:r>
            <a:r>
              <a:rPr lang="es-ES" sz="1600" kern="0" dirty="0" smtClean="0">
                <a:cs typeface="Arial"/>
              </a:rPr>
              <a:t>“</a:t>
            </a:r>
            <a:r>
              <a:rPr lang="es-ES" sz="1600" kern="0" dirty="0" smtClean="0">
                <a:cs typeface="Arial"/>
              </a:rPr>
              <a:t>Multiplicador</a:t>
            </a:r>
            <a:r>
              <a:rPr lang="es-ES" sz="1600" kern="0" dirty="0" smtClean="0">
                <a:cs typeface="Arial"/>
              </a:rPr>
              <a:t>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“P</a:t>
            </a:r>
            <a:r>
              <a:rPr lang="es-ES" sz="1600" kern="0" baseline="-25000" dirty="0" smtClean="0"/>
              <a:t>H</a:t>
            </a:r>
            <a:r>
              <a:rPr lang="es-ES" sz="1600" kern="0" dirty="0" smtClean="0">
                <a:cs typeface="Arial"/>
              </a:rPr>
              <a:t>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</a:t>
            </a:r>
            <a:r>
              <a:rPr lang="es-ES" sz="1600" kern="0" dirty="0" smtClean="0">
                <a:cs typeface="Arial"/>
              </a:rPr>
              <a:t>“</a:t>
            </a:r>
            <a:r>
              <a:rPr lang="es-ES" sz="1600" kern="0" dirty="0" smtClean="0">
                <a:cs typeface="Arial"/>
              </a:rPr>
              <a:t>P</a:t>
            </a:r>
            <a:r>
              <a:rPr lang="es-ES" sz="1600" kern="0" baseline="-25000" dirty="0" smtClean="0"/>
              <a:t>L</a:t>
            </a:r>
            <a:r>
              <a:rPr lang="es-ES" sz="1600" kern="0" dirty="0" smtClean="0">
                <a:cs typeface="Arial"/>
              </a:rPr>
              <a:t>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4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</a:t>
            </a:r>
            <a:r>
              <a:rPr lang="es-ES" sz="1600" kern="0" dirty="0" err="1" smtClean="0">
                <a:cs typeface="Arial"/>
              </a:rPr>
              <a:t>Aux</a:t>
            </a:r>
            <a:r>
              <a:rPr lang="es-ES" sz="1600" kern="0" dirty="0" smtClean="0">
                <a:cs typeface="Arial"/>
              </a:rPr>
              <a:t>. 1””</a:t>
            </a:r>
            <a:r>
              <a:rPr lang="es-ES" sz="1600" kern="0" dirty="0" err="1" smtClean="0">
                <a:cs typeface="Arial"/>
              </a:rPr>
              <a:t>sensar</a:t>
            </a:r>
            <a:r>
              <a:rPr lang="es-ES" sz="1600" kern="0" dirty="0" smtClean="0">
                <a:cs typeface="Arial"/>
              </a:rPr>
              <a:t>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</a:t>
            </a:r>
            <a:r>
              <a:rPr lang="es-ES" sz="1600" kern="0" dirty="0" err="1" smtClean="0">
                <a:cs typeface="Arial"/>
              </a:rPr>
              <a:t>Aux</a:t>
            </a:r>
            <a:r>
              <a:rPr lang="es-ES" sz="1600" kern="0" dirty="0" smtClean="0">
                <a:cs typeface="Arial"/>
              </a:rPr>
              <a:t>. </a:t>
            </a:r>
            <a:r>
              <a:rPr lang="es-ES" sz="1600" kern="0" dirty="0" smtClean="0">
                <a:cs typeface="Arial"/>
              </a:rPr>
              <a:t>2””acumular”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</a:t>
            </a:r>
            <a:r>
              <a:rPr lang="es-ES" sz="1600" kern="0" dirty="0" err="1" smtClean="0">
                <a:cs typeface="Arial"/>
              </a:rPr>
              <a:t>Aux</a:t>
            </a:r>
            <a:r>
              <a:rPr lang="es-ES" sz="1600" kern="0" dirty="0" smtClean="0">
                <a:cs typeface="Arial"/>
              </a:rPr>
              <a:t>. </a:t>
            </a:r>
            <a:r>
              <a:rPr lang="es-ES" sz="1600" kern="0" dirty="0" smtClean="0">
                <a:cs typeface="Arial"/>
              </a:rPr>
              <a:t>3””verificar”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R</a:t>
            </a:r>
            <a:r>
              <a:rPr lang="es-ES" sz="1600" kern="0" baseline="-25000" dirty="0" smtClean="0">
                <a:latin typeface="+mn-lt"/>
              </a:rPr>
              <a:t>0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latin typeface="+mn-lt"/>
                <a:cs typeface="Arial"/>
              </a:rPr>
              <a:t> “</a:t>
            </a:r>
            <a:r>
              <a:rPr lang="es-ES" sz="1600" kern="0" dirty="0" smtClean="0">
                <a:latin typeface="+mn-lt"/>
                <a:cs typeface="Arial"/>
              </a:rPr>
              <a:t>multiplicando</a:t>
            </a:r>
            <a:r>
              <a:rPr lang="es-ES" sz="1600" kern="0" dirty="0" smtClean="0">
                <a:latin typeface="+mn-lt"/>
                <a:cs typeface="Arial"/>
              </a:rPr>
              <a:t>”,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</a:t>
            </a:r>
            <a:r>
              <a:rPr lang="es-ES" sz="1600" kern="0" dirty="0" smtClean="0">
                <a:cs typeface="Arial"/>
              </a:rPr>
              <a:t>“</a:t>
            </a:r>
            <a:r>
              <a:rPr lang="es-ES" sz="1600" kern="0" dirty="0" smtClean="0">
                <a:cs typeface="Arial"/>
              </a:rPr>
              <a:t>multiplicador”,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latin typeface="+mn-lt"/>
                <a:cs typeface="Arial"/>
              </a:rPr>
              <a:t>	</a:t>
            </a:r>
            <a:r>
              <a:rPr lang="es-ES" sz="1600" kern="0" dirty="0" smtClean="0">
                <a:latin typeface="+mn-lt"/>
                <a:cs typeface="Arial"/>
              </a:rPr>
              <a:t> [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3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4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/>
              <a:t>,R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]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cs typeface="Arial"/>
              </a:rPr>
              <a:t>	count ←</a:t>
            </a:r>
            <a:r>
              <a:rPr lang="es-ES" sz="1600" kern="0" dirty="0" smtClean="0">
                <a:cs typeface="Arial"/>
              </a:rPr>
              <a:t>n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,1</a:t>
            </a:r>
            <a:r>
              <a:rPr lang="es-ES" sz="1600" kern="0" dirty="0" smtClean="0">
                <a:cs typeface="Arial"/>
              </a:rPr>
              <a:t>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4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800" kern="0" dirty="0" smtClean="0"/>
              <a:t>  </a:t>
            </a:r>
            <a:endParaRPr lang="es-ES" sz="1800" kern="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>
              <a:latin typeface="+mn-lt"/>
            </a:endParaRPr>
          </a:p>
        </p:txBody>
      </p:sp>
      <p:sp>
        <p:nvSpPr>
          <p:cNvPr id="132" name="131 Rectángulo"/>
          <p:cNvSpPr/>
          <p:nvPr/>
        </p:nvSpPr>
        <p:spPr bwMode="auto">
          <a:xfrm>
            <a:off x="7407274" y="3953550"/>
            <a:ext cx="1157287" cy="21114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37" name="136 Conector recto de flecha"/>
          <p:cNvCxnSpPr>
            <a:stCxn id="6" idx="2"/>
            <a:endCxn id="132" idx="0"/>
          </p:cNvCxnSpPr>
          <p:nvPr/>
        </p:nvCxnSpPr>
        <p:spPr>
          <a:xfrm rot="16200000" flipH="1">
            <a:off x="7376699" y="3344330"/>
            <a:ext cx="1212725" cy="57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>
            <a:stCxn id="132" idx="2"/>
            <a:endCxn id="12" idx="0"/>
          </p:cNvCxnSpPr>
          <p:nvPr/>
        </p:nvCxnSpPr>
        <p:spPr>
          <a:xfrm rot="5400000">
            <a:off x="7807046" y="4339602"/>
            <a:ext cx="353779" cy="396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95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14550" y="3770894"/>
            <a:ext cx="152400" cy="209550"/>
          </a:xfrm>
          <a:prstGeom prst="rect">
            <a:avLst/>
          </a:prstGeom>
          <a:noFill/>
        </p:spPr>
      </p:pic>
      <p:pic>
        <p:nvPicPr>
          <p:cNvPr id="41000" name="Picture 40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9505" y="2529832"/>
            <a:ext cx="239123" cy="111021"/>
          </a:xfrm>
          <a:prstGeom prst="rect">
            <a:avLst/>
          </a:prstGeom>
          <a:noFill/>
        </p:spPr>
      </p:pic>
      <p:pic>
        <p:nvPicPr>
          <p:cNvPr id="40999" name="Picture 39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63702" y="2473324"/>
            <a:ext cx="114300" cy="123825"/>
          </a:xfrm>
          <a:prstGeom prst="rect">
            <a:avLst/>
          </a:prstGeom>
          <a:noFill/>
        </p:spPr>
      </p:pic>
      <p:pic>
        <p:nvPicPr>
          <p:cNvPr id="40998" name="Picture 38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80246" y="2473324"/>
            <a:ext cx="114300" cy="123825"/>
          </a:xfrm>
          <a:prstGeom prst="rect">
            <a:avLst/>
          </a:prstGeom>
          <a:noFill/>
        </p:spPr>
      </p:pic>
      <p:pic>
        <p:nvPicPr>
          <p:cNvPr id="40997" name="Picture 37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93719" y="2853448"/>
            <a:ext cx="114300" cy="123825"/>
          </a:xfrm>
          <a:prstGeom prst="rect">
            <a:avLst/>
          </a:prstGeom>
          <a:noFill/>
        </p:spPr>
      </p:pic>
      <p:pic>
        <p:nvPicPr>
          <p:cNvPr id="40996" name="Picture 36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93719" y="2759353"/>
            <a:ext cx="114300" cy="123825"/>
          </a:xfrm>
          <a:prstGeom prst="rect">
            <a:avLst/>
          </a:prstGeom>
          <a:noFill/>
        </p:spPr>
      </p:pic>
      <p:grpSp>
        <p:nvGrpSpPr>
          <p:cNvPr id="224" name="223 Grupo"/>
          <p:cNvGrpSpPr/>
          <p:nvPr/>
        </p:nvGrpSpPr>
        <p:grpSpPr>
          <a:xfrm>
            <a:off x="7635093" y="3960693"/>
            <a:ext cx="768979" cy="211145"/>
            <a:chOff x="7525567" y="3953550"/>
            <a:chExt cx="1018356" cy="334971"/>
          </a:xfrm>
        </p:grpSpPr>
        <p:pic>
          <p:nvPicPr>
            <p:cNvPr id="40995" name="Picture 35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19998" y="3953550"/>
              <a:ext cx="923925" cy="123825"/>
            </a:xfrm>
            <a:prstGeom prst="rect">
              <a:avLst/>
            </a:prstGeom>
            <a:noFill/>
          </p:spPr>
        </p:pic>
        <p:pic>
          <p:nvPicPr>
            <p:cNvPr id="40994" name="Picture 34"/>
            <p:cNvPicPr>
              <a:picLocks noChangeAspect="1" noChangeArrowheads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39044" y="4164696"/>
              <a:ext cx="838200" cy="123825"/>
            </a:xfrm>
            <a:prstGeom prst="rect">
              <a:avLst/>
            </a:prstGeom>
            <a:noFill/>
          </p:spPr>
        </p:pic>
        <p:pic>
          <p:nvPicPr>
            <p:cNvPr id="40993" name="Picture 33"/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25567" y="4062299"/>
              <a:ext cx="457200" cy="123825"/>
            </a:xfrm>
            <a:prstGeom prst="rect">
              <a:avLst/>
            </a:prstGeom>
            <a:noFill/>
          </p:spPr>
        </p:pic>
      </p:grpSp>
      <p:pic>
        <p:nvPicPr>
          <p:cNvPr id="40992" name="Picture 32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0464" y="2136709"/>
            <a:ext cx="695832" cy="98324"/>
          </a:xfrm>
          <a:prstGeom prst="rect">
            <a:avLst/>
          </a:prstGeom>
          <a:noFill/>
        </p:spPr>
      </p:pic>
      <p:pic>
        <p:nvPicPr>
          <p:cNvPr id="40991" name="Picture 31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863" y="2059455"/>
            <a:ext cx="697608" cy="101898"/>
          </a:xfrm>
          <a:prstGeom prst="rect">
            <a:avLst/>
          </a:prstGeom>
          <a:noFill/>
        </p:spPr>
      </p:pic>
      <p:pic>
        <p:nvPicPr>
          <p:cNvPr id="40990" name="Picture 30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0464" y="2193831"/>
            <a:ext cx="317214" cy="85912"/>
          </a:xfrm>
          <a:prstGeom prst="rect">
            <a:avLst/>
          </a:prstGeom>
          <a:noFill/>
        </p:spPr>
      </p:pic>
      <p:pic>
        <p:nvPicPr>
          <p:cNvPr id="40989" name="Picture 29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77927" y="3121453"/>
            <a:ext cx="485775" cy="123825"/>
          </a:xfrm>
          <a:prstGeom prst="rect">
            <a:avLst/>
          </a:prstGeom>
          <a:noFill/>
        </p:spPr>
      </p:pic>
      <p:pic>
        <p:nvPicPr>
          <p:cNvPr id="40988" name="Picture 28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18346" y="3086063"/>
            <a:ext cx="485775" cy="123825"/>
          </a:xfrm>
          <a:prstGeom prst="rect">
            <a:avLst/>
          </a:prstGeom>
          <a:noFill/>
        </p:spPr>
      </p:pic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0" y="581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35" name="234 Grupo"/>
          <p:cNvGrpSpPr/>
          <p:nvPr/>
        </p:nvGrpSpPr>
        <p:grpSpPr>
          <a:xfrm>
            <a:off x="998537" y="3401613"/>
            <a:ext cx="1249363" cy="772724"/>
            <a:chOff x="833437" y="3808013"/>
            <a:chExt cx="842361" cy="428807"/>
          </a:xfrm>
        </p:grpSpPr>
        <p:sp>
          <p:nvSpPr>
            <p:cNvPr id="230" name="229 Rectángulo"/>
            <p:cNvSpPr/>
            <p:nvPr/>
          </p:nvSpPr>
          <p:spPr bwMode="auto">
            <a:xfrm>
              <a:off x="833437" y="3994306"/>
              <a:ext cx="819149" cy="23924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231" name="Picture 19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23398" y="3808013"/>
              <a:ext cx="152400" cy="192261"/>
            </a:xfrm>
            <a:prstGeom prst="rect">
              <a:avLst/>
            </a:prstGeom>
            <a:noFill/>
          </p:spPr>
        </p:pic>
        <p:pic>
          <p:nvPicPr>
            <p:cNvPr id="232" name="Picture 32"/>
            <p:cNvPicPr>
              <a:picLocks noChangeAspect="1" noChangeArrowheads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82000" y="4093786"/>
              <a:ext cx="695832" cy="98324"/>
            </a:xfrm>
            <a:prstGeom prst="rect">
              <a:avLst/>
            </a:prstGeom>
            <a:noFill/>
          </p:spPr>
        </p:pic>
        <p:pic>
          <p:nvPicPr>
            <p:cNvPr id="233" name="Picture 31"/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83399" y="4016532"/>
              <a:ext cx="697608" cy="101898"/>
            </a:xfrm>
            <a:prstGeom prst="rect">
              <a:avLst/>
            </a:prstGeom>
            <a:noFill/>
          </p:spPr>
        </p:pic>
        <p:pic>
          <p:nvPicPr>
            <p:cNvPr id="234" name="Picture 30"/>
            <p:cNvPicPr>
              <a:picLocks noChangeAspect="1" noChangeArrowheads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82000" y="4150908"/>
              <a:ext cx="317214" cy="85912"/>
            </a:xfrm>
            <a:prstGeom prst="rect">
              <a:avLst/>
            </a:prstGeom>
            <a:noFill/>
          </p:spPr>
        </p:pic>
      </p:grp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41015" name="Picture 55"/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9550" y="1917700"/>
            <a:ext cx="133350" cy="180975"/>
          </a:xfrm>
          <a:prstGeom prst="rect">
            <a:avLst/>
          </a:prstGeom>
          <a:noFill/>
        </p:spPr>
      </p:pic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00" y="1409700"/>
            <a:ext cx="4572000" cy="50660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4,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7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err="1" smtClean="0">
                <a:cs typeface="Arial"/>
              </a:rPr>
              <a:t>if</a:t>
            </a:r>
            <a:r>
              <a:rPr lang="es-ES" sz="1600" kern="0" dirty="0" smtClean="0">
                <a:cs typeface="Arial"/>
              </a:rPr>
              <a:t>     </a:t>
            </a: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r>
              <a:rPr lang="es-ES" sz="1600" b="1" kern="0" dirty="0" smtClean="0">
                <a:cs typeface="Arial"/>
              </a:rPr>
              <a:t> </a:t>
            </a:r>
            <a:r>
              <a:rPr lang="es-ES" sz="1600" b="1" kern="0" dirty="0" smtClean="0">
                <a:cs typeface="Arial"/>
              </a:rPr>
              <a:t>= 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>
                <a:cs typeface="Arial"/>
              </a:rPr>
              <a:t>)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-R</a:t>
            </a:r>
            <a:r>
              <a:rPr lang="es-ES" sz="1600" kern="0" baseline="-25000" dirty="0" smtClean="0"/>
              <a:t>B</a:t>
            </a:r>
            <a:endParaRPr lang="es-ES" sz="1600" kern="0" baseline="-25000" dirty="0" smtClean="0">
              <a:cs typeface="Arial"/>
            </a:endParaRP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BOOTH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11 Rombo"/>
          <p:cNvSpPr/>
          <p:nvPr/>
        </p:nvSpPr>
        <p:spPr bwMode="auto">
          <a:xfrm>
            <a:off x="882594" y="1582673"/>
            <a:ext cx="647714" cy="684259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9278" y="1842212"/>
            <a:ext cx="425669" cy="172084"/>
          </a:xfrm>
          <a:prstGeom prst="rect">
            <a:avLst/>
          </a:prstGeom>
          <a:noFill/>
        </p:spPr>
      </p:pic>
      <p:cxnSp>
        <p:nvCxnSpPr>
          <p:cNvPr id="16" name="15 Conector recto"/>
          <p:cNvCxnSpPr>
            <a:stCxn id="12" idx="0"/>
            <a:endCxn id="12" idx="2"/>
          </p:cNvCxnSpPr>
          <p:nvPr/>
        </p:nvCxnSpPr>
        <p:spPr>
          <a:xfrm rot="16200000" flipH="1">
            <a:off x="864321" y="1924802"/>
            <a:ext cx="68425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2" idx="0"/>
            <a:endCxn id="12" idx="3"/>
          </p:cNvCxnSpPr>
          <p:nvPr/>
        </p:nvCxnSpPr>
        <p:spPr>
          <a:xfrm rot="16200000" flipH="1">
            <a:off x="1197314" y="1591810"/>
            <a:ext cx="342130" cy="323857"/>
          </a:xfrm>
          <a:prstGeom prst="line">
            <a:avLst/>
          </a:prstGeom>
          <a:ln w="1905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2" idx="3"/>
            <a:endCxn id="12" idx="2"/>
          </p:cNvCxnSpPr>
          <p:nvPr/>
        </p:nvCxnSpPr>
        <p:spPr>
          <a:xfrm flipH="1">
            <a:off x="1206451" y="1924803"/>
            <a:ext cx="323857" cy="342129"/>
          </a:xfrm>
          <a:prstGeom prst="line">
            <a:avLst/>
          </a:prstGeom>
          <a:ln w="1905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4107552" y="1350449"/>
            <a:ext cx="4572000" cy="50660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err="1" smtClean="0">
                <a:cs typeface="Arial"/>
              </a:rPr>
              <a:t>then</a:t>
            </a:r>
            <a:r>
              <a:rPr lang="es-ES" sz="1600" kern="0" dirty="0" smtClean="0">
                <a:cs typeface="Arial"/>
              </a:rPr>
              <a:t> </a:t>
            </a: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r>
              <a:rPr lang="es-ES" sz="1600" b="1" kern="0" dirty="0" smtClean="0">
                <a:cs typeface="Arial"/>
              </a:rPr>
              <a:t> </a:t>
            </a:r>
            <a:r>
              <a:rPr lang="es-ES" sz="1600" b="1" kern="0" dirty="0" smtClean="0">
                <a:cs typeface="Arial"/>
              </a:rPr>
              <a:t>= 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-R</a:t>
            </a:r>
            <a:r>
              <a:rPr lang="es-ES" sz="1600" kern="0" baseline="-25000" dirty="0" smtClean="0"/>
              <a:t>B</a:t>
            </a:r>
            <a:endParaRPr lang="es-ES" sz="1600" kern="0" baseline="-25000" dirty="0" smtClean="0">
              <a:cs typeface="Arial"/>
            </a:endParaRPr>
          </a:p>
        </p:txBody>
      </p:sp>
      <p:sp>
        <p:nvSpPr>
          <p:cNvPr id="27" name="26 Rombo"/>
          <p:cNvSpPr/>
          <p:nvPr/>
        </p:nvSpPr>
        <p:spPr bwMode="auto">
          <a:xfrm>
            <a:off x="925350" y="3605801"/>
            <a:ext cx="647714" cy="684259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28" name="Picture 4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34" y="3865340"/>
            <a:ext cx="425669" cy="172084"/>
          </a:xfrm>
          <a:prstGeom prst="rect">
            <a:avLst/>
          </a:prstGeom>
          <a:noFill/>
        </p:spPr>
      </p:pic>
      <p:cxnSp>
        <p:nvCxnSpPr>
          <p:cNvPr id="29" name="28 Conector recto"/>
          <p:cNvCxnSpPr>
            <a:stCxn id="27" idx="0"/>
            <a:endCxn id="27" idx="2"/>
          </p:cNvCxnSpPr>
          <p:nvPr/>
        </p:nvCxnSpPr>
        <p:spPr>
          <a:xfrm rot="16200000" flipH="1">
            <a:off x="907077" y="3947930"/>
            <a:ext cx="684259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7" idx="0"/>
            <a:endCxn id="27" idx="1"/>
          </p:cNvCxnSpPr>
          <p:nvPr/>
        </p:nvCxnSpPr>
        <p:spPr>
          <a:xfrm rot="16200000" flipH="1" flipV="1">
            <a:off x="916214" y="3614937"/>
            <a:ext cx="342130" cy="323857"/>
          </a:xfrm>
          <a:prstGeom prst="line">
            <a:avLst/>
          </a:prstGeom>
          <a:ln w="1905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endCxn id="27" idx="2"/>
          </p:cNvCxnSpPr>
          <p:nvPr/>
        </p:nvCxnSpPr>
        <p:spPr>
          <a:xfrm rot="16200000" flipH="1">
            <a:off x="916214" y="3957066"/>
            <a:ext cx="342129" cy="323857"/>
          </a:xfrm>
          <a:prstGeom prst="line">
            <a:avLst/>
          </a:prstGeom>
          <a:ln w="19050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397000"/>
            <a:ext cx="4572000" cy="60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  <a:defRPr/>
            </a:pP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endParaRPr lang="es-ES" sz="1600" b="1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C=1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latin typeface="+mn-lt"/>
                <a:cs typeface="Arial"/>
              </a:rPr>
              <a:t>shr</a:t>
            </a:r>
            <a:r>
              <a:rPr lang="es-ES" sz="1600" kern="0" dirty="0" smtClean="0">
                <a:latin typeface="+mn-lt"/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 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</a:t>
            </a:r>
            <a:r>
              <a:rPr lang="es-ES" sz="1600" kern="0" dirty="0" smtClean="0"/>
              <a:t> 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baseline="-25000" dirty="0" smtClean="0"/>
              <a:t>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- R</a:t>
            </a:r>
            <a:r>
              <a:rPr lang="es-ES" sz="1600" kern="0" baseline="-25000" dirty="0" smtClean="0"/>
              <a:t>B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C=1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,1)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sp>
        <p:nvSpPr>
          <p:cNvPr id="3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BOOTH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4572000" y="1445521"/>
            <a:ext cx="4572000" cy="577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smtClean="0"/>
              <a:t>	</a:t>
            </a: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C=0</a:t>
            </a:r>
            <a:endParaRPr lang="es-ES" sz="1600" b="1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833437" y="2088272"/>
            <a:ext cx="816507" cy="639313"/>
            <a:chOff x="3628493" y="1671317"/>
            <a:chExt cx="1157287" cy="857602"/>
          </a:xfrm>
        </p:grpSpPr>
        <p:sp>
          <p:nvSpPr>
            <p:cNvPr id="31" name="30 Rombo"/>
            <p:cNvSpPr/>
            <p:nvPr/>
          </p:nvSpPr>
          <p:spPr bwMode="auto">
            <a:xfrm>
              <a:off x="4042674" y="1671317"/>
              <a:ext cx="317500" cy="311943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32" name="31 Rectángulo"/>
            <p:cNvSpPr/>
            <p:nvPr/>
          </p:nvSpPr>
          <p:spPr bwMode="auto">
            <a:xfrm>
              <a:off x="3628493" y="2310631"/>
              <a:ext cx="1157287" cy="21114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33" name="32 Conector recto de flecha"/>
            <p:cNvCxnSpPr>
              <a:stCxn id="31" idx="2"/>
              <a:endCxn id="32" idx="0"/>
            </p:cNvCxnSpPr>
            <p:nvPr/>
          </p:nvCxnSpPr>
          <p:spPr>
            <a:xfrm rot="16200000" flipH="1">
              <a:off x="4040595" y="2144088"/>
              <a:ext cx="327371" cy="571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80724" y="1772267"/>
              <a:ext cx="239123" cy="111021"/>
            </a:xfrm>
            <a:prstGeom prst="rect">
              <a:avLst/>
            </a:prstGeom>
            <a:noFill/>
          </p:spPr>
        </p:pic>
        <p:pic>
          <p:nvPicPr>
            <p:cNvPr id="35" name="Picture 3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4938" y="2095883"/>
              <a:ext cx="114300" cy="123825"/>
            </a:xfrm>
            <a:prstGeom prst="rect">
              <a:avLst/>
            </a:prstGeom>
            <a:noFill/>
          </p:spPr>
        </p:pic>
        <p:pic>
          <p:nvPicPr>
            <p:cNvPr id="36" name="Picture 3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4938" y="2001788"/>
              <a:ext cx="114300" cy="123825"/>
            </a:xfrm>
            <a:prstGeom prst="rect">
              <a:avLst/>
            </a:prstGeom>
            <a:noFill/>
          </p:spPr>
        </p:pic>
        <p:grpSp>
          <p:nvGrpSpPr>
            <p:cNvPr id="37" name="36 Grupo"/>
            <p:cNvGrpSpPr/>
            <p:nvPr/>
          </p:nvGrpSpPr>
          <p:grpSpPr>
            <a:xfrm>
              <a:off x="3856312" y="2317774"/>
              <a:ext cx="768979" cy="211145"/>
              <a:chOff x="7525567" y="3953550"/>
              <a:chExt cx="1018356" cy="334971"/>
            </a:xfrm>
          </p:grpSpPr>
          <p:pic>
            <p:nvPicPr>
              <p:cNvPr id="38" name="Picture 35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619998" y="3953550"/>
                <a:ext cx="923925" cy="123825"/>
              </a:xfrm>
              <a:prstGeom prst="rect">
                <a:avLst/>
              </a:prstGeom>
              <a:noFill/>
            </p:spPr>
          </p:pic>
          <p:pic>
            <p:nvPicPr>
              <p:cNvPr id="39" name="Picture 34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539044" y="4164696"/>
                <a:ext cx="838200" cy="123825"/>
              </a:xfrm>
              <a:prstGeom prst="rect">
                <a:avLst/>
              </a:prstGeom>
              <a:noFill/>
            </p:spPr>
          </p:pic>
          <p:pic>
            <p:nvPicPr>
              <p:cNvPr id="41" name="Picture 33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525567" y="4062299"/>
                <a:ext cx="457200" cy="12382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689100"/>
            <a:ext cx="4572000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  <a:defRPr/>
            </a:pP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endParaRPr lang="es-ES" sz="1600" b="1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</a:t>
            </a: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r>
              <a:rPr lang="es-ES" sz="1600" b="1" kern="0" dirty="0" smtClean="0"/>
              <a:t>=0</a:t>
            </a:r>
            <a:endParaRPr lang="es-ES" sz="1600" b="1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2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800" b="1" kern="0" dirty="0" smtClean="0"/>
              <a:t>Come back  </a:t>
            </a:r>
            <a:r>
              <a:rPr lang="es-ES" sz="1800" b="1" kern="0" dirty="0" err="1" smtClean="0"/>
              <a:t>If</a:t>
            </a:r>
            <a:r>
              <a:rPr lang="es-ES" sz="1800" b="1" kern="0" dirty="0" smtClean="0"/>
              <a:t> </a:t>
            </a:r>
            <a:r>
              <a:rPr lang="es-ES" sz="1800" b="1" kern="0" dirty="0" smtClean="0">
                <a:cs typeface="Arial"/>
              </a:rPr>
              <a:t>C</a:t>
            </a:r>
            <a:r>
              <a:rPr lang="es-ES" sz="1800" b="1" kern="0" baseline="-25000" dirty="0" smtClean="0">
                <a:cs typeface="Arial"/>
              </a:rPr>
              <a:t>1</a:t>
            </a:r>
            <a:r>
              <a:rPr lang="es-ES" sz="1800" b="1" kern="0" dirty="0" smtClean="0"/>
              <a:t>=1</a:t>
            </a:r>
            <a:endParaRPr lang="es-ES" sz="1800" b="1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  <a:defRPr/>
            </a:pP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2</a:t>
            </a:r>
            <a:r>
              <a:rPr lang="es-ES" sz="1600" b="1" kern="0" dirty="0" smtClean="0">
                <a:cs typeface="Arial"/>
              </a:rPr>
              <a:t> </a:t>
            </a:r>
            <a:r>
              <a:rPr lang="es-ES" sz="1600" b="1" kern="0" dirty="0" smtClean="0">
                <a:cs typeface="Arial"/>
              </a:rPr>
              <a:t>= </a:t>
            </a:r>
            <a:r>
              <a:rPr lang="es-ES" sz="1600" b="1" kern="0" dirty="0" smtClean="0">
                <a:cs typeface="Arial"/>
              </a:rPr>
              <a:t>0</a:t>
            </a:r>
            <a:endParaRPr lang="es-ES" sz="1600" b="1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</a:t>
            </a:r>
            <a:r>
              <a:rPr lang="es-ES" sz="1600" b="1" kern="0" dirty="0" smtClean="0"/>
              <a:t>C=1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b="1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-R</a:t>
            </a:r>
            <a:r>
              <a:rPr lang="es-ES" sz="1600" kern="0" baseline="-25000" dirty="0" smtClean="0"/>
              <a:t>B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2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smtClean="0"/>
              <a:t>Come back  </a:t>
            </a: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</a:t>
            </a: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r>
              <a:rPr lang="es-ES" sz="1600" b="1" kern="0" dirty="0" smtClean="0"/>
              <a:t>=1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sp>
        <p:nvSpPr>
          <p:cNvPr id="3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BOOTH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511800" y="4155141"/>
            <a:ext cx="294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>
                <a:cs typeface="Arial"/>
              </a:rPr>
              <a:t>If</a:t>
            </a:r>
            <a:r>
              <a:rPr lang="es-ES" sz="1600" b="1" kern="0" dirty="0" smtClean="0">
                <a:cs typeface="Arial"/>
              </a:rPr>
              <a:t> C=0</a:t>
            </a:r>
            <a:r>
              <a:rPr lang="es-ES" sz="1600" kern="0" dirty="0" smtClean="0">
                <a:cs typeface="Arial"/>
              </a:rPr>
              <a:t>			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b="1" kern="0" dirty="0" smtClean="0"/>
              <a:t>Come back  </a:t>
            </a:r>
            <a:r>
              <a:rPr lang="es-ES" sz="1600" b="1" kern="0" dirty="0" err="1" smtClean="0"/>
              <a:t>If</a:t>
            </a:r>
            <a:r>
              <a:rPr lang="es-ES" sz="1600" b="1" kern="0" dirty="0" smtClean="0"/>
              <a:t> </a:t>
            </a:r>
            <a:r>
              <a:rPr lang="es-ES" sz="1600" b="1" kern="0" dirty="0" smtClean="0">
                <a:cs typeface="Arial"/>
              </a:rPr>
              <a:t>C</a:t>
            </a:r>
            <a:r>
              <a:rPr lang="es-ES" sz="1600" b="1" kern="0" baseline="-25000" dirty="0" smtClean="0">
                <a:cs typeface="Arial"/>
              </a:rPr>
              <a:t>1</a:t>
            </a:r>
            <a:r>
              <a:rPr lang="es-ES" sz="1600" b="1" kern="0" dirty="0" smtClean="0"/>
              <a:t>=1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  <p:sp>
        <p:nvSpPr>
          <p:cNvPr id="17" name="16 Rectángulo"/>
          <p:cNvSpPr/>
          <p:nvPr/>
        </p:nvSpPr>
        <p:spPr>
          <a:xfrm>
            <a:off x="5524500" y="4518683"/>
            <a:ext cx="294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1689100"/>
            <a:ext cx="4572000" cy="506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1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2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baseline="-2500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– R</a:t>
            </a:r>
            <a:r>
              <a:rPr lang="es-ES" sz="1600" kern="0" baseline="-25000" dirty="0" smtClean="0"/>
              <a:t>B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cs typeface="Arial"/>
              </a:rPr>
              <a:t>	</a:t>
            </a:r>
            <a:r>
              <a:rPr lang="es-ES" sz="1600" b="1" kern="0" dirty="0" err="1" smtClean="0">
                <a:cs typeface="Arial"/>
              </a:rPr>
              <a:t>If</a:t>
            </a:r>
            <a:r>
              <a:rPr lang="es-ES" sz="1600" b="1" kern="0" dirty="0" smtClean="0">
                <a:cs typeface="Arial"/>
              </a:rPr>
              <a:t> C=1</a:t>
            </a:r>
            <a:r>
              <a:rPr lang="es-ES" sz="1600" kern="0" dirty="0" smtClean="0">
                <a:cs typeface="Arial"/>
              </a:rPr>
              <a:t> 			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,1)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1</a:t>
            </a:r>
            <a:r>
              <a:rPr lang="es-ES" sz="1600" kern="0" dirty="0" smtClean="0"/>
              <a:t>,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0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1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</p:txBody>
      </p:sp>
      <p:sp>
        <p:nvSpPr>
          <p:cNvPr id="3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BOOTH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511800" y="4155141"/>
            <a:ext cx="29464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b="1" kern="0" dirty="0" err="1" smtClean="0">
                <a:cs typeface="Arial"/>
              </a:rPr>
              <a:t>If</a:t>
            </a:r>
            <a:r>
              <a:rPr lang="es-ES" sz="1600" b="1" kern="0" dirty="0" smtClean="0">
                <a:cs typeface="Arial"/>
              </a:rPr>
              <a:t> C=0</a:t>
            </a:r>
            <a:r>
              <a:rPr lang="es-ES" sz="1600" kern="0" dirty="0" smtClean="0">
                <a:cs typeface="Arial"/>
              </a:rPr>
              <a:t>			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/>
              <a:t>+R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/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  <p:sp>
        <p:nvSpPr>
          <p:cNvPr id="17" name="16 Rectángulo"/>
          <p:cNvSpPr/>
          <p:nvPr/>
        </p:nvSpPr>
        <p:spPr>
          <a:xfrm>
            <a:off x="5524500" y="4518683"/>
            <a:ext cx="294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2050" name="Fotografía de Photo Editor" r:id="rId4" imgW="3780952" imgH="4704762" progId="">
              <p:embed/>
            </p:oleObj>
          </a:graphicData>
        </a:graphic>
      </p:graphicFrame>
      <p:sp>
        <p:nvSpPr>
          <p:cNvPr id="205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s-ES_tradnl" sz="4400" dirty="0" smtClean="0"/>
              <a:t/>
            </a:r>
            <a:br>
              <a:rPr lang="es-ES_tradnl" sz="4400" dirty="0" smtClean="0"/>
            </a:br>
            <a:r>
              <a:rPr lang="es-ES_tradnl" sz="4400" dirty="0" smtClean="0"/>
              <a:t/>
            </a:r>
            <a:br>
              <a:rPr lang="es-ES_tradnl" sz="4400" dirty="0" smtClean="0"/>
            </a:br>
            <a:r>
              <a:rPr lang="es-ES_tradnl" sz="4400" dirty="0" smtClean="0"/>
              <a:t>Parcial</a:t>
            </a:r>
            <a:r>
              <a:rPr lang="en-US" sz="4400" dirty="0" smtClean="0"/>
              <a:t> </a:t>
            </a:r>
            <a:r>
              <a:rPr lang="es-ES" sz="4400" dirty="0" smtClean="0"/>
              <a:t>Opcional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sz="4400" dirty="0" smtClean="0"/>
              <a:t>Mayo </a:t>
            </a:r>
            <a:r>
              <a:rPr lang="en-US" sz="4400" dirty="0" smtClean="0"/>
              <a:t>25</a:t>
            </a:r>
            <a:r>
              <a:rPr lang="en-US" sz="4400" dirty="0" smtClean="0"/>
              <a:t> </a:t>
            </a:r>
            <a:r>
              <a:rPr lang="en-US" sz="4400" dirty="0" smtClean="0"/>
              <a:t>del 2010</a:t>
            </a:r>
            <a:br>
              <a:rPr lang="en-US" sz="4400" dirty="0" smtClean="0"/>
            </a:br>
            <a:r>
              <a:rPr lang="en-US" sz="4400" dirty="0" smtClean="0"/>
              <a:t>Juan Delgado Lasso</a:t>
            </a:r>
            <a:br>
              <a:rPr lang="en-US" sz="4400" dirty="0" smtClean="0"/>
            </a:br>
            <a:r>
              <a:rPr lang="en-US" sz="4400" dirty="0" smtClean="0"/>
              <a:t>0622253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Subtítulo"/>
          <p:cNvSpPr txBox="1">
            <a:spLocks/>
          </p:cNvSpPr>
          <p:nvPr/>
        </p:nvSpPr>
        <p:spPr>
          <a:xfrm>
            <a:off x="1285875" y="1806222"/>
            <a:ext cx="6472238" cy="471487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+mj-lt"/>
              <a:buAutoNum type="arabicPeriod"/>
              <a:defRPr/>
            </a:pPr>
            <a:r>
              <a:rPr lang="es-ES" sz="1600" kern="0" dirty="0" smtClean="0">
                <a:latin typeface="+mn-lt"/>
              </a:rPr>
              <a:t>Diseñar una </a:t>
            </a:r>
            <a:r>
              <a:rPr lang="es-ES" sz="1600" kern="0" dirty="0" smtClean="0">
                <a:latin typeface="+mn-lt"/>
              </a:rPr>
              <a:t>FSM Mealy para detectar dos secuencias: Diagrama de estados(10%)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Cuando se detecta la secuencia 1010, las salidas Z1Z2=01 y las salidas permanecen en 01 hasta detectar las secuencias 1001 entonces Z1Z2=00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Cuando se detecta la secuencia 0111 las salidas Z1Z2=10 y las salidas permanece en 10 hasta detectar las secuencia 1100 entonces Z1Z2=00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Las dos secuencias se pueden superponer</a:t>
            </a:r>
            <a:endParaRPr lang="es-ES" sz="1600" kern="0" dirty="0">
              <a:latin typeface="+mn-lt"/>
            </a:endParaRP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714375" y="880533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MOTOR ASINCRONO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Título"/>
          <p:cNvSpPr txBox="1">
            <a:spLocks/>
          </p:cNvSpPr>
          <p:nvPr/>
        </p:nvSpPr>
        <p:spPr>
          <a:xfrm rot="16200000">
            <a:off x="-2744787" y="304738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28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Diagrama de Estados</a:t>
            </a:r>
            <a:endParaRPr lang="es-ES" sz="28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2001146" y="1271223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 bwMode="auto">
          <a:xfrm>
            <a:off x="2394918" y="109862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6" name="35 Elipse"/>
          <p:cNvSpPr/>
          <p:nvPr/>
        </p:nvSpPr>
        <p:spPr bwMode="auto">
          <a:xfrm>
            <a:off x="3111498" y="109862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37" name="36 Conector recto de flecha"/>
          <p:cNvCxnSpPr>
            <a:stCxn id="36" idx="6"/>
          </p:cNvCxnSpPr>
          <p:nvPr/>
        </p:nvCxnSpPr>
        <p:spPr>
          <a:xfrm flipV="1">
            <a:off x="3427589" y="1273602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 bwMode="auto">
          <a:xfrm>
            <a:off x="3821198" y="1098622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2711009" y="1273600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V="1">
            <a:off x="4139670" y="126883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 bwMode="auto">
          <a:xfrm>
            <a:off x="4538041" y="1093858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43" name="42 Elipse"/>
          <p:cNvSpPr/>
          <p:nvPr/>
        </p:nvSpPr>
        <p:spPr bwMode="auto">
          <a:xfrm>
            <a:off x="5252240" y="1096239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4" name="43 Conector recto de flecha"/>
          <p:cNvCxnSpPr>
            <a:stCxn id="43" idx="6"/>
          </p:cNvCxnSpPr>
          <p:nvPr/>
        </p:nvCxnSpPr>
        <p:spPr>
          <a:xfrm flipV="1">
            <a:off x="5568331" y="1271217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 bwMode="auto">
          <a:xfrm>
            <a:off x="5961940" y="1093856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 flipV="1">
            <a:off x="4861275" y="1271215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 bwMode="auto">
          <a:xfrm rot="5400000">
            <a:off x="1689091" y="1816715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3" name="52 Conector recto de flecha"/>
          <p:cNvCxnSpPr>
            <a:stCxn id="52" idx="6"/>
          </p:cNvCxnSpPr>
          <p:nvPr/>
        </p:nvCxnSpPr>
        <p:spPr>
          <a:xfrm rot="5400000" flipV="1">
            <a:off x="1649582" y="2347295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 bwMode="auto">
          <a:xfrm rot="5400000">
            <a:off x="1689093" y="252403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 rot="5400000" flipV="1">
            <a:off x="1649584" y="163785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 bwMode="auto">
          <a:xfrm rot="5400000">
            <a:off x="1689093" y="3244758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7" name="56 Conector recto de flecha"/>
          <p:cNvCxnSpPr>
            <a:stCxn id="56" idx="6"/>
          </p:cNvCxnSpPr>
          <p:nvPr/>
        </p:nvCxnSpPr>
        <p:spPr>
          <a:xfrm rot="5400000" flipV="1">
            <a:off x="1649584" y="377533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Elipse"/>
          <p:cNvSpPr/>
          <p:nvPr/>
        </p:nvSpPr>
        <p:spPr bwMode="auto">
          <a:xfrm rot="5400000">
            <a:off x="1689095" y="3955580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60" name="59 Conector recto de flecha"/>
          <p:cNvCxnSpPr/>
          <p:nvPr/>
        </p:nvCxnSpPr>
        <p:spPr>
          <a:xfrm rot="5400000" flipV="1">
            <a:off x="2582912" y="4507331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rot="5400000" flipV="1">
            <a:off x="1649578" y="306413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 bwMode="auto">
          <a:xfrm>
            <a:off x="1685610" y="109985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7" name="66 Elipse"/>
          <p:cNvSpPr/>
          <p:nvPr/>
        </p:nvSpPr>
        <p:spPr bwMode="auto">
          <a:xfrm rot="5400000">
            <a:off x="2621421" y="3960063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 bwMode="auto">
          <a:xfrm rot="5400000">
            <a:off x="2621423" y="4676906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9" name="68 Elipse"/>
          <p:cNvSpPr/>
          <p:nvPr/>
        </p:nvSpPr>
        <p:spPr bwMode="auto">
          <a:xfrm rot="5400000">
            <a:off x="3553749" y="4681389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72" name="71 Elipse"/>
          <p:cNvSpPr/>
          <p:nvPr/>
        </p:nvSpPr>
        <p:spPr bwMode="auto">
          <a:xfrm>
            <a:off x="4563489" y="1850510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75" name="74 Conector recto de flecha"/>
          <p:cNvCxnSpPr/>
          <p:nvPr/>
        </p:nvCxnSpPr>
        <p:spPr>
          <a:xfrm>
            <a:off x="2022122" y="4127241"/>
            <a:ext cx="58236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2963581" y="4853048"/>
            <a:ext cx="58236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16 Flecha circular"/>
          <p:cNvSpPr/>
          <p:nvPr/>
        </p:nvSpPr>
        <p:spPr bwMode="auto">
          <a:xfrm rot="2700000" flipH="1" flipV="1">
            <a:off x="2346256" y="1098808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19" name="118 Flecha circular"/>
          <p:cNvSpPr/>
          <p:nvPr/>
        </p:nvSpPr>
        <p:spPr bwMode="auto">
          <a:xfrm rot="5400000" flipV="1">
            <a:off x="4446214" y="1755748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081021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21" name="120 Flecha circular"/>
          <p:cNvSpPr/>
          <p:nvPr/>
        </p:nvSpPr>
        <p:spPr bwMode="auto">
          <a:xfrm rot="5400000" flipV="1">
            <a:off x="1587676" y="1714055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27" name="126 Conector recto de flecha"/>
          <p:cNvCxnSpPr>
            <a:endCxn id="36" idx="3"/>
          </p:cNvCxnSpPr>
          <p:nvPr/>
        </p:nvCxnSpPr>
        <p:spPr>
          <a:xfrm rot="5400000" flipH="1" flipV="1">
            <a:off x="1939112" y="1480339"/>
            <a:ext cx="1301682" cy="113567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43" idx="4"/>
            <a:endCxn id="54" idx="0"/>
          </p:cNvCxnSpPr>
          <p:nvPr/>
        </p:nvCxnSpPr>
        <p:spPr>
          <a:xfrm rot="5400000">
            <a:off x="3089794" y="378522"/>
            <a:ext cx="1252816" cy="338816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Flecha circular"/>
          <p:cNvSpPr/>
          <p:nvPr/>
        </p:nvSpPr>
        <p:spPr bwMode="auto">
          <a:xfrm rot="10800000" flipV="1">
            <a:off x="4686691" y="952574"/>
            <a:ext cx="1523865" cy="682704"/>
          </a:xfrm>
          <a:prstGeom prst="circularArrow">
            <a:avLst>
              <a:gd name="adj1" fmla="val 0"/>
              <a:gd name="adj2" fmla="val 420042"/>
              <a:gd name="adj3" fmla="val 20255939"/>
              <a:gd name="adj4" fmla="val 11947386"/>
              <a:gd name="adj5" fmla="val 462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44" name="143 Flecha circular"/>
          <p:cNvSpPr/>
          <p:nvPr/>
        </p:nvSpPr>
        <p:spPr bwMode="auto">
          <a:xfrm rot="10800000">
            <a:off x="2534560" y="825499"/>
            <a:ext cx="1538151" cy="948793"/>
          </a:xfrm>
          <a:prstGeom prst="circularArrow">
            <a:avLst>
              <a:gd name="adj1" fmla="val 0"/>
              <a:gd name="adj2" fmla="val 213633"/>
              <a:gd name="adj3" fmla="val 20731378"/>
              <a:gd name="adj4" fmla="val 11514603"/>
              <a:gd name="adj5" fmla="val 417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63" name="162 Conector recto de flecha"/>
          <p:cNvCxnSpPr>
            <a:stCxn id="36" idx="4"/>
            <a:endCxn id="52" idx="1"/>
          </p:cNvCxnSpPr>
          <p:nvPr/>
        </p:nvCxnSpPr>
        <p:spPr>
          <a:xfrm rot="5400000">
            <a:off x="2404527" y="1014922"/>
            <a:ext cx="431356" cy="129867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0457" y="1208156"/>
            <a:ext cx="133350" cy="190500"/>
          </a:xfrm>
          <a:prstGeom prst="rect">
            <a:avLst/>
          </a:prstGeom>
          <a:noFill/>
        </p:spPr>
      </p:pic>
      <p:pic>
        <p:nvPicPr>
          <p:cNvPr id="5149" name="Picture 2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4787" y="1192002"/>
            <a:ext cx="133350" cy="190500"/>
          </a:xfrm>
          <a:prstGeom prst="rect">
            <a:avLst/>
          </a:prstGeom>
          <a:noFill/>
        </p:spPr>
      </p:pic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2869" y="1194508"/>
            <a:ext cx="133350" cy="190500"/>
          </a:xfrm>
          <a:prstGeom prst="rect">
            <a:avLst/>
          </a:prstGeom>
          <a:noFill/>
        </p:spPr>
      </p:pic>
      <p:pic>
        <p:nvPicPr>
          <p:cNvPr id="5147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774" y="1208156"/>
            <a:ext cx="133350" cy="190500"/>
          </a:xfrm>
          <a:prstGeom prst="rect">
            <a:avLst/>
          </a:prstGeom>
          <a:noFill/>
        </p:spPr>
      </p:pic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42258" y="1182756"/>
            <a:ext cx="133350" cy="190500"/>
          </a:xfrm>
          <a:prstGeom prst="rect">
            <a:avLst/>
          </a:prstGeom>
          <a:noFill/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9106" y="1189364"/>
            <a:ext cx="133350" cy="190500"/>
          </a:xfrm>
          <a:prstGeom prst="rect">
            <a:avLst/>
          </a:prstGeom>
          <a:noFill/>
        </p:spPr>
      </p:pic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0466" y="1898058"/>
            <a:ext cx="133350" cy="190500"/>
          </a:xfrm>
          <a:prstGeom prst="rect">
            <a:avLst/>
          </a:prstGeom>
          <a:noFill/>
        </p:spPr>
      </p:pic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591" y="1946540"/>
            <a:ext cx="133350" cy="190500"/>
          </a:xfrm>
          <a:prstGeom prst="rect">
            <a:avLst/>
          </a:prstGeom>
          <a:noFill/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0457" y="2615759"/>
            <a:ext cx="133350" cy="190500"/>
          </a:xfrm>
          <a:prstGeom prst="rect">
            <a:avLst/>
          </a:prstGeom>
          <a:noFill/>
        </p:spPr>
      </p:pic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cxnSp>
        <p:nvCxnSpPr>
          <p:cNvPr id="208" name="207 Conector recto de flecha"/>
          <p:cNvCxnSpPr/>
          <p:nvPr/>
        </p:nvCxnSpPr>
        <p:spPr>
          <a:xfrm rot="5400000" flipV="1">
            <a:off x="4491389" y="1648073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79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0" name="Rectangle 6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1" name="Rectangle 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4" name="Rectangle 8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6" name="Rectangle 8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7" name="Rectangle 8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9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0" name="Rectangle 9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12" name="Rectangle 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5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8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cxnSp>
        <p:nvCxnSpPr>
          <p:cNvPr id="156" name="155 Conector recto de flecha"/>
          <p:cNvCxnSpPr>
            <a:stCxn id="56" idx="1"/>
            <a:endCxn id="36" idx="5"/>
          </p:cNvCxnSpPr>
          <p:nvPr/>
        </p:nvCxnSpPr>
        <p:spPr>
          <a:xfrm flipV="1">
            <a:off x="1970868" y="1397333"/>
            <a:ext cx="1410431" cy="191064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Flecha circular"/>
          <p:cNvSpPr/>
          <p:nvPr/>
        </p:nvSpPr>
        <p:spPr bwMode="auto">
          <a:xfrm rot="5400000" flipV="1">
            <a:off x="1566417" y="3858482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61" name="160 Conector recto de flecha"/>
          <p:cNvCxnSpPr>
            <a:stCxn id="68" idx="4"/>
            <a:endCxn id="59" idx="7"/>
          </p:cNvCxnSpPr>
          <p:nvPr/>
        </p:nvCxnSpPr>
        <p:spPr>
          <a:xfrm rot="10800000">
            <a:off x="1970871" y="4242316"/>
            <a:ext cx="633619" cy="60957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165 Flecha circular"/>
          <p:cNvSpPr/>
          <p:nvPr/>
        </p:nvSpPr>
        <p:spPr bwMode="auto">
          <a:xfrm rot="10800000">
            <a:off x="2604486" y="4511696"/>
            <a:ext cx="1282287" cy="682704"/>
          </a:xfrm>
          <a:prstGeom prst="circularArrow">
            <a:avLst>
              <a:gd name="adj1" fmla="val 0"/>
              <a:gd name="adj2" fmla="val 420042"/>
              <a:gd name="adj3" fmla="val 20255939"/>
              <a:gd name="adj4" fmla="val 11947386"/>
              <a:gd name="adj5" fmla="val 462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67" name="166 Flecha circular"/>
          <p:cNvSpPr/>
          <p:nvPr/>
        </p:nvSpPr>
        <p:spPr bwMode="auto">
          <a:xfrm rot="16200000" flipH="1" flipV="1">
            <a:off x="3725939" y="4590375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69" name="168 Conector recto de flecha"/>
          <p:cNvCxnSpPr>
            <a:stCxn id="67" idx="2"/>
            <a:endCxn id="52" idx="0"/>
          </p:cNvCxnSpPr>
          <p:nvPr/>
        </p:nvCxnSpPr>
        <p:spPr>
          <a:xfrm rot="16200000" flipV="1">
            <a:off x="1408140" y="2605671"/>
            <a:ext cx="1985302" cy="75735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Flecha circular"/>
          <p:cNvSpPr/>
          <p:nvPr/>
        </p:nvSpPr>
        <p:spPr bwMode="auto">
          <a:xfrm rot="16200000" flipH="1" flipV="1">
            <a:off x="6139808" y="997429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081021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76" name="175 Conector recto de flecha"/>
          <p:cNvCxnSpPr>
            <a:stCxn id="45" idx="3"/>
            <a:endCxn id="72" idx="6"/>
          </p:cNvCxnSpPr>
          <p:nvPr/>
        </p:nvCxnSpPr>
        <p:spPr>
          <a:xfrm rot="5400000">
            <a:off x="5127443" y="1144702"/>
            <a:ext cx="632925" cy="112865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178 Flecha circular"/>
          <p:cNvSpPr/>
          <p:nvPr/>
        </p:nvSpPr>
        <p:spPr bwMode="auto">
          <a:xfrm rot="5400000" flipH="1" flipV="1">
            <a:off x="4400153" y="1493626"/>
            <a:ext cx="551333" cy="356629"/>
          </a:xfrm>
          <a:prstGeom prst="circularArrow">
            <a:avLst>
              <a:gd name="adj1" fmla="val 0"/>
              <a:gd name="adj2" fmla="val 420042"/>
              <a:gd name="adj3" fmla="val 20255939"/>
              <a:gd name="adj4" fmla="val 11947386"/>
              <a:gd name="adj5" fmla="val 462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0325" y="1161208"/>
            <a:ext cx="114300" cy="247650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680000">
            <a:off x="5317074" y="1641378"/>
            <a:ext cx="114300" cy="247650"/>
          </a:xfrm>
          <a:prstGeom prst="rect">
            <a:avLst/>
          </a:prstGeom>
          <a:noFill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1800585" y="3612073"/>
            <a:ext cx="114300" cy="247650"/>
          </a:xfrm>
          <a:prstGeom prst="rect">
            <a:avLst/>
          </a:prstGeom>
          <a:noFill/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94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174" y="1168400"/>
            <a:ext cx="114300" cy="247650"/>
          </a:xfrm>
          <a:prstGeom prst="rect">
            <a:avLst/>
          </a:prstGeom>
          <a:noFill/>
        </p:spPr>
      </p:pic>
      <p:pic>
        <p:nvPicPr>
          <p:cNvPr id="30741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4601" y="1168400"/>
            <a:ext cx="114300" cy="247650"/>
          </a:xfrm>
          <a:prstGeom prst="rect">
            <a:avLst/>
          </a:prstGeom>
          <a:noFill/>
        </p:spPr>
      </p:pic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4625" y="4020261"/>
            <a:ext cx="114300" cy="247650"/>
          </a:xfrm>
          <a:prstGeom prst="rect">
            <a:avLst/>
          </a:prstGeom>
          <a:noFill/>
        </p:spPr>
      </p:pic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6999" y="1627526"/>
            <a:ext cx="114300" cy="247650"/>
          </a:xfrm>
          <a:prstGeom prst="rect">
            <a:avLst/>
          </a:prstGeom>
          <a:noFill/>
        </p:spPr>
      </p:pic>
      <p:pic>
        <p:nvPicPr>
          <p:cNvPr id="206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200000">
            <a:off x="2503837" y="1573057"/>
            <a:ext cx="114300" cy="247650"/>
          </a:xfrm>
          <a:prstGeom prst="rect">
            <a:avLst/>
          </a:prstGeom>
          <a:noFill/>
        </p:spPr>
      </p:pic>
      <p:pic>
        <p:nvPicPr>
          <p:cNvPr id="207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3120000">
            <a:off x="2700709" y="2133607"/>
            <a:ext cx="114300" cy="247650"/>
          </a:xfrm>
          <a:prstGeom prst="rect">
            <a:avLst/>
          </a:prstGeom>
          <a:noFill/>
        </p:spPr>
      </p:pic>
      <p:pic>
        <p:nvPicPr>
          <p:cNvPr id="209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1800770" y="2200469"/>
            <a:ext cx="114300" cy="247650"/>
          </a:xfrm>
          <a:prstGeom prst="rect">
            <a:avLst/>
          </a:prstGeom>
          <a:noFill/>
        </p:spPr>
      </p:pic>
      <p:pic>
        <p:nvPicPr>
          <p:cNvPr id="210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1800770" y="2895791"/>
            <a:ext cx="114300" cy="247650"/>
          </a:xfrm>
          <a:prstGeom prst="rect">
            <a:avLst/>
          </a:prstGeom>
          <a:noFill/>
        </p:spPr>
      </p:pic>
      <p:pic>
        <p:nvPicPr>
          <p:cNvPr id="211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 flipH="1">
            <a:off x="1799108" y="1469367"/>
            <a:ext cx="114300" cy="247650"/>
          </a:xfrm>
          <a:prstGeom prst="rect">
            <a:avLst/>
          </a:prstGeom>
          <a:noFill/>
        </p:spPr>
      </p:pic>
      <p:pic>
        <p:nvPicPr>
          <p:cNvPr id="213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3120000">
            <a:off x="2585603" y="1877382"/>
            <a:ext cx="114300" cy="247650"/>
          </a:xfrm>
          <a:prstGeom prst="rect">
            <a:avLst/>
          </a:prstGeom>
          <a:noFill/>
        </p:spPr>
      </p:pic>
      <p:pic>
        <p:nvPicPr>
          <p:cNvPr id="214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1200000">
            <a:off x="3778470" y="1923465"/>
            <a:ext cx="114300" cy="247650"/>
          </a:xfrm>
          <a:prstGeom prst="rect">
            <a:avLst/>
          </a:prstGeom>
          <a:noFill/>
        </p:spPr>
      </p:pic>
      <p:pic>
        <p:nvPicPr>
          <p:cNvPr id="216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1167" y="4011036"/>
            <a:ext cx="114300" cy="247650"/>
          </a:xfrm>
          <a:prstGeom prst="rect">
            <a:avLst/>
          </a:prstGeom>
          <a:noFill/>
        </p:spPr>
      </p:pic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00000">
            <a:off x="2259395" y="4465099"/>
            <a:ext cx="114300" cy="247650"/>
          </a:xfrm>
          <a:prstGeom prst="rect">
            <a:avLst/>
          </a:prstGeom>
          <a:noFill/>
        </p:spPr>
      </p:pic>
      <p:pic>
        <p:nvPicPr>
          <p:cNvPr id="218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2710606" y="4337130"/>
            <a:ext cx="114300" cy="247650"/>
          </a:xfrm>
          <a:prstGeom prst="rect">
            <a:avLst/>
          </a:prstGeom>
          <a:noFill/>
        </p:spPr>
      </p:pic>
      <p:pic>
        <p:nvPicPr>
          <p:cNvPr id="219" name="Picture 2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3900000">
            <a:off x="2468600" y="3208300"/>
            <a:ext cx="114300" cy="247650"/>
          </a:xfrm>
          <a:prstGeom prst="rect">
            <a:avLst/>
          </a:prstGeom>
          <a:noFill/>
        </p:spPr>
      </p:pic>
      <p:pic>
        <p:nvPicPr>
          <p:cNvPr id="220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640843" y="1461921"/>
            <a:ext cx="114300" cy="247650"/>
          </a:xfrm>
          <a:prstGeom prst="rect">
            <a:avLst/>
          </a:prstGeom>
          <a:noFill/>
        </p:spPr>
      </p:pic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4206345" y="2088976"/>
            <a:ext cx="114300" cy="247650"/>
          </a:xfrm>
          <a:prstGeom prst="rect">
            <a:avLst/>
          </a:prstGeom>
          <a:noFill/>
        </p:spPr>
      </p:pic>
      <p:pic>
        <p:nvPicPr>
          <p:cNvPr id="222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0170" y="1534311"/>
            <a:ext cx="114300" cy="247650"/>
          </a:xfrm>
          <a:prstGeom prst="rect">
            <a:avLst/>
          </a:prstGeom>
          <a:noFill/>
        </p:spPr>
      </p:pic>
      <p:pic>
        <p:nvPicPr>
          <p:cNvPr id="223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9689" y="1163107"/>
            <a:ext cx="114300" cy="247650"/>
          </a:xfrm>
          <a:prstGeom prst="rect">
            <a:avLst/>
          </a:prstGeom>
          <a:noFill/>
        </p:spPr>
      </p:pic>
      <p:pic>
        <p:nvPicPr>
          <p:cNvPr id="224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68346" y="1161208"/>
            <a:ext cx="114300" cy="247650"/>
          </a:xfrm>
          <a:prstGeom prst="rect">
            <a:avLst/>
          </a:prstGeom>
          <a:noFill/>
        </p:spPr>
      </p:pic>
      <p:pic>
        <p:nvPicPr>
          <p:cNvPr id="225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51449" y="1163107"/>
            <a:ext cx="114300" cy="247650"/>
          </a:xfrm>
          <a:prstGeom prst="rect">
            <a:avLst/>
          </a:prstGeom>
          <a:noFill/>
        </p:spPr>
      </p:pic>
      <p:pic>
        <p:nvPicPr>
          <p:cNvPr id="226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1461" y="1157715"/>
            <a:ext cx="114300" cy="247650"/>
          </a:xfrm>
          <a:prstGeom prst="rect">
            <a:avLst/>
          </a:prstGeom>
          <a:noFill/>
        </p:spPr>
      </p:pic>
      <p:pic>
        <p:nvPicPr>
          <p:cNvPr id="227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2549" y="4752975"/>
            <a:ext cx="114300" cy="247650"/>
          </a:xfrm>
          <a:prstGeom prst="rect">
            <a:avLst/>
          </a:prstGeom>
          <a:noFill/>
        </p:spPr>
      </p:pic>
      <p:pic>
        <p:nvPicPr>
          <p:cNvPr id="228" name="Picture 6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0169" y="5194401"/>
            <a:ext cx="114300" cy="247650"/>
          </a:xfrm>
          <a:prstGeom prst="rect">
            <a:avLst/>
          </a:prstGeom>
          <a:noFill/>
        </p:spPr>
      </p:pic>
      <p:pic>
        <p:nvPicPr>
          <p:cNvPr id="229" name="Picture 20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0169" y="4742628"/>
            <a:ext cx="114300" cy="247650"/>
          </a:xfrm>
          <a:prstGeom prst="rect">
            <a:avLst/>
          </a:prstGeom>
          <a:noFill/>
        </p:spPr>
      </p:pic>
      <p:pic>
        <p:nvPicPr>
          <p:cNvPr id="30752" name="Picture 3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3191" y="1170415"/>
            <a:ext cx="133350" cy="190500"/>
          </a:xfrm>
          <a:prstGeom prst="rect">
            <a:avLst/>
          </a:prstGeom>
          <a:noFill/>
        </p:spPr>
      </p:pic>
      <p:pic>
        <p:nvPicPr>
          <p:cNvPr id="30751" name="Picture 31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8716" y="3320682"/>
            <a:ext cx="190500" cy="190500"/>
          </a:xfrm>
          <a:prstGeom prst="rect">
            <a:avLst/>
          </a:prstGeom>
          <a:noFill/>
        </p:spPr>
      </p:pic>
      <p:pic>
        <p:nvPicPr>
          <p:cNvPr id="30750" name="Picture 30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4591" y="4044691"/>
            <a:ext cx="190500" cy="190500"/>
          </a:xfrm>
          <a:prstGeom prst="rect">
            <a:avLst/>
          </a:prstGeom>
          <a:noFill/>
        </p:spPr>
      </p:pic>
      <p:pic>
        <p:nvPicPr>
          <p:cNvPr id="30749" name="Picture 29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0264" y="4023736"/>
            <a:ext cx="190500" cy="190500"/>
          </a:xfrm>
          <a:prstGeom prst="rect">
            <a:avLst/>
          </a:prstGeom>
          <a:noFill/>
        </p:spPr>
      </p:pic>
      <p:pic>
        <p:nvPicPr>
          <p:cNvPr id="30748" name="Picture 28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0264" y="4757798"/>
            <a:ext cx="190500" cy="190500"/>
          </a:xfrm>
          <a:prstGeom prst="rect">
            <a:avLst/>
          </a:prstGeom>
          <a:noFill/>
        </p:spPr>
      </p:pic>
      <p:pic>
        <p:nvPicPr>
          <p:cNvPr id="30747" name="Picture 27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7998" y="4768028"/>
            <a:ext cx="190500" cy="190500"/>
          </a:xfrm>
          <a:prstGeom prst="rect">
            <a:avLst/>
          </a:prstGeom>
          <a:noFill/>
        </p:spPr>
      </p:pic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Subtítulo"/>
          <p:cNvSpPr txBox="1">
            <a:spLocks/>
          </p:cNvSpPr>
          <p:nvPr/>
        </p:nvSpPr>
        <p:spPr>
          <a:xfrm>
            <a:off x="1285875" y="1806222"/>
            <a:ext cx="6472238" cy="471487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+mj-lt"/>
              <a:buAutoNum type="arabicPeriod"/>
              <a:defRPr/>
            </a:pPr>
            <a:r>
              <a:rPr lang="es-ES" sz="1600" kern="0" dirty="0" smtClean="0">
                <a:latin typeface="+mn-lt"/>
              </a:rPr>
              <a:t>Diseñar una FSM </a:t>
            </a:r>
            <a:r>
              <a:rPr lang="es-ES" sz="1600" kern="0" dirty="0" smtClean="0">
                <a:latin typeface="+mn-lt"/>
              </a:rPr>
              <a:t>síncrona </a:t>
            </a:r>
            <a:r>
              <a:rPr lang="es-ES" sz="1600" kern="0" dirty="0" smtClean="0">
                <a:latin typeface="+mn-lt"/>
              </a:rPr>
              <a:t>para controlar un motor de DC, existe superposición: Diagrama de estados, usar FSM tipo Mealy, (20%):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El motor arranca y gira en sentido normal cuando detecta la secuencia </a:t>
            </a:r>
            <a:r>
              <a:rPr lang="es-ES" sz="1600" kern="0" dirty="0" smtClean="0">
                <a:latin typeface="+mn-lt"/>
              </a:rPr>
              <a:t>11000; salida Z1Z0=01.</a:t>
            </a: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El motor arranca y gira en sentido contrario cuando detecta la secuencia  </a:t>
            </a:r>
            <a:r>
              <a:rPr lang="es-ES" sz="1600" kern="0" dirty="0" smtClean="0">
                <a:latin typeface="+mn-lt"/>
              </a:rPr>
              <a:t>01101; salida Z1Z=10.</a:t>
            </a: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El motor se detiene, si el circuito detecta la secuencia </a:t>
            </a:r>
            <a:r>
              <a:rPr lang="es-ES" sz="1600" kern="0" dirty="0" smtClean="0">
                <a:latin typeface="+mn-lt"/>
              </a:rPr>
              <a:t>001; salida Z1Z0=00</a:t>
            </a: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E</a:t>
            </a:r>
            <a:r>
              <a:rPr lang="es-ES" sz="1600" kern="0" dirty="0" smtClean="0">
                <a:latin typeface="+mn-lt"/>
              </a:rPr>
              <a:t>l </a:t>
            </a:r>
            <a:r>
              <a:rPr lang="es-ES" sz="1600" kern="0" dirty="0" smtClean="0">
                <a:latin typeface="+mn-lt"/>
              </a:rPr>
              <a:t>motor debe girar en sentido </a:t>
            </a:r>
            <a:r>
              <a:rPr lang="es-ES" sz="1600" kern="0" dirty="0" smtClean="0">
                <a:latin typeface="+mn-lt"/>
              </a:rPr>
              <a:t>contrario cuando detecta la secuencia 011, </a:t>
            </a:r>
            <a:r>
              <a:rPr lang="es-ES" sz="1600" kern="0" dirty="0" smtClean="0">
                <a:latin typeface="+mn-lt"/>
              </a:rPr>
              <a:t>pero primero debe parar antes de cambiar de </a:t>
            </a:r>
            <a:r>
              <a:rPr lang="es-ES" sz="1600" kern="0" dirty="0" smtClean="0">
                <a:latin typeface="+mn-lt"/>
              </a:rPr>
              <a:t>giro; Z1Z0=00*</a:t>
            </a:r>
            <a:endParaRPr lang="es-ES" sz="1600" kern="0" dirty="0">
              <a:latin typeface="+mn-lt"/>
            </a:endParaRP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714375" y="880533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MOTOR </a:t>
            </a: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SINCRONO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Título"/>
          <p:cNvSpPr txBox="1">
            <a:spLocks/>
          </p:cNvSpPr>
          <p:nvPr/>
        </p:nvSpPr>
        <p:spPr>
          <a:xfrm rot="16200000">
            <a:off x="-2744787" y="304738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28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Diagrama de Estados</a:t>
            </a:r>
            <a:endParaRPr lang="es-ES" sz="28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3156846" y="1550623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 bwMode="auto">
          <a:xfrm>
            <a:off x="3550618" y="137802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6" name="35 Elipse"/>
          <p:cNvSpPr/>
          <p:nvPr/>
        </p:nvSpPr>
        <p:spPr bwMode="auto">
          <a:xfrm>
            <a:off x="4267198" y="137802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37" name="36 Conector recto de flecha"/>
          <p:cNvCxnSpPr>
            <a:stCxn id="36" idx="6"/>
          </p:cNvCxnSpPr>
          <p:nvPr/>
        </p:nvCxnSpPr>
        <p:spPr>
          <a:xfrm flipV="1">
            <a:off x="4583289" y="1553002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 bwMode="auto">
          <a:xfrm>
            <a:off x="4976898" y="1378022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39" name="38 Conector recto de flecha"/>
          <p:cNvCxnSpPr/>
          <p:nvPr/>
        </p:nvCxnSpPr>
        <p:spPr>
          <a:xfrm flipV="1">
            <a:off x="3866709" y="1553000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 bwMode="auto">
          <a:xfrm>
            <a:off x="5690479" y="1373260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V="1">
            <a:off x="5297751" y="1548244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Elipse"/>
          <p:cNvSpPr/>
          <p:nvPr/>
        </p:nvSpPr>
        <p:spPr bwMode="auto">
          <a:xfrm rot="5400000">
            <a:off x="2844791" y="2096115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3" name="52 Conector recto de flecha"/>
          <p:cNvCxnSpPr>
            <a:stCxn id="52" idx="6"/>
          </p:cNvCxnSpPr>
          <p:nvPr/>
        </p:nvCxnSpPr>
        <p:spPr>
          <a:xfrm rot="5400000" flipV="1">
            <a:off x="2805282" y="2626695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 bwMode="auto">
          <a:xfrm rot="5400000">
            <a:off x="2844793" y="280343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 rot="5400000" flipV="1">
            <a:off x="2805284" y="191725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 bwMode="auto">
          <a:xfrm rot="5400000">
            <a:off x="2844793" y="3524158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7" name="56 Conector recto de flecha"/>
          <p:cNvCxnSpPr>
            <a:stCxn id="56" idx="6"/>
          </p:cNvCxnSpPr>
          <p:nvPr/>
        </p:nvCxnSpPr>
        <p:spPr>
          <a:xfrm rot="5400000" flipV="1">
            <a:off x="2805284" y="405473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 bwMode="auto">
          <a:xfrm rot="5400000">
            <a:off x="2844795" y="4944767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60" name="59 Conector recto de flecha"/>
          <p:cNvCxnSpPr/>
          <p:nvPr/>
        </p:nvCxnSpPr>
        <p:spPr>
          <a:xfrm rot="5400000" flipV="1">
            <a:off x="2817986" y="5489460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 bwMode="auto">
          <a:xfrm rot="5400000">
            <a:off x="2857497" y="5675723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63" name="62 Conector recto de flecha"/>
          <p:cNvCxnSpPr/>
          <p:nvPr/>
        </p:nvCxnSpPr>
        <p:spPr>
          <a:xfrm rot="5400000" flipV="1">
            <a:off x="2805278" y="3343538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 bwMode="auto">
          <a:xfrm>
            <a:off x="2841310" y="137925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 bwMode="auto">
          <a:xfrm rot="5400000">
            <a:off x="3789823" y="4956306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9" name="68 Elipse"/>
          <p:cNvSpPr/>
          <p:nvPr/>
        </p:nvSpPr>
        <p:spPr bwMode="auto">
          <a:xfrm rot="5400000">
            <a:off x="4722149" y="4960789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77" name="76 Conector recto de flecha"/>
          <p:cNvCxnSpPr>
            <a:endCxn id="68" idx="4"/>
          </p:cNvCxnSpPr>
          <p:nvPr/>
        </p:nvCxnSpPr>
        <p:spPr>
          <a:xfrm>
            <a:off x="3190522" y="5126803"/>
            <a:ext cx="582367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>
            <a:off x="4131981" y="5132448"/>
            <a:ext cx="58236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120 Flecha circular"/>
          <p:cNvSpPr/>
          <p:nvPr/>
        </p:nvSpPr>
        <p:spPr bwMode="auto">
          <a:xfrm rot="5400000" flipV="1">
            <a:off x="2743376" y="1993455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22" name="121 Elipse"/>
          <p:cNvSpPr/>
          <p:nvPr/>
        </p:nvSpPr>
        <p:spPr bwMode="auto">
          <a:xfrm rot="5400000">
            <a:off x="2840488" y="4235361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24" name="123 Conector recto de flecha"/>
          <p:cNvCxnSpPr/>
          <p:nvPr/>
        </p:nvCxnSpPr>
        <p:spPr>
          <a:xfrm rot="5400000" flipV="1">
            <a:off x="2805291" y="4765941"/>
            <a:ext cx="395111" cy="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Flecha circular"/>
          <p:cNvSpPr/>
          <p:nvPr/>
        </p:nvSpPr>
        <p:spPr bwMode="auto">
          <a:xfrm rot="16200000">
            <a:off x="2540524" y="2493868"/>
            <a:ext cx="693007" cy="441185"/>
          </a:xfrm>
          <a:prstGeom prst="circularArrow">
            <a:avLst>
              <a:gd name="adj1" fmla="val 0"/>
              <a:gd name="adj2" fmla="val 504308"/>
              <a:gd name="adj3" fmla="val 20255939"/>
              <a:gd name="adj4" fmla="val 11436092"/>
              <a:gd name="adj5" fmla="val 462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157" y="1487556"/>
            <a:ext cx="133350" cy="190500"/>
          </a:xfrm>
          <a:prstGeom prst="rect">
            <a:avLst/>
          </a:prstGeom>
          <a:noFill/>
        </p:spPr>
      </p:pic>
      <p:pic>
        <p:nvPicPr>
          <p:cNvPr id="5149" name="Picture 2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0487" y="1471402"/>
            <a:ext cx="133350" cy="190500"/>
          </a:xfrm>
          <a:prstGeom prst="rect">
            <a:avLst/>
          </a:prstGeom>
          <a:noFill/>
        </p:spPr>
      </p:pic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8569" y="1473908"/>
            <a:ext cx="133350" cy="190500"/>
          </a:xfrm>
          <a:prstGeom prst="rect">
            <a:avLst/>
          </a:prstGeom>
          <a:noFill/>
        </p:spPr>
      </p:pic>
      <p:pic>
        <p:nvPicPr>
          <p:cNvPr id="5147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2474" y="1487556"/>
            <a:ext cx="133350" cy="190500"/>
          </a:xfrm>
          <a:prstGeom prst="rect">
            <a:avLst/>
          </a:prstGeom>
          <a:noFill/>
        </p:spPr>
      </p:pic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3087" y="1486232"/>
            <a:ext cx="133350" cy="190500"/>
          </a:xfrm>
          <a:prstGeom prst="rect">
            <a:avLst/>
          </a:prstGeom>
          <a:noFill/>
        </p:spPr>
      </p:pic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77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79" name="Rectangle 5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0" name="Rectangle 6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8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88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1" name="Rectangle 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0" name="Rectangle 8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1" name="Rectangle 81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4" name="Rectangle 8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6" name="Rectangle 8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07" name="Rectangle 8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09" name="Rectangle 8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2" name="Rectangle 9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5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218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54" name="Picture 2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876" y="2177458"/>
            <a:ext cx="133350" cy="190500"/>
          </a:xfrm>
          <a:prstGeom prst="rect">
            <a:avLst/>
          </a:prstGeom>
          <a:noFill/>
        </p:spPr>
      </p:pic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157" y="2870464"/>
            <a:ext cx="133350" cy="190500"/>
          </a:xfrm>
          <a:prstGeom prst="rect">
            <a:avLst/>
          </a:prstGeom>
          <a:noFill/>
        </p:spPr>
      </p:pic>
      <p:pic>
        <p:nvPicPr>
          <p:cNvPr id="156" name="Picture 2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165" y="3619132"/>
            <a:ext cx="133350" cy="190500"/>
          </a:xfrm>
          <a:prstGeom prst="rect">
            <a:avLst/>
          </a:prstGeom>
          <a:noFill/>
        </p:spPr>
      </p:pic>
      <p:pic>
        <p:nvPicPr>
          <p:cNvPr id="157" name="Picture 2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3468" y="4330441"/>
            <a:ext cx="133350" cy="190500"/>
          </a:xfrm>
          <a:prstGeom prst="rect">
            <a:avLst/>
          </a:prstGeom>
          <a:noFill/>
        </p:spPr>
      </p:pic>
      <p:pic>
        <p:nvPicPr>
          <p:cNvPr id="158" name="Picture 2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876" y="5036492"/>
            <a:ext cx="133350" cy="190500"/>
          </a:xfrm>
          <a:prstGeom prst="rect">
            <a:avLst/>
          </a:prstGeom>
          <a:noFill/>
        </p:spPr>
      </p:pic>
      <p:pic>
        <p:nvPicPr>
          <p:cNvPr id="159" name="Picture 3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48230" y="5036492"/>
            <a:ext cx="190500" cy="190500"/>
          </a:xfrm>
          <a:prstGeom prst="rect">
            <a:avLst/>
          </a:prstGeom>
          <a:noFill/>
        </p:spPr>
      </p:pic>
      <p:pic>
        <p:nvPicPr>
          <p:cNvPr id="161" name="Picture 30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7900" y="5037198"/>
            <a:ext cx="190500" cy="190500"/>
          </a:xfrm>
          <a:prstGeom prst="rect">
            <a:avLst/>
          </a:prstGeom>
          <a:noFill/>
        </p:spPr>
      </p:pic>
      <p:pic>
        <p:nvPicPr>
          <p:cNvPr id="164" name="Picture 29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5137" y="5012210"/>
            <a:ext cx="190500" cy="190500"/>
          </a:xfrm>
          <a:prstGeom prst="rect">
            <a:avLst/>
          </a:prstGeom>
          <a:noFill/>
        </p:spPr>
      </p:pic>
      <p:sp>
        <p:nvSpPr>
          <p:cNvPr id="167" name="166 Elipse"/>
          <p:cNvSpPr/>
          <p:nvPr/>
        </p:nvSpPr>
        <p:spPr bwMode="auto">
          <a:xfrm rot="5400000">
            <a:off x="5630749" y="4940284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68" name="167 Elipse"/>
          <p:cNvSpPr/>
          <p:nvPr/>
        </p:nvSpPr>
        <p:spPr bwMode="auto">
          <a:xfrm rot="5400000">
            <a:off x="6563075" y="4932067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69" name="168 Conector recto de flecha"/>
          <p:cNvCxnSpPr/>
          <p:nvPr/>
        </p:nvCxnSpPr>
        <p:spPr>
          <a:xfrm>
            <a:off x="5972907" y="5116426"/>
            <a:ext cx="58236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/>
          <p:nvPr/>
        </p:nvCxnSpPr>
        <p:spPr>
          <a:xfrm>
            <a:off x="5042474" y="5107460"/>
            <a:ext cx="58236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>
            <a:stCxn id="168" idx="6"/>
            <a:endCxn id="61" idx="0"/>
          </p:cNvCxnSpPr>
          <p:nvPr/>
        </p:nvCxnSpPr>
        <p:spPr>
          <a:xfrm rot="5400000">
            <a:off x="4663016" y="3792598"/>
            <a:ext cx="585611" cy="353059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 de flecha"/>
          <p:cNvCxnSpPr>
            <a:stCxn id="61" idx="4"/>
          </p:cNvCxnSpPr>
          <p:nvPr/>
        </p:nvCxnSpPr>
        <p:spPr>
          <a:xfrm rot="10800000" flipV="1">
            <a:off x="2458791" y="5850702"/>
            <a:ext cx="381772" cy="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180 Elipse"/>
          <p:cNvSpPr/>
          <p:nvPr/>
        </p:nvSpPr>
        <p:spPr bwMode="auto">
          <a:xfrm rot="5400000">
            <a:off x="2112430" y="5675723"/>
            <a:ext cx="316091" cy="349959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82" name="181 Flecha circular"/>
          <p:cNvSpPr/>
          <p:nvPr/>
        </p:nvSpPr>
        <p:spPr bwMode="auto">
          <a:xfrm rot="5400000" flipV="1">
            <a:off x="2015152" y="5580442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1614843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83" name="182 Conector recto de flecha"/>
          <p:cNvCxnSpPr>
            <a:stCxn id="181" idx="2"/>
          </p:cNvCxnSpPr>
          <p:nvPr/>
        </p:nvCxnSpPr>
        <p:spPr>
          <a:xfrm rot="5400000" flipH="1" flipV="1">
            <a:off x="1231168" y="4100272"/>
            <a:ext cx="2631693" cy="553079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>
            <a:stCxn id="69" idx="2"/>
            <a:endCxn id="40" idx="4"/>
          </p:cNvCxnSpPr>
          <p:nvPr/>
        </p:nvCxnSpPr>
        <p:spPr>
          <a:xfrm rot="5400000" flipH="1" flipV="1">
            <a:off x="3737107" y="2866306"/>
            <a:ext cx="3254504" cy="96833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191 Flecha circular"/>
          <p:cNvSpPr/>
          <p:nvPr/>
        </p:nvSpPr>
        <p:spPr bwMode="auto">
          <a:xfrm rot="16200000" flipH="1" flipV="1">
            <a:off x="5862726" y="1289529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1614843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94" name="193 Flecha circular"/>
          <p:cNvSpPr/>
          <p:nvPr/>
        </p:nvSpPr>
        <p:spPr bwMode="auto">
          <a:xfrm rot="10800000" flipV="1">
            <a:off x="3822831" y="4741160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1614843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95" name="194 Flecha circular"/>
          <p:cNvSpPr/>
          <p:nvPr/>
        </p:nvSpPr>
        <p:spPr bwMode="auto">
          <a:xfrm rot="16200000" flipV="1">
            <a:off x="6722712" y="4844181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1614843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96" name="195 Flecha circular"/>
          <p:cNvSpPr/>
          <p:nvPr/>
        </p:nvSpPr>
        <p:spPr bwMode="auto">
          <a:xfrm rot="5400000" flipH="1">
            <a:off x="2810074" y="5242663"/>
            <a:ext cx="626861" cy="508029"/>
          </a:xfrm>
          <a:prstGeom prst="circularArrow">
            <a:avLst>
              <a:gd name="adj1" fmla="val 0"/>
              <a:gd name="adj2" fmla="val 213633"/>
              <a:gd name="adj3" fmla="val 20731378"/>
              <a:gd name="adj4" fmla="val 11514603"/>
              <a:gd name="adj5" fmla="val 417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97" name="196 Conector recto de flecha"/>
          <p:cNvCxnSpPr>
            <a:stCxn id="40" idx="3"/>
            <a:endCxn id="54" idx="0"/>
          </p:cNvCxnSpPr>
          <p:nvPr/>
        </p:nvCxnSpPr>
        <p:spPr>
          <a:xfrm rot="5400000">
            <a:off x="3804072" y="1045716"/>
            <a:ext cx="1306445" cy="255895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>
            <a:stCxn id="56" idx="0"/>
            <a:endCxn id="36" idx="2"/>
          </p:cNvCxnSpPr>
          <p:nvPr/>
        </p:nvCxnSpPr>
        <p:spPr>
          <a:xfrm flipV="1">
            <a:off x="3177818" y="1553004"/>
            <a:ext cx="1089380" cy="214613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202 Flecha circular"/>
          <p:cNvSpPr/>
          <p:nvPr/>
        </p:nvSpPr>
        <p:spPr bwMode="auto">
          <a:xfrm>
            <a:off x="4297835" y="1172498"/>
            <a:ext cx="262288" cy="537518"/>
          </a:xfrm>
          <a:prstGeom prst="circularArrow">
            <a:avLst>
              <a:gd name="adj1" fmla="val 0"/>
              <a:gd name="adj2" fmla="val 1142319"/>
              <a:gd name="adj3" fmla="val 20121583"/>
              <a:gd name="adj4" fmla="val 10800000"/>
              <a:gd name="adj5" fmla="val 4901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205" name="204 Conector recto de flecha"/>
          <p:cNvCxnSpPr>
            <a:stCxn id="38" idx="4"/>
            <a:endCxn id="54" idx="1"/>
          </p:cNvCxnSpPr>
          <p:nvPr/>
        </p:nvCxnSpPr>
        <p:spPr>
          <a:xfrm rot="5400000">
            <a:off x="3561418" y="1293131"/>
            <a:ext cx="1138677" cy="200837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recto de flecha"/>
          <p:cNvCxnSpPr>
            <a:stCxn id="26" idx="4"/>
          </p:cNvCxnSpPr>
          <p:nvPr/>
        </p:nvCxnSpPr>
        <p:spPr>
          <a:xfrm rot="5400000">
            <a:off x="3193121" y="1712036"/>
            <a:ext cx="499596" cy="53149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1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7248" y="5024910"/>
            <a:ext cx="190500" cy="190500"/>
          </a:xfrm>
          <a:prstGeom prst="rect">
            <a:avLst/>
          </a:prstGeom>
          <a:noFill/>
        </p:spPr>
      </p:pic>
      <p:pic>
        <p:nvPicPr>
          <p:cNvPr id="213" name="Picture 1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3755" y="5742753"/>
            <a:ext cx="190500" cy="190500"/>
          </a:xfrm>
          <a:prstGeom prst="rect">
            <a:avLst/>
          </a:prstGeom>
          <a:noFill/>
        </p:spPr>
      </p:pic>
      <p:pic>
        <p:nvPicPr>
          <p:cNvPr id="214" name="Picture 1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801" y="5772008"/>
            <a:ext cx="190500" cy="190500"/>
          </a:xfrm>
          <a:prstGeom prst="rect">
            <a:avLst/>
          </a:prstGeom>
          <a:noFill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7100000">
            <a:off x="2501896" y="4252295"/>
            <a:ext cx="114300" cy="247650"/>
          </a:xfrm>
          <a:prstGeom prst="rect">
            <a:avLst/>
          </a:prstGeom>
          <a:noFill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45835" y="4591935"/>
            <a:ext cx="114300" cy="247650"/>
          </a:xfrm>
          <a:prstGeom prst="rect">
            <a:avLst/>
          </a:prstGeom>
          <a:noFill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2493" y="5034022"/>
            <a:ext cx="171450" cy="247650"/>
          </a:xfrm>
          <a:prstGeom prst="rect">
            <a:avLst/>
          </a:prstGeom>
          <a:noFill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0915" y="2289175"/>
            <a:ext cx="114300" cy="24765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7769" y="5021322"/>
            <a:ext cx="114300" cy="247650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8015" y="4989985"/>
            <a:ext cx="114300" cy="247650"/>
          </a:xfrm>
          <a:prstGeom prst="rect">
            <a:avLst/>
          </a:prstGeom>
          <a:noFill/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7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6869" y="1441782"/>
            <a:ext cx="114300" cy="247650"/>
          </a:xfrm>
          <a:prstGeom prst="rect">
            <a:avLst/>
          </a:prstGeom>
          <a:noFill/>
        </p:spPr>
      </p:pic>
      <p:pic>
        <p:nvPicPr>
          <p:cNvPr id="228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8069" y="1429082"/>
            <a:ext cx="114300" cy="247650"/>
          </a:xfrm>
          <a:prstGeom prst="rect">
            <a:avLst/>
          </a:prstGeom>
          <a:noFill/>
        </p:spPr>
      </p:pic>
      <p:pic>
        <p:nvPicPr>
          <p:cNvPr id="229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52032" y="2454540"/>
            <a:ext cx="114300" cy="247650"/>
          </a:xfrm>
          <a:prstGeom prst="rect">
            <a:avLst/>
          </a:prstGeom>
          <a:noFill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45690" y="1729213"/>
            <a:ext cx="114300" cy="247650"/>
          </a:xfrm>
          <a:prstGeom prst="rect">
            <a:avLst/>
          </a:prstGeom>
          <a:noFill/>
        </p:spPr>
      </p:pic>
      <p:pic>
        <p:nvPicPr>
          <p:cNvPr id="231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52032" y="3168208"/>
            <a:ext cx="114300" cy="247650"/>
          </a:xfrm>
          <a:prstGeom prst="rect">
            <a:avLst/>
          </a:prstGeom>
          <a:noFill/>
        </p:spPr>
      </p:pic>
      <p:pic>
        <p:nvPicPr>
          <p:cNvPr id="232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49604" y="3880820"/>
            <a:ext cx="114300" cy="247650"/>
          </a:xfrm>
          <a:prstGeom prst="rect">
            <a:avLst/>
          </a:prstGeom>
          <a:noFill/>
        </p:spPr>
      </p:pic>
      <p:pic>
        <p:nvPicPr>
          <p:cNvPr id="233" name="Picture 6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963726" y="5316039"/>
            <a:ext cx="114300" cy="247650"/>
          </a:xfrm>
          <a:prstGeom prst="rect">
            <a:avLst/>
          </a:prstGeom>
          <a:noFill/>
        </p:spPr>
      </p:pic>
      <p:pic>
        <p:nvPicPr>
          <p:cNvPr id="234" name="Picture 2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6435" y="5742753"/>
            <a:ext cx="114300" cy="247650"/>
          </a:xfrm>
          <a:prstGeom prst="rect">
            <a:avLst/>
          </a:prstGeom>
          <a:noFill/>
        </p:spPr>
      </p:pic>
      <p:pic>
        <p:nvPicPr>
          <p:cNvPr id="235" name="Picture 2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8218" y="5375867"/>
            <a:ext cx="114300" cy="247650"/>
          </a:xfrm>
          <a:prstGeom prst="rect">
            <a:avLst/>
          </a:prstGeom>
          <a:noFill/>
        </p:spPr>
      </p:pic>
      <p:pic>
        <p:nvPicPr>
          <p:cNvPr id="236" name="Picture 2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2598" y="5622783"/>
            <a:ext cx="114300" cy="247650"/>
          </a:xfrm>
          <a:prstGeom prst="rect">
            <a:avLst/>
          </a:prstGeom>
          <a:noFill/>
        </p:spPr>
      </p:pic>
      <p:pic>
        <p:nvPicPr>
          <p:cNvPr id="242" name="Picture 7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0601" y="4994495"/>
            <a:ext cx="114300" cy="247650"/>
          </a:xfrm>
          <a:prstGeom prst="rect">
            <a:avLst/>
          </a:prstGeom>
          <a:noFill/>
        </p:spPr>
      </p:pic>
      <p:pic>
        <p:nvPicPr>
          <p:cNvPr id="243" name="Picture 5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4204" y="5008019"/>
            <a:ext cx="171450" cy="247650"/>
          </a:xfrm>
          <a:prstGeom prst="rect">
            <a:avLst/>
          </a:prstGeom>
          <a:noFill/>
        </p:spPr>
      </p:pic>
      <p:pic>
        <p:nvPicPr>
          <p:cNvPr id="245" name="Picture 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574" y="3487120"/>
            <a:ext cx="114300" cy="247650"/>
          </a:xfrm>
          <a:prstGeom prst="rect">
            <a:avLst/>
          </a:prstGeom>
          <a:noFill/>
        </p:spPr>
      </p:pic>
      <p:pic>
        <p:nvPicPr>
          <p:cNvPr id="246" name="Picture 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7554" y="1404654"/>
            <a:ext cx="114300" cy="247650"/>
          </a:xfrm>
          <a:prstGeom prst="rect">
            <a:avLst/>
          </a:prstGeom>
          <a:noFill/>
        </p:spPr>
      </p:pic>
      <p:sp>
        <p:nvSpPr>
          <p:cNvPr id="247" name="246 Flecha circular"/>
          <p:cNvSpPr/>
          <p:nvPr/>
        </p:nvSpPr>
        <p:spPr bwMode="auto">
          <a:xfrm rot="10800000" flipV="1">
            <a:off x="4905592" y="4826978"/>
            <a:ext cx="770447" cy="441185"/>
          </a:xfrm>
          <a:prstGeom prst="circularArrow">
            <a:avLst>
              <a:gd name="adj1" fmla="val 0"/>
              <a:gd name="adj2" fmla="val 504308"/>
              <a:gd name="adj3" fmla="val 20255939"/>
              <a:gd name="adj4" fmla="val 11436092"/>
              <a:gd name="adj5" fmla="val 4625"/>
            </a:avLst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255" name="Picture 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2974" y="4585585"/>
            <a:ext cx="114300" cy="247650"/>
          </a:xfrm>
          <a:prstGeom prst="rect">
            <a:avLst/>
          </a:prstGeom>
          <a:noFill/>
        </p:spPr>
      </p:pic>
      <p:pic>
        <p:nvPicPr>
          <p:cNvPr id="256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2219" y="1846687"/>
            <a:ext cx="114300" cy="247650"/>
          </a:xfrm>
          <a:prstGeom prst="rect">
            <a:avLst/>
          </a:prstGeom>
          <a:noFill/>
        </p:spPr>
      </p:pic>
      <p:pic>
        <p:nvPicPr>
          <p:cNvPr id="257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0189" y="1973688"/>
            <a:ext cx="114300" cy="247650"/>
          </a:xfrm>
          <a:prstGeom prst="rect">
            <a:avLst/>
          </a:prstGeom>
          <a:noFill/>
        </p:spPr>
      </p:pic>
      <p:cxnSp>
        <p:nvCxnSpPr>
          <p:cNvPr id="259" name="258 Conector recto de flecha"/>
          <p:cNvCxnSpPr>
            <a:stCxn id="122" idx="0"/>
            <a:endCxn id="40" idx="3"/>
          </p:cNvCxnSpPr>
          <p:nvPr/>
        </p:nvCxnSpPr>
        <p:spPr>
          <a:xfrm flipV="1">
            <a:off x="3173513" y="1671969"/>
            <a:ext cx="2563256" cy="273837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3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198" y="3268045"/>
            <a:ext cx="114300" cy="247650"/>
          </a:xfrm>
          <a:prstGeom prst="rect">
            <a:avLst/>
          </a:prstGeom>
          <a:noFill/>
        </p:spPr>
      </p:pic>
      <p:pic>
        <p:nvPicPr>
          <p:cNvPr id="264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>
            <a:off x="2481730" y="2588593"/>
            <a:ext cx="114300" cy="247650"/>
          </a:xfrm>
          <a:prstGeom prst="rect">
            <a:avLst/>
          </a:prstGeom>
          <a:noFill/>
        </p:spPr>
      </p:pic>
      <p:pic>
        <p:nvPicPr>
          <p:cNvPr id="266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1249" y="1445333"/>
            <a:ext cx="114300" cy="247650"/>
          </a:xfrm>
          <a:prstGeom prst="rect">
            <a:avLst/>
          </a:prstGeom>
          <a:noFill/>
        </p:spPr>
      </p:pic>
      <p:pic>
        <p:nvPicPr>
          <p:cNvPr id="267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3600" y="1442754"/>
            <a:ext cx="114300" cy="247650"/>
          </a:xfrm>
          <a:prstGeom prst="rect">
            <a:avLst/>
          </a:prstGeom>
          <a:noFill/>
        </p:spPr>
      </p:pic>
      <p:pic>
        <p:nvPicPr>
          <p:cNvPr id="268" name="Picture 8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64919" y="939800"/>
            <a:ext cx="114300" cy="247650"/>
          </a:xfrm>
          <a:prstGeom prst="rect">
            <a:avLst/>
          </a:prstGeom>
          <a:noFill/>
        </p:spPr>
      </p:pic>
      <p:pic>
        <p:nvPicPr>
          <p:cNvPr id="269" name="Picture 2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6726" y="5730758"/>
            <a:ext cx="114300" cy="247650"/>
          </a:xfrm>
          <a:prstGeom prst="rect">
            <a:avLst/>
          </a:prstGeom>
          <a:noFill/>
        </p:spPr>
      </p:pic>
      <p:pic>
        <p:nvPicPr>
          <p:cNvPr id="270" name="Picture 4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3618" y="1983213"/>
            <a:ext cx="114300" cy="247650"/>
          </a:xfrm>
          <a:prstGeom prst="rect">
            <a:avLst/>
          </a:prstGeom>
          <a:noFill/>
        </p:spPr>
      </p:pic>
      <p:pic>
        <p:nvPicPr>
          <p:cNvPr id="271" name="Picture 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9889" y="4506210"/>
            <a:ext cx="114300" cy="24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Subtítulo"/>
          <p:cNvSpPr txBox="1">
            <a:spLocks/>
          </p:cNvSpPr>
          <p:nvPr/>
        </p:nvSpPr>
        <p:spPr>
          <a:xfrm>
            <a:off x="1285875" y="1622425"/>
            <a:ext cx="6472238" cy="4714875"/>
          </a:xfrm>
          <a:prstGeom prst="rect">
            <a:avLst/>
          </a:prstGeom>
        </p:spPr>
        <p:txBody>
          <a:bodyPr/>
          <a:lstStyle/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buAutoNum type="arabicPeriod" startAt="2"/>
              <a:defRPr/>
            </a:pPr>
            <a:r>
              <a:rPr lang="es-ES" sz="1400" kern="0" dirty="0" smtClean="0">
                <a:latin typeface="+mn-lt"/>
              </a:rPr>
              <a:t>Diseñar un circuito controlador para realizar la raíz cuadrada de un dato que se encuentra en el registro R</a:t>
            </a:r>
            <a:r>
              <a:rPr lang="es-ES" sz="1400" kern="0" baseline="-25000" dirty="0" smtClean="0">
                <a:latin typeface="+mn-lt"/>
              </a:rPr>
              <a:t>7</a:t>
            </a:r>
            <a:r>
              <a:rPr lang="es-ES" sz="1400" kern="0" dirty="0" smtClean="0">
                <a:latin typeface="+mn-lt"/>
              </a:rPr>
              <a:t> y el resultado debe ser almacenado en </a:t>
            </a:r>
            <a:r>
              <a:rPr lang="es-ES" sz="1400" kern="0" dirty="0" smtClean="0"/>
              <a:t>R</a:t>
            </a:r>
            <a:r>
              <a:rPr lang="es-ES" sz="1400" kern="0" baseline="-25000" dirty="0"/>
              <a:t>5</a:t>
            </a:r>
            <a:r>
              <a:rPr lang="es-ES" sz="1400" kern="0" dirty="0" smtClean="0"/>
              <a:t> y R</a:t>
            </a:r>
            <a:r>
              <a:rPr lang="es-ES" sz="1400" kern="0" baseline="-25000" dirty="0" smtClean="0"/>
              <a:t>6</a:t>
            </a:r>
            <a:r>
              <a:rPr lang="es-ES" sz="1400" kern="0" dirty="0" smtClean="0">
                <a:latin typeface="+mn-lt"/>
              </a:rPr>
              <a:t>(20</a:t>
            </a:r>
            <a:r>
              <a:rPr lang="es-ES" sz="1400" kern="0" dirty="0" smtClean="0">
                <a:latin typeface="+mn-lt"/>
              </a:rPr>
              <a:t>%).</a:t>
            </a:r>
          </a:p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buAutoNum type="arabicPeriod" startAt="2"/>
              <a:defRPr/>
            </a:pPr>
            <a:endParaRPr lang="es-ES" sz="1400" kern="0" dirty="0" smtClean="0">
              <a:latin typeface="+mn-lt"/>
            </a:endParaRPr>
          </a:p>
          <a:p>
            <a:pPr marL="514350" indent="-51435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400" kern="0" dirty="0">
                <a:latin typeface="+mn-lt"/>
              </a:rPr>
              <a:t>	</a:t>
            </a:r>
            <a:r>
              <a:rPr lang="es-ES" sz="1400" i="1" kern="0" dirty="0" smtClean="0">
                <a:latin typeface="+mn-lt"/>
              </a:rPr>
              <a:t>Realizar el ASM, listar la secuencia de operaciones en RTL</a:t>
            </a:r>
            <a:endParaRPr lang="es-ES" sz="1400" kern="0" dirty="0" smtClean="0"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2800" kern="0" dirty="0" smtClean="0">
              <a:latin typeface="+mn-lt"/>
            </a:endParaRPr>
          </a:p>
        </p:txBody>
      </p:sp>
      <p:sp>
        <p:nvSpPr>
          <p:cNvPr id="1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15 Triángulo isósceles"/>
          <p:cNvSpPr/>
          <p:nvPr/>
        </p:nvSpPr>
        <p:spPr bwMode="auto">
          <a:xfrm flipH="1" flipV="1">
            <a:off x="4330700" y="4610100"/>
            <a:ext cx="533400" cy="241300"/>
          </a:xfrm>
          <a:prstGeom prst="triangl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7572375" y="4114800"/>
            <a:ext cx="914400" cy="1270000"/>
          </a:xfrm>
          <a:prstGeom prst="rect">
            <a:avLst/>
          </a:prstGeom>
          <a:solidFill>
            <a:srgbClr val="FF3300"/>
          </a:solidFill>
          <a:ln>
            <a:headEnd type="triangle" w="med" len="med"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 rot="16200000" flipH="1">
            <a:off x="3765748" y="4491236"/>
            <a:ext cx="237728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5189339" y="4503539"/>
            <a:ext cx="212328" cy="794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rot="16200000" flipH="1">
            <a:off x="4491633" y="5312767"/>
            <a:ext cx="212328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endCxn id="6" idx="2"/>
          </p:cNvCxnSpPr>
          <p:nvPr/>
        </p:nvCxnSpPr>
        <p:spPr>
          <a:xfrm rot="5400000">
            <a:off x="4273550" y="60134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87 Grupo"/>
          <p:cNvGrpSpPr/>
          <p:nvPr/>
        </p:nvGrpSpPr>
        <p:grpSpPr>
          <a:xfrm>
            <a:off x="6604000" y="4095750"/>
            <a:ext cx="968376" cy="1289050"/>
            <a:chOff x="6604000" y="4095750"/>
            <a:chExt cx="968376" cy="1289050"/>
          </a:xfrm>
        </p:grpSpPr>
        <p:sp>
          <p:nvSpPr>
            <p:cNvPr id="74" name="73 Triángulo isósceles"/>
            <p:cNvSpPr/>
            <p:nvPr/>
          </p:nvSpPr>
          <p:spPr bwMode="auto">
            <a:xfrm rot="5400000" flipH="1">
              <a:off x="6731000" y="4499371"/>
              <a:ext cx="393700" cy="22502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00B050"/>
              </a:solidFill>
              <a:headEnd type="triangle" w="med" len="med"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sp>
          <p:nvSpPr>
            <p:cNvPr id="75" name="74 Triángulo isósceles"/>
            <p:cNvSpPr/>
            <p:nvPr/>
          </p:nvSpPr>
          <p:spPr bwMode="auto">
            <a:xfrm rot="16200000">
              <a:off x="6731000" y="4796221"/>
              <a:ext cx="393700" cy="22502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0000"/>
              </a:solidFill>
              <a:headEnd type="triangle" w="med" len="med"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77" name="76 Conector angular"/>
            <p:cNvCxnSpPr>
              <a:stCxn id="74" idx="0"/>
              <a:endCxn id="75" idx="3"/>
            </p:cNvCxnSpPr>
            <p:nvPr/>
          </p:nvCxnSpPr>
          <p:spPr>
            <a:xfrm>
              <a:off x="7040365" y="4611886"/>
              <a:ext cx="1588" cy="296850"/>
            </a:xfrm>
            <a:prstGeom prst="bentConnector3">
              <a:avLst>
                <a:gd name="adj1" fmla="val 12958316"/>
              </a:avLst>
            </a:prstGeom>
            <a:ln w="19050">
              <a:solidFill>
                <a:srgbClr val="7030A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 de flecha"/>
            <p:cNvCxnSpPr>
              <a:stCxn id="40" idx="1"/>
            </p:cNvCxnSpPr>
            <p:nvPr/>
          </p:nvCxnSpPr>
          <p:spPr>
            <a:xfrm rot="10800000" flipV="1">
              <a:off x="7246145" y="4752973"/>
              <a:ext cx="32623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Forma"/>
            <p:cNvCxnSpPr>
              <a:stCxn id="38" idx="2"/>
              <a:endCxn id="74" idx="3"/>
            </p:cNvCxnSpPr>
            <p:nvPr/>
          </p:nvCxnSpPr>
          <p:spPr>
            <a:xfrm rot="16200000" flipH="1">
              <a:off x="6451600" y="4248150"/>
              <a:ext cx="516136" cy="211336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Forma"/>
            <p:cNvCxnSpPr>
              <a:stCxn id="75" idx="0"/>
              <a:endCxn id="39" idx="0"/>
            </p:cNvCxnSpPr>
            <p:nvPr/>
          </p:nvCxnSpPr>
          <p:spPr>
            <a:xfrm rot="10800000" flipV="1">
              <a:off x="6616700" y="4908736"/>
              <a:ext cx="198636" cy="476064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91 Conector recto de flecha"/>
          <p:cNvCxnSpPr/>
          <p:nvPr/>
        </p:nvCxnSpPr>
        <p:spPr>
          <a:xfrm rot="10800000">
            <a:off x="3481586" y="4986722"/>
            <a:ext cx="2377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 bwMode="auto">
          <a:xfrm>
            <a:off x="2968614" y="4927786"/>
            <a:ext cx="508793" cy="13335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grpSp>
        <p:nvGrpSpPr>
          <p:cNvPr id="3" name="201 Grupo"/>
          <p:cNvGrpSpPr/>
          <p:nvPr/>
        </p:nvGrpSpPr>
        <p:grpSpPr>
          <a:xfrm>
            <a:off x="2963852" y="4861888"/>
            <a:ext cx="512970" cy="238125"/>
            <a:chOff x="2968614" y="4861888"/>
            <a:chExt cx="512970" cy="238125"/>
          </a:xfrm>
        </p:grpSpPr>
        <p:pic>
          <p:nvPicPr>
            <p:cNvPr id="6201" name="Picture 5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68614" y="4861888"/>
              <a:ext cx="512970" cy="2381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cxnSp>
          <p:nvCxnSpPr>
            <p:cNvPr id="94" name="93 Conector recto"/>
            <p:cNvCxnSpPr/>
            <p:nvPr/>
          </p:nvCxnSpPr>
          <p:spPr>
            <a:xfrm rot="5400000">
              <a:off x="3293266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 rot="5400000">
              <a:off x="3167849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 rot="5400000">
              <a:off x="3031322" y="4994461"/>
              <a:ext cx="133350" cy="1588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90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52525"/>
            <a:ext cx="209550" cy="238125"/>
          </a:xfrm>
          <a:prstGeom prst="rect">
            <a:avLst/>
          </a:prstGeom>
          <a:noFill/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847850"/>
            <a:ext cx="209550" cy="238125"/>
          </a:xfrm>
          <a:prstGeom prst="rect">
            <a:avLst/>
          </a:prstGeom>
          <a:noFill/>
        </p:spPr>
      </p:pic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176 Grupo"/>
          <p:cNvGrpSpPr/>
          <p:nvPr/>
        </p:nvGrpSpPr>
        <p:grpSpPr>
          <a:xfrm>
            <a:off x="1625600" y="4102100"/>
            <a:ext cx="914400" cy="1291828"/>
            <a:chOff x="1625600" y="4102100"/>
            <a:chExt cx="914400" cy="1291828"/>
          </a:xfrm>
        </p:grpSpPr>
        <p:sp>
          <p:nvSpPr>
            <p:cNvPr id="41" name="40 Rectángulo"/>
            <p:cNvSpPr/>
            <p:nvPr/>
          </p:nvSpPr>
          <p:spPr bwMode="auto">
            <a:xfrm>
              <a:off x="1625600" y="4108450"/>
              <a:ext cx="914400" cy="12700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43" name="42 Conector recto"/>
            <p:cNvCxnSpPr/>
            <p:nvPr/>
          </p:nvCxnSpPr>
          <p:spPr>
            <a:xfrm flipV="1">
              <a:off x="1625600" y="4330700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flipV="1">
              <a:off x="1625600" y="4552156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flipV="1">
              <a:off x="1625600" y="5156200"/>
              <a:ext cx="91440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6178" name="Picture 3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78025" y="4102100"/>
              <a:ext cx="209550" cy="238125"/>
            </a:xfrm>
            <a:prstGeom prst="rect">
              <a:avLst/>
            </a:prstGeom>
            <a:noFill/>
          </p:spPr>
        </p:pic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78025" y="4326731"/>
              <a:ext cx="209550" cy="238125"/>
            </a:xfrm>
            <a:prstGeom prst="rect">
              <a:avLst/>
            </a:prstGeom>
            <a:noFill/>
          </p:spPr>
        </p:pic>
        <p:pic>
          <p:nvPicPr>
            <p:cNvPr id="6176" name="Picture 3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65325" y="5155803"/>
              <a:ext cx="209550" cy="238125"/>
            </a:xfrm>
            <a:prstGeom prst="rect">
              <a:avLst/>
            </a:prstGeom>
            <a:noFill/>
          </p:spPr>
        </p:pic>
      </p:grp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177 Grupo"/>
          <p:cNvGrpSpPr/>
          <p:nvPr/>
        </p:nvGrpSpPr>
        <p:grpSpPr>
          <a:xfrm>
            <a:off x="3441700" y="4102100"/>
            <a:ext cx="914400" cy="266700"/>
            <a:chOff x="3441700" y="4102100"/>
            <a:chExt cx="914400" cy="266700"/>
          </a:xfrm>
        </p:grpSpPr>
        <p:sp>
          <p:nvSpPr>
            <p:cNvPr id="14" name="13 Rectángulo"/>
            <p:cNvSpPr/>
            <p:nvPr/>
          </p:nvSpPr>
          <p:spPr bwMode="auto">
            <a:xfrm>
              <a:off x="3441700" y="41021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84" name="Picture 40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2199" y="4114800"/>
              <a:ext cx="504825" cy="238125"/>
            </a:xfrm>
            <a:prstGeom prst="rect">
              <a:avLst/>
            </a:prstGeom>
            <a:noFill/>
          </p:spPr>
        </p:pic>
      </p:grpSp>
      <p:grpSp>
        <p:nvGrpSpPr>
          <p:cNvPr id="7" name="178 Grupo"/>
          <p:cNvGrpSpPr/>
          <p:nvPr/>
        </p:nvGrpSpPr>
        <p:grpSpPr>
          <a:xfrm>
            <a:off x="4838700" y="4114800"/>
            <a:ext cx="914400" cy="266700"/>
            <a:chOff x="4838700" y="4114800"/>
            <a:chExt cx="914400" cy="266700"/>
          </a:xfrm>
        </p:grpSpPr>
        <p:sp>
          <p:nvSpPr>
            <p:cNvPr id="15" name="14 Rectángulo"/>
            <p:cNvSpPr/>
            <p:nvPr/>
          </p:nvSpPr>
          <p:spPr bwMode="auto">
            <a:xfrm>
              <a:off x="4838700" y="41148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83" name="Picture 39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54600" y="4130675"/>
              <a:ext cx="504825" cy="238125"/>
            </a:xfrm>
            <a:prstGeom prst="rect">
              <a:avLst/>
            </a:prstGeom>
            <a:noFill/>
          </p:spPr>
        </p:pic>
      </p:grp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35 Rectángulo"/>
          <p:cNvSpPr/>
          <p:nvPr/>
        </p:nvSpPr>
        <p:spPr bwMode="auto">
          <a:xfrm>
            <a:off x="3886200" y="5422900"/>
            <a:ext cx="1409700" cy="266700"/>
          </a:xfrm>
          <a:prstGeom prst="rect">
            <a:avLst/>
          </a:prstGeom>
          <a:ln>
            <a:headEnd type="triangle" w="med" len="med"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0" name="179 Grupo"/>
          <p:cNvGrpSpPr/>
          <p:nvPr/>
        </p:nvGrpSpPr>
        <p:grpSpPr>
          <a:xfrm>
            <a:off x="6146800" y="3816351"/>
            <a:ext cx="914400" cy="279399"/>
            <a:chOff x="6146800" y="3816351"/>
            <a:chExt cx="914400" cy="279399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146800" y="382905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94" name="Picture 50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02387" y="3816351"/>
              <a:ext cx="400050" cy="238125"/>
            </a:xfrm>
            <a:prstGeom prst="rect">
              <a:avLst/>
            </a:prstGeom>
            <a:noFill/>
          </p:spPr>
        </p:pic>
      </p:grpSp>
      <p:grpSp>
        <p:nvGrpSpPr>
          <p:cNvPr id="12" name="186 Grupo"/>
          <p:cNvGrpSpPr/>
          <p:nvPr/>
        </p:nvGrpSpPr>
        <p:grpSpPr>
          <a:xfrm>
            <a:off x="6159500" y="5384800"/>
            <a:ext cx="914400" cy="266700"/>
            <a:chOff x="6159500" y="5384800"/>
            <a:chExt cx="914400" cy="266700"/>
          </a:xfrm>
        </p:grpSpPr>
        <p:sp>
          <p:nvSpPr>
            <p:cNvPr id="39" name="38 Rectángulo"/>
            <p:cNvSpPr/>
            <p:nvPr/>
          </p:nvSpPr>
          <p:spPr bwMode="auto">
            <a:xfrm>
              <a:off x="6159500" y="5384800"/>
              <a:ext cx="914400" cy="266700"/>
            </a:xfrm>
            <a:prstGeom prst="rect">
              <a:avLst/>
            </a:prstGeom>
            <a:ln>
              <a:headEnd type="triangle" w="med" len="med"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6193" name="Picture 49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69062" y="5384801"/>
              <a:ext cx="266700" cy="238125"/>
            </a:xfrm>
            <a:prstGeom prst="rect">
              <a:avLst/>
            </a:prstGeom>
            <a:noFill/>
          </p:spPr>
        </p:pic>
      </p:grp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7" name="181 Grupo"/>
          <p:cNvGrpSpPr/>
          <p:nvPr/>
        </p:nvGrpSpPr>
        <p:grpSpPr>
          <a:xfrm>
            <a:off x="3441700" y="4604544"/>
            <a:ext cx="2273300" cy="602456"/>
            <a:chOff x="3441700" y="4604544"/>
            <a:chExt cx="2273300" cy="602456"/>
          </a:xfrm>
        </p:grpSpPr>
        <p:grpSp>
          <p:nvGrpSpPr>
            <p:cNvPr id="19" name="180 Grupo"/>
            <p:cNvGrpSpPr/>
            <p:nvPr/>
          </p:nvGrpSpPr>
          <p:grpSpPr>
            <a:xfrm>
              <a:off x="3441700" y="4604544"/>
              <a:ext cx="2273300" cy="602456"/>
              <a:chOff x="3441700" y="4604544"/>
              <a:chExt cx="2273300" cy="602456"/>
            </a:xfrm>
          </p:grpSpPr>
          <p:sp>
            <p:nvSpPr>
              <p:cNvPr id="13" name="12 Operación manual"/>
              <p:cNvSpPr/>
              <p:nvPr/>
            </p:nvSpPr>
            <p:spPr bwMode="auto">
              <a:xfrm>
                <a:off x="3441700" y="4610100"/>
                <a:ext cx="2273300" cy="596900"/>
              </a:xfrm>
              <a:prstGeom prst="flowChartManualOperation">
                <a:avLst/>
              </a:prstGeom>
              <a:ln>
                <a:headEnd type="triangle" w="med" len="med"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es-ES" dirty="0" smtClean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8" name="17 Conector recto"/>
              <p:cNvCxnSpPr/>
              <p:nvPr/>
            </p:nvCxnSpPr>
            <p:spPr>
              <a:xfrm rot="5400000" flipH="1" flipV="1">
                <a:off x="4597400" y="4338887"/>
                <a:ext cx="1588" cy="533400"/>
              </a:xfrm>
              <a:prstGeom prst="line">
                <a:avLst/>
              </a:prstGeom>
              <a:ln>
                <a:tailEnd type="none" w="lg" len="lg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4324350" y="4604544"/>
                <a:ext cx="279944" cy="246856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 rot="10800000" flipV="1">
                <a:off x="4592638" y="4604544"/>
                <a:ext cx="273594" cy="246856"/>
              </a:xfrm>
              <a:prstGeom prst="line">
                <a:avLst/>
              </a:prstGeom>
              <a:ln>
                <a:tailEnd type="none" w="lg" len="lg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 flipV="1">
                <a:off x="4400947" y="4623796"/>
                <a:ext cx="380206" cy="3426"/>
              </a:xfrm>
              <a:prstGeom prst="line">
                <a:avLst/>
              </a:prstGeom>
              <a:ln>
                <a:tailEnd type="none" w="lg" len="lg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6198" name="Picture 54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5950" y="4867659"/>
              <a:ext cx="342900" cy="238125"/>
            </a:xfrm>
            <a:prstGeom prst="rect">
              <a:avLst/>
            </a:prstGeom>
            <a:noFill/>
          </p:spPr>
        </p:pic>
      </p:grp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0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07" name="Picture 6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9538" y="4606381"/>
            <a:ext cx="561975" cy="342900"/>
          </a:xfrm>
          <a:prstGeom prst="rect">
            <a:avLst/>
          </a:prstGeom>
          <a:noFill/>
        </p:spPr>
      </p:pic>
      <p:grpSp>
        <p:nvGrpSpPr>
          <p:cNvPr id="20" name="173 Grupo"/>
          <p:cNvGrpSpPr/>
          <p:nvPr/>
        </p:nvGrpSpPr>
        <p:grpSpPr>
          <a:xfrm>
            <a:off x="1530464" y="3434442"/>
            <a:ext cx="6956311" cy="662102"/>
            <a:chOff x="1530464" y="3434442"/>
            <a:chExt cx="6956311" cy="662102"/>
          </a:xfrm>
        </p:grpSpPr>
        <p:cxnSp>
          <p:nvCxnSpPr>
            <p:cNvPr id="89" name="88 Conector recto de flecha"/>
            <p:cNvCxnSpPr>
              <a:endCxn id="38" idx="0"/>
            </p:cNvCxnSpPr>
            <p:nvPr/>
          </p:nvCxnSpPr>
          <p:spPr>
            <a:xfrm rot="5400000">
              <a:off x="6527403" y="3739754"/>
              <a:ext cx="165894" cy="1269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171 Grupo"/>
            <p:cNvGrpSpPr/>
            <p:nvPr/>
          </p:nvGrpSpPr>
          <p:grpSpPr>
            <a:xfrm>
              <a:off x="1530464" y="3434442"/>
              <a:ext cx="6956311" cy="662102"/>
              <a:chOff x="1530464" y="3434442"/>
              <a:chExt cx="6956311" cy="662102"/>
            </a:xfrm>
          </p:grpSpPr>
          <p:cxnSp>
            <p:nvCxnSpPr>
              <p:cNvPr id="57" name="56 Conector recto de flecha"/>
              <p:cNvCxnSpPr/>
              <p:nvPr/>
            </p:nvCxnSpPr>
            <p:spPr>
              <a:xfrm rot="16200000" flipH="1">
                <a:off x="3672681" y="3875881"/>
                <a:ext cx="426244" cy="794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169 Grupo"/>
              <p:cNvGrpSpPr/>
              <p:nvPr/>
            </p:nvGrpSpPr>
            <p:grpSpPr>
              <a:xfrm>
                <a:off x="1530464" y="3434442"/>
                <a:ext cx="6956311" cy="662102"/>
                <a:chOff x="1530464" y="3434442"/>
                <a:chExt cx="6956311" cy="662102"/>
              </a:xfrm>
            </p:grpSpPr>
            <p:cxnSp>
              <p:nvCxnSpPr>
                <p:cNvPr id="47" name="46 Conector recto de flecha"/>
                <p:cNvCxnSpPr/>
                <p:nvPr/>
              </p:nvCxnSpPr>
              <p:spPr>
                <a:xfrm rot="5400000" flipH="1" flipV="1">
                  <a:off x="1640681" y="3883025"/>
                  <a:ext cx="426244" cy="794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54 Conector recto"/>
                <p:cNvCxnSpPr/>
                <p:nvPr/>
              </p:nvCxnSpPr>
              <p:spPr>
                <a:xfrm>
                  <a:off x="1625600" y="3670300"/>
                  <a:ext cx="6861175" cy="158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11" name="Picture 67"/>
                <p:cNvPicPr>
                  <a:picLocks noChangeAspect="1" noChangeArrowheads="1"/>
                </p:cNvPicPr>
                <p:nvPr/>
              </p:nvPicPr>
              <p:blipFill>
                <a:blip r:embed="rId1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1530464" y="3434442"/>
                  <a:ext cx="638175" cy="304800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23" name="172 Grupo"/>
          <p:cNvGrpSpPr/>
          <p:nvPr/>
        </p:nvGrpSpPr>
        <p:grpSpPr>
          <a:xfrm>
            <a:off x="1530464" y="3166608"/>
            <a:ext cx="6970825" cy="948192"/>
            <a:chOff x="1530464" y="3166608"/>
            <a:chExt cx="6970825" cy="948192"/>
          </a:xfrm>
        </p:grpSpPr>
        <p:cxnSp>
          <p:nvCxnSpPr>
            <p:cNvPr id="58" name="57 Conector recto de flecha"/>
            <p:cNvCxnSpPr/>
            <p:nvPr/>
          </p:nvCxnSpPr>
          <p:spPr>
            <a:xfrm rot="16200000" flipH="1">
              <a:off x="4941094" y="3759200"/>
              <a:ext cx="709612" cy="15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170 Grupo"/>
            <p:cNvGrpSpPr/>
            <p:nvPr/>
          </p:nvGrpSpPr>
          <p:grpSpPr>
            <a:xfrm>
              <a:off x="1530464" y="3166608"/>
              <a:ext cx="6970825" cy="929142"/>
              <a:chOff x="1530464" y="3166608"/>
              <a:chExt cx="6970825" cy="929142"/>
            </a:xfrm>
          </p:grpSpPr>
          <p:cxnSp>
            <p:nvCxnSpPr>
              <p:cNvPr id="52" name="51 Conector recto de flecha"/>
              <p:cNvCxnSpPr/>
              <p:nvPr/>
            </p:nvCxnSpPr>
            <p:spPr>
              <a:xfrm rot="5400000" flipH="1" flipV="1">
                <a:off x="1928416" y="3749278"/>
                <a:ext cx="691356" cy="1588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1640114" y="3403600"/>
                <a:ext cx="6861175" cy="1588"/>
              </a:xfrm>
              <a:prstGeom prst="line">
                <a:avLst/>
              </a:prstGeom>
              <a:ln w="19050">
                <a:solidFill>
                  <a:srgbClr val="FFC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10" name="Picture 66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530464" y="3166608"/>
                <a:ext cx="638175" cy="3048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212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13" name="Rectangle 6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5" name="175 Grupo"/>
          <p:cNvGrpSpPr/>
          <p:nvPr/>
        </p:nvGrpSpPr>
        <p:grpSpPr>
          <a:xfrm>
            <a:off x="1420133" y="5378450"/>
            <a:ext cx="7015048" cy="1018494"/>
            <a:chOff x="1420133" y="5378450"/>
            <a:chExt cx="7015048" cy="1018494"/>
          </a:xfrm>
        </p:grpSpPr>
        <p:grpSp>
          <p:nvGrpSpPr>
            <p:cNvPr id="26" name="174 Grupo"/>
            <p:cNvGrpSpPr/>
            <p:nvPr/>
          </p:nvGrpSpPr>
          <p:grpSpPr>
            <a:xfrm>
              <a:off x="1574006" y="5378450"/>
              <a:ext cx="6861175" cy="960438"/>
              <a:chOff x="1574006" y="5378450"/>
              <a:chExt cx="6861175" cy="960438"/>
            </a:xfrm>
          </p:grpSpPr>
          <p:cxnSp>
            <p:nvCxnSpPr>
              <p:cNvPr id="68" name="67 Conector recto"/>
              <p:cNvCxnSpPr/>
              <p:nvPr/>
            </p:nvCxnSpPr>
            <p:spPr>
              <a:xfrm>
                <a:off x="1574006" y="6337300"/>
                <a:ext cx="6861175" cy="1588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 de flecha"/>
              <p:cNvCxnSpPr>
                <a:stCxn id="37" idx="2"/>
              </p:cNvCxnSpPr>
              <p:nvPr/>
            </p:nvCxnSpPr>
            <p:spPr>
              <a:xfrm rot="16200000" flipH="1">
                <a:off x="4514850" y="6254750"/>
                <a:ext cx="166688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>
                <a:endCxn id="41" idx="2"/>
              </p:cNvCxnSpPr>
              <p:nvPr/>
            </p:nvCxnSpPr>
            <p:spPr>
              <a:xfrm rot="5400000" flipH="1" flipV="1">
                <a:off x="1603375" y="5857875"/>
                <a:ext cx="958850" cy="0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86 Conector recto de flecha"/>
              <p:cNvCxnSpPr/>
              <p:nvPr/>
            </p:nvCxnSpPr>
            <p:spPr>
              <a:xfrm rot="5400000">
                <a:off x="6260306" y="59944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15" name="Picture 71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0133" y="6092144"/>
              <a:ext cx="619125" cy="304800"/>
            </a:xfrm>
            <a:prstGeom prst="rect">
              <a:avLst/>
            </a:prstGeom>
            <a:noFill/>
          </p:spPr>
        </p:pic>
      </p:grp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4325" y="5733653"/>
            <a:ext cx="666750" cy="209550"/>
          </a:xfrm>
          <a:prstGeom prst="rect">
            <a:avLst/>
          </a:prstGeom>
          <a:noFill/>
        </p:spPr>
      </p:pic>
      <p:sp>
        <p:nvSpPr>
          <p:cNvPr id="622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226" name="Rectangle 82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9" name="Rectangle 8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228" name="Picture 84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3673476"/>
            <a:ext cx="771525" cy="209550"/>
          </a:xfrm>
          <a:prstGeom prst="rect">
            <a:avLst/>
          </a:prstGeom>
          <a:noFill/>
        </p:spPr>
      </p:pic>
      <p:sp>
        <p:nvSpPr>
          <p:cNvPr id="6230" name="Rectangle 86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4950" y="5461794"/>
            <a:ext cx="1009650" cy="1905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 bwMode="auto">
          <a:xfrm>
            <a:off x="7702550" y="1210140"/>
            <a:ext cx="546100" cy="1905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3" name="2 Rombo"/>
          <p:cNvSpPr/>
          <p:nvPr/>
        </p:nvSpPr>
        <p:spPr bwMode="auto">
          <a:xfrm>
            <a:off x="7822405" y="1595903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" name="3 Conector recto de flecha"/>
          <p:cNvCxnSpPr>
            <a:stCxn id="2" idx="2"/>
            <a:endCxn id="3" idx="0"/>
          </p:cNvCxnSpPr>
          <p:nvPr/>
        </p:nvCxnSpPr>
        <p:spPr>
          <a:xfrm rot="16200000" flipH="1">
            <a:off x="7880746" y="1495493"/>
            <a:ext cx="195263" cy="555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 rot="5400000">
            <a:off x="7916863" y="1972139"/>
            <a:ext cx="129383" cy="79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ombo"/>
          <p:cNvSpPr/>
          <p:nvPr/>
        </p:nvSpPr>
        <p:spPr bwMode="auto">
          <a:xfrm>
            <a:off x="7859555" y="3406782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7308849" y="3856205"/>
            <a:ext cx="659609" cy="151877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037803" y="3796934"/>
            <a:ext cx="671221" cy="211148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0" name="9 Forma"/>
          <p:cNvCxnSpPr>
            <a:stCxn id="6" idx="1"/>
            <a:endCxn id="8" idx="0"/>
          </p:cNvCxnSpPr>
          <p:nvPr/>
        </p:nvCxnSpPr>
        <p:spPr>
          <a:xfrm rot="10800000" flipV="1">
            <a:off x="7638655" y="3562753"/>
            <a:ext cx="220901" cy="293451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Forma"/>
          <p:cNvCxnSpPr>
            <a:stCxn id="6" idx="3"/>
            <a:endCxn id="9" idx="0"/>
          </p:cNvCxnSpPr>
          <p:nvPr/>
        </p:nvCxnSpPr>
        <p:spPr>
          <a:xfrm>
            <a:off x="8177055" y="3562754"/>
            <a:ext cx="196359" cy="234180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ombo"/>
          <p:cNvSpPr/>
          <p:nvPr/>
        </p:nvSpPr>
        <p:spPr bwMode="auto">
          <a:xfrm>
            <a:off x="7826377" y="4518475"/>
            <a:ext cx="317500" cy="311943"/>
          </a:xfrm>
          <a:prstGeom prst="diamond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13" name="12 Conector angular"/>
          <p:cNvCxnSpPr>
            <a:stCxn id="8" idx="2"/>
            <a:endCxn id="12" idx="0"/>
          </p:cNvCxnSpPr>
          <p:nvPr/>
        </p:nvCxnSpPr>
        <p:spPr>
          <a:xfrm rot="16200000" flipH="1">
            <a:off x="7556694" y="4090041"/>
            <a:ext cx="510393" cy="346473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9" idx="2"/>
            <a:endCxn id="12" idx="0"/>
          </p:cNvCxnSpPr>
          <p:nvPr/>
        </p:nvCxnSpPr>
        <p:spPr>
          <a:xfrm rot="5400000">
            <a:off x="7924075" y="4069135"/>
            <a:ext cx="510393" cy="388287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21 Forma"/>
          <p:cNvCxnSpPr>
            <a:stCxn id="12" idx="1"/>
            <a:endCxn id="73" idx="1"/>
          </p:cNvCxnSpPr>
          <p:nvPr/>
        </p:nvCxnSpPr>
        <p:spPr>
          <a:xfrm rot="10800000">
            <a:off x="7585871" y="2535237"/>
            <a:ext cx="240507" cy="2139210"/>
          </a:xfrm>
          <a:prstGeom prst="bentConnector3">
            <a:avLst>
              <a:gd name="adj1" fmla="val 294059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2" idx="3"/>
            <a:endCxn id="2" idx="3"/>
          </p:cNvCxnSpPr>
          <p:nvPr/>
        </p:nvCxnSpPr>
        <p:spPr>
          <a:xfrm flipV="1">
            <a:off x="8143877" y="1305390"/>
            <a:ext cx="104773" cy="3369057"/>
          </a:xfrm>
          <a:prstGeom prst="bentConnector3">
            <a:avLst>
              <a:gd name="adj1" fmla="val 720467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3" y="1671311"/>
            <a:ext cx="76200" cy="209550"/>
          </a:xfrm>
          <a:prstGeom prst="rect">
            <a:avLst/>
          </a:prstGeom>
          <a:noFill/>
        </p:spPr>
      </p:pic>
      <p:pic>
        <p:nvPicPr>
          <p:cNvPr id="18" name="Picture 14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71636" y="3474422"/>
            <a:ext cx="85725" cy="209550"/>
          </a:xfrm>
          <a:prstGeom prst="rect">
            <a:avLst/>
          </a:prstGeom>
          <a:noFill/>
        </p:spPr>
      </p:pic>
      <p:pic>
        <p:nvPicPr>
          <p:cNvPr id="19" name="Picture 16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8250" y="4580737"/>
            <a:ext cx="85725" cy="209550"/>
          </a:xfrm>
          <a:prstGeom prst="rect">
            <a:avLst/>
          </a:prstGeom>
          <a:noFill/>
        </p:spPr>
      </p:pic>
      <p:pic>
        <p:nvPicPr>
          <p:cNvPr id="20" name="Picture 16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3300" y="1460173"/>
            <a:ext cx="95250" cy="209550"/>
          </a:xfrm>
          <a:prstGeom prst="rect">
            <a:avLst/>
          </a:prstGeom>
          <a:noFill/>
        </p:spPr>
      </p:pic>
      <p:pic>
        <p:nvPicPr>
          <p:cNvPr id="21" name="Picture 16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9580" y="1849111"/>
            <a:ext cx="95250" cy="209550"/>
          </a:xfrm>
          <a:prstGeom prst="rect">
            <a:avLst/>
          </a:prstGeom>
          <a:noFill/>
        </p:spPr>
      </p:pic>
      <p:cxnSp>
        <p:nvCxnSpPr>
          <p:cNvPr id="22" name="21 Conector angular"/>
          <p:cNvCxnSpPr>
            <a:stCxn id="3" idx="1"/>
            <a:endCxn id="2" idx="1"/>
          </p:cNvCxnSpPr>
          <p:nvPr/>
        </p:nvCxnSpPr>
        <p:spPr>
          <a:xfrm rot="10800000">
            <a:off x="7702551" y="1305391"/>
            <a:ext cx="119855" cy="446485"/>
          </a:xfrm>
          <a:prstGeom prst="bentConnector3">
            <a:avLst>
              <a:gd name="adj1" fmla="val 29073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6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6475" y="3516328"/>
            <a:ext cx="95250" cy="209550"/>
          </a:xfrm>
          <a:prstGeom prst="rect">
            <a:avLst/>
          </a:prstGeom>
          <a:noFill/>
        </p:spPr>
      </p:pic>
      <p:pic>
        <p:nvPicPr>
          <p:cNvPr id="24" name="Picture 16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19183" y="3513947"/>
            <a:ext cx="95250" cy="209550"/>
          </a:xfrm>
          <a:prstGeom prst="rect">
            <a:avLst/>
          </a:prstGeom>
          <a:noFill/>
        </p:spPr>
      </p:pic>
      <p:pic>
        <p:nvPicPr>
          <p:cNvPr id="25" name="Picture 16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2550" y="4499425"/>
            <a:ext cx="95250" cy="209550"/>
          </a:xfrm>
          <a:prstGeom prst="rect">
            <a:avLst/>
          </a:prstGeom>
          <a:noFill/>
        </p:spPr>
      </p:pic>
      <p:pic>
        <p:nvPicPr>
          <p:cNvPr id="26" name="Picture 16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4761" y="4474025"/>
            <a:ext cx="95250" cy="209550"/>
          </a:xfrm>
          <a:prstGeom prst="rect">
            <a:avLst/>
          </a:prstGeom>
          <a:noFill/>
        </p:spPr>
      </p:pic>
      <p:sp>
        <p:nvSpPr>
          <p:cNvPr id="28" name="27 Rectángulo"/>
          <p:cNvSpPr/>
          <p:nvPr/>
        </p:nvSpPr>
        <p:spPr bwMode="auto">
          <a:xfrm>
            <a:off x="7581901" y="2037229"/>
            <a:ext cx="819149" cy="239246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32" name="Picture 19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4262" y="2003336"/>
            <a:ext cx="152400" cy="192261"/>
          </a:xfrm>
          <a:prstGeom prst="rect">
            <a:avLst/>
          </a:prstGeom>
          <a:noFill/>
        </p:spPr>
      </p:pic>
      <p:pic>
        <p:nvPicPr>
          <p:cNvPr id="36" name="Picture 19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4850" y="2414418"/>
            <a:ext cx="152400" cy="209550"/>
          </a:xfrm>
          <a:prstGeom prst="rect">
            <a:avLst/>
          </a:prstGeom>
          <a:noFill/>
        </p:spPr>
      </p:pic>
      <p:pic>
        <p:nvPicPr>
          <p:cNvPr id="37" name="Picture 19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18296" y="3064062"/>
            <a:ext cx="152400" cy="209550"/>
          </a:xfrm>
          <a:prstGeom prst="rect">
            <a:avLst/>
          </a:prstGeom>
          <a:noFill/>
        </p:spPr>
      </p:pic>
      <p:sp>
        <p:nvSpPr>
          <p:cNvPr id="44" name="43 Rectángulo"/>
          <p:cNvSpPr/>
          <p:nvPr/>
        </p:nvSpPr>
        <p:spPr bwMode="auto">
          <a:xfrm>
            <a:off x="7581891" y="3104235"/>
            <a:ext cx="819149" cy="15271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6200000" flipH="1">
            <a:off x="7942739" y="3331862"/>
            <a:ext cx="149837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5400000">
            <a:off x="7940512" y="2349337"/>
            <a:ext cx="139235" cy="79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rot="16200000" flipH="1">
            <a:off x="7923071" y="2710204"/>
            <a:ext cx="179644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 bwMode="auto">
          <a:xfrm>
            <a:off x="6203633" y="1905000"/>
            <a:ext cx="865187" cy="1778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58" name="57 Operación manual"/>
          <p:cNvSpPr/>
          <p:nvPr/>
        </p:nvSpPr>
        <p:spPr bwMode="auto">
          <a:xfrm>
            <a:off x="5676900" y="2357437"/>
            <a:ext cx="1066800" cy="347663"/>
          </a:xfrm>
          <a:prstGeom prst="flowChartManualOperation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59" name="58 Conector recto"/>
          <p:cNvCxnSpPr/>
          <p:nvPr/>
        </p:nvCxnSpPr>
        <p:spPr>
          <a:xfrm rot="5400000" flipH="1" flipV="1">
            <a:off x="6234832" y="2190675"/>
            <a:ext cx="1588" cy="324000"/>
          </a:xfrm>
          <a:prstGeom prst="line">
            <a:avLst/>
          </a:prstGeom>
          <a:ln>
            <a:tailEnd type="none" w="lg" len="lg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rot="16200000" flipH="1">
            <a:off x="6067276" y="2363787"/>
            <a:ext cx="177800" cy="16510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6200000" flipH="1" flipV="1">
            <a:off x="6232376" y="2363787"/>
            <a:ext cx="177800" cy="16510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 bwMode="auto">
          <a:xfrm>
            <a:off x="5827713" y="2955925"/>
            <a:ext cx="1164907" cy="1778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63" name="Picture 11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5520" y="2522537"/>
            <a:ext cx="304800" cy="209550"/>
          </a:xfrm>
          <a:prstGeom prst="rect">
            <a:avLst/>
          </a:prstGeom>
          <a:noFill/>
        </p:spPr>
      </p:pic>
      <p:cxnSp>
        <p:nvCxnSpPr>
          <p:cNvPr id="65" name="64 Conector recto"/>
          <p:cNvCxnSpPr>
            <a:stCxn id="62" idx="2"/>
            <a:endCxn id="62" idx="0"/>
          </p:cNvCxnSpPr>
          <p:nvPr/>
        </p:nvCxnSpPr>
        <p:spPr>
          <a:xfrm rot="5400000" flipH="1">
            <a:off x="6321267" y="3044825"/>
            <a:ext cx="177800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"/>
          <p:cNvSpPr/>
          <p:nvPr/>
        </p:nvSpPr>
        <p:spPr bwMode="auto">
          <a:xfrm>
            <a:off x="7582689" y="2807007"/>
            <a:ext cx="819149" cy="15271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cxnSp>
        <p:nvCxnSpPr>
          <p:cNvPr id="69" name="68 Conector recto de flecha"/>
          <p:cNvCxnSpPr/>
          <p:nvPr/>
        </p:nvCxnSpPr>
        <p:spPr>
          <a:xfrm rot="16200000" flipH="1">
            <a:off x="7938785" y="3031638"/>
            <a:ext cx="149837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 bwMode="auto">
          <a:xfrm>
            <a:off x="7585870" y="2458882"/>
            <a:ext cx="819149" cy="15271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4343" y="2767723"/>
            <a:ext cx="152400" cy="209550"/>
          </a:xfrm>
          <a:prstGeom prst="rect">
            <a:avLst/>
          </a:prstGeom>
          <a:noFill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56449" y="3811563"/>
            <a:ext cx="152400" cy="209550"/>
          </a:xfrm>
          <a:prstGeom prst="rect">
            <a:avLst/>
          </a:prstGeom>
          <a:noFill/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29346" y="3755232"/>
            <a:ext cx="152400" cy="209550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5520" y="2977273"/>
            <a:ext cx="104775" cy="209550"/>
          </a:xfrm>
          <a:prstGeom prst="rect">
            <a:avLst/>
          </a:prstGeom>
          <a:noFill/>
        </p:spPr>
      </p:pic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38925" y="2963826"/>
            <a:ext cx="104775" cy="209550"/>
          </a:xfrm>
          <a:prstGeom prst="rect">
            <a:avLst/>
          </a:prstGeom>
          <a:noFill/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7455" y="2038163"/>
            <a:ext cx="302278" cy="114657"/>
          </a:xfrm>
          <a:prstGeom prst="rect">
            <a:avLst/>
          </a:prstGeom>
          <a:noFill/>
        </p:spPr>
      </p:pic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91452" y="2101664"/>
            <a:ext cx="576000" cy="114162"/>
          </a:xfrm>
          <a:prstGeom prst="rect">
            <a:avLst/>
          </a:prstGeom>
          <a:noFill/>
        </p:spPr>
      </p:pic>
      <p:pic>
        <p:nvPicPr>
          <p:cNvPr id="19470" name="Picture 14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4873" y="2482850"/>
            <a:ext cx="596946" cy="115200"/>
          </a:xfrm>
          <a:prstGeom prst="rect">
            <a:avLst/>
          </a:prstGeom>
          <a:noFill/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78135" y="2828602"/>
            <a:ext cx="596945" cy="115200"/>
          </a:xfrm>
          <a:prstGeom prst="rect">
            <a:avLst/>
          </a:prstGeom>
          <a:noFill/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1108" y="3129850"/>
            <a:ext cx="581236" cy="115200"/>
          </a:xfrm>
          <a:prstGeom prst="rect">
            <a:avLst/>
          </a:prstGeom>
          <a:noFill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6012" y="3856205"/>
            <a:ext cx="365237" cy="86400"/>
          </a:xfrm>
          <a:prstGeom prst="rect">
            <a:avLst/>
          </a:prstGeom>
          <a:noFill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5546" y="3867150"/>
            <a:ext cx="365236" cy="86400"/>
          </a:xfrm>
          <a:prstGeom prst="rect">
            <a:avLst/>
          </a:prstGeom>
          <a:noFill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0476" y="3801353"/>
            <a:ext cx="438367" cy="86884"/>
          </a:xfrm>
          <a:prstGeom prst="rect">
            <a:avLst/>
          </a:prstGeom>
          <a:noFill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7723" y="2171704"/>
            <a:ext cx="489601" cy="115200"/>
          </a:xfrm>
          <a:prstGeom prst="rect">
            <a:avLst/>
          </a:prstGeom>
          <a:noFill/>
        </p:spPr>
      </p:pic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0" y="2000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0" y="4000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466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0" y="6667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5" name="Picture 148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4096" y="3918719"/>
            <a:ext cx="502763" cy="93600"/>
          </a:xfrm>
          <a:prstGeom prst="rect">
            <a:avLst/>
          </a:prstGeom>
          <a:noFill/>
        </p:spPr>
      </p:pic>
      <p:pic>
        <p:nvPicPr>
          <p:cNvPr id="106" name="Picture 148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85930" y="3925862"/>
            <a:ext cx="502763" cy="93600"/>
          </a:xfrm>
          <a:prstGeom prst="rect">
            <a:avLst/>
          </a:prstGeom>
          <a:noFill/>
        </p:spPr>
      </p:pic>
      <p:cxnSp>
        <p:nvCxnSpPr>
          <p:cNvPr id="115" name="114 Conector recto de flecha"/>
          <p:cNvCxnSpPr/>
          <p:nvPr/>
        </p:nvCxnSpPr>
        <p:spPr>
          <a:xfrm rot="5400000">
            <a:off x="6042576" y="2836983"/>
            <a:ext cx="250825" cy="46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/>
          <p:nvPr/>
        </p:nvCxnSpPr>
        <p:spPr>
          <a:xfrm rot="16200000" flipH="1">
            <a:off x="5756672" y="2217341"/>
            <a:ext cx="269081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 rot="10800000" flipV="1">
            <a:off x="5510214" y="2084518"/>
            <a:ext cx="380999" cy="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 rot="5400000">
            <a:off x="4924240" y="2659062"/>
            <a:ext cx="1171948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 flipV="1">
            <a:off x="5500684" y="3245278"/>
            <a:ext cx="648000" cy="552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/>
          <p:nvPr/>
        </p:nvCxnSpPr>
        <p:spPr>
          <a:xfrm rot="5400000" flipH="1" flipV="1">
            <a:off x="6079719" y="3193350"/>
            <a:ext cx="120835" cy="0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 de flecha"/>
          <p:cNvCxnSpPr/>
          <p:nvPr/>
        </p:nvCxnSpPr>
        <p:spPr>
          <a:xfrm rot="16200000" flipH="1">
            <a:off x="6309758" y="2222043"/>
            <a:ext cx="274637" cy="269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602" y="1907988"/>
            <a:ext cx="95250" cy="209550"/>
          </a:xfrm>
          <a:prstGeom prst="rect">
            <a:avLst/>
          </a:prstGeom>
          <a:noFill/>
        </p:spPr>
      </p:pic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40" name="Picture 130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62186" y="1223961"/>
            <a:ext cx="238125" cy="209550"/>
          </a:xfrm>
          <a:prstGeom prst="rect">
            <a:avLst/>
          </a:prstGeom>
          <a:noFill/>
        </p:spPr>
      </p:pic>
      <p:cxnSp>
        <p:nvCxnSpPr>
          <p:cNvPr id="141" name="140 Conector recto de flecha"/>
          <p:cNvCxnSpPr/>
          <p:nvPr/>
        </p:nvCxnSpPr>
        <p:spPr>
          <a:xfrm rot="16200000" flipH="1">
            <a:off x="6554452" y="2277375"/>
            <a:ext cx="163555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89" name="Picture 33"/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3852" y="2104838"/>
            <a:ext cx="180975" cy="209550"/>
          </a:xfrm>
          <a:prstGeom prst="rect">
            <a:avLst/>
          </a:prstGeom>
          <a:noFill/>
        </p:spPr>
      </p:pic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1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3" name="152 Conector recto"/>
          <p:cNvCxnSpPr/>
          <p:nvPr/>
        </p:nvCxnSpPr>
        <p:spPr>
          <a:xfrm rot="5400000" flipH="1" flipV="1">
            <a:off x="6905214" y="1995394"/>
            <a:ext cx="174812" cy="1588"/>
          </a:xfrm>
          <a:prstGeom prst="line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153 Rectángulo"/>
          <p:cNvSpPr/>
          <p:nvPr/>
        </p:nvSpPr>
        <p:spPr bwMode="auto">
          <a:xfrm>
            <a:off x="6991826" y="1905000"/>
            <a:ext cx="76994" cy="17780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FF"/>
            </a:solidFill>
            <a:round/>
            <a:headEnd type="triangle" w="med" len="med"/>
            <a:tailEnd/>
          </a:ln>
        </p:spPr>
        <p:txBody>
          <a:bodyPr lIns="0" tIns="0" rIns="0" bIns="0" rtlCol="0" anchor="ctr" anchorCtr="1"/>
          <a:lstStyle/>
          <a:p>
            <a:pPr algn="ctr"/>
            <a:endParaRPr lang="es-ES" dirty="0" smtClean="0">
              <a:solidFill>
                <a:srgbClr val="0000FF"/>
              </a:solidFill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9492" name="Picture 36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3770" y="1454056"/>
            <a:ext cx="238125" cy="209550"/>
          </a:xfrm>
          <a:prstGeom prst="rect">
            <a:avLst/>
          </a:prstGeom>
          <a:noFill/>
        </p:spPr>
      </p:pic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9" name="158 Conector recto de flecha"/>
          <p:cNvCxnSpPr/>
          <p:nvPr/>
        </p:nvCxnSpPr>
        <p:spPr>
          <a:xfrm rot="5400000">
            <a:off x="6911984" y="1753142"/>
            <a:ext cx="250825" cy="4613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/>
          <p:nvPr/>
        </p:nvCxnSpPr>
        <p:spPr>
          <a:xfrm rot="10800000">
            <a:off x="6428377" y="1834242"/>
            <a:ext cx="49450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4 Subtítulo"/>
          <p:cNvSpPr txBox="1">
            <a:spLocks/>
          </p:cNvSpPr>
          <p:nvPr/>
        </p:nvSpPr>
        <p:spPr>
          <a:xfrm>
            <a:off x="562852" y="1346200"/>
            <a:ext cx="6472238" cy="4818064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7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“Radicando”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“Resultado”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 6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“Residuo”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4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“Aux.”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3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cs typeface="Arial"/>
              </a:rPr>
              <a:t> “Aux.”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>
                <a:latin typeface="+mn-lt"/>
              </a:rPr>
              <a:t>R</a:t>
            </a:r>
            <a:r>
              <a:rPr lang="es-ES" sz="1600" kern="0" baseline="-25000" dirty="0" smtClean="0">
                <a:latin typeface="+mn-lt"/>
              </a:rPr>
              <a:t>7 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>
                <a:latin typeface="+mn-lt"/>
                <a:cs typeface="Arial"/>
              </a:rPr>
              <a:t> “Radicando”, [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5 </a:t>
            </a:r>
            <a:r>
              <a:rPr lang="es-ES" sz="1600" kern="0" dirty="0" smtClean="0"/>
              <a:t>,R</a:t>
            </a:r>
            <a:r>
              <a:rPr lang="es-ES" sz="1600" kern="0" baseline="-25000" dirty="0" smtClean="0"/>
              <a:t>6</a:t>
            </a:r>
            <a:r>
              <a:rPr lang="es-ES" sz="1600" kern="0" dirty="0" smtClean="0"/>
              <a:t>,R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 , R</a:t>
            </a:r>
            <a:r>
              <a:rPr lang="es-ES" sz="1600" kern="0" baseline="-25000" dirty="0" smtClean="0"/>
              <a:t>4</a:t>
            </a:r>
            <a:r>
              <a:rPr lang="es-ES" sz="1600" kern="0" dirty="0" smtClean="0"/>
              <a:t>]</a:t>
            </a:r>
            <a:r>
              <a:rPr lang="es-ES" sz="1600" kern="0" dirty="0" smtClean="0">
                <a:latin typeface="Arial"/>
                <a:cs typeface="Arial"/>
              </a:rPr>
              <a:t>←</a:t>
            </a:r>
            <a:r>
              <a:rPr lang="es-ES" sz="1600" kern="0" dirty="0" smtClean="0"/>
              <a:t> 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cs typeface="Arial"/>
              </a:rPr>
              <a:t>	count ←n/2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shr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r>
              <a:rPr lang="es-ES" sz="1600" kern="0" dirty="0" smtClean="0"/>
              <a:t>,1</a:t>
            </a:r>
            <a:r>
              <a:rPr lang="es-ES" sz="1600" kern="0" dirty="0" smtClean="0">
                <a:cs typeface="Arial"/>
              </a:rPr>
              <a:t>)</a:t>
            </a: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4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7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A 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4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+ R</a:t>
            </a:r>
            <a:r>
              <a:rPr lang="es-ES" sz="1600" kern="0" baseline="-25000" dirty="0" smtClean="0"/>
              <a:t>B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 smtClean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800" kern="0" dirty="0" smtClean="0"/>
              <a:t>  </a:t>
            </a:r>
            <a:endParaRPr lang="es-ES" sz="1800" kern="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800" kern="0" dirty="0">
              <a:latin typeface="+mn-lt"/>
            </a:endParaRPr>
          </a:p>
        </p:txBody>
      </p:sp>
      <p:grpSp>
        <p:nvGrpSpPr>
          <p:cNvPr id="176" name="175 Grupo"/>
          <p:cNvGrpSpPr/>
          <p:nvPr/>
        </p:nvGrpSpPr>
        <p:grpSpPr>
          <a:xfrm>
            <a:off x="638429" y="2883178"/>
            <a:ext cx="1690689" cy="529596"/>
            <a:chOff x="623886" y="3350263"/>
            <a:chExt cx="994761" cy="283568"/>
          </a:xfrm>
        </p:grpSpPr>
        <p:sp>
          <p:nvSpPr>
            <p:cNvPr id="171" name="170 Rectángulo"/>
            <p:cNvSpPr/>
            <p:nvPr/>
          </p:nvSpPr>
          <p:spPr bwMode="auto">
            <a:xfrm>
              <a:off x="623886" y="3384156"/>
              <a:ext cx="819149" cy="23924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72" name="Picture 19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66247" y="3350263"/>
              <a:ext cx="152400" cy="192261"/>
            </a:xfrm>
            <a:prstGeom prst="rect">
              <a:avLst/>
            </a:prstGeom>
            <a:noFill/>
          </p:spPr>
        </p:pic>
        <p:pic>
          <p:nvPicPr>
            <p:cNvPr id="173" name="Picture 16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9440" y="3385090"/>
              <a:ext cx="302278" cy="114657"/>
            </a:xfrm>
            <a:prstGeom prst="rect">
              <a:avLst/>
            </a:prstGeom>
            <a:noFill/>
          </p:spPr>
        </p:pic>
        <p:pic>
          <p:nvPicPr>
            <p:cNvPr id="174" name="Picture 15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3437" y="3448591"/>
              <a:ext cx="576000" cy="114162"/>
            </a:xfrm>
            <a:prstGeom prst="rect">
              <a:avLst/>
            </a:prstGeom>
            <a:noFill/>
          </p:spPr>
        </p:pic>
        <p:pic>
          <p:nvPicPr>
            <p:cNvPr id="175" name="Picture 8"/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9708" y="3518631"/>
              <a:ext cx="489601" cy="115200"/>
            </a:xfrm>
            <a:prstGeom prst="rect">
              <a:avLst/>
            </a:prstGeom>
            <a:noFill/>
          </p:spPr>
        </p:pic>
      </p:grpSp>
      <p:grpSp>
        <p:nvGrpSpPr>
          <p:cNvPr id="184" name="183 Grupo"/>
          <p:cNvGrpSpPr/>
          <p:nvPr/>
        </p:nvGrpSpPr>
        <p:grpSpPr>
          <a:xfrm>
            <a:off x="613652" y="4724833"/>
            <a:ext cx="1690689" cy="529200"/>
            <a:chOff x="638429" y="4371187"/>
            <a:chExt cx="991380" cy="209550"/>
          </a:xfrm>
        </p:grpSpPr>
        <p:pic>
          <p:nvPicPr>
            <p:cNvPr id="181" name="Picture 197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7409" y="4371187"/>
              <a:ext cx="152400" cy="209550"/>
            </a:xfrm>
            <a:prstGeom prst="rect">
              <a:avLst/>
            </a:prstGeom>
            <a:noFill/>
          </p:spPr>
        </p:pic>
        <p:sp>
          <p:nvSpPr>
            <p:cNvPr id="182" name="181 Rectángulo"/>
            <p:cNvSpPr/>
            <p:nvPr/>
          </p:nvSpPr>
          <p:spPr bwMode="auto">
            <a:xfrm>
              <a:off x="638429" y="4415651"/>
              <a:ext cx="819149" cy="1527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183" name="Picture 14"/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7432" y="4439619"/>
              <a:ext cx="596946" cy="115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00" y="1409702"/>
            <a:ext cx="45720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latin typeface="+mn-lt"/>
                <a:cs typeface="Arial"/>
              </a:rPr>
              <a:t>if     </a:t>
            </a:r>
            <a:r>
              <a:rPr lang="es-ES" sz="1600" b="1" kern="0" dirty="0" smtClean="0">
                <a:latin typeface="+mn-lt"/>
                <a:cs typeface="Arial"/>
              </a:rPr>
              <a:t>C = 1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/>
              <a:t>5</a:t>
            </a:r>
            <a:r>
              <a:rPr lang="es-ES" sz="1600" kern="0" dirty="0" smtClean="0"/>
              <a:t>, R</a:t>
            </a:r>
            <a:r>
              <a:rPr lang="es-ES" sz="1600" kern="0" baseline="-25000" dirty="0"/>
              <a:t>B</a:t>
            </a:r>
            <a:r>
              <a:rPr lang="es-ES" sz="1600" kern="0" baseline="-25000" dirty="0" smtClean="0"/>
              <a:t>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>
                <a:latin typeface="+mn-lt"/>
                <a:cs typeface="Arial"/>
              </a:rPr>
              <a:t>0</a:t>
            </a:r>
            <a:endParaRPr lang="es-ES" sz="1600" kern="0" baseline="-25000" dirty="0" smtClean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/>
              <a:t>R</a:t>
            </a:r>
            <a:r>
              <a:rPr lang="es-ES" sz="1600" kern="0" baseline="-25000" dirty="0"/>
              <a:t>C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/>
              <a:t>+ R</a:t>
            </a:r>
            <a:r>
              <a:rPr lang="es-ES" sz="1600" kern="0" baseline="-25000" dirty="0"/>
              <a:t>B</a:t>
            </a:r>
            <a:r>
              <a:rPr lang="es-ES" sz="1600" kern="0" dirty="0"/>
              <a:t>,1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  <a:endParaRPr lang="es-ES" sz="1600" kern="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r>
              <a:rPr lang="es-ES" sz="1600" kern="0" dirty="0" smtClean="0">
                <a:latin typeface="+mn-lt"/>
                <a:cs typeface="Arial"/>
              </a:rPr>
              <a:t>then </a:t>
            </a:r>
            <a:r>
              <a:rPr lang="es-ES" sz="1600" b="1" kern="0" dirty="0" smtClean="0">
                <a:latin typeface="+mn-lt"/>
                <a:cs typeface="Arial"/>
              </a:rPr>
              <a:t>C = 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/>
              <a:t>R</a:t>
            </a:r>
            <a:r>
              <a:rPr lang="es-ES" sz="1600" kern="0" baseline="-25000" dirty="0"/>
              <a:t>A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/>
              <a:t>5</a:t>
            </a:r>
            <a:r>
              <a:rPr lang="es-ES" sz="1600" kern="0" dirty="0" smtClean="0"/>
              <a:t>, </a:t>
            </a:r>
            <a:r>
              <a:rPr lang="es-ES" sz="1600" kern="0" dirty="0"/>
              <a:t>R</a:t>
            </a:r>
            <a:r>
              <a:rPr lang="es-ES" sz="1600" kern="0" baseline="-25000" dirty="0"/>
              <a:t>B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>
                <a:cs typeface="Arial"/>
              </a:rPr>
              <a:t>0</a:t>
            </a:r>
            <a:endParaRPr lang="es-ES" sz="1600" kern="0" baseline="-25000" dirty="0"/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/>
              <a:t>R</a:t>
            </a:r>
            <a:r>
              <a:rPr lang="es-ES" sz="1600" kern="0" baseline="-25000" dirty="0"/>
              <a:t>C </a:t>
            </a:r>
            <a:r>
              <a:rPr lang="es-ES" sz="1600" kern="0" dirty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/>
              <a:t>+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Courier New" pitchFamily="49" charset="0"/>
              <a:buChar char="o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6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7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>
                <a:cs typeface="Arial"/>
              </a:rPr>
              <a:t>0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err="1" smtClean="0">
                <a:cs typeface="Arial"/>
              </a:rPr>
              <a:t>shl</a:t>
            </a:r>
            <a:r>
              <a:rPr lang="es-ES" sz="1600" kern="0" dirty="0" smtClean="0">
                <a:cs typeface="Arial"/>
              </a:rPr>
              <a:t>(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</a:t>
            </a:r>
            <a:r>
              <a:rPr lang="es-ES" sz="1600" kern="0" dirty="0" smtClean="0"/>
              <a:t>+ R</a:t>
            </a:r>
            <a:r>
              <a:rPr lang="es-ES" sz="1600" kern="0" baseline="-25000" dirty="0" smtClean="0"/>
              <a:t>B</a:t>
            </a:r>
            <a:r>
              <a:rPr lang="es-ES" sz="1600" kern="0" dirty="0" smtClean="0"/>
              <a:t>,0</a:t>
            </a:r>
            <a:r>
              <a:rPr lang="es-ES" sz="1600" kern="0" dirty="0" smtClean="0">
                <a:cs typeface="Arial"/>
              </a:rPr>
              <a:t>)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7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C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A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4</a:t>
            </a:r>
            <a:r>
              <a:rPr lang="es-ES" sz="1600" kern="0" dirty="0" smtClean="0"/>
              <a:t>, R</a:t>
            </a:r>
            <a:r>
              <a:rPr lang="es-ES" sz="1600" kern="0" baseline="-25000" dirty="0" smtClean="0"/>
              <a:t>B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7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r>
              <a:rPr lang="es-ES" sz="1600" kern="0" dirty="0" smtClean="0"/>
              <a:t>R</a:t>
            </a:r>
            <a:r>
              <a:rPr lang="es-ES" sz="1600" kern="0" baseline="-25000" dirty="0" smtClean="0"/>
              <a:t>C </a:t>
            </a:r>
            <a:r>
              <a:rPr lang="es-ES" sz="1600" kern="0" dirty="0" smtClean="0">
                <a:latin typeface="Arial"/>
                <a:cs typeface="Arial"/>
              </a:rPr>
              <a:t>← </a:t>
            </a:r>
            <a:r>
              <a:rPr lang="es-ES" sz="1600" kern="0" dirty="0" smtClean="0"/>
              <a:t>R</a:t>
            </a:r>
            <a:r>
              <a:rPr lang="es-ES" sz="1600" kern="0" baseline="-25000" dirty="0" smtClean="0"/>
              <a:t>A</a:t>
            </a:r>
            <a:r>
              <a:rPr lang="es-ES" sz="1600" kern="0" dirty="0" smtClean="0"/>
              <a:t> + R</a:t>
            </a:r>
            <a:r>
              <a:rPr lang="es-ES" sz="1600" kern="0" baseline="-25000" dirty="0" smtClean="0"/>
              <a:t>B</a:t>
            </a: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  <a:defRPr/>
            </a:pPr>
            <a:endParaRPr lang="es-ES" sz="1600" kern="0" dirty="0" smtClean="0">
              <a:cs typeface="Arial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rgbClr val="0000FF"/>
              </a:buClr>
              <a:defRPr/>
            </a:pPr>
            <a:endParaRPr lang="es-ES" sz="1600" kern="0" dirty="0" smtClean="0">
              <a:cs typeface="Arial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698500" y="4829088"/>
            <a:ext cx="1715629" cy="540794"/>
            <a:chOff x="2686839" y="4168179"/>
            <a:chExt cx="994054" cy="209550"/>
          </a:xfrm>
        </p:grpSpPr>
        <p:sp>
          <p:nvSpPr>
            <p:cNvPr id="4" name="3 Rectángulo"/>
            <p:cNvSpPr/>
            <p:nvPr/>
          </p:nvSpPr>
          <p:spPr bwMode="auto">
            <a:xfrm>
              <a:off x="2686839" y="4207465"/>
              <a:ext cx="819149" cy="15271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rtlCol="0" anchor="ctr" anchorCtr="1"/>
            <a:lstStyle/>
            <a:p>
              <a:pPr algn="ctr"/>
              <a:endParaRPr lang="es-ES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28493" y="4168179"/>
              <a:ext cx="152400" cy="209550"/>
            </a:xfrm>
            <a:prstGeom prst="rect">
              <a:avLst/>
            </a:prstGeom>
            <a:noFill/>
          </p:spPr>
        </p:pic>
        <p:pic>
          <p:nvPicPr>
            <p:cNvPr id="6" name="Picture 1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82285" y="4229060"/>
              <a:ext cx="596945" cy="115200"/>
            </a:xfrm>
            <a:prstGeom prst="rect">
              <a:avLst/>
            </a:prstGeom>
            <a:noFill/>
          </p:spPr>
        </p:pic>
      </p:grpSp>
      <p:sp>
        <p:nvSpPr>
          <p:cNvPr id="7" name="3 Título"/>
          <p:cNvSpPr txBox="1">
            <a:spLocks/>
          </p:cNvSpPr>
          <p:nvPr/>
        </p:nvSpPr>
        <p:spPr>
          <a:xfrm>
            <a:off x="833437" y="88741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s-ES" sz="3600" b="1" i="1" kern="0" dirty="0" smtClean="0">
                <a:solidFill>
                  <a:srgbClr val="9933FF"/>
                </a:solidFill>
                <a:latin typeface="+mj-lt"/>
                <a:ea typeface="+mj-ea"/>
                <a:cs typeface="+mj-cs"/>
              </a:rPr>
              <a:t>Raíz Cuadrada</a:t>
            </a:r>
            <a:endParaRPr lang="es-ES" sz="3600" b="1" i="1" kern="0" dirty="0">
              <a:solidFill>
                <a:srgbClr val="9933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828</Words>
  <Application>Microsoft PowerPoint</Application>
  <PresentationFormat>Presentación en pantalla (4:3)</PresentationFormat>
  <Paragraphs>285</Paragraphs>
  <Slides>19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1_Diseño predeterminado</vt:lpstr>
      <vt:lpstr>Fotografía de Photo Editor</vt:lpstr>
      <vt:lpstr>Advanced Digital System  Design Course</vt:lpstr>
      <vt:lpstr>  Parcial Opcional   Mayo 25 del 2010 Juan Delgado Lasso 0622253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Usuario</cp:lastModifiedBy>
  <cp:revision>272</cp:revision>
  <dcterms:created xsi:type="dcterms:W3CDTF">2004-09-18T17:10:08Z</dcterms:created>
  <dcterms:modified xsi:type="dcterms:W3CDTF">2010-06-02T19:09:00Z</dcterms:modified>
</cp:coreProperties>
</file>