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2"/>
  </p:notesMasterIdLst>
  <p:handoutMasterIdLst>
    <p:handoutMasterId r:id="rId23"/>
  </p:handoutMasterIdLst>
  <p:sldIdLst>
    <p:sldId id="267" r:id="rId2"/>
    <p:sldId id="268" r:id="rId3"/>
    <p:sldId id="270" r:id="rId4"/>
    <p:sldId id="273" r:id="rId5"/>
    <p:sldId id="289" r:id="rId6"/>
    <p:sldId id="290" r:id="rId7"/>
    <p:sldId id="291" r:id="rId8"/>
    <p:sldId id="288" r:id="rId9"/>
    <p:sldId id="276" r:id="rId10"/>
    <p:sldId id="277" r:id="rId11"/>
    <p:sldId id="278" r:id="rId12"/>
    <p:sldId id="279" r:id="rId13"/>
    <p:sldId id="292" r:id="rId14"/>
    <p:sldId id="293" r:id="rId15"/>
    <p:sldId id="294" r:id="rId16"/>
    <p:sldId id="295" r:id="rId17"/>
    <p:sldId id="287" r:id="rId18"/>
    <p:sldId id="282" r:id="rId19"/>
    <p:sldId id="284" r:id="rId20"/>
    <p:sldId id="285" r:id="rId21"/>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0000FF"/>
    <a:srgbClr val="FF7C8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6385" autoAdjust="0"/>
    <p:restoredTop sz="94660"/>
  </p:normalViewPr>
  <p:slideViewPr>
    <p:cSldViewPr snapToGrid="0" snapToObjects="1">
      <p:cViewPr varScale="1">
        <p:scale>
          <a:sx n="74" d="100"/>
          <a:sy n="74" d="100"/>
        </p:scale>
        <p:origin x="-684"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snapToGrid="0" snapToObjects="1">
      <p:cViewPr varScale="1">
        <p:scale>
          <a:sx n="53" d="100"/>
          <a:sy n="53" d="100"/>
        </p:scale>
        <p:origin x="-1842" y="-102"/>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54705B6-0C72-4009-B271-85B97C6B812D}" type="datetimeFigureOut">
              <a:rPr lang="es-ES"/>
              <a:pPr>
                <a:defRPr/>
              </a:pPr>
              <a:t>28/05/2009</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771F5A1-AA72-4E29-8FEB-B51C769B61B4}"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55AF5D-18AC-4738-B407-75B0A85910C5}"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BE745ED7-ABA5-406C-848C-FB933160DF78}" type="slidenum">
              <a:rPr lang="en-US" sz="1200"/>
              <a:pPr algn="r"/>
              <a:t>1</a:t>
            </a:fld>
            <a:endParaRPr lang="en-US" sz="1200"/>
          </a:p>
        </p:txBody>
      </p:sp>
      <p:sp>
        <p:nvSpPr>
          <p:cNvPr id="22531" name="Rectangle 7"/>
          <p:cNvSpPr txBox="1">
            <a:spLocks noGrp="1" noChangeArrowheads="1"/>
          </p:cNvSpPr>
          <p:nvPr/>
        </p:nvSpPr>
        <p:spPr bwMode="auto">
          <a:xfrm>
            <a:off x="3903663" y="8666163"/>
            <a:ext cx="2967037" cy="490537"/>
          </a:xfrm>
          <a:prstGeom prst="rect">
            <a:avLst/>
          </a:prstGeom>
          <a:noFill/>
          <a:ln w="9525">
            <a:noFill/>
            <a:miter lim="800000"/>
            <a:headEnd/>
            <a:tailEnd/>
          </a:ln>
        </p:spPr>
        <p:txBody>
          <a:bodyPr anchor="b"/>
          <a:lstStyle/>
          <a:p>
            <a:pPr algn="r"/>
            <a:fld id="{94CD0864-4549-49E7-AE36-EA472F077411}" type="slidenum">
              <a:rPr lang="en-US" sz="1200" b="1"/>
              <a:pPr algn="r"/>
              <a:t>1</a:t>
            </a:fld>
            <a:endParaRPr lang="en-US" sz="1200" b="1"/>
          </a:p>
        </p:txBody>
      </p:sp>
      <p:sp>
        <p:nvSpPr>
          <p:cNvPr id="22532" name="Rectangle 2"/>
          <p:cNvSpPr>
            <a:spLocks noGrp="1" noRot="1" noChangeAspect="1" noChangeArrowheads="1" noTextEdit="1"/>
          </p:cNvSpPr>
          <p:nvPr>
            <p:ph type="sldImg"/>
          </p:nvPr>
        </p:nvSpPr>
        <p:spPr>
          <a:xfrm>
            <a:off x="1154113" y="698500"/>
            <a:ext cx="4568825" cy="3425825"/>
          </a:xfrm>
          <a:ln/>
        </p:spPr>
      </p:sp>
      <p:sp>
        <p:nvSpPr>
          <p:cNvPr id="22533" name="Rectangle 3"/>
          <p:cNvSpPr>
            <a:spLocks noGrp="1" noChangeArrowheads="1"/>
          </p:cNvSpPr>
          <p:nvPr>
            <p:ph type="body" idx="1"/>
          </p:nvPr>
        </p:nvSpPr>
        <p:spPr>
          <a:xfrm>
            <a:off x="936625" y="4333875"/>
            <a:ext cx="4995863" cy="4122738"/>
          </a:xfrm>
          <a:noFill/>
          <a:ln/>
        </p:spPr>
        <p:txBody>
          <a:bodyPr/>
          <a:lstStyle/>
          <a:p>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txBox="1">
            <a:spLocks noGrp="1" noChangeArrowheads="1"/>
          </p:cNvSpPr>
          <p:nvPr/>
        </p:nvSpPr>
        <p:spPr bwMode="auto">
          <a:xfrm>
            <a:off x="3903663" y="8666163"/>
            <a:ext cx="2967037" cy="488950"/>
          </a:xfrm>
          <a:prstGeom prst="rect">
            <a:avLst/>
          </a:prstGeom>
          <a:noFill/>
          <a:ln w="9525">
            <a:noFill/>
            <a:miter lim="800000"/>
            <a:headEnd/>
            <a:tailEnd/>
          </a:ln>
        </p:spPr>
        <p:txBody>
          <a:bodyPr anchor="b"/>
          <a:lstStyle/>
          <a:p>
            <a:pPr algn="r"/>
            <a:fld id="{35642C84-B2F6-4A00-B72B-7FDE9D763E72}" type="slidenum">
              <a:rPr lang="en-US" sz="1200"/>
              <a:pPr algn="r"/>
              <a:t>2</a:t>
            </a:fld>
            <a:endParaRPr 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7A0866F1-15F1-41F6-8262-3108C91AA738}" type="slidenum">
              <a:rPr lang="en-US" smtClean="0"/>
              <a:pPr/>
              <a:t>3</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2AE54DE7-B6D6-4972-B62F-D6DAB9BE0214}"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6200" y="76200"/>
            <a:ext cx="8382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336550" y="9398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 Haga clic para modificar el estilo de texto del patrón</a:t>
            </a:r>
          </a:p>
          <a:p>
            <a:pPr lvl="1"/>
            <a:r>
              <a:rPr lang="en-US" smtClean="0"/>
              <a:t> Segundo nivel</a:t>
            </a:r>
          </a:p>
          <a:p>
            <a:pPr lvl="2"/>
            <a:r>
              <a:rPr lang="en-US" smtClean="0"/>
              <a:t> 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762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2971800" y="63246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70866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22DF68-1530-4274-A853-4CD3142A0061}" type="slidenum">
              <a:rPr lang="es-ES"/>
              <a:pPr>
                <a:defRPr/>
              </a:pPr>
              <a:t>‹Nº›</a:t>
            </a:fld>
            <a:endParaRPr lang="es-ES" dirty="0"/>
          </a:p>
        </p:txBody>
      </p:sp>
      <p:sp>
        <p:nvSpPr>
          <p:cNvPr id="1032" name="Line 8"/>
          <p:cNvSpPr>
            <a:spLocks noChangeShapeType="1"/>
          </p:cNvSpPr>
          <p:nvPr userDrawn="1"/>
        </p:nvSpPr>
        <p:spPr bwMode="auto">
          <a:xfrm>
            <a:off x="107950" y="765175"/>
            <a:ext cx="8353425" cy="0"/>
          </a:xfrm>
          <a:prstGeom prst="line">
            <a:avLst/>
          </a:prstGeom>
          <a:noFill/>
          <a:ln w="28575">
            <a:solidFill>
              <a:srgbClr val="0000FF"/>
            </a:solidFill>
            <a:round/>
            <a:headEnd/>
            <a:tailEnd/>
          </a:ln>
          <a:effectLst/>
        </p:spPr>
        <p:txBody>
          <a:bodyPr/>
          <a:lstStyle/>
          <a:p>
            <a:pPr>
              <a:defRPr/>
            </a:pPr>
            <a:endParaRPr lang="en-US" dirty="0"/>
          </a:p>
        </p:txBody>
      </p:sp>
      <p:sp>
        <p:nvSpPr>
          <p:cNvPr id="1033" name="Line 9"/>
          <p:cNvSpPr>
            <a:spLocks noChangeShapeType="1"/>
          </p:cNvSpPr>
          <p:nvPr userDrawn="1"/>
        </p:nvSpPr>
        <p:spPr bwMode="auto">
          <a:xfrm>
            <a:off x="107950" y="819150"/>
            <a:ext cx="8353425" cy="0"/>
          </a:xfrm>
          <a:prstGeom prst="line">
            <a:avLst/>
          </a:prstGeom>
          <a:noFill/>
          <a:ln w="28575">
            <a:solidFill>
              <a:srgbClr val="0000FF"/>
            </a:solidFill>
            <a:round/>
            <a:headEnd/>
            <a:tailEnd/>
          </a:ln>
          <a:effectLst/>
        </p:spPr>
        <p:txBody>
          <a:bodyPr/>
          <a:lstStyle/>
          <a:p>
            <a:pPr>
              <a:defRPr/>
            </a:pPr>
            <a:endParaRPr lang="en-US" dirty="0"/>
          </a:p>
        </p:txBody>
      </p:sp>
      <p:sp>
        <p:nvSpPr>
          <p:cNvPr id="1036" name="Rectangle 12"/>
          <p:cNvSpPr>
            <a:spLocks noChangeArrowheads="1"/>
          </p:cNvSpPr>
          <p:nvPr userDrawn="1"/>
        </p:nvSpPr>
        <p:spPr bwMode="auto">
          <a:xfrm>
            <a:off x="76200" y="6477000"/>
            <a:ext cx="2057400" cy="336550"/>
          </a:xfrm>
          <a:prstGeom prst="rect">
            <a:avLst/>
          </a:prstGeom>
          <a:noFill/>
          <a:ln w="9525">
            <a:noFill/>
            <a:miter lim="800000"/>
            <a:headEnd/>
            <a:tailEnd/>
          </a:ln>
          <a:effectLst/>
        </p:spPr>
        <p:txBody>
          <a:bodyPr wrap="none">
            <a:spAutoFit/>
          </a:bodyPr>
          <a:lstStyle/>
          <a:p>
            <a:pPr eaLnBrk="0" hangingPunct="0">
              <a:defRPr/>
            </a:pPr>
            <a:r>
              <a:rPr lang="en-US" sz="1600" dirty="0">
                <a:solidFill>
                  <a:srgbClr val="0000FF"/>
                </a:solidFill>
              </a:rPr>
              <a:t>Jaime Velasco-Medina</a:t>
            </a:r>
            <a:endParaRPr lang="es-ES" sz="1600" dirty="0">
              <a:solidFill>
                <a:srgbClr val="0000FF"/>
              </a:solidFill>
            </a:endParaRPr>
          </a:p>
        </p:txBody>
      </p:sp>
      <p:sp>
        <p:nvSpPr>
          <p:cNvPr id="1037" name="Rectangle 13"/>
          <p:cNvSpPr>
            <a:spLocks noChangeArrowheads="1"/>
          </p:cNvSpPr>
          <p:nvPr userDrawn="1"/>
        </p:nvSpPr>
        <p:spPr bwMode="auto">
          <a:xfrm>
            <a:off x="3048000" y="6477000"/>
            <a:ext cx="3200400" cy="304800"/>
          </a:xfrm>
          <a:prstGeom prst="rect">
            <a:avLst/>
          </a:prstGeom>
          <a:noFill/>
          <a:ln w="9525">
            <a:noFill/>
            <a:miter lim="800000"/>
            <a:headEnd/>
            <a:tailEnd/>
          </a:ln>
          <a:effectLst/>
        </p:spPr>
        <p:txBody>
          <a:bodyPr/>
          <a:lstStyle/>
          <a:p>
            <a:pPr algn="ctr" eaLnBrk="0" hangingPunct="0">
              <a:defRPr/>
            </a:pPr>
            <a:r>
              <a:rPr lang="en-US" sz="1600" dirty="0">
                <a:solidFill>
                  <a:srgbClr val="0000FF"/>
                </a:solidFill>
              </a:rPr>
              <a:t>Digital System Design</a:t>
            </a:r>
          </a:p>
        </p:txBody>
      </p:sp>
      <p:sp>
        <p:nvSpPr>
          <p:cNvPr id="1038" name="Rectangle 14"/>
          <p:cNvSpPr>
            <a:spLocks noChangeArrowheads="1"/>
          </p:cNvSpPr>
          <p:nvPr userDrawn="1"/>
        </p:nvSpPr>
        <p:spPr bwMode="auto">
          <a:xfrm>
            <a:off x="6934200" y="6477000"/>
            <a:ext cx="1905000" cy="228600"/>
          </a:xfrm>
          <a:prstGeom prst="rect">
            <a:avLst/>
          </a:prstGeom>
          <a:noFill/>
          <a:ln w="9525">
            <a:noFill/>
            <a:miter lim="800000"/>
            <a:headEnd/>
            <a:tailEnd/>
          </a:ln>
          <a:effectLst/>
        </p:spPr>
        <p:txBody>
          <a:bodyPr/>
          <a:lstStyle/>
          <a:p>
            <a:pPr algn="r" eaLnBrk="0" hangingPunct="0">
              <a:defRPr/>
            </a:pPr>
            <a:fld id="{2F0B707E-D3B4-490E-9A58-275424BF7AA9}" type="slidenum">
              <a:rPr lang="en-US" sz="1600">
                <a:solidFill>
                  <a:srgbClr val="0000FF"/>
                </a:solidFill>
              </a:rPr>
              <a:pPr algn="r" eaLnBrk="0" hangingPunct="0">
                <a:defRPr/>
              </a:pPr>
              <a:t>‹Nº›</a:t>
            </a:fld>
            <a:endParaRPr lang="en-US" sz="1600" dirty="0">
              <a:solidFill>
                <a:srgbClr val="0000FF"/>
              </a:solidFill>
            </a:endParaRPr>
          </a:p>
        </p:txBody>
      </p:sp>
      <p:pic>
        <p:nvPicPr>
          <p:cNvPr id="2060" name="Picture 18" descr="uvlogos-g"/>
          <p:cNvPicPr>
            <a:picLocks noChangeAspect="1" noChangeArrowheads="1"/>
          </p:cNvPicPr>
          <p:nvPr userDrawn="1"/>
        </p:nvPicPr>
        <p:blipFill>
          <a:blip r:embed="rId3"/>
          <a:srcRect/>
          <a:stretch>
            <a:fillRect/>
          </a:stretch>
        </p:blipFill>
        <p:spPr bwMode="auto">
          <a:xfrm>
            <a:off x="8412163" y="0"/>
            <a:ext cx="731837" cy="1066800"/>
          </a:xfrm>
          <a:prstGeom prst="rect">
            <a:avLst/>
          </a:prstGeom>
          <a:noFill/>
          <a:ln w="9525">
            <a:noFill/>
            <a:miter lim="800000"/>
            <a:headEnd/>
            <a:tailEnd/>
          </a:ln>
        </p:spPr>
      </p:pic>
      <p:sp>
        <p:nvSpPr>
          <p:cNvPr id="1052" name="Line 28"/>
          <p:cNvSpPr>
            <a:spLocks noChangeShapeType="1"/>
          </p:cNvSpPr>
          <p:nvPr userDrawn="1"/>
        </p:nvSpPr>
        <p:spPr bwMode="auto">
          <a:xfrm>
            <a:off x="0" y="1074738"/>
            <a:ext cx="1152525" cy="0"/>
          </a:xfrm>
          <a:prstGeom prst="line">
            <a:avLst/>
          </a:prstGeom>
          <a:noFill/>
          <a:ln w="9525">
            <a:solidFill>
              <a:schemeClr val="tx1"/>
            </a:solidFill>
            <a:round/>
            <a:headEnd/>
            <a:tailEnd/>
          </a:ln>
          <a:effectLst/>
        </p:spPr>
        <p:txBody>
          <a:bodyPr/>
          <a:lstStyle/>
          <a:p>
            <a:pPr>
              <a:defRPr/>
            </a:pPr>
            <a:endParaRPr lang="en-US" dirty="0"/>
          </a:p>
        </p:txBody>
      </p:sp>
      <p:sp>
        <p:nvSpPr>
          <p:cNvPr id="1053" name="Line 29"/>
          <p:cNvSpPr>
            <a:spLocks noChangeShapeType="1"/>
          </p:cNvSpPr>
          <p:nvPr userDrawn="1"/>
        </p:nvSpPr>
        <p:spPr bwMode="auto">
          <a:xfrm>
            <a:off x="468313" y="857250"/>
            <a:ext cx="0" cy="1152525"/>
          </a:xfrm>
          <a:prstGeom prst="line">
            <a:avLst/>
          </a:prstGeom>
          <a:noFill/>
          <a:ln w="9525">
            <a:solidFill>
              <a:schemeClr val="tx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600" b="1" i="1">
          <a:solidFill>
            <a:srgbClr val="9933FF"/>
          </a:solidFill>
          <a:latin typeface="+mj-lt"/>
          <a:ea typeface="+mj-ea"/>
          <a:cs typeface="+mj-cs"/>
        </a:defRPr>
      </a:lvl1pPr>
      <a:lvl2pPr algn="l" rtl="0" eaLnBrk="0" fontAlgn="base" hangingPunct="0">
        <a:spcBef>
          <a:spcPct val="0"/>
        </a:spcBef>
        <a:spcAft>
          <a:spcPct val="0"/>
        </a:spcAft>
        <a:defRPr sz="3600" b="1" i="1">
          <a:solidFill>
            <a:srgbClr val="9933FF"/>
          </a:solidFill>
          <a:latin typeface="Times New Roman" pitchFamily="18" charset="0"/>
        </a:defRPr>
      </a:lvl2pPr>
      <a:lvl3pPr algn="l" rtl="0" eaLnBrk="0" fontAlgn="base" hangingPunct="0">
        <a:spcBef>
          <a:spcPct val="0"/>
        </a:spcBef>
        <a:spcAft>
          <a:spcPct val="0"/>
        </a:spcAft>
        <a:defRPr sz="3600" b="1" i="1">
          <a:solidFill>
            <a:srgbClr val="9933FF"/>
          </a:solidFill>
          <a:latin typeface="Times New Roman" pitchFamily="18" charset="0"/>
        </a:defRPr>
      </a:lvl3pPr>
      <a:lvl4pPr algn="l" rtl="0" eaLnBrk="0" fontAlgn="base" hangingPunct="0">
        <a:spcBef>
          <a:spcPct val="0"/>
        </a:spcBef>
        <a:spcAft>
          <a:spcPct val="0"/>
        </a:spcAft>
        <a:defRPr sz="3600" b="1" i="1">
          <a:solidFill>
            <a:srgbClr val="9933FF"/>
          </a:solidFill>
          <a:latin typeface="Times New Roman" pitchFamily="18" charset="0"/>
        </a:defRPr>
      </a:lvl4pPr>
      <a:lvl5pPr algn="l" rtl="0" eaLnBrk="0" fontAlgn="base" hangingPunct="0">
        <a:spcBef>
          <a:spcPct val="0"/>
        </a:spcBef>
        <a:spcAft>
          <a:spcPct val="0"/>
        </a:spcAft>
        <a:defRPr sz="3600" b="1" i="1">
          <a:solidFill>
            <a:srgbClr val="9933FF"/>
          </a:solidFill>
          <a:latin typeface="Times New Roman" pitchFamily="18" charset="0"/>
        </a:defRPr>
      </a:lvl5pPr>
      <a:lvl6pPr marL="457200" algn="l" rtl="0" fontAlgn="base">
        <a:spcBef>
          <a:spcPct val="0"/>
        </a:spcBef>
        <a:spcAft>
          <a:spcPct val="0"/>
        </a:spcAft>
        <a:defRPr sz="3200" b="1" i="1">
          <a:solidFill>
            <a:srgbClr val="9933FF"/>
          </a:solidFill>
          <a:latin typeface="Times New Roman" pitchFamily="18" charset="0"/>
        </a:defRPr>
      </a:lvl6pPr>
      <a:lvl7pPr marL="914400" algn="l" rtl="0" fontAlgn="base">
        <a:spcBef>
          <a:spcPct val="0"/>
        </a:spcBef>
        <a:spcAft>
          <a:spcPct val="0"/>
        </a:spcAft>
        <a:defRPr sz="3200" b="1" i="1">
          <a:solidFill>
            <a:srgbClr val="9933FF"/>
          </a:solidFill>
          <a:latin typeface="Times New Roman" pitchFamily="18" charset="0"/>
        </a:defRPr>
      </a:lvl7pPr>
      <a:lvl8pPr marL="1371600" algn="l" rtl="0" fontAlgn="base">
        <a:spcBef>
          <a:spcPct val="0"/>
        </a:spcBef>
        <a:spcAft>
          <a:spcPct val="0"/>
        </a:spcAft>
        <a:defRPr sz="3200" b="1" i="1">
          <a:solidFill>
            <a:srgbClr val="9933FF"/>
          </a:solidFill>
          <a:latin typeface="Times New Roman" pitchFamily="18" charset="0"/>
        </a:defRPr>
      </a:lvl8pPr>
      <a:lvl9pPr marL="1828800" algn="l" rtl="0" fontAlgn="base">
        <a:spcBef>
          <a:spcPct val="0"/>
        </a:spcBef>
        <a:spcAft>
          <a:spcPct val="0"/>
        </a:spcAft>
        <a:defRPr sz="3200" b="1" i="1">
          <a:solidFill>
            <a:srgbClr val="9933FF"/>
          </a:solidFill>
          <a:latin typeface="Times New Roman" pitchFamily="18" charset="0"/>
        </a:defRPr>
      </a:lvl9pPr>
    </p:titleStyle>
    <p:bodyStyle>
      <a:lvl1pPr marL="342900" indent="-342900" algn="l" rtl="0" eaLnBrk="0" fontAlgn="base" hangingPunct="0">
        <a:spcBef>
          <a:spcPct val="20000"/>
        </a:spcBef>
        <a:spcAft>
          <a:spcPct val="0"/>
        </a:spcAft>
        <a:buClr>
          <a:srgbClr val="0000FF"/>
        </a:buClr>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90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lr>
          <a:srgbClr val="9933FF"/>
        </a:buClr>
        <a:buSzPct val="80000"/>
        <a:buFont typeface="Wingdings" pitchFamily="2" charset="2"/>
        <a:buChar char="u"/>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gif"/><Relationship Id="rId5" Type="http://schemas.openxmlformats.org/officeDocument/2006/relationships/oleObject" Target="../embeddings/oleObject1.bin"/><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8" descr="BIONANOTECNOLOGIA LOGO 1"/>
          <p:cNvPicPr>
            <a:picLocks noChangeAspect="1" noChangeArrowheads="1"/>
          </p:cNvPicPr>
          <p:nvPr/>
        </p:nvPicPr>
        <p:blipFill>
          <a:blip r:embed="rId3"/>
          <a:srcRect/>
          <a:stretch>
            <a:fillRect/>
          </a:stretch>
        </p:blipFill>
        <p:spPr bwMode="auto">
          <a:xfrm>
            <a:off x="1781175" y="2571750"/>
            <a:ext cx="5505450" cy="2330450"/>
          </a:xfrm>
          <a:prstGeom prst="rect">
            <a:avLst/>
          </a:prstGeom>
          <a:noFill/>
          <a:ln w="9525">
            <a:noFill/>
            <a:miter lim="800000"/>
            <a:headEnd/>
            <a:tailEnd/>
          </a:ln>
        </p:spPr>
      </p:pic>
      <p:sp>
        <p:nvSpPr>
          <p:cNvPr id="3075" name="Rectangle 9"/>
          <p:cNvSpPr>
            <a:spLocks noChangeArrowheads="1"/>
          </p:cNvSpPr>
          <p:nvPr/>
        </p:nvSpPr>
        <p:spPr bwMode="auto">
          <a:xfrm>
            <a:off x="657225" y="1071563"/>
            <a:ext cx="7772400" cy="1285875"/>
          </a:xfrm>
          <a:prstGeom prst="rect">
            <a:avLst/>
          </a:prstGeom>
          <a:noFill/>
          <a:ln w="9525">
            <a:noFill/>
            <a:miter lim="800000"/>
            <a:headEnd/>
            <a:tailEnd/>
          </a:ln>
        </p:spPr>
        <p:txBody>
          <a:bodyPr anchor="ctr"/>
          <a:lstStyle/>
          <a:p>
            <a:pPr algn="ctr"/>
            <a:r>
              <a:rPr lang="en-US" sz="4400" b="1" i="1">
                <a:solidFill>
                  <a:srgbClr val="9900FF"/>
                </a:solidFill>
              </a:rPr>
              <a:t>Advanced Digital System Design Course</a:t>
            </a:r>
          </a:p>
        </p:txBody>
      </p:sp>
      <p:pic>
        <p:nvPicPr>
          <p:cNvPr id="3076" name="Picture 25" descr="BIONANOTECNOLOGIA LOGO 1"/>
          <p:cNvPicPr>
            <a:picLocks noChangeAspect="1" noChangeArrowheads="1"/>
          </p:cNvPicPr>
          <p:nvPr/>
        </p:nvPicPr>
        <p:blipFill>
          <a:blip r:embed="rId4"/>
          <a:srcRect/>
          <a:stretch>
            <a:fillRect/>
          </a:stretch>
        </p:blipFill>
        <p:spPr bwMode="auto">
          <a:xfrm>
            <a:off x="7766050" y="0"/>
            <a:ext cx="1377950" cy="582613"/>
          </a:xfrm>
          <a:prstGeom prst="rect">
            <a:avLst/>
          </a:prstGeom>
          <a:noFill/>
          <a:ln w="9525">
            <a:noFill/>
            <a:miter lim="800000"/>
            <a:headEnd/>
            <a:tailEnd/>
          </a:ln>
        </p:spPr>
      </p:pic>
      <p:pic>
        <p:nvPicPr>
          <p:cNvPr id="3077" name="Picture 10" descr="Docking Station Norn"/>
          <p:cNvPicPr>
            <a:picLocks noChangeAspect="1" noChangeArrowheads="1"/>
          </p:cNvPicPr>
          <p:nvPr/>
        </p:nvPicPr>
        <p:blipFill>
          <a:blip r:embed="rId5"/>
          <a:srcRect/>
          <a:stretch>
            <a:fillRect/>
          </a:stretch>
        </p:blipFill>
        <p:spPr bwMode="auto">
          <a:xfrm>
            <a:off x="481013" y="2744788"/>
            <a:ext cx="123825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bwMode="auto">
          <a:xfrm>
            <a:off x="901700" y="1187450"/>
            <a:ext cx="23114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err="1">
                <a:solidFill>
                  <a:srgbClr val="9933FF"/>
                </a:solidFill>
              </a:rPr>
              <a:t>RC←Shiftl</a:t>
            </a:r>
            <a:r>
              <a:rPr lang="es-ES" sz="1100" dirty="0">
                <a:solidFill>
                  <a:srgbClr val="9933FF"/>
                </a:solidFill>
              </a:rPr>
              <a:t> (RC), 0; </a:t>
            </a:r>
            <a:r>
              <a:rPr lang="es-ES" sz="1100" dirty="0" smtClean="0">
                <a:solidFill>
                  <a:srgbClr val="9933FF"/>
                </a:solidFill>
              </a:rPr>
              <a:t>RA </a:t>
            </a:r>
            <a:r>
              <a:rPr lang="es-ES" sz="1100" dirty="0">
                <a:solidFill>
                  <a:srgbClr val="9933FF"/>
                </a:solidFill>
              </a:rPr>
              <a:t>←MRAM[00]</a:t>
            </a:r>
          </a:p>
        </p:txBody>
      </p:sp>
      <p:sp>
        <p:nvSpPr>
          <p:cNvPr id="5" name="4 Rectángulo"/>
          <p:cNvSpPr/>
          <p:nvPr/>
        </p:nvSpPr>
        <p:spPr bwMode="auto">
          <a:xfrm>
            <a:off x="1638300" y="1625600"/>
            <a:ext cx="8382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RB←</a:t>
            </a:r>
            <a:r>
              <a:rPr lang="es-ES" sz="1100" dirty="0">
                <a:solidFill>
                  <a:srgbClr val="9933FF"/>
                </a:solidFill>
              </a:rPr>
              <a:t>RC</a:t>
            </a:r>
          </a:p>
        </p:txBody>
      </p:sp>
      <p:sp>
        <p:nvSpPr>
          <p:cNvPr id="6" name="5 Rectángulo"/>
          <p:cNvSpPr/>
          <p:nvPr/>
        </p:nvSpPr>
        <p:spPr bwMode="auto">
          <a:xfrm>
            <a:off x="1549400" y="2082800"/>
            <a:ext cx="10287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RC←RA+RB</a:t>
            </a:r>
          </a:p>
        </p:txBody>
      </p:sp>
      <p:sp>
        <p:nvSpPr>
          <p:cNvPr id="7" name="6 Rectángulo"/>
          <p:cNvSpPr/>
          <p:nvPr/>
        </p:nvSpPr>
        <p:spPr bwMode="auto">
          <a:xfrm>
            <a:off x="1104900" y="2540000"/>
            <a:ext cx="1943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R1←RC; COUNT1=COUNT1-1</a:t>
            </a:r>
          </a:p>
        </p:txBody>
      </p:sp>
      <p:sp>
        <p:nvSpPr>
          <p:cNvPr id="8" name="7 Rectángulo"/>
          <p:cNvSpPr/>
          <p:nvPr/>
        </p:nvSpPr>
        <p:spPr bwMode="auto">
          <a:xfrm>
            <a:off x="6184900" y="1206500"/>
            <a:ext cx="1168400" cy="24765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err="1">
                <a:solidFill>
                  <a:srgbClr val="9933FF"/>
                </a:solidFill>
              </a:rPr>
              <a:t>RC←Shiftl</a:t>
            </a:r>
            <a:r>
              <a:rPr lang="es-ES" sz="1100" dirty="0">
                <a:solidFill>
                  <a:srgbClr val="9933FF"/>
                </a:solidFill>
              </a:rPr>
              <a:t> (RC), 0</a:t>
            </a:r>
          </a:p>
        </p:txBody>
      </p:sp>
      <p:sp>
        <p:nvSpPr>
          <p:cNvPr id="9" name="8 Rectángulo"/>
          <p:cNvSpPr/>
          <p:nvPr/>
        </p:nvSpPr>
        <p:spPr bwMode="auto">
          <a:xfrm>
            <a:off x="5778500" y="1651000"/>
            <a:ext cx="19558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R1←RC; COUNT1=COUNT1-1</a:t>
            </a:r>
          </a:p>
        </p:txBody>
      </p:sp>
      <p:sp>
        <p:nvSpPr>
          <p:cNvPr id="10248" name="9 Rombo"/>
          <p:cNvSpPr>
            <a:spLocks noChangeArrowheads="1"/>
          </p:cNvSpPr>
          <p:nvPr/>
        </p:nvSpPr>
        <p:spPr bwMode="auto">
          <a:xfrm>
            <a:off x="3498850" y="3314700"/>
            <a:ext cx="182245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sz="1400">
                <a:solidFill>
                  <a:srgbClr val="0000FF"/>
                </a:solidFill>
              </a:rPr>
              <a:t>COUNT1≠0</a:t>
            </a:r>
          </a:p>
        </p:txBody>
      </p:sp>
      <p:sp>
        <p:nvSpPr>
          <p:cNvPr id="11" name="10 Rectángulo"/>
          <p:cNvSpPr/>
          <p:nvPr/>
        </p:nvSpPr>
        <p:spPr bwMode="auto">
          <a:xfrm>
            <a:off x="3517900" y="4292600"/>
            <a:ext cx="18034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RA←0, 0; RB ←MRAM[08]</a:t>
            </a:r>
          </a:p>
        </p:txBody>
      </p:sp>
      <p:sp>
        <p:nvSpPr>
          <p:cNvPr id="12" name="11 Rectángulo"/>
          <p:cNvSpPr/>
          <p:nvPr/>
        </p:nvSpPr>
        <p:spPr bwMode="auto">
          <a:xfrm>
            <a:off x="3390900" y="4724400"/>
            <a:ext cx="20574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RC← </a:t>
            </a:r>
            <a:r>
              <a:rPr lang="es-ES" sz="1100" dirty="0" smtClean="0">
                <a:solidFill>
                  <a:srgbClr val="9933FF"/>
                </a:solidFill>
              </a:rPr>
              <a:t>RA+RB; RA←MRAM[01] </a:t>
            </a:r>
            <a:endParaRPr lang="es-ES" sz="1100" dirty="0">
              <a:solidFill>
                <a:srgbClr val="9933FF"/>
              </a:solidFill>
            </a:endParaRPr>
          </a:p>
        </p:txBody>
      </p:sp>
      <p:sp>
        <p:nvSpPr>
          <p:cNvPr id="13" name="12 Rectángulo"/>
          <p:cNvSpPr/>
          <p:nvPr/>
        </p:nvSpPr>
        <p:spPr bwMode="auto">
          <a:xfrm>
            <a:off x="3759200" y="5626101"/>
            <a:ext cx="1320800" cy="266697"/>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err="1">
                <a:solidFill>
                  <a:srgbClr val="9933FF"/>
                </a:solidFill>
              </a:rPr>
              <a:t>RC←Shiftl</a:t>
            </a:r>
            <a:r>
              <a:rPr lang="es-ES" sz="1100" dirty="0">
                <a:solidFill>
                  <a:srgbClr val="9933FF"/>
                </a:solidFill>
              </a:rPr>
              <a:t> (RC), </a:t>
            </a:r>
            <a:r>
              <a:rPr lang="es-ES" sz="1100" dirty="0" smtClean="0">
                <a:solidFill>
                  <a:srgbClr val="9933FF"/>
                </a:solidFill>
              </a:rPr>
              <a:t>0</a:t>
            </a:r>
            <a:endParaRPr lang="es-ES" sz="1100" dirty="0">
              <a:solidFill>
                <a:srgbClr val="9933FF"/>
              </a:solidFill>
            </a:endParaRPr>
          </a:p>
        </p:txBody>
      </p:sp>
      <p:sp>
        <p:nvSpPr>
          <p:cNvPr id="14" name="13 Rectángulo"/>
          <p:cNvSpPr/>
          <p:nvPr/>
        </p:nvSpPr>
        <p:spPr bwMode="auto">
          <a:xfrm>
            <a:off x="3835400" y="5143500"/>
            <a:ext cx="1168400" cy="24765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err="1">
                <a:solidFill>
                  <a:srgbClr val="9933FF"/>
                </a:solidFill>
              </a:rPr>
              <a:t>RC←Shiftl</a:t>
            </a:r>
            <a:r>
              <a:rPr lang="es-ES" sz="1100" dirty="0">
                <a:solidFill>
                  <a:srgbClr val="9933FF"/>
                </a:solidFill>
              </a:rPr>
              <a:t> (RC), 0</a:t>
            </a:r>
          </a:p>
        </p:txBody>
      </p:sp>
      <p:sp>
        <p:nvSpPr>
          <p:cNvPr id="15" name="14 Rectángulo"/>
          <p:cNvSpPr/>
          <p:nvPr/>
        </p:nvSpPr>
        <p:spPr bwMode="auto">
          <a:xfrm>
            <a:off x="3835400" y="61214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RB←RC</a:t>
            </a:r>
          </a:p>
        </p:txBody>
      </p:sp>
      <p:cxnSp>
        <p:nvCxnSpPr>
          <p:cNvPr id="17" name="16 Conector recto de flecha"/>
          <p:cNvCxnSpPr>
            <a:stCxn id="4" idx="2"/>
            <a:endCxn id="5" idx="0"/>
          </p:cNvCxnSpPr>
          <p:nvPr/>
        </p:nvCxnSpPr>
        <p:spPr>
          <a:xfrm rot="5400000">
            <a:off x="1971676" y="1539875"/>
            <a:ext cx="171450"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5" idx="2"/>
            <a:endCxn id="6" idx="0"/>
          </p:cNvCxnSpPr>
          <p:nvPr/>
        </p:nvCxnSpPr>
        <p:spPr>
          <a:xfrm rot="16200000" flipH="1">
            <a:off x="1965325" y="1984375"/>
            <a:ext cx="1905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6" idx="2"/>
            <a:endCxn id="7" idx="0"/>
          </p:cNvCxnSpPr>
          <p:nvPr/>
        </p:nvCxnSpPr>
        <p:spPr>
          <a:xfrm rot="16200000" flipH="1">
            <a:off x="1974850" y="2438400"/>
            <a:ext cx="19050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8" idx="2"/>
            <a:endCxn id="9" idx="0"/>
          </p:cNvCxnSpPr>
          <p:nvPr/>
        </p:nvCxnSpPr>
        <p:spPr>
          <a:xfrm rot="5400000">
            <a:off x="6664325" y="1546225"/>
            <a:ext cx="19685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a:stCxn id="9" idx="2"/>
          </p:cNvCxnSpPr>
          <p:nvPr/>
        </p:nvCxnSpPr>
        <p:spPr>
          <a:xfrm rot="5400000">
            <a:off x="6208713" y="2463800"/>
            <a:ext cx="1093788" cy="1587"/>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endCxn id="10248" idx="0"/>
          </p:cNvCxnSpPr>
          <p:nvPr/>
        </p:nvCxnSpPr>
        <p:spPr>
          <a:xfrm rot="5400000">
            <a:off x="4264025" y="3159125"/>
            <a:ext cx="301625" cy="952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11" idx="2"/>
            <a:endCxn id="12" idx="0"/>
          </p:cNvCxnSpPr>
          <p:nvPr/>
        </p:nvCxnSpPr>
        <p:spPr>
          <a:xfrm rot="5400000">
            <a:off x="4337050" y="4641850"/>
            <a:ext cx="1651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a:stCxn id="12" idx="2"/>
            <a:endCxn id="14" idx="0"/>
          </p:cNvCxnSpPr>
          <p:nvPr/>
        </p:nvCxnSpPr>
        <p:spPr>
          <a:xfrm rot="5400000">
            <a:off x="4343400" y="5067300"/>
            <a:ext cx="1524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a:stCxn id="14" idx="2"/>
            <a:endCxn id="13" idx="0"/>
          </p:cNvCxnSpPr>
          <p:nvPr/>
        </p:nvCxnSpPr>
        <p:spPr>
          <a:xfrm rot="5400000">
            <a:off x="4302125" y="5508625"/>
            <a:ext cx="234951"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a:stCxn id="13" idx="2"/>
            <a:endCxn id="15" idx="0"/>
          </p:cNvCxnSpPr>
          <p:nvPr/>
        </p:nvCxnSpPr>
        <p:spPr>
          <a:xfrm rot="16200000" flipH="1">
            <a:off x="4308474" y="6003924"/>
            <a:ext cx="228602"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rot="16200000" flipH="1">
            <a:off x="-1933575" y="3781425"/>
            <a:ext cx="5226050" cy="38100"/>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49" name="48 Forma"/>
          <p:cNvCxnSpPr>
            <a:stCxn id="7" idx="2"/>
          </p:cNvCxnSpPr>
          <p:nvPr/>
        </p:nvCxnSpPr>
        <p:spPr>
          <a:xfrm rot="16200000" flipH="1">
            <a:off x="4312444" y="570706"/>
            <a:ext cx="206375" cy="4678363"/>
          </a:xfrm>
          <a:prstGeom prst="bentConnector2">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60" name="59 Conector recto"/>
          <p:cNvCxnSpPr>
            <a:stCxn id="10248" idx="3"/>
          </p:cNvCxnSpPr>
          <p:nvPr/>
        </p:nvCxnSpPr>
        <p:spPr>
          <a:xfrm flipV="1">
            <a:off x="5321300" y="3479800"/>
            <a:ext cx="2819400" cy="25400"/>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rot="5400000" flipH="1" flipV="1">
            <a:off x="6902451" y="2241550"/>
            <a:ext cx="2476500" cy="3175"/>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sp>
        <p:nvSpPr>
          <p:cNvPr id="10269" name="62 CuadroTexto"/>
          <p:cNvSpPr txBox="1">
            <a:spLocks noChangeArrowheads="1"/>
          </p:cNvSpPr>
          <p:nvPr/>
        </p:nvSpPr>
        <p:spPr bwMode="auto">
          <a:xfrm>
            <a:off x="5499100" y="3197225"/>
            <a:ext cx="279400" cy="307975"/>
          </a:xfrm>
          <a:prstGeom prst="rect">
            <a:avLst/>
          </a:prstGeom>
          <a:noFill/>
          <a:ln w="9525">
            <a:noFill/>
            <a:miter lim="800000"/>
            <a:headEnd/>
            <a:tailEnd/>
          </a:ln>
        </p:spPr>
        <p:txBody>
          <a:bodyPr>
            <a:spAutoFit/>
          </a:bodyPr>
          <a:lstStyle/>
          <a:p>
            <a:r>
              <a:rPr lang="es-ES" sz="1400"/>
              <a:t>1</a:t>
            </a:r>
          </a:p>
        </p:txBody>
      </p:sp>
      <p:sp>
        <p:nvSpPr>
          <p:cNvPr id="10270" name="63 CuadroTexto"/>
          <p:cNvSpPr txBox="1">
            <a:spLocks noChangeArrowheads="1"/>
          </p:cNvSpPr>
          <p:nvPr/>
        </p:nvSpPr>
        <p:spPr bwMode="auto">
          <a:xfrm>
            <a:off x="4711700" y="3565525"/>
            <a:ext cx="279400" cy="307975"/>
          </a:xfrm>
          <a:prstGeom prst="rect">
            <a:avLst/>
          </a:prstGeom>
          <a:noFill/>
          <a:ln w="9525">
            <a:noFill/>
            <a:miter lim="800000"/>
            <a:headEnd/>
            <a:tailEnd/>
          </a:ln>
        </p:spPr>
        <p:txBody>
          <a:bodyPr>
            <a:spAutoFit/>
          </a:bodyPr>
          <a:lstStyle/>
          <a:p>
            <a:r>
              <a:rPr lang="es-ES" sz="1400"/>
              <a:t>0</a:t>
            </a:r>
          </a:p>
        </p:txBody>
      </p:sp>
      <p:cxnSp>
        <p:nvCxnSpPr>
          <p:cNvPr id="66" name="65 Conector recto de flecha"/>
          <p:cNvCxnSpPr>
            <a:stCxn id="15" idx="2"/>
          </p:cNvCxnSpPr>
          <p:nvPr/>
        </p:nvCxnSpPr>
        <p:spPr>
          <a:xfrm rot="5400000">
            <a:off x="4191001" y="6623050"/>
            <a:ext cx="469900"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2" name="31 Rectángulo"/>
          <p:cNvSpPr/>
          <p:nvPr/>
        </p:nvSpPr>
        <p:spPr bwMode="auto">
          <a:xfrm>
            <a:off x="3683000" y="3841750"/>
            <a:ext cx="1460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COUNT=COUNT-1</a:t>
            </a:r>
            <a:endParaRPr lang="es-ES" sz="1100" dirty="0">
              <a:solidFill>
                <a:srgbClr val="9933FF"/>
              </a:solidFill>
            </a:endParaRPr>
          </a:p>
        </p:txBody>
      </p:sp>
      <p:cxnSp>
        <p:nvCxnSpPr>
          <p:cNvPr id="36" name="35 Conector recto de flecha"/>
          <p:cNvCxnSpPr>
            <a:stCxn id="10248" idx="2"/>
            <a:endCxn id="32" idx="0"/>
          </p:cNvCxnSpPr>
          <p:nvPr/>
        </p:nvCxnSpPr>
        <p:spPr>
          <a:xfrm rot="16200000" flipH="1">
            <a:off x="4338637" y="3767137"/>
            <a:ext cx="146050"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a:stCxn id="32" idx="2"/>
            <a:endCxn id="11" idx="0"/>
          </p:cNvCxnSpPr>
          <p:nvPr/>
        </p:nvCxnSpPr>
        <p:spPr>
          <a:xfrm rot="16200000" flipH="1">
            <a:off x="4324350" y="4197350"/>
            <a:ext cx="18415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a:endCxn id="32" idx="3"/>
          </p:cNvCxnSpPr>
          <p:nvPr/>
        </p:nvCxnSpPr>
        <p:spPr>
          <a:xfrm rot="10800000">
            <a:off x="5143500" y="3975101"/>
            <a:ext cx="635000" cy="1"/>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0" name="49 CuadroTexto"/>
          <p:cNvSpPr txBox="1"/>
          <p:nvPr/>
        </p:nvSpPr>
        <p:spPr>
          <a:xfrm>
            <a:off x="5778500" y="3805826"/>
            <a:ext cx="419100" cy="338554"/>
          </a:xfrm>
          <a:prstGeom prst="rect">
            <a:avLst/>
          </a:prstGeom>
          <a:noFill/>
        </p:spPr>
        <p:txBody>
          <a:bodyPr wrap="square" rtlCol="0">
            <a:spAutoFit/>
          </a:bodyPr>
          <a:lstStyle/>
          <a:p>
            <a:r>
              <a:rPr lang="es-ES" sz="1600" dirty="0" smtClean="0"/>
              <a:t>S1</a:t>
            </a:r>
            <a:endParaRPr lang="es-ES" sz="1600" dirty="0"/>
          </a:p>
        </p:txBody>
      </p:sp>
      <p:cxnSp>
        <p:nvCxnSpPr>
          <p:cNvPr id="52" name="51 Conector recto de flecha"/>
          <p:cNvCxnSpPr>
            <a:endCxn id="11" idx="3"/>
          </p:cNvCxnSpPr>
          <p:nvPr/>
        </p:nvCxnSpPr>
        <p:spPr>
          <a:xfrm rot="10800000">
            <a:off x="5321300" y="4425951"/>
            <a:ext cx="457200" cy="1"/>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5" name="54 Rombo"/>
          <p:cNvSpPr/>
          <p:nvPr/>
        </p:nvSpPr>
        <p:spPr bwMode="auto">
          <a:xfrm>
            <a:off x="5778500" y="4218094"/>
            <a:ext cx="1346200" cy="415714"/>
          </a:xfrm>
          <a:prstGeom prst="diamond">
            <a:avLst/>
          </a:prstGeom>
          <a:noFill/>
          <a:ln w="19050">
            <a:solidFill>
              <a:srgbClr val="0000FF"/>
            </a:solidFill>
            <a:round/>
            <a:headEnd type="triangle" w="med" len="med"/>
            <a:tailEnd/>
          </a:ln>
        </p:spPr>
        <p:txBody>
          <a:bodyPr lIns="0" tIns="0" rIns="0" bIns="0" rtlCol="0" anchor="ctr" anchorCtr="1"/>
          <a:lstStyle/>
          <a:p>
            <a:pPr algn="ctr"/>
            <a:r>
              <a:rPr lang="es-ES" sz="1600" dirty="0" smtClean="0">
                <a:solidFill>
                  <a:srgbClr val="0000FF"/>
                </a:solidFill>
              </a:rPr>
              <a:t>A&lt;Q01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bwMode="auto">
          <a:xfrm>
            <a:off x="3721100" y="1117600"/>
            <a:ext cx="16383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RC←RA+RB; RA←R1</a:t>
            </a:r>
          </a:p>
        </p:txBody>
      </p:sp>
      <p:sp>
        <p:nvSpPr>
          <p:cNvPr id="3" name="2 Rectángulo"/>
          <p:cNvSpPr/>
          <p:nvPr/>
        </p:nvSpPr>
        <p:spPr bwMode="auto">
          <a:xfrm>
            <a:off x="3949700" y="15621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RB←RC</a:t>
            </a:r>
          </a:p>
        </p:txBody>
      </p:sp>
      <p:sp>
        <p:nvSpPr>
          <p:cNvPr id="4" name="3 Rectángulo"/>
          <p:cNvSpPr/>
          <p:nvPr/>
        </p:nvSpPr>
        <p:spPr bwMode="auto">
          <a:xfrm>
            <a:off x="3975100" y="2032000"/>
            <a:ext cx="11430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RC← RA-RB</a:t>
            </a:r>
          </a:p>
        </p:txBody>
      </p:sp>
      <p:sp>
        <p:nvSpPr>
          <p:cNvPr id="11269" name="4 Rombo"/>
          <p:cNvSpPr>
            <a:spLocks noChangeArrowheads="1"/>
          </p:cNvSpPr>
          <p:nvPr/>
        </p:nvSpPr>
        <p:spPr bwMode="auto">
          <a:xfrm>
            <a:off x="4305300" y="2527300"/>
            <a:ext cx="49530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a:solidFill>
                  <a:srgbClr val="0000FF"/>
                </a:solidFill>
              </a:rPr>
              <a:t>C</a:t>
            </a:r>
          </a:p>
        </p:txBody>
      </p:sp>
      <p:sp>
        <p:nvSpPr>
          <p:cNvPr id="6" name="5 Rectángulo"/>
          <p:cNvSpPr/>
          <p:nvPr/>
        </p:nvSpPr>
        <p:spPr bwMode="auto">
          <a:xfrm>
            <a:off x="1397000" y="2933700"/>
            <a:ext cx="15494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RA←0; RB←MRAM[08]</a:t>
            </a:r>
          </a:p>
        </p:txBody>
      </p:sp>
      <p:sp>
        <p:nvSpPr>
          <p:cNvPr id="7" name="6 Rectángulo"/>
          <p:cNvSpPr/>
          <p:nvPr/>
        </p:nvSpPr>
        <p:spPr bwMode="auto">
          <a:xfrm>
            <a:off x="1600200" y="3352800"/>
            <a:ext cx="11430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RC← RA+RB</a:t>
            </a:r>
          </a:p>
        </p:txBody>
      </p:sp>
      <p:sp>
        <p:nvSpPr>
          <p:cNvPr id="8" name="7 Rectángulo"/>
          <p:cNvSpPr/>
          <p:nvPr/>
        </p:nvSpPr>
        <p:spPr bwMode="auto">
          <a:xfrm>
            <a:off x="1587500" y="3771900"/>
            <a:ext cx="1168400" cy="24765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err="1">
                <a:solidFill>
                  <a:srgbClr val="9933FF"/>
                </a:solidFill>
              </a:rPr>
              <a:t>RC←Shiftl</a:t>
            </a:r>
            <a:r>
              <a:rPr lang="es-ES" sz="1100" dirty="0">
                <a:solidFill>
                  <a:srgbClr val="9933FF"/>
                </a:solidFill>
              </a:rPr>
              <a:t> (RC), 0</a:t>
            </a:r>
          </a:p>
        </p:txBody>
      </p:sp>
      <p:sp>
        <p:nvSpPr>
          <p:cNvPr id="9" name="8 Rectángulo"/>
          <p:cNvSpPr/>
          <p:nvPr/>
        </p:nvSpPr>
        <p:spPr bwMode="auto">
          <a:xfrm>
            <a:off x="1638300" y="4191000"/>
            <a:ext cx="1054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 </a:t>
            </a:r>
            <a:r>
              <a:rPr lang="es-ES" sz="1100" dirty="0">
                <a:solidFill>
                  <a:srgbClr val="9933FF"/>
                </a:solidFill>
              </a:rPr>
              <a:t>MRAM[08]←RC</a:t>
            </a:r>
          </a:p>
        </p:txBody>
      </p:sp>
      <p:sp>
        <p:nvSpPr>
          <p:cNvPr id="10" name="9 Rectángulo"/>
          <p:cNvSpPr/>
          <p:nvPr/>
        </p:nvSpPr>
        <p:spPr bwMode="auto">
          <a:xfrm>
            <a:off x="6337300" y="2946400"/>
            <a:ext cx="12446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RA←0; R1←RC</a:t>
            </a:r>
          </a:p>
        </p:txBody>
      </p:sp>
      <p:sp>
        <p:nvSpPr>
          <p:cNvPr id="11" name="10 Rectángulo"/>
          <p:cNvSpPr/>
          <p:nvPr/>
        </p:nvSpPr>
        <p:spPr bwMode="auto">
          <a:xfrm>
            <a:off x="6324600" y="3352800"/>
            <a:ext cx="12700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 RB←MRAM[08]</a:t>
            </a:r>
          </a:p>
        </p:txBody>
      </p:sp>
      <p:sp>
        <p:nvSpPr>
          <p:cNvPr id="12" name="11 Rectángulo"/>
          <p:cNvSpPr/>
          <p:nvPr/>
        </p:nvSpPr>
        <p:spPr bwMode="auto">
          <a:xfrm>
            <a:off x="5918200" y="3765550"/>
            <a:ext cx="2082800" cy="2540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endParaRPr lang="es-ES" sz="1100" dirty="0" smtClean="0">
              <a:solidFill>
                <a:srgbClr val="9933FF"/>
              </a:solidFill>
            </a:endParaRPr>
          </a:p>
          <a:p>
            <a:pPr algn="ctr">
              <a:defRPr/>
            </a:pPr>
            <a:r>
              <a:rPr lang="es-ES" sz="1100" dirty="0" smtClean="0">
                <a:solidFill>
                  <a:srgbClr val="9933FF"/>
                </a:solidFill>
              </a:rPr>
              <a:t>RC</a:t>
            </a:r>
            <a:r>
              <a:rPr lang="es-ES" sz="1100" dirty="0">
                <a:solidFill>
                  <a:srgbClr val="9933FF"/>
                </a:solidFill>
              </a:rPr>
              <a:t>← </a:t>
            </a:r>
            <a:r>
              <a:rPr lang="es-ES" sz="1100" dirty="0" smtClean="0">
                <a:solidFill>
                  <a:srgbClr val="9933FF"/>
                </a:solidFill>
              </a:rPr>
              <a:t>RA+RB</a:t>
            </a:r>
            <a:r>
              <a:rPr lang="es-ES" sz="1100" dirty="0">
                <a:solidFill>
                  <a:srgbClr val="9933FF"/>
                </a:solidFill>
              </a:rPr>
              <a:t>; RA ←MRAM[00]</a:t>
            </a:r>
          </a:p>
          <a:p>
            <a:pPr algn="ctr">
              <a:defRPr/>
            </a:pPr>
            <a:endParaRPr lang="es-ES" sz="1100" dirty="0">
              <a:solidFill>
                <a:srgbClr val="9933FF"/>
              </a:solidFill>
            </a:endParaRPr>
          </a:p>
        </p:txBody>
      </p:sp>
      <p:sp>
        <p:nvSpPr>
          <p:cNvPr id="13" name="12 Rectángulo"/>
          <p:cNvSpPr/>
          <p:nvPr/>
        </p:nvSpPr>
        <p:spPr bwMode="auto">
          <a:xfrm>
            <a:off x="6375400" y="4191001"/>
            <a:ext cx="1181100" cy="266698"/>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err="1">
                <a:solidFill>
                  <a:srgbClr val="9933FF"/>
                </a:solidFill>
              </a:rPr>
              <a:t>RC←Shiftl</a:t>
            </a:r>
            <a:r>
              <a:rPr lang="es-ES" sz="1100" dirty="0">
                <a:solidFill>
                  <a:srgbClr val="9933FF"/>
                </a:solidFill>
              </a:rPr>
              <a:t> (RC), </a:t>
            </a:r>
            <a:r>
              <a:rPr lang="es-ES" sz="1100" dirty="0" smtClean="0">
                <a:solidFill>
                  <a:srgbClr val="9933FF"/>
                </a:solidFill>
              </a:rPr>
              <a:t>0</a:t>
            </a:r>
            <a:endParaRPr lang="es-ES" sz="1100" dirty="0">
              <a:solidFill>
                <a:srgbClr val="9933FF"/>
              </a:solidFill>
            </a:endParaRPr>
          </a:p>
        </p:txBody>
      </p:sp>
      <p:sp>
        <p:nvSpPr>
          <p:cNvPr id="14" name="13 Rectángulo"/>
          <p:cNvSpPr/>
          <p:nvPr/>
        </p:nvSpPr>
        <p:spPr bwMode="auto">
          <a:xfrm>
            <a:off x="6388100" y="46228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RB←RC</a:t>
            </a:r>
          </a:p>
        </p:txBody>
      </p:sp>
      <p:sp>
        <p:nvSpPr>
          <p:cNvPr id="15" name="14 Rectángulo"/>
          <p:cNvSpPr/>
          <p:nvPr/>
        </p:nvSpPr>
        <p:spPr bwMode="auto">
          <a:xfrm>
            <a:off x="6400800" y="5054600"/>
            <a:ext cx="11430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RC← RA+RB</a:t>
            </a:r>
          </a:p>
        </p:txBody>
      </p:sp>
      <p:sp>
        <p:nvSpPr>
          <p:cNvPr id="16" name="15 Rectángulo"/>
          <p:cNvSpPr/>
          <p:nvPr/>
        </p:nvSpPr>
        <p:spPr bwMode="auto">
          <a:xfrm>
            <a:off x="6388100" y="54864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 </a:t>
            </a:r>
            <a:r>
              <a:rPr lang="es-ES" sz="1100" dirty="0">
                <a:solidFill>
                  <a:srgbClr val="9933FF"/>
                </a:solidFill>
              </a:rPr>
              <a:t>MRAM[08]←RC</a:t>
            </a:r>
          </a:p>
        </p:txBody>
      </p:sp>
      <p:sp>
        <p:nvSpPr>
          <p:cNvPr id="11281" name="16 Rombo"/>
          <p:cNvSpPr>
            <a:spLocks noChangeArrowheads="1"/>
          </p:cNvSpPr>
          <p:nvPr/>
        </p:nvSpPr>
        <p:spPr bwMode="auto">
          <a:xfrm>
            <a:off x="3721100" y="6134100"/>
            <a:ext cx="182245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sz="1400" dirty="0" smtClean="0">
                <a:solidFill>
                  <a:srgbClr val="0000FF"/>
                </a:solidFill>
              </a:rPr>
              <a:t>COUNT≠</a:t>
            </a:r>
            <a:r>
              <a:rPr lang="es-ES" sz="1400" dirty="0">
                <a:solidFill>
                  <a:srgbClr val="0000FF"/>
                </a:solidFill>
              </a:rPr>
              <a:t>0</a:t>
            </a:r>
          </a:p>
        </p:txBody>
      </p:sp>
      <p:cxnSp>
        <p:nvCxnSpPr>
          <p:cNvPr id="19" name="18 Conector recto de flecha"/>
          <p:cNvCxnSpPr>
            <a:stCxn id="2" idx="2"/>
            <a:endCxn id="3" idx="0"/>
          </p:cNvCxnSpPr>
          <p:nvPr/>
        </p:nvCxnSpPr>
        <p:spPr>
          <a:xfrm rot="5400000">
            <a:off x="4451351" y="1473200"/>
            <a:ext cx="177800"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3" idx="2"/>
            <a:endCxn id="4" idx="0"/>
          </p:cNvCxnSpPr>
          <p:nvPr/>
        </p:nvCxnSpPr>
        <p:spPr>
          <a:xfrm rot="16200000" flipH="1">
            <a:off x="4441825" y="1927225"/>
            <a:ext cx="2032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4" idx="2"/>
            <a:endCxn id="11269" idx="0"/>
          </p:cNvCxnSpPr>
          <p:nvPr/>
        </p:nvCxnSpPr>
        <p:spPr>
          <a:xfrm rot="16200000" flipH="1">
            <a:off x="4435475" y="2409825"/>
            <a:ext cx="2286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24 Forma"/>
          <p:cNvCxnSpPr>
            <a:stCxn id="11269" idx="1"/>
            <a:endCxn id="6" idx="0"/>
          </p:cNvCxnSpPr>
          <p:nvPr/>
        </p:nvCxnSpPr>
        <p:spPr>
          <a:xfrm rot="10800000" flipV="1">
            <a:off x="2171700" y="2717800"/>
            <a:ext cx="2133600" cy="2159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28 Forma"/>
          <p:cNvCxnSpPr>
            <a:stCxn id="11269" idx="3"/>
            <a:endCxn id="10" idx="0"/>
          </p:cNvCxnSpPr>
          <p:nvPr/>
        </p:nvCxnSpPr>
        <p:spPr>
          <a:xfrm>
            <a:off x="4800600" y="2717800"/>
            <a:ext cx="2159000" cy="2286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a:stCxn id="6" idx="2"/>
            <a:endCxn id="7" idx="0"/>
          </p:cNvCxnSpPr>
          <p:nvPr/>
        </p:nvCxnSpPr>
        <p:spPr>
          <a:xfrm rot="5400000">
            <a:off x="2095501" y="3276600"/>
            <a:ext cx="152400"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7" idx="2"/>
            <a:endCxn id="8" idx="0"/>
          </p:cNvCxnSpPr>
          <p:nvPr/>
        </p:nvCxnSpPr>
        <p:spPr>
          <a:xfrm rot="5400000">
            <a:off x="2095501" y="3695700"/>
            <a:ext cx="152400"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a:stCxn id="8" idx="2"/>
            <a:endCxn id="9" idx="0"/>
          </p:cNvCxnSpPr>
          <p:nvPr/>
        </p:nvCxnSpPr>
        <p:spPr>
          <a:xfrm rot="5400000">
            <a:off x="2082800" y="4102100"/>
            <a:ext cx="17145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10" idx="2"/>
            <a:endCxn id="11" idx="0"/>
          </p:cNvCxnSpPr>
          <p:nvPr/>
        </p:nvCxnSpPr>
        <p:spPr>
          <a:xfrm rot="5400000">
            <a:off x="6889751" y="3282950"/>
            <a:ext cx="139700"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a:stCxn id="11" idx="2"/>
            <a:endCxn id="12" idx="0"/>
          </p:cNvCxnSpPr>
          <p:nvPr/>
        </p:nvCxnSpPr>
        <p:spPr>
          <a:xfrm rot="5400000">
            <a:off x="6886575" y="3692525"/>
            <a:ext cx="14605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a:stCxn id="12" idx="2"/>
            <a:endCxn id="13" idx="0"/>
          </p:cNvCxnSpPr>
          <p:nvPr/>
        </p:nvCxnSpPr>
        <p:spPr>
          <a:xfrm rot="16200000" flipH="1">
            <a:off x="6877050" y="4102100"/>
            <a:ext cx="171451"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a:stCxn id="13" idx="2"/>
            <a:endCxn id="14" idx="0"/>
          </p:cNvCxnSpPr>
          <p:nvPr/>
        </p:nvCxnSpPr>
        <p:spPr>
          <a:xfrm rot="16200000" flipH="1">
            <a:off x="6889750" y="4533899"/>
            <a:ext cx="165101"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44 Conector recto de flecha"/>
          <p:cNvCxnSpPr>
            <a:stCxn id="14" idx="2"/>
            <a:endCxn id="15" idx="0"/>
          </p:cNvCxnSpPr>
          <p:nvPr/>
        </p:nvCxnSpPr>
        <p:spPr>
          <a:xfrm rot="5400000">
            <a:off x="6892925" y="4968875"/>
            <a:ext cx="1651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a:stCxn id="15" idx="2"/>
            <a:endCxn id="16" idx="0"/>
          </p:cNvCxnSpPr>
          <p:nvPr/>
        </p:nvCxnSpPr>
        <p:spPr>
          <a:xfrm rot="16200000" flipH="1">
            <a:off x="6892925" y="5400675"/>
            <a:ext cx="1651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3" name="52 Conector recto de flecha"/>
          <p:cNvCxnSpPr>
            <a:endCxn id="11281" idx="0"/>
          </p:cNvCxnSpPr>
          <p:nvPr/>
        </p:nvCxnSpPr>
        <p:spPr>
          <a:xfrm rot="5400000">
            <a:off x="4537869" y="6038056"/>
            <a:ext cx="1905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5" name="54 Rectángulo"/>
          <p:cNvSpPr/>
          <p:nvPr/>
        </p:nvSpPr>
        <p:spPr bwMode="auto">
          <a:xfrm>
            <a:off x="6083300" y="6199188"/>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END</a:t>
            </a:r>
          </a:p>
        </p:txBody>
      </p:sp>
      <p:cxnSp>
        <p:nvCxnSpPr>
          <p:cNvPr id="59" name="58 Conector recto de flecha"/>
          <p:cNvCxnSpPr>
            <a:stCxn id="11281" idx="3"/>
            <a:endCxn id="55" idx="1"/>
          </p:cNvCxnSpPr>
          <p:nvPr/>
        </p:nvCxnSpPr>
        <p:spPr>
          <a:xfrm>
            <a:off x="5543550" y="6324600"/>
            <a:ext cx="539750" cy="793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4" name="63 Forma"/>
          <p:cNvCxnSpPr>
            <a:stCxn id="11281" idx="1"/>
          </p:cNvCxnSpPr>
          <p:nvPr/>
        </p:nvCxnSpPr>
        <p:spPr>
          <a:xfrm rot="10800000">
            <a:off x="685800" y="1117600"/>
            <a:ext cx="3035300" cy="5207000"/>
          </a:xfrm>
          <a:prstGeom prst="bentConnector2">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endCxn id="2" idx="0"/>
          </p:cNvCxnSpPr>
          <p:nvPr/>
        </p:nvCxnSpPr>
        <p:spPr>
          <a:xfrm rot="5400000">
            <a:off x="4410075" y="981075"/>
            <a:ext cx="2667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303" name="67 CuadroTexto"/>
          <p:cNvSpPr txBox="1">
            <a:spLocks noChangeArrowheads="1"/>
          </p:cNvSpPr>
          <p:nvPr/>
        </p:nvSpPr>
        <p:spPr bwMode="auto">
          <a:xfrm>
            <a:off x="5600700" y="6045200"/>
            <a:ext cx="279400" cy="306388"/>
          </a:xfrm>
          <a:prstGeom prst="rect">
            <a:avLst/>
          </a:prstGeom>
          <a:noFill/>
          <a:ln w="9525">
            <a:noFill/>
            <a:miter lim="800000"/>
            <a:headEnd/>
            <a:tailEnd/>
          </a:ln>
        </p:spPr>
        <p:txBody>
          <a:bodyPr>
            <a:spAutoFit/>
          </a:bodyPr>
          <a:lstStyle/>
          <a:p>
            <a:r>
              <a:rPr lang="es-ES" sz="1400"/>
              <a:t>0</a:t>
            </a:r>
          </a:p>
        </p:txBody>
      </p:sp>
      <p:sp>
        <p:nvSpPr>
          <p:cNvPr id="11304" name="68 CuadroTexto"/>
          <p:cNvSpPr txBox="1">
            <a:spLocks noChangeArrowheads="1"/>
          </p:cNvSpPr>
          <p:nvPr/>
        </p:nvSpPr>
        <p:spPr bwMode="auto">
          <a:xfrm>
            <a:off x="3352800" y="6045200"/>
            <a:ext cx="279400" cy="306388"/>
          </a:xfrm>
          <a:prstGeom prst="rect">
            <a:avLst/>
          </a:prstGeom>
          <a:noFill/>
          <a:ln w="9525">
            <a:noFill/>
            <a:miter lim="800000"/>
            <a:headEnd/>
            <a:tailEnd/>
          </a:ln>
        </p:spPr>
        <p:txBody>
          <a:bodyPr>
            <a:spAutoFit/>
          </a:bodyPr>
          <a:lstStyle/>
          <a:p>
            <a:r>
              <a:rPr lang="es-ES" sz="1400"/>
              <a:t>1</a:t>
            </a:r>
          </a:p>
        </p:txBody>
      </p:sp>
      <p:sp>
        <p:nvSpPr>
          <p:cNvPr id="11305" name="68 CuadroTexto"/>
          <p:cNvSpPr txBox="1">
            <a:spLocks noChangeArrowheads="1"/>
          </p:cNvSpPr>
          <p:nvPr/>
        </p:nvSpPr>
        <p:spPr bwMode="auto">
          <a:xfrm>
            <a:off x="3352800" y="2411413"/>
            <a:ext cx="279400" cy="306387"/>
          </a:xfrm>
          <a:prstGeom prst="rect">
            <a:avLst/>
          </a:prstGeom>
          <a:noFill/>
          <a:ln w="9525">
            <a:noFill/>
            <a:miter lim="800000"/>
            <a:headEnd/>
            <a:tailEnd/>
          </a:ln>
        </p:spPr>
        <p:txBody>
          <a:bodyPr>
            <a:spAutoFit/>
          </a:bodyPr>
          <a:lstStyle/>
          <a:p>
            <a:r>
              <a:rPr lang="es-ES" sz="1400"/>
              <a:t>1</a:t>
            </a:r>
          </a:p>
        </p:txBody>
      </p:sp>
      <p:sp>
        <p:nvSpPr>
          <p:cNvPr id="11306" name="68 CuadroTexto"/>
          <p:cNvSpPr txBox="1">
            <a:spLocks noChangeArrowheads="1"/>
          </p:cNvSpPr>
          <p:nvPr/>
        </p:nvSpPr>
        <p:spPr bwMode="auto">
          <a:xfrm>
            <a:off x="5264150" y="2411413"/>
            <a:ext cx="279400" cy="306387"/>
          </a:xfrm>
          <a:prstGeom prst="rect">
            <a:avLst/>
          </a:prstGeom>
          <a:noFill/>
          <a:ln w="9525">
            <a:noFill/>
            <a:miter lim="800000"/>
            <a:headEnd/>
            <a:tailEnd/>
          </a:ln>
        </p:spPr>
        <p:txBody>
          <a:bodyPr>
            <a:spAutoFit/>
          </a:bodyPr>
          <a:lstStyle/>
          <a:p>
            <a:r>
              <a:rPr lang="es-ES" sz="1400"/>
              <a:t>0</a:t>
            </a:r>
          </a:p>
        </p:txBody>
      </p:sp>
      <p:cxnSp>
        <p:nvCxnSpPr>
          <p:cNvPr id="46" name="45 Conector recto de flecha"/>
          <p:cNvCxnSpPr>
            <a:endCxn id="11269" idx="3"/>
          </p:cNvCxnSpPr>
          <p:nvPr/>
        </p:nvCxnSpPr>
        <p:spPr>
          <a:xfrm rot="10800000" flipV="1">
            <a:off x="4800600" y="2032000"/>
            <a:ext cx="800100" cy="6858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2" name="51 Rombo"/>
          <p:cNvSpPr/>
          <p:nvPr/>
        </p:nvSpPr>
        <p:spPr bwMode="auto">
          <a:xfrm>
            <a:off x="5600700" y="1824143"/>
            <a:ext cx="1346200" cy="415714"/>
          </a:xfrm>
          <a:prstGeom prst="diamond">
            <a:avLst/>
          </a:prstGeom>
          <a:noFill/>
          <a:ln w="19050">
            <a:solidFill>
              <a:srgbClr val="0000FF"/>
            </a:solidFill>
            <a:round/>
            <a:headEnd type="triangle" w="med" len="med"/>
            <a:tailEnd/>
          </a:ln>
        </p:spPr>
        <p:txBody>
          <a:bodyPr lIns="0" tIns="0" rIns="0" bIns="0" rtlCol="0" anchor="ctr" anchorCtr="1"/>
          <a:lstStyle/>
          <a:p>
            <a:pPr algn="ctr"/>
            <a:r>
              <a:rPr lang="es-ES" sz="1600" dirty="0" smtClean="0">
                <a:solidFill>
                  <a:srgbClr val="0000FF"/>
                </a:solidFill>
              </a:rPr>
              <a:t>A&lt;Q01</a:t>
            </a:r>
          </a:p>
        </p:txBody>
      </p:sp>
      <p:cxnSp>
        <p:nvCxnSpPr>
          <p:cNvPr id="65" name="64 Conector recto de flecha"/>
          <p:cNvCxnSpPr>
            <a:stCxn id="9" idx="2"/>
          </p:cNvCxnSpPr>
          <p:nvPr/>
        </p:nvCxnSpPr>
        <p:spPr>
          <a:xfrm rot="16200000" flipH="1">
            <a:off x="1407319" y="5215730"/>
            <a:ext cx="1524001" cy="7939"/>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1092200" y="2569746"/>
            <a:ext cx="546100" cy="338554"/>
          </a:xfrm>
          <a:prstGeom prst="rect">
            <a:avLst/>
          </a:prstGeom>
          <a:noFill/>
        </p:spPr>
        <p:txBody>
          <a:bodyPr wrap="square" rtlCol="0">
            <a:spAutoFit/>
          </a:bodyPr>
          <a:lstStyle/>
          <a:p>
            <a:r>
              <a:rPr lang="es-ES" sz="1600" dirty="0" smtClean="0"/>
              <a:t>S2</a:t>
            </a:r>
            <a:endParaRPr lang="es-ES" sz="1600" dirty="0"/>
          </a:p>
        </p:txBody>
      </p:sp>
      <p:sp>
        <p:nvSpPr>
          <p:cNvPr id="68" name="67 CuadroTexto"/>
          <p:cNvSpPr txBox="1"/>
          <p:nvPr/>
        </p:nvSpPr>
        <p:spPr>
          <a:xfrm>
            <a:off x="1123950" y="4119145"/>
            <a:ext cx="546100" cy="338554"/>
          </a:xfrm>
          <a:prstGeom prst="rect">
            <a:avLst/>
          </a:prstGeom>
          <a:noFill/>
        </p:spPr>
        <p:txBody>
          <a:bodyPr wrap="square" rtlCol="0">
            <a:spAutoFit/>
          </a:bodyPr>
          <a:lstStyle/>
          <a:p>
            <a:r>
              <a:rPr lang="es-ES" sz="1600" dirty="0" smtClean="0"/>
              <a:t>S2</a:t>
            </a:r>
            <a:endParaRPr lang="es-ES" sz="1600" dirty="0"/>
          </a:p>
        </p:txBody>
      </p:sp>
      <p:sp>
        <p:nvSpPr>
          <p:cNvPr id="75" name="74 CuadroTexto"/>
          <p:cNvSpPr txBox="1"/>
          <p:nvPr/>
        </p:nvSpPr>
        <p:spPr>
          <a:xfrm>
            <a:off x="8064500" y="2908300"/>
            <a:ext cx="749300" cy="338554"/>
          </a:xfrm>
          <a:prstGeom prst="rect">
            <a:avLst/>
          </a:prstGeom>
          <a:noFill/>
        </p:spPr>
        <p:txBody>
          <a:bodyPr wrap="square" rtlCol="0">
            <a:spAutoFit/>
          </a:bodyPr>
          <a:lstStyle/>
          <a:p>
            <a:r>
              <a:rPr lang="es-ES" sz="1600" dirty="0" smtClean="0"/>
              <a:t>S3, S4</a:t>
            </a:r>
            <a:endParaRPr lang="es-ES" sz="1600" dirty="0"/>
          </a:p>
        </p:txBody>
      </p:sp>
      <p:cxnSp>
        <p:nvCxnSpPr>
          <p:cNvPr id="77" name="76 Conector recto de flecha"/>
          <p:cNvCxnSpPr>
            <a:stCxn id="75" idx="1"/>
            <a:endCxn id="10" idx="3"/>
          </p:cNvCxnSpPr>
          <p:nvPr/>
        </p:nvCxnSpPr>
        <p:spPr>
          <a:xfrm rot="10800000" flipV="1">
            <a:off x="7581900" y="3077576"/>
            <a:ext cx="482600" cy="217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8" name="87 Forma"/>
          <p:cNvCxnSpPr>
            <a:stCxn id="16" idx="2"/>
          </p:cNvCxnSpPr>
          <p:nvPr/>
        </p:nvCxnSpPr>
        <p:spPr>
          <a:xfrm rot="5400000">
            <a:off x="4461670" y="3464720"/>
            <a:ext cx="228600" cy="4805361"/>
          </a:xfrm>
          <a:prstGeom prst="bentConnector2">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sp>
        <p:nvSpPr>
          <p:cNvPr id="89" name="88 CuadroTexto"/>
          <p:cNvSpPr txBox="1"/>
          <p:nvPr/>
        </p:nvSpPr>
        <p:spPr>
          <a:xfrm>
            <a:off x="7594600" y="5486400"/>
            <a:ext cx="647700" cy="338554"/>
          </a:xfrm>
          <a:prstGeom prst="rect">
            <a:avLst/>
          </a:prstGeom>
          <a:noFill/>
        </p:spPr>
        <p:txBody>
          <a:bodyPr wrap="square" rtlCol="0">
            <a:spAutoFit/>
          </a:bodyPr>
          <a:lstStyle/>
          <a:p>
            <a:r>
              <a:rPr lang="es-ES" sz="1600" dirty="0" smtClean="0"/>
              <a:t>S4</a:t>
            </a:r>
            <a:endParaRPr lang="es-E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CuadroTexto"/>
          <p:cNvSpPr txBox="1">
            <a:spLocks noChangeArrowheads="1"/>
          </p:cNvSpPr>
          <p:nvPr/>
        </p:nvSpPr>
        <p:spPr bwMode="auto">
          <a:xfrm>
            <a:off x="533400" y="1155700"/>
            <a:ext cx="8229600" cy="2678113"/>
          </a:xfrm>
          <a:prstGeom prst="rect">
            <a:avLst/>
          </a:prstGeom>
          <a:noFill/>
          <a:ln w="9525">
            <a:noFill/>
            <a:miter lim="800000"/>
            <a:headEnd/>
            <a:tailEnd/>
          </a:ln>
        </p:spPr>
        <p:txBody>
          <a:bodyPr>
            <a:spAutoFit/>
          </a:bodyPr>
          <a:lstStyle/>
          <a:p>
            <a:pPr algn="ctr"/>
            <a:r>
              <a:rPr lang="es-ES">
                <a:solidFill>
                  <a:srgbClr val="9933FF"/>
                </a:solidFill>
              </a:rPr>
              <a:t>MULTIPLICACION</a:t>
            </a:r>
          </a:p>
          <a:p>
            <a:pPr algn="ctr"/>
            <a:endParaRPr lang="es-ES">
              <a:solidFill>
                <a:srgbClr val="9933FF"/>
              </a:solidFill>
            </a:endParaRPr>
          </a:p>
          <a:p>
            <a:pPr algn="just"/>
            <a:r>
              <a:rPr lang="es-ES"/>
              <a:t>DISEÑAR UNA FSM PARA REALIZAR LA MULTIPLICACION DE DOS DATOS DE 4 BITS QUE SE ENCUENTRAN EN MRAM[02] MRAM[03] M=1011 Y m=1101, EL RESULTADO SE DEBE ALMACENAR EN R3 Y R4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6"/>
          <p:cNvSpPr>
            <a:spLocks noChangeArrowheads="1"/>
          </p:cNvSpPr>
          <p:nvPr/>
        </p:nvSpPr>
        <p:spPr bwMode="auto">
          <a:xfrm>
            <a:off x="994570" y="1839118"/>
            <a:ext cx="1949450" cy="10080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801 w 21600"/>
              <a:gd name="T13" fmla="*/ 4801 h 21600"/>
              <a:gd name="T14" fmla="*/ 16799 w 21600"/>
              <a:gd name="T15" fmla="*/ 16799 h 21600"/>
            </a:gdLst>
            <a:ahLst/>
            <a:cxnLst>
              <a:cxn ang="T8">
                <a:pos x="T0" y="T1"/>
              </a:cxn>
              <a:cxn ang="T9">
                <a:pos x="T2" y="T3"/>
              </a:cxn>
              <a:cxn ang="T10">
                <a:pos x="T4" y="T5"/>
              </a:cxn>
              <a:cxn ang="T11">
                <a:pos x="T6" y="T7"/>
              </a:cxn>
            </a:cxnLst>
            <a:rect l="T12" t="T13" r="T14" b="T15"/>
            <a:pathLst>
              <a:path w="21600" h="21600">
                <a:moveTo>
                  <a:pt x="0" y="0"/>
                </a:moveTo>
                <a:lnTo>
                  <a:pt x="6001" y="21600"/>
                </a:lnTo>
                <a:lnTo>
                  <a:pt x="15599" y="21600"/>
                </a:lnTo>
                <a:lnTo>
                  <a:pt x="21600" y="0"/>
                </a:lnTo>
                <a:close/>
              </a:path>
            </a:pathLst>
          </a:custGeom>
          <a:solidFill>
            <a:srgbClr val="CCFF66"/>
          </a:solidFill>
          <a:ln w="19050">
            <a:solidFill>
              <a:schemeClr val="accent2"/>
            </a:solidFill>
            <a:miter lim="800000"/>
            <a:headEnd/>
            <a:tailEnd/>
          </a:ln>
        </p:spPr>
        <p:txBody>
          <a:bodyPr wrap="none" anchor="ctr"/>
          <a:lstStyle/>
          <a:p>
            <a:endParaRPr lang="es-ES_tradnl"/>
          </a:p>
        </p:txBody>
      </p:sp>
      <p:sp>
        <p:nvSpPr>
          <p:cNvPr id="3" name="Rectangle 8"/>
          <p:cNvSpPr>
            <a:spLocks noChangeArrowheads="1"/>
          </p:cNvSpPr>
          <p:nvPr/>
        </p:nvSpPr>
        <p:spPr bwMode="auto">
          <a:xfrm>
            <a:off x="1223170" y="3182142"/>
            <a:ext cx="1492250" cy="368300"/>
          </a:xfrm>
          <a:prstGeom prst="rect">
            <a:avLst/>
          </a:prstGeom>
          <a:solidFill>
            <a:srgbClr val="FFFFCC"/>
          </a:solidFill>
          <a:ln w="19050">
            <a:solidFill>
              <a:srgbClr val="0000FF"/>
            </a:solidFill>
            <a:miter lim="800000"/>
            <a:headEnd/>
            <a:tailEnd/>
          </a:ln>
        </p:spPr>
        <p:txBody>
          <a:bodyPr wrap="none" anchor="ctr"/>
          <a:lstStyle/>
          <a:p>
            <a:pPr algn="ctr"/>
            <a:r>
              <a:rPr lang="es-ES" sz="2200" dirty="0" smtClean="0">
                <a:solidFill>
                  <a:srgbClr val="0000FF"/>
                </a:solidFill>
              </a:rPr>
              <a:t> A</a:t>
            </a:r>
            <a:endParaRPr lang="es-ES" sz="2200" dirty="0">
              <a:solidFill>
                <a:srgbClr val="0000FF"/>
              </a:solidFill>
            </a:endParaRPr>
          </a:p>
        </p:txBody>
      </p:sp>
      <p:cxnSp>
        <p:nvCxnSpPr>
          <p:cNvPr id="4" name="3 Conector recto de flecha"/>
          <p:cNvCxnSpPr>
            <a:stCxn id="3" idx="3"/>
          </p:cNvCxnSpPr>
          <p:nvPr/>
        </p:nvCxnSpPr>
        <p:spPr>
          <a:xfrm>
            <a:off x="2715420" y="3366292"/>
            <a:ext cx="2286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 name="4 Conector recto de flecha"/>
          <p:cNvCxnSpPr>
            <a:endCxn id="3" idx="0"/>
          </p:cNvCxnSpPr>
          <p:nvPr/>
        </p:nvCxnSpPr>
        <p:spPr>
          <a:xfrm rot="5400000">
            <a:off x="1801816" y="3014660"/>
            <a:ext cx="33496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 name="5 Forma"/>
          <p:cNvCxnSpPr>
            <a:stCxn id="3" idx="2"/>
          </p:cNvCxnSpPr>
          <p:nvPr/>
        </p:nvCxnSpPr>
        <p:spPr>
          <a:xfrm rot="5400000">
            <a:off x="1193008" y="3091655"/>
            <a:ext cx="317500" cy="1235075"/>
          </a:xfrm>
          <a:prstGeom prst="bentConnector2">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rot="5400000" flipH="1" flipV="1">
            <a:off x="-567530" y="2566193"/>
            <a:ext cx="2603501"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734220" y="1265236"/>
            <a:ext cx="723900"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rot="5400000">
            <a:off x="1171973" y="1552971"/>
            <a:ext cx="572294"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8"/>
          <p:cNvSpPr>
            <a:spLocks noChangeArrowheads="1"/>
          </p:cNvSpPr>
          <p:nvPr/>
        </p:nvSpPr>
        <p:spPr bwMode="auto">
          <a:xfrm>
            <a:off x="1801020" y="1010442"/>
            <a:ext cx="1492250" cy="368300"/>
          </a:xfrm>
          <a:prstGeom prst="rect">
            <a:avLst/>
          </a:prstGeom>
          <a:solidFill>
            <a:srgbClr val="FFFFCC"/>
          </a:solidFill>
          <a:ln w="19050">
            <a:solidFill>
              <a:srgbClr val="0000FF"/>
            </a:solidFill>
            <a:miter lim="800000"/>
            <a:headEnd/>
            <a:tailEnd/>
          </a:ln>
        </p:spPr>
        <p:txBody>
          <a:bodyPr wrap="none" anchor="ctr"/>
          <a:lstStyle/>
          <a:p>
            <a:pPr algn="ctr"/>
            <a:r>
              <a:rPr lang="es-ES" sz="2200" dirty="0" smtClean="0">
                <a:solidFill>
                  <a:srgbClr val="0000FF"/>
                </a:solidFill>
              </a:rPr>
              <a:t> M</a:t>
            </a:r>
            <a:endParaRPr lang="es-ES" sz="2200" dirty="0">
              <a:solidFill>
                <a:srgbClr val="0000FF"/>
              </a:solidFill>
            </a:endParaRPr>
          </a:p>
        </p:txBody>
      </p:sp>
      <p:cxnSp>
        <p:nvCxnSpPr>
          <p:cNvPr id="11" name="10 Conector recto de flecha"/>
          <p:cNvCxnSpPr>
            <a:stCxn id="10" idx="2"/>
          </p:cNvCxnSpPr>
          <p:nvPr/>
        </p:nvCxnSpPr>
        <p:spPr>
          <a:xfrm rot="16200000" flipH="1">
            <a:off x="2318544" y="1607342"/>
            <a:ext cx="460376"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 name="Line 15"/>
          <p:cNvSpPr>
            <a:spLocks noChangeAspect="1" noChangeShapeType="1"/>
          </p:cNvSpPr>
          <p:nvPr/>
        </p:nvSpPr>
        <p:spPr bwMode="auto">
          <a:xfrm flipV="1">
            <a:off x="2419350" y="1466850"/>
            <a:ext cx="255588" cy="128588"/>
          </a:xfrm>
          <a:prstGeom prst="line">
            <a:avLst/>
          </a:prstGeom>
          <a:noFill/>
          <a:ln w="19050">
            <a:solidFill>
              <a:srgbClr val="0000FF"/>
            </a:solidFill>
            <a:round/>
            <a:headEnd/>
            <a:tailEnd/>
          </a:ln>
        </p:spPr>
        <p:txBody>
          <a:bodyPr/>
          <a:lstStyle/>
          <a:p>
            <a:endParaRPr lang="es-ES"/>
          </a:p>
        </p:txBody>
      </p:sp>
      <p:sp>
        <p:nvSpPr>
          <p:cNvPr id="13" name="Line 15"/>
          <p:cNvSpPr>
            <a:spLocks noChangeAspect="1" noChangeShapeType="1"/>
          </p:cNvSpPr>
          <p:nvPr/>
        </p:nvSpPr>
        <p:spPr bwMode="auto">
          <a:xfrm flipV="1">
            <a:off x="1841501" y="2946400"/>
            <a:ext cx="255588" cy="128588"/>
          </a:xfrm>
          <a:prstGeom prst="line">
            <a:avLst/>
          </a:prstGeom>
          <a:noFill/>
          <a:ln w="19050">
            <a:solidFill>
              <a:srgbClr val="0000FF"/>
            </a:solidFill>
            <a:round/>
            <a:headEnd/>
            <a:tailEnd/>
          </a:ln>
        </p:spPr>
        <p:txBody>
          <a:bodyPr/>
          <a:lstStyle/>
          <a:p>
            <a:endParaRPr lang="es-ES"/>
          </a:p>
        </p:txBody>
      </p:sp>
      <p:sp>
        <p:nvSpPr>
          <p:cNvPr id="14" name="Line 15"/>
          <p:cNvSpPr>
            <a:spLocks noChangeAspect="1" noChangeShapeType="1"/>
          </p:cNvSpPr>
          <p:nvPr/>
        </p:nvSpPr>
        <p:spPr bwMode="auto">
          <a:xfrm flipV="1">
            <a:off x="605632" y="2563812"/>
            <a:ext cx="255588" cy="128588"/>
          </a:xfrm>
          <a:prstGeom prst="line">
            <a:avLst/>
          </a:prstGeom>
          <a:noFill/>
          <a:ln w="19050">
            <a:solidFill>
              <a:srgbClr val="0000FF"/>
            </a:solidFill>
            <a:round/>
            <a:headEnd/>
            <a:tailEnd/>
          </a:ln>
        </p:spPr>
        <p:txBody>
          <a:bodyPr/>
          <a:lstStyle/>
          <a:p>
            <a:endParaRPr lang="es-ES"/>
          </a:p>
        </p:txBody>
      </p:sp>
      <p:sp>
        <p:nvSpPr>
          <p:cNvPr id="15" name="Text Box 14"/>
          <p:cNvSpPr txBox="1">
            <a:spLocks noChangeArrowheads="1"/>
          </p:cNvSpPr>
          <p:nvPr/>
        </p:nvSpPr>
        <p:spPr bwMode="auto">
          <a:xfrm>
            <a:off x="2717801" y="1439863"/>
            <a:ext cx="575469" cy="211468"/>
          </a:xfrm>
          <a:prstGeom prst="rect">
            <a:avLst/>
          </a:prstGeom>
          <a:noFill/>
          <a:ln w="19050">
            <a:noFill/>
            <a:miter lim="800000"/>
            <a:headEnd/>
            <a:tailEnd/>
          </a:ln>
        </p:spPr>
        <p:txBody>
          <a:bodyPr wrap="square">
            <a:spAutoFit/>
          </a:bodyPr>
          <a:lstStyle/>
          <a:p>
            <a:pPr>
              <a:lnSpc>
                <a:spcPct val="60000"/>
              </a:lnSpc>
              <a:spcBef>
                <a:spcPct val="50000"/>
              </a:spcBef>
            </a:pPr>
            <a:r>
              <a:rPr lang="es-MX" sz="1200" i="1" dirty="0" smtClean="0">
                <a:solidFill>
                  <a:srgbClr val="9900FF"/>
                </a:solidFill>
              </a:rPr>
              <a:t>N</a:t>
            </a:r>
            <a:endParaRPr lang="es-ES" sz="1200" i="1" dirty="0">
              <a:solidFill>
                <a:srgbClr val="9900FF"/>
              </a:solidFill>
            </a:endParaRPr>
          </a:p>
        </p:txBody>
      </p:sp>
      <p:sp>
        <p:nvSpPr>
          <p:cNvPr id="16" name="Text Box 14"/>
          <p:cNvSpPr txBox="1">
            <a:spLocks noChangeArrowheads="1"/>
          </p:cNvSpPr>
          <p:nvPr/>
        </p:nvSpPr>
        <p:spPr bwMode="auto">
          <a:xfrm>
            <a:off x="2131615" y="2871855"/>
            <a:ext cx="575469" cy="211468"/>
          </a:xfrm>
          <a:prstGeom prst="rect">
            <a:avLst/>
          </a:prstGeom>
          <a:noFill/>
          <a:ln w="19050">
            <a:noFill/>
            <a:miter lim="800000"/>
            <a:headEnd/>
            <a:tailEnd/>
          </a:ln>
        </p:spPr>
        <p:txBody>
          <a:bodyPr wrap="square">
            <a:spAutoFit/>
          </a:bodyPr>
          <a:lstStyle/>
          <a:p>
            <a:pPr>
              <a:lnSpc>
                <a:spcPct val="60000"/>
              </a:lnSpc>
              <a:spcBef>
                <a:spcPct val="50000"/>
              </a:spcBef>
            </a:pPr>
            <a:r>
              <a:rPr lang="es-MX" sz="1200" i="1" dirty="0" smtClean="0">
                <a:solidFill>
                  <a:srgbClr val="9900FF"/>
                </a:solidFill>
              </a:rPr>
              <a:t>N</a:t>
            </a:r>
            <a:endParaRPr lang="es-ES" sz="1200" i="1" dirty="0">
              <a:solidFill>
                <a:srgbClr val="9900FF"/>
              </a:solidFill>
            </a:endParaRPr>
          </a:p>
        </p:txBody>
      </p:sp>
      <p:sp>
        <p:nvSpPr>
          <p:cNvPr id="17" name="Rectangle 8"/>
          <p:cNvSpPr>
            <a:spLocks noChangeArrowheads="1"/>
          </p:cNvSpPr>
          <p:nvPr/>
        </p:nvSpPr>
        <p:spPr bwMode="auto">
          <a:xfrm>
            <a:off x="2944020" y="3182142"/>
            <a:ext cx="1492250" cy="368300"/>
          </a:xfrm>
          <a:prstGeom prst="rect">
            <a:avLst/>
          </a:prstGeom>
          <a:solidFill>
            <a:srgbClr val="FFFFCC"/>
          </a:solidFill>
          <a:ln w="19050">
            <a:solidFill>
              <a:srgbClr val="0000FF"/>
            </a:solidFill>
            <a:miter lim="800000"/>
            <a:headEnd/>
            <a:tailEnd/>
          </a:ln>
        </p:spPr>
        <p:txBody>
          <a:bodyPr wrap="none" anchor="ctr"/>
          <a:lstStyle/>
          <a:p>
            <a:pPr algn="ctr"/>
            <a:r>
              <a:rPr lang="es-ES" sz="2200" dirty="0" smtClean="0">
                <a:solidFill>
                  <a:srgbClr val="0000FF"/>
                </a:solidFill>
              </a:rPr>
              <a:t> m</a:t>
            </a:r>
            <a:endParaRPr lang="es-ES" sz="2200" dirty="0">
              <a:solidFill>
                <a:srgbClr val="0000FF"/>
              </a:solidFill>
            </a:endParaRPr>
          </a:p>
        </p:txBody>
      </p:sp>
      <p:sp>
        <p:nvSpPr>
          <p:cNvPr id="18" name="Text Box 14"/>
          <p:cNvSpPr txBox="1">
            <a:spLocks noChangeArrowheads="1"/>
          </p:cNvSpPr>
          <p:nvPr/>
        </p:nvSpPr>
        <p:spPr bwMode="auto">
          <a:xfrm>
            <a:off x="285751" y="2480932"/>
            <a:ext cx="575469" cy="211468"/>
          </a:xfrm>
          <a:prstGeom prst="rect">
            <a:avLst/>
          </a:prstGeom>
          <a:noFill/>
          <a:ln w="19050">
            <a:noFill/>
            <a:miter lim="800000"/>
            <a:headEnd/>
            <a:tailEnd/>
          </a:ln>
        </p:spPr>
        <p:txBody>
          <a:bodyPr wrap="square">
            <a:spAutoFit/>
          </a:bodyPr>
          <a:lstStyle/>
          <a:p>
            <a:pPr>
              <a:lnSpc>
                <a:spcPct val="60000"/>
              </a:lnSpc>
              <a:spcBef>
                <a:spcPct val="50000"/>
              </a:spcBef>
            </a:pPr>
            <a:r>
              <a:rPr lang="es-MX" sz="1200" i="1" dirty="0" smtClean="0">
                <a:solidFill>
                  <a:srgbClr val="9900FF"/>
                </a:solidFill>
              </a:rPr>
              <a:t>N</a:t>
            </a:r>
            <a:endParaRPr lang="es-ES" sz="1200" i="1" dirty="0">
              <a:solidFill>
                <a:srgbClr val="9900FF"/>
              </a:solidFill>
            </a:endParaRPr>
          </a:p>
        </p:txBody>
      </p:sp>
      <p:cxnSp>
        <p:nvCxnSpPr>
          <p:cNvPr id="27" name="26 Conector recto de flecha"/>
          <p:cNvCxnSpPr/>
          <p:nvPr/>
        </p:nvCxnSpPr>
        <p:spPr>
          <a:xfrm>
            <a:off x="2550320" y="2482520"/>
            <a:ext cx="618332"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168652" y="2311655"/>
            <a:ext cx="326230" cy="338554"/>
          </a:xfrm>
          <a:prstGeom prst="rect">
            <a:avLst/>
          </a:prstGeom>
          <a:noFill/>
        </p:spPr>
        <p:txBody>
          <a:bodyPr wrap="square" rtlCol="0">
            <a:spAutoFit/>
          </a:bodyPr>
          <a:lstStyle/>
          <a:p>
            <a:r>
              <a:rPr lang="es-ES" sz="1600" dirty="0" smtClean="0"/>
              <a:t>C</a:t>
            </a:r>
            <a:endParaRPr lang="es-ES" sz="1600" dirty="0"/>
          </a:p>
        </p:txBody>
      </p:sp>
      <p:sp>
        <p:nvSpPr>
          <p:cNvPr id="29" name="28 Rectángulo"/>
          <p:cNvSpPr/>
          <p:nvPr/>
        </p:nvSpPr>
        <p:spPr bwMode="auto">
          <a:xfrm>
            <a:off x="6451600" y="10668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dirty="0">
                <a:solidFill>
                  <a:srgbClr val="9933FF"/>
                </a:solidFill>
              </a:rPr>
              <a:t>IDLE</a:t>
            </a:r>
          </a:p>
        </p:txBody>
      </p:sp>
      <p:sp>
        <p:nvSpPr>
          <p:cNvPr id="30" name="3 Rombo"/>
          <p:cNvSpPr>
            <a:spLocks noChangeArrowheads="1"/>
          </p:cNvSpPr>
          <p:nvPr/>
        </p:nvSpPr>
        <p:spPr bwMode="auto">
          <a:xfrm>
            <a:off x="6807200" y="1612900"/>
            <a:ext cx="49530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dirty="0">
                <a:solidFill>
                  <a:srgbClr val="0000FF"/>
                </a:solidFill>
              </a:rPr>
              <a:t>S</a:t>
            </a:r>
          </a:p>
        </p:txBody>
      </p:sp>
      <p:cxnSp>
        <p:nvCxnSpPr>
          <p:cNvPr id="31" name="30 Conector recto de flecha"/>
          <p:cNvCxnSpPr>
            <a:stCxn id="29" idx="2"/>
            <a:endCxn id="30" idx="0"/>
          </p:cNvCxnSpPr>
          <p:nvPr/>
        </p:nvCxnSpPr>
        <p:spPr>
          <a:xfrm rot="16200000" flipH="1">
            <a:off x="6908800" y="1466850"/>
            <a:ext cx="27940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30" idx="1"/>
          </p:cNvCxnSpPr>
          <p:nvPr/>
        </p:nvCxnSpPr>
        <p:spPr>
          <a:xfrm rot="10800000">
            <a:off x="6134100" y="1803400"/>
            <a:ext cx="673100"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33" name="32 Forma"/>
          <p:cNvCxnSpPr>
            <a:endCxn id="29" idx="1"/>
          </p:cNvCxnSpPr>
          <p:nvPr/>
        </p:nvCxnSpPr>
        <p:spPr>
          <a:xfrm rot="5400000" flipH="1" flipV="1">
            <a:off x="5991225" y="1343025"/>
            <a:ext cx="603250" cy="3175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4" name="66 CuadroTexto"/>
          <p:cNvSpPr txBox="1">
            <a:spLocks noChangeArrowheads="1"/>
          </p:cNvSpPr>
          <p:nvPr/>
        </p:nvSpPr>
        <p:spPr bwMode="auto">
          <a:xfrm>
            <a:off x="5816600" y="1304925"/>
            <a:ext cx="279400" cy="307975"/>
          </a:xfrm>
          <a:prstGeom prst="rect">
            <a:avLst/>
          </a:prstGeom>
          <a:noFill/>
          <a:ln w="9525">
            <a:noFill/>
            <a:miter lim="800000"/>
            <a:headEnd/>
            <a:tailEnd/>
          </a:ln>
        </p:spPr>
        <p:txBody>
          <a:bodyPr>
            <a:spAutoFit/>
          </a:bodyPr>
          <a:lstStyle/>
          <a:p>
            <a:r>
              <a:rPr lang="es-ES" sz="1400"/>
              <a:t>0</a:t>
            </a:r>
          </a:p>
        </p:txBody>
      </p:sp>
      <p:sp>
        <p:nvSpPr>
          <p:cNvPr id="35" name="34 Rectángulo"/>
          <p:cNvSpPr/>
          <p:nvPr/>
        </p:nvSpPr>
        <p:spPr bwMode="auto">
          <a:xfrm>
            <a:off x="6064250" y="2184655"/>
            <a:ext cx="2000250" cy="6745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M</a:t>
            </a:r>
            <a:r>
              <a:rPr lang="es-ES" sz="1100" dirty="0" smtClean="0">
                <a:solidFill>
                  <a:srgbClr val="9933FF"/>
                </a:solidFill>
              </a:rPr>
              <a:t>←MULTIPLICANDO</a:t>
            </a:r>
          </a:p>
          <a:p>
            <a:pPr algn="ctr">
              <a:defRPr/>
            </a:pPr>
            <a:r>
              <a:rPr lang="es-ES" sz="1100" dirty="0" smtClean="0">
                <a:solidFill>
                  <a:srgbClr val="9933FF"/>
                </a:solidFill>
              </a:rPr>
              <a:t>CA </a:t>
            </a:r>
            <a:r>
              <a:rPr lang="es-ES" sz="1100" dirty="0">
                <a:solidFill>
                  <a:srgbClr val="9933FF"/>
                </a:solidFill>
              </a:rPr>
              <a:t>← </a:t>
            </a:r>
            <a:r>
              <a:rPr lang="es-ES" sz="1100" dirty="0" smtClean="0">
                <a:solidFill>
                  <a:srgbClr val="9933FF"/>
                </a:solidFill>
              </a:rPr>
              <a:t>0; Q</a:t>
            </a:r>
            <a:r>
              <a:rPr lang="es-ES" sz="1100" dirty="0">
                <a:solidFill>
                  <a:srgbClr val="9933FF"/>
                </a:solidFill>
              </a:rPr>
              <a:t> </a:t>
            </a:r>
            <a:r>
              <a:rPr lang="es-ES" sz="1100" dirty="0" smtClean="0">
                <a:solidFill>
                  <a:srgbClr val="9933FF"/>
                </a:solidFill>
              </a:rPr>
              <a:t>←MULTIPLICADOR</a:t>
            </a:r>
          </a:p>
          <a:p>
            <a:pPr algn="ctr">
              <a:defRPr/>
            </a:pPr>
            <a:r>
              <a:rPr lang="es-ES" sz="1100" dirty="0" smtClean="0">
                <a:solidFill>
                  <a:srgbClr val="9933FF"/>
                </a:solidFill>
              </a:rPr>
              <a:t>COUNT=N</a:t>
            </a:r>
            <a:endParaRPr lang="es-ES" sz="1100" dirty="0">
              <a:solidFill>
                <a:srgbClr val="9933FF"/>
              </a:solidFill>
            </a:endParaRPr>
          </a:p>
        </p:txBody>
      </p:sp>
      <p:sp>
        <p:nvSpPr>
          <p:cNvPr id="36" name="3 Rombo"/>
          <p:cNvSpPr>
            <a:spLocks noChangeArrowheads="1"/>
          </p:cNvSpPr>
          <p:nvPr/>
        </p:nvSpPr>
        <p:spPr bwMode="auto">
          <a:xfrm>
            <a:off x="6654800" y="3087688"/>
            <a:ext cx="825499"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dirty="0" smtClean="0">
                <a:solidFill>
                  <a:srgbClr val="0000FF"/>
                </a:solidFill>
              </a:rPr>
              <a:t>Q0</a:t>
            </a:r>
            <a:endParaRPr lang="es-ES" dirty="0">
              <a:solidFill>
                <a:srgbClr val="0000FF"/>
              </a:solidFill>
            </a:endParaRPr>
          </a:p>
        </p:txBody>
      </p:sp>
      <p:sp>
        <p:nvSpPr>
          <p:cNvPr id="37" name="36 Rectángulo"/>
          <p:cNvSpPr/>
          <p:nvPr/>
        </p:nvSpPr>
        <p:spPr bwMode="auto">
          <a:xfrm>
            <a:off x="7620000" y="3602038"/>
            <a:ext cx="8636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C,A←A+M</a:t>
            </a:r>
            <a:endParaRPr lang="es-ES" sz="1100" dirty="0">
              <a:solidFill>
                <a:srgbClr val="9933FF"/>
              </a:solidFill>
            </a:endParaRPr>
          </a:p>
        </p:txBody>
      </p:sp>
      <p:sp>
        <p:nvSpPr>
          <p:cNvPr id="38" name="37 Rectángulo"/>
          <p:cNvSpPr/>
          <p:nvPr/>
        </p:nvSpPr>
        <p:spPr bwMode="auto">
          <a:xfrm>
            <a:off x="5216525" y="3962400"/>
            <a:ext cx="1438275" cy="4699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err="1" smtClean="0">
                <a:solidFill>
                  <a:srgbClr val="9933FF"/>
                </a:solidFill>
              </a:rPr>
              <a:t>Q,A←ShiftR</a:t>
            </a:r>
            <a:r>
              <a:rPr lang="es-ES" sz="1100" dirty="0" smtClean="0">
                <a:solidFill>
                  <a:srgbClr val="9933FF"/>
                </a:solidFill>
              </a:rPr>
              <a:t> CQA</a:t>
            </a:r>
          </a:p>
          <a:p>
            <a:pPr algn="ctr">
              <a:defRPr/>
            </a:pPr>
            <a:r>
              <a:rPr lang="es-ES" sz="1100" dirty="0" smtClean="0">
                <a:solidFill>
                  <a:srgbClr val="9933FF"/>
                </a:solidFill>
              </a:rPr>
              <a:t>COUNT=COUNT-1</a:t>
            </a:r>
            <a:endParaRPr lang="es-ES" sz="1100" dirty="0">
              <a:solidFill>
                <a:srgbClr val="9933FF"/>
              </a:solidFill>
            </a:endParaRPr>
          </a:p>
        </p:txBody>
      </p:sp>
      <p:sp>
        <p:nvSpPr>
          <p:cNvPr id="39" name="3 Rombo"/>
          <p:cNvSpPr>
            <a:spLocks noChangeArrowheads="1"/>
          </p:cNvSpPr>
          <p:nvPr/>
        </p:nvSpPr>
        <p:spPr bwMode="auto">
          <a:xfrm>
            <a:off x="6134100" y="4902200"/>
            <a:ext cx="2095499"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sz="1600" dirty="0" smtClean="0">
                <a:solidFill>
                  <a:srgbClr val="0000FF"/>
                </a:solidFill>
              </a:rPr>
              <a:t>COUNT=0</a:t>
            </a:r>
            <a:endParaRPr lang="es-ES" sz="1600" dirty="0">
              <a:solidFill>
                <a:srgbClr val="0000FF"/>
              </a:solidFill>
            </a:endParaRPr>
          </a:p>
        </p:txBody>
      </p:sp>
      <p:sp>
        <p:nvSpPr>
          <p:cNvPr id="40" name="39 Rectángulo"/>
          <p:cNvSpPr/>
          <p:nvPr/>
        </p:nvSpPr>
        <p:spPr bwMode="auto">
          <a:xfrm>
            <a:off x="6756400" y="5575300"/>
            <a:ext cx="8636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END</a:t>
            </a:r>
            <a:endParaRPr lang="es-ES" sz="1100" dirty="0">
              <a:solidFill>
                <a:srgbClr val="9933FF"/>
              </a:solidFill>
            </a:endParaRPr>
          </a:p>
        </p:txBody>
      </p:sp>
      <p:cxnSp>
        <p:nvCxnSpPr>
          <p:cNvPr id="44" name="43 Conector recto de flecha"/>
          <p:cNvCxnSpPr>
            <a:stCxn id="39" idx="2"/>
            <a:endCxn id="40" idx="0"/>
          </p:cNvCxnSpPr>
          <p:nvPr/>
        </p:nvCxnSpPr>
        <p:spPr>
          <a:xfrm rot="16200000" flipH="1">
            <a:off x="7038975" y="5426075"/>
            <a:ext cx="2921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1" name="50 Forma"/>
          <p:cNvCxnSpPr>
            <a:stCxn id="37" idx="2"/>
            <a:endCxn id="38" idx="3"/>
          </p:cNvCxnSpPr>
          <p:nvPr/>
        </p:nvCxnSpPr>
        <p:spPr>
          <a:xfrm rot="5400000">
            <a:off x="7188994" y="3334544"/>
            <a:ext cx="328612" cy="13970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3" name="52 Forma"/>
          <p:cNvCxnSpPr>
            <a:stCxn id="36" idx="1"/>
            <a:endCxn id="38" idx="0"/>
          </p:cNvCxnSpPr>
          <p:nvPr/>
        </p:nvCxnSpPr>
        <p:spPr>
          <a:xfrm rot="10800000" flipV="1">
            <a:off x="5935664" y="3278188"/>
            <a:ext cx="719137" cy="684212"/>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5" name="54 Conector angular"/>
          <p:cNvCxnSpPr>
            <a:stCxn id="35" idx="2"/>
            <a:endCxn id="36" idx="0"/>
          </p:cNvCxnSpPr>
          <p:nvPr/>
        </p:nvCxnSpPr>
        <p:spPr>
          <a:xfrm rot="16200000" flipH="1">
            <a:off x="6951696" y="2971833"/>
            <a:ext cx="228533" cy="3175"/>
          </a:xfrm>
          <a:prstGeom prst="bentConnector3">
            <a:avLst>
              <a:gd name="adj1" fmla="val 50000"/>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30" idx="2"/>
            <a:endCxn id="35" idx="0"/>
          </p:cNvCxnSpPr>
          <p:nvPr/>
        </p:nvCxnSpPr>
        <p:spPr>
          <a:xfrm rot="16200000" flipH="1">
            <a:off x="6964235" y="2084514"/>
            <a:ext cx="190755" cy="952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9" name="58 Forma"/>
          <p:cNvCxnSpPr>
            <a:stCxn id="36" idx="3"/>
            <a:endCxn id="37" idx="0"/>
          </p:cNvCxnSpPr>
          <p:nvPr/>
        </p:nvCxnSpPr>
        <p:spPr>
          <a:xfrm>
            <a:off x="7480299" y="3278188"/>
            <a:ext cx="571501" cy="32385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1" name="60 Conector angular"/>
          <p:cNvCxnSpPr>
            <a:stCxn id="38" idx="2"/>
            <a:endCxn id="39" idx="0"/>
          </p:cNvCxnSpPr>
          <p:nvPr/>
        </p:nvCxnSpPr>
        <p:spPr>
          <a:xfrm rot="16200000" flipH="1">
            <a:off x="6323806" y="4044156"/>
            <a:ext cx="469900" cy="1246187"/>
          </a:xfrm>
          <a:prstGeom prst="bentConnector3">
            <a:avLst>
              <a:gd name="adj1" fmla="val 50000"/>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75" name="74 Grupo"/>
          <p:cNvGrpSpPr/>
          <p:nvPr/>
        </p:nvGrpSpPr>
        <p:grpSpPr>
          <a:xfrm>
            <a:off x="5095874" y="3073400"/>
            <a:ext cx="1971675" cy="2021680"/>
            <a:chOff x="4693444" y="3074988"/>
            <a:chExt cx="2355056" cy="2021680"/>
          </a:xfrm>
        </p:grpSpPr>
        <p:cxnSp>
          <p:nvCxnSpPr>
            <p:cNvPr id="65" name="64 Conector recto de flecha"/>
            <p:cNvCxnSpPr/>
            <p:nvPr/>
          </p:nvCxnSpPr>
          <p:spPr>
            <a:xfrm>
              <a:off x="4695825" y="3074988"/>
              <a:ext cx="2352675"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rot="5400000">
              <a:off x="3683794" y="4085431"/>
              <a:ext cx="2020887"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68" name="67 Conector recto"/>
            <p:cNvCxnSpPr>
              <a:endCxn id="39" idx="1"/>
            </p:cNvCxnSpPr>
            <p:nvPr/>
          </p:nvCxnSpPr>
          <p:spPr>
            <a:xfrm flipV="1">
              <a:off x="4697413" y="5094288"/>
              <a:ext cx="1236134" cy="1587"/>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08000" y="1117600"/>
            <a:ext cx="8191500" cy="5940088"/>
          </a:xfrm>
          <a:prstGeom prst="rect">
            <a:avLst/>
          </a:prstGeom>
          <a:noFill/>
        </p:spPr>
        <p:txBody>
          <a:bodyPr wrap="square" rtlCol="0">
            <a:spAutoFit/>
          </a:bodyPr>
          <a:lstStyle/>
          <a:p>
            <a:r>
              <a:rPr lang="es-ES" sz="1600" b="1" dirty="0" smtClean="0">
                <a:solidFill>
                  <a:srgbClr val="7030A0"/>
                </a:solidFill>
              </a:rPr>
              <a:t>S0:</a:t>
            </a:r>
          </a:p>
          <a:p>
            <a:r>
              <a:rPr lang="es-ES" sz="1200" dirty="0" smtClean="0"/>
              <a:t>C ←0; MRAM[02] ←M; COUNT=N; MRAM[00] ←1000; MRAM[03] ←m</a:t>
            </a:r>
          </a:p>
          <a:p>
            <a:r>
              <a:rPr lang="es-ES" sz="1600" b="1" dirty="0" smtClean="0">
                <a:solidFill>
                  <a:srgbClr val="7030A0"/>
                </a:solidFill>
              </a:rPr>
              <a:t>Q0=1:</a:t>
            </a:r>
          </a:p>
          <a:p>
            <a:r>
              <a:rPr lang="es-ES" sz="1200" dirty="0" smtClean="0"/>
              <a:t>RB ←MRAM[03]; RA ←0</a:t>
            </a:r>
          </a:p>
          <a:p>
            <a:r>
              <a:rPr lang="es-ES" sz="1200" dirty="0" smtClean="0"/>
              <a:t>RC ←RA+RB</a:t>
            </a:r>
          </a:p>
          <a:p>
            <a:r>
              <a:rPr lang="es-ES" sz="1200" dirty="0" smtClean="0"/>
              <a:t>RC ←</a:t>
            </a:r>
            <a:r>
              <a:rPr lang="es-ES" sz="1200" dirty="0" err="1" smtClean="0"/>
              <a:t>ShiftR</a:t>
            </a:r>
            <a:r>
              <a:rPr lang="es-ES" sz="1200" dirty="0" smtClean="0"/>
              <a:t> (RC)</a:t>
            </a:r>
          </a:p>
          <a:p>
            <a:r>
              <a:rPr lang="es-ES" sz="1200" dirty="0" smtClean="0"/>
              <a:t>RC ←</a:t>
            </a:r>
            <a:r>
              <a:rPr lang="es-ES" sz="1200" dirty="0" err="1" smtClean="0"/>
              <a:t>ShiftL</a:t>
            </a:r>
            <a:r>
              <a:rPr lang="es-ES" sz="1200" dirty="0" smtClean="0"/>
              <a:t> (RC)</a:t>
            </a:r>
          </a:p>
          <a:p>
            <a:r>
              <a:rPr lang="es-ES" sz="1200" dirty="0" smtClean="0"/>
              <a:t>RA ←RC</a:t>
            </a:r>
          </a:p>
          <a:p>
            <a:r>
              <a:rPr lang="es-ES" sz="1200" dirty="0" smtClean="0"/>
              <a:t>RC ←RA-RB</a:t>
            </a:r>
          </a:p>
          <a:p>
            <a:r>
              <a:rPr lang="es-ES" sz="1200" dirty="0" smtClean="0">
                <a:solidFill>
                  <a:schemeClr val="accent2"/>
                </a:solidFill>
              </a:rPr>
              <a:t>IF C=1 YES</a:t>
            </a:r>
          </a:p>
          <a:p>
            <a:r>
              <a:rPr lang="es-ES" sz="1200" dirty="0" smtClean="0">
                <a:solidFill>
                  <a:schemeClr val="accent2"/>
                </a:solidFill>
              </a:rPr>
              <a:t>IF C=0 NO</a:t>
            </a:r>
          </a:p>
          <a:p>
            <a:r>
              <a:rPr lang="es-ES" sz="1600" b="1" dirty="0" smtClean="0">
                <a:solidFill>
                  <a:srgbClr val="7030A0"/>
                </a:solidFill>
              </a:rPr>
              <a:t>S1: YES</a:t>
            </a:r>
          </a:p>
          <a:p>
            <a:r>
              <a:rPr lang="es-ES" sz="1200" dirty="0" smtClean="0"/>
              <a:t>RA ←MRAM[02];</a:t>
            </a:r>
          </a:p>
          <a:p>
            <a:r>
              <a:rPr lang="es-ES" sz="1200" dirty="0" smtClean="0"/>
              <a:t>RB ←R3</a:t>
            </a:r>
          </a:p>
          <a:p>
            <a:r>
              <a:rPr lang="es-ES" sz="1200" dirty="0" smtClean="0"/>
              <a:t>RC ←RA+RB</a:t>
            </a:r>
          </a:p>
          <a:p>
            <a:r>
              <a:rPr lang="es-ES" sz="1600" b="1" dirty="0" smtClean="0">
                <a:solidFill>
                  <a:srgbClr val="7030A0"/>
                </a:solidFill>
              </a:rPr>
              <a:t>S2: NO</a:t>
            </a:r>
          </a:p>
          <a:p>
            <a:r>
              <a:rPr lang="es-ES" sz="1200" dirty="0" smtClean="0"/>
              <a:t>RB ←R3; RA ←0</a:t>
            </a:r>
          </a:p>
          <a:p>
            <a:r>
              <a:rPr lang="es-ES" sz="1200" dirty="0" smtClean="0"/>
              <a:t>RC ←RA+RB</a:t>
            </a:r>
          </a:p>
          <a:p>
            <a:r>
              <a:rPr lang="es-ES" sz="1200" dirty="0" smtClean="0"/>
              <a:t>RC ←</a:t>
            </a:r>
            <a:r>
              <a:rPr lang="es-ES" sz="1200" dirty="0" err="1" smtClean="0"/>
              <a:t>ShiftR</a:t>
            </a:r>
            <a:r>
              <a:rPr lang="es-ES" sz="1200" dirty="0" smtClean="0"/>
              <a:t> (RC)</a:t>
            </a:r>
          </a:p>
          <a:p>
            <a:r>
              <a:rPr lang="es-ES" sz="1200" dirty="0" smtClean="0"/>
              <a:t>RC ←</a:t>
            </a:r>
            <a:r>
              <a:rPr lang="es-ES" sz="1200" dirty="0" err="1" smtClean="0"/>
              <a:t>ShiftL</a:t>
            </a:r>
            <a:r>
              <a:rPr lang="es-ES" sz="1200" dirty="0" smtClean="0"/>
              <a:t> (RC)</a:t>
            </a:r>
          </a:p>
          <a:p>
            <a:r>
              <a:rPr lang="es-ES" sz="1200" dirty="0" smtClean="0"/>
              <a:t>RA ←RC</a:t>
            </a:r>
          </a:p>
          <a:p>
            <a:r>
              <a:rPr lang="es-ES" sz="1200" dirty="0" smtClean="0"/>
              <a:t>RC ←RA-RB; RA ←0</a:t>
            </a:r>
          </a:p>
          <a:p>
            <a:r>
              <a:rPr lang="es-ES" sz="1200" dirty="0" smtClean="0">
                <a:solidFill>
                  <a:schemeClr val="accent2"/>
                </a:solidFill>
              </a:rPr>
              <a:t>IF C=1</a:t>
            </a:r>
          </a:p>
          <a:p>
            <a:r>
              <a:rPr lang="es-ES" sz="1200" dirty="0" smtClean="0"/>
              <a:t>RC ←RA+RB; RB ←R4</a:t>
            </a:r>
          </a:p>
          <a:p>
            <a:r>
              <a:rPr lang="es-ES" sz="1200" dirty="0" smtClean="0"/>
              <a:t>RC ←</a:t>
            </a:r>
            <a:r>
              <a:rPr lang="es-ES" sz="1200" dirty="0" err="1" smtClean="0"/>
              <a:t>ShiftR</a:t>
            </a:r>
            <a:r>
              <a:rPr lang="es-ES" sz="1200" dirty="0" smtClean="0"/>
              <a:t> (RC)</a:t>
            </a:r>
          </a:p>
          <a:p>
            <a:r>
              <a:rPr lang="es-ES" sz="1200" dirty="0" smtClean="0"/>
              <a:t>R3 ←RC; RC ←RA+RB</a:t>
            </a:r>
          </a:p>
          <a:p>
            <a:r>
              <a:rPr lang="es-ES" sz="1200" dirty="0" smtClean="0"/>
              <a:t>RC ←</a:t>
            </a:r>
            <a:r>
              <a:rPr lang="es-ES" sz="1200" dirty="0" err="1" smtClean="0"/>
              <a:t>ShiftR</a:t>
            </a:r>
            <a:r>
              <a:rPr lang="es-ES" sz="1200" dirty="0" smtClean="0"/>
              <a:t> (RC); RA ←MRAM[00]</a:t>
            </a:r>
          </a:p>
          <a:p>
            <a:endParaRPr lang="es-ES" sz="1200" dirty="0" smtClean="0"/>
          </a:p>
          <a:p>
            <a:endParaRPr lang="es-ES" sz="1200" dirty="0" smtClean="0"/>
          </a:p>
          <a:p>
            <a:endParaRPr lang="es-ES" sz="1600" b="1" dirty="0">
              <a:solidFill>
                <a:srgbClr val="7030A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95300" y="1130300"/>
            <a:ext cx="8140700" cy="5509200"/>
          </a:xfrm>
          <a:prstGeom prst="rect">
            <a:avLst/>
          </a:prstGeom>
          <a:noFill/>
        </p:spPr>
        <p:txBody>
          <a:bodyPr wrap="square" rtlCol="0">
            <a:spAutoFit/>
          </a:bodyPr>
          <a:lstStyle/>
          <a:p>
            <a:r>
              <a:rPr lang="es-ES" sz="1200" dirty="0" smtClean="0"/>
              <a:t>RB ←RC</a:t>
            </a:r>
          </a:p>
          <a:p>
            <a:r>
              <a:rPr lang="es-ES" sz="1200" dirty="0" smtClean="0"/>
              <a:t>RC ←RA+RB; COUNT=COUNT-1</a:t>
            </a:r>
          </a:p>
          <a:p>
            <a:r>
              <a:rPr lang="es-ES" sz="1200" dirty="0" smtClean="0"/>
              <a:t>R4 ←RC </a:t>
            </a:r>
            <a:r>
              <a:rPr lang="es-ES" sz="1200" dirty="0" smtClean="0">
                <a:solidFill>
                  <a:schemeClr val="accent2"/>
                </a:solidFill>
              </a:rPr>
              <a:t>ELSE</a:t>
            </a:r>
          </a:p>
          <a:p>
            <a:r>
              <a:rPr lang="es-ES" sz="1200" dirty="0" smtClean="0"/>
              <a:t>RC ←RA+RB; RB ←R4</a:t>
            </a:r>
          </a:p>
          <a:p>
            <a:r>
              <a:rPr lang="es-ES" sz="1200" dirty="0" smtClean="0"/>
              <a:t>RC ←</a:t>
            </a:r>
            <a:r>
              <a:rPr lang="es-ES" sz="1200" dirty="0" err="1" smtClean="0"/>
              <a:t>ShiftL</a:t>
            </a:r>
            <a:r>
              <a:rPr lang="es-ES" sz="1200" dirty="0" smtClean="0"/>
              <a:t> (RC)</a:t>
            </a:r>
          </a:p>
          <a:p>
            <a:r>
              <a:rPr lang="es-ES" sz="1200" dirty="0" smtClean="0"/>
              <a:t>R3 ←RC; RC ←RA+RB</a:t>
            </a:r>
          </a:p>
          <a:p>
            <a:r>
              <a:rPr lang="es-ES" sz="1200" dirty="0" smtClean="0"/>
              <a:t>RC ←</a:t>
            </a:r>
            <a:r>
              <a:rPr lang="es-ES" sz="1200" dirty="0" err="1" smtClean="0"/>
              <a:t>ShiftL</a:t>
            </a:r>
            <a:r>
              <a:rPr lang="es-ES" sz="1200" dirty="0" smtClean="0"/>
              <a:t> (RC)</a:t>
            </a:r>
          </a:p>
          <a:p>
            <a:r>
              <a:rPr lang="es-ES" sz="1200" dirty="0" smtClean="0"/>
              <a:t>R4 ←RC; COUNT=COUNT-1</a:t>
            </a:r>
          </a:p>
          <a:p>
            <a:r>
              <a:rPr lang="es-ES" sz="1600" b="1" dirty="0" smtClean="0">
                <a:solidFill>
                  <a:srgbClr val="7030A0"/>
                </a:solidFill>
              </a:rPr>
              <a:t>S2:YES</a:t>
            </a:r>
          </a:p>
          <a:p>
            <a:r>
              <a:rPr lang="es-ES" sz="1200" dirty="0" smtClean="0"/>
              <a:t>RB ←RC</a:t>
            </a:r>
          </a:p>
          <a:p>
            <a:r>
              <a:rPr lang="es-ES" sz="1200" dirty="0" smtClean="0"/>
              <a:t>RC ←</a:t>
            </a:r>
            <a:r>
              <a:rPr lang="es-ES" sz="1200" dirty="0" err="1" smtClean="0"/>
              <a:t>ShiftR</a:t>
            </a:r>
            <a:r>
              <a:rPr lang="es-ES" sz="1200" dirty="0" smtClean="0"/>
              <a:t> (RC)</a:t>
            </a:r>
          </a:p>
          <a:p>
            <a:r>
              <a:rPr lang="es-ES" sz="1200" dirty="0" smtClean="0"/>
              <a:t>RC ←</a:t>
            </a:r>
            <a:r>
              <a:rPr lang="es-ES" sz="1200" dirty="0" err="1" smtClean="0"/>
              <a:t>ShiftL</a:t>
            </a:r>
            <a:r>
              <a:rPr lang="es-ES" sz="1200" dirty="0" smtClean="0"/>
              <a:t> (RC)</a:t>
            </a:r>
          </a:p>
          <a:p>
            <a:r>
              <a:rPr lang="es-ES" sz="1200" dirty="0" smtClean="0"/>
              <a:t>RA ←RC</a:t>
            </a:r>
          </a:p>
          <a:p>
            <a:r>
              <a:rPr lang="es-ES" sz="1200" dirty="0" smtClean="0"/>
              <a:t>RC ←RA-RB; RA ←0</a:t>
            </a:r>
          </a:p>
          <a:p>
            <a:r>
              <a:rPr lang="es-ES" sz="1200" dirty="0" smtClean="0">
                <a:solidFill>
                  <a:schemeClr val="accent2"/>
                </a:solidFill>
              </a:rPr>
              <a:t>IF C=1</a:t>
            </a:r>
          </a:p>
          <a:p>
            <a:r>
              <a:rPr lang="es-ES" sz="1200" dirty="0" smtClean="0"/>
              <a:t>RC ← RA+RB; RB ←MRAM[00]</a:t>
            </a:r>
          </a:p>
          <a:p>
            <a:r>
              <a:rPr lang="es-ES" sz="1200" dirty="0" smtClean="0"/>
              <a:t>RC ←</a:t>
            </a:r>
            <a:r>
              <a:rPr lang="es-ES" sz="1200" dirty="0" err="1" smtClean="0"/>
              <a:t>ShiftR</a:t>
            </a:r>
            <a:r>
              <a:rPr lang="es-ES" sz="1200" dirty="0" smtClean="0"/>
              <a:t> (RC)</a:t>
            </a:r>
          </a:p>
          <a:p>
            <a:r>
              <a:rPr lang="es-ES" sz="1200" dirty="0" smtClean="0"/>
              <a:t>RA ←RC</a:t>
            </a:r>
          </a:p>
          <a:p>
            <a:r>
              <a:rPr lang="es-ES" sz="1200" dirty="0" smtClean="0"/>
              <a:t>RC ←RA+RB; RB ←R4; RA ←0</a:t>
            </a:r>
          </a:p>
          <a:p>
            <a:r>
              <a:rPr lang="es-ES" sz="1200" dirty="0" smtClean="0"/>
              <a:t>R3 ←RC; RC ←RA+RB</a:t>
            </a:r>
          </a:p>
          <a:p>
            <a:r>
              <a:rPr lang="es-ES" sz="1200" dirty="0" smtClean="0"/>
              <a:t>RB ←MRAM[00]; RC ←</a:t>
            </a:r>
            <a:r>
              <a:rPr lang="es-ES" sz="1200" dirty="0" err="1" smtClean="0"/>
              <a:t>ShiftR</a:t>
            </a:r>
            <a:r>
              <a:rPr lang="es-ES" sz="1200" dirty="0" smtClean="0"/>
              <a:t> (RC)</a:t>
            </a:r>
          </a:p>
          <a:p>
            <a:r>
              <a:rPr lang="es-ES" sz="1200" dirty="0" smtClean="0"/>
              <a:t>RA ←RC</a:t>
            </a:r>
          </a:p>
          <a:p>
            <a:r>
              <a:rPr lang="es-ES" sz="1200" dirty="0" smtClean="0"/>
              <a:t>RC ←RA+RB</a:t>
            </a:r>
          </a:p>
          <a:p>
            <a:r>
              <a:rPr lang="es-ES" sz="1200" dirty="0" smtClean="0"/>
              <a:t>R4←RC </a:t>
            </a:r>
            <a:r>
              <a:rPr lang="es-ES" sz="1200" dirty="0" smtClean="0">
                <a:solidFill>
                  <a:schemeClr val="accent2"/>
                </a:solidFill>
              </a:rPr>
              <a:t>ELSE</a:t>
            </a:r>
          </a:p>
          <a:p>
            <a:r>
              <a:rPr lang="es-ES" sz="1200" dirty="0" smtClean="0"/>
              <a:t>RC ←RA+RB; RB ←MRAM[00]</a:t>
            </a:r>
          </a:p>
          <a:p>
            <a:r>
              <a:rPr lang="es-ES" sz="1200" dirty="0" smtClean="0"/>
              <a:t>RC ←</a:t>
            </a:r>
            <a:r>
              <a:rPr lang="es-ES" sz="1200" dirty="0" err="1" smtClean="0"/>
              <a:t>ShiftR</a:t>
            </a:r>
            <a:r>
              <a:rPr lang="es-ES" sz="1200" dirty="0" smtClean="0"/>
              <a:t> (RC)</a:t>
            </a:r>
          </a:p>
          <a:p>
            <a:r>
              <a:rPr lang="es-ES" sz="1200" dirty="0" smtClean="0"/>
              <a:t>RA ←RC</a:t>
            </a:r>
          </a:p>
          <a:p>
            <a:endParaRPr lang="es-E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95300" y="1092200"/>
            <a:ext cx="8229600" cy="1384995"/>
          </a:xfrm>
          <a:prstGeom prst="rect">
            <a:avLst/>
          </a:prstGeom>
          <a:noFill/>
        </p:spPr>
        <p:txBody>
          <a:bodyPr wrap="square" rtlCol="0">
            <a:spAutoFit/>
          </a:bodyPr>
          <a:lstStyle/>
          <a:p>
            <a:r>
              <a:rPr lang="es-ES" sz="1200" dirty="0" smtClean="0"/>
              <a:t>RC ←RA+RB; RB ←R4; RA ←0</a:t>
            </a:r>
          </a:p>
          <a:p>
            <a:r>
              <a:rPr lang="es-ES" sz="1200" dirty="0" smtClean="0"/>
              <a:t>R3 ←RC; RC ←RA+RB</a:t>
            </a:r>
          </a:p>
          <a:p>
            <a:r>
              <a:rPr lang="es-ES" sz="1200" dirty="0" smtClean="0"/>
              <a:t>RC ← </a:t>
            </a:r>
            <a:r>
              <a:rPr lang="es-ES" sz="1200" dirty="0" err="1" smtClean="0"/>
              <a:t>ShiftR</a:t>
            </a:r>
            <a:r>
              <a:rPr lang="es-ES" sz="1200" dirty="0" smtClean="0"/>
              <a:t> (RC)</a:t>
            </a:r>
          </a:p>
          <a:p>
            <a:r>
              <a:rPr lang="es-ES" sz="1200" dirty="0" smtClean="0"/>
              <a:t>R4 ←RC</a:t>
            </a:r>
          </a:p>
          <a:p>
            <a:r>
              <a:rPr lang="es-ES" sz="1200" dirty="0" smtClean="0">
                <a:solidFill>
                  <a:schemeClr val="accent2"/>
                </a:solidFill>
              </a:rPr>
              <a:t>IF COUNT≠0</a:t>
            </a:r>
          </a:p>
          <a:p>
            <a:r>
              <a:rPr lang="es-ES" sz="1200" dirty="0" smtClean="0"/>
              <a:t>VOLVER A Q0=1 </a:t>
            </a:r>
            <a:r>
              <a:rPr lang="es-ES" sz="1200" dirty="0" smtClean="0">
                <a:solidFill>
                  <a:schemeClr val="accent2"/>
                </a:solidFill>
              </a:rPr>
              <a:t>ELSE</a:t>
            </a:r>
          </a:p>
          <a:p>
            <a:r>
              <a:rPr lang="es-ES" sz="1200" dirty="0" smtClean="0"/>
              <a:t>END</a:t>
            </a:r>
            <a:endParaRPr lang="es-E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CuadroTexto"/>
          <p:cNvSpPr txBox="1">
            <a:spLocks noChangeArrowheads="1"/>
          </p:cNvSpPr>
          <p:nvPr/>
        </p:nvSpPr>
        <p:spPr bwMode="auto">
          <a:xfrm>
            <a:off x="520700" y="1155700"/>
            <a:ext cx="8229600" cy="4893647"/>
          </a:xfrm>
          <a:prstGeom prst="rect">
            <a:avLst/>
          </a:prstGeom>
          <a:noFill/>
          <a:ln w="9525">
            <a:noFill/>
            <a:miter lim="800000"/>
            <a:headEnd/>
            <a:tailEnd/>
          </a:ln>
        </p:spPr>
        <p:txBody>
          <a:bodyPr>
            <a:spAutoFit/>
          </a:bodyPr>
          <a:lstStyle/>
          <a:p>
            <a:pPr algn="just"/>
            <a:r>
              <a:rPr lang="es-ES" dirty="0"/>
              <a:t>La dinámica del algoritmo de la multiplicación en este data-</a:t>
            </a:r>
            <a:r>
              <a:rPr lang="es-ES" dirty="0" err="1"/>
              <a:t>path</a:t>
            </a:r>
            <a:r>
              <a:rPr lang="es-ES" dirty="0"/>
              <a:t> es, primero censar el </a:t>
            </a:r>
            <a:r>
              <a:rPr lang="es-ES" dirty="0" smtClean="0"/>
              <a:t>LSB del </a:t>
            </a:r>
            <a:r>
              <a:rPr lang="es-ES" dirty="0"/>
              <a:t>multiplicador para saber que haremos, </a:t>
            </a:r>
            <a:r>
              <a:rPr lang="es-ES" dirty="0" smtClean="0"/>
              <a:t>sin </a:t>
            </a:r>
            <a:r>
              <a:rPr lang="es-ES" dirty="0"/>
              <a:t>sumar (lo cual seria guardar la parte alta en R3 y la parte baja en R4) y desplazar el multiplicador o solo desplazar el multiplicador, pero para guardar el numero completo el MSB de R3 lo tengo que desplazar con el valor del </a:t>
            </a:r>
            <a:r>
              <a:rPr lang="es-ES" dirty="0" err="1"/>
              <a:t>carry</a:t>
            </a:r>
            <a:r>
              <a:rPr lang="es-ES" dirty="0"/>
              <a:t>, esto lo hago realizando un desplazamiento con 0 a la derecha y  una suma de este resultado con el numero 1000 si el </a:t>
            </a:r>
            <a:r>
              <a:rPr lang="es-ES" dirty="0" err="1"/>
              <a:t>carry</a:t>
            </a:r>
            <a:r>
              <a:rPr lang="es-ES" dirty="0"/>
              <a:t> es 1 de lo contrario solo se realiza el desplazamiento y para poder guardar la parte baja primero censamos el LSB de R3 por medio de la técnica de desplazamiento a la derecha e izquierda con cero y con el </a:t>
            </a:r>
            <a:r>
              <a:rPr lang="es-ES" dirty="0" err="1"/>
              <a:t>carry</a:t>
            </a:r>
            <a:r>
              <a:rPr lang="es-ES" dirty="0"/>
              <a:t> se define que numero se debe colocar en MSB de la parte baja.</a:t>
            </a:r>
          </a:p>
          <a:p>
            <a:endParaRPr lang="es-ES" dirty="0"/>
          </a:p>
        </p:txBody>
      </p:sp>
      <p:sp>
        <p:nvSpPr>
          <p:cNvPr id="16387" name="2 CuadroTexto"/>
          <p:cNvSpPr txBox="1">
            <a:spLocks noChangeArrowheads="1"/>
          </p:cNvSpPr>
          <p:nvPr/>
        </p:nvSpPr>
        <p:spPr bwMode="auto">
          <a:xfrm>
            <a:off x="520700" y="0"/>
            <a:ext cx="7670800" cy="830263"/>
          </a:xfrm>
          <a:prstGeom prst="rect">
            <a:avLst/>
          </a:prstGeom>
          <a:noFill/>
          <a:ln w="9525">
            <a:noFill/>
            <a:miter lim="800000"/>
            <a:headEnd/>
            <a:tailEnd/>
          </a:ln>
        </p:spPr>
        <p:txBody>
          <a:bodyPr>
            <a:spAutoFit/>
          </a:bodyPr>
          <a:lstStyle/>
          <a:p>
            <a:pPr algn="ctr"/>
            <a:r>
              <a:rPr lang="es-ES">
                <a:solidFill>
                  <a:srgbClr val="9933FF"/>
                </a:solidFill>
              </a:rPr>
              <a:t>DESCRIPCIÓN DEL ALGORITMO DE LA MULTIPLICACIÓN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bwMode="auto">
          <a:xfrm>
            <a:off x="3848100" y="10668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dirty="0">
                <a:solidFill>
                  <a:srgbClr val="9933FF"/>
                </a:solidFill>
              </a:rPr>
              <a:t>IDLE</a:t>
            </a:r>
          </a:p>
        </p:txBody>
      </p:sp>
      <p:sp>
        <p:nvSpPr>
          <p:cNvPr id="17411" name="3 Rombo"/>
          <p:cNvSpPr>
            <a:spLocks noChangeArrowheads="1"/>
          </p:cNvSpPr>
          <p:nvPr/>
        </p:nvSpPr>
        <p:spPr bwMode="auto">
          <a:xfrm>
            <a:off x="4191000" y="1612900"/>
            <a:ext cx="49530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a:solidFill>
                  <a:srgbClr val="0000FF"/>
                </a:solidFill>
              </a:rPr>
              <a:t>S</a:t>
            </a:r>
          </a:p>
        </p:txBody>
      </p:sp>
      <p:sp>
        <p:nvSpPr>
          <p:cNvPr id="6" name="5 Rectángulo"/>
          <p:cNvSpPr/>
          <p:nvPr/>
        </p:nvSpPr>
        <p:spPr bwMode="auto">
          <a:xfrm>
            <a:off x="2070100" y="2197100"/>
            <a:ext cx="4737100" cy="266699"/>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COUNT=N; C</a:t>
            </a:r>
            <a:r>
              <a:rPr lang="es-ES" sz="1100" dirty="0"/>
              <a:t> </a:t>
            </a:r>
            <a:r>
              <a:rPr lang="es-ES" sz="1100" dirty="0" smtClean="0">
                <a:solidFill>
                  <a:srgbClr val="9933FF"/>
                </a:solidFill>
              </a:rPr>
              <a:t>←0; MRAM[02]</a:t>
            </a:r>
            <a:r>
              <a:rPr lang="es-ES" sz="1100" dirty="0">
                <a:solidFill>
                  <a:srgbClr val="9933FF"/>
                </a:solidFill>
              </a:rPr>
              <a:t> </a:t>
            </a:r>
            <a:r>
              <a:rPr lang="es-ES" sz="1100" dirty="0" smtClean="0">
                <a:solidFill>
                  <a:srgbClr val="9933FF"/>
                </a:solidFill>
              </a:rPr>
              <a:t>←M; MRAM[00]</a:t>
            </a:r>
            <a:r>
              <a:rPr lang="es-ES" sz="1100" dirty="0">
                <a:solidFill>
                  <a:srgbClr val="9933FF"/>
                </a:solidFill>
              </a:rPr>
              <a:t> </a:t>
            </a:r>
            <a:r>
              <a:rPr lang="es-ES" sz="1100" dirty="0" smtClean="0">
                <a:solidFill>
                  <a:srgbClr val="9933FF"/>
                </a:solidFill>
              </a:rPr>
              <a:t>←1000; MRAM[03]</a:t>
            </a:r>
            <a:r>
              <a:rPr lang="es-ES" sz="1100" dirty="0">
                <a:solidFill>
                  <a:srgbClr val="9933FF"/>
                </a:solidFill>
              </a:rPr>
              <a:t> </a:t>
            </a:r>
            <a:r>
              <a:rPr lang="es-ES" sz="1100" dirty="0" smtClean="0">
                <a:solidFill>
                  <a:srgbClr val="9933FF"/>
                </a:solidFill>
              </a:rPr>
              <a:t>←m</a:t>
            </a:r>
            <a:endParaRPr lang="es-ES" sz="1100" dirty="0">
              <a:solidFill>
                <a:srgbClr val="9933FF"/>
              </a:solidFill>
            </a:endParaRPr>
          </a:p>
        </p:txBody>
      </p:sp>
      <p:sp>
        <p:nvSpPr>
          <p:cNvPr id="7" name="6 Rectángulo"/>
          <p:cNvSpPr/>
          <p:nvPr/>
        </p:nvSpPr>
        <p:spPr bwMode="auto">
          <a:xfrm>
            <a:off x="3771900" y="2654300"/>
            <a:ext cx="1358900" cy="355599"/>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RB←MRAM[03]; RA←</a:t>
            </a:r>
            <a:r>
              <a:rPr lang="es-ES" sz="1100" dirty="0">
                <a:solidFill>
                  <a:srgbClr val="9933FF"/>
                </a:solidFill>
              </a:rPr>
              <a:t>0</a:t>
            </a:r>
            <a:r>
              <a:rPr lang="es-ES" sz="1100" dirty="0" smtClean="0">
                <a:solidFill>
                  <a:srgbClr val="9933FF"/>
                </a:solidFill>
              </a:rPr>
              <a:t>;</a:t>
            </a:r>
            <a:endParaRPr lang="es-ES" sz="1100" dirty="0">
              <a:solidFill>
                <a:srgbClr val="9933FF"/>
              </a:solidFill>
            </a:endParaRPr>
          </a:p>
        </p:txBody>
      </p:sp>
      <p:sp>
        <p:nvSpPr>
          <p:cNvPr id="8" name="7 Rectángulo"/>
          <p:cNvSpPr/>
          <p:nvPr/>
        </p:nvSpPr>
        <p:spPr bwMode="auto">
          <a:xfrm>
            <a:off x="3860800" y="32004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RC←RA+RB</a:t>
            </a:r>
          </a:p>
        </p:txBody>
      </p:sp>
      <p:sp>
        <p:nvSpPr>
          <p:cNvPr id="10" name="9 Rectángulo"/>
          <p:cNvSpPr/>
          <p:nvPr/>
        </p:nvSpPr>
        <p:spPr bwMode="auto">
          <a:xfrm>
            <a:off x="4051300" y="4476750"/>
            <a:ext cx="825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RA</a:t>
            </a:r>
            <a:r>
              <a:rPr lang="es-ES" sz="1100" dirty="0" smtClean="0">
                <a:solidFill>
                  <a:srgbClr val="9933FF"/>
                </a:solidFill>
              </a:rPr>
              <a:t>←RC</a:t>
            </a:r>
            <a:endParaRPr lang="es-ES" sz="1100" dirty="0">
              <a:solidFill>
                <a:srgbClr val="9933FF"/>
              </a:solidFill>
            </a:endParaRPr>
          </a:p>
        </p:txBody>
      </p:sp>
      <p:sp>
        <p:nvSpPr>
          <p:cNvPr id="17420" name="14 CuadroTexto"/>
          <p:cNvSpPr txBox="1">
            <a:spLocks noChangeArrowheads="1"/>
          </p:cNvSpPr>
          <p:nvPr/>
        </p:nvSpPr>
        <p:spPr bwMode="auto">
          <a:xfrm>
            <a:off x="317500" y="203200"/>
            <a:ext cx="8089900" cy="461963"/>
          </a:xfrm>
          <a:prstGeom prst="rect">
            <a:avLst/>
          </a:prstGeom>
          <a:noFill/>
          <a:ln w="9525">
            <a:noFill/>
            <a:miter lim="800000"/>
            <a:headEnd/>
            <a:tailEnd/>
          </a:ln>
        </p:spPr>
        <p:txBody>
          <a:bodyPr>
            <a:spAutoFit/>
          </a:bodyPr>
          <a:lstStyle/>
          <a:p>
            <a:pPr algn="ctr"/>
            <a:r>
              <a:rPr lang="es-ES">
                <a:solidFill>
                  <a:srgbClr val="9933FF"/>
                </a:solidFill>
              </a:rPr>
              <a:t>ASM</a:t>
            </a:r>
          </a:p>
        </p:txBody>
      </p:sp>
      <p:sp>
        <p:nvSpPr>
          <p:cNvPr id="16" name="15 Rectángulo"/>
          <p:cNvSpPr/>
          <p:nvPr/>
        </p:nvSpPr>
        <p:spPr bwMode="auto">
          <a:xfrm>
            <a:off x="6223000" y="57277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RA</a:t>
            </a:r>
            <a:r>
              <a:rPr lang="es-ES" sz="1100" dirty="0" smtClean="0">
                <a:solidFill>
                  <a:srgbClr val="9933FF"/>
                </a:solidFill>
              </a:rPr>
              <a:t>←</a:t>
            </a:r>
            <a:r>
              <a:rPr lang="es-ES" sz="1100" dirty="0">
                <a:solidFill>
                  <a:srgbClr val="9933FF"/>
                </a:solidFill>
              </a:rPr>
              <a:t> MRAM[02]</a:t>
            </a:r>
          </a:p>
        </p:txBody>
      </p:sp>
      <p:sp>
        <p:nvSpPr>
          <p:cNvPr id="17" name="16 Rectángulo"/>
          <p:cNvSpPr/>
          <p:nvPr/>
        </p:nvSpPr>
        <p:spPr bwMode="auto">
          <a:xfrm>
            <a:off x="6273800" y="6197600"/>
            <a:ext cx="11049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smtClean="0">
                <a:solidFill>
                  <a:srgbClr val="9933FF"/>
                </a:solidFill>
              </a:rPr>
              <a:t>RB←R3</a:t>
            </a:r>
            <a:endParaRPr lang="es-ES" sz="1100" dirty="0">
              <a:solidFill>
                <a:srgbClr val="9933FF"/>
              </a:solidFill>
            </a:endParaRPr>
          </a:p>
        </p:txBody>
      </p:sp>
      <p:cxnSp>
        <p:nvCxnSpPr>
          <p:cNvPr id="40" name="39 Conector recto de flecha"/>
          <p:cNvCxnSpPr>
            <a:stCxn id="3" idx="2"/>
            <a:endCxn id="17411" idx="0"/>
          </p:cNvCxnSpPr>
          <p:nvPr/>
        </p:nvCxnSpPr>
        <p:spPr>
          <a:xfrm rot="5400000">
            <a:off x="4298951" y="1473200"/>
            <a:ext cx="279400"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2" name="41 Conector angular"/>
          <p:cNvCxnSpPr>
            <a:stCxn id="17411" idx="1"/>
            <a:endCxn id="3" idx="1"/>
          </p:cNvCxnSpPr>
          <p:nvPr/>
        </p:nvCxnSpPr>
        <p:spPr>
          <a:xfrm rot="10800000">
            <a:off x="3848100" y="1200150"/>
            <a:ext cx="342900" cy="603250"/>
          </a:xfrm>
          <a:prstGeom prst="bentConnector3">
            <a:avLst>
              <a:gd name="adj1" fmla="val 166667"/>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17411" idx="2"/>
            <a:endCxn id="6" idx="0"/>
          </p:cNvCxnSpPr>
          <p:nvPr/>
        </p:nvCxnSpPr>
        <p:spPr>
          <a:xfrm rot="5400000">
            <a:off x="4337050" y="2095500"/>
            <a:ext cx="203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a:stCxn id="6" idx="2"/>
            <a:endCxn id="7" idx="0"/>
          </p:cNvCxnSpPr>
          <p:nvPr/>
        </p:nvCxnSpPr>
        <p:spPr>
          <a:xfrm rot="16200000" flipH="1">
            <a:off x="4349750" y="2552699"/>
            <a:ext cx="190501"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8" name="47 Conector recto de flecha"/>
          <p:cNvCxnSpPr>
            <a:stCxn id="7" idx="2"/>
            <a:endCxn id="8" idx="0"/>
          </p:cNvCxnSpPr>
          <p:nvPr/>
        </p:nvCxnSpPr>
        <p:spPr>
          <a:xfrm rot="5400000">
            <a:off x="4356100" y="3105149"/>
            <a:ext cx="190501"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447" name="73 CuadroTexto"/>
          <p:cNvSpPr txBox="1">
            <a:spLocks noChangeArrowheads="1"/>
          </p:cNvSpPr>
          <p:nvPr/>
        </p:nvSpPr>
        <p:spPr bwMode="auto">
          <a:xfrm>
            <a:off x="3289300" y="1335088"/>
            <a:ext cx="203200" cy="276225"/>
          </a:xfrm>
          <a:prstGeom prst="rect">
            <a:avLst/>
          </a:prstGeom>
          <a:noFill/>
          <a:ln w="9525">
            <a:noFill/>
            <a:miter lim="800000"/>
            <a:headEnd/>
            <a:tailEnd/>
          </a:ln>
        </p:spPr>
        <p:txBody>
          <a:bodyPr>
            <a:spAutoFit/>
          </a:bodyPr>
          <a:lstStyle/>
          <a:p>
            <a:r>
              <a:rPr lang="es-ES" sz="1200" dirty="0"/>
              <a:t>0</a:t>
            </a:r>
          </a:p>
        </p:txBody>
      </p:sp>
      <p:sp>
        <p:nvSpPr>
          <p:cNvPr id="17448" name="74 CuadroTexto"/>
          <p:cNvSpPr txBox="1">
            <a:spLocks noChangeArrowheads="1"/>
          </p:cNvSpPr>
          <p:nvPr/>
        </p:nvSpPr>
        <p:spPr bwMode="auto">
          <a:xfrm>
            <a:off x="4635500" y="1920875"/>
            <a:ext cx="203200" cy="276225"/>
          </a:xfrm>
          <a:prstGeom prst="rect">
            <a:avLst/>
          </a:prstGeom>
          <a:noFill/>
          <a:ln w="9525">
            <a:noFill/>
            <a:miter lim="800000"/>
            <a:headEnd/>
            <a:tailEnd/>
          </a:ln>
        </p:spPr>
        <p:txBody>
          <a:bodyPr>
            <a:spAutoFit/>
          </a:bodyPr>
          <a:lstStyle/>
          <a:p>
            <a:r>
              <a:rPr lang="es-ES" sz="1200"/>
              <a:t>1</a:t>
            </a:r>
          </a:p>
        </p:txBody>
      </p:sp>
      <p:sp>
        <p:nvSpPr>
          <p:cNvPr id="67" name="66 Rectángulo"/>
          <p:cNvSpPr/>
          <p:nvPr/>
        </p:nvSpPr>
        <p:spPr bwMode="auto">
          <a:xfrm>
            <a:off x="3670300" y="3619500"/>
            <a:ext cx="1562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smtClean="0">
                <a:solidFill>
                  <a:srgbClr val="9933FF"/>
                </a:solidFill>
              </a:rPr>
              <a:t>ShiftR</a:t>
            </a:r>
            <a:r>
              <a:rPr lang="es-ES" sz="1100" dirty="0" smtClean="0">
                <a:solidFill>
                  <a:srgbClr val="9933FF"/>
                </a:solidFill>
              </a:rPr>
              <a:t> </a:t>
            </a:r>
            <a:r>
              <a:rPr lang="es-ES" sz="1100" dirty="0">
                <a:solidFill>
                  <a:srgbClr val="9933FF"/>
                </a:solidFill>
              </a:rPr>
              <a:t>(RC),0</a:t>
            </a:r>
          </a:p>
        </p:txBody>
      </p:sp>
      <p:sp>
        <p:nvSpPr>
          <p:cNvPr id="69" name="68 Rectángulo"/>
          <p:cNvSpPr/>
          <p:nvPr/>
        </p:nvSpPr>
        <p:spPr bwMode="auto">
          <a:xfrm>
            <a:off x="3683000" y="4051300"/>
            <a:ext cx="1562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smtClean="0">
                <a:solidFill>
                  <a:srgbClr val="9933FF"/>
                </a:solidFill>
              </a:rPr>
              <a:t>ShiftL</a:t>
            </a:r>
            <a:r>
              <a:rPr lang="es-ES" sz="1100" dirty="0" smtClean="0">
                <a:solidFill>
                  <a:srgbClr val="9933FF"/>
                </a:solidFill>
              </a:rPr>
              <a:t> </a:t>
            </a:r>
            <a:r>
              <a:rPr lang="es-ES" sz="1100" dirty="0">
                <a:solidFill>
                  <a:srgbClr val="9933FF"/>
                </a:solidFill>
              </a:rPr>
              <a:t>(RC),0</a:t>
            </a:r>
          </a:p>
        </p:txBody>
      </p:sp>
      <p:sp>
        <p:nvSpPr>
          <p:cNvPr id="72" name="71 Rectángulo"/>
          <p:cNvSpPr/>
          <p:nvPr/>
        </p:nvSpPr>
        <p:spPr bwMode="auto">
          <a:xfrm>
            <a:off x="3911600" y="4902200"/>
            <a:ext cx="11049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a:t>
            </a:r>
            <a:r>
              <a:rPr lang="es-ES" sz="1100" dirty="0" smtClean="0">
                <a:solidFill>
                  <a:srgbClr val="9933FF"/>
                </a:solidFill>
              </a:rPr>
              <a:t>RA-RB</a:t>
            </a:r>
            <a:endParaRPr lang="es-ES" sz="1100" dirty="0">
              <a:solidFill>
                <a:srgbClr val="9933FF"/>
              </a:solidFill>
            </a:endParaRPr>
          </a:p>
        </p:txBody>
      </p:sp>
      <p:sp>
        <p:nvSpPr>
          <p:cNvPr id="74" name="3 Rombo"/>
          <p:cNvSpPr>
            <a:spLocks noChangeArrowheads="1"/>
          </p:cNvSpPr>
          <p:nvPr/>
        </p:nvSpPr>
        <p:spPr bwMode="auto">
          <a:xfrm>
            <a:off x="4217195" y="5346700"/>
            <a:ext cx="49530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a:solidFill>
                  <a:srgbClr val="0000FF"/>
                </a:solidFill>
              </a:rPr>
              <a:t>C</a:t>
            </a:r>
          </a:p>
        </p:txBody>
      </p:sp>
      <p:cxnSp>
        <p:nvCxnSpPr>
          <p:cNvPr id="80" name="79 Conector recto de flecha"/>
          <p:cNvCxnSpPr>
            <a:endCxn id="6" idx="3"/>
          </p:cNvCxnSpPr>
          <p:nvPr/>
        </p:nvCxnSpPr>
        <p:spPr>
          <a:xfrm rot="10800000">
            <a:off x="6807200" y="2330450"/>
            <a:ext cx="457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2" name="81 CuadroTexto"/>
          <p:cNvSpPr txBox="1"/>
          <p:nvPr/>
        </p:nvSpPr>
        <p:spPr>
          <a:xfrm>
            <a:off x="7264400" y="2125244"/>
            <a:ext cx="520700" cy="338554"/>
          </a:xfrm>
          <a:prstGeom prst="rect">
            <a:avLst/>
          </a:prstGeom>
          <a:noFill/>
        </p:spPr>
        <p:txBody>
          <a:bodyPr wrap="square" rtlCol="0">
            <a:spAutoFit/>
          </a:bodyPr>
          <a:lstStyle/>
          <a:p>
            <a:r>
              <a:rPr lang="es-ES" sz="1600" dirty="0" smtClean="0"/>
              <a:t>S0</a:t>
            </a:r>
            <a:endParaRPr lang="es-ES" sz="1600" dirty="0"/>
          </a:p>
        </p:txBody>
      </p:sp>
      <p:sp>
        <p:nvSpPr>
          <p:cNvPr id="83" name="82 CuadroTexto"/>
          <p:cNvSpPr txBox="1"/>
          <p:nvPr/>
        </p:nvSpPr>
        <p:spPr>
          <a:xfrm>
            <a:off x="5588000" y="2667000"/>
            <a:ext cx="825500" cy="338554"/>
          </a:xfrm>
          <a:prstGeom prst="rect">
            <a:avLst/>
          </a:prstGeom>
          <a:noFill/>
        </p:spPr>
        <p:txBody>
          <a:bodyPr wrap="square" rtlCol="0">
            <a:spAutoFit/>
          </a:bodyPr>
          <a:lstStyle/>
          <a:p>
            <a:r>
              <a:rPr lang="es-ES" sz="1600" dirty="0" smtClean="0"/>
              <a:t>Q0=1</a:t>
            </a:r>
            <a:endParaRPr lang="es-ES" sz="1600" dirty="0"/>
          </a:p>
        </p:txBody>
      </p:sp>
      <p:cxnSp>
        <p:nvCxnSpPr>
          <p:cNvPr id="85" name="84 Conector recto de flecha"/>
          <p:cNvCxnSpPr>
            <a:endCxn id="74" idx="3"/>
          </p:cNvCxnSpPr>
          <p:nvPr/>
        </p:nvCxnSpPr>
        <p:spPr>
          <a:xfrm rot="10800000" flipV="1">
            <a:off x="4712496" y="5168900"/>
            <a:ext cx="888205" cy="3683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8" name="87 CuadroTexto"/>
          <p:cNvSpPr txBox="1"/>
          <p:nvPr/>
        </p:nvSpPr>
        <p:spPr>
          <a:xfrm>
            <a:off x="5588000" y="4830346"/>
            <a:ext cx="825500" cy="338554"/>
          </a:xfrm>
          <a:prstGeom prst="rect">
            <a:avLst/>
          </a:prstGeom>
          <a:noFill/>
        </p:spPr>
        <p:txBody>
          <a:bodyPr wrap="square" rtlCol="0">
            <a:spAutoFit/>
          </a:bodyPr>
          <a:lstStyle/>
          <a:p>
            <a:r>
              <a:rPr lang="es-ES" sz="1600" dirty="0" smtClean="0"/>
              <a:t>Q0=1</a:t>
            </a:r>
            <a:endParaRPr lang="es-ES" sz="1600" dirty="0"/>
          </a:p>
        </p:txBody>
      </p:sp>
      <p:cxnSp>
        <p:nvCxnSpPr>
          <p:cNvPr id="90" name="89 Conector recto de flecha"/>
          <p:cNvCxnSpPr>
            <a:stCxn id="83" idx="1"/>
            <a:endCxn id="7" idx="3"/>
          </p:cNvCxnSpPr>
          <p:nvPr/>
        </p:nvCxnSpPr>
        <p:spPr>
          <a:xfrm rot="10800000">
            <a:off x="5130800" y="2832101"/>
            <a:ext cx="457200" cy="4177"/>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1" name="90 CuadroTexto"/>
          <p:cNvSpPr txBox="1"/>
          <p:nvPr/>
        </p:nvSpPr>
        <p:spPr>
          <a:xfrm>
            <a:off x="7785100" y="5689600"/>
            <a:ext cx="990600" cy="338554"/>
          </a:xfrm>
          <a:prstGeom prst="rect">
            <a:avLst/>
          </a:prstGeom>
          <a:noFill/>
        </p:spPr>
        <p:txBody>
          <a:bodyPr wrap="square" rtlCol="0">
            <a:spAutoFit/>
          </a:bodyPr>
          <a:lstStyle/>
          <a:p>
            <a:r>
              <a:rPr lang="es-ES" sz="1600" dirty="0" smtClean="0"/>
              <a:t>S1:YES</a:t>
            </a:r>
            <a:endParaRPr lang="es-ES" sz="1600" dirty="0"/>
          </a:p>
        </p:txBody>
      </p:sp>
      <p:cxnSp>
        <p:nvCxnSpPr>
          <p:cNvPr id="93" name="92 Conector recto de flecha"/>
          <p:cNvCxnSpPr>
            <a:stCxn id="91" idx="1"/>
            <a:endCxn id="16" idx="3"/>
          </p:cNvCxnSpPr>
          <p:nvPr/>
        </p:nvCxnSpPr>
        <p:spPr>
          <a:xfrm rot="10800000" flipV="1">
            <a:off x="7404100" y="5858876"/>
            <a:ext cx="381000" cy="217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5" name="94 Rectángulo"/>
          <p:cNvSpPr/>
          <p:nvPr/>
        </p:nvSpPr>
        <p:spPr bwMode="auto">
          <a:xfrm>
            <a:off x="2146300" y="5702300"/>
            <a:ext cx="11049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smtClean="0">
                <a:solidFill>
                  <a:srgbClr val="9933FF"/>
                </a:solidFill>
              </a:rPr>
              <a:t>RB←R3; RA</a:t>
            </a:r>
            <a:r>
              <a:rPr lang="es-ES" sz="1100" dirty="0">
                <a:solidFill>
                  <a:srgbClr val="9933FF"/>
                </a:solidFill>
              </a:rPr>
              <a:t> </a:t>
            </a:r>
            <a:r>
              <a:rPr lang="es-ES" sz="1100" dirty="0" smtClean="0">
                <a:solidFill>
                  <a:srgbClr val="9933FF"/>
                </a:solidFill>
              </a:rPr>
              <a:t>←0</a:t>
            </a:r>
            <a:endParaRPr lang="es-ES" sz="1100" dirty="0">
              <a:solidFill>
                <a:srgbClr val="9933FF"/>
              </a:solidFill>
            </a:endParaRPr>
          </a:p>
        </p:txBody>
      </p:sp>
      <p:sp>
        <p:nvSpPr>
          <p:cNvPr id="96" name="95 CuadroTexto"/>
          <p:cNvSpPr txBox="1"/>
          <p:nvPr/>
        </p:nvSpPr>
        <p:spPr>
          <a:xfrm>
            <a:off x="663575" y="5668546"/>
            <a:ext cx="822325" cy="338554"/>
          </a:xfrm>
          <a:prstGeom prst="rect">
            <a:avLst/>
          </a:prstGeom>
          <a:noFill/>
        </p:spPr>
        <p:txBody>
          <a:bodyPr wrap="square" rtlCol="0">
            <a:spAutoFit/>
          </a:bodyPr>
          <a:lstStyle/>
          <a:p>
            <a:r>
              <a:rPr lang="es-ES" sz="1600" dirty="0" smtClean="0"/>
              <a:t>S2:NO</a:t>
            </a:r>
            <a:endParaRPr lang="es-ES" sz="1600" dirty="0"/>
          </a:p>
        </p:txBody>
      </p:sp>
      <p:cxnSp>
        <p:nvCxnSpPr>
          <p:cNvPr id="98" name="97 Conector recto de flecha"/>
          <p:cNvCxnSpPr>
            <a:stCxn id="96" idx="3"/>
            <a:endCxn id="95" idx="1"/>
          </p:cNvCxnSpPr>
          <p:nvPr/>
        </p:nvCxnSpPr>
        <p:spPr>
          <a:xfrm flipV="1">
            <a:off x="1485900" y="5835650"/>
            <a:ext cx="660400" cy="217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9" name="98 Rectángulo"/>
          <p:cNvSpPr/>
          <p:nvPr/>
        </p:nvSpPr>
        <p:spPr bwMode="auto">
          <a:xfrm>
            <a:off x="2108200" y="61976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RC←RA+RB</a:t>
            </a:r>
          </a:p>
        </p:txBody>
      </p:sp>
      <p:cxnSp>
        <p:nvCxnSpPr>
          <p:cNvPr id="101" name="100 Forma"/>
          <p:cNvCxnSpPr>
            <a:stCxn id="74" idx="1"/>
            <a:endCxn id="95" idx="0"/>
          </p:cNvCxnSpPr>
          <p:nvPr/>
        </p:nvCxnSpPr>
        <p:spPr>
          <a:xfrm rot="10800000" flipV="1">
            <a:off x="2698751" y="5537200"/>
            <a:ext cx="1518445" cy="1651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3" name="102 Forma"/>
          <p:cNvCxnSpPr>
            <a:stCxn id="74" idx="3"/>
            <a:endCxn id="16" idx="0"/>
          </p:cNvCxnSpPr>
          <p:nvPr/>
        </p:nvCxnSpPr>
        <p:spPr>
          <a:xfrm>
            <a:off x="4712495" y="5537200"/>
            <a:ext cx="2101055" cy="1905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5" name="104 Conector recto de flecha"/>
          <p:cNvCxnSpPr>
            <a:stCxn id="16" idx="2"/>
            <a:endCxn id="17" idx="0"/>
          </p:cNvCxnSpPr>
          <p:nvPr/>
        </p:nvCxnSpPr>
        <p:spPr>
          <a:xfrm rot="16200000" flipH="1">
            <a:off x="6718300" y="6089650"/>
            <a:ext cx="20320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7" name="106 Conector recto de flecha"/>
          <p:cNvCxnSpPr>
            <a:stCxn id="95" idx="2"/>
            <a:endCxn id="99" idx="0"/>
          </p:cNvCxnSpPr>
          <p:nvPr/>
        </p:nvCxnSpPr>
        <p:spPr>
          <a:xfrm rot="5400000">
            <a:off x="2584450" y="6083300"/>
            <a:ext cx="2286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9" name="108 Conector recto de flecha"/>
          <p:cNvCxnSpPr>
            <a:stCxn id="99" idx="2"/>
          </p:cNvCxnSpPr>
          <p:nvPr/>
        </p:nvCxnSpPr>
        <p:spPr>
          <a:xfrm rot="5400000">
            <a:off x="2577703" y="6584553"/>
            <a:ext cx="241300" cy="794"/>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1" name="110 Conector recto de flecha"/>
          <p:cNvCxnSpPr>
            <a:stCxn id="17" idx="2"/>
          </p:cNvCxnSpPr>
          <p:nvPr/>
        </p:nvCxnSpPr>
        <p:spPr>
          <a:xfrm rot="5400000">
            <a:off x="6705600" y="6584950"/>
            <a:ext cx="2413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3" name="112 Conector recto de flecha"/>
          <p:cNvCxnSpPr>
            <a:stCxn id="8" idx="2"/>
            <a:endCxn id="67" idx="0"/>
          </p:cNvCxnSpPr>
          <p:nvPr/>
        </p:nvCxnSpPr>
        <p:spPr>
          <a:xfrm rot="5400000">
            <a:off x="4375150" y="3543300"/>
            <a:ext cx="1524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5" name="114 Conector recto de flecha"/>
          <p:cNvCxnSpPr>
            <a:stCxn id="67" idx="2"/>
            <a:endCxn id="69" idx="0"/>
          </p:cNvCxnSpPr>
          <p:nvPr/>
        </p:nvCxnSpPr>
        <p:spPr>
          <a:xfrm rot="16200000" flipH="1">
            <a:off x="4375150" y="3962400"/>
            <a:ext cx="16510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7" name="116 Conector recto de flecha"/>
          <p:cNvCxnSpPr>
            <a:stCxn id="69" idx="2"/>
            <a:endCxn id="10" idx="0"/>
          </p:cNvCxnSpPr>
          <p:nvPr/>
        </p:nvCxnSpPr>
        <p:spPr>
          <a:xfrm rot="5400000">
            <a:off x="4384675" y="4397375"/>
            <a:ext cx="15875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9" name="118 Conector recto de flecha"/>
          <p:cNvCxnSpPr>
            <a:stCxn id="10" idx="2"/>
            <a:endCxn id="72" idx="0"/>
          </p:cNvCxnSpPr>
          <p:nvPr/>
        </p:nvCxnSpPr>
        <p:spPr>
          <a:xfrm rot="5400000">
            <a:off x="4384675" y="4822825"/>
            <a:ext cx="15875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1" name="120 Conector recto de flecha"/>
          <p:cNvCxnSpPr>
            <a:stCxn id="72" idx="2"/>
            <a:endCxn id="74" idx="0"/>
          </p:cNvCxnSpPr>
          <p:nvPr/>
        </p:nvCxnSpPr>
        <p:spPr>
          <a:xfrm rot="16200000" flipH="1">
            <a:off x="4375547" y="5257402"/>
            <a:ext cx="177800" cy="79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2" name="73 CuadroTexto"/>
          <p:cNvSpPr txBox="1">
            <a:spLocks noChangeArrowheads="1"/>
          </p:cNvSpPr>
          <p:nvPr/>
        </p:nvSpPr>
        <p:spPr bwMode="auto">
          <a:xfrm>
            <a:off x="3492500" y="5260976"/>
            <a:ext cx="203200" cy="276225"/>
          </a:xfrm>
          <a:prstGeom prst="rect">
            <a:avLst/>
          </a:prstGeom>
          <a:noFill/>
          <a:ln w="9525">
            <a:noFill/>
            <a:miter lim="800000"/>
            <a:headEnd/>
            <a:tailEnd/>
          </a:ln>
        </p:spPr>
        <p:txBody>
          <a:bodyPr>
            <a:spAutoFit/>
          </a:bodyPr>
          <a:lstStyle/>
          <a:p>
            <a:r>
              <a:rPr lang="es-ES" sz="1200" dirty="0"/>
              <a:t>0</a:t>
            </a:r>
          </a:p>
        </p:txBody>
      </p:sp>
      <p:sp>
        <p:nvSpPr>
          <p:cNvPr id="123" name="74 CuadroTexto"/>
          <p:cNvSpPr txBox="1">
            <a:spLocks noChangeArrowheads="1"/>
          </p:cNvSpPr>
          <p:nvPr/>
        </p:nvSpPr>
        <p:spPr bwMode="auto">
          <a:xfrm>
            <a:off x="5486400" y="5260976"/>
            <a:ext cx="203200" cy="276225"/>
          </a:xfrm>
          <a:prstGeom prst="rect">
            <a:avLst/>
          </a:prstGeom>
          <a:noFill/>
          <a:ln w="9525">
            <a:noFill/>
            <a:miter lim="800000"/>
            <a:headEnd/>
            <a:tailEnd/>
          </a:ln>
        </p:spPr>
        <p:txBody>
          <a:bodyPr>
            <a:spAutoFit/>
          </a:bodyPr>
          <a:lstStyle/>
          <a:p>
            <a:r>
              <a:rPr lang="es-ES" sz="1200"/>
              <a:t>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3 Rombo"/>
          <p:cNvSpPr>
            <a:spLocks noChangeArrowheads="1"/>
          </p:cNvSpPr>
          <p:nvPr/>
        </p:nvSpPr>
        <p:spPr bwMode="auto">
          <a:xfrm>
            <a:off x="2114550" y="3070225"/>
            <a:ext cx="49530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a:solidFill>
                  <a:srgbClr val="0000FF"/>
                </a:solidFill>
              </a:rPr>
              <a:t>C</a:t>
            </a:r>
          </a:p>
        </p:txBody>
      </p:sp>
      <p:sp>
        <p:nvSpPr>
          <p:cNvPr id="11" name="10 Rectángulo"/>
          <p:cNvSpPr/>
          <p:nvPr/>
        </p:nvSpPr>
        <p:spPr bwMode="auto">
          <a:xfrm>
            <a:off x="450850" y="3492500"/>
            <a:ext cx="1409700" cy="255587"/>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RC←RA+RB; RB </a:t>
            </a:r>
            <a:r>
              <a:rPr lang="es-ES" sz="1100" dirty="0" smtClean="0">
                <a:solidFill>
                  <a:srgbClr val="9933FF"/>
                </a:solidFill>
              </a:rPr>
              <a:t>←R4</a:t>
            </a:r>
            <a:endParaRPr lang="es-ES" sz="1100" dirty="0">
              <a:solidFill>
                <a:srgbClr val="9933FF"/>
              </a:solidFill>
            </a:endParaRPr>
          </a:p>
        </p:txBody>
      </p:sp>
      <p:sp>
        <p:nvSpPr>
          <p:cNvPr id="12" name="11 Rectángulo"/>
          <p:cNvSpPr/>
          <p:nvPr/>
        </p:nvSpPr>
        <p:spPr bwMode="auto">
          <a:xfrm>
            <a:off x="330200" y="3937000"/>
            <a:ext cx="16510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a:solidFill>
                  <a:srgbClr val="9933FF"/>
                </a:solidFill>
              </a:rPr>
              <a:t>ShiftR</a:t>
            </a:r>
            <a:r>
              <a:rPr lang="es-ES" sz="1100" dirty="0">
                <a:solidFill>
                  <a:srgbClr val="9933FF"/>
                </a:solidFill>
              </a:rPr>
              <a:t> (RC),0</a:t>
            </a:r>
          </a:p>
        </p:txBody>
      </p:sp>
      <p:sp>
        <p:nvSpPr>
          <p:cNvPr id="13" name="12 Rectángulo"/>
          <p:cNvSpPr/>
          <p:nvPr/>
        </p:nvSpPr>
        <p:spPr bwMode="auto">
          <a:xfrm>
            <a:off x="730250" y="5253038"/>
            <a:ext cx="825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smtClean="0">
                <a:solidFill>
                  <a:srgbClr val="9933FF"/>
                </a:solidFill>
              </a:rPr>
              <a:t>RB←</a:t>
            </a:r>
            <a:r>
              <a:rPr lang="es-ES" sz="1100" dirty="0">
                <a:solidFill>
                  <a:srgbClr val="9933FF"/>
                </a:solidFill>
              </a:rPr>
              <a:t>RC</a:t>
            </a:r>
          </a:p>
        </p:txBody>
      </p:sp>
      <p:sp>
        <p:nvSpPr>
          <p:cNvPr id="17" name="16 Rectángulo"/>
          <p:cNvSpPr/>
          <p:nvPr/>
        </p:nvSpPr>
        <p:spPr bwMode="auto">
          <a:xfrm>
            <a:off x="2674939" y="3467099"/>
            <a:ext cx="1643061" cy="280987"/>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RC←RA+RB; </a:t>
            </a:r>
            <a:r>
              <a:rPr lang="es-ES" sz="1100" dirty="0" smtClean="0">
                <a:solidFill>
                  <a:srgbClr val="9933FF"/>
                </a:solidFill>
              </a:rPr>
              <a:t>RB</a:t>
            </a:r>
            <a:r>
              <a:rPr lang="es-ES" sz="1100" dirty="0">
                <a:solidFill>
                  <a:srgbClr val="9933FF"/>
                </a:solidFill>
              </a:rPr>
              <a:t> </a:t>
            </a:r>
            <a:r>
              <a:rPr lang="es-ES" sz="1100" dirty="0" smtClean="0">
                <a:solidFill>
                  <a:srgbClr val="9933FF"/>
                </a:solidFill>
              </a:rPr>
              <a:t>←R4 </a:t>
            </a:r>
            <a:endParaRPr lang="es-ES" sz="1100" dirty="0">
              <a:solidFill>
                <a:srgbClr val="9933FF"/>
              </a:solidFill>
            </a:endParaRPr>
          </a:p>
        </p:txBody>
      </p:sp>
      <p:sp>
        <p:nvSpPr>
          <p:cNvPr id="18" name="17 Rectángulo"/>
          <p:cNvSpPr/>
          <p:nvPr/>
        </p:nvSpPr>
        <p:spPr bwMode="auto">
          <a:xfrm>
            <a:off x="2665413" y="3919537"/>
            <a:ext cx="16510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smtClean="0">
                <a:solidFill>
                  <a:srgbClr val="9933FF"/>
                </a:solidFill>
              </a:rPr>
              <a:t>ShiftL</a:t>
            </a:r>
            <a:r>
              <a:rPr lang="es-ES" sz="1100" dirty="0" smtClean="0">
                <a:solidFill>
                  <a:srgbClr val="9933FF"/>
                </a:solidFill>
              </a:rPr>
              <a:t> </a:t>
            </a:r>
            <a:r>
              <a:rPr lang="es-ES" sz="1100" dirty="0">
                <a:solidFill>
                  <a:srgbClr val="9933FF"/>
                </a:solidFill>
              </a:rPr>
              <a:t>(RC),0</a:t>
            </a:r>
          </a:p>
        </p:txBody>
      </p:sp>
      <p:sp>
        <p:nvSpPr>
          <p:cNvPr id="18457" name="3 Rombo"/>
          <p:cNvSpPr>
            <a:spLocks noChangeArrowheads="1"/>
          </p:cNvSpPr>
          <p:nvPr/>
        </p:nvSpPr>
        <p:spPr bwMode="auto">
          <a:xfrm>
            <a:off x="6642100" y="3898900"/>
            <a:ext cx="49530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a:solidFill>
                  <a:srgbClr val="0000FF"/>
                </a:solidFill>
              </a:rPr>
              <a:t>C</a:t>
            </a:r>
          </a:p>
        </p:txBody>
      </p:sp>
      <p:sp>
        <p:nvSpPr>
          <p:cNvPr id="34" name="33 Rectángulo"/>
          <p:cNvSpPr/>
          <p:nvPr/>
        </p:nvSpPr>
        <p:spPr bwMode="auto">
          <a:xfrm>
            <a:off x="4730750" y="4356100"/>
            <a:ext cx="1905000" cy="260349"/>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RC←RA+RB; RB </a:t>
            </a:r>
            <a:r>
              <a:rPr lang="es-ES" sz="1100" dirty="0" smtClean="0">
                <a:solidFill>
                  <a:srgbClr val="9933FF"/>
                </a:solidFill>
              </a:rPr>
              <a:t>←MRAM[00]</a:t>
            </a:r>
            <a:endParaRPr lang="es-ES" sz="1100" dirty="0">
              <a:solidFill>
                <a:srgbClr val="9933FF"/>
              </a:solidFill>
            </a:endParaRPr>
          </a:p>
        </p:txBody>
      </p:sp>
      <p:sp>
        <p:nvSpPr>
          <p:cNvPr id="37" name="36 Rectángulo"/>
          <p:cNvSpPr/>
          <p:nvPr/>
        </p:nvSpPr>
        <p:spPr bwMode="auto">
          <a:xfrm>
            <a:off x="4857750" y="4806950"/>
            <a:ext cx="16510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a:solidFill>
                  <a:srgbClr val="9933FF"/>
                </a:solidFill>
              </a:rPr>
              <a:t>ShiftR</a:t>
            </a:r>
            <a:r>
              <a:rPr lang="es-ES" sz="1100" dirty="0">
                <a:solidFill>
                  <a:srgbClr val="9933FF"/>
                </a:solidFill>
              </a:rPr>
              <a:t> (RC),0</a:t>
            </a:r>
          </a:p>
        </p:txBody>
      </p:sp>
      <p:cxnSp>
        <p:nvCxnSpPr>
          <p:cNvPr id="56" name="55 Conector recto"/>
          <p:cNvCxnSpPr/>
          <p:nvPr/>
        </p:nvCxnSpPr>
        <p:spPr>
          <a:xfrm rot="16200000" flipV="1">
            <a:off x="6359525" y="3825875"/>
            <a:ext cx="5175250" cy="12700"/>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4" idx="2"/>
            <a:endCxn id="37" idx="0"/>
          </p:cNvCxnSpPr>
          <p:nvPr/>
        </p:nvCxnSpPr>
        <p:spPr>
          <a:xfrm rot="5400000">
            <a:off x="5588000" y="4711699"/>
            <a:ext cx="190501"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507" name="119 CuadroTexto"/>
          <p:cNvSpPr txBox="1">
            <a:spLocks noChangeArrowheads="1"/>
          </p:cNvSpPr>
          <p:nvPr/>
        </p:nvSpPr>
        <p:spPr bwMode="auto">
          <a:xfrm>
            <a:off x="3079750" y="2984500"/>
            <a:ext cx="203200" cy="276225"/>
          </a:xfrm>
          <a:prstGeom prst="rect">
            <a:avLst/>
          </a:prstGeom>
          <a:noFill/>
          <a:ln w="9525">
            <a:noFill/>
            <a:miter lim="800000"/>
            <a:headEnd/>
            <a:tailEnd/>
          </a:ln>
        </p:spPr>
        <p:txBody>
          <a:bodyPr>
            <a:spAutoFit/>
          </a:bodyPr>
          <a:lstStyle/>
          <a:p>
            <a:r>
              <a:rPr lang="es-ES" sz="1200"/>
              <a:t>0</a:t>
            </a:r>
          </a:p>
        </p:txBody>
      </p:sp>
      <p:sp>
        <p:nvSpPr>
          <p:cNvPr id="18508" name="120 CuadroTexto"/>
          <p:cNvSpPr txBox="1">
            <a:spLocks noChangeArrowheads="1"/>
          </p:cNvSpPr>
          <p:nvPr/>
        </p:nvSpPr>
        <p:spPr bwMode="auto">
          <a:xfrm>
            <a:off x="7461250" y="3813175"/>
            <a:ext cx="203200" cy="276225"/>
          </a:xfrm>
          <a:prstGeom prst="rect">
            <a:avLst/>
          </a:prstGeom>
          <a:noFill/>
          <a:ln w="9525">
            <a:noFill/>
            <a:miter lim="800000"/>
            <a:headEnd/>
            <a:tailEnd/>
          </a:ln>
        </p:spPr>
        <p:txBody>
          <a:bodyPr>
            <a:spAutoFit/>
          </a:bodyPr>
          <a:lstStyle/>
          <a:p>
            <a:r>
              <a:rPr lang="es-ES" sz="1200"/>
              <a:t>0</a:t>
            </a:r>
          </a:p>
        </p:txBody>
      </p:sp>
      <p:sp>
        <p:nvSpPr>
          <p:cNvPr id="18509" name="121 CuadroTexto"/>
          <p:cNvSpPr txBox="1">
            <a:spLocks noChangeArrowheads="1"/>
          </p:cNvSpPr>
          <p:nvPr/>
        </p:nvSpPr>
        <p:spPr bwMode="auto">
          <a:xfrm>
            <a:off x="1428750" y="2984500"/>
            <a:ext cx="203200" cy="276225"/>
          </a:xfrm>
          <a:prstGeom prst="rect">
            <a:avLst/>
          </a:prstGeom>
          <a:noFill/>
          <a:ln w="9525">
            <a:noFill/>
            <a:miter lim="800000"/>
            <a:headEnd/>
            <a:tailEnd/>
          </a:ln>
        </p:spPr>
        <p:txBody>
          <a:bodyPr>
            <a:spAutoFit/>
          </a:bodyPr>
          <a:lstStyle/>
          <a:p>
            <a:r>
              <a:rPr lang="es-ES" sz="1200"/>
              <a:t>1</a:t>
            </a:r>
          </a:p>
        </p:txBody>
      </p:sp>
      <p:sp>
        <p:nvSpPr>
          <p:cNvPr id="18510" name="122 CuadroTexto"/>
          <p:cNvSpPr txBox="1">
            <a:spLocks noChangeArrowheads="1"/>
          </p:cNvSpPr>
          <p:nvPr/>
        </p:nvSpPr>
        <p:spPr bwMode="auto">
          <a:xfrm>
            <a:off x="5988050" y="3813175"/>
            <a:ext cx="203200" cy="276225"/>
          </a:xfrm>
          <a:prstGeom prst="rect">
            <a:avLst/>
          </a:prstGeom>
          <a:noFill/>
          <a:ln w="9525">
            <a:noFill/>
            <a:miter lim="800000"/>
            <a:headEnd/>
            <a:tailEnd/>
          </a:ln>
        </p:spPr>
        <p:txBody>
          <a:bodyPr>
            <a:spAutoFit/>
          </a:bodyPr>
          <a:lstStyle/>
          <a:p>
            <a:r>
              <a:rPr lang="es-ES" sz="1200"/>
              <a:t>1</a:t>
            </a:r>
          </a:p>
        </p:txBody>
      </p:sp>
      <p:sp>
        <p:nvSpPr>
          <p:cNvPr id="79" name="78 Rectángulo"/>
          <p:cNvSpPr/>
          <p:nvPr/>
        </p:nvSpPr>
        <p:spPr bwMode="auto">
          <a:xfrm>
            <a:off x="6267450" y="10668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RC←RA+RB</a:t>
            </a:r>
          </a:p>
        </p:txBody>
      </p:sp>
      <p:sp>
        <p:nvSpPr>
          <p:cNvPr id="81" name="80 CuadroTexto"/>
          <p:cNvSpPr txBox="1"/>
          <p:nvPr/>
        </p:nvSpPr>
        <p:spPr>
          <a:xfrm>
            <a:off x="7734300" y="1033046"/>
            <a:ext cx="990600" cy="338554"/>
          </a:xfrm>
          <a:prstGeom prst="rect">
            <a:avLst/>
          </a:prstGeom>
          <a:noFill/>
        </p:spPr>
        <p:txBody>
          <a:bodyPr wrap="square" rtlCol="0">
            <a:spAutoFit/>
          </a:bodyPr>
          <a:lstStyle/>
          <a:p>
            <a:r>
              <a:rPr lang="es-ES" sz="1600" dirty="0" smtClean="0"/>
              <a:t>S1:YES</a:t>
            </a:r>
            <a:endParaRPr lang="es-ES" sz="1600" dirty="0"/>
          </a:p>
        </p:txBody>
      </p:sp>
      <p:cxnSp>
        <p:nvCxnSpPr>
          <p:cNvPr id="85" name="84 Conector recto de flecha"/>
          <p:cNvCxnSpPr>
            <a:stCxn id="81" idx="1"/>
            <a:endCxn id="79" idx="3"/>
          </p:cNvCxnSpPr>
          <p:nvPr/>
        </p:nvCxnSpPr>
        <p:spPr>
          <a:xfrm rot="10800000">
            <a:off x="7448550" y="1200151"/>
            <a:ext cx="285750" cy="217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7" name="86 Rectángulo"/>
          <p:cNvSpPr/>
          <p:nvPr/>
        </p:nvSpPr>
        <p:spPr bwMode="auto">
          <a:xfrm>
            <a:off x="1646238" y="1134646"/>
            <a:ext cx="1433512"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smtClean="0">
                <a:solidFill>
                  <a:srgbClr val="9933FF"/>
                </a:solidFill>
              </a:rPr>
              <a:t>ShiftR</a:t>
            </a:r>
            <a:r>
              <a:rPr lang="es-ES" sz="1100" dirty="0" smtClean="0">
                <a:solidFill>
                  <a:srgbClr val="9933FF"/>
                </a:solidFill>
              </a:rPr>
              <a:t> </a:t>
            </a:r>
            <a:r>
              <a:rPr lang="es-ES" sz="1100" dirty="0">
                <a:solidFill>
                  <a:srgbClr val="9933FF"/>
                </a:solidFill>
              </a:rPr>
              <a:t>(RC),0</a:t>
            </a:r>
          </a:p>
        </p:txBody>
      </p:sp>
      <p:sp>
        <p:nvSpPr>
          <p:cNvPr id="89" name="88 Rectángulo"/>
          <p:cNvSpPr/>
          <p:nvPr/>
        </p:nvSpPr>
        <p:spPr bwMode="auto">
          <a:xfrm>
            <a:off x="1646238" y="1625600"/>
            <a:ext cx="1433512"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smtClean="0">
                <a:solidFill>
                  <a:srgbClr val="9933FF"/>
                </a:solidFill>
              </a:rPr>
              <a:t>ShiftL</a:t>
            </a:r>
            <a:r>
              <a:rPr lang="es-ES" sz="1100" dirty="0" smtClean="0">
                <a:solidFill>
                  <a:srgbClr val="9933FF"/>
                </a:solidFill>
              </a:rPr>
              <a:t> </a:t>
            </a:r>
            <a:r>
              <a:rPr lang="es-ES" sz="1100" dirty="0">
                <a:solidFill>
                  <a:srgbClr val="9933FF"/>
                </a:solidFill>
              </a:rPr>
              <a:t>(RC),0</a:t>
            </a:r>
          </a:p>
        </p:txBody>
      </p:sp>
      <p:sp>
        <p:nvSpPr>
          <p:cNvPr id="91" name="90 Rectángulo"/>
          <p:cNvSpPr/>
          <p:nvPr/>
        </p:nvSpPr>
        <p:spPr bwMode="auto">
          <a:xfrm>
            <a:off x="1951038" y="2057400"/>
            <a:ext cx="825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RA</a:t>
            </a:r>
            <a:r>
              <a:rPr lang="es-ES" sz="1100" dirty="0" smtClean="0">
                <a:solidFill>
                  <a:srgbClr val="9933FF"/>
                </a:solidFill>
              </a:rPr>
              <a:t>←RC</a:t>
            </a:r>
            <a:endParaRPr lang="es-ES" sz="1100" dirty="0">
              <a:solidFill>
                <a:srgbClr val="9933FF"/>
              </a:solidFill>
            </a:endParaRPr>
          </a:p>
        </p:txBody>
      </p:sp>
      <p:sp>
        <p:nvSpPr>
          <p:cNvPr id="93" name="92 Rectángulo"/>
          <p:cNvSpPr/>
          <p:nvPr/>
        </p:nvSpPr>
        <p:spPr bwMode="auto">
          <a:xfrm>
            <a:off x="1727200" y="2525712"/>
            <a:ext cx="127635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a:t>
            </a:r>
            <a:r>
              <a:rPr lang="es-ES" sz="1100" dirty="0" smtClean="0">
                <a:solidFill>
                  <a:srgbClr val="9933FF"/>
                </a:solidFill>
              </a:rPr>
              <a:t>RA-RB; RA</a:t>
            </a:r>
            <a:r>
              <a:rPr lang="es-ES" sz="1100" dirty="0">
                <a:solidFill>
                  <a:srgbClr val="9933FF"/>
                </a:solidFill>
              </a:rPr>
              <a:t> </a:t>
            </a:r>
            <a:r>
              <a:rPr lang="es-ES" sz="1100" dirty="0" smtClean="0">
                <a:solidFill>
                  <a:srgbClr val="9933FF"/>
                </a:solidFill>
              </a:rPr>
              <a:t>←0</a:t>
            </a:r>
            <a:endParaRPr lang="es-ES" sz="1100" dirty="0">
              <a:solidFill>
                <a:srgbClr val="9933FF"/>
              </a:solidFill>
            </a:endParaRPr>
          </a:p>
        </p:txBody>
      </p:sp>
      <p:sp>
        <p:nvSpPr>
          <p:cNvPr id="97" name="96 Rectángulo"/>
          <p:cNvSpPr/>
          <p:nvPr/>
        </p:nvSpPr>
        <p:spPr bwMode="auto">
          <a:xfrm>
            <a:off x="431800" y="4368799"/>
            <a:ext cx="1435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R3←RC; RC←RA+RB</a:t>
            </a:r>
          </a:p>
        </p:txBody>
      </p:sp>
      <p:sp>
        <p:nvSpPr>
          <p:cNvPr id="99" name="98 Rectángulo"/>
          <p:cNvSpPr/>
          <p:nvPr/>
        </p:nvSpPr>
        <p:spPr bwMode="auto">
          <a:xfrm>
            <a:off x="31750" y="4814887"/>
            <a:ext cx="22352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smtClean="0">
                <a:solidFill>
                  <a:srgbClr val="9933FF"/>
                </a:solidFill>
              </a:rPr>
              <a:t>ShiftR</a:t>
            </a:r>
            <a:r>
              <a:rPr lang="es-ES" sz="1100" dirty="0" smtClean="0">
                <a:solidFill>
                  <a:srgbClr val="9933FF"/>
                </a:solidFill>
              </a:rPr>
              <a:t> </a:t>
            </a:r>
            <a:r>
              <a:rPr lang="es-ES" sz="1100" dirty="0">
                <a:solidFill>
                  <a:srgbClr val="9933FF"/>
                </a:solidFill>
              </a:rPr>
              <a:t>(RC),0; RA←</a:t>
            </a:r>
            <a:r>
              <a:rPr lang="es-ES" sz="1100" dirty="0" smtClean="0">
                <a:solidFill>
                  <a:srgbClr val="9933FF"/>
                </a:solidFill>
              </a:rPr>
              <a:t>MRAM[00]</a:t>
            </a:r>
            <a:endParaRPr lang="es-ES" sz="1100" dirty="0">
              <a:solidFill>
                <a:srgbClr val="9933FF"/>
              </a:solidFill>
            </a:endParaRPr>
          </a:p>
        </p:txBody>
      </p:sp>
      <p:sp>
        <p:nvSpPr>
          <p:cNvPr id="101" name="100 Rectángulo"/>
          <p:cNvSpPr/>
          <p:nvPr/>
        </p:nvSpPr>
        <p:spPr bwMode="auto">
          <a:xfrm>
            <a:off x="95250" y="5657850"/>
            <a:ext cx="2082800" cy="2794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a:t>
            </a:r>
            <a:r>
              <a:rPr lang="es-ES" sz="1100" dirty="0" smtClean="0">
                <a:solidFill>
                  <a:srgbClr val="9933FF"/>
                </a:solidFill>
              </a:rPr>
              <a:t>RA+RB; COUNT=COUNT-1</a:t>
            </a:r>
            <a:endParaRPr lang="es-ES" sz="1100" dirty="0">
              <a:solidFill>
                <a:srgbClr val="9933FF"/>
              </a:solidFill>
            </a:endParaRPr>
          </a:p>
        </p:txBody>
      </p:sp>
      <p:sp>
        <p:nvSpPr>
          <p:cNvPr id="103" name="102 Rectángulo"/>
          <p:cNvSpPr/>
          <p:nvPr/>
        </p:nvSpPr>
        <p:spPr bwMode="auto">
          <a:xfrm>
            <a:off x="704850" y="6108700"/>
            <a:ext cx="825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R4←</a:t>
            </a:r>
            <a:r>
              <a:rPr lang="es-ES" sz="1100" dirty="0" smtClean="0">
                <a:solidFill>
                  <a:srgbClr val="9933FF"/>
                </a:solidFill>
              </a:rPr>
              <a:t>RC</a:t>
            </a:r>
            <a:endParaRPr lang="es-ES" sz="1100" dirty="0">
              <a:solidFill>
                <a:srgbClr val="9933FF"/>
              </a:solidFill>
            </a:endParaRPr>
          </a:p>
        </p:txBody>
      </p:sp>
      <p:sp>
        <p:nvSpPr>
          <p:cNvPr id="108" name="107 Rectángulo"/>
          <p:cNvSpPr/>
          <p:nvPr/>
        </p:nvSpPr>
        <p:spPr bwMode="auto">
          <a:xfrm>
            <a:off x="2776539" y="4362449"/>
            <a:ext cx="1435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R3←RC; RC←RA+RB</a:t>
            </a:r>
          </a:p>
        </p:txBody>
      </p:sp>
      <p:sp>
        <p:nvSpPr>
          <p:cNvPr id="109" name="108 Rectángulo"/>
          <p:cNvSpPr/>
          <p:nvPr/>
        </p:nvSpPr>
        <p:spPr bwMode="auto">
          <a:xfrm>
            <a:off x="2674938" y="4827587"/>
            <a:ext cx="16510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smtClean="0">
                <a:solidFill>
                  <a:srgbClr val="9933FF"/>
                </a:solidFill>
              </a:rPr>
              <a:t>ShiftL</a:t>
            </a:r>
            <a:r>
              <a:rPr lang="es-ES" sz="1100" dirty="0" smtClean="0">
                <a:solidFill>
                  <a:srgbClr val="9933FF"/>
                </a:solidFill>
              </a:rPr>
              <a:t> </a:t>
            </a:r>
            <a:r>
              <a:rPr lang="es-ES" sz="1100" dirty="0">
                <a:solidFill>
                  <a:srgbClr val="9933FF"/>
                </a:solidFill>
              </a:rPr>
              <a:t>(RC),0</a:t>
            </a:r>
          </a:p>
        </p:txBody>
      </p:sp>
      <p:sp>
        <p:nvSpPr>
          <p:cNvPr id="111" name="110 Rectángulo"/>
          <p:cNvSpPr/>
          <p:nvPr/>
        </p:nvSpPr>
        <p:spPr bwMode="auto">
          <a:xfrm>
            <a:off x="2457450" y="5265738"/>
            <a:ext cx="2082800" cy="2794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smtClean="0">
                <a:solidFill>
                  <a:srgbClr val="9933FF"/>
                </a:solidFill>
              </a:rPr>
              <a:t>R4</a:t>
            </a:r>
            <a:r>
              <a:rPr lang="es-ES" sz="1100" dirty="0">
                <a:solidFill>
                  <a:srgbClr val="9933FF"/>
                </a:solidFill>
              </a:rPr>
              <a:t> </a:t>
            </a:r>
            <a:r>
              <a:rPr lang="es-ES" sz="1100" dirty="0" smtClean="0">
                <a:solidFill>
                  <a:srgbClr val="9933FF"/>
                </a:solidFill>
              </a:rPr>
              <a:t>←RC; COUNT=COUNT-1</a:t>
            </a:r>
            <a:endParaRPr lang="es-ES" sz="1100" dirty="0">
              <a:solidFill>
                <a:srgbClr val="9933FF"/>
              </a:solidFill>
            </a:endParaRPr>
          </a:p>
        </p:txBody>
      </p:sp>
      <p:sp>
        <p:nvSpPr>
          <p:cNvPr id="113" name="112 CuadroTexto"/>
          <p:cNvSpPr txBox="1"/>
          <p:nvPr/>
        </p:nvSpPr>
        <p:spPr>
          <a:xfrm>
            <a:off x="2357438" y="5839619"/>
            <a:ext cx="838200" cy="338554"/>
          </a:xfrm>
          <a:prstGeom prst="rect">
            <a:avLst/>
          </a:prstGeom>
          <a:noFill/>
        </p:spPr>
        <p:txBody>
          <a:bodyPr wrap="square" rtlCol="0">
            <a:spAutoFit/>
          </a:bodyPr>
          <a:lstStyle/>
          <a:p>
            <a:r>
              <a:rPr lang="es-ES" sz="1600" dirty="0" smtClean="0"/>
              <a:t>S2:NO</a:t>
            </a:r>
            <a:endParaRPr lang="es-ES" sz="1600" dirty="0"/>
          </a:p>
        </p:txBody>
      </p:sp>
      <p:cxnSp>
        <p:nvCxnSpPr>
          <p:cNvPr id="117" name="116 Conector recto de flecha"/>
          <p:cNvCxnSpPr>
            <a:stCxn id="113" idx="1"/>
            <a:endCxn id="103" idx="3"/>
          </p:cNvCxnSpPr>
          <p:nvPr/>
        </p:nvCxnSpPr>
        <p:spPr>
          <a:xfrm rot="10800000" flipV="1">
            <a:off x="1530350" y="6008896"/>
            <a:ext cx="827088" cy="233154"/>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9" name="118 Conector recto de flecha"/>
          <p:cNvCxnSpPr>
            <a:stCxn id="113" idx="1"/>
            <a:endCxn id="111" idx="1"/>
          </p:cNvCxnSpPr>
          <p:nvPr/>
        </p:nvCxnSpPr>
        <p:spPr>
          <a:xfrm rot="10800000" flipH="1">
            <a:off x="2357438" y="5405438"/>
            <a:ext cx="100012" cy="60345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0" name="119 Rectángulo"/>
          <p:cNvSpPr/>
          <p:nvPr/>
        </p:nvSpPr>
        <p:spPr bwMode="auto">
          <a:xfrm>
            <a:off x="6292850" y="1511300"/>
            <a:ext cx="11049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smtClean="0">
                <a:solidFill>
                  <a:srgbClr val="9933FF"/>
                </a:solidFill>
              </a:rPr>
              <a:t>RB←RC</a:t>
            </a:r>
            <a:endParaRPr lang="es-ES" sz="1100" dirty="0">
              <a:solidFill>
                <a:srgbClr val="9933FF"/>
              </a:solidFill>
            </a:endParaRPr>
          </a:p>
        </p:txBody>
      </p:sp>
      <p:sp>
        <p:nvSpPr>
          <p:cNvPr id="121" name="120 CuadroTexto"/>
          <p:cNvSpPr txBox="1"/>
          <p:nvPr/>
        </p:nvSpPr>
        <p:spPr>
          <a:xfrm>
            <a:off x="7781925" y="1473200"/>
            <a:ext cx="990600" cy="338554"/>
          </a:xfrm>
          <a:prstGeom prst="rect">
            <a:avLst/>
          </a:prstGeom>
          <a:noFill/>
        </p:spPr>
        <p:txBody>
          <a:bodyPr wrap="square" rtlCol="0">
            <a:spAutoFit/>
          </a:bodyPr>
          <a:lstStyle/>
          <a:p>
            <a:r>
              <a:rPr lang="es-ES" sz="1600" dirty="0" smtClean="0"/>
              <a:t>S2:YES</a:t>
            </a:r>
            <a:endParaRPr lang="es-ES" sz="1600" dirty="0"/>
          </a:p>
        </p:txBody>
      </p:sp>
      <p:cxnSp>
        <p:nvCxnSpPr>
          <p:cNvPr id="124" name="123 Conector recto de flecha"/>
          <p:cNvCxnSpPr>
            <a:stCxn id="121" idx="1"/>
            <a:endCxn id="120" idx="3"/>
          </p:cNvCxnSpPr>
          <p:nvPr/>
        </p:nvCxnSpPr>
        <p:spPr>
          <a:xfrm rot="10800000" flipV="1">
            <a:off x="7397751" y="1642476"/>
            <a:ext cx="384175" cy="217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6" name="125 Rectángulo"/>
          <p:cNvSpPr/>
          <p:nvPr/>
        </p:nvSpPr>
        <p:spPr bwMode="auto">
          <a:xfrm>
            <a:off x="6140450" y="1992312"/>
            <a:ext cx="1433512"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smtClean="0">
                <a:solidFill>
                  <a:srgbClr val="9933FF"/>
                </a:solidFill>
              </a:rPr>
              <a:t>ShiftR</a:t>
            </a:r>
            <a:r>
              <a:rPr lang="es-ES" sz="1100" dirty="0" smtClean="0">
                <a:solidFill>
                  <a:srgbClr val="9933FF"/>
                </a:solidFill>
              </a:rPr>
              <a:t> </a:t>
            </a:r>
            <a:r>
              <a:rPr lang="es-ES" sz="1100" dirty="0">
                <a:solidFill>
                  <a:srgbClr val="9933FF"/>
                </a:solidFill>
              </a:rPr>
              <a:t>(RC),0</a:t>
            </a:r>
          </a:p>
        </p:txBody>
      </p:sp>
      <p:sp>
        <p:nvSpPr>
          <p:cNvPr id="127" name="126 Rectángulo"/>
          <p:cNvSpPr/>
          <p:nvPr/>
        </p:nvSpPr>
        <p:spPr bwMode="auto">
          <a:xfrm>
            <a:off x="6140450" y="2473325"/>
            <a:ext cx="1433512"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smtClean="0">
                <a:solidFill>
                  <a:srgbClr val="9933FF"/>
                </a:solidFill>
              </a:rPr>
              <a:t>ShiftL</a:t>
            </a:r>
            <a:r>
              <a:rPr lang="es-ES" sz="1100" dirty="0" smtClean="0">
                <a:solidFill>
                  <a:srgbClr val="9933FF"/>
                </a:solidFill>
              </a:rPr>
              <a:t> </a:t>
            </a:r>
            <a:r>
              <a:rPr lang="es-ES" sz="1100" dirty="0">
                <a:solidFill>
                  <a:srgbClr val="9933FF"/>
                </a:solidFill>
              </a:rPr>
              <a:t>(RC),0</a:t>
            </a:r>
          </a:p>
        </p:txBody>
      </p:sp>
      <p:sp>
        <p:nvSpPr>
          <p:cNvPr id="128" name="127 Rectángulo"/>
          <p:cNvSpPr/>
          <p:nvPr/>
        </p:nvSpPr>
        <p:spPr bwMode="auto">
          <a:xfrm>
            <a:off x="6451600" y="2936875"/>
            <a:ext cx="825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RA</a:t>
            </a:r>
            <a:r>
              <a:rPr lang="es-ES" sz="1100" dirty="0" smtClean="0">
                <a:solidFill>
                  <a:srgbClr val="9933FF"/>
                </a:solidFill>
              </a:rPr>
              <a:t>←RC</a:t>
            </a:r>
            <a:endParaRPr lang="es-ES" sz="1100" dirty="0">
              <a:solidFill>
                <a:srgbClr val="9933FF"/>
              </a:solidFill>
            </a:endParaRPr>
          </a:p>
        </p:txBody>
      </p:sp>
      <p:sp>
        <p:nvSpPr>
          <p:cNvPr id="129" name="128 Rectángulo"/>
          <p:cNvSpPr/>
          <p:nvPr/>
        </p:nvSpPr>
        <p:spPr bwMode="auto">
          <a:xfrm>
            <a:off x="6229350" y="3416300"/>
            <a:ext cx="127635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a:t>
            </a:r>
            <a:r>
              <a:rPr lang="es-ES" sz="1100" dirty="0" smtClean="0">
                <a:solidFill>
                  <a:srgbClr val="9933FF"/>
                </a:solidFill>
              </a:rPr>
              <a:t>RA-RB; RA</a:t>
            </a:r>
            <a:r>
              <a:rPr lang="es-ES" sz="1100" dirty="0">
                <a:solidFill>
                  <a:srgbClr val="9933FF"/>
                </a:solidFill>
              </a:rPr>
              <a:t> </a:t>
            </a:r>
            <a:r>
              <a:rPr lang="es-ES" sz="1100" dirty="0" smtClean="0">
                <a:solidFill>
                  <a:srgbClr val="9933FF"/>
                </a:solidFill>
              </a:rPr>
              <a:t>←0</a:t>
            </a:r>
            <a:endParaRPr lang="es-ES" sz="1100" dirty="0">
              <a:solidFill>
                <a:srgbClr val="9933FF"/>
              </a:solidFill>
            </a:endParaRPr>
          </a:p>
        </p:txBody>
      </p:sp>
      <p:sp>
        <p:nvSpPr>
          <p:cNvPr id="136" name="135 Rectángulo"/>
          <p:cNvSpPr/>
          <p:nvPr/>
        </p:nvSpPr>
        <p:spPr bwMode="auto">
          <a:xfrm>
            <a:off x="5257800" y="5289550"/>
            <a:ext cx="825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RA</a:t>
            </a:r>
            <a:r>
              <a:rPr lang="es-ES" sz="1100" dirty="0" smtClean="0">
                <a:solidFill>
                  <a:srgbClr val="9933FF"/>
                </a:solidFill>
              </a:rPr>
              <a:t>←RC</a:t>
            </a:r>
            <a:endParaRPr lang="es-ES" sz="1100" dirty="0">
              <a:solidFill>
                <a:srgbClr val="9933FF"/>
              </a:solidFill>
            </a:endParaRPr>
          </a:p>
        </p:txBody>
      </p:sp>
      <p:sp>
        <p:nvSpPr>
          <p:cNvPr id="137" name="136 Rectángulo"/>
          <p:cNvSpPr/>
          <p:nvPr/>
        </p:nvSpPr>
        <p:spPr bwMode="auto">
          <a:xfrm>
            <a:off x="4679951" y="5764213"/>
            <a:ext cx="1981200" cy="280987"/>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RC←RA+RB; </a:t>
            </a:r>
            <a:r>
              <a:rPr lang="es-ES" sz="1100" dirty="0" smtClean="0">
                <a:solidFill>
                  <a:srgbClr val="9933FF"/>
                </a:solidFill>
              </a:rPr>
              <a:t>RB</a:t>
            </a:r>
            <a:r>
              <a:rPr lang="es-ES" sz="1100" dirty="0">
                <a:solidFill>
                  <a:srgbClr val="9933FF"/>
                </a:solidFill>
              </a:rPr>
              <a:t> </a:t>
            </a:r>
            <a:r>
              <a:rPr lang="es-ES" sz="1100" dirty="0" smtClean="0">
                <a:solidFill>
                  <a:srgbClr val="9933FF"/>
                </a:solidFill>
              </a:rPr>
              <a:t>←R4; RA</a:t>
            </a:r>
            <a:r>
              <a:rPr lang="es-ES" sz="1100" dirty="0">
                <a:solidFill>
                  <a:srgbClr val="9933FF"/>
                </a:solidFill>
              </a:rPr>
              <a:t> </a:t>
            </a:r>
            <a:r>
              <a:rPr lang="es-ES" sz="1100" dirty="0" smtClean="0">
                <a:solidFill>
                  <a:srgbClr val="9933FF"/>
                </a:solidFill>
              </a:rPr>
              <a:t>←0 </a:t>
            </a:r>
            <a:endParaRPr lang="es-ES" sz="1100" dirty="0">
              <a:solidFill>
                <a:srgbClr val="9933FF"/>
              </a:solidFill>
            </a:endParaRPr>
          </a:p>
        </p:txBody>
      </p:sp>
      <p:sp>
        <p:nvSpPr>
          <p:cNvPr id="139" name="138 Rectángulo"/>
          <p:cNvSpPr/>
          <p:nvPr/>
        </p:nvSpPr>
        <p:spPr bwMode="auto">
          <a:xfrm>
            <a:off x="6791324" y="4368800"/>
            <a:ext cx="1905000" cy="260349"/>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RC←RA+RB; RB </a:t>
            </a:r>
            <a:r>
              <a:rPr lang="es-ES" sz="1100" dirty="0" smtClean="0">
                <a:solidFill>
                  <a:srgbClr val="9933FF"/>
                </a:solidFill>
              </a:rPr>
              <a:t>←MRAM[00]</a:t>
            </a:r>
            <a:endParaRPr lang="es-ES" sz="1100" dirty="0">
              <a:solidFill>
                <a:srgbClr val="9933FF"/>
              </a:solidFill>
            </a:endParaRPr>
          </a:p>
        </p:txBody>
      </p:sp>
      <p:sp>
        <p:nvSpPr>
          <p:cNvPr id="140" name="139 Rectángulo"/>
          <p:cNvSpPr/>
          <p:nvPr/>
        </p:nvSpPr>
        <p:spPr bwMode="auto">
          <a:xfrm>
            <a:off x="6921500" y="4819650"/>
            <a:ext cx="16510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a:solidFill>
                  <a:srgbClr val="9933FF"/>
                </a:solidFill>
              </a:rPr>
              <a:t>ShiftR</a:t>
            </a:r>
            <a:r>
              <a:rPr lang="es-ES" sz="1100" dirty="0">
                <a:solidFill>
                  <a:srgbClr val="9933FF"/>
                </a:solidFill>
              </a:rPr>
              <a:t> (RC),0</a:t>
            </a:r>
          </a:p>
        </p:txBody>
      </p:sp>
      <p:sp>
        <p:nvSpPr>
          <p:cNvPr id="141" name="140 Rectángulo"/>
          <p:cNvSpPr/>
          <p:nvPr/>
        </p:nvSpPr>
        <p:spPr bwMode="auto">
          <a:xfrm>
            <a:off x="7334250" y="5270500"/>
            <a:ext cx="825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RA</a:t>
            </a:r>
            <a:r>
              <a:rPr lang="es-ES" sz="1100" dirty="0" smtClean="0">
                <a:solidFill>
                  <a:srgbClr val="9933FF"/>
                </a:solidFill>
              </a:rPr>
              <a:t>←RC</a:t>
            </a:r>
            <a:endParaRPr lang="es-ES" sz="1100" dirty="0">
              <a:solidFill>
                <a:srgbClr val="9933FF"/>
              </a:solidFill>
            </a:endParaRPr>
          </a:p>
        </p:txBody>
      </p:sp>
      <p:sp>
        <p:nvSpPr>
          <p:cNvPr id="142" name="141 Rectángulo"/>
          <p:cNvSpPr/>
          <p:nvPr/>
        </p:nvSpPr>
        <p:spPr bwMode="auto">
          <a:xfrm>
            <a:off x="6762751" y="5763419"/>
            <a:ext cx="1981200" cy="280987"/>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RC←RA+RB; </a:t>
            </a:r>
            <a:r>
              <a:rPr lang="es-ES" sz="1100" dirty="0" smtClean="0">
                <a:solidFill>
                  <a:srgbClr val="9933FF"/>
                </a:solidFill>
              </a:rPr>
              <a:t>RB</a:t>
            </a:r>
            <a:r>
              <a:rPr lang="es-ES" sz="1100" dirty="0">
                <a:solidFill>
                  <a:srgbClr val="9933FF"/>
                </a:solidFill>
              </a:rPr>
              <a:t> </a:t>
            </a:r>
            <a:r>
              <a:rPr lang="es-ES" sz="1100" dirty="0" smtClean="0">
                <a:solidFill>
                  <a:srgbClr val="9933FF"/>
                </a:solidFill>
              </a:rPr>
              <a:t>←R4; RA</a:t>
            </a:r>
            <a:r>
              <a:rPr lang="es-ES" sz="1100" dirty="0">
                <a:solidFill>
                  <a:srgbClr val="9933FF"/>
                </a:solidFill>
              </a:rPr>
              <a:t> </a:t>
            </a:r>
            <a:r>
              <a:rPr lang="es-ES" sz="1100" dirty="0" smtClean="0">
                <a:solidFill>
                  <a:srgbClr val="9933FF"/>
                </a:solidFill>
              </a:rPr>
              <a:t>←0 </a:t>
            </a:r>
            <a:endParaRPr lang="es-ES" sz="1100" dirty="0">
              <a:solidFill>
                <a:srgbClr val="9933FF"/>
              </a:solidFill>
            </a:endParaRPr>
          </a:p>
        </p:txBody>
      </p:sp>
      <p:cxnSp>
        <p:nvCxnSpPr>
          <p:cNvPr id="144" name="143 Forma"/>
          <p:cNvCxnSpPr>
            <a:stCxn id="18440" idx="1"/>
            <a:endCxn id="11" idx="0"/>
          </p:cNvCxnSpPr>
          <p:nvPr/>
        </p:nvCxnSpPr>
        <p:spPr>
          <a:xfrm rot="10800000" flipV="1">
            <a:off x="1155700" y="3260724"/>
            <a:ext cx="958850" cy="231775"/>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6" name="145 Forma"/>
          <p:cNvCxnSpPr>
            <a:stCxn id="18440" idx="3"/>
            <a:endCxn id="17" idx="0"/>
          </p:cNvCxnSpPr>
          <p:nvPr/>
        </p:nvCxnSpPr>
        <p:spPr>
          <a:xfrm>
            <a:off x="2609850" y="3260725"/>
            <a:ext cx="886620" cy="206374"/>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0" name="149 Conector recto de flecha"/>
          <p:cNvCxnSpPr>
            <a:stCxn id="87" idx="2"/>
            <a:endCxn id="89" idx="0"/>
          </p:cNvCxnSpPr>
          <p:nvPr/>
        </p:nvCxnSpPr>
        <p:spPr>
          <a:xfrm rot="5400000">
            <a:off x="2250867" y="1513473"/>
            <a:ext cx="224254"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2" name="151 Conector recto de flecha"/>
          <p:cNvCxnSpPr>
            <a:stCxn id="89" idx="2"/>
            <a:endCxn id="91" idx="0"/>
          </p:cNvCxnSpPr>
          <p:nvPr/>
        </p:nvCxnSpPr>
        <p:spPr>
          <a:xfrm rot="16200000" flipH="1">
            <a:off x="2280841" y="1974453"/>
            <a:ext cx="165100" cy="794"/>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4" name="153 Conector recto de flecha"/>
          <p:cNvCxnSpPr>
            <a:stCxn id="91" idx="2"/>
            <a:endCxn id="93" idx="0"/>
          </p:cNvCxnSpPr>
          <p:nvPr/>
        </p:nvCxnSpPr>
        <p:spPr>
          <a:xfrm rot="16200000" flipH="1">
            <a:off x="2263775" y="2424112"/>
            <a:ext cx="201612" cy="1587"/>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6" name="155 Conector recto de flecha"/>
          <p:cNvCxnSpPr>
            <a:stCxn id="93" idx="2"/>
            <a:endCxn id="18440" idx="0"/>
          </p:cNvCxnSpPr>
          <p:nvPr/>
        </p:nvCxnSpPr>
        <p:spPr>
          <a:xfrm rot="5400000">
            <a:off x="2224882" y="2929731"/>
            <a:ext cx="277813"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8" name="157 Conector recto de flecha"/>
          <p:cNvCxnSpPr>
            <a:stCxn id="11" idx="2"/>
            <a:endCxn id="12" idx="0"/>
          </p:cNvCxnSpPr>
          <p:nvPr/>
        </p:nvCxnSpPr>
        <p:spPr>
          <a:xfrm rot="5400000">
            <a:off x="1061244" y="3842543"/>
            <a:ext cx="188913"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0" name="159 Conector recto de flecha"/>
          <p:cNvCxnSpPr>
            <a:stCxn id="12" idx="2"/>
            <a:endCxn id="97" idx="0"/>
          </p:cNvCxnSpPr>
          <p:nvPr/>
        </p:nvCxnSpPr>
        <p:spPr>
          <a:xfrm rot="5400000">
            <a:off x="1069976" y="4283074"/>
            <a:ext cx="165099"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2" name="161 Conector recto de flecha"/>
          <p:cNvCxnSpPr>
            <a:stCxn id="97" idx="2"/>
            <a:endCxn id="99" idx="0"/>
          </p:cNvCxnSpPr>
          <p:nvPr/>
        </p:nvCxnSpPr>
        <p:spPr>
          <a:xfrm rot="5400000">
            <a:off x="1059656" y="4725193"/>
            <a:ext cx="179388"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4" name="163 Conector recto de flecha"/>
          <p:cNvCxnSpPr>
            <a:stCxn id="99" idx="2"/>
            <a:endCxn id="13" idx="0"/>
          </p:cNvCxnSpPr>
          <p:nvPr/>
        </p:nvCxnSpPr>
        <p:spPr>
          <a:xfrm rot="5400000">
            <a:off x="1060450" y="5164137"/>
            <a:ext cx="171451"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6" name="165 Conector recto de flecha"/>
          <p:cNvCxnSpPr>
            <a:stCxn id="13" idx="2"/>
            <a:endCxn id="101" idx="0"/>
          </p:cNvCxnSpPr>
          <p:nvPr/>
        </p:nvCxnSpPr>
        <p:spPr>
          <a:xfrm rot="5400000">
            <a:off x="1070769" y="5585619"/>
            <a:ext cx="138112"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2" name="171 Conector recto de flecha"/>
          <p:cNvCxnSpPr>
            <a:stCxn id="101" idx="2"/>
            <a:endCxn id="103" idx="0"/>
          </p:cNvCxnSpPr>
          <p:nvPr/>
        </p:nvCxnSpPr>
        <p:spPr>
          <a:xfrm rot="5400000">
            <a:off x="1041400" y="6013450"/>
            <a:ext cx="171450" cy="190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4" name="173 Conector recto de flecha"/>
          <p:cNvCxnSpPr>
            <a:stCxn id="17" idx="2"/>
            <a:endCxn id="18" idx="0"/>
          </p:cNvCxnSpPr>
          <p:nvPr/>
        </p:nvCxnSpPr>
        <p:spPr>
          <a:xfrm rot="5400000">
            <a:off x="3407967" y="3831033"/>
            <a:ext cx="171451" cy="5557"/>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6" name="175 Conector recto de flecha"/>
          <p:cNvCxnSpPr>
            <a:stCxn id="18" idx="2"/>
            <a:endCxn id="108" idx="0"/>
          </p:cNvCxnSpPr>
          <p:nvPr/>
        </p:nvCxnSpPr>
        <p:spPr>
          <a:xfrm rot="16200000" flipH="1">
            <a:off x="3404395" y="4272755"/>
            <a:ext cx="176212" cy="3176"/>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8" name="177 Conector recto de flecha"/>
          <p:cNvCxnSpPr>
            <a:stCxn id="108" idx="2"/>
            <a:endCxn id="109" idx="0"/>
          </p:cNvCxnSpPr>
          <p:nvPr/>
        </p:nvCxnSpPr>
        <p:spPr>
          <a:xfrm rot="16200000" flipH="1">
            <a:off x="3398044" y="4725193"/>
            <a:ext cx="198438" cy="6349"/>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0" name="179 Conector recto de flecha"/>
          <p:cNvCxnSpPr>
            <a:stCxn id="109" idx="2"/>
            <a:endCxn id="111" idx="0"/>
          </p:cNvCxnSpPr>
          <p:nvPr/>
        </p:nvCxnSpPr>
        <p:spPr>
          <a:xfrm rot="5400000">
            <a:off x="3413919" y="5179218"/>
            <a:ext cx="171451"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2" name="181 Conector recto de flecha"/>
          <p:cNvCxnSpPr>
            <a:stCxn id="103" idx="2"/>
          </p:cNvCxnSpPr>
          <p:nvPr/>
        </p:nvCxnSpPr>
        <p:spPr>
          <a:xfrm rot="5400000">
            <a:off x="1003300" y="6489700"/>
            <a:ext cx="2286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4" name="183 Conector recto de flecha"/>
          <p:cNvCxnSpPr>
            <a:stCxn id="111" idx="2"/>
          </p:cNvCxnSpPr>
          <p:nvPr/>
        </p:nvCxnSpPr>
        <p:spPr>
          <a:xfrm rot="5400000">
            <a:off x="3079354" y="5956698"/>
            <a:ext cx="831056" cy="7936"/>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6" name="185 Conector recto de flecha"/>
          <p:cNvCxnSpPr>
            <a:stCxn id="137" idx="2"/>
          </p:cNvCxnSpPr>
          <p:nvPr/>
        </p:nvCxnSpPr>
        <p:spPr>
          <a:xfrm rot="16200000" flipH="1">
            <a:off x="5425678" y="6290073"/>
            <a:ext cx="496094" cy="634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0" name="189 Conector recto de flecha"/>
          <p:cNvCxnSpPr>
            <a:stCxn id="142" idx="2"/>
          </p:cNvCxnSpPr>
          <p:nvPr/>
        </p:nvCxnSpPr>
        <p:spPr>
          <a:xfrm rot="16200000" flipH="1">
            <a:off x="7512843" y="6284914"/>
            <a:ext cx="484190" cy="3174"/>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2" name="191 Conector recto de flecha"/>
          <p:cNvCxnSpPr>
            <a:stCxn id="141" idx="2"/>
            <a:endCxn id="142" idx="0"/>
          </p:cNvCxnSpPr>
          <p:nvPr/>
        </p:nvCxnSpPr>
        <p:spPr>
          <a:xfrm rot="16200000" flipH="1">
            <a:off x="7637066" y="5647133"/>
            <a:ext cx="226219" cy="6351"/>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4" name="193 Conector recto de flecha"/>
          <p:cNvCxnSpPr>
            <a:stCxn id="139" idx="2"/>
            <a:endCxn id="140" idx="0"/>
          </p:cNvCxnSpPr>
          <p:nvPr/>
        </p:nvCxnSpPr>
        <p:spPr>
          <a:xfrm rot="16200000" flipH="1">
            <a:off x="7650162" y="4722811"/>
            <a:ext cx="190501" cy="3176"/>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6" name="195 Forma"/>
          <p:cNvCxnSpPr>
            <a:stCxn id="18457" idx="3"/>
            <a:endCxn id="139" idx="0"/>
          </p:cNvCxnSpPr>
          <p:nvPr/>
        </p:nvCxnSpPr>
        <p:spPr>
          <a:xfrm>
            <a:off x="7137400" y="4089400"/>
            <a:ext cx="606424" cy="2794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8" name="197 Conector recto de flecha"/>
          <p:cNvCxnSpPr>
            <a:stCxn id="140" idx="2"/>
            <a:endCxn id="141" idx="0"/>
          </p:cNvCxnSpPr>
          <p:nvPr/>
        </p:nvCxnSpPr>
        <p:spPr>
          <a:xfrm rot="5400000">
            <a:off x="7654925" y="5178425"/>
            <a:ext cx="18415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0" name="199 Conector recto de flecha"/>
          <p:cNvCxnSpPr>
            <a:stCxn id="37" idx="2"/>
            <a:endCxn id="136" idx="0"/>
          </p:cNvCxnSpPr>
          <p:nvPr/>
        </p:nvCxnSpPr>
        <p:spPr>
          <a:xfrm rot="5400000">
            <a:off x="5568950" y="5175250"/>
            <a:ext cx="21590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2" name="201 Conector recto de flecha"/>
          <p:cNvCxnSpPr>
            <a:stCxn id="136" idx="2"/>
            <a:endCxn id="137" idx="0"/>
          </p:cNvCxnSpPr>
          <p:nvPr/>
        </p:nvCxnSpPr>
        <p:spPr>
          <a:xfrm rot="16200000" flipH="1">
            <a:off x="5566569" y="5660230"/>
            <a:ext cx="207963" cy="1"/>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4" name="203 Conector recto de flecha"/>
          <p:cNvCxnSpPr>
            <a:stCxn id="129" idx="2"/>
            <a:endCxn id="18457" idx="0"/>
          </p:cNvCxnSpPr>
          <p:nvPr/>
        </p:nvCxnSpPr>
        <p:spPr>
          <a:xfrm rot="16200000" flipH="1">
            <a:off x="6770687" y="3779837"/>
            <a:ext cx="215900" cy="2222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6" name="205 Conector recto de flecha"/>
          <p:cNvCxnSpPr>
            <a:stCxn id="127" idx="2"/>
            <a:endCxn id="128" idx="0"/>
          </p:cNvCxnSpPr>
          <p:nvPr/>
        </p:nvCxnSpPr>
        <p:spPr>
          <a:xfrm rot="16200000" flipH="1">
            <a:off x="6762353" y="2834878"/>
            <a:ext cx="196850" cy="7144"/>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8" name="207 Conector recto de flecha"/>
          <p:cNvCxnSpPr>
            <a:stCxn id="128" idx="2"/>
            <a:endCxn id="129" idx="0"/>
          </p:cNvCxnSpPr>
          <p:nvPr/>
        </p:nvCxnSpPr>
        <p:spPr>
          <a:xfrm rot="16200000" flipH="1">
            <a:off x="6759575" y="3308349"/>
            <a:ext cx="212725"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0" name="209 Conector recto de flecha"/>
          <p:cNvCxnSpPr>
            <a:stCxn id="126" idx="2"/>
            <a:endCxn id="127" idx="0"/>
          </p:cNvCxnSpPr>
          <p:nvPr/>
        </p:nvCxnSpPr>
        <p:spPr>
          <a:xfrm rot="5400000">
            <a:off x="6750050" y="2366168"/>
            <a:ext cx="214313"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6" name="215 Conector recto de flecha"/>
          <p:cNvCxnSpPr>
            <a:endCxn id="79" idx="0"/>
          </p:cNvCxnSpPr>
          <p:nvPr/>
        </p:nvCxnSpPr>
        <p:spPr>
          <a:xfrm rot="5400000">
            <a:off x="6731000" y="939800"/>
            <a:ext cx="2540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1" name="220 Conector recto de flecha"/>
          <p:cNvCxnSpPr>
            <a:stCxn id="79" idx="2"/>
            <a:endCxn id="120" idx="0"/>
          </p:cNvCxnSpPr>
          <p:nvPr/>
        </p:nvCxnSpPr>
        <p:spPr>
          <a:xfrm rot="5400000">
            <a:off x="6762750" y="1416050"/>
            <a:ext cx="17780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3" name="222 Conector recto de flecha"/>
          <p:cNvCxnSpPr>
            <a:endCxn id="87" idx="0"/>
          </p:cNvCxnSpPr>
          <p:nvPr/>
        </p:nvCxnSpPr>
        <p:spPr>
          <a:xfrm rot="16200000" flipH="1">
            <a:off x="2199690" y="971342"/>
            <a:ext cx="321052" cy="5556"/>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6" name="225 Conector recto de flecha"/>
          <p:cNvCxnSpPr>
            <a:stCxn id="120" idx="2"/>
            <a:endCxn id="126" idx="0"/>
          </p:cNvCxnSpPr>
          <p:nvPr/>
        </p:nvCxnSpPr>
        <p:spPr>
          <a:xfrm rot="16200000" flipH="1">
            <a:off x="6744097" y="1879203"/>
            <a:ext cx="214312" cy="11906"/>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8" name="227 Forma"/>
          <p:cNvCxnSpPr>
            <a:stCxn id="18457" idx="1"/>
            <a:endCxn id="34" idx="0"/>
          </p:cNvCxnSpPr>
          <p:nvPr/>
        </p:nvCxnSpPr>
        <p:spPr>
          <a:xfrm rot="10800000" flipV="1">
            <a:off x="5683250" y="4089400"/>
            <a:ext cx="958850" cy="2667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5"/>
          <p:cNvPicPr>
            <a:picLocks noChangeAspect="1" noChangeArrowheads="1"/>
          </p:cNvPicPr>
          <p:nvPr/>
        </p:nvPicPr>
        <p:blipFill>
          <a:blip r:embed="rId4"/>
          <a:srcRect/>
          <a:stretch>
            <a:fillRect/>
          </a:stretch>
        </p:blipFill>
        <p:spPr bwMode="auto">
          <a:xfrm>
            <a:off x="804863" y="3363913"/>
            <a:ext cx="2373312" cy="2895600"/>
          </a:xfrm>
          <a:prstGeom prst="rect">
            <a:avLst/>
          </a:prstGeom>
          <a:noFill/>
          <a:ln w="9525">
            <a:noFill/>
            <a:miter lim="800000"/>
            <a:headEnd/>
            <a:tailEnd/>
          </a:ln>
        </p:spPr>
      </p:pic>
      <p:graphicFrame>
        <p:nvGraphicFramePr>
          <p:cNvPr id="1026" name="Object 2"/>
          <p:cNvGraphicFramePr>
            <a:graphicFrameLocks noChangeAspect="1"/>
          </p:cNvGraphicFramePr>
          <p:nvPr/>
        </p:nvGraphicFramePr>
        <p:xfrm>
          <a:off x="2771775" y="933450"/>
          <a:ext cx="3781425" cy="4705350"/>
        </p:xfrm>
        <a:graphic>
          <a:graphicData uri="http://schemas.openxmlformats.org/presentationml/2006/ole">
            <p:oleObj spid="_x0000_s1026" name="Fotografía de Photo Editor" r:id="rId5" imgW="3780952" imgH="4704762" progId="">
              <p:embed/>
            </p:oleObj>
          </a:graphicData>
        </a:graphic>
      </p:graphicFrame>
      <p:sp>
        <p:nvSpPr>
          <p:cNvPr id="1028" name="Rectangle 3"/>
          <p:cNvSpPr>
            <a:spLocks noGrp="1" noChangeArrowheads="1"/>
          </p:cNvSpPr>
          <p:nvPr>
            <p:ph type="ctrTitle" idx="4294967295"/>
          </p:nvPr>
        </p:nvSpPr>
        <p:spPr>
          <a:xfrm>
            <a:off x="685800" y="838200"/>
            <a:ext cx="7848600" cy="4800600"/>
          </a:xfrm>
        </p:spPr>
        <p:txBody>
          <a:bodyPr/>
          <a:lstStyle/>
          <a:p>
            <a:pPr algn="ctr"/>
            <a:r>
              <a:rPr lang="en-US" sz="4400" smtClean="0"/>
              <a:t>Advanced Digital System </a:t>
            </a:r>
            <a:br>
              <a:rPr lang="en-US" sz="4400" smtClean="0"/>
            </a:br>
            <a:r>
              <a:rPr lang="en-US" sz="4400" smtClean="0"/>
              <a:t>Design Course</a:t>
            </a:r>
          </a:p>
        </p:txBody>
      </p:sp>
      <p:pic>
        <p:nvPicPr>
          <p:cNvPr id="1029" name="Picture 6" descr="pinkpanther"/>
          <p:cNvPicPr>
            <a:picLocks noChangeAspect="1" noChangeArrowheads="1" noCrop="1"/>
          </p:cNvPicPr>
          <p:nvPr/>
        </p:nvPicPr>
        <p:blipFill>
          <a:blip r:embed="rId6"/>
          <a:srcRect/>
          <a:stretch>
            <a:fillRect/>
          </a:stretch>
        </p:blipFill>
        <p:spPr bwMode="auto">
          <a:xfrm>
            <a:off x="6911975" y="3625850"/>
            <a:ext cx="1590675"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Rectángulo"/>
          <p:cNvSpPr/>
          <p:nvPr/>
        </p:nvSpPr>
        <p:spPr bwMode="auto">
          <a:xfrm>
            <a:off x="4813300" y="1276350"/>
            <a:ext cx="1435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R3←RC; RC←RA+RB</a:t>
            </a:r>
          </a:p>
        </p:txBody>
      </p:sp>
      <p:sp>
        <p:nvSpPr>
          <p:cNvPr id="39" name="38 Rectángulo"/>
          <p:cNvSpPr/>
          <p:nvPr/>
        </p:nvSpPr>
        <p:spPr bwMode="auto">
          <a:xfrm>
            <a:off x="4413250" y="1778000"/>
            <a:ext cx="22352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smtClean="0">
                <a:solidFill>
                  <a:srgbClr val="9933FF"/>
                </a:solidFill>
              </a:rPr>
              <a:t>ShiftR</a:t>
            </a:r>
            <a:r>
              <a:rPr lang="es-ES" sz="1100" dirty="0" smtClean="0">
                <a:solidFill>
                  <a:srgbClr val="9933FF"/>
                </a:solidFill>
              </a:rPr>
              <a:t> </a:t>
            </a:r>
            <a:r>
              <a:rPr lang="es-ES" sz="1100" dirty="0">
                <a:solidFill>
                  <a:srgbClr val="9933FF"/>
                </a:solidFill>
              </a:rPr>
              <a:t>(RC),0; </a:t>
            </a:r>
            <a:r>
              <a:rPr lang="es-ES" sz="1100" dirty="0" smtClean="0">
                <a:solidFill>
                  <a:srgbClr val="9933FF"/>
                </a:solidFill>
              </a:rPr>
              <a:t>RB←MRAM[00]</a:t>
            </a:r>
            <a:endParaRPr lang="es-ES" sz="1100" dirty="0">
              <a:solidFill>
                <a:srgbClr val="9933FF"/>
              </a:solidFill>
            </a:endParaRPr>
          </a:p>
        </p:txBody>
      </p:sp>
      <p:sp>
        <p:nvSpPr>
          <p:cNvPr id="40" name="39 Rectángulo"/>
          <p:cNvSpPr/>
          <p:nvPr/>
        </p:nvSpPr>
        <p:spPr bwMode="auto">
          <a:xfrm>
            <a:off x="5105400" y="2286000"/>
            <a:ext cx="825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RA</a:t>
            </a:r>
            <a:r>
              <a:rPr lang="es-ES" sz="1100" dirty="0" smtClean="0">
                <a:solidFill>
                  <a:srgbClr val="9933FF"/>
                </a:solidFill>
              </a:rPr>
              <a:t>←RC</a:t>
            </a:r>
            <a:endParaRPr lang="es-ES" sz="1100" dirty="0">
              <a:solidFill>
                <a:srgbClr val="9933FF"/>
              </a:solidFill>
            </a:endParaRPr>
          </a:p>
        </p:txBody>
      </p:sp>
      <p:sp>
        <p:nvSpPr>
          <p:cNvPr id="41" name="40 Rectángulo"/>
          <p:cNvSpPr/>
          <p:nvPr/>
        </p:nvSpPr>
        <p:spPr bwMode="auto">
          <a:xfrm>
            <a:off x="5041900" y="2755900"/>
            <a:ext cx="952500" cy="255587"/>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a:t>
            </a:r>
            <a:r>
              <a:rPr lang="es-ES" sz="1100" dirty="0" smtClean="0">
                <a:solidFill>
                  <a:srgbClr val="9933FF"/>
                </a:solidFill>
              </a:rPr>
              <a:t>RA+RB</a:t>
            </a:r>
            <a:endParaRPr lang="es-ES" sz="1100" dirty="0">
              <a:solidFill>
                <a:srgbClr val="9933FF"/>
              </a:solidFill>
            </a:endParaRPr>
          </a:p>
        </p:txBody>
      </p:sp>
      <p:sp>
        <p:nvSpPr>
          <p:cNvPr id="43" name="42 Rectángulo"/>
          <p:cNvSpPr/>
          <p:nvPr/>
        </p:nvSpPr>
        <p:spPr bwMode="auto">
          <a:xfrm>
            <a:off x="5105400" y="3187700"/>
            <a:ext cx="825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R4←</a:t>
            </a:r>
            <a:r>
              <a:rPr lang="es-ES" sz="1100" dirty="0" smtClean="0">
                <a:solidFill>
                  <a:srgbClr val="9933FF"/>
                </a:solidFill>
              </a:rPr>
              <a:t>RC</a:t>
            </a:r>
            <a:endParaRPr lang="es-ES" sz="1100" dirty="0">
              <a:solidFill>
                <a:srgbClr val="9933FF"/>
              </a:solidFill>
            </a:endParaRPr>
          </a:p>
        </p:txBody>
      </p:sp>
      <p:sp>
        <p:nvSpPr>
          <p:cNvPr id="45" name="44 Rectángulo"/>
          <p:cNvSpPr/>
          <p:nvPr/>
        </p:nvSpPr>
        <p:spPr bwMode="auto">
          <a:xfrm>
            <a:off x="7010400" y="1295400"/>
            <a:ext cx="1435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R3←RC; RC←RA+RB</a:t>
            </a:r>
          </a:p>
        </p:txBody>
      </p:sp>
      <p:sp>
        <p:nvSpPr>
          <p:cNvPr id="47" name="46 Rectángulo"/>
          <p:cNvSpPr/>
          <p:nvPr/>
        </p:nvSpPr>
        <p:spPr bwMode="auto">
          <a:xfrm>
            <a:off x="7086600" y="1778000"/>
            <a:ext cx="12827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RC ←</a:t>
            </a:r>
            <a:r>
              <a:rPr lang="es-ES" sz="1100" dirty="0" err="1" smtClean="0">
                <a:solidFill>
                  <a:srgbClr val="9933FF"/>
                </a:solidFill>
              </a:rPr>
              <a:t>ShiftR</a:t>
            </a:r>
            <a:r>
              <a:rPr lang="es-ES" sz="1100" dirty="0" smtClean="0">
                <a:solidFill>
                  <a:srgbClr val="9933FF"/>
                </a:solidFill>
              </a:rPr>
              <a:t> </a:t>
            </a:r>
            <a:r>
              <a:rPr lang="es-ES" sz="1100" dirty="0">
                <a:solidFill>
                  <a:srgbClr val="9933FF"/>
                </a:solidFill>
              </a:rPr>
              <a:t>(RC),</a:t>
            </a:r>
            <a:r>
              <a:rPr lang="es-ES" sz="1100" dirty="0" smtClean="0">
                <a:solidFill>
                  <a:srgbClr val="9933FF"/>
                </a:solidFill>
              </a:rPr>
              <a:t>0</a:t>
            </a:r>
            <a:endParaRPr lang="es-ES" sz="1100" dirty="0">
              <a:solidFill>
                <a:srgbClr val="9933FF"/>
              </a:solidFill>
            </a:endParaRPr>
          </a:p>
        </p:txBody>
      </p:sp>
      <p:sp>
        <p:nvSpPr>
          <p:cNvPr id="49" name="48 Rectángulo"/>
          <p:cNvSpPr/>
          <p:nvPr/>
        </p:nvSpPr>
        <p:spPr bwMode="auto">
          <a:xfrm>
            <a:off x="7315200" y="2292350"/>
            <a:ext cx="825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a:solidFill>
                  <a:srgbClr val="9933FF"/>
                </a:solidFill>
              </a:rPr>
              <a:t>R4←</a:t>
            </a:r>
            <a:r>
              <a:rPr lang="es-ES" sz="1100" dirty="0" smtClean="0">
                <a:solidFill>
                  <a:srgbClr val="9933FF"/>
                </a:solidFill>
              </a:rPr>
              <a:t>RC</a:t>
            </a:r>
            <a:endParaRPr lang="es-ES" sz="1100" dirty="0">
              <a:solidFill>
                <a:srgbClr val="9933FF"/>
              </a:solidFill>
            </a:endParaRPr>
          </a:p>
        </p:txBody>
      </p:sp>
      <p:sp>
        <p:nvSpPr>
          <p:cNvPr id="51" name="16 Rombo"/>
          <p:cNvSpPr>
            <a:spLocks noChangeArrowheads="1"/>
          </p:cNvSpPr>
          <p:nvPr/>
        </p:nvSpPr>
        <p:spPr bwMode="auto">
          <a:xfrm>
            <a:off x="5807075" y="4038600"/>
            <a:ext cx="182245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sz="1400">
                <a:solidFill>
                  <a:srgbClr val="0000FF"/>
                </a:solidFill>
              </a:rPr>
              <a:t>COUNT2≠0</a:t>
            </a:r>
          </a:p>
        </p:txBody>
      </p:sp>
      <p:cxnSp>
        <p:nvCxnSpPr>
          <p:cNvPr id="54" name="53 Forma"/>
          <p:cNvCxnSpPr>
            <a:stCxn id="49" idx="2"/>
          </p:cNvCxnSpPr>
          <p:nvPr/>
        </p:nvCxnSpPr>
        <p:spPr>
          <a:xfrm rot="5400000">
            <a:off x="6115050" y="2146300"/>
            <a:ext cx="1200150" cy="2025650"/>
          </a:xfrm>
          <a:prstGeom prst="bentConnector2">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58" name="57 Conector recto de flecha"/>
          <p:cNvCxnSpPr>
            <a:stCxn id="43" idx="2"/>
          </p:cNvCxnSpPr>
          <p:nvPr/>
        </p:nvCxnSpPr>
        <p:spPr>
          <a:xfrm rot="5400000">
            <a:off x="5365750" y="3606800"/>
            <a:ext cx="3048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3" name="62 Conector recto de flecha"/>
          <p:cNvCxnSpPr>
            <a:endCxn id="51" idx="0"/>
          </p:cNvCxnSpPr>
          <p:nvPr/>
        </p:nvCxnSpPr>
        <p:spPr>
          <a:xfrm rot="5400000">
            <a:off x="6578600" y="3898899"/>
            <a:ext cx="279401"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6" name="65 Forma"/>
          <p:cNvCxnSpPr>
            <a:stCxn id="51" idx="3"/>
          </p:cNvCxnSpPr>
          <p:nvPr/>
        </p:nvCxnSpPr>
        <p:spPr>
          <a:xfrm flipV="1">
            <a:off x="7629525" y="1276350"/>
            <a:ext cx="1158875" cy="295275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7" name="66 Rectángulo"/>
          <p:cNvSpPr/>
          <p:nvPr/>
        </p:nvSpPr>
        <p:spPr bwMode="auto">
          <a:xfrm>
            <a:off x="4584700" y="4089400"/>
            <a:ext cx="825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marL="228600" indent="-228600">
              <a:defRPr/>
            </a:pPr>
            <a:r>
              <a:rPr lang="es-ES" sz="1100" dirty="0" smtClean="0">
                <a:solidFill>
                  <a:srgbClr val="9933FF"/>
                </a:solidFill>
              </a:rPr>
              <a:t>END</a:t>
            </a:r>
            <a:endParaRPr lang="es-ES" sz="1100" dirty="0">
              <a:solidFill>
                <a:srgbClr val="9933FF"/>
              </a:solidFill>
            </a:endParaRPr>
          </a:p>
        </p:txBody>
      </p:sp>
      <p:cxnSp>
        <p:nvCxnSpPr>
          <p:cNvPr id="69" name="68 Conector recto de flecha"/>
          <p:cNvCxnSpPr>
            <a:stCxn id="51" idx="1"/>
            <a:endCxn id="67" idx="3"/>
          </p:cNvCxnSpPr>
          <p:nvPr/>
        </p:nvCxnSpPr>
        <p:spPr>
          <a:xfrm rot="10800000">
            <a:off x="5410201" y="4222750"/>
            <a:ext cx="396875"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1" name="70 Conector recto de flecha"/>
          <p:cNvCxnSpPr>
            <a:stCxn id="41" idx="2"/>
            <a:endCxn id="43" idx="0"/>
          </p:cNvCxnSpPr>
          <p:nvPr/>
        </p:nvCxnSpPr>
        <p:spPr>
          <a:xfrm rot="5400000">
            <a:off x="5430044" y="3099593"/>
            <a:ext cx="176213"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a:stCxn id="40" idx="2"/>
            <a:endCxn id="41" idx="0"/>
          </p:cNvCxnSpPr>
          <p:nvPr/>
        </p:nvCxnSpPr>
        <p:spPr>
          <a:xfrm rot="5400000">
            <a:off x="5416550" y="2654300"/>
            <a:ext cx="203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9" name="78 Conector recto de flecha"/>
          <p:cNvCxnSpPr>
            <a:stCxn id="38" idx="2"/>
            <a:endCxn id="39" idx="0"/>
          </p:cNvCxnSpPr>
          <p:nvPr/>
        </p:nvCxnSpPr>
        <p:spPr>
          <a:xfrm rot="5400000">
            <a:off x="5413375" y="1660525"/>
            <a:ext cx="23495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1" name="80 Conector recto de flecha"/>
          <p:cNvCxnSpPr>
            <a:stCxn id="39" idx="2"/>
            <a:endCxn id="40" idx="0"/>
          </p:cNvCxnSpPr>
          <p:nvPr/>
        </p:nvCxnSpPr>
        <p:spPr>
          <a:xfrm rot="5400000">
            <a:off x="5403850" y="2159000"/>
            <a:ext cx="24130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5" name="84 Conector recto de flecha"/>
          <p:cNvCxnSpPr>
            <a:stCxn id="47" idx="2"/>
            <a:endCxn id="49" idx="0"/>
          </p:cNvCxnSpPr>
          <p:nvPr/>
        </p:nvCxnSpPr>
        <p:spPr>
          <a:xfrm rot="5400000">
            <a:off x="7604125" y="2168525"/>
            <a:ext cx="24765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7" name="86 Conector recto de flecha"/>
          <p:cNvCxnSpPr>
            <a:stCxn id="45" idx="2"/>
            <a:endCxn id="47" idx="0"/>
          </p:cNvCxnSpPr>
          <p:nvPr/>
        </p:nvCxnSpPr>
        <p:spPr>
          <a:xfrm rot="5400000">
            <a:off x="7620000" y="1670050"/>
            <a:ext cx="2159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9" name="88 Conector recto de flecha"/>
          <p:cNvCxnSpPr>
            <a:endCxn id="38" idx="0"/>
          </p:cNvCxnSpPr>
          <p:nvPr/>
        </p:nvCxnSpPr>
        <p:spPr>
          <a:xfrm rot="16200000" flipH="1">
            <a:off x="5324078" y="1069578"/>
            <a:ext cx="400050" cy="13494"/>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1" name="90 Conector recto de flecha"/>
          <p:cNvCxnSpPr>
            <a:endCxn id="45" idx="0"/>
          </p:cNvCxnSpPr>
          <p:nvPr/>
        </p:nvCxnSpPr>
        <p:spPr>
          <a:xfrm rot="16200000" flipH="1">
            <a:off x="7518005" y="1085455"/>
            <a:ext cx="419098" cy="79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4" name="93 Conector recto"/>
          <p:cNvCxnSpPr/>
          <p:nvPr/>
        </p:nvCxnSpPr>
        <p:spPr>
          <a:xfrm rot="10800000" flipV="1">
            <a:off x="1206501" y="3759200"/>
            <a:ext cx="4600575" cy="794"/>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p:nvPr/>
        </p:nvCxnSpPr>
        <p:spPr>
          <a:xfrm rot="5400000">
            <a:off x="-35321" y="2518172"/>
            <a:ext cx="2483645"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8" name="97 Conector recto de flecha"/>
          <p:cNvCxnSpPr/>
          <p:nvPr/>
        </p:nvCxnSpPr>
        <p:spPr>
          <a:xfrm rot="16200000" flipH="1">
            <a:off x="1939925" y="2511425"/>
            <a:ext cx="248285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9" name="98 CuadroTexto"/>
          <p:cNvSpPr txBox="1"/>
          <p:nvPr/>
        </p:nvSpPr>
        <p:spPr>
          <a:xfrm>
            <a:off x="6477000" y="3011487"/>
            <a:ext cx="838200" cy="338554"/>
          </a:xfrm>
          <a:prstGeom prst="rect">
            <a:avLst/>
          </a:prstGeom>
          <a:noFill/>
        </p:spPr>
        <p:txBody>
          <a:bodyPr wrap="square" rtlCol="0">
            <a:spAutoFit/>
          </a:bodyPr>
          <a:lstStyle/>
          <a:p>
            <a:r>
              <a:rPr lang="es-ES" sz="1600" dirty="0" smtClean="0"/>
              <a:t>S2:YES</a:t>
            </a:r>
            <a:endParaRPr lang="es-ES" sz="1600" dirty="0"/>
          </a:p>
        </p:txBody>
      </p:sp>
      <p:cxnSp>
        <p:nvCxnSpPr>
          <p:cNvPr id="101" name="100 Conector recto de flecha"/>
          <p:cNvCxnSpPr>
            <a:stCxn id="99" idx="1"/>
            <a:endCxn id="43" idx="3"/>
          </p:cNvCxnSpPr>
          <p:nvPr/>
        </p:nvCxnSpPr>
        <p:spPr>
          <a:xfrm rot="10800000" flipV="1">
            <a:off x="5930900" y="3180764"/>
            <a:ext cx="546100" cy="140286"/>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3" name="102 Conector recto de flecha"/>
          <p:cNvCxnSpPr>
            <a:endCxn id="49" idx="1"/>
          </p:cNvCxnSpPr>
          <p:nvPr/>
        </p:nvCxnSpPr>
        <p:spPr>
          <a:xfrm rot="5400000" flipH="1" flipV="1">
            <a:off x="6869907" y="2566194"/>
            <a:ext cx="585787" cy="3048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4" name="74 CuadroTexto"/>
          <p:cNvSpPr txBox="1">
            <a:spLocks noChangeArrowheads="1"/>
          </p:cNvSpPr>
          <p:nvPr/>
        </p:nvSpPr>
        <p:spPr bwMode="auto">
          <a:xfrm>
            <a:off x="5517356" y="3952876"/>
            <a:ext cx="203200" cy="276225"/>
          </a:xfrm>
          <a:prstGeom prst="rect">
            <a:avLst/>
          </a:prstGeom>
          <a:noFill/>
          <a:ln w="9525">
            <a:noFill/>
            <a:miter lim="800000"/>
            <a:headEnd/>
            <a:tailEnd/>
          </a:ln>
        </p:spPr>
        <p:txBody>
          <a:bodyPr>
            <a:spAutoFit/>
          </a:bodyPr>
          <a:lstStyle/>
          <a:p>
            <a:r>
              <a:rPr lang="es-ES" sz="1200"/>
              <a:t>1</a:t>
            </a:r>
          </a:p>
        </p:txBody>
      </p:sp>
      <p:sp>
        <p:nvSpPr>
          <p:cNvPr id="105" name="74 CuadroTexto"/>
          <p:cNvSpPr txBox="1">
            <a:spLocks noChangeArrowheads="1"/>
          </p:cNvSpPr>
          <p:nvPr/>
        </p:nvSpPr>
        <p:spPr bwMode="auto">
          <a:xfrm>
            <a:off x="7728744" y="3952876"/>
            <a:ext cx="203200" cy="276225"/>
          </a:xfrm>
          <a:prstGeom prst="rect">
            <a:avLst/>
          </a:prstGeom>
          <a:noFill/>
          <a:ln w="9525">
            <a:noFill/>
            <a:miter lim="800000"/>
            <a:headEnd/>
            <a:tailEnd/>
          </a:ln>
        </p:spPr>
        <p:txBody>
          <a:bodyPr>
            <a:spAutoFit/>
          </a:bodyPr>
          <a:lstStyle/>
          <a:p>
            <a:r>
              <a:rPr lang="es-ES" sz="1200" dirty="0" smtClean="0"/>
              <a:t>0</a:t>
            </a:r>
            <a:endParaRPr lang="es-E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0"/>
          <p:cNvSpPr>
            <a:spLocks noChangeArrowheads="1"/>
          </p:cNvSpPr>
          <p:nvPr/>
        </p:nvSpPr>
        <p:spPr bwMode="auto">
          <a:xfrm>
            <a:off x="147638" y="104775"/>
            <a:ext cx="8382000" cy="685800"/>
          </a:xfrm>
          <a:prstGeom prst="rect">
            <a:avLst/>
          </a:prstGeom>
          <a:noFill/>
          <a:ln w="9525">
            <a:noFill/>
            <a:miter lim="800000"/>
            <a:headEnd/>
            <a:tailEnd/>
          </a:ln>
        </p:spPr>
        <p:txBody>
          <a:bodyPr anchor="ctr"/>
          <a:lstStyle/>
          <a:p>
            <a:pPr>
              <a:lnSpc>
                <a:spcPct val="87000"/>
              </a:lnSpc>
            </a:pPr>
            <a:r>
              <a:rPr lang="en-US" sz="3200" b="1" i="1">
                <a:solidFill>
                  <a:srgbClr val="9900FF"/>
                </a:solidFill>
              </a:rPr>
              <a:t>2. Data-path: De N bits</a:t>
            </a:r>
          </a:p>
        </p:txBody>
      </p:sp>
      <p:pic>
        <p:nvPicPr>
          <p:cNvPr id="4099" name="Picture 89"/>
          <p:cNvPicPr>
            <a:picLocks noChangeAspect="1" noChangeArrowheads="1"/>
          </p:cNvPicPr>
          <p:nvPr/>
        </p:nvPicPr>
        <p:blipFill>
          <a:blip r:embed="rId3"/>
          <a:srcRect/>
          <a:stretch>
            <a:fillRect/>
          </a:stretch>
        </p:blipFill>
        <p:spPr bwMode="auto">
          <a:xfrm>
            <a:off x="685800" y="1257300"/>
            <a:ext cx="75057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CuadroTexto"/>
          <p:cNvSpPr txBox="1">
            <a:spLocks noChangeArrowheads="1"/>
          </p:cNvSpPr>
          <p:nvPr/>
        </p:nvSpPr>
        <p:spPr bwMode="auto">
          <a:xfrm>
            <a:off x="901700" y="1308100"/>
            <a:ext cx="7543800" cy="2246313"/>
          </a:xfrm>
          <a:prstGeom prst="rect">
            <a:avLst/>
          </a:prstGeom>
          <a:noFill/>
          <a:ln w="9525">
            <a:noFill/>
            <a:miter lim="800000"/>
            <a:headEnd/>
            <a:tailEnd/>
          </a:ln>
        </p:spPr>
        <p:txBody>
          <a:bodyPr>
            <a:spAutoFit/>
          </a:bodyPr>
          <a:lstStyle/>
          <a:p>
            <a:pPr algn="ctr"/>
            <a:r>
              <a:rPr lang="es-ES" sz="2000" b="1" i="1">
                <a:solidFill>
                  <a:srgbClr val="9933FF"/>
                </a:solidFill>
              </a:rPr>
              <a:t>RAIZ CUADRADA</a:t>
            </a:r>
          </a:p>
          <a:p>
            <a:pPr algn="ctr"/>
            <a:endParaRPr lang="es-ES" sz="2000" b="1" i="1">
              <a:solidFill>
                <a:srgbClr val="9933FF"/>
              </a:solidFill>
            </a:endParaRPr>
          </a:p>
          <a:p>
            <a:pPr algn="just"/>
            <a:r>
              <a:rPr lang="es-ES" sz="2000"/>
              <a:t>DISEÑAR UNA FSM PARA REALIZAR LA RAIZ CUADRADA DE UN  DATO QUE SE ENCUENTRA EN R3 Y EL RESULTADO DEBE DE SER ALMACENADO EN MRAM[08], PARA EL DATA-PATH MOSTRADO ANTERIORMENTE.</a:t>
            </a:r>
          </a:p>
          <a:p>
            <a:pPr algn="ctr"/>
            <a:endParaRPr lang="es-ES" sz="2000" b="1" i="1">
              <a:solidFill>
                <a:srgbClr val="9933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6"/>
          <p:cNvSpPr>
            <a:spLocks noChangeArrowheads="1"/>
          </p:cNvSpPr>
          <p:nvPr/>
        </p:nvSpPr>
        <p:spPr bwMode="auto">
          <a:xfrm>
            <a:off x="994570" y="1839118"/>
            <a:ext cx="1949450" cy="10080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801 w 21600"/>
              <a:gd name="T13" fmla="*/ 4801 h 21600"/>
              <a:gd name="T14" fmla="*/ 16799 w 21600"/>
              <a:gd name="T15" fmla="*/ 16799 h 21600"/>
            </a:gdLst>
            <a:ahLst/>
            <a:cxnLst>
              <a:cxn ang="T8">
                <a:pos x="T0" y="T1"/>
              </a:cxn>
              <a:cxn ang="T9">
                <a:pos x="T2" y="T3"/>
              </a:cxn>
              <a:cxn ang="T10">
                <a:pos x="T4" y="T5"/>
              </a:cxn>
              <a:cxn ang="T11">
                <a:pos x="T6" y="T7"/>
              </a:cxn>
            </a:cxnLst>
            <a:rect l="T12" t="T13" r="T14" b="T15"/>
            <a:pathLst>
              <a:path w="21600" h="21600">
                <a:moveTo>
                  <a:pt x="0" y="0"/>
                </a:moveTo>
                <a:lnTo>
                  <a:pt x="6001" y="21600"/>
                </a:lnTo>
                <a:lnTo>
                  <a:pt x="15599" y="21600"/>
                </a:lnTo>
                <a:lnTo>
                  <a:pt x="21600" y="0"/>
                </a:lnTo>
                <a:close/>
              </a:path>
            </a:pathLst>
          </a:custGeom>
          <a:solidFill>
            <a:srgbClr val="CCFF66"/>
          </a:solidFill>
          <a:ln w="19050">
            <a:solidFill>
              <a:schemeClr val="accent2"/>
            </a:solidFill>
            <a:miter lim="800000"/>
            <a:headEnd/>
            <a:tailEnd/>
          </a:ln>
        </p:spPr>
        <p:txBody>
          <a:bodyPr wrap="none" anchor="ctr"/>
          <a:lstStyle/>
          <a:p>
            <a:endParaRPr lang="es-ES_tradnl"/>
          </a:p>
        </p:txBody>
      </p:sp>
      <p:sp>
        <p:nvSpPr>
          <p:cNvPr id="3" name="Rectangle 8"/>
          <p:cNvSpPr>
            <a:spLocks noChangeArrowheads="1"/>
          </p:cNvSpPr>
          <p:nvPr/>
        </p:nvSpPr>
        <p:spPr bwMode="auto">
          <a:xfrm>
            <a:off x="1223170" y="3182142"/>
            <a:ext cx="1492250" cy="368300"/>
          </a:xfrm>
          <a:prstGeom prst="rect">
            <a:avLst/>
          </a:prstGeom>
          <a:solidFill>
            <a:srgbClr val="FFFFCC"/>
          </a:solidFill>
          <a:ln w="19050">
            <a:solidFill>
              <a:srgbClr val="0000FF"/>
            </a:solidFill>
            <a:miter lim="800000"/>
            <a:headEnd/>
            <a:tailEnd/>
          </a:ln>
        </p:spPr>
        <p:txBody>
          <a:bodyPr wrap="none" anchor="ctr"/>
          <a:lstStyle/>
          <a:p>
            <a:pPr algn="ctr"/>
            <a:r>
              <a:rPr lang="es-ES" sz="2200" dirty="0" smtClean="0">
                <a:solidFill>
                  <a:srgbClr val="0000FF"/>
                </a:solidFill>
              </a:rPr>
              <a:t> A</a:t>
            </a:r>
            <a:endParaRPr lang="es-ES" sz="2200" dirty="0">
              <a:solidFill>
                <a:srgbClr val="0000FF"/>
              </a:solidFill>
            </a:endParaRPr>
          </a:p>
        </p:txBody>
      </p:sp>
      <p:sp>
        <p:nvSpPr>
          <p:cNvPr id="4" name="Rectangle 8"/>
          <p:cNvSpPr>
            <a:spLocks noChangeArrowheads="1"/>
          </p:cNvSpPr>
          <p:nvPr/>
        </p:nvSpPr>
        <p:spPr bwMode="auto">
          <a:xfrm>
            <a:off x="2944020" y="3182142"/>
            <a:ext cx="1492250" cy="368300"/>
          </a:xfrm>
          <a:prstGeom prst="rect">
            <a:avLst/>
          </a:prstGeom>
          <a:solidFill>
            <a:srgbClr val="FFFFCC"/>
          </a:solidFill>
          <a:ln w="19050">
            <a:solidFill>
              <a:srgbClr val="0000FF"/>
            </a:solidFill>
            <a:miter lim="800000"/>
            <a:headEnd/>
            <a:tailEnd/>
          </a:ln>
        </p:spPr>
        <p:txBody>
          <a:bodyPr wrap="none" anchor="ctr"/>
          <a:lstStyle/>
          <a:p>
            <a:pPr algn="ctr"/>
            <a:r>
              <a:rPr lang="es-ES" sz="2200" dirty="0" smtClean="0">
                <a:solidFill>
                  <a:srgbClr val="0000FF"/>
                </a:solidFill>
              </a:rPr>
              <a:t> D</a:t>
            </a:r>
            <a:endParaRPr lang="es-ES" sz="2200" dirty="0">
              <a:solidFill>
                <a:srgbClr val="0000FF"/>
              </a:solidFill>
            </a:endParaRPr>
          </a:p>
        </p:txBody>
      </p:sp>
      <p:cxnSp>
        <p:nvCxnSpPr>
          <p:cNvPr id="6" name="5 Conector recto de flecha"/>
          <p:cNvCxnSpPr>
            <a:stCxn id="3" idx="3"/>
            <a:endCxn id="4" idx="1"/>
          </p:cNvCxnSpPr>
          <p:nvPr/>
        </p:nvCxnSpPr>
        <p:spPr>
          <a:xfrm>
            <a:off x="2715420" y="3366292"/>
            <a:ext cx="2286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a:endCxn id="3" idx="0"/>
          </p:cNvCxnSpPr>
          <p:nvPr/>
        </p:nvCxnSpPr>
        <p:spPr>
          <a:xfrm rot="5400000">
            <a:off x="1801816" y="3014660"/>
            <a:ext cx="334961" cy="2"/>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10 Forma"/>
          <p:cNvCxnSpPr>
            <a:stCxn id="3" idx="2"/>
          </p:cNvCxnSpPr>
          <p:nvPr/>
        </p:nvCxnSpPr>
        <p:spPr>
          <a:xfrm rot="5400000">
            <a:off x="1193008" y="3091655"/>
            <a:ext cx="317500" cy="1235075"/>
          </a:xfrm>
          <a:prstGeom prst="bentConnector2">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flipH="1" flipV="1">
            <a:off x="-567530" y="2566193"/>
            <a:ext cx="2603501"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734220" y="1265236"/>
            <a:ext cx="723900"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rot="5400000">
            <a:off x="1171973" y="1552971"/>
            <a:ext cx="572294"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8"/>
          <p:cNvSpPr>
            <a:spLocks noChangeArrowheads="1"/>
          </p:cNvSpPr>
          <p:nvPr/>
        </p:nvSpPr>
        <p:spPr bwMode="auto">
          <a:xfrm>
            <a:off x="1801020" y="1010442"/>
            <a:ext cx="1492250" cy="368300"/>
          </a:xfrm>
          <a:prstGeom prst="rect">
            <a:avLst/>
          </a:prstGeom>
          <a:solidFill>
            <a:srgbClr val="FFFFCC"/>
          </a:solidFill>
          <a:ln w="19050">
            <a:solidFill>
              <a:srgbClr val="0000FF"/>
            </a:solidFill>
            <a:miter lim="800000"/>
            <a:headEnd/>
            <a:tailEnd/>
          </a:ln>
        </p:spPr>
        <p:txBody>
          <a:bodyPr wrap="none" anchor="ctr"/>
          <a:lstStyle/>
          <a:p>
            <a:pPr algn="ctr"/>
            <a:r>
              <a:rPr lang="es-ES" sz="2200" dirty="0" smtClean="0">
                <a:solidFill>
                  <a:srgbClr val="0000FF"/>
                </a:solidFill>
              </a:rPr>
              <a:t> Q</a:t>
            </a:r>
            <a:endParaRPr lang="es-ES" sz="2200" dirty="0">
              <a:solidFill>
                <a:srgbClr val="0000FF"/>
              </a:solidFill>
            </a:endParaRPr>
          </a:p>
        </p:txBody>
      </p:sp>
      <p:cxnSp>
        <p:nvCxnSpPr>
          <p:cNvPr id="24" name="23 Conector recto de flecha"/>
          <p:cNvCxnSpPr>
            <a:stCxn id="22" idx="2"/>
          </p:cNvCxnSpPr>
          <p:nvPr/>
        </p:nvCxnSpPr>
        <p:spPr>
          <a:xfrm rot="16200000" flipH="1">
            <a:off x="2318544" y="1607342"/>
            <a:ext cx="460376"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5" name="24 Rectángulo"/>
          <p:cNvSpPr/>
          <p:nvPr/>
        </p:nvSpPr>
        <p:spPr bwMode="auto">
          <a:xfrm>
            <a:off x="6115050" y="13335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dirty="0">
                <a:solidFill>
                  <a:srgbClr val="9933FF"/>
                </a:solidFill>
              </a:rPr>
              <a:t>IDLE</a:t>
            </a:r>
          </a:p>
        </p:txBody>
      </p:sp>
      <p:sp>
        <p:nvSpPr>
          <p:cNvPr id="26" name="3 Rombo"/>
          <p:cNvSpPr>
            <a:spLocks noChangeArrowheads="1"/>
          </p:cNvSpPr>
          <p:nvPr/>
        </p:nvSpPr>
        <p:spPr bwMode="auto">
          <a:xfrm>
            <a:off x="6470650" y="1803400"/>
            <a:ext cx="49530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a:solidFill>
                  <a:srgbClr val="0000FF"/>
                </a:solidFill>
              </a:rPr>
              <a:t>S</a:t>
            </a:r>
          </a:p>
        </p:txBody>
      </p:sp>
      <p:cxnSp>
        <p:nvCxnSpPr>
          <p:cNvPr id="27" name="26 Conector recto de flecha"/>
          <p:cNvCxnSpPr>
            <a:stCxn id="25" idx="2"/>
            <a:endCxn id="26" idx="0"/>
          </p:cNvCxnSpPr>
          <p:nvPr/>
        </p:nvCxnSpPr>
        <p:spPr>
          <a:xfrm rot="16200000" flipH="1">
            <a:off x="6610350" y="1695450"/>
            <a:ext cx="20320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26" idx="1"/>
          </p:cNvCxnSpPr>
          <p:nvPr/>
        </p:nvCxnSpPr>
        <p:spPr>
          <a:xfrm rot="10800000">
            <a:off x="5797550" y="1993900"/>
            <a:ext cx="673100"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28 Forma"/>
          <p:cNvCxnSpPr>
            <a:endCxn id="25" idx="1"/>
          </p:cNvCxnSpPr>
          <p:nvPr/>
        </p:nvCxnSpPr>
        <p:spPr>
          <a:xfrm rot="5400000" flipH="1" flipV="1">
            <a:off x="5654675" y="1609725"/>
            <a:ext cx="603250" cy="3175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0" name="29 Rectángulo"/>
          <p:cNvSpPr/>
          <p:nvPr/>
        </p:nvSpPr>
        <p:spPr bwMode="auto">
          <a:xfrm>
            <a:off x="5905500" y="2349500"/>
            <a:ext cx="1625600" cy="807242"/>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D</a:t>
            </a:r>
            <a:r>
              <a:rPr lang="es-ES" sz="1100" dirty="0">
                <a:solidFill>
                  <a:srgbClr val="9933FF"/>
                </a:solidFill>
              </a:rPr>
              <a:t> ← </a:t>
            </a:r>
            <a:r>
              <a:rPr lang="es-ES" sz="1100" dirty="0" smtClean="0">
                <a:solidFill>
                  <a:srgbClr val="9933FF"/>
                </a:solidFill>
              </a:rPr>
              <a:t>RADICANDO</a:t>
            </a:r>
          </a:p>
          <a:p>
            <a:pPr algn="ctr">
              <a:defRPr/>
            </a:pPr>
            <a:r>
              <a:rPr lang="es-ES" sz="1100" dirty="0" smtClean="0">
                <a:solidFill>
                  <a:srgbClr val="9933FF"/>
                </a:solidFill>
              </a:rPr>
              <a:t>A</a:t>
            </a:r>
            <a:r>
              <a:rPr lang="es-ES" sz="1100" dirty="0">
                <a:solidFill>
                  <a:srgbClr val="9933FF"/>
                </a:solidFill>
              </a:rPr>
              <a:t> ← </a:t>
            </a:r>
            <a:r>
              <a:rPr lang="es-ES" sz="1100" dirty="0" smtClean="0">
                <a:solidFill>
                  <a:srgbClr val="9933FF"/>
                </a:solidFill>
              </a:rPr>
              <a:t>0; Q</a:t>
            </a:r>
            <a:r>
              <a:rPr lang="es-ES" sz="1100" dirty="0">
                <a:solidFill>
                  <a:srgbClr val="9933FF"/>
                </a:solidFill>
              </a:rPr>
              <a:t> ← </a:t>
            </a:r>
            <a:r>
              <a:rPr lang="es-ES" sz="1100" dirty="0" smtClean="0">
                <a:solidFill>
                  <a:srgbClr val="9933FF"/>
                </a:solidFill>
              </a:rPr>
              <a:t>0</a:t>
            </a:r>
          </a:p>
          <a:p>
            <a:pPr algn="ctr">
              <a:defRPr/>
            </a:pPr>
            <a:r>
              <a:rPr lang="es-ES" sz="1100" dirty="0" smtClean="0">
                <a:solidFill>
                  <a:srgbClr val="9933FF"/>
                </a:solidFill>
              </a:rPr>
              <a:t>COUNT=N/2</a:t>
            </a:r>
            <a:endParaRPr lang="es-ES" sz="1100" dirty="0">
              <a:solidFill>
                <a:srgbClr val="9933FF"/>
              </a:solidFill>
            </a:endParaRPr>
          </a:p>
        </p:txBody>
      </p:sp>
      <p:sp>
        <p:nvSpPr>
          <p:cNvPr id="31" name="30 Rectángulo"/>
          <p:cNvSpPr/>
          <p:nvPr/>
        </p:nvSpPr>
        <p:spPr bwMode="auto">
          <a:xfrm>
            <a:off x="5905500" y="3340891"/>
            <a:ext cx="1625600" cy="450851"/>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A </a:t>
            </a:r>
            <a:r>
              <a:rPr lang="es-ES" sz="1100" dirty="0" err="1" smtClean="0">
                <a:solidFill>
                  <a:srgbClr val="9933FF"/>
                </a:solidFill>
              </a:rPr>
              <a:t>D←ShiftL</a:t>
            </a:r>
            <a:r>
              <a:rPr lang="es-ES" sz="1100" dirty="0" smtClean="0">
                <a:solidFill>
                  <a:srgbClr val="9933FF"/>
                </a:solidFill>
              </a:rPr>
              <a:t> (2) A,D</a:t>
            </a:r>
          </a:p>
          <a:p>
            <a:pPr algn="ctr">
              <a:defRPr/>
            </a:pPr>
            <a:r>
              <a:rPr lang="es-ES" sz="1100" dirty="0" smtClean="0">
                <a:solidFill>
                  <a:srgbClr val="9933FF"/>
                </a:solidFill>
              </a:rPr>
              <a:t>COUNT=COUNT-1</a:t>
            </a:r>
            <a:endParaRPr lang="es-ES" sz="1100" dirty="0">
              <a:solidFill>
                <a:srgbClr val="9933FF"/>
              </a:solidFill>
            </a:endParaRPr>
          </a:p>
        </p:txBody>
      </p:sp>
      <p:sp>
        <p:nvSpPr>
          <p:cNvPr id="32" name="3 Rombo"/>
          <p:cNvSpPr>
            <a:spLocks noChangeArrowheads="1"/>
          </p:cNvSpPr>
          <p:nvPr/>
        </p:nvSpPr>
        <p:spPr bwMode="auto">
          <a:xfrm>
            <a:off x="6115050" y="3987801"/>
            <a:ext cx="124460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sz="1600" dirty="0" smtClean="0">
                <a:solidFill>
                  <a:srgbClr val="0000FF"/>
                </a:solidFill>
              </a:rPr>
              <a:t>A&lt;Q01</a:t>
            </a:r>
            <a:endParaRPr lang="es-ES" sz="1600" dirty="0">
              <a:solidFill>
                <a:srgbClr val="0000FF"/>
              </a:solidFill>
            </a:endParaRPr>
          </a:p>
        </p:txBody>
      </p:sp>
      <p:sp>
        <p:nvSpPr>
          <p:cNvPr id="33" name="32 Rectángulo"/>
          <p:cNvSpPr/>
          <p:nvPr/>
        </p:nvSpPr>
        <p:spPr bwMode="auto">
          <a:xfrm>
            <a:off x="4421980" y="4368800"/>
            <a:ext cx="1375570" cy="457199"/>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Q</a:t>
            </a:r>
            <a:r>
              <a:rPr lang="es-ES" sz="1100" dirty="0">
                <a:solidFill>
                  <a:srgbClr val="9933FF"/>
                </a:solidFill>
              </a:rPr>
              <a:t> </a:t>
            </a:r>
            <a:r>
              <a:rPr lang="es-ES" sz="1100" dirty="0" smtClean="0">
                <a:solidFill>
                  <a:srgbClr val="9933FF"/>
                </a:solidFill>
              </a:rPr>
              <a:t>←</a:t>
            </a:r>
            <a:r>
              <a:rPr lang="es-ES" sz="1100" dirty="0" err="1" smtClean="0">
                <a:solidFill>
                  <a:srgbClr val="9933FF"/>
                </a:solidFill>
              </a:rPr>
              <a:t>ShiftL</a:t>
            </a:r>
            <a:r>
              <a:rPr lang="es-ES" sz="1100" dirty="0" smtClean="0">
                <a:solidFill>
                  <a:srgbClr val="9933FF"/>
                </a:solidFill>
              </a:rPr>
              <a:t> Q</a:t>
            </a:r>
          </a:p>
          <a:p>
            <a:pPr algn="ctr">
              <a:defRPr/>
            </a:pPr>
            <a:r>
              <a:rPr lang="es-ES" sz="1100" dirty="0" smtClean="0">
                <a:solidFill>
                  <a:srgbClr val="9933FF"/>
                </a:solidFill>
              </a:rPr>
              <a:t>QLSB</a:t>
            </a:r>
            <a:r>
              <a:rPr lang="es-ES" sz="1100" dirty="0">
                <a:solidFill>
                  <a:srgbClr val="9933FF"/>
                </a:solidFill>
              </a:rPr>
              <a:t> </a:t>
            </a:r>
            <a:r>
              <a:rPr lang="es-ES" sz="1100" dirty="0" smtClean="0">
                <a:solidFill>
                  <a:srgbClr val="9933FF"/>
                </a:solidFill>
              </a:rPr>
              <a:t>←0</a:t>
            </a:r>
            <a:endParaRPr lang="es-ES" sz="1100" dirty="0">
              <a:solidFill>
                <a:srgbClr val="9933FF"/>
              </a:solidFill>
            </a:endParaRPr>
          </a:p>
        </p:txBody>
      </p:sp>
      <p:sp>
        <p:nvSpPr>
          <p:cNvPr id="34" name="33 Rectángulo"/>
          <p:cNvSpPr/>
          <p:nvPr/>
        </p:nvSpPr>
        <p:spPr bwMode="auto">
          <a:xfrm>
            <a:off x="7531100" y="43688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A</a:t>
            </a:r>
            <a:r>
              <a:rPr lang="es-ES" sz="1100" dirty="0" smtClean="0">
                <a:solidFill>
                  <a:srgbClr val="9933FF"/>
                </a:solidFill>
              </a:rPr>
              <a:t>←A-Q,01</a:t>
            </a:r>
            <a:endParaRPr lang="es-ES" sz="1100" dirty="0">
              <a:solidFill>
                <a:srgbClr val="9933FF"/>
              </a:solidFill>
            </a:endParaRPr>
          </a:p>
        </p:txBody>
      </p:sp>
      <p:sp>
        <p:nvSpPr>
          <p:cNvPr id="35" name="34 Rectángulo"/>
          <p:cNvSpPr/>
          <p:nvPr/>
        </p:nvSpPr>
        <p:spPr bwMode="auto">
          <a:xfrm>
            <a:off x="7442200" y="4825999"/>
            <a:ext cx="1375570" cy="457199"/>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Q</a:t>
            </a:r>
            <a:r>
              <a:rPr lang="es-ES" sz="1100" dirty="0">
                <a:solidFill>
                  <a:srgbClr val="9933FF"/>
                </a:solidFill>
              </a:rPr>
              <a:t> </a:t>
            </a:r>
            <a:r>
              <a:rPr lang="es-ES" sz="1100" dirty="0" smtClean="0">
                <a:solidFill>
                  <a:srgbClr val="9933FF"/>
                </a:solidFill>
              </a:rPr>
              <a:t>←</a:t>
            </a:r>
            <a:r>
              <a:rPr lang="es-ES" sz="1100" dirty="0" err="1" smtClean="0">
                <a:solidFill>
                  <a:srgbClr val="9933FF"/>
                </a:solidFill>
              </a:rPr>
              <a:t>ShiftL</a:t>
            </a:r>
            <a:r>
              <a:rPr lang="es-ES" sz="1100" dirty="0" smtClean="0">
                <a:solidFill>
                  <a:srgbClr val="9933FF"/>
                </a:solidFill>
              </a:rPr>
              <a:t> Q</a:t>
            </a:r>
          </a:p>
          <a:p>
            <a:pPr algn="ctr">
              <a:defRPr/>
            </a:pPr>
            <a:r>
              <a:rPr lang="es-ES" sz="1100" dirty="0" smtClean="0">
                <a:solidFill>
                  <a:srgbClr val="9933FF"/>
                </a:solidFill>
              </a:rPr>
              <a:t>QLSB</a:t>
            </a:r>
            <a:r>
              <a:rPr lang="es-ES" sz="1100" dirty="0">
                <a:solidFill>
                  <a:srgbClr val="9933FF"/>
                </a:solidFill>
              </a:rPr>
              <a:t> </a:t>
            </a:r>
            <a:r>
              <a:rPr lang="es-ES" sz="1100" dirty="0" smtClean="0">
                <a:solidFill>
                  <a:srgbClr val="9933FF"/>
                </a:solidFill>
              </a:rPr>
              <a:t>←1</a:t>
            </a:r>
            <a:endParaRPr lang="es-ES" sz="1100" dirty="0">
              <a:solidFill>
                <a:srgbClr val="9933FF"/>
              </a:solidFill>
            </a:endParaRPr>
          </a:p>
        </p:txBody>
      </p:sp>
      <p:sp>
        <p:nvSpPr>
          <p:cNvPr id="36" name="3 Rombo"/>
          <p:cNvSpPr>
            <a:spLocks noChangeArrowheads="1"/>
          </p:cNvSpPr>
          <p:nvPr/>
        </p:nvSpPr>
        <p:spPr bwMode="auto">
          <a:xfrm>
            <a:off x="6051550" y="5651500"/>
            <a:ext cx="144145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sz="1200" dirty="0" smtClean="0">
                <a:solidFill>
                  <a:srgbClr val="0000FF"/>
                </a:solidFill>
              </a:rPr>
              <a:t>COUNT=0</a:t>
            </a:r>
            <a:endParaRPr lang="es-ES" sz="1200" dirty="0">
              <a:solidFill>
                <a:srgbClr val="0000FF"/>
              </a:solidFill>
            </a:endParaRPr>
          </a:p>
        </p:txBody>
      </p:sp>
      <p:sp>
        <p:nvSpPr>
          <p:cNvPr id="37" name="36 Rectángulo"/>
          <p:cNvSpPr/>
          <p:nvPr/>
        </p:nvSpPr>
        <p:spPr bwMode="auto">
          <a:xfrm>
            <a:off x="7683500" y="5702300"/>
            <a:ext cx="800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END</a:t>
            </a:r>
            <a:endParaRPr lang="es-ES" sz="1100" dirty="0">
              <a:solidFill>
                <a:srgbClr val="9933FF"/>
              </a:solidFill>
            </a:endParaRPr>
          </a:p>
        </p:txBody>
      </p:sp>
      <p:cxnSp>
        <p:nvCxnSpPr>
          <p:cNvPr id="39" name="38 Conector recto de flecha"/>
          <p:cNvCxnSpPr>
            <a:stCxn id="36" idx="3"/>
            <a:endCxn id="37" idx="1"/>
          </p:cNvCxnSpPr>
          <p:nvPr/>
        </p:nvCxnSpPr>
        <p:spPr>
          <a:xfrm flipV="1">
            <a:off x="7493000" y="5835650"/>
            <a:ext cx="1905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43 Conector angular"/>
          <p:cNvCxnSpPr>
            <a:stCxn id="31" idx="2"/>
            <a:endCxn id="32" idx="0"/>
          </p:cNvCxnSpPr>
          <p:nvPr/>
        </p:nvCxnSpPr>
        <p:spPr>
          <a:xfrm rot="16200000" flipH="1">
            <a:off x="6629796" y="3880246"/>
            <a:ext cx="196059" cy="19050"/>
          </a:xfrm>
          <a:prstGeom prst="bentConnector3">
            <a:avLst>
              <a:gd name="adj1" fmla="val 50000"/>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6" name="45 Forma"/>
          <p:cNvCxnSpPr>
            <a:stCxn id="32" idx="3"/>
            <a:endCxn id="34" idx="0"/>
          </p:cNvCxnSpPr>
          <p:nvPr/>
        </p:nvCxnSpPr>
        <p:spPr>
          <a:xfrm>
            <a:off x="7359650" y="4178301"/>
            <a:ext cx="762000" cy="190499"/>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32" idx="1"/>
            <a:endCxn id="33" idx="0"/>
          </p:cNvCxnSpPr>
          <p:nvPr/>
        </p:nvCxnSpPr>
        <p:spPr>
          <a:xfrm rot="10800000" flipV="1">
            <a:off x="5109766" y="4178300"/>
            <a:ext cx="1005285" cy="190499"/>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2" name="51 Conector recto de flecha"/>
          <p:cNvCxnSpPr>
            <a:stCxn id="26" idx="2"/>
            <a:endCxn id="30" idx="0"/>
          </p:cNvCxnSpPr>
          <p:nvPr/>
        </p:nvCxnSpPr>
        <p:spPr>
          <a:xfrm rot="5400000">
            <a:off x="6635750" y="2266950"/>
            <a:ext cx="1651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30" idx="2"/>
            <a:endCxn id="31" idx="0"/>
          </p:cNvCxnSpPr>
          <p:nvPr/>
        </p:nvCxnSpPr>
        <p:spPr>
          <a:xfrm rot="5400000">
            <a:off x="6626226" y="3248816"/>
            <a:ext cx="184149"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6" name="55 Conector recto de flecha"/>
          <p:cNvCxnSpPr>
            <a:stCxn id="34" idx="2"/>
            <a:endCxn id="35" idx="0"/>
          </p:cNvCxnSpPr>
          <p:nvPr/>
        </p:nvCxnSpPr>
        <p:spPr>
          <a:xfrm rot="16200000" flipH="1">
            <a:off x="8030568" y="4726581"/>
            <a:ext cx="190499" cy="833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8" name="57 Forma"/>
          <p:cNvCxnSpPr>
            <a:stCxn id="35" idx="2"/>
          </p:cNvCxnSpPr>
          <p:nvPr/>
        </p:nvCxnSpPr>
        <p:spPr>
          <a:xfrm rot="5400000">
            <a:off x="6530974" y="3861989"/>
            <a:ext cx="177802" cy="3020220"/>
          </a:xfrm>
          <a:prstGeom prst="bentConnector2">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60" name="59 Conector recto"/>
          <p:cNvCxnSpPr>
            <a:stCxn id="33" idx="2"/>
          </p:cNvCxnSpPr>
          <p:nvPr/>
        </p:nvCxnSpPr>
        <p:spPr>
          <a:xfrm rot="5400000">
            <a:off x="4792265" y="5143499"/>
            <a:ext cx="635001"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61 Conector recto de flecha"/>
          <p:cNvCxnSpPr>
            <a:endCxn id="36" idx="0"/>
          </p:cNvCxnSpPr>
          <p:nvPr/>
        </p:nvCxnSpPr>
        <p:spPr>
          <a:xfrm rot="5400000">
            <a:off x="6677422" y="5556647"/>
            <a:ext cx="189706"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4" name="Line 15"/>
          <p:cNvSpPr>
            <a:spLocks noChangeAspect="1" noChangeShapeType="1"/>
          </p:cNvSpPr>
          <p:nvPr/>
        </p:nvSpPr>
        <p:spPr bwMode="auto">
          <a:xfrm flipV="1">
            <a:off x="2419350" y="1466850"/>
            <a:ext cx="255588" cy="128588"/>
          </a:xfrm>
          <a:prstGeom prst="line">
            <a:avLst/>
          </a:prstGeom>
          <a:noFill/>
          <a:ln w="19050">
            <a:solidFill>
              <a:srgbClr val="0000FF"/>
            </a:solidFill>
            <a:round/>
            <a:headEnd/>
            <a:tailEnd/>
          </a:ln>
        </p:spPr>
        <p:txBody>
          <a:bodyPr/>
          <a:lstStyle/>
          <a:p>
            <a:endParaRPr lang="es-ES"/>
          </a:p>
        </p:txBody>
      </p:sp>
      <p:sp>
        <p:nvSpPr>
          <p:cNvPr id="65" name="Line 15"/>
          <p:cNvSpPr>
            <a:spLocks noChangeAspect="1" noChangeShapeType="1"/>
          </p:cNvSpPr>
          <p:nvPr/>
        </p:nvSpPr>
        <p:spPr bwMode="auto">
          <a:xfrm flipV="1">
            <a:off x="1841501" y="2946400"/>
            <a:ext cx="255588" cy="128588"/>
          </a:xfrm>
          <a:prstGeom prst="line">
            <a:avLst/>
          </a:prstGeom>
          <a:noFill/>
          <a:ln w="19050">
            <a:solidFill>
              <a:srgbClr val="0000FF"/>
            </a:solidFill>
            <a:round/>
            <a:headEnd/>
            <a:tailEnd/>
          </a:ln>
        </p:spPr>
        <p:txBody>
          <a:bodyPr/>
          <a:lstStyle/>
          <a:p>
            <a:endParaRPr lang="es-ES"/>
          </a:p>
        </p:txBody>
      </p:sp>
      <p:sp>
        <p:nvSpPr>
          <p:cNvPr id="66" name="Line 15"/>
          <p:cNvSpPr>
            <a:spLocks noChangeAspect="1" noChangeShapeType="1"/>
          </p:cNvSpPr>
          <p:nvPr/>
        </p:nvSpPr>
        <p:spPr bwMode="auto">
          <a:xfrm flipV="1">
            <a:off x="605632" y="2563812"/>
            <a:ext cx="255588" cy="128588"/>
          </a:xfrm>
          <a:prstGeom prst="line">
            <a:avLst/>
          </a:prstGeom>
          <a:noFill/>
          <a:ln w="19050">
            <a:solidFill>
              <a:srgbClr val="0000FF"/>
            </a:solidFill>
            <a:round/>
            <a:headEnd/>
            <a:tailEnd/>
          </a:ln>
        </p:spPr>
        <p:txBody>
          <a:bodyPr/>
          <a:lstStyle/>
          <a:p>
            <a:endParaRPr lang="es-ES"/>
          </a:p>
        </p:txBody>
      </p:sp>
      <p:sp>
        <p:nvSpPr>
          <p:cNvPr id="67" name="Text Box 14"/>
          <p:cNvSpPr txBox="1">
            <a:spLocks noChangeArrowheads="1"/>
          </p:cNvSpPr>
          <p:nvPr/>
        </p:nvSpPr>
        <p:spPr bwMode="auto">
          <a:xfrm>
            <a:off x="2717801" y="1439863"/>
            <a:ext cx="575469" cy="203133"/>
          </a:xfrm>
          <a:prstGeom prst="rect">
            <a:avLst/>
          </a:prstGeom>
          <a:noFill/>
          <a:ln w="19050">
            <a:noFill/>
            <a:miter lim="800000"/>
            <a:headEnd/>
            <a:tailEnd/>
          </a:ln>
        </p:spPr>
        <p:txBody>
          <a:bodyPr wrap="square">
            <a:spAutoFit/>
          </a:bodyPr>
          <a:lstStyle/>
          <a:p>
            <a:pPr>
              <a:lnSpc>
                <a:spcPct val="60000"/>
              </a:lnSpc>
              <a:spcBef>
                <a:spcPct val="50000"/>
              </a:spcBef>
            </a:pPr>
            <a:r>
              <a:rPr lang="es-MX" sz="1200" i="1" dirty="0" smtClean="0">
                <a:solidFill>
                  <a:srgbClr val="9900FF"/>
                </a:solidFill>
              </a:rPr>
              <a:t>N/2</a:t>
            </a:r>
            <a:endParaRPr lang="es-ES" sz="1200" i="1" dirty="0">
              <a:solidFill>
                <a:srgbClr val="9900FF"/>
              </a:solidFill>
            </a:endParaRPr>
          </a:p>
        </p:txBody>
      </p:sp>
      <p:sp>
        <p:nvSpPr>
          <p:cNvPr id="68" name="Text Box 14"/>
          <p:cNvSpPr txBox="1">
            <a:spLocks noChangeArrowheads="1"/>
          </p:cNvSpPr>
          <p:nvPr/>
        </p:nvSpPr>
        <p:spPr bwMode="auto">
          <a:xfrm>
            <a:off x="2131615" y="2871855"/>
            <a:ext cx="575469" cy="203133"/>
          </a:xfrm>
          <a:prstGeom prst="rect">
            <a:avLst/>
          </a:prstGeom>
          <a:noFill/>
          <a:ln w="19050">
            <a:noFill/>
            <a:miter lim="800000"/>
            <a:headEnd/>
            <a:tailEnd/>
          </a:ln>
        </p:spPr>
        <p:txBody>
          <a:bodyPr wrap="square">
            <a:spAutoFit/>
          </a:bodyPr>
          <a:lstStyle/>
          <a:p>
            <a:pPr>
              <a:lnSpc>
                <a:spcPct val="60000"/>
              </a:lnSpc>
              <a:spcBef>
                <a:spcPct val="50000"/>
              </a:spcBef>
            </a:pPr>
            <a:r>
              <a:rPr lang="es-MX" sz="1200" i="1" dirty="0" smtClean="0">
                <a:solidFill>
                  <a:srgbClr val="9900FF"/>
                </a:solidFill>
              </a:rPr>
              <a:t>N/2</a:t>
            </a:r>
            <a:endParaRPr lang="es-ES" sz="1200" i="1" dirty="0">
              <a:solidFill>
                <a:srgbClr val="9900FF"/>
              </a:solidFill>
            </a:endParaRPr>
          </a:p>
        </p:txBody>
      </p:sp>
      <p:sp>
        <p:nvSpPr>
          <p:cNvPr id="69" name="Text Box 14"/>
          <p:cNvSpPr txBox="1">
            <a:spLocks noChangeArrowheads="1"/>
          </p:cNvSpPr>
          <p:nvPr/>
        </p:nvSpPr>
        <p:spPr bwMode="auto">
          <a:xfrm>
            <a:off x="285751" y="2349500"/>
            <a:ext cx="575469" cy="203133"/>
          </a:xfrm>
          <a:prstGeom prst="rect">
            <a:avLst/>
          </a:prstGeom>
          <a:noFill/>
          <a:ln w="19050">
            <a:noFill/>
            <a:miter lim="800000"/>
            <a:headEnd/>
            <a:tailEnd/>
          </a:ln>
        </p:spPr>
        <p:txBody>
          <a:bodyPr wrap="square">
            <a:spAutoFit/>
          </a:bodyPr>
          <a:lstStyle/>
          <a:p>
            <a:pPr>
              <a:lnSpc>
                <a:spcPct val="60000"/>
              </a:lnSpc>
              <a:spcBef>
                <a:spcPct val="50000"/>
              </a:spcBef>
            </a:pPr>
            <a:r>
              <a:rPr lang="es-MX" sz="1200" i="1" dirty="0" smtClean="0">
                <a:solidFill>
                  <a:srgbClr val="9900FF"/>
                </a:solidFill>
              </a:rPr>
              <a:t>N/2</a:t>
            </a:r>
            <a:endParaRPr lang="es-ES" sz="1200" i="1" dirty="0">
              <a:solidFill>
                <a:srgbClr val="9900FF"/>
              </a:solidFill>
            </a:endParaRPr>
          </a:p>
        </p:txBody>
      </p:sp>
      <p:sp>
        <p:nvSpPr>
          <p:cNvPr id="70" name="69 CuadroTexto"/>
          <p:cNvSpPr txBox="1"/>
          <p:nvPr/>
        </p:nvSpPr>
        <p:spPr>
          <a:xfrm>
            <a:off x="7683500" y="2350294"/>
            <a:ext cx="438150" cy="338554"/>
          </a:xfrm>
          <a:prstGeom prst="rect">
            <a:avLst/>
          </a:prstGeom>
          <a:noFill/>
        </p:spPr>
        <p:txBody>
          <a:bodyPr wrap="square" rtlCol="0">
            <a:spAutoFit/>
          </a:bodyPr>
          <a:lstStyle/>
          <a:p>
            <a:r>
              <a:rPr lang="es-ES" sz="1600" dirty="0" smtClean="0">
                <a:solidFill>
                  <a:schemeClr val="accent2"/>
                </a:solidFill>
              </a:rPr>
              <a:t>S0</a:t>
            </a:r>
            <a:endParaRPr lang="es-ES" sz="1600" dirty="0">
              <a:solidFill>
                <a:schemeClr val="accent2"/>
              </a:solidFill>
            </a:endParaRPr>
          </a:p>
        </p:txBody>
      </p:sp>
      <p:sp>
        <p:nvSpPr>
          <p:cNvPr id="71" name="70 CuadroTexto"/>
          <p:cNvSpPr txBox="1"/>
          <p:nvPr/>
        </p:nvSpPr>
        <p:spPr>
          <a:xfrm>
            <a:off x="7531100" y="3340891"/>
            <a:ext cx="438150" cy="338554"/>
          </a:xfrm>
          <a:prstGeom prst="rect">
            <a:avLst/>
          </a:prstGeom>
          <a:noFill/>
        </p:spPr>
        <p:txBody>
          <a:bodyPr wrap="square" rtlCol="0">
            <a:spAutoFit/>
          </a:bodyPr>
          <a:lstStyle/>
          <a:p>
            <a:r>
              <a:rPr lang="es-ES" sz="1600" dirty="0" smtClean="0">
                <a:solidFill>
                  <a:schemeClr val="accent2"/>
                </a:solidFill>
              </a:rPr>
              <a:t>S1</a:t>
            </a:r>
            <a:endParaRPr lang="es-ES" sz="1600" dirty="0">
              <a:solidFill>
                <a:schemeClr val="accent2"/>
              </a:solidFill>
            </a:endParaRPr>
          </a:p>
        </p:txBody>
      </p:sp>
      <p:sp>
        <p:nvSpPr>
          <p:cNvPr id="72" name="71 CuadroTexto"/>
          <p:cNvSpPr txBox="1"/>
          <p:nvPr/>
        </p:nvSpPr>
        <p:spPr>
          <a:xfrm>
            <a:off x="3983830" y="4368801"/>
            <a:ext cx="438150" cy="338554"/>
          </a:xfrm>
          <a:prstGeom prst="rect">
            <a:avLst/>
          </a:prstGeom>
          <a:noFill/>
        </p:spPr>
        <p:txBody>
          <a:bodyPr wrap="square" rtlCol="0">
            <a:spAutoFit/>
          </a:bodyPr>
          <a:lstStyle/>
          <a:p>
            <a:r>
              <a:rPr lang="es-ES" sz="1600" dirty="0" smtClean="0">
                <a:solidFill>
                  <a:schemeClr val="accent2"/>
                </a:solidFill>
              </a:rPr>
              <a:t>S2</a:t>
            </a:r>
            <a:endParaRPr lang="es-ES" sz="1600" dirty="0">
              <a:solidFill>
                <a:schemeClr val="accent2"/>
              </a:solidFill>
            </a:endParaRPr>
          </a:p>
        </p:txBody>
      </p:sp>
      <p:sp>
        <p:nvSpPr>
          <p:cNvPr id="73" name="72 CuadroTexto"/>
          <p:cNvSpPr txBox="1"/>
          <p:nvPr/>
        </p:nvSpPr>
        <p:spPr>
          <a:xfrm>
            <a:off x="8264525" y="4030247"/>
            <a:ext cx="438150" cy="338554"/>
          </a:xfrm>
          <a:prstGeom prst="rect">
            <a:avLst/>
          </a:prstGeom>
          <a:noFill/>
        </p:spPr>
        <p:txBody>
          <a:bodyPr wrap="square" rtlCol="0">
            <a:spAutoFit/>
          </a:bodyPr>
          <a:lstStyle/>
          <a:p>
            <a:r>
              <a:rPr lang="es-ES" sz="1600" dirty="0" smtClean="0">
                <a:solidFill>
                  <a:schemeClr val="accent2"/>
                </a:solidFill>
              </a:rPr>
              <a:t>S3</a:t>
            </a:r>
            <a:endParaRPr lang="es-ES" sz="1600" dirty="0">
              <a:solidFill>
                <a:schemeClr val="accent2"/>
              </a:solidFill>
            </a:endParaRPr>
          </a:p>
        </p:txBody>
      </p:sp>
      <p:sp>
        <p:nvSpPr>
          <p:cNvPr id="74" name="73 CuadroTexto"/>
          <p:cNvSpPr txBox="1"/>
          <p:nvPr/>
        </p:nvSpPr>
        <p:spPr>
          <a:xfrm>
            <a:off x="7004050" y="4944644"/>
            <a:ext cx="438150" cy="338554"/>
          </a:xfrm>
          <a:prstGeom prst="rect">
            <a:avLst/>
          </a:prstGeom>
          <a:noFill/>
        </p:spPr>
        <p:txBody>
          <a:bodyPr wrap="square" rtlCol="0">
            <a:spAutoFit/>
          </a:bodyPr>
          <a:lstStyle/>
          <a:p>
            <a:r>
              <a:rPr lang="es-ES" sz="1600" dirty="0" smtClean="0">
                <a:solidFill>
                  <a:schemeClr val="accent2"/>
                </a:solidFill>
              </a:rPr>
              <a:t>S4</a:t>
            </a:r>
            <a:endParaRPr lang="es-ES" sz="1600" dirty="0">
              <a:solidFill>
                <a:schemeClr val="accen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08000" y="1117600"/>
            <a:ext cx="8343900" cy="5816977"/>
          </a:xfrm>
          <a:prstGeom prst="rect">
            <a:avLst/>
          </a:prstGeom>
          <a:noFill/>
        </p:spPr>
        <p:txBody>
          <a:bodyPr wrap="square" rtlCol="0">
            <a:spAutoFit/>
          </a:bodyPr>
          <a:lstStyle/>
          <a:p>
            <a:r>
              <a:rPr lang="es-ES" sz="1600" b="1" dirty="0" smtClean="0">
                <a:solidFill>
                  <a:srgbClr val="7030A0"/>
                </a:solidFill>
              </a:rPr>
              <a:t>S0:</a:t>
            </a:r>
          </a:p>
          <a:p>
            <a:r>
              <a:rPr lang="es-ES" sz="1200" dirty="0" smtClean="0"/>
              <a:t>0-1. R3 ←RADICANDO; MRAM[08] ←0; R1 ←0 ; COUNT=N/2; MRAM[00] ←1000; MRAM[01] ←0001</a:t>
            </a:r>
          </a:p>
          <a:p>
            <a:r>
              <a:rPr lang="es-ES" sz="1200" dirty="0" smtClean="0"/>
              <a:t> </a:t>
            </a:r>
            <a:r>
              <a:rPr lang="es-ES" sz="1600" b="1" dirty="0" smtClean="0">
                <a:solidFill>
                  <a:srgbClr val="7030A0"/>
                </a:solidFill>
              </a:rPr>
              <a:t>S1:</a:t>
            </a:r>
          </a:p>
          <a:p>
            <a:r>
              <a:rPr lang="es-ES" sz="1200" dirty="0" smtClean="0"/>
              <a:t>1-1. COUNT2=2</a:t>
            </a:r>
          </a:p>
          <a:p>
            <a:r>
              <a:rPr lang="es-ES" sz="1200" dirty="0" smtClean="0"/>
              <a:t>1-2 . RB,RA←R3</a:t>
            </a:r>
          </a:p>
          <a:p>
            <a:r>
              <a:rPr lang="es-ES" sz="1200" dirty="0" smtClean="0"/>
              <a:t>1-3. RC←RA+RB; RA ←0</a:t>
            </a:r>
          </a:p>
          <a:p>
            <a:r>
              <a:rPr lang="es-ES" sz="1200" dirty="0" smtClean="0">
                <a:solidFill>
                  <a:schemeClr val="accent2"/>
                </a:solidFill>
              </a:rPr>
              <a:t>IF C=1</a:t>
            </a:r>
          </a:p>
          <a:p>
            <a:r>
              <a:rPr lang="es-ES" sz="1200" dirty="0" smtClean="0"/>
              <a:t>1-4. RC ←RA+RB; RB ←R1</a:t>
            </a:r>
          </a:p>
          <a:p>
            <a:r>
              <a:rPr lang="es-ES" sz="1200" dirty="0" smtClean="0"/>
              <a:t>1-5. RC ←</a:t>
            </a:r>
            <a:r>
              <a:rPr lang="es-ES" sz="1200" dirty="0" err="1" smtClean="0"/>
              <a:t>ShiftL</a:t>
            </a:r>
            <a:r>
              <a:rPr lang="es-ES" sz="1200" dirty="0" smtClean="0"/>
              <a:t> (RC)</a:t>
            </a:r>
          </a:p>
          <a:p>
            <a:r>
              <a:rPr lang="es-ES" sz="1200" dirty="0" smtClean="0"/>
              <a:t>1-6. R3 ←RC; RC ←RA+RB</a:t>
            </a:r>
          </a:p>
          <a:p>
            <a:r>
              <a:rPr lang="es-ES" sz="1200" dirty="0" smtClean="0"/>
              <a:t>1-7  RC ←</a:t>
            </a:r>
            <a:r>
              <a:rPr lang="es-ES" sz="1200" dirty="0" err="1" smtClean="0"/>
              <a:t>ShiftL</a:t>
            </a:r>
            <a:r>
              <a:rPr lang="es-ES" sz="1200" dirty="0" smtClean="0"/>
              <a:t> (RC); RA ←MRAM[00]</a:t>
            </a:r>
          </a:p>
          <a:p>
            <a:r>
              <a:rPr lang="es-ES" sz="1200" dirty="0" smtClean="0"/>
              <a:t>1-8. RB ←RC</a:t>
            </a:r>
          </a:p>
          <a:p>
            <a:r>
              <a:rPr lang="es-ES" sz="1200" dirty="0" smtClean="0"/>
              <a:t>1-9. RC ←RA+RB</a:t>
            </a:r>
          </a:p>
          <a:p>
            <a:r>
              <a:rPr lang="es-ES" sz="1200" dirty="0" smtClean="0"/>
              <a:t>1-10. R1 ←RC; COUNT1=COUNT1-1 </a:t>
            </a:r>
            <a:r>
              <a:rPr lang="es-ES" sz="1200" dirty="0" smtClean="0">
                <a:solidFill>
                  <a:schemeClr val="accent2"/>
                </a:solidFill>
              </a:rPr>
              <a:t>ELSE</a:t>
            </a:r>
          </a:p>
          <a:p>
            <a:r>
              <a:rPr lang="es-ES" sz="1200" dirty="0" smtClean="0"/>
              <a:t>1-11. RC ←RA+RB; RB ←R1</a:t>
            </a:r>
          </a:p>
          <a:p>
            <a:r>
              <a:rPr lang="es-ES" sz="1200" dirty="0" smtClean="0"/>
              <a:t>1-12. RC ←</a:t>
            </a:r>
            <a:r>
              <a:rPr lang="es-ES" sz="1200" dirty="0" err="1" smtClean="0"/>
              <a:t>ShiftL</a:t>
            </a:r>
            <a:r>
              <a:rPr lang="es-ES" sz="1200" dirty="0" smtClean="0"/>
              <a:t> (RC)</a:t>
            </a:r>
          </a:p>
          <a:p>
            <a:r>
              <a:rPr lang="es-ES" sz="1200" dirty="0" smtClean="0"/>
              <a:t>1-13. R3 ←RC; RC ←RA+RB</a:t>
            </a:r>
          </a:p>
          <a:p>
            <a:r>
              <a:rPr lang="es-ES" sz="1200" dirty="0" smtClean="0"/>
              <a:t>1-14. RC ←</a:t>
            </a:r>
            <a:r>
              <a:rPr lang="es-ES" sz="1200" dirty="0" err="1" smtClean="0"/>
              <a:t>ShiftL</a:t>
            </a:r>
            <a:r>
              <a:rPr lang="es-ES" sz="1200" dirty="0" smtClean="0"/>
              <a:t> (RC)</a:t>
            </a:r>
          </a:p>
          <a:p>
            <a:r>
              <a:rPr lang="es-ES" sz="1200" dirty="0" smtClean="0"/>
              <a:t>1-15. R1 ←RC;COUNT1=COUNT1-1</a:t>
            </a:r>
          </a:p>
          <a:p>
            <a:r>
              <a:rPr lang="es-ES" sz="1200" dirty="0" smtClean="0">
                <a:solidFill>
                  <a:schemeClr val="accent2"/>
                </a:solidFill>
              </a:rPr>
              <a:t>IF COUNT≠0</a:t>
            </a:r>
          </a:p>
          <a:p>
            <a:r>
              <a:rPr lang="es-ES" sz="1200" dirty="0" smtClean="0"/>
              <a:t>VOLVER A 1-2 </a:t>
            </a:r>
            <a:r>
              <a:rPr lang="es-ES" sz="1200" dirty="0" smtClean="0">
                <a:solidFill>
                  <a:schemeClr val="accent2"/>
                </a:solidFill>
              </a:rPr>
              <a:t>ELSE</a:t>
            </a:r>
          </a:p>
          <a:p>
            <a:r>
              <a:rPr lang="es-ES" sz="1200" dirty="0" smtClean="0"/>
              <a:t>1-16. COUNT=COUNT-1</a:t>
            </a:r>
          </a:p>
          <a:p>
            <a:r>
              <a:rPr lang="es-ES" sz="1600" b="1" dirty="0" smtClean="0">
                <a:solidFill>
                  <a:srgbClr val="7030A0"/>
                </a:solidFill>
              </a:rPr>
              <a:t>A&lt;Q01:</a:t>
            </a:r>
          </a:p>
          <a:p>
            <a:r>
              <a:rPr lang="es-ES" sz="1200" dirty="0" smtClean="0"/>
              <a:t>X-1. RA ←0; RB ←MRAM[08]</a:t>
            </a:r>
          </a:p>
          <a:p>
            <a:r>
              <a:rPr lang="es-ES" sz="1200" dirty="0" smtClean="0"/>
              <a:t>X-2. RC ←RA+RB; RA ←MRAM[01]</a:t>
            </a:r>
          </a:p>
          <a:p>
            <a:r>
              <a:rPr lang="es-ES" sz="1200" dirty="0" smtClean="0"/>
              <a:t>X-3. RC ←</a:t>
            </a:r>
            <a:r>
              <a:rPr lang="es-ES" sz="1200" dirty="0" err="1" smtClean="0"/>
              <a:t>ShiftL</a:t>
            </a:r>
            <a:r>
              <a:rPr lang="es-ES" sz="1200" dirty="0" smtClean="0"/>
              <a:t> (RC)</a:t>
            </a:r>
          </a:p>
          <a:p>
            <a:r>
              <a:rPr lang="es-ES" sz="1200" dirty="0" smtClean="0"/>
              <a:t>X-4. RC ←</a:t>
            </a:r>
            <a:r>
              <a:rPr lang="es-ES" sz="1200" dirty="0" err="1" smtClean="0"/>
              <a:t>ShiftL</a:t>
            </a:r>
            <a:r>
              <a:rPr lang="es-ES" sz="1200" dirty="0" smtClean="0"/>
              <a:t> (RC)</a:t>
            </a:r>
          </a:p>
          <a:p>
            <a:r>
              <a:rPr lang="es-ES" sz="1200" dirty="0" smtClean="0"/>
              <a:t>X-5. RB ←RC</a:t>
            </a:r>
          </a:p>
          <a:p>
            <a:endParaRPr lang="es-ES" sz="1200" dirty="0" smtClean="0"/>
          </a:p>
          <a:p>
            <a:endParaRPr lang="es-E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95300" y="1092200"/>
            <a:ext cx="8216900" cy="4524315"/>
          </a:xfrm>
          <a:prstGeom prst="rect">
            <a:avLst/>
          </a:prstGeom>
          <a:noFill/>
        </p:spPr>
        <p:txBody>
          <a:bodyPr wrap="square" rtlCol="0">
            <a:spAutoFit/>
          </a:bodyPr>
          <a:lstStyle/>
          <a:p>
            <a:r>
              <a:rPr lang="es-ES" sz="1200" dirty="0" smtClean="0"/>
              <a:t>X-6. RC ←RA+RB; RA ←R1</a:t>
            </a:r>
          </a:p>
          <a:p>
            <a:r>
              <a:rPr lang="es-ES" sz="1200" dirty="0" smtClean="0"/>
              <a:t>X-7. RB ←RC</a:t>
            </a:r>
          </a:p>
          <a:p>
            <a:r>
              <a:rPr lang="es-ES" sz="1200" dirty="0" smtClean="0"/>
              <a:t>X-8. RC ←RA-RB</a:t>
            </a:r>
          </a:p>
          <a:p>
            <a:r>
              <a:rPr lang="es-ES" sz="1200" dirty="0" smtClean="0">
                <a:solidFill>
                  <a:schemeClr val="accent2"/>
                </a:solidFill>
              </a:rPr>
              <a:t>IF C=1 YES</a:t>
            </a:r>
          </a:p>
          <a:p>
            <a:r>
              <a:rPr lang="es-ES" sz="1200" dirty="0" smtClean="0">
                <a:solidFill>
                  <a:schemeClr val="accent2"/>
                </a:solidFill>
              </a:rPr>
              <a:t>IF C=0 NO</a:t>
            </a:r>
          </a:p>
          <a:p>
            <a:r>
              <a:rPr lang="es-ES" sz="1200" dirty="0" smtClean="0"/>
              <a:t> </a:t>
            </a:r>
            <a:r>
              <a:rPr lang="es-ES" sz="1600" b="1" dirty="0" smtClean="0">
                <a:solidFill>
                  <a:srgbClr val="7030A0"/>
                </a:solidFill>
              </a:rPr>
              <a:t>S2: YES</a:t>
            </a:r>
          </a:p>
          <a:p>
            <a:r>
              <a:rPr lang="es-ES" sz="1200" dirty="0" smtClean="0"/>
              <a:t>2-1. RA ←0; RB ←MRAM[08]</a:t>
            </a:r>
          </a:p>
          <a:p>
            <a:r>
              <a:rPr lang="es-ES" sz="1200" dirty="0" smtClean="0"/>
              <a:t>2-2. RC ←RA+RB</a:t>
            </a:r>
          </a:p>
          <a:p>
            <a:r>
              <a:rPr lang="es-ES" sz="1200" dirty="0" smtClean="0"/>
              <a:t>2-3. RC ←</a:t>
            </a:r>
            <a:r>
              <a:rPr lang="es-ES" sz="1200" dirty="0" err="1" smtClean="0"/>
              <a:t>ShiftL</a:t>
            </a:r>
            <a:r>
              <a:rPr lang="es-ES" sz="1200" dirty="0" smtClean="0"/>
              <a:t> (RC)</a:t>
            </a:r>
          </a:p>
          <a:p>
            <a:r>
              <a:rPr lang="es-ES" sz="1200" dirty="0" smtClean="0"/>
              <a:t>2-4. MRAM[08] ←RC</a:t>
            </a:r>
          </a:p>
          <a:p>
            <a:r>
              <a:rPr lang="es-ES" sz="1600" b="1" dirty="0" smtClean="0">
                <a:solidFill>
                  <a:srgbClr val="7030A0"/>
                </a:solidFill>
              </a:rPr>
              <a:t>S3: NO</a:t>
            </a:r>
          </a:p>
          <a:p>
            <a:r>
              <a:rPr lang="es-ES" sz="1200" dirty="0" smtClean="0"/>
              <a:t>3-1. R1 ←RC</a:t>
            </a:r>
          </a:p>
          <a:p>
            <a:r>
              <a:rPr lang="es-ES" sz="1600" b="1" dirty="0" smtClean="0">
                <a:solidFill>
                  <a:srgbClr val="7030A0"/>
                </a:solidFill>
              </a:rPr>
              <a:t>S4:</a:t>
            </a:r>
          </a:p>
          <a:p>
            <a:r>
              <a:rPr lang="es-ES" sz="1200" dirty="0" smtClean="0"/>
              <a:t>4-1. RA ←0; RB ←MRAM[08]</a:t>
            </a:r>
          </a:p>
          <a:p>
            <a:r>
              <a:rPr lang="es-ES" sz="1200" dirty="0" smtClean="0"/>
              <a:t>4-2. RC ←RA+RB; RA ←MRAM[01]</a:t>
            </a:r>
          </a:p>
          <a:p>
            <a:r>
              <a:rPr lang="es-ES" sz="1200" dirty="0" smtClean="0"/>
              <a:t>4-3. RC ←</a:t>
            </a:r>
            <a:r>
              <a:rPr lang="es-ES" sz="1200" dirty="0" err="1" smtClean="0"/>
              <a:t>ShiftL</a:t>
            </a:r>
            <a:r>
              <a:rPr lang="es-ES" sz="1200" dirty="0" smtClean="0"/>
              <a:t> (RC)</a:t>
            </a:r>
          </a:p>
          <a:p>
            <a:r>
              <a:rPr lang="es-ES" sz="1200" dirty="0" smtClean="0"/>
              <a:t>4-4. RB ←RC</a:t>
            </a:r>
          </a:p>
          <a:p>
            <a:r>
              <a:rPr lang="es-ES" sz="1200" dirty="0" smtClean="0"/>
              <a:t>4-5. RC ←RA+RB</a:t>
            </a:r>
          </a:p>
          <a:p>
            <a:r>
              <a:rPr lang="es-ES" sz="1200" dirty="0" smtClean="0"/>
              <a:t>4-6. MRAM[08] ←RC</a:t>
            </a:r>
          </a:p>
          <a:p>
            <a:r>
              <a:rPr lang="es-ES" sz="1200" dirty="0" smtClean="0">
                <a:solidFill>
                  <a:schemeClr val="accent2"/>
                </a:solidFill>
              </a:rPr>
              <a:t>IF COUNT1≠0</a:t>
            </a:r>
          </a:p>
          <a:p>
            <a:r>
              <a:rPr lang="es-ES" sz="1200" dirty="0" smtClean="0"/>
              <a:t>VUELVA A S1 </a:t>
            </a:r>
            <a:r>
              <a:rPr lang="es-ES" sz="1200" dirty="0" smtClean="0">
                <a:solidFill>
                  <a:schemeClr val="accent2"/>
                </a:solidFill>
              </a:rPr>
              <a:t>ELSE</a:t>
            </a:r>
          </a:p>
          <a:p>
            <a:r>
              <a:rPr lang="es-ES" sz="1200" dirty="0" smtClean="0"/>
              <a:t>END</a:t>
            </a:r>
          </a:p>
          <a:p>
            <a:endParaRPr lang="es-E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CuadroTexto"/>
          <p:cNvSpPr txBox="1">
            <a:spLocks noChangeArrowheads="1"/>
          </p:cNvSpPr>
          <p:nvPr/>
        </p:nvSpPr>
        <p:spPr bwMode="auto">
          <a:xfrm>
            <a:off x="660400" y="1181100"/>
            <a:ext cx="8128000" cy="4154488"/>
          </a:xfrm>
          <a:prstGeom prst="rect">
            <a:avLst/>
          </a:prstGeom>
          <a:noFill/>
          <a:ln w="9525">
            <a:noFill/>
            <a:miter lim="800000"/>
            <a:headEnd/>
            <a:tailEnd/>
          </a:ln>
        </p:spPr>
        <p:txBody>
          <a:bodyPr>
            <a:spAutoFit/>
          </a:bodyPr>
          <a:lstStyle/>
          <a:p>
            <a:r>
              <a:rPr lang="es-ES"/>
              <a:t>Para el algoritmo de la raíz primero debemos desplazar los dos MSB del numero al registro donde nos quedara el residuo, es se realiza con un contador el cual me realiza el proceso de censado y de inclusión del bit en el registro “acumulador” dos veces, para obtener la respuesta realizamos un desplazamiento con 01 de este numero primero para realizar la resta, pero este numero no lo guardamos, al realizar la resta, si el valor es negativo restauramos y desplazamos el numero donde esta la respuesta con 0 a la izquierda de lo contrario guardamos la resta en el “acumulador” y desplazamos la respuesta con 1 a la izquierda.</a:t>
            </a:r>
          </a:p>
          <a:p>
            <a:endParaRPr lang="es-ES"/>
          </a:p>
        </p:txBody>
      </p:sp>
      <p:sp>
        <p:nvSpPr>
          <p:cNvPr id="8195" name="2 CuadroTexto"/>
          <p:cNvSpPr txBox="1">
            <a:spLocks noChangeArrowheads="1"/>
          </p:cNvSpPr>
          <p:nvPr/>
        </p:nvSpPr>
        <p:spPr bwMode="auto">
          <a:xfrm>
            <a:off x="508000" y="0"/>
            <a:ext cx="7556500" cy="1200150"/>
          </a:xfrm>
          <a:prstGeom prst="rect">
            <a:avLst/>
          </a:prstGeom>
          <a:noFill/>
          <a:ln w="9525">
            <a:noFill/>
            <a:miter lim="800000"/>
            <a:headEnd/>
            <a:tailEnd/>
          </a:ln>
        </p:spPr>
        <p:txBody>
          <a:bodyPr>
            <a:spAutoFit/>
          </a:bodyPr>
          <a:lstStyle/>
          <a:p>
            <a:pPr algn="ctr"/>
            <a:r>
              <a:rPr lang="es-ES">
                <a:solidFill>
                  <a:srgbClr val="9933FF"/>
                </a:solidFill>
              </a:rPr>
              <a:t>DESCRIPCIÓN DEL ALGORITMO DE LA RAIZ CUADRADA</a:t>
            </a:r>
          </a:p>
          <a:p>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CuadroTexto"/>
          <p:cNvSpPr txBox="1">
            <a:spLocks noChangeArrowheads="1"/>
          </p:cNvSpPr>
          <p:nvPr/>
        </p:nvSpPr>
        <p:spPr bwMode="auto">
          <a:xfrm>
            <a:off x="495300" y="254000"/>
            <a:ext cx="7785100" cy="461963"/>
          </a:xfrm>
          <a:prstGeom prst="rect">
            <a:avLst/>
          </a:prstGeom>
          <a:noFill/>
          <a:ln w="9525">
            <a:noFill/>
            <a:miter lim="800000"/>
            <a:headEnd/>
            <a:tailEnd/>
          </a:ln>
        </p:spPr>
        <p:txBody>
          <a:bodyPr>
            <a:spAutoFit/>
          </a:bodyPr>
          <a:lstStyle/>
          <a:p>
            <a:pPr algn="ctr"/>
            <a:r>
              <a:rPr lang="es-ES">
                <a:solidFill>
                  <a:srgbClr val="9933FF"/>
                </a:solidFill>
              </a:rPr>
              <a:t>ASM</a:t>
            </a:r>
          </a:p>
        </p:txBody>
      </p:sp>
      <p:sp>
        <p:nvSpPr>
          <p:cNvPr id="3" name="2 Rectángulo"/>
          <p:cNvSpPr/>
          <p:nvPr/>
        </p:nvSpPr>
        <p:spPr bwMode="auto">
          <a:xfrm>
            <a:off x="3848100" y="10668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dirty="0">
                <a:solidFill>
                  <a:srgbClr val="9933FF"/>
                </a:solidFill>
              </a:rPr>
              <a:t>IDLE</a:t>
            </a:r>
          </a:p>
        </p:txBody>
      </p:sp>
      <p:sp>
        <p:nvSpPr>
          <p:cNvPr id="9220" name="3 Rombo"/>
          <p:cNvSpPr>
            <a:spLocks noChangeArrowheads="1"/>
          </p:cNvSpPr>
          <p:nvPr/>
        </p:nvSpPr>
        <p:spPr bwMode="auto">
          <a:xfrm>
            <a:off x="4203700" y="1612900"/>
            <a:ext cx="49530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a:solidFill>
                  <a:srgbClr val="0000FF"/>
                </a:solidFill>
              </a:rPr>
              <a:t>S</a:t>
            </a:r>
          </a:p>
        </p:txBody>
      </p:sp>
      <p:sp>
        <p:nvSpPr>
          <p:cNvPr id="6" name="5 Rectángulo"/>
          <p:cNvSpPr/>
          <p:nvPr/>
        </p:nvSpPr>
        <p:spPr bwMode="auto">
          <a:xfrm>
            <a:off x="1638300" y="2209800"/>
            <a:ext cx="56388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smtClean="0">
                <a:solidFill>
                  <a:srgbClr val="9933FF"/>
                </a:solidFill>
              </a:rPr>
              <a:t>COUN2=N/2; MRAM[08]</a:t>
            </a:r>
            <a:r>
              <a:rPr lang="es-ES" sz="1100" dirty="0">
                <a:solidFill>
                  <a:srgbClr val="9933FF"/>
                </a:solidFill>
              </a:rPr>
              <a:t> </a:t>
            </a:r>
            <a:r>
              <a:rPr lang="es-ES" sz="1100" dirty="0" smtClean="0">
                <a:solidFill>
                  <a:srgbClr val="9933FF"/>
                </a:solidFill>
              </a:rPr>
              <a:t>←0; R1</a:t>
            </a:r>
            <a:r>
              <a:rPr lang="es-ES" sz="1100" dirty="0">
                <a:solidFill>
                  <a:srgbClr val="9933FF"/>
                </a:solidFill>
              </a:rPr>
              <a:t> </a:t>
            </a:r>
            <a:r>
              <a:rPr lang="es-ES" sz="1100" dirty="0" smtClean="0">
                <a:solidFill>
                  <a:srgbClr val="9933FF"/>
                </a:solidFill>
              </a:rPr>
              <a:t>←0; COUNT=N/2; MRAM[00] ←1000; MRAM[01]</a:t>
            </a:r>
            <a:r>
              <a:rPr lang="es-ES" sz="1100" dirty="0">
                <a:solidFill>
                  <a:srgbClr val="9933FF"/>
                </a:solidFill>
              </a:rPr>
              <a:t> </a:t>
            </a:r>
            <a:r>
              <a:rPr lang="es-ES" sz="1100" dirty="0" smtClean="0">
                <a:solidFill>
                  <a:srgbClr val="9933FF"/>
                </a:solidFill>
              </a:rPr>
              <a:t>←0001 </a:t>
            </a:r>
            <a:endParaRPr lang="es-ES" sz="1100" dirty="0">
              <a:solidFill>
                <a:srgbClr val="9933FF"/>
              </a:solidFill>
            </a:endParaRPr>
          </a:p>
        </p:txBody>
      </p:sp>
      <p:sp>
        <p:nvSpPr>
          <p:cNvPr id="7" name="6 Rectángulo"/>
          <p:cNvSpPr/>
          <p:nvPr/>
        </p:nvSpPr>
        <p:spPr bwMode="auto">
          <a:xfrm>
            <a:off x="3860800" y="26797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COUNT1=2</a:t>
            </a:r>
          </a:p>
        </p:txBody>
      </p:sp>
      <p:sp>
        <p:nvSpPr>
          <p:cNvPr id="8" name="7 Rectángulo"/>
          <p:cNvSpPr/>
          <p:nvPr/>
        </p:nvSpPr>
        <p:spPr bwMode="auto">
          <a:xfrm>
            <a:off x="3886200" y="3124200"/>
            <a:ext cx="11176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RA, RB</a:t>
            </a:r>
            <a:r>
              <a:rPr lang="es-ES" sz="1100" dirty="0"/>
              <a:t> </a:t>
            </a:r>
            <a:r>
              <a:rPr lang="es-ES" sz="1100" dirty="0">
                <a:solidFill>
                  <a:srgbClr val="9933FF"/>
                </a:solidFill>
              </a:rPr>
              <a:t>←R3</a:t>
            </a:r>
          </a:p>
        </p:txBody>
      </p:sp>
      <p:sp>
        <p:nvSpPr>
          <p:cNvPr id="9" name="8 Rectángulo"/>
          <p:cNvSpPr/>
          <p:nvPr/>
        </p:nvSpPr>
        <p:spPr bwMode="auto">
          <a:xfrm>
            <a:off x="3606800" y="3568700"/>
            <a:ext cx="1689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RC← </a:t>
            </a:r>
            <a:r>
              <a:rPr lang="es-ES" sz="1100" dirty="0" smtClean="0">
                <a:solidFill>
                  <a:srgbClr val="9933FF"/>
                </a:solidFill>
              </a:rPr>
              <a:t>RA+RB; RA</a:t>
            </a:r>
            <a:r>
              <a:rPr lang="es-ES" sz="1100" dirty="0" smtClean="0"/>
              <a:t> </a:t>
            </a:r>
            <a:r>
              <a:rPr lang="es-ES" sz="1100" dirty="0" smtClean="0">
                <a:solidFill>
                  <a:srgbClr val="9933FF"/>
                </a:solidFill>
              </a:rPr>
              <a:t>←</a:t>
            </a:r>
            <a:r>
              <a:rPr lang="es-ES" sz="1100" dirty="0" smtClean="0">
                <a:solidFill>
                  <a:srgbClr val="7030A0"/>
                </a:solidFill>
              </a:rPr>
              <a:t>0</a:t>
            </a:r>
            <a:endParaRPr lang="es-ES" sz="1100" dirty="0">
              <a:solidFill>
                <a:srgbClr val="7030A0"/>
              </a:solidFill>
            </a:endParaRPr>
          </a:p>
        </p:txBody>
      </p:sp>
      <p:sp>
        <p:nvSpPr>
          <p:cNvPr id="9225" name="9 Rombo"/>
          <p:cNvSpPr>
            <a:spLocks noChangeArrowheads="1"/>
          </p:cNvSpPr>
          <p:nvPr/>
        </p:nvSpPr>
        <p:spPr bwMode="auto">
          <a:xfrm>
            <a:off x="4203700" y="4076700"/>
            <a:ext cx="495300" cy="381000"/>
          </a:xfrm>
          <a:prstGeom prst="diamond">
            <a:avLst/>
          </a:prstGeom>
          <a:solidFill>
            <a:schemeClr val="bg1"/>
          </a:solidFill>
          <a:ln w="19050">
            <a:solidFill>
              <a:srgbClr val="FF0000"/>
            </a:solidFill>
            <a:round/>
            <a:headEnd type="triangle" w="med" len="med"/>
            <a:tailEnd/>
          </a:ln>
        </p:spPr>
        <p:txBody>
          <a:bodyPr lIns="0" tIns="0" rIns="0" bIns="0" anchor="ctr" anchorCtr="1"/>
          <a:lstStyle/>
          <a:p>
            <a:pPr algn="ctr"/>
            <a:r>
              <a:rPr lang="es-ES">
                <a:solidFill>
                  <a:srgbClr val="0000FF"/>
                </a:solidFill>
              </a:rPr>
              <a:t>C</a:t>
            </a:r>
          </a:p>
        </p:txBody>
      </p:sp>
      <p:sp>
        <p:nvSpPr>
          <p:cNvPr id="12" name="11 Rectángulo"/>
          <p:cNvSpPr/>
          <p:nvPr/>
        </p:nvSpPr>
        <p:spPr bwMode="auto">
          <a:xfrm>
            <a:off x="952500" y="4483101"/>
            <a:ext cx="16256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RC← RA+RB; </a:t>
            </a:r>
            <a:r>
              <a:rPr lang="es-ES" sz="1100" dirty="0" smtClean="0">
                <a:solidFill>
                  <a:srgbClr val="9933FF"/>
                </a:solidFill>
              </a:rPr>
              <a:t>RB </a:t>
            </a:r>
            <a:r>
              <a:rPr lang="es-ES" sz="1100" dirty="0">
                <a:solidFill>
                  <a:srgbClr val="9933FF"/>
                </a:solidFill>
              </a:rPr>
              <a:t>←R1</a:t>
            </a:r>
          </a:p>
        </p:txBody>
      </p:sp>
      <p:sp>
        <p:nvSpPr>
          <p:cNvPr id="14" name="13 Rectángulo"/>
          <p:cNvSpPr/>
          <p:nvPr/>
        </p:nvSpPr>
        <p:spPr bwMode="auto">
          <a:xfrm>
            <a:off x="1168400" y="49403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err="1">
                <a:solidFill>
                  <a:srgbClr val="9933FF"/>
                </a:solidFill>
              </a:rPr>
              <a:t>RC←Shiftl</a:t>
            </a:r>
            <a:r>
              <a:rPr lang="es-ES" sz="1100" dirty="0">
                <a:solidFill>
                  <a:srgbClr val="9933FF"/>
                </a:solidFill>
              </a:rPr>
              <a:t> (RC), 0</a:t>
            </a:r>
          </a:p>
        </p:txBody>
      </p:sp>
      <p:sp>
        <p:nvSpPr>
          <p:cNvPr id="15" name="14 Rectángulo"/>
          <p:cNvSpPr/>
          <p:nvPr/>
        </p:nvSpPr>
        <p:spPr bwMode="auto">
          <a:xfrm>
            <a:off x="965200" y="5384800"/>
            <a:ext cx="1587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R3←RC; RC←RA+RB</a:t>
            </a:r>
          </a:p>
        </p:txBody>
      </p:sp>
      <p:sp>
        <p:nvSpPr>
          <p:cNvPr id="17" name="16 Rectángulo"/>
          <p:cNvSpPr/>
          <p:nvPr/>
        </p:nvSpPr>
        <p:spPr bwMode="auto">
          <a:xfrm>
            <a:off x="6197600" y="4521201"/>
            <a:ext cx="16256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RC← RA+RB; </a:t>
            </a:r>
            <a:r>
              <a:rPr lang="es-ES" sz="1100" dirty="0" smtClean="0">
                <a:solidFill>
                  <a:srgbClr val="9933FF"/>
                </a:solidFill>
              </a:rPr>
              <a:t>RB </a:t>
            </a:r>
            <a:r>
              <a:rPr lang="es-ES" sz="1100" dirty="0">
                <a:solidFill>
                  <a:srgbClr val="9933FF"/>
                </a:solidFill>
              </a:rPr>
              <a:t>←R1</a:t>
            </a:r>
          </a:p>
        </p:txBody>
      </p:sp>
      <p:sp>
        <p:nvSpPr>
          <p:cNvPr id="18" name="17 Rectángulo"/>
          <p:cNvSpPr/>
          <p:nvPr/>
        </p:nvSpPr>
        <p:spPr bwMode="auto">
          <a:xfrm>
            <a:off x="6426200" y="4965700"/>
            <a:ext cx="11811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err="1">
                <a:solidFill>
                  <a:srgbClr val="9933FF"/>
                </a:solidFill>
              </a:rPr>
              <a:t>RC←Shiftl</a:t>
            </a:r>
            <a:r>
              <a:rPr lang="es-ES" sz="1100" dirty="0">
                <a:solidFill>
                  <a:srgbClr val="9933FF"/>
                </a:solidFill>
              </a:rPr>
              <a:t> (RC), 0</a:t>
            </a:r>
          </a:p>
        </p:txBody>
      </p:sp>
      <p:sp>
        <p:nvSpPr>
          <p:cNvPr id="19" name="18 Rectángulo"/>
          <p:cNvSpPr/>
          <p:nvPr/>
        </p:nvSpPr>
        <p:spPr bwMode="auto">
          <a:xfrm>
            <a:off x="6235700" y="5448300"/>
            <a:ext cx="1587500" cy="266700"/>
          </a:xfrm>
          <a:prstGeom prst="rect">
            <a:avLst/>
          </a:prstGeom>
          <a:solidFill>
            <a:schemeClr val="accent6">
              <a:lumMod val="20000"/>
              <a:lumOff val="80000"/>
            </a:schemeClr>
          </a:solidFill>
          <a:ln w="19050">
            <a:solidFill>
              <a:srgbClr val="0000FF"/>
            </a:solidFill>
            <a:round/>
            <a:headEnd type="triangle" w="med" len="med"/>
            <a:tailEnd/>
          </a:ln>
        </p:spPr>
        <p:txBody>
          <a:bodyPr lIns="0" tIns="0" rIns="0" bIns="0" anchor="ctr" anchorCtr="1"/>
          <a:lstStyle/>
          <a:p>
            <a:pPr algn="ctr">
              <a:defRPr/>
            </a:pPr>
            <a:r>
              <a:rPr lang="es-ES" sz="1100" dirty="0">
                <a:solidFill>
                  <a:srgbClr val="9933FF"/>
                </a:solidFill>
              </a:rPr>
              <a:t>R3←RC; RC←RA+RB</a:t>
            </a:r>
          </a:p>
        </p:txBody>
      </p:sp>
      <p:cxnSp>
        <p:nvCxnSpPr>
          <p:cNvPr id="21" name="20 Conector recto de flecha"/>
          <p:cNvCxnSpPr>
            <a:stCxn id="3" idx="2"/>
            <a:endCxn id="9220" idx="0"/>
          </p:cNvCxnSpPr>
          <p:nvPr/>
        </p:nvCxnSpPr>
        <p:spPr>
          <a:xfrm rot="16200000" flipH="1">
            <a:off x="4305300" y="1466850"/>
            <a:ext cx="27940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9220" idx="2"/>
            <a:endCxn id="6" idx="0"/>
          </p:cNvCxnSpPr>
          <p:nvPr/>
        </p:nvCxnSpPr>
        <p:spPr>
          <a:xfrm rot="16200000" flipH="1">
            <a:off x="4346575" y="2098675"/>
            <a:ext cx="2159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6" idx="2"/>
            <a:endCxn id="7" idx="0"/>
          </p:cNvCxnSpPr>
          <p:nvPr/>
        </p:nvCxnSpPr>
        <p:spPr>
          <a:xfrm rot="5400000">
            <a:off x="4352925" y="2574925"/>
            <a:ext cx="2032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7" idx="2"/>
            <a:endCxn id="8" idx="0"/>
          </p:cNvCxnSpPr>
          <p:nvPr/>
        </p:nvCxnSpPr>
        <p:spPr>
          <a:xfrm rot="5400000">
            <a:off x="4359275" y="3032125"/>
            <a:ext cx="1778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a:stCxn id="8" idx="2"/>
            <a:endCxn id="9" idx="0"/>
          </p:cNvCxnSpPr>
          <p:nvPr/>
        </p:nvCxnSpPr>
        <p:spPr>
          <a:xfrm rot="16200000" flipH="1">
            <a:off x="4359275" y="3476625"/>
            <a:ext cx="177800"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a:stCxn id="9" idx="2"/>
            <a:endCxn id="9225" idx="0"/>
          </p:cNvCxnSpPr>
          <p:nvPr/>
        </p:nvCxnSpPr>
        <p:spPr>
          <a:xfrm rot="5400000">
            <a:off x="4330700" y="3956050"/>
            <a:ext cx="2413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34 Forma"/>
          <p:cNvCxnSpPr>
            <a:stCxn id="9225" idx="1"/>
          </p:cNvCxnSpPr>
          <p:nvPr/>
        </p:nvCxnSpPr>
        <p:spPr>
          <a:xfrm rot="10800000" flipV="1">
            <a:off x="1771650" y="4267200"/>
            <a:ext cx="2432050" cy="2159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44 Conector recto de flecha"/>
          <p:cNvCxnSpPr>
            <a:stCxn id="17" idx="2"/>
            <a:endCxn id="18" idx="0"/>
          </p:cNvCxnSpPr>
          <p:nvPr/>
        </p:nvCxnSpPr>
        <p:spPr>
          <a:xfrm rot="16200000" flipH="1">
            <a:off x="6924676" y="4873625"/>
            <a:ext cx="177799"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a:stCxn id="18" idx="2"/>
            <a:endCxn id="19" idx="0"/>
          </p:cNvCxnSpPr>
          <p:nvPr/>
        </p:nvCxnSpPr>
        <p:spPr>
          <a:xfrm rot="16200000" flipH="1">
            <a:off x="6915150" y="5334000"/>
            <a:ext cx="215900" cy="127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1" name="50 Conector recto de flecha"/>
          <p:cNvCxnSpPr>
            <a:stCxn id="12" idx="2"/>
            <a:endCxn id="14" idx="0"/>
          </p:cNvCxnSpPr>
          <p:nvPr/>
        </p:nvCxnSpPr>
        <p:spPr>
          <a:xfrm rot="5400000">
            <a:off x="1666876" y="4841875"/>
            <a:ext cx="190499" cy="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3" name="52 Conector recto de flecha"/>
          <p:cNvCxnSpPr>
            <a:stCxn id="14" idx="2"/>
            <a:endCxn id="15" idx="0"/>
          </p:cNvCxnSpPr>
          <p:nvPr/>
        </p:nvCxnSpPr>
        <p:spPr>
          <a:xfrm rot="5400000">
            <a:off x="1670050" y="5295900"/>
            <a:ext cx="1778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5" name="54 Forma"/>
          <p:cNvCxnSpPr>
            <a:endCxn id="7" idx="1"/>
          </p:cNvCxnSpPr>
          <p:nvPr/>
        </p:nvCxnSpPr>
        <p:spPr>
          <a:xfrm rot="5400000" flipH="1" flipV="1">
            <a:off x="504825" y="2994025"/>
            <a:ext cx="3536950" cy="31750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3" name="62 Conector recto"/>
          <p:cNvCxnSpPr>
            <a:stCxn id="9220" idx="1"/>
          </p:cNvCxnSpPr>
          <p:nvPr/>
        </p:nvCxnSpPr>
        <p:spPr>
          <a:xfrm rot="10800000">
            <a:off x="3530600" y="1803400"/>
            <a:ext cx="673100" cy="1588"/>
          </a:xfrm>
          <a:prstGeom prst="line">
            <a:avLst/>
          </a:prstGeom>
          <a:ln w="19050">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65" name="64 Forma"/>
          <p:cNvCxnSpPr>
            <a:endCxn id="3" idx="1"/>
          </p:cNvCxnSpPr>
          <p:nvPr/>
        </p:nvCxnSpPr>
        <p:spPr>
          <a:xfrm rot="5400000" flipH="1" flipV="1">
            <a:off x="3387725" y="1343025"/>
            <a:ext cx="603250" cy="3175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250" name="66 CuadroTexto"/>
          <p:cNvSpPr txBox="1">
            <a:spLocks noChangeArrowheads="1"/>
          </p:cNvSpPr>
          <p:nvPr/>
        </p:nvSpPr>
        <p:spPr bwMode="auto">
          <a:xfrm>
            <a:off x="3213100" y="1304925"/>
            <a:ext cx="279400" cy="307975"/>
          </a:xfrm>
          <a:prstGeom prst="rect">
            <a:avLst/>
          </a:prstGeom>
          <a:noFill/>
          <a:ln w="9525">
            <a:noFill/>
            <a:miter lim="800000"/>
            <a:headEnd/>
            <a:tailEnd/>
          </a:ln>
        </p:spPr>
        <p:txBody>
          <a:bodyPr>
            <a:spAutoFit/>
          </a:bodyPr>
          <a:lstStyle/>
          <a:p>
            <a:r>
              <a:rPr lang="es-ES" sz="1400"/>
              <a:t>0</a:t>
            </a:r>
          </a:p>
        </p:txBody>
      </p:sp>
      <p:sp>
        <p:nvSpPr>
          <p:cNvPr id="9251" name="67 CuadroTexto"/>
          <p:cNvSpPr txBox="1">
            <a:spLocks noChangeArrowheads="1"/>
          </p:cNvSpPr>
          <p:nvPr/>
        </p:nvSpPr>
        <p:spPr bwMode="auto">
          <a:xfrm>
            <a:off x="4559300" y="1901825"/>
            <a:ext cx="279400" cy="307975"/>
          </a:xfrm>
          <a:prstGeom prst="rect">
            <a:avLst/>
          </a:prstGeom>
          <a:noFill/>
          <a:ln w="9525">
            <a:noFill/>
            <a:miter lim="800000"/>
            <a:headEnd/>
            <a:tailEnd/>
          </a:ln>
        </p:spPr>
        <p:txBody>
          <a:bodyPr>
            <a:spAutoFit/>
          </a:bodyPr>
          <a:lstStyle/>
          <a:p>
            <a:r>
              <a:rPr lang="es-ES" sz="1400"/>
              <a:t>1</a:t>
            </a:r>
          </a:p>
        </p:txBody>
      </p:sp>
      <p:sp>
        <p:nvSpPr>
          <p:cNvPr id="9252" name="68 CuadroTexto"/>
          <p:cNvSpPr txBox="1">
            <a:spLocks noChangeArrowheads="1"/>
          </p:cNvSpPr>
          <p:nvPr/>
        </p:nvSpPr>
        <p:spPr bwMode="auto">
          <a:xfrm>
            <a:off x="5041900" y="3960813"/>
            <a:ext cx="279400" cy="307975"/>
          </a:xfrm>
          <a:prstGeom prst="rect">
            <a:avLst/>
          </a:prstGeom>
          <a:noFill/>
          <a:ln w="9525">
            <a:noFill/>
            <a:miter lim="800000"/>
            <a:headEnd/>
            <a:tailEnd/>
          </a:ln>
        </p:spPr>
        <p:txBody>
          <a:bodyPr>
            <a:spAutoFit/>
          </a:bodyPr>
          <a:lstStyle/>
          <a:p>
            <a:r>
              <a:rPr lang="es-ES" sz="1400"/>
              <a:t>0</a:t>
            </a:r>
          </a:p>
        </p:txBody>
      </p:sp>
      <p:sp>
        <p:nvSpPr>
          <p:cNvPr id="9253" name="69 CuadroTexto"/>
          <p:cNvSpPr txBox="1">
            <a:spLocks noChangeArrowheads="1"/>
          </p:cNvSpPr>
          <p:nvPr/>
        </p:nvSpPr>
        <p:spPr bwMode="auto">
          <a:xfrm>
            <a:off x="3568700" y="3960813"/>
            <a:ext cx="279400" cy="307975"/>
          </a:xfrm>
          <a:prstGeom prst="rect">
            <a:avLst/>
          </a:prstGeom>
          <a:noFill/>
          <a:ln w="9525">
            <a:noFill/>
            <a:miter lim="800000"/>
            <a:headEnd/>
            <a:tailEnd/>
          </a:ln>
        </p:spPr>
        <p:txBody>
          <a:bodyPr>
            <a:spAutoFit/>
          </a:bodyPr>
          <a:lstStyle/>
          <a:p>
            <a:r>
              <a:rPr lang="es-ES" sz="1400"/>
              <a:t>1</a:t>
            </a:r>
          </a:p>
        </p:txBody>
      </p:sp>
      <p:cxnSp>
        <p:nvCxnSpPr>
          <p:cNvPr id="72" name="71 Forma"/>
          <p:cNvCxnSpPr>
            <a:stCxn id="9225" idx="3"/>
          </p:cNvCxnSpPr>
          <p:nvPr/>
        </p:nvCxnSpPr>
        <p:spPr>
          <a:xfrm>
            <a:off x="4699000" y="4267200"/>
            <a:ext cx="2305050" cy="2159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4" name="73 Conector recto de flecha"/>
          <p:cNvCxnSpPr>
            <a:stCxn id="15" idx="2"/>
          </p:cNvCxnSpPr>
          <p:nvPr/>
        </p:nvCxnSpPr>
        <p:spPr>
          <a:xfrm rot="5400000">
            <a:off x="1637507" y="5771356"/>
            <a:ext cx="241300" cy="1587"/>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6" name="75 Conector recto de flecha"/>
          <p:cNvCxnSpPr>
            <a:stCxn id="19" idx="2"/>
          </p:cNvCxnSpPr>
          <p:nvPr/>
        </p:nvCxnSpPr>
        <p:spPr>
          <a:xfrm rot="5400000">
            <a:off x="6889751" y="5854700"/>
            <a:ext cx="279400" cy="3175"/>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8" name="77 Forma"/>
          <p:cNvCxnSpPr>
            <a:endCxn id="8" idx="3"/>
          </p:cNvCxnSpPr>
          <p:nvPr/>
        </p:nvCxnSpPr>
        <p:spPr>
          <a:xfrm rot="16200000" flipV="1">
            <a:off x="4994275" y="3267075"/>
            <a:ext cx="3295650" cy="3276600"/>
          </a:xfrm>
          <a:prstGeom prst="bentConnector2">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7004050" y="1803400"/>
            <a:ext cx="438150" cy="338554"/>
          </a:xfrm>
          <a:prstGeom prst="rect">
            <a:avLst/>
          </a:prstGeom>
          <a:noFill/>
        </p:spPr>
        <p:txBody>
          <a:bodyPr wrap="square" rtlCol="0">
            <a:spAutoFit/>
          </a:bodyPr>
          <a:lstStyle/>
          <a:p>
            <a:r>
              <a:rPr lang="es-ES" sz="1600" dirty="0" smtClean="0"/>
              <a:t>S0</a:t>
            </a:r>
            <a:endParaRPr lang="es-ES" sz="1600" dirty="0"/>
          </a:p>
        </p:txBody>
      </p:sp>
      <p:sp>
        <p:nvSpPr>
          <p:cNvPr id="67" name="66 CuadroTexto"/>
          <p:cNvSpPr txBox="1"/>
          <p:nvPr/>
        </p:nvSpPr>
        <p:spPr>
          <a:xfrm>
            <a:off x="5073650" y="2643772"/>
            <a:ext cx="495300" cy="338554"/>
          </a:xfrm>
          <a:prstGeom prst="rect">
            <a:avLst/>
          </a:prstGeom>
          <a:noFill/>
        </p:spPr>
        <p:txBody>
          <a:bodyPr wrap="square" rtlCol="0">
            <a:spAutoFit/>
          </a:bodyPr>
          <a:lstStyle/>
          <a:p>
            <a:r>
              <a:rPr lang="es-ES" sz="1600" dirty="0" smtClean="0"/>
              <a:t>S1</a:t>
            </a:r>
            <a:endParaRPr lang="es-E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rgbClr val="0000FF"/>
          </a:solidFill>
          <a:round/>
          <a:headEnd type="triangle" w="med" len="med"/>
          <a:tailEnd/>
        </a:ln>
      </a:spPr>
      <a:bodyPr lIns="0" tIns="0" rIns="0" bIns="0" rtlCol="0" anchor="ctr" anchorCtr="1"/>
      <a:lstStyle>
        <a:defPPr algn="ctr">
          <a:defRPr dirty="0" smtClean="0">
            <a:solidFill>
              <a:srgbClr val="0000FF"/>
            </a:solidFill>
          </a:defRPr>
        </a:defPPr>
      </a:lstStyle>
    </a:spDef>
    <a:lnDef>
      <a:spPr>
        <a:ln w="19050">
          <a:solidFill>
            <a:srgbClr val="0000FF"/>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1699</TotalTime>
  <Words>1685</Words>
  <Application>Microsoft Office PowerPoint</Application>
  <PresentationFormat>Presentación en pantalla (4:3)</PresentationFormat>
  <Paragraphs>314</Paragraphs>
  <Slides>20</Slides>
  <Notes>3</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2" baseType="lpstr">
      <vt:lpstr>1_Diseño predeterminado</vt:lpstr>
      <vt:lpstr>Fotografía de Photo Editor</vt:lpstr>
      <vt:lpstr>Diapositiva 1</vt:lpstr>
      <vt:lpstr>Advanced Digital System  Design Course</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vector>
  </TitlesOfParts>
  <Company>UNIVERSIDAD DEL VALLE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root</dc:creator>
  <cp:lastModifiedBy>Usuario</cp:lastModifiedBy>
  <cp:revision>200</cp:revision>
  <dcterms:created xsi:type="dcterms:W3CDTF">2004-09-18T17:10:08Z</dcterms:created>
  <dcterms:modified xsi:type="dcterms:W3CDTF">2009-05-29T12:14:56Z</dcterms:modified>
</cp:coreProperties>
</file>