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5"/>
  </p:notesMasterIdLst>
  <p:sldIdLst>
    <p:sldId id="256" r:id="rId2"/>
    <p:sldId id="319" r:id="rId3"/>
    <p:sldId id="347" r:id="rId4"/>
    <p:sldId id="321" r:id="rId5"/>
    <p:sldId id="348" r:id="rId6"/>
    <p:sldId id="322" r:id="rId7"/>
    <p:sldId id="323" r:id="rId8"/>
    <p:sldId id="329" r:id="rId9"/>
    <p:sldId id="324" r:id="rId10"/>
    <p:sldId id="326" r:id="rId11"/>
    <p:sldId id="333" r:id="rId12"/>
    <p:sldId id="362" r:id="rId13"/>
    <p:sldId id="349" r:id="rId14"/>
    <p:sldId id="350" r:id="rId15"/>
    <p:sldId id="351" r:id="rId16"/>
    <p:sldId id="352" r:id="rId17"/>
    <p:sldId id="363" r:id="rId18"/>
    <p:sldId id="354" r:id="rId19"/>
    <p:sldId id="355" r:id="rId20"/>
    <p:sldId id="356" r:id="rId21"/>
    <p:sldId id="339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9900"/>
    <a:srgbClr val="4D4D4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28291" autoAdjust="0"/>
    <p:restoredTop sz="96296" autoAdjust="0"/>
  </p:normalViewPr>
  <p:slideViewPr>
    <p:cSldViewPr>
      <p:cViewPr>
        <p:scale>
          <a:sx n="75" d="100"/>
          <a:sy n="75" d="100"/>
        </p:scale>
        <p:origin x="-142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18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AF2C6A-5661-4B11-B0AE-8E641670943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2C6A-5661-4B11-B0AE-8E6416709435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2C6A-5661-4B11-B0AE-8E6416709435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2C6A-5661-4B11-B0AE-8E6416709435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F2C6A-5661-4B11-B0AE-8E6416709435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6033E6-4A06-41FF-B477-65A0DC9BD8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6B9C62-A320-4320-AABD-F0931114F1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F25D0F-7E83-4B69-B69F-272E7C2B4D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F9E0BE-9F37-40AF-B804-9E78CDA3158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19D735-7AB4-4987-AA69-5B6AB019891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20E29-50B7-4768-B1EE-D262B99ACC7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ED4A6-EB66-4562-A494-D3747F8907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0855C-0FDC-4874-8550-50A6DBDB1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E9FF23-C0AC-4140-A0C4-6C86AF5A28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268AFB-C94E-4E6D-B4F7-FCCB770278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D5C26F8-797F-4827-92C1-CE7FA846697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F9579F-04EC-4734-9A56-B9B8E3F371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4276-33E6-44BE-A8C3-BF7AF1FC374F}" type="slidenum">
              <a:rPr lang="es-ES"/>
              <a:pPr/>
              <a:t>1</a:t>
            </a:fld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73" y="0"/>
            <a:ext cx="809627" cy="113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00034" y="2500306"/>
            <a:ext cx="828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ctr" eaLnBrk="0" hangingPunct="0"/>
            <a:r>
              <a:rPr lang="es-ES_tradnl" sz="4400" b="1" dirty="0" smtClean="0">
                <a:solidFill>
                  <a:schemeClr val="tx2">
                    <a:lumMod val="50000"/>
                  </a:schemeClr>
                </a:solidFill>
              </a:rPr>
              <a:t>Digital System Design Course</a:t>
            </a:r>
            <a:endParaRPr lang="es-ES" sz="4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428595" y="285728"/>
            <a:ext cx="287189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4276-33E6-44BE-A8C3-BF7AF1FC374F}" type="slidenum">
              <a:rPr lang="es-ES"/>
              <a:pPr/>
              <a:t>10</a:t>
            </a:fld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1091" y="0"/>
            <a:ext cx="642910" cy="9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00034" y="142852"/>
            <a:ext cx="7929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2800" dirty="0" smtClean="0">
                <a:solidFill>
                  <a:schemeClr val="bg1"/>
                </a:solidFill>
              </a:rPr>
              <a:t>I. Proceso de simplificación de tablas por el   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sz="2800" dirty="0" smtClean="0">
                <a:solidFill>
                  <a:schemeClr val="bg1"/>
                </a:solidFill>
              </a:rPr>
              <a:t>     método de Mapas-K.</a:t>
            </a:r>
            <a:endParaRPr lang="es-ES" sz="2800" spc="-100" dirty="0">
              <a:solidFill>
                <a:schemeClr val="tx2">
                  <a:satMod val="20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00100" y="1071546"/>
            <a:ext cx="7858180" cy="53553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Ecuaciones de los FLIP-FLOPS J-K :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 J0=</a:t>
            </a:r>
            <a:r>
              <a:rPr lang="es-ES" dirty="0" smtClean="0"/>
              <a:t> (Y*/X*q2*/q1)+(Y*q3*/q1)+(Y*X*q1)+(X*/q2*/q1)+(/Y*X*/q3)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 K0=</a:t>
            </a:r>
            <a:r>
              <a:rPr lang="es-ES" dirty="0" smtClean="0"/>
              <a:t> (X*/q3*/q1)+(X*q2)+(Y*q2*/q1)+(Y*/X*q3)+(/Y*X*/q1)</a:t>
            </a: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J1=</a:t>
            </a:r>
            <a:r>
              <a:rPr lang="es-ES" dirty="0" smtClean="0"/>
              <a:t> </a:t>
            </a:r>
            <a:r>
              <a:rPr lang="es-ES" sz="1600" dirty="0" smtClean="0"/>
              <a:t>(X*q3*/q0)+(Y*q2*/q0)+(Y*/X*q2)+(Y*q3*/q0)+(/Y*X*/q3*q0)+(Y*X*/q2*q0)</a:t>
            </a:r>
            <a:endParaRPr lang="es-ES" sz="1600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K1=</a:t>
            </a:r>
            <a:r>
              <a:rPr lang="es-ES" dirty="0" smtClean="0"/>
              <a:t> (Y*/X*q2)+(Y*/X*q3)+(/Y*X*q3)+(Y*q2*q0)</a:t>
            </a: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J2= </a:t>
            </a:r>
            <a:r>
              <a:rPr lang="es-ES" dirty="0" smtClean="0"/>
              <a:t>(Y*/q3*/q1)+(Y*/X*/q3*/q0)</a:t>
            </a: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K2=</a:t>
            </a:r>
            <a:r>
              <a:rPr lang="es-ES" dirty="0" smtClean="0"/>
              <a:t> (X*q1)+(Y*q0)+(Y*q1)+(Y*X)</a:t>
            </a: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J3=(</a:t>
            </a:r>
            <a:r>
              <a:rPr lang="es-ES" dirty="0" smtClean="0"/>
              <a:t>X*q2*q1*q0)+(Y*q2*q0)+(Y*X*q2*/q1)+(Y*/X*q2*q1)</a:t>
            </a: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K3=</a:t>
            </a:r>
            <a:r>
              <a:rPr lang="es-ES" dirty="0" smtClean="0"/>
              <a:t> (X*/q1*/q0)+(Y*/q1*/q0)+(Y*X)</a:t>
            </a: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</a:pPr>
            <a:r>
              <a:rPr lang="es-ES" b="1" dirty="0" smtClean="0">
                <a:solidFill>
                  <a:schemeClr val="bg1"/>
                </a:solidFill>
              </a:rPr>
              <a:t>Ecuaciones de salida:</a:t>
            </a:r>
          </a:p>
          <a:p>
            <a:pPr>
              <a:buClr>
                <a:srgbClr val="FF0000"/>
              </a:buClr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S0</a:t>
            </a:r>
            <a:r>
              <a:rPr lang="es-ES" dirty="0" smtClean="0"/>
              <a:t>=(q1*/q0)+(/q1*q0)+(q2)+(q3)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S1= </a:t>
            </a:r>
            <a:r>
              <a:rPr lang="es-ES" dirty="0" smtClean="0"/>
              <a:t>(q1*/q0)+(/q1*q0)+(q2)+(q3)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21707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S0= (q1*/q0) + (/q1*q0)+(q2)+(q3)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S1= (q1*/q) + (/q1*q0)+(q2)+(q3)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4276-33E6-44BE-A8C3-BF7AF1FC374F}" type="slidenum">
              <a:rPr lang="es-ES"/>
              <a:pPr/>
              <a:t>11</a:t>
            </a:fld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25" y="0"/>
            <a:ext cx="5238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714348" y="571480"/>
            <a:ext cx="73581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I. </a:t>
            </a:r>
            <a:r>
              <a:rPr lang="es-ES" sz="3200" dirty="0" smtClean="0">
                <a:solidFill>
                  <a:schemeClr val="bg1"/>
                </a:solidFill>
              </a:rPr>
              <a:t>SOLUCIÓN MEDIANTE  VHDL</a:t>
            </a: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endParaRPr lang="es-ES" sz="3600" dirty="0" smtClean="0">
              <a:solidFill>
                <a:schemeClr val="bg1"/>
              </a:solidFill>
            </a:endParaRPr>
          </a:p>
          <a:p>
            <a:r>
              <a:rPr lang="es-ES" sz="3600" dirty="0" smtClean="0">
                <a:solidFill>
                  <a:schemeClr val="bg1"/>
                </a:solidFill>
              </a:rPr>
              <a:t> 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928662" y="2357430"/>
            <a:ext cx="62865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entrada auxiliar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57224" y="1500174"/>
            <a:ext cx="72866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library IEEE;</a:t>
            </a:r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dirty="0" smtClean="0">
                <a:solidFill>
                  <a:srgbClr val="92D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-- 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 invoca Librería IEEE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use IEEE.STD_LOGIC_1164.ALL</a:t>
            </a:r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; 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--</a:t>
            </a:r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Bibliotecas de la librería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use IEEE.STD_LOGIC_ARITH.ALL</a:t>
            </a:r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--Bibliotecas de la librería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use IEEE.STD_LOGIC_UNSIGNED.ALL</a:t>
            </a:r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--Bibliotecas de la librería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6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entity</a:t>
            </a:r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lang="es-ES" sz="16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bandas1 is 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-----</a:t>
            </a:r>
            <a:r>
              <a:rPr lang="es-ES" sz="16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Definición de la entidad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Port (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inicio:</a:t>
            </a:r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 std_logic;</a:t>
            </a:r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ck</a:t>
            </a:r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lang="en-US" sz="16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 std_logic;</a:t>
            </a:r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X:</a:t>
            </a:r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 std_logic;</a:t>
            </a:r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Y</a:t>
            </a:r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lang="en-US" sz="16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 std_logic;   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S0: </a:t>
            </a:r>
            <a:r>
              <a:rPr lang="en-US" sz="16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out std_logic;</a:t>
            </a:r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S1:</a:t>
            </a:r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out std_logic </a:t>
            </a:r>
            <a:endParaRPr lang="es-ES" sz="1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);</a:t>
            </a:r>
            <a:endParaRPr lang="es-ES" sz="1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end</a:t>
            </a:r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bandas1;</a:t>
            </a:r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; </a:t>
            </a:r>
            <a:r>
              <a:rPr lang="es-ES" sz="1600" dirty="0" smtClean="0">
                <a:solidFill>
                  <a:srgbClr val="92D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--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Fin de la entidad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architecture</a:t>
            </a:r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architecture behavioral of bandas1 is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Definición de la arquitectura de la entidad.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type</a:t>
            </a:r>
            <a:r>
              <a:rPr lang="es-ES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nombres estados is (Q0, Q1, Q2, Q10, Q3, Q4, Q5, Q6, Q8, Q9, Q7); 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- -Definición de las variables </a:t>
            </a:r>
            <a:endParaRPr lang="es-ES" sz="16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signal estado</a:t>
            </a:r>
            <a:r>
              <a:rPr lang="es-ES" sz="16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: nombres estados; 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- -Definición de las variables.</a:t>
            </a:r>
            <a:endParaRPr lang="es-ES" sz="16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signal entrada_aux:</a:t>
            </a:r>
            <a:r>
              <a:rPr lang="es-ES" sz="16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std_logic_vector (1 downto 0);   -</a:t>
            </a:r>
            <a:r>
              <a:rPr lang="es-ES" sz="16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-Variable.</a:t>
            </a:r>
            <a:endParaRPr lang="es-ES" sz="1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858016" y="1071546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142976" y="214290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I. SOLUCIÓN MEDIANTE  VHDL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00034" y="1142984"/>
            <a:ext cx="721523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(inicio, ck) </a:t>
            </a:r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--</a:t>
            </a:r>
            <a:r>
              <a:rPr lang="es-ES" sz="14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--Inicio del ciclo "Decisión transición de estados"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begin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if</a:t>
            </a:r>
            <a:r>
              <a:rPr lang="en-U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inicio='1</a:t>
            </a:r>
            <a:r>
              <a:rPr lang="en-U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'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then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estado&lt;=Q0;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elsif</a:t>
            </a:r>
            <a:r>
              <a:rPr lang="en-U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ck='1'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ck'event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then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case</a:t>
            </a:r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estado</a:t>
            </a:r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is  </a:t>
            </a:r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4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-- Casos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Q0 =&gt;    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case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entrada_aux is       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"00" =&gt; estado&lt;=Q0;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"01" =&gt; estado&lt;=Q1;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"10" =&gt; estado&lt;=Q3;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"11" =&gt; estado&lt;=Q4;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endParaRPr lang="es-ES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end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case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endParaRPr lang="es-ES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Q1 =&gt;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case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entrada_aux is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"00" =&gt; estado&lt;=Q1;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"01" =&gt; estado&lt;=Q2;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"10" =&gt; estado&lt;=Q4;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"11" =&gt; estado&lt;=Q5;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s-ES" sz="14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  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end case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endParaRPr lang="en-US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6500826" y="1428736"/>
            <a:ext cx="2252992" cy="89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714348" y="500042"/>
            <a:ext cx="7220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I. SOLUCIÓN  MEDIANTE  VHDL 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142976" y="1142984"/>
            <a:ext cx="6643734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               when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Q2 =&gt;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case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entrada_aux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when "00" =&gt; estado&lt;=Q2;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when "01" =&gt; estado&lt;=Q10;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when "10" =&gt; estado&lt;=Q5;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when "11" =&gt; estado&lt;=Q10;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case;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when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Q10 =&gt;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case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entrada_aux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when "00" =&gt; estado&lt;=Q10;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when "01" =&gt; estado&lt;=Q10;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when "10" =&gt; estado&lt;=Q10;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when "11" =&gt; estado&lt;=Q10;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when others =&gt; estado&lt;=Q0;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case;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Q3 =&gt;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case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entrada_aux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when "00" =&gt; estado&lt;=Q3;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when "01" =&gt; estado&lt;=Q4;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when "10" =&gt; estado&lt;=Q6;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when "11" =&gt; estado&lt;=Q7;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end case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	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7349066" y="1285860"/>
            <a:ext cx="161544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28596" y="1071801"/>
            <a:ext cx="764386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Q4 =&gt;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case entrada_aux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 "00" =&gt; estado&lt;=Q4;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when "01" =&gt; estado&lt;=Q5;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when "10" =&gt; estado&lt;=Q7;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when "11" =&gt; estado&lt;=Q8;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end case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  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Q5 =&gt;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case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entrada_aux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 "00" =&gt; estado&lt;=Q5;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when "01" =&gt; estado&lt;=Q10;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when "10" =&gt; estado&lt;=Q8;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when "11" =&gt; estado&lt;=Q10;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/>
            <a:r>
              <a:rPr lang="en-US" sz="14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               when</a:t>
            </a:r>
            <a:r>
              <a:rPr lang="en-U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Q6 =&gt;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case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entrada_aux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"00" =&gt; estado&lt;=Q6;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"01" =&gt; estado&lt;=Q7;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r>
              <a:rPr lang="es-ES" sz="14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</a:t>
            </a:r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"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10" =&gt; estado&lt;=Q9;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lang="es-ES" sz="1400" dirty="0" smtClean="0">
                <a:solidFill>
                  <a:srgbClr val="4F81BD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when</a:t>
            </a:r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"11" =&gt; estado&lt;=Q8;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			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end case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</a:p>
          <a:p>
            <a:pPr lvl="0" eaLnBrk="0" hangingPunct="0"/>
            <a:endParaRPr lang="en-US" sz="1600" dirty="0" smtClean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r>
              <a:rPr lang="en-US" sz="1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</a:p>
          <a:p>
            <a:pPr lvl="0" eaLnBrk="0" hangingPunct="0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7072330" y="1071546"/>
            <a:ext cx="1643074" cy="109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714348" y="285728"/>
            <a:ext cx="7220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I. SOLUCIÓN  MEDIANTE  VHDL 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071538" y="357166"/>
            <a:ext cx="6849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I. </a:t>
            </a:r>
            <a:r>
              <a:rPr lang="es-ES" sz="3400" dirty="0" smtClean="0">
                <a:solidFill>
                  <a:schemeClr val="bg1"/>
                </a:solidFill>
              </a:rPr>
              <a:t>SOLUCIÓN  MEDIANTE  VHDL </a:t>
            </a:r>
            <a:endParaRPr lang="es-ES" sz="3400" dirty="0">
              <a:solidFill>
                <a:schemeClr val="bg1"/>
              </a:solidFill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28728" y="928670"/>
            <a:ext cx="707236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when 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Q7 =&gt;</a:t>
            </a:r>
            <a:endParaRPr lang="es-E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entrada_aux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</a:t>
            </a:r>
            <a:endParaRPr lang="es-ES" sz="12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when "00" =&gt; estado&lt;=Q7;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"01" =&gt; estado&lt;=Q8;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"10" =&gt; estado&lt;=Q8;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"11" =&gt; estado&lt;=Q10;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case;</a:t>
            </a:r>
            <a:endParaRPr lang="es-E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Q8 =&gt;</a:t>
            </a:r>
            <a:endParaRPr lang="es-E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entrada_aux 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</a:t>
            </a:r>
            <a:endParaRPr lang="es-ES" sz="1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when "00" =&gt; estado&lt;=Q8;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"01" =&gt; estado&lt;=Q10;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"10" =&gt; estado&lt;=Q10;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"11" =&gt; estado&lt;=Q10;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Q9 =&gt;</a:t>
            </a:r>
            <a:endParaRPr lang="es-E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entrada_aux 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</a:t>
            </a:r>
            <a:endParaRPr lang="es-ES" sz="1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when "00" =&gt; estado&lt;=Q9;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"01" =&gt; estado&lt;=Q8;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"10" =&gt; estado&lt;=Q8;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"11" =&gt; estado&lt;=Q10;</a:t>
            </a:r>
          </a:p>
          <a:p>
            <a:r>
              <a:rPr lang="es-E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when </a:t>
            </a:r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STOP 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case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entrada_aux 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</a:t>
            </a:r>
            <a:endParaRPr lang="es-ES" sz="1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when "00" =&gt; estado&lt;= STOP;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"01" =&gt; estado&lt;= STOP;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"10" =&gt; estado&lt;= STOP;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"11" =&gt; estado&lt;= STOP;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end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case;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others =&gt; estado&lt;=Q0;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case;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end 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if;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end 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process; -- </a:t>
            </a:r>
            <a:r>
              <a:rPr lang="es-E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 del ciclo</a:t>
            </a:r>
            <a:endParaRPr lang="en-US" sz="12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7286644" y="1071546"/>
            <a:ext cx="1714512" cy="68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process(estado) --ciclo de salida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begin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case estado is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when Q0 =&gt;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S0&lt;='0';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S1&lt;='0';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when Q1 =&gt;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S0&lt;='1';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S1&lt;='1';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when Q2 =&gt;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S0&lt;='1';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S1&lt;='1';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when Q10 =&gt;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500166" y="1071546"/>
            <a:ext cx="678661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Process 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(estado) </a:t>
            </a:r>
            <a:r>
              <a:rPr lang="es-E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–- Ciclo para las salidas de la FSM</a:t>
            </a:r>
          </a:p>
          <a:p>
            <a:r>
              <a:rPr lang="es-E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begin</a:t>
            </a: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estado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</a:t>
            </a:r>
            <a:endParaRPr lang="es-ES" sz="1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    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Q0 =&gt;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   S0&lt;='0';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   S1&lt;='0';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      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Q1 =&gt;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   S0&lt;='1';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   S1&lt;='1';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      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Q2 =&gt;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S0&lt;='1';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S1&lt;='1';</a:t>
            </a:r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     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Q10 =&gt;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             S0&lt;='0';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S1&lt;='0';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when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Q3 =&gt;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	S0&lt;='1';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S1&lt;='1';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when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Q4 =&gt;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S0&lt;='1';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S1&lt;='1';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when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Q5 =&gt;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S0&lt;='1';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S1&lt;='1'; </a:t>
            </a:r>
          </a:p>
          <a:p>
            <a:endParaRPr lang="es-E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357950" y="1285860"/>
            <a:ext cx="233341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1071538" y="357166"/>
            <a:ext cx="672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I. </a:t>
            </a:r>
            <a:r>
              <a:rPr lang="es-ES" sz="3400" dirty="0" smtClean="0">
                <a:solidFill>
                  <a:schemeClr val="bg1"/>
                </a:solidFill>
              </a:rPr>
              <a:t>SOLUCIÓN MEDIANTE  VHDL </a:t>
            </a:r>
            <a:endParaRPr lang="es-ES" sz="3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857224" y="357166"/>
            <a:ext cx="72152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Q6 =&gt;</a:t>
            </a:r>
            <a:endParaRPr lang="es-E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  S0&lt;='0';</a:t>
            </a:r>
            <a:endParaRPr lang="es-E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  S1&lt;='0';</a:t>
            </a:r>
            <a:endParaRPr lang="es-E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  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Q7 =&gt;</a:t>
            </a:r>
            <a:endParaRPr lang="es-E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  S0&lt;='1';</a:t>
            </a:r>
            <a:endParaRPr lang="es-E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  S1&lt;='1';</a:t>
            </a:r>
            <a:endParaRPr lang="es-E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  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Q8 =&gt;</a:t>
            </a:r>
            <a:endParaRPr lang="es-E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 S0&lt;='1';</a:t>
            </a:r>
            <a:endParaRPr lang="es-E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 S1&lt;='1';</a:t>
            </a:r>
            <a:endParaRPr lang="es-E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Q9 =&gt;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S0&lt;='0';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 S1&lt;='0';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when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STOP=&gt;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	  S0&lt;=‘0';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 S1&lt;=‘0‘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end case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s-E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s-E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s-E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--Fin ciclo de salidas</a:t>
            </a:r>
          </a:p>
          <a:p>
            <a:r>
              <a:rPr lang="es-E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s-E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s-E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behavioral;-- Fin  de la arquitectura de la entidad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6524865" y="214290"/>
            <a:ext cx="233341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571472" y="357166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Diagrama de estados bandas en Quartus II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9426" y="1357299"/>
            <a:ext cx="683016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524865" y="1142984"/>
            <a:ext cx="233341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1142976" y="357166"/>
            <a:ext cx="7245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Simulación y verificación de resultados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001056" cy="339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Elipse"/>
          <p:cNvSpPr/>
          <p:nvPr/>
        </p:nvSpPr>
        <p:spPr>
          <a:xfrm>
            <a:off x="5857884" y="3571876"/>
            <a:ext cx="2857520" cy="12144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>
            <a:stCxn id="6" idx="3"/>
          </p:cNvCxnSpPr>
          <p:nvPr/>
        </p:nvCxnSpPr>
        <p:spPr>
          <a:xfrm rot="5400000">
            <a:off x="4853419" y="4041300"/>
            <a:ext cx="855768" cy="1990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928794" y="542926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Parada por la banda 1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9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418607" y="5357826"/>
            <a:ext cx="215392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>
          <a:xfrm>
            <a:off x="928662" y="1571612"/>
            <a:ext cx="7358114" cy="200026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ES" sz="4000" dirty="0" smtClean="0">
                <a:solidFill>
                  <a:schemeClr val="bg1"/>
                </a:solidFill>
              </a:rPr>
              <a:t>Problemas  de diseño, </a:t>
            </a:r>
          </a:p>
          <a:p>
            <a:pPr algn="ctr">
              <a:buNone/>
            </a:pPr>
            <a:r>
              <a:rPr lang="es-ES" sz="4000" dirty="0" smtClean="0">
                <a:solidFill>
                  <a:schemeClr val="bg1"/>
                </a:solidFill>
              </a:rPr>
              <a:t>  maquinas de estado e implementadas en Quartus II</a:t>
            </a:r>
          </a:p>
          <a:p>
            <a:endParaRPr lang="es-ES" sz="4000" dirty="0"/>
          </a:p>
        </p:txBody>
      </p:sp>
      <p:sp>
        <p:nvSpPr>
          <p:cNvPr id="5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4276-33E6-44BE-A8C3-BF7AF1FC374F}" type="slidenum">
              <a:rPr lang="es-ES"/>
              <a:pPr/>
              <a:t>2</a:t>
            </a:fld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7" y="0"/>
            <a:ext cx="571473" cy="8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1500166" y="3571876"/>
            <a:ext cx="6357982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ES_tradnl" sz="2400" dirty="0" smtClean="0"/>
          </a:p>
          <a:p>
            <a:pPr algn="ctr"/>
            <a:r>
              <a:rPr lang="es-ES_tradnl" sz="2400" dirty="0" smtClean="0">
                <a:solidFill>
                  <a:schemeClr val="bg1"/>
                </a:solidFill>
              </a:rPr>
              <a:t>Javier </a:t>
            </a:r>
            <a:r>
              <a:rPr lang="es-ES_tradnl" sz="2400" dirty="0" smtClean="0">
                <a:solidFill>
                  <a:schemeClr val="bg1"/>
                </a:solidFill>
                <a:latin typeface="+mj-lt"/>
              </a:rPr>
              <a:t>Felipe</a:t>
            </a:r>
            <a:r>
              <a:rPr lang="es-ES_tradnl" sz="2400" dirty="0" smtClean="0">
                <a:solidFill>
                  <a:schemeClr val="bg1"/>
                </a:solidFill>
              </a:rPr>
              <a:t> Pérez   Código : 0523037</a:t>
            </a:r>
            <a:r>
              <a:rPr lang="es-ES_tradnl" sz="2400" dirty="0" smtClean="0"/>
              <a:t>37</a:t>
            </a:r>
          </a:p>
          <a:p>
            <a:endParaRPr lang="es-ES_tradnl" sz="2400" dirty="0" smtClean="0"/>
          </a:p>
          <a:p>
            <a:endParaRPr lang="es-ES" sz="2400" dirty="0"/>
          </a:p>
        </p:txBody>
      </p:sp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1" y="0"/>
            <a:ext cx="2428860" cy="96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785918" y="542926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 smtClean="0">
                <a:solidFill>
                  <a:schemeClr val="bg1"/>
                </a:solidFill>
              </a:rPr>
              <a:t>Parada por la banda 2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40882" y="642918"/>
            <a:ext cx="7245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Simulación y verificación de resultados</a:t>
            </a:r>
            <a:endParaRPr lang="es-ES" sz="3200" dirty="0">
              <a:solidFill>
                <a:schemeClr val="bg1"/>
              </a:solidFill>
            </a:endParaRPr>
          </a:p>
        </p:txBody>
      </p:sp>
      <p:cxnSp>
        <p:nvCxnSpPr>
          <p:cNvPr id="8" name="7 Conector recto de flecha"/>
          <p:cNvCxnSpPr>
            <a:stCxn id="13" idx="3"/>
          </p:cNvCxnSpPr>
          <p:nvPr/>
        </p:nvCxnSpPr>
        <p:spPr>
          <a:xfrm rot="5400000">
            <a:off x="5956374" y="4623267"/>
            <a:ext cx="778948" cy="12616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48885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Elipse"/>
          <p:cNvSpPr/>
          <p:nvPr/>
        </p:nvSpPr>
        <p:spPr>
          <a:xfrm>
            <a:off x="6715140" y="4071942"/>
            <a:ext cx="1785950" cy="92869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490045" y="5500702"/>
            <a:ext cx="215392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4276-33E6-44BE-A8C3-BF7AF1FC374F}" type="slidenum">
              <a:rPr lang="es-ES"/>
              <a:pPr/>
              <a:t>21</a:t>
            </a:fld>
            <a:endParaRPr lang="es-E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1091" y="0"/>
            <a:ext cx="642910" cy="9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642910" y="214290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Descripción de problema  2.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1142984"/>
            <a:ext cx="842968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Diseñar una FSM para controlar  un motor D.C. mediante diagramas de estados:</a:t>
            </a: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ES" sz="1600" dirty="0" smtClean="0">
                <a:solidFill>
                  <a:schemeClr val="bg1"/>
                </a:solidFill>
              </a:rPr>
              <a:t> El motor arranca y gira en sentido normal cuando detecta la secuencia </a:t>
            </a:r>
          </a:p>
          <a:p>
            <a:r>
              <a:rPr lang="es-ES" sz="1600" dirty="0" smtClean="0">
                <a:solidFill>
                  <a:schemeClr val="bg1"/>
                </a:solidFill>
              </a:rPr>
              <a:t>   X: 1,0,1,0,1      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sz="1600" dirty="0" smtClean="0">
                <a:solidFill>
                  <a:schemeClr val="bg1"/>
                </a:solidFill>
              </a:rPr>
              <a:t>El motor arranca y gira en sentido inverso  cuando detecta la secuencia </a:t>
            </a:r>
          </a:p>
          <a:p>
            <a:r>
              <a:rPr lang="es-ES" sz="1600" dirty="0" smtClean="0">
                <a:solidFill>
                  <a:schemeClr val="bg1"/>
                </a:solidFill>
              </a:rPr>
              <a:t>    X: 0,1,0,0,1 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sz="1600" dirty="0" smtClean="0">
                <a:solidFill>
                  <a:schemeClr val="bg1"/>
                </a:solidFill>
              </a:rPr>
              <a:t>El motor se detiene después de arrancar,  si el circuito detecta la secuencia  X: 1,0,0,1 y permanece detenido hasta detectar de nuevo una secuencia de arranque.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sz="1600" dirty="0" smtClean="0">
                <a:solidFill>
                  <a:schemeClr val="bg1"/>
                </a:solidFill>
              </a:rPr>
              <a:t>Sin embargo, después de arrancar el motor , cada vez que el circuito detecta la secuencia  X: 0,1,1,0 el motor debe girar en sentido contrario, pero primero debe parar un instante. </a:t>
            </a:r>
          </a:p>
          <a:p>
            <a:pPr>
              <a:buFont typeface="Wingdings" pitchFamily="2" charset="2"/>
              <a:buChar char="Ø"/>
            </a:pPr>
            <a:endParaRPr lang="es-ES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16386" name="Picture 2" descr="C:\Documents and Settings\JAREZ\Escritorio\DC_Micro_Mo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5429264"/>
            <a:ext cx="2038094" cy="1214446"/>
          </a:xfrm>
          <a:prstGeom prst="rect">
            <a:avLst/>
          </a:prstGeom>
          <a:noFill/>
        </p:spPr>
      </p:pic>
      <p:pic>
        <p:nvPicPr>
          <p:cNvPr id="9" name="Picture 4" descr="BIONANO electronica"/>
          <p:cNvPicPr>
            <a:picLocks noChangeAspect="1" noChangeArrowheads="1"/>
          </p:cNvPicPr>
          <p:nvPr/>
        </p:nvPicPr>
        <p:blipFill>
          <a:blip r:embed="rId4" cstate="print"/>
          <a:srcRect l="2406" r="7507"/>
          <a:stretch>
            <a:fillRect/>
          </a:stretch>
        </p:blipFill>
        <p:spPr bwMode="auto">
          <a:xfrm>
            <a:off x="6312348" y="214290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Flecha curvada hacia abajo"/>
          <p:cNvSpPr/>
          <p:nvPr/>
        </p:nvSpPr>
        <p:spPr>
          <a:xfrm>
            <a:off x="7643834" y="1714488"/>
            <a:ext cx="642942" cy="357190"/>
          </a:xfrm>
          <a:prstGeom prst="curvedDownArrow">
            <a:avLst>
              <a:gd name="adj1" fmla="val 25000"/>
              <a:gd name="adj2" fmla="val 50000"/>
              <a:gd name="adj3" fmla="val 288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10 Flecha curvada hacia abajo"/>
          <p:cNvSpPr/>
          <p:nvPr/>
        </p:nvSpPr>
        <p:spPr>
          <a:xfrm flipH="1">
            <a:off x="7643834" y="2500306"/>
            <a:ext cx="642942" cy="357190"/>
          </a:xfrm>
          <a:prstGeom prst="curvedDownArrow">
            <a:avLst>
              <a:gd name="adj1" fmla="val 25000"/>
              <a:gd name="adj2" fmla="val 50000"/>
              <a:gd name="adj3" fmla="val 288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7643834" y="3714752"/>
            <a:ext cx="71438" cy="14287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Elipse"/>
          <p:cNvSpPr/>
          <p:nvPr/>
        </p:nvSpPr>
        <p:spPr>
          <a:xfrm>
            <a:off x="7429520" y="3571876"/>
            <a:ext cx="500066" cy="428628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lecha curvada hacia la derecha"/>
          <p:cNvSpPr/>
          <p:nvPr/>
        </p:nvSpPr>
        <p:spPr>
          <a:xfrm>
            <a:off x="1643042" y="4786322"/>
            <a:ext cx="500066" cy="857256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5" name="24 Flecha curvada hacia la izquierda"/>
          <p:cNvSpPr/>
          <p:nvPr/>
        </p:nvSpPr>
        <p:spPr>
          <a:xfrm>
            <a:off x="2357422" y="4786322"/>
            <a:ext cx="428628" cy="857256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57158" y="-23178"/>
            <a:ext cx="7215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>
                <a:solidFill>
                  <a:schemeClr val="bg1"/>
                </a:solidFill>
              </a:rPr>
              <a:t>Diseño  diagramas de estado del motor D.C </a:t>
            </a:r>
            <a:endParaRPr lang="es-ES" sz="26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1091" y="0"/>
            <a:ext cx="642910" cy="9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>
          <a:xfrm>
            <a:off x="428596" y="1142984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500034" y="128586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S0</a:t>
            </a:r>
            <a:endParaRPr lang="es-CO" sz="1600" dirty="0">
              <a:solidFill>
                <a:schemeClr val="bg1"/>
              </a:solidFill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rot="5340000">
            <a:off x="551196" y="2037887"/>
            <a:ext cx="504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5340000">
            <a:off x="573556" y="3144901"/>
            <a:ext cx="432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rot="5340000">
            <a:off x="573556" y="4216471"/>
            <a:ext cx="432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5340000">
            <a:off x="573556" y="5288041"/>
            <a:ext cx="432000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1785918" y="1142984"/>
            <a:ext cx="714380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1142976" y="1428736"/>
            <a:ext cx="648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2500298" y="1428736"/>
            <a:ext cx="648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Elipse"/>
          <p:cNvSpPr/>
          <p:nvPr/>
        </p:nvSpPr>
        <p:spPr>
          <a:xfrm>
            <a:off x="4572000" y="1142984"/>
            <a:ext cx="714380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8" name="47 Conector recto de flecha"/>
          <p:cNvCxnSpPr/>
          <p:nvPr/>
        </p:nvCxnSpPr>
        <p:spPr>
          <a:xfrm>
            <a:off x="3857620" y="1428736"/>
            <a:ext cx="720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Elipse"/>
          <p:cNvSpPr/>
          <p:nvPr/>
        </p:nvSpPr>
        <p:spPr>
          <a:xfrm>
            <a:off x="5857884" y="1142984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50 Elipse"/>
          <p:cNvSpPr/>
          <p:nvPr/>
        </p:nvSpPr>
        <p:spPr>
          <a:xfrm>
            <a:off x="7215206" y="1142984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5281322" y="1428736"/>
            <a:ext cx="576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6567768" y="1428736"/>
            <a:ext cx="648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4643438" y="128586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S3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5929322" y="128586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S4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7286644" y="128586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S5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6500826" y="235743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S6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59" name="58 Elipse"/>
          <p:cNvSpPr/>
          <p:nvPr/>
        </p:nvSpPr>
        <p:spPr>
          <a:xfrm>
            <a:off x="428596" y="2285992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59 Elipse"/>
          <p:cNvSpPr/>
          <p:nvPr/>
        </p:nvSpPr>
        <p:spPr>
          <a:xfrm>
            <a:off x="428596" y="3357562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60 Elipse"/>
          <p:cNvSpPr/>
          <p:nvPr/>
        </p:nvSpPr>
        <p:spPr>
          <a:xfrm>
            <a:off x="428596" y="4429132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61 Elipse"/>
          <p:cNvSpPr/>
          <p:nvPr/>
        </p:nvSpPr>
        <p:spPr>
          <a:xfrm>
            <a:off x="428596" y="5500702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62 Elipse"/>
          <p:cNvSpPr/>
          <p:nvPr/>
        </p:nvSpPr>
        <p:spPr>
          <a:xfrm>
            <a:off x="1785918" y="5500702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63 Elipse"/>
          <p:cNvSpPr/>
          <p:nvPr/>
        </p:nvSpPr>
        <p:spPr>
          <a:xfrm>
            <a:off x="2928926" y="4500570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64 Elipse"/>
          <p:cNvSpPr/>
          <p:nvPr/>
        </p:nvSpPr>
        <p:spPr>
          <a:xfrm>
            <a:off x="3071802" y="5786454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65 Elipse"/>
          <p:cNvSpPr/>
          <p:nvPr/>
        </p:nvSpPr>
        <p:spPr>
          <a:xfrm>
            <a:off x="4357686" y="3786190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66 Elipse"/>
          <p:cNvSpPr/>
          <p:nvPr/>
        </p:nvSpPr>
        <p:spPr>
          <a:xfrm>
            <a:off x="4357686" y="5786454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67 Elipse"/>
          <p:cNvSpPr/>
          <p:nvPr/>
        </p:nvSpPr>
        <p:spPr>
          <a:xfrm>
            <a:off x="6143636" y="5786454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68 Elipse"/>
          <p:cNvSpPr/>
          <p:nvPr/>
        </p:nvSpPr>
        <p:spPr>
          <a:xfrm>
            <a:off x="6429388" y="2214554"/>
            <a:ext cx="714380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69 Elipse"/>
          <p:cNvSpPr/>
          <p:nvPr/>
        </p:nvSpPr>
        <p:spPr>
          <a:xfrm>
            <a:off x="6429388" y="3714752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70 Elipse"/>
          <p:cNvSpPr/>
          <p:nvPr/>
        </p:nvSpPr>
        <p:spPr>
          <a:xfrm>
            <a:off x="7858148" y="2214554"/>
            <a:ext cx="714380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72 Elipse"/>
          <p:cNvSpPr/>
          <p:nvPr/>
        </p:nvSpPr>
        <p:spPr>
          <a:xfrm>
            <a:off x="7858148" y="3429000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73 Elipse"/>
          <p:cNvSpPr/>
          <p:nvPr/>
        </p:nvSpPr>
        <p:spPr>
          <a:xfrm>
            <a:off x="7858148" y="5072074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74 CuadroTexto"/>
          <p:cNvSpPr txBox="1"/>
          <p:nvPr/>
        </p:nvSpPr>
        <p:spPr>
          <a:xfrm>
            <a:off x="6500826" y="385762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S7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1857356" y="128586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S1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7929586" y="235743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S8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7929586" y="357187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S9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7929586" y="523358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S10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500034" y="244750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S11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500034" y="350043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S12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500034" y="457200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S13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500034" y="564357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S14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1857356" y="564357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S15</a:t>
            </a:r>
            <a:endParaRPr lang="es-CO" sz="1600" dirty="0">
              <a:solidFill>
                <a:schemeClr val="bg1"/>
              </a:solidFill>
            </a:endParaRPr>
          </a:p>
        </p:txBody>
      </p:sp>
      <p:cxnSp>
        <p:nvCxnSpPr>
          <p:cNvPr id="85" name="84 Conector recto de flecha"/>
          <p:cNvCxnSpPr/>
          <p:nvPr/>
        </p:nvCxnSpPr>
        <p:spPr>
          <a:xfrm>
            <a:off x="1142976" y="5786454"/>
            <a:ext cx="648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/>
          <p:nvPr/>
        </p:nvCxnSpPr>
        <p:spPr>
          <a:xfrm rot="-600000" flipV="1">
            <a:off x="2372556" y="5049355"/>
            <a:ext cx="660989" cy="53463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2505834" y="5920629"/>
            <a:ext cx="565968" cy="15157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 rot="16200000" flipH="1">
            <a:off x="4398636" y="3959554"/>
            <a:ext cx="237033" cy="2604949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>
            <a:off x="3786182" y="6072206"/>
            <a:ext cx="6120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>
            <a:stCxn id="67" idx="6"/>
          </p:cNvCxnSpPr>
          <p:nvPr/>
        </p:nvCxnSpPr>
        <p:spPr>
          <a:xfrm>
            <a:off x="5072066" y="6107925"/>
            <a:ext cx="1071570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3143240" y="592933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S16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107" name="106 CuadroTexto"/>
          <p:cNvSpPr txBox="1"/>
          <p:nvPr/>
        </p:nvSpPr>
        <p:spPr>
          <a:xfrm>
            <a:off x="4429124" y="592933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S17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109" name="108 CuadroTexto"/>
          <p:cNvSpPr txBox="1"/>
          <p:nvPr/>
        </p:nvSpPr>
        <p:spPr>
          <a:xfrm>
            <a:off x="3000364" y="464344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S19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110" name="109 CuadroTexto"/>
          <p:cNvSpPr txBox="1"/>
          <p:nvPr/>
        </p:nvSpPr>
        <p:spPr>
          <a:xfrm>
            <a:off x="4429124" y="392906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S20</a:t>
            </a:r>
            <a:endParaRPr lang="es-CO" sz="1600" dirty="0">
              <a:solidFill>
                <a:schemeClr val="bg1"/>
              </a:solidFill>
            </a:endParaRPr>
          </a:p>
        </p:txBody>
      </p:sp>
      <p:cxnSp>
        <p:nvCxnSpPr>
          <p:cNvPr id="111" name="110 Conector recto de flecha"/>
          <p:cNvCxnSpPr>
            <a:stCxn id="51" idx="3"/>
            <a:endCxn id="69" idx="0"/>
          </p:cNvCxnSpPr>
          <p:nvPr/>
        </p:nvCxnSpPr>
        <p:spPr>
          <a:xfrm rot="5400000">
            <a:off x="6791810" y="1686538"/>
            <a:ext cx="522785" cy="53324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 de flecha"/>
          <p:cNvCxnSpPr>
            <a:stCxn id="51" idx="5"/>
            <a:endCxn id="71" idx="0"/>
          </p:cNvCxnSpPr>
          <p:nvPr/>
        </p:nvCxnSpPr>
        <p:spPr>
          <a:xfrm rot="16200000" flipH="1">
            <a:off x="7758760" y="1757975"/>
            <a:ext cx="522785" cy="39037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/>
          <p:nvPr/>
        </p:nvCxnSpPr>
        <p:spPr>
          <a:xfrm rot="5400000">
            <a:off x="6005991" y="2709389"/>
            <a:ext cx="522785" cy="533247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 de flecha"/>
          <p:cNvCxnSpPr/>
          <p:nvPr/>
        </p:nvCxnSpPr>
        <p:spPr>
          <a:xfrm rot="5400000">
            <a:off x="7930380" y="3142454"/>
            <a:ext cx="571504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126 CuadroTexto"/>
          <p:cNvSpPr txBox="1"/>
          <p:nvPr/>
        </p:nvSpPr>
        <p:spPr>
          <a:xfrm>
            <a:off x="1000100" y="9879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1/00</a:t>
            </a:r>
            <a:endParaRPr lang="es-CO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2357422" y="9879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0/00</a:t>
            </a:r>
            <a:endParaRPr lang="es-CO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3714744" y="10001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1/00</a:t>
            </a:r>
            <a:endParaRPr lang="es-CO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5143504" y="10001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0/00</a:t>
            </a:r>
            <a:endParaRPr lang="es-CO" dirty="0"/>
          </a:p>
        </p:txBody>
      </p:sp>
      <p:sp>
        <p:nvSpPr>
          <p:cNvPr id="132" name="131 CuadroTexto"/>
          <p:cNvSpPr txBox="1"/>
          <p:nvPr/>
        </p:nvSpPr>
        <p:spPr>
          <a:xfrm>
            <a:off x="6429388" y="10001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1/01</a:t>
            </a:r>
            <a:endParaRPr lang="es-CO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7858148" y="16309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0/01</a:t>
            </a:r>
            <a:endParaRPr lang="es-CO" dirty="0"/>
          </a:p>
        </p:txBody>
      </p:sp>
      <p:sp>
        <p:nvSpPr>
          <p:cNvPr id="136" name="135 CuadroTexto"/>
          <p:cNvSpPr txBox="1"/>
          <p:nvPr/>
        </p:nvSpPr>
        <p:spPr>
          <a:xfrm>
            <a:off x="8215338" y="291679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0/01</a:t>
            </a:r>
            <a:endParaRPr lang="es-CO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8072462" y="44169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0/01</a:t>
            </a:r>
            <a:endParaRPr lang="es-CO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6357950" y="1714488"/>
            <a:ext cx="8572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dirty="0" smtClean="0">
                <a:solidFill>
                  <a:schemeClr val="bg1"/>
                </a:solidFill>
              </a:rPr>
              <a:t>1/01</a:t>
            </a:r>
            <a:endParaRPr lang="es-CO" sz="1700" dirty="0"/>
          </a:p>
        </p:txBody>
      </p:sp>
      <p:sp>
        <p:nvSpPr>
          <p:cNvPr id="143" name="142 CuadroTexto"/>
          <p:cNvSpPr txBox="1"/>
          <p:nvPr/>
        </p:nvSpPr>
        <p:spPr>
          <a:xfrm>
            <a:off x="5643570" y="257174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0/00 *</a:t>
            </a:r>
            <a:endParaRPr lang="es-CO" dirty="0"/>
          </a:p>
        </p:txBody>
      </p:sp>
      <p:cxnSp>
        <p:nvCxnSpPr>
          <p:cNvPr id="147" name="146 Conector recto de flecha"/>
          <p:cNvCxnSpPr/>
          <p:nvPr/>
        </p:nvCxnSpPr>
        <p:spPr>
          <a:xfrm rot="5400000">
            <a:off x="6336578" y="3306702"/>
            <a:ext cx="900000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8 CuadroTexto"/>
          <p:cNvSpPr txBox="1"/>
          <p:nvPr/>
        </p:nvSpPr>
        <p:spPr>
          <a:xfrm>
            <a:off x="6643702" y="2928934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1/01</a:t>
            </a:r>
            <a:endParaRPr lang="es-CO" sz="1600" dirty="0"/>
          </a:p>
        </p:txBody>
      </p:sp>
      <p:cxnSp>
        <p:nvCxnSpPr>
          <p:cNvPr id="153" name="152 Conector recto de flecha"/>
          <p:cNvCxnSpPr>
            <a:endCxn id="74" idx="0"/>
          </p:cNvCxnSpPr>
          <p:nvPr/>
        </p:nvCxnSpPr>
        <p:spPr>
          <a:xfrm rot="16200000" flipH="1">
            <a:off x="7715271" y="4572007"/>
            <a:ext cx="1000132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56 CuadroTexto"/>
          <p:cNvSpPr txBox="1"/>
          <p:nvPr/>
        </p:nvSpPr>
        <p:spPr>
          <a:xfrm>
            <a:off x="857224" y="18573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0/00</a:t>
            </a:r>
            <a:endParaRPr lang="es-CO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857224" y="292893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1/00</a:t>
            </a:r>
            <a:endParaRPr lang="es-CO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857224" y="40005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0/00</a:t>
            </a:r>
            <a:endParaRPr lang="es-CO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857224" y="51313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0/00</a:t>
            </a:r>
            <a:endParaRPr lang="es-CO" dirty="0"/>
          </a:p>
        </p:txBody>
      </p:sp>
      <p:sp>
        <p:nvSpPr>
          <p:cNvPr id="161" name="160 CuadroTexto"/>
          <p:cNvSpPr txBox="1"/>
          <p:nvPr/>
        </p:nvSpPr>
        <p:spPr>
          <a:xfrm>
            <a:off x="1071538" y="58457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1/10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2" name="161 CuadroTexto"/>
          <p:cNvSpPr txBox="1"/>
          <p:nvPr/>
        </p:nvSpPr>
        <p:spPr>
          <a:xfrm>
            <a:off x="2000232" y="498849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1/10</a:t>
            </a:r>
            <a:endParaRPr lang="es-CO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2285984" y="60007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0/10</a:t>
            </a:r>
            <a:endParaRPr lang="es-CO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3643306" y="613150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0/10</a:t>
            </a:r>
            <a:endParaRPr lang="es-CO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3357554" y="39290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1/10</a:t>
            </a:r>
            <a:endParaRPr lang="es-CO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5072066" y="4286256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0/10</a:t>
            </a:r>
            <a:endParaRPr lang="es-CO" sz="1600" dirty="0"/>
          </a:p>
        </p:txBody>
      </p:sp>
      <p:cxnSp>
        <p:nvCxnSpPr>
          <p:cNvPr id="170" name="169 Conector recto de flecha"/>
          <p:cNvCxnSpPr>
            <a:stCxn id="64" idx="7"/>
            <a:endCxn id="66" idx="2"/>
          </p:cNvCxnSpPr>
          <p:nvPr/>
        </p:nvCxnSpPr>
        <p:spPr>
          <a:xfrm rot="5400000" flipH="1" flipV="1">
            <a:off x="3704653" y="3941695"/>
            <a:ext cx="487066" cy="8189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175 CuadroTexto"/>
          <p:cNvSpPr txBox="1"/>
          <p:nvPr/>
        </p:nvSpPr>
        <p:spPr>
          <a:xfrm>
            <a:off x="3571868" y="47148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0/00 *</a:t>
            </a:r>
            <a:endParaRPr lang="es-CO" dirty="0"/>
          </a:p>
        </p:txBody>
      </p:sp>
      <p:sp>
        <p:nvSpPr>
          <p:cNvPr id="181" name="180 Elipse"/>
          <p:cNvSpPr/>
          <p:nvPr/>
        </p:nvSpPr>
        <p:spPr>
          <a:xfrm>
            <a:off x="3143240" y="1142984"/>
            <a:ext cx="71438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2" name="181 CuadroTexto"/>
          <p:cNvSpPr txBox="1"/>
          <p:nvPr/>
        </p:nvSpPr>
        <p:spPr>
          <a:xfrm>
            <a:off x="3214678" y="128586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S2</a:t>
            </a:r>
            <a:endParaRPr lang="es-CO" sz="1600" dirty="0">
              <a:solidFill>
                <a:schemeClr val="bg1"/>
              </a:solidFill>
            </a:endParaRPr>
          </a:p>
        </p:txBody>
      </p:sp>
      <p:cxnSp>
        <p:nvCxnSpPr>
          <p:cNvPr id="194" name="193 Conector curvado"/>
          <p:cNvCxnSpPr>
            <a:stCxn id="42" idx="1"/>
            <a:endCxn id="42" idx="7"/>
          </p:cNvCxnSpPr>
          <p:nvPr/>
        </p:nvCxnSpPr>
        <p:spPr>
          <a:xfrm rot="5400000" flipH="1" flipV="1">
            <a:off x="2143108" y="984570"/>
            <a:ext cx="1588" cy="505142"/>
          </a:xfrm>
          <a:prstGeom prst="curvedConnector3">
            <a:avLst>
              <a:gd name="adj1" fmla="val 2426871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Forma"/>
          <p:cNvCxnSpPr>
            <a:stCxn id="59" idx="3"/>
            <a:endCxn id="59" idx="1"/>
          </p:cNvCxnSpPr>
          <p:nvPr/>
        </p:nvCxnSpPr>
        <p:spPr>
          <a:xfrm rot="5400000" flipH="1">
            <a:off x="305901" y="2607463"/>
            <a:ext cx="454628" cy="1588"/>
          </a:xfrm>
          <a:prstGeom prst="curvedConnector5">
            <a:avLst>
              <a:gd name="adj1" fmla="val -18437"/>
              <a:gd name="adj2" fmla="val 16804854"/>
              <a:gd name="adj3" fmla="val 115085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204 Conector curvado"/>
          <p:cNvCxnSpPr/>
          <p:nvPr/>
        </p:nvCxnSpPr>
        <p:spPr>
          <a:xfrm rot="16200000" flipV="1">
            <a:off x="3535355" y="-249263"/>
            <a:ext cx="1588" cy="2786082"/>
          </a:xfrm>
          <a:prstGeom prst="curvedConnector3">
            <a:avLst>
              <a:gd name="adj1" fmla="val 18779855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curvado"/>
          <p:cNvCxnSpPr>
            <a:stCxn id="50" idx="3"/>
            <a:endCxn id="62" idx="7"/>
          </p:cNvCxnSpPr>
          <p:nvPr/>
        </p:nvCxnSpPr>
        <p:spPr>
          <a:xfrm rot="5400000">
            <a:off x="1548885" y="1181241"/>
            <a:ext cx="3903090" cy="4924146"/>
          </a:xfrm>
          <a:prstGeom prst="curvedConnector3">
            <a:avLst>
              <a:gd name="adj1" fmla="val 57702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214 Forma"/>
          <p:cNvCxnSpPr>
            <a:stCxn id="181" idx="4"/>
            <a:endCxn id="59" idx="6"/>
          </p:cNvCxnSpPr>
          <p:nvPr/>
        </p:nvCxnSpPr>
        <p:spPr>
          <a:xfrm rot="5400000">
            <a:off x="1910935" y="1017967"/>
            <a:ext cx="821537" cy="2357454"/>
          </a:xfrm>
          <a:prstGeom prst="curved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Conector curvado"/>
          <p:cNvCxnSpPr>
            <a:stCxn id="62" idx="2"/>
            <a:endCxn id="59" idx="2"/>
          </p:cNvCxnSpPr>
          <p:nvPr/>
        </p:nvCxnSpPr>
        <p:spPr>
          <a:xfrm rot="10800000">
            <a:off x="428596" y="2607463"/>
            <a:ext cx="1588" cy="3214710"/>
          </a:xfrm>
          <a:prstGeom prst="curvedConnector3">
            <a:avLst>
              <a:gd name="adj1" fmla="val 14395466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218 Forma"/>
          <p:cNvCxnSpPr>
            <a:stCxn id="60" idx="6"/>
            <a:endCxn id="42" idx="4"/>
          </p:cNvCxnSpPr>
          <p:nvPr/>
        </p:nvCxnSpPr>
        <p:spPr>
          <a:xfrm flipV="1">
            <a:off x="1142976" y="1785926"/>
            <a:ext cx="1000132" cy="1893107"/>
          </a:xfrm>
          <a:prstGeom prst="curved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Forma"/>
          <p:cNvCxnSpPr>
            <a:stCxn id="61" idx="6"/>
          </p:cNvCxnSpPr>
          <p:nvPr/>
        </p:nvCxnSpPr>
        <p:spPr>
          <a:xfrm flipV="1">
            <a:off x="1142976" y="1785927"/>
            <a:ext cx="3636562" cy="296467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231 CuadroTexto"/>
          <p:cNvSpPr txBox="1"/>
          <p:nvPr/>
        </p:nvSpPr>
        <p:spPr>
          <a:xfrm>
            <a:off x="3071802" y="328612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1/00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33" name="232 CuadroTexto"/>
          <p:cNvSpPr txBox="1"/>
          <p:nvPr/>
        </p:nvSpPr>
        <p:spPr>
          <a:xfrm>
            <a:off x="1857356" y="500042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1/00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234" name="233 CuadroTexto"/>
          <p:cNvSpPr txBox="1"/>
          <p:nvPr/>
        </p:nvSpPr>
        <p:spPr>
          <a:xfrm>
            <a:off x="3214678" y="487900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1/00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236" name="235 CuadroTexto"/>
          <p:cNvSpPr txBox="1"/>
          <p:nvPr/>
        </p:nvSpPr>
        <p:spPr>
          <a:xfrm>
            <a:off x="2428860" y="20002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0/00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37" name="236 CuadroTexto"/>
          <p:cNvSpPr txBox="1"/>
          <p:nvPr/>
        </p:nvSpPr>
        <p:spPr>
          <a:xfrm>
            <a:off x="4214810" y="320254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0/00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38" name="237 CuadroTexto"/>
          <p:cNvSpPr txBox="1"/>
          <p:nvPr/>
        </p:nvSpPr>
        <p:spPr>
          <a:xfrm>
            <a:off x="-71470" y="1928802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0/00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239" name="238 CuadroTexto"/>
          <p:cNvSpPr txBox="1"/>
          <p:nvPr/>
        </p:nvSpPr>
        <p:spPr>
          <a:xfrm>
            <a:off x="142844" y="4071942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0/00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240" name="239 CuadroTexto"/>
          <p:cNvSpPr txBox="1"/>
          <p:nvPr/>
        </p:nvSpPr>
        <p:spPr>
          <a:xfrm>
            <a:off x="1928794" y="3233322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1/00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241" name="240 CuadroTexto"/>
          <p:cNvSpPr txBox="1"/>
          <p:nvPr/>
        </p:nvSpPr>
        <p:spPr>
          <a:xfrm>
            <a:off x="3071802" y="257174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1/00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259" name="258 Conector curvado"/>
          <p:cNvCxnSpPr/>
          <p:nvPr/>
        </p:nvCxnSpPr>
        <p:spPr>
          <a:xfrm rot="16200000" flipV="1">
            <a:off x="1706617" y="2778195"/>
            <a:ext cx="2340000" cy="3676519"/>
          </a:xfrm>
          <a:prstGeom prst="curvedConnector3">
            <a:avLst>
              <a:gd name="adj1" fmla="val 113824"/>
            </a:avLst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261 Forma"/>
          <p:cNvCxnSpPr>
            <a:stCxn id="73" idx="3"/>
            <a:endCxn id="60" idx="7"/>
          </p:cNvCxnSpPr>
          <p:nvPr/>
        </p:nvCxnSpPr>
        <p:spPr>
          <a:xfrm rot="5400000" flipH="1">
            <a:off x="4237529" y="252547"/>
            <a:ext cx="526066" cy="6924410"/>
          </a:xfrm>
          <a:prstGeom prst="curvedConnector5">
            <a:avLst>
              <a:gd name="adj1" fmla="val -43455"/>
              <a:gd name="adj2" fmla="val 7127"/>
              <a:gd name="adj3" fmla="val 143455"/>
            </a:avLst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263 CuadroTexto"/>
          <p:cNvSpPr txBox="1"/>
          <p:nvPr/>
        </p:nvSpPr>
        <p:spPr>
          <a:xfrm>
            <a:off x="4143372" y="277391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1/00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270" name="269 Conector curvado"/>
          <p:cNvCxnSpPr>
            <a:stCxn id="71" idx="6"/>
            <a:endCxn id="51" idx="6"/>
          </p:cNvCxnSpPr>
          <p:nvPr/>
        </p:nvCxnSpPr>
        <p:spPr>
          <a:xfrm flipH="1" flipV="1">
            <a:off x="7929586" y="1464455"/>
            <a:ext cx="642942" cy="1071570"/>
          </a:xfrm>
          <a:prstGeom prst="curvedConnector3">
            <a:avLst>
              <a:gd name="adj1" fmla="val -16073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270 CuadroTexto"/>
          <p:cNvSpPr txBox="1"/>
          <p:nvPr/>
        </p:nvSpPr>
        <p:spPr>
          <a:xfrm>
            <a:off x="8286776" y="1304496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1/10</a:t>
            </a:r>
            <a:endParaRPr lang="es-CO" sz="1600" dirty="0">
              <a:solidFill>
                <a:schemeClr val="bg1"/>
              </a:solidFill>
            </a:endParaRPr>
          </a:p>
        </p:txBody>
      </p:sp>
      <p:cxnSp>
        <p:nvCxnSpPr>
          <p:cNvPr id="274" name="273 Forma"/>
          <p:cNvCxnSpPr>
            <a:stCxn id="70" idx="2"/>
            <a:endCxn id="70" idx="4"/>
          </p:cNvCxnSpPr>
          <p:nvPr/>
        </p:nvCxnSpPr>
        <p:spPr>
          <a:xfrm rot="10800000" flipH="1" flipV="1">
            <a:off x="6429388" y="4036222"/>
            <a:ext cx="357190" cy="321471"/>
          </a:xfrm>
          <a:prstGeom prst="curvedConnector4">
            <a:avLst>
              <a:gd name="adj1" fmla="val -64000"/>
              <a:gd name="adj2" fmla="val 171111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276 CuadroTexto"/>
          <p:cNvSpPr txBox="1"/>
          <p:nvPr/>
        </p:nvSpPr>
        <p:spPr>
          <a:xfrm>
            <a:off x="6357950" y="46434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1/01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281" name="280 Forma"/>
          <p:cNvCxnSpPr>
            <a:stCxn id="70" idx="6"/>
            <a:endCxn id="71" idx="3"/>
          </p:cNvCxnSpPr>
          <p:nvPr/>
        </p:nvCxnSpPr>
        <p:spPr>
          <a:xfrm flipV="1">
            <a:off x="7143768" y="2763339"/>
            <a:ext cx="818999" cy="1272884"/>
          </a:xfrm>
          <a:prstGeom prst="curved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281 CuadroTexto"/>
          <p:cNvSpPr txBox="1"/>
          <p:nvPr/>
        </p:nvSpPr>
        <p:spPr>
          <a:xfrm>
            <a:off x="7215206" y="3214686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0/01</a:t>
            </a:r>
            <a:endParaRPr lang="es-CO" sz="1600" dirty="0">
              <a:solidFill>
                <a:schemeClr val="bg1"/>
              </a:solidFill>
            </a:endParaRPr>
          </a:p>
        </p:txBody>
      </p:sp>
      <p:cxnSp>
        <p:nvCxnSpPr>
          <p:cNvPr id="284" name="283 Conector curvado"/>
          <p:cNvCxnSpPr>
            <a:stCxn id="74" idx="3"/>
            <a:endCxn id="74" idx="5"/>
          </p:cNvCxnSpPr>
          <p:nvPr/>
        </p:nvCxnSpPr>
        <p:spPr>
          <a:xfrm rot="16200000" flipH="1">
            <a:off x="8215338" y="5368288"/>
            <a:ext cx="1588" cy="505142"/>
          </a:xfrm>
          <a:prstGeom prst="curvedConnector3">
            <a:avLst>
              <a:gd name="adj1" fmla="val 20324748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284 CuadroTexto"/>
          <p:cNvSpPr txBox="1"/>
          <p:nvPr/>
        </p:nvSpPr>
        <p:spPr>
          <a:xfrm>
            <a:off x="7929586" y="592933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0/01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290" name="289 Forma"/>
          <p:cNvCxnSpPr>
            <a:stCxn id="74" idx="6"/>
            <a:endCxn id="51" idx="7"/>
          </p:cNvCxnSpPr>
          <p:nvPr/>
        </p:nvCxnSpPr>
        <p:spPr>
          <a:xfrm flipH="1" flipV="1">
            <a:off x="7824967" y="1237141"/>
            <a:ext cx="747561" cy="4156404"/>
          </a:xfrm>
          <a:prstGeom prst="curvedConnector4">
            <a:avLst>
              <a:gd name="adj1" fmla="val -50686"/>
              <a:gd name="adj2" fmla="val 107765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291 CuadroTexto"/>
          <p:cNvSpPr txBox="1"/>
          <p:nvPr/>
        </p:nvSpPr>
        <p:spPr>
          <a:xfrm>
            <a:off x="8572528" y="3845486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1/01</a:t>
            </a:r>
            <a:endParaRPr lang="es-CO" sz="1600" dirty="0">
              <a:solidFill>
                <a:schemeClr val="bg1"/>
              </a:solidFill>
            </a:endParaRPr>
          </a:p>
        </p:txBody>
      </p:sp>
      <p:cxnSp>
        <p:nvCxnSpPr>
          <p:cNvPr id="297" name="296 Conector curvado"/>
          <p:cNvCxnSpPr>
            <a:stCxn id="66" idx="3"/>
            <a:endCxn id="66" idx="5"/>
          </p:cNvCxnSpPr>
          <p:nvPr/>
        </p:nvCxnSpPr>
        <p:spPr>
          <a:xfrm rot="16200000" flipH="1">
            <a:off x="4714876" y="4082404"/>
            <a:ext cx="1588" cy="505142"/>
          </a:xfrm>
          <a:prstGeom prst="curvedConnector3">
            <a:avLst>
              <a:gd name="adj1" fmla="val 23479919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299 CuadroTexto"/>
          <p:cNvSpPr txBox="1"/>
          <p:nvPr/>
        </p:nvSpPr>
        <p:spPr>
          <a:xfrm>
            <a:off x="4572000" y="4643446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1/10</a:t>
            </a:r>
            <a:endParaRPr lang="es-CO" sz="1600" dirty="0">
              <a:solidFill>
                <a:schemeClr val="bg1"/>
              </a:solidFill>
            </a:endParaRPr>
          </a:p>
        </p:txBody>
      </p:sp>
      <p:cxnSp>
        <p:nvCxnSpPr>
          <p:cNvPr id="303" name="302 Forma"/>
          <p:cNvCxnSpPr>
            <a:stCxn id="66" idx="6"/>
            <a:endCxn id="65" idx="7"/>
          </p:cNvCxnSpPr>
          <p:nvPr/>
        </p:nvCxnSpPr>
        <p:spPr>
          <a:xfrm flipH="1">
            <a:off x="3681563" y="4107661"/>
            <a:ext cx="1390503" cy="1772950"/>
          </a:xfrm>
          <a:prstGeom prst="curvedConnector4">
            <a:avLst>
              <a:gd name="adj1" fmla="val -16440"/>
              <a:gd name="adj2" fmla="val 56411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303 CuadroTexto"/>
          <p:cNvSpPr txBox="1"/>
          <p:nvPr/>
        </p:nvSpPr>
        <p:spPr>
          <a:xfrm>
            <a:off x="5143504" y="613150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0/10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313" name="312 Forma"/>
          <p:cNvCxnSpPr>
            <a:stCxn id="68" idx="6"/>
            <a:endCxn id="68" idx="0"/>
          </p:cNvCxnSpPr>
          <p:nvPr/>
        </p:nvCxnSpPr>
        <p:spPr>
          <a:xfrm flipH="1" flipV="1">
            <a:off x="6500826" y="5786454"/>
            <a:ext cx="357190" cy="321471"/>
          </a:xfrm>
          <a:prstGeom prst="curvedConnector4">
            <a:avLst>
              <a:gd name="adj1" fmla="val -64000"/>
              <a:gd name="adj2" fmla="val 171111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314 Conector curvado"/>
          <p:cNvCxnSpPr>
            <a:stCxn id="68" idx="4"/>
            <a:endCxn id="63" idx="4"/>
          </p:cNvCxnSpPr>
          <p:nvPr/>
        </p:nvCxnSpPr>
        <p:spPr>
          <a:xfrm rot="5400000" flipH="1">
            <a:off x="4179091" y="4107661"/>
            <a:ext cx="285752" cy="4357718"/>
          </a:xfrm>
          <a:prstGeom prst="curvedConnector3">
            <a:avLst>
              <a:gd name="adj1" fmla="val -40547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315 CuadroTexto"/>
          <p:cNvSpPr txBox="1"/>
          <p:nvPr/>
        </p:nvSpPr>
        <p:spPr>
          <a:xfrm>
            <a:off x="6572264" y="514351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0/10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17" name="316 CuadroTexto"/>
          <p:cNvSpPr txBox="1"/>
          <p:nvPr/>
        </p:nvSpPr>
        <p:spPr>
          <a:xfrm>
            <a:off x="3929058" y="6500834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1/10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320" name="319 CuadroTexto"/>
          <p:cNvSpPr txBox="1"/>
          <p:nvPr/>
        </p:nvSpPr>
        <p:spPr>
          <a:xfrm>
            <a:off x="6143636" y="5947966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S18</a:t>
            </a:r>
            <a:endParaRPr lang="es-CO" sz="1600" dirty="0">
              <a:solidFill>
                <a:schemeClr val="bg1"/>
              </a:solidFill>
            </a:endParaRPr>
          </a:p>
        </p:txBody>
      </p:sp>
      <p:cxnSp>
        <p:nvCxnSpPr>
          <p:cNvPr id="325" name="324 Conector curvado"/>
          <p:cNvCxnSpPr/>
          <p:nvPr/>
        </p:nvCxnSpPr>
        <p:spPr>
          <a:xfrm rot="5400000" flipH="1" flipV="1">
            <a:off x="4434355" y="1566381"/>
            <a:ext cx="2380173" cy="4676651"/>
          </a:xfrm>
          <a:prstGeom prst="curvedConnector3">
            <a:avLst>
              <a:gd name="adj1" fmla="val -9604"/>
            </a:avLst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329 Conector curvado"/>
          <p:cNvCxnSpPr/>
          <p:nvPr/>
        </p:nvCxnSpPr>
        <p:spPr>
          <a:xfrm flipH="1">
            <a:off x="3786182" y="2786058"/>
            <a:ext cx="2714644" cy="3351515"/>
          </a:xfrm>
          <a:prstGeom prst="curvedConnector3">
            <a:avLst>
              <a:gd name="adj1" fmla="val 24340"/>
            </a:avLst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333 Forma"/>
          <p:cNvCxnSpPr/>
          <p:nvPr/>
        </p:nvCxnSpPr>
        <p:spPr>
          <a:xfrm rot="16140000" flipV="1">
            <a:off x="2932298" y="5282454"/>
            <a:ext cx="72000" cy="936000"/>
          </a:xfrm>
          <a:prstGeom prst="curved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334 CuadroTexto"/>
          <p:cNvSpPr txBox="1"/>
          <p:nvPr/>
        </p:nvSpPr>
        <p:spPr>
          <a:xfrm>
            <a:off x="2786050" y="5376462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</a:rPr>
              <a:t>1/10</a:t>
            </a:r>
            <a:endParaRPr lang="es-CO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7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8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8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9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9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0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0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1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0622"/>
                                      </p:to>
                                    </p:animClr>
                                    <p:set>
                                      <p:cBhvr>
                                        <p:cTn id="3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1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2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0622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3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0622"/>
                                      </p:to>
                                    </p:animClr>
                                    <p:set>
                                      <p:cBhvr>
                                        <p:cTn id="37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3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4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0622"/>
                                      </p:to>
                                    </p:animClr>
                                    <p:set>
                                      <p:cBhvr>
                                        <p:cTn id="40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4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5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0DD23"/>
                                      </p:to>
                                    </p:animClr>
                                    <p:set>
                                      <p:cBhvr>
                                        <p:cTn id="4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5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6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0DD23"/>
                                      </p:to>
                                    </p:animClr>
                                    <p:set>
                                      <p:cBhvr>
                                        <p:cTn id="47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7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0DD23"/>
                                      </p:to>
                                    </p:animClr>
                                    <p:set>
                                      <p:cBhvr>
                                        <p:cTn id="5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7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8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0DD23"/>
                                      </p:to>
                                    </p:animClr>
                                    <p:set>
                                      <p:cBhvr>
                                        <p:cTn id="54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9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0622"/>
                                      </p:to>
                                    </p:animClr>
                                    <p:set>
                                      <p:cBhvr>
                                        <p:cTn id="67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9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0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0622"/>
                                      </p:to>
                                    </p:animClr>
                                    <p:set>
                                      <p:cBhvr>
                                        <p:cTn id="72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0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1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0DD23"/>
                                      </p:to>
                                    </p:animClr>
                                    <p:set>
                                      <p:cBhvr>
                                        <p:cTn id="77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1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2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2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0DD23"/>
                                      </p:to>
                                    </p:animClr>
                                    <p:set>
                                      <p:cBhvr>
                                        <p:cTn id="82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fill="hold">
                      <p:stCondLst>
                        <p:cond delay="indefinite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25" grpId="0"/>
      <p:bldP spid="42" grpId="0" animBg="1"/>
      <p:bldP spid="42" grpId="2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5" grpId="0"/>
      <p:bldP spid="56" grpId="0"/>
      <p:bldP spid="57" grpId="0"/>
      <p:bldP spid="58" grpId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2" animBg="1"/>
      <p:bldP spid="70" grpId="0" animBg="1"/>
      <p:bldP spid="70" grpId="1" animBg="1"/>
      <p:bldP spid="71" grpId="0" animBg="1"/>
      <p:bldP spid="71" grpId="1" animBg="1"/>
      <p:bldP spid="73" grpId="0" animBg="1"/>
      <p:bldP spid="74" grpId="0" animBg="1"/>
      <p:bldP spid="74" grpId="1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106" grpId="0"/>
      <p:bldP spid="107" grpId="0"/>
      <p:bldP spid="109" grpId="0"/>
      <p:bldP spid="127" grpId="0"/>
      <p:bldP spid="129" grpId="0"/>
      <p:bldP spid="130" grpId="0"/>
      <p:bldP spid="131" grpId="0"/>
      <p:bldP spid="132" grpId="0"/>
      <p:bldP spid="133" grpId="0"/>
      <p:bldP spid="136" grpId="0"/>
      <p:bldP spid="137" grpId="0"/>
      <p:bldP spid="142" grpId="0"/>
      <p:bldP spid="143" grpId="0"/>
      <p:bldP spid="149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8" grpId="0"/>
      <p:bldP spid="169" grpId="0"/>
      <p:bldP spid="176" grpId="0"/>
      <p:bldP spid="181" grpId="0" animBg="1"/>
      <p:bldP spid="181" grpId="1" animBg="1"/>
      <p:bldP spid="182" grpId="0"/>
      <p:bldP spid="232" grpId="0"/>
      <p:bldP spid="233" grpId="1"/>
      <p:bldP spid="234" grpId="0"/>
      <p:bldP spid="236" grpId="0"/>
      <p:bldP spid="237" grpId="0"/>
      <p:bldP spid="238" grpId="0"/>
      <p:bldP spid="239" grpId="0"/>
      <p:bldP spid="240" grpId="0"/>
      <p:bldP spid="241" grpId="0"/>
      <p:bldP spid="264" grpId="0"/>
      <p:bldP spid="271" grpId="0"/>
      <p:bldP spid="277" grpId="0"/>
      <p:bldP spid="282" grpId="0"/>
      <p:bldP spid="285" grpId="0"/>
      <p:bldP spid="292" grpId="0"/>
      <p:bldP spid="300" grpId="0"/>
      <p:bldP spid="304" grpId="0"/>
      <p:bldP spid="316" grpId="0"/>
      <p:bldP spid="317" grpId="0"/>
      <p:bldP spid="320" grpId="0"/>
      <p:bldP spid="3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85720" y="285728"/>
            <a:ext cx="82868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   II. SOLUCIÓN MEDIANTE  VHDL</a:t>
            </a: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pPr algn="just"/>
            <a:r>
              <a:rPr lang="es-ES" sz="1400" dirty="0" smtClean="0">
                <a:solidFill>
                  <a:srgbClr val="0070C0"/>
                </a:solidFill>
              </a:rPr>
              <a:t>Library </a:t>
            </a:r>
            <a:r>
              <a:rPr lang="es-ES" sz="1400" dirty="0" smtClean="0">
                <a:solidFill>
                  <a:schemeClr val="bg1"/>
                </a:solidFill>
              </a:rPr>
              <a:t>IEEE; </a:t>
            </a:r>
            <a:r>
              <a:rPr lang="es-ES" sz="1400" dirty="0" smtClean="0">
                <a:solidFill>
                  <a:srgbClr val="92D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-- </a:t>
            </a:r>
            <a:r>
              <a:rPr lang="es-ES" sz="14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 invoca Librería IEEE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just"/>
            <a:r>
              <a:rPr lang="es-ES" sz="1400" dirty="0" smtClean="0">
                <a:solidFill>
                  <a:srgbClr val="0070C0"/>
                </a:solidFill>
              </a:rPr>
              <a:t>use </a:t>
            </a:r>
            <a:r>
              <a:rPr lang="es-ES" sz="1400" dirty="0" smtClean="0">
                <a:solidFill>
                  <a:schemeClr val="bg1"/>
                </a:solidFill>
              </a:rPr>
              <a:t>IEEE.STD_LOGIC_1164.ALL; </a:t>
            </a:r>
            <a:r>
              <a:rPr lang="es-ES" sz="14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--</a:t>
            </a:r>
            <a:r>
              <a:rPr lang="es-ES" sz="1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4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Bibliotecas de la librería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just"/>
            <a:r>
              <a:rPr lang="es-ES" sz="1400" dirty="0" smtClean="0">
                <a:solidFill>
                  <a:srgbClr val="0070C0"/>
                </a:solidFill>
              </a:rPr>
              <a:t>use</a:t>
            </a:r>
            <a:r>
              <a:rPr lang="es-ES" sz="1400" dirty="0" smtClean="0">
                <a:solidFill>
                  <a:schemeClr val="bg1"/>
                </a:solidFill>
              </a:rPr>
              <a:t> IEEE.STD_LOGIC_ARITH.ALL; </a:t>
            </a:r>
            <a:r>
              <a:rPr lang="es-ES" sz="14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Bibliotecas de la librería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just"/>
            <a:r>
              <a:rPr lang="es-ES" sz="1400" dirty="0" smtClean="0">
                <a:solidFill>
                  <a:srgbClr val="0070C0"/>
                </a:solidFill>
              </a:rPr>
              <a:t>use </a:t>
            </a:r>
            <a:r>
              <a:rPr lang="es-ES" sz="1400" dirty="0" smtClean="0">
                <a:solidFill>
                  <a:schemeClr val="bg1"/>
                </a:solidFill>
              </a:rPr>
              <a:t>IEEE.STD_LOGIC_UNSIGNED.ALL; </a:t>
            </a:r>
            <a:r>
              <a:rPr lang="es-ES" sz="14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Bibliotecas de la librería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just"/>
            <a:endParaRPr lang="es-ES" sz="1400" dirty="0" smtClean="0">
              <a:solidFill>
                <a:schemeClr val="bg1"/>
              </a:solidFill>
            </a:endParaRPr>
          </a:p>
          <a:p>
            <a:pPr algn="just"/>
            <a:r>
              <a:rPr lang="es-ES" sz="1400" dirty="0" err="1" smtClean="0">
                <a:solidFill>
                  <a:srgbClr val="0070C0"/>
                </a:solidFill>
              </a:rPr>
              <a:t>entity</a:t>
            </a:r>
            <a:r>
              <a:rPr lang="es-ES" sz="1400" dirty="0" smtClean="0">
                <a:solidFill>
                  <a:schemeClr val="bg1"/>
                </a:solidFill>
              </a:rPr>
              <a:t> motorV1 </a:t>
            </a:r>
            <a:r>
              <a:rPr lang="es-ES" sz="1400" dirty="0" err="1" smtClean="0">
                <a:solidFill>
                  <a:schemeClr val="bg1"/>
                </a:solidFill>
              </a:rPr>
              <a:t>i</a:t>
            </a:r>
            <a:r>
              <a:rPr lang="es-ES" sz="1400" dirty="0" err="1" smtClean="0">
                <a:solidFill>
                  <a:srgbClr val="0070C0"/>
                </a:solidFill>
              </a:rPr>
              <a:t>s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Definición  e inicio de la entidad</a:t>
            </a:r>
            <a:endParaRPr lang="es-ES" sz="1400" dirty="0" smtClean="0">
              <a:solidFill>
                <a:srgbClr val="00B050"/>
              </a:solidFill>
            </a:endParaRPr>
          </a:p>
          <a:p>
            <a:pPr algn="just"/>
            <a:r>
              <a:rPr lang="es-ES" sz="1400" dirty="0" smtClean="0">
                <a:solidFill>
                  <a:srgbClr val="0070C0"/>
                </a:solidFill>
              </a:rPr>
              <a:t>	Port </a:t>
            </a:r>
            <a:r>
              <a:rPr lang="es-ES" sz="1400" dirty="0" smtClean="0">
                <a:solidFill>
                  <a:schemeClr val="bg1"/>
                </a:solidFill>
              </a:rPr>
              <a:t>(</a:t>
            </a:r>
          </a:p>
          <a:p>
            <a:pPr algn="just"/>
            <a:r>
              <a:rPr lang="es-ES" sz="1400" dirty="0" smtClean="0">
                <a:solidFill>
                  <a:schemeClr val="bg1"/>
                </a:solidFill>
              </a:rPr>
              <a:t>		inicio:</a:t>
            </a:r>
            <a:r>
              <a:rPr lang="es-ES" sz="1400" dirty="0" smtClean="0">
                <a:solidFill>
                  <a:srgbClr val="0070C0"/>
                </a:solidFill>
              </a:rPr>
              <a:t> i</a:t>
            </a:r>
            <a:r>
              <a:rPr lang="es-ES" sz="1400" dirty="0" smtClean="0">
                <a:solidFill>
                  <a:schemeClr val="bg1"/>
                </a:solidFill>
              </a:rPr>
              <a:t>n </a:t>
            </a:r>
            <a:r>
              <a:rPr lang="es-ES" sz="1400" dirty="0" err="1" smtClean="0">
                <a:solidFill>
                  <a:schemeClr val="bg1"/>
                </a:solidFill>
              </a:rPr>
              <a:t>std_logic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bg1"/>
                </a:solidFill>
              </a:rPr>
              <a:t>ck</a:t>
            </a:r>
            <a:r>
              <a:rPr lang="es-ES" sz="1400" dirty="0" smtClean="0">
                <a:solidFill>
                  <a:schemeClr val="bg1"/>
                </a:solidFill>
              </a:rPr>
              <a:t>:</a:t>
            </a:r>
            <a:r>
              <a:rPr lang="es-ES" sz="1400" dirty="0" smtClean="0">
                <a:solidFill>
                  <a:srgbClr val="0070C0"/>
                </a:solidFill>
              </a:rPr>
              <a:t> i</a:t>
            </a:r>
            <a:r>
              <a:rPr lang="es-ES" sz="1400" dirty="0" smtClean="0">
                <a:solidFill>
                  <a:schemeClr val="bg1"/>
                </a:solidFill>
              </a:rPr>
              <a:t>n </a:t>
            </a:r>
            <a:r>
              <a:rPr lang="es-ES" sz="1400" dirty="0" err="1" smtClean="0">
                <a:solidFill>
                  <a:schemeClr val="bg1"/>
                </a:solidFill>
              </a:rPr>
              <a:t>std_logic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s-ES" sz="1400" dirty="0" smtClean="0">
                <a:solidFill>
                  <a:schemeClr val="bg1"/>
                </a:solidFill>
              </a:rPr>
              <a:t>		x:</a:t>
            </a:r>
            <a:r>
              <a:rPr lang="es-ES" sz="1400" dirty="0" smtClean="0">
                <a:solidFill>
                  <a:srgbClr val="0070C0"/>
                </a:solidFill>
              </a:rPr>
              <a:t> i</a:t>
            </a:r>
            <a:r>
              <a:rPr lang="es-ES" sz="1400" dirty="0" smtClean="0">
                <a:solidFill>
                  <a:schemeClr val="bg1"/>
                </a:solidFill>
              </a:rPr>
              <a:t>n </a:t>
            </a:r>
            <a:r>
              <a:rPr lang="es-ES" sz="1400" dirty="0" err="1" smtClean="0">
                <a:solidFill>
                  <a:schemeClr val="bg1"/>
                </a:solidFill>
              </a:rPr>
              <a:t>std_logic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s-ES" sz="1400" dirty="0" smtClean="0">
                <a:solidFill>
                  <a:schemeClr val="bg1"/>
                </a:solidFill>
              </a:rPr>
              <a:t>		S0: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err="1" smtClean="0">
                <a:solidFill>
                  <a:srgbClr val="0070C0"/>
                </a:solidFill>
              </a:rPr>
              <a:t>ou</a:t>
            </a:r>
            <a:r>
              <a:rPr lang="es-ES" sz="1400" dirty="0" err="1" smtClean="0">
                <a:solidFill>
                  <a:schemeClr val="bg1"/>
                </a:solidFill>
              </a:rPr>
              <a:t>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std_logic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s-ES" sz="1400" dirty="0" smtClean="0">
                <a:solidFill>
                  <a:schemeClr val="bg1"/>
                </a:solidFill>
              </a:rPr>
              <a:t>		S1: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err="1" smtClean="0">
                <a:solidFill>
                  <a:srgbClr val="0070C0"/>
                </a:solidFill>
              </a:rPr>
              <a:t>ou</a:t>
            </a:r>
            <a:r>
              <a:rPr lang="es-ES" sz="1400" dirty="0" err="1" smtClean="0">
                <a:solidFill>
                  <a:schemeClr val="bg1"/>
                </a:solidFill>
              </a:rPr>
              <a:t>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std_logic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just"/>
            <a:r>
              <a:rPr lang="es-ES" sz="1400" dirty="0" smtClean="0">
                <a:solidFill>
                  <a:schemeClr val="bg1"/>
                </a:solidFill>
              </a:rPr>
              <a:t>		);</a:t>
            </a:r>
            <a:endParaRPr lang="es-ES" sz="1400" dirty="0" smtClean="0">
              <a:solidFill>
                <a:srgbClr val="0070C0"/>
              </a:solidFill>
            </a:endParaRPr>
          </a:p>
          <a:p>
            <a:pPr algn="just"/>
            <a:r>
              <a:rPr lang="es-ES" sz="1400" dirty="0" err="1" smtClean="0">
                <a:solidFill>
                  <a:srgbClr val="0070C0"/>
                </a:solidFill>
              </a:rPr>
              <a:t>en</a:t>
            </a:r>
            <a:r>
              <a:rPr lang="es-ES" sz="1400" dirty="0" err="1" smtClean="0">
                <a:solidFill>
                  <a:schemeClr val="bg1"/>
                </a:solidFill>
              </a:rPr>
              <a:t>d</a:t>
            </a:r>
            <a:r>
              <a:rPr lang="es-ES" sz="1400" dirty="0" smtClean="0">
                <a:solidFill>
                  <a:schemeClr val="bg1"/>
                </a:solidFill>
              </a:rPr>
              <a:t> motorV1;</a:t>
            </a:r>
          </a:p>
          <a:p>
            <a:pPr algn="just"/>
            <a:endParaRPr lang="es-ES" sz="1400" dirty="0" smtClean="0">
              <a:solidFill>
                <a:srgbClr val="0070C0"/>
              </a:solidFill>
            </a:endParaRPr>
          </a:p>
          <a:p>
            <a:pPr algn="just"/>
            <a:r>
              <a:rPr lang="es-ES" sz="1400" dirty="0" err="1" smtClean="0">
                <a:solidFill>
                  <a:srgbClr val="0070C0"/>
                </a:solidFill>
              </a:rPr>
              <a:t>architectur</a:t>
            </a:r>
            <a:r>
              <a:rPr lang="es-ES" sz="1400" dirty="0" err="1" smtClean="0">
                <a:solidFill>
                  <a:schemeClr val="bg1"/>
                </a:solidFill>
              </a:rPr>
              <a:t>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behavioral</a:t>
            </a:r>
            <a:r>
              <a:rPr lang="es-ES" sz="1400" dirty="0" smtClean="0">
                <a:solidFill>
                  <a:srgbClr val="0070C0"/>
                </a:solidFill>
              </a:rPr>
              <a:t> o</a:t>
            </a:r>
            <a:r>
              <a:rPr lang="es-ES" sz="1400" dirty="0" smtClean="0">
                <a:solidFill>
                  <a:schemeClr val="bg1"/>
                </a:solidFill>
              </a:rPr>
              <a:t>f motorV1 </a:t>
            </a:r>
            <a:r>
              <a:rPr lang="es-ES" sz="1400" dirty="0" err="1" smtClean="0">
                <a:solidFill>
                  <a:schemeClr val="bg1"/>
                </a:solidFill>
              </a:rPr>
              <a:t>i</a:t>
            </a:r>
            <a:r>
              <a:rPr lang="es-ES" sz="1400" dirty="0" err="1" smtClean="0">
                <a:solidFill>
                  <a:srgbClr val="0070C0"/>
                </a:solidFill>
              </a:rPr>
              <a:t>s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Definición de la arquitectura de la entidad.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just"/>
            <a:endParaRPr lang="es-ES" sz="1400" dirty="0" smtClean="0">
              <a:solidFill>
                <a:srgbClr val="0070C0"/>
              </a:solidFill>
            </a:endParaRPr>
          </a:p>
          <a:p>
            <a:pPr algn="just"/>
            <a:r>
              <a:rPr lang="es-ES" sz="1400" dirty="0" err="1" smtClean="0">
                <a:solidFill>
                  <a:srgbClr val="0070C0"/>
                </a:solidFill>
              </a:rPr>
              <a:t>typ</a:t>
            </a:r>
            <a:r>
              <a:rPr lang="es-ES" sz="1400" dirty="0" err="1" smtClean="0">
                <a:solidFill>
                  <a:schemeClr val="bg1"/>
                </a:solidFill>
              </a:rPr>
              <a:t>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nombres_estados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is</a:t>
            </a:r>
            <a:r>
              <a:rPr lang="es-ES" sz="1400" dirty="0" smtClean="0">
                <a:solidFill>
                  <a:schemeClr val="bg1"/>
                </a:solidFill>
              </a:rPr>
              <a:t> (Q0, Q1, Q2, Q3, Q4, Q5, Q6, Q7, Q9, Q10, Q08, Q11, Q12, Q13, Q14, Q15, Q16, Q17, Q18, Q19, Q20);</a:t>
            </a:r>
            <a:endParaRPr lang="es-ES" sz="1400" dirty="0" smtClean="0">
              <a:solidFill>
                <a:srgbClr val="0070C0"/>
              </a:solidFill>
            </a:endParaRPr>
          </a:p>
          <a:p>
            <a:pPr algn="just"/>
            <a:r>
              <a:rPr lang="es-ES" sz="1400" dirty="0" err="1" smtClean="0">
                <a:solidFill>
                  <a:srgbClr val="0070C0"/>
                </a:solidFill>
              </a:rPr>
              <a:t>signa</a:t>
            </a:r>
            <a:r>
              <a:rPr lang="es-ES" sz="1400" dirty="0" err="1" smtClean="0">
                <a:solidFill>
                  <a:schemeClr val="bg1"/>
                </a:solidFill>
              </a:rPr>
              <a:t>l</a:t>
            </a:r>
            <a:r>
              <a:rPr lang="es-ES" sz="1400" dirty="0" smtClean="0">
                <a:solidFill>
                  <a:schemeClr val="bg1"/>
                </a:solidFill>
              </a:rPr>
              <a:t> estado: </a:t>
            </a:r>
            <a:r>
              <a:rPr lang="es-ES" sz="1400" dirty="0" err="1" smtClean="0">
                <a:solidFill>
                  <a:schemeClr val="bg1"/>
                </a:solidFill>
              </a:rPr>
              <a:t>nombres_estados</a:t>
            </a:r>
            <a:r>
              <a:rPr lang="es-ES" sz="1400" dirty="0" smtClean="0">
                <a:solidFill>
                  <a:srgbClr val="0070C0"/>
                </a:solidFill>
              </a:rPr>
              <a:t>;</a:t>
            </a:r>
          </a:p>
          <a:p>
            <a:pPr algn="just"/>
            <a:r>
              <a:rPr lang="es-ES" sz="1400" dirty="0" err="1" smtClean="0">
                <a:solidFill>
                  <a:srgbClr val="0070C0"/>
                </a:solidFill>
              </a:rPr>
              <a:t>signal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: </a:t>
            </a:r>
            <a:r>
              <a:rPr lang="es-ES" sz="1400" dirty="0" err="1" smtClean="0">
                <a:solidFill>
                  <a:schemeClr val="bg1"/>
                </a:solidFill>
              </a:rPr>
              <a:t>std_logic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endParaRPr lang="es-ES" sz="36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215074" y="121442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179249"/>
            <a:ext cx="828680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 II. SOLUCIÓN MEDIANTE  VHDL</a:t>
            </a:r>
          </a:p>
          <a:p>
            <a:r>
              <a:rPr lang="es-ES" sz="1400" dirty="0" err="1" smtClean="0">
                <a:solidFill>
                  <a:srgbClr val="0070C0"/>
                </a:solidFill>
              </a:rPr>
              <a:t>begin</a:t>
            </a:r>
            <a:endParaRPr lang="es-ES" sz="1400" dirty="0" smtClean="0">
              <a:solidFill>
                <a:srgbClr val="0070C0"/>
              </a:solidFill>
            </a:endParaRPr>
          </a:p>
          <a:p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&lt;=x;</a:t>
            </a:r>
          </a:p>
          <a:p>
            <a:r>
              <a:rPr lang="es-ES" sz="1400" dirty="0" err="1" smtClean="0">
                <a:solidFill>
                  <a:srgbClr val="0070C0"/>
                </a:solidFill>
              </a:rPr>
              <a:t>process</a:t>
            </a:r>
            <a:r>
              <a:rPr lang="es-ES" sz="1400" dirty="0" smtClean="0">
                <a:solidFill>
                  <a:schemeClr val="bg1"/>
                </a:solidFill>
              </a:rPr>
              <a:t>(</a:t>
            </a:r>
            <a:r>
              <a:rPr lang="es-ES" sz="1400" dirty="0" err="1" smtClean="0">
                <a:solidFill>
                  <a:schemeClr val="bg1"/>
                </a:solidFill>
              </a:rPr>
              <a:t>inicio,ck</a:t>
            </a:r>
            <a:r>
              <a:rPr lang="es-ES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ES" sz="1400" dirty="0" err="1" smtClean="0">
                <a:solidFill>
                  <a:srgbClr val="0070C0"/>
                </a:solidFill>
              </a:rPr>
              <a:t>begin</a:t>
            </a:r>
            <a:endParaRPr lang="es-ES" sz="1400" dirty="0" smtClean="0">
              <a:solidFill>
                <a:srgbClr val="0070C0"/>
              </a:solidFill>
            </a:endParaRPr>
          </a:p>
          <a:p>
            <a:r>
              <a:rPr lang="es-ES" sz="1400" dirty="0" err="1" smtClean="0">
                <a:solidFill>
                  <a:srgbClr val="0070C0"/>
                </a:solidFill>
              </a:rPr>
              <a:t>if</a:t>
            </a:r>
            <a:r>
              <a:rPr lang="es-ES" sz="1400" dirty="0" smtClean="0">
                <a:solidFill>
                  <a:schemeClr val="bg1"/>
                </a:solidFill>
              </a:rPr>
              <a:t> inicio='1'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then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estado&lt;=Q0;</a:t>
            </a:r>
          </a:p>
          <a:p>
            <a:r>
              <a:rPr lang="es-ES" sz="1400" dirty="0" err="1" smtClean="0">
                <a:solidFill>
                  <a:srgbClr val="0070C0"/>
                </a:solidFill>
              </a:rPr>
              <a:t>elsif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ck</a:t>
            </a:r>
            <a:r>
              <a:rPr lang="es-ES" sz="1400" dirty="0" smtClean="0">
                <a:solidFill>
                  <a:schemeClr val="bg1"/>
                </a:solidFill>
              </a:rPr>
              <a:t>='1' 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and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ck'event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then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estado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Q0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rgbClr val="0070C0"/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err="1" smtClean="0">
                <a:solidFill>
                  <a:srgbClr val="0070C0"/>
                </a:solidFill>
              </a:rPr>
              <a:t>is</a:t>
            </a:r>
            <a:endParaRPr lang="es-ES" sz="1400" dirty="0" smtClean="0">
              <a:solidFill>
                <a:srgbClr val="0070C0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'0' =&gt; estado&lt;=Q11;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err="1" smtClean="0">
                <a:solidFill>
                  <a:srgbClr val="0070C0"/>
                </a:solidFill>
              </a:rPr>
              <a:t>others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smtClean="0">
                <a:solidFill>
                  <a:srgbClr val="0070C0"/>
                </a:solidFill>
              </a:rPr>
              <a:t>	</a:t>
            </a:r>
            <a:r>
              <a:rPr lang="es-ES" sz="1400" dirty="0" err="1" smtClean="0">
                <a:solidFill>
                  <a:srgbClr val="0070C0"/>
                </a:solidFill>
              </a:rPr>
              <a:t>end</a:t>
            </a:r>
            <a:r>
              <a:rPr lang="es-ES" sz="1400" dirty="0" smtClean="0">
                <a:solidFill>
                  <a:srgbClr val="0070C0"/>
                </a:solidFill>
              </a:rPr>
              <a:t> case;</a:t>
            </a:r>
          </a:p>
          <a:p>
            <a:r>
              <a:rPr lang="es-ES" sz="1400" dirty="0" smtClean="0">
                <a:solidFill>
                  <a:srgbClr val="0070C0"/>
                </a:solidFill>
              </a:rPr>
              <a:t>	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rgbClr val="0070C0"/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estado&lt;=Q2;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rgbClr val="0070C0"/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smtClean="0">
                <a:solidFill>
                  <a:srgbClr val="0070C0"/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</a:t>
            </a:r>
            <a:r>
              <a:rPr lang="en-US" sz="1400" dirty="0" smtClean="0">
                <a:solidFill>
                  <a:srgbClr val="0070C0"/>
                </a:solidFill>
              </a:rPr>
              <a:t>when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Q2 =&gt;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entrada_aux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	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400" dirty="0" smtClean="0">
                <a:solidFill>
                  <a:schemeClr val="bg1"/>
                </a:solidFill>
              </a:rPr>
              <a:t> '0' =&gt; </a:t>
            </a:r>
            <a:r>
              <a:rPr lang="en-US" sz="1400" dirty="0" err="1" smtClean="0">
                <a:solidFill>
                  <a:schemeClr val="bg1"/>
                </a:solidFill>
              </a:rPr>
              <a:t>estado</a:t>
            </a:r>
            <a:r>
              <a:rPr lang="en-US" sz="1400" dirty="0" smtClean="0">
                <a:solidFill>
                  <a:schemeClr val="bg1"/>
                </a:solidFill>
              </a:rPr>
              <a:t>&lt;=Q11;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	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400" dirty="0" smtClean="0">
                <a:solidFill>
                  <a:schemeClr val="bg1"/>
                </a:solidFill>
              </a:rPr>
              <a:t> '1' =&gt; </a:t>
            </a:r>
            <a:r>
              <a:rPr lang="en-US" sz="1400" dirty="0" err="1" smtClean="0">
                <a:solidFill>
                  <a:schemeClr val="bg1"/>
                </a:solidFill>
              </a:rPr>
              <a:t>estado</a:t>
            </a:r>
            <a:r>
              <a:rPr lang="en-US" sz="1400" dirty="0" smtClean="0">
                <a:solidFill>
                  <a:schemeClr val="bg1"/>
                </a:solidFill>
              </a:rPr>
              <a:t>&lt;=Q3;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	when others =&gt; </a:t>
            </a:r>
            <a:r>
              <a:rPr lang="en-US" sz="1400" dirty="0" err="1" smtClean="0">
                <a:solidFill>
                  <a:schemeClr val="bg1"/>
                </a:solidFill>
              </a:rPr>
              <a:t>estado</a:t>
            </a:r>
            <a:r>
              <a:rPr lang="en-US" sz="1400" dirty="0" smtClean="0">
                <a:solidFill>
                  <a:schemeClr val="bg1"/>
                </a:solidFill>
              </a:rPr>
              <a:t>&lt;=Q0;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400" dirty="0" smtClean="0">
                <a:solidFill>
                  <a:schemeClr val="bg1"/>
                </a:solidFill>
              </a:rPr>
              <a:t>;</a:t>
            </a:r>
          </a:p>
          <a:p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4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5929322" y="1285860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58214" y="0"/>
            <a:ext cx="785787" cy="110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85720" y="285729"/>
            <a:ext cx="8215370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II. SOLUCIÓN MEDIANTE  VHDL</a:t>
            </a:r>
          </a:p>
          <a:p>
            <a:r>
              <a:rPr lang="es-ES" sz="16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Q3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rgbClr val="0070C0"/>
                </a:solidFill>
              </a:rPr>
              <a:t>case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err="1" smtClean="0">
                <a:solidFill>
                  <a:srgbClr val="0070C0"/>
                </a:solidFill>
              </a:rPr>
              <a:t>is</a:t>
            </a:r>
            <a:endParaRPr lang="es-ES" sz="1400" dirty="0" smtClean="0">
              <a:solidFill>
                <a:srgbClr val="0070C0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estado&lt;=Q4;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rgbClr val="0070C0"/>
                </a:solidFill>
              </a:rPr>
              <a:t>end</a:t>
            </a:r>
            <a:r>
              <a:rPr lang="es-ES" sz="1400" dirty="0" smtClean="0">
                <a:solidFill>
                  <a:srgbClr val="0070C0"/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Q4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rgbClr val="0070C0"/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estado&lt;=Q14;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estado&lt;=Q5;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rgbClr val="0070C0"/>
                </a:solidFill>
              </a:rPr>
              <a:t>end</a:t>
            </a:r>
            <a:r>
              <a:rPr lang="es-ES" sz="1400" dirty="0" smtClean="0">
                <a:solidFill>
                  <a:srgbClr val="0070C0"/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Q5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is</a:t>
            </a:r>
            <a:endParaRPr lang="es-ES" sz="1400" dirty="0" smtClean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'0' =&gt; estado&lt;=Q08;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estado&lt;=Q6;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rgbClr val="0070C0"/>
                </a:solidFill>
              </a:rPr>
              <a:t>	</a:t>
            </a:r>
            <a:r>
              <a:rPr lang="es-ES" sz="1400" dirty="0" err="1" smtClean="0">
                <a:solidFill>
                  <a:srgbClr val="0070C0"/>
                </a:solidFill>
              </a:rPr>
              <a:t>when</a:t>
            </a:r>
            <a:r>
              <a:rPr lang="es-ES" sz="1400" dirty="0" smtClean="0">
                <a:solidFill>
                  <a:srgbClr val="0070C0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rgbClr val="0070C0"/>
                </a:solidFill>
              </a:rPr>
              <a:t>			</a:t>
            </a:r>
            <a:r>
              <a:rPr lang="es-ES" sz="1400" dirty="0" err="1" smtClean="0">
                <a:solidFill>
                  <a:srgbClr val="0070C0"/>
                </a:solidFill>
              </a:rPr>
              <a:t>end</a:t>
            </a:r>
            <a:r>
              <a:rPr lang="es-ES" sz="1400" dirty="0" smtClean="0">
                <a:solidFill>
                  <a:srgbClr val="0070C0"/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                                     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                                     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400" dirty="0" smtClean="0">
                <a:solidFill>
                  <a:schemeClr val="bg1"/>
                </a:solidFill>
              </a:rPr>
              <a:t> Q6 =&gt;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entrada_aux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	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400" dirty="0" smtClean="0">
                <a:solidFill>
                  <a:schemeClr val="bg1"/>
                </a:solidFill>
              </a:rPr>
              <a:t> '0' =&gt; </a:t>
            </a:r>
            <a:r>
              <a:rPr lang="en-US" sz="1400" dirty="0" err="1" smtClean="0">
                <a:solidFill>
                  <a:schemeClr val="bg1"/>
                </a:solidFill>
              </a:rPr>
              <a:t>estado</a:t>
            </a:r>
            <a:r>
              <a:rPr lang="en-US" sz="1400" dirty="0" smtClean="0">
                <a:solidFill>
                  <a:schemeClr val="bg1"/>
                </a:solidFill>
              </a:rPr>
              <a:t>&lt;=Q16;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	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400" dirty="0" smtClean="0">
                <a:solidFill>
                  <a:schemeClr val="bg1"/>
                </a:solidFill>
              </a:rPr>
              <a:t> '1' =&gt; </a:t>
            </a:r>
            <a:r>
              <a:rPr lang="en-US" sz="1400" dirty="0" err="1" smtClean="0">
                <a:solidFill>
                  <a:schemeClr val="bg1"/>
                </a:solidFill>
              </a:rPr>
              <a:t>estado</a:t>
            </a:r>
            <a:r>
              <a:rPr lang="en-US" sz="1400" dirty="0" smtClean="0">
                <a:solidFill>
                  <a:schemeClr val="bg1"/>
                </a:solidFill>
              </a:rPr>
              <a:t>&lt;=Q7;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	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n-US" sz="1400" dirty="0" smtClean="0">
                <a:solidFill>
                  <a:schemeClr val="bg1"/>
                </a:solidFill>
              </a:rPr>
              <a:t> =&gt; </a:t>
            </a:r>
            <a:r>
              <a:rPr lang="en-US" sz="1400" dirty="0" err="1" smtClean="0">
                <a:solidFill>
                  <a:schemeClr val="bg1"/>
                </a:solidFill>
              </a:rPr>
              <a:t>estado</a:t>
            </a:r>
            <a:r>
              <a:rPr lang="en-US" sz="1400" dirty="0" smtClean="0">
                <a:solidFill>
                  <a:schemeClr val="bg1"/>
                </a:solidFill>
              </a:rPr>
              <a:t>&lt;=Q0;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400" dirty="0" smtClean="0">
                <a:solidFill>
                  <a:schemeClr val="bg1"/>
                </a:solidFill>
              </a:rPr>
              <a:t>;</a:t>
            </a:r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572264" y="1285860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285728"/>
            <a:ext cx="82153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2  mediante  VHDL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                                       </a:t>
            </a:r>
          </a:p>
          <a:p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Q7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estado&lt;=Q08;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estado&lt;=Q7;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Q9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bg1"/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estado&lt;=Q12;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Q10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estado&lt;=Q5;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Q08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estado&lt;=Q9;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estado&lt;=Q5;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786578" y="121442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285728"/>
            <a:ext cx="82153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2  mediante  VHDL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                                     </a:t>
            </a:r>
          </a:p>
          <a:p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Q11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estado&lt;=Q12;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Q12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estado&lt;=Q13;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Q13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estado&lt;=Q14;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estado&lt;=Q3;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Q14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'0' =&gt; estado&lt;=Q11;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estado&lt;=Q15;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786578" y="121442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285728"/>
            <a:ext cx="82153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II  MEDIANTE  VHDL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                                     </a:t>
            </a:r>
          </a:p>
          <a:p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Q11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estado&lt;=Q12;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Q12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estado&lt;=Q13;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Q13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estado&lt;=Q14;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estado&lt;=Q3;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Q14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'0' =&gt; estado&lt;=Q11;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estado&lt;=Q15;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786578" y="121442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285728"/>
            <a:ext cx="82153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II  MEDIANTE  VHDL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                                     </a:t>
            </a:r>
          </a:p>
          <a:p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Q11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estado&lt;=Q12;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Q12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estado&lt;=Q13;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Q13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estado&lt;=Q14;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estado&lt;=Q3;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Q14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'0' =&gt; estado&lt;=Q11;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estado&lt;=Q15;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</a:p>
        </p:txBody>
      </p:sp>
      <p:pic>
        <p:nvPicPr>
          <p:cNvPr id="4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6786578" y="121442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214" y="0"/>
            <a:ext cx="785787" cy="110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643050"/>
            <a:ext cx="7358114" cy="4500594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None/>
            </a:pPr>
            <a:r>
              <a:rPr lang="es-ES_tradnl" dirty="0" smtClean="0">
                <a:solidFill>
                  <a:schemeClr val="bg1"/>
                </a:solidFill>
              </a:rPr>
              <a:t>    La temática se dividen en los siguientes pasos :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_tradnl" dirty="0" smtClean="0">
                <a:solidFill>
                  <a:schemeClr val="bg1"/>
                </a:solidFill>
              </a:rPr>
              <a:t>Descripción  de los problemas a resolver.</a:t>
            </a:r>
          </a:p>
          <a:p>
            <a:pPr>
              <a:buClr>
                <a:srgbClr val="FF0000"/>
              </a:buClr>
              <a:buNone/>
            </a:pPr>
            <a:endParaRPr lang="es-ES_tradnl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_tradnl" dirty="0" smtClean="0">
                <a:solidFill>
                  <a:schemeClr val="bg1"/>
                </a:solidFill>
              </a:rPr>
              <a:t>Implementación de la  solución al problema  por diseño de diagrama de estados.</a:t>
            </a:r>
          </a:p>
          <a:p>
            <a:pPr>
              <a:buClr>
                <a:srgbClr val="FF0000"/>
              </a:buClr>
              <a:buNone/>
            </a:pPr>
            <a:endParaRPr lang="es-ES_tradnl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_tradnl" dirty="0" smtClean="0">
                <a:solidFill>
                  <a:schemeClr val="bg1"/>
                </a:solidFill>
              </a:rPr>
              <a:t>Implementación de la  solución al  problema  por VHDL</a:t>
            </a:r>
          </a:p>
          <a:p>
            <a:pPr>
              <a:buClr>
                <a:srgbClr val="FF0000"/>
              </a:buClr>
              <a:buNone/>
            </a:pPr>
            <a:endParaRPr lang="es-ES_tradnl" dirty="0" smtClean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s-ES_tradnl" dirty="0" smtClean="0">
                <a:solidFill>
                  <a:schemeClr val="bg1"/>
                </a:solidFill>
              </a:rPr>
              <a:t>Verificación de resultados mediante simulación.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Font typeface="Wingdings" pitchFamily="2" charset="2"/>
              <a:buChar char="Ø"/>
            </a:pPr>
            <a:endParaRPr lang="es-ES_tradnl" dirty="0" smtClean="0"/>
          </a:p>
          <a:p>
            <a:pPr>
              <a:buFont typeface="Wingdings" pitchFamily="2" charset="2"/>
              <a:buChar char="Ø"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Font typeface="Wingdings" pitchFamily="2" charset="2"/>
              <a:buChar char="Ø"/>
            </a:pPr>
            <a:endParaRPr lang="es-ES_tradnl" dirty="0" smtClean="0"/>
          </a:p>
          <a:p>
            <a:pPr>
              <a:buFont typeface="Wingdings" pitchFamily="2" charset="2"/>
              <a:buChar char="Ø"/>
            </a:pPr>
            <a:endParaRPr lang="es-ES_tradnl" dirty="0" smtClean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s-ES_tradnl" dirty="0" smtClean="0">
              <a:solidFill>
                <a:schemeClr val="bg1"/>
              </a:solidFill>
            </a:endParaRPr>
          </a:p>
          <a:p>
            <a:pPr marL="582930" indent="-514350">
              <a:buNone/>
            </a:pPr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E0BE-9F37-40AF-B804-9E78CDA31584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7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500033" y="317736"/>
            <a:ext cx="2611979" cy="103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285729"/>
            <a:ext cx="82153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II  MEDIANTE  VHDL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                                     </a:t>
            </a:r>
          </a:p>
          <a:p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Q15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'0' =&gt; estado&lt;=Q16;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'1' =&gt; estado&lt;=Q19;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Q16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'0' =&gt; estado&lt;=Q17;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estado&lt;=Q15;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Q17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'0' =&gt; estado&lt;=Q18;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estado&lt;=Q12;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Q18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'0' =&gt; estado&lt;=Q18;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estado&lt;=Q15;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                                     </a:t>
            </a: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786578" y="121442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285729"/>
            <a:ext cx="82153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II  MEDIANTE  VHDL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                                     </a:t>
            </a:r>
          </a:p>
          <a:p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Q19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bg1"/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estado&lt;=Q08;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bg1"/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estado&lt;=Q20;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Q20 =&gt;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'0' =&gt; estado&lt;=Q16;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bg1"/>
                </a:solidFill>
              </a:rPr>
              <a:t> '1' =&gt; estado&lt;=Q20;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bg1"/>
                </a:solidFill>
              </a:rPr>
              <a:t> 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others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=&gt; estado&lt;=Q0;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case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if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process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endParaRPr lang="es-ES" sz="1400" dirty="0" smtClean="0">
              <a:solidFill>
                <a:schemeClr val="bg1"/>
              </a:solidFill>
            </a:endParaRPr>
          </a:p>
          <a:p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process</a:t>
            </a:r>
            <a:r>
              <a:rPr lang="es-ES" sz="1400" dirty="0" smtClean="0">
                <a:solidFill>
                  <a:schemeClr val="bg1"/>
                </a:solidFill>
              </a:rPr>
              <a:t>(estado, </a:t>
            </a:r>
            <a:r>
              <a:rPr lang="es-ES" sz="1400" dirty="0" err="1" smtClean="0">
                <a:solidFill>
                  <a:schemeClr val="bg1"/>
                </a:solidFill>
              </a:rPr>
              <a:t>entrada_aux</a:t>
            </a:r>
            <a:r>
              <a:rPr lang="es-ES" sz="1400" dirty="0" smtClean="0">
                <a:solidFill>
                  <a:schemeClr val="bg1"/>
                </a:solidFill>
              </a:rPr>
              <a:t>) </a:t>
            </a:r>
            <a:r>
              <a:rPr lang="en-US" sz="1400" dirty="0" smtClean="0">
                <a:solidFill>
                  <a:srgbClr val="00B050"/>
                </a:solidFill>
              </a:rPr>
              <a:t>-- </a:t>
            </a:r>
            <a:r>
              <a:rPr lang="es-CO" sz="1400" dirty="0" smtClean="0">
                <a:solidFill>
                  <a:srgbClr val="00B050"/>
                </a:solidFill>
              </a:rPr>
              <a:t>Lógica</a:t>
            </a:r>
            <a:r>
              <a:rPr lang="en-US" sz="1400" dirty="0" smtClean="0">
                <a:solidFill>
                  <a:srgbClr val="00B050"/>
                </a:solidFill>
              </a:rPr>
              <a:t> de las  salidas de la FSM</a:t>
            </a:r>
            <a:endParaRPr lang="es-ES" sz="1400" dirty="0" smtClean="0">
              <a:solidFill>
                <a:schemeClr val="bg1"/>
              </a:solidFill>
            </a:endParaRPr>
          </a:p>
          <a:p>
            <a:r>
              <a:rPr lang="es-ES" sz="1400" dirty="0" err="1" smtClean="0">
                <a:solidFill>
                  <a:schemeClr val="tx2">
                    <a:lumMod val="50000"/>
                  </a:schemeClr>
                </a:solidFill>
              </a:rPr>
              <a:t>Begin</a:t>
            </a:r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E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6786578" y="1357298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285729"/>
            <a:ext cx="8215370" cy="624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II  MEDIANTE  VHDL</a:t>
            </a:r>
          </a:p>
          <a:p>
            <a:r>
              <a:rPr lang="es-ES" sz="135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estado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200" dirty="0" smtClean="0">
                <a:solidFill>
                  <a:schemeClr val="bg1"/>
                </a:solidFill>
              </a:rPr>
              <a:t> Q0 =&gt;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entrada_aux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			when</a:t>
            </a:r>
            <a:r>
              <a:rPr lang="en-US" sz="12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			when</a:t>
            </a:r>
            <a:r>
              <a:rPr lang="en-US" sz="12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200" dirty="0" smtClean="0">
                <a:solidFill>
                  <a:schemeClr val="bg1"/>
                </a:solidFill>
              </a:rPr>
              <a:t> Q1 =&gt;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entrada_aux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2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2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200" dirty="0" smtClean="0">
                <a:solidFill>
                  <a:schemeClr val="bg1"/>
                </a:solidFill>
              </a:rPr>
              <a:t> Q2 =&gt;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entrada_aux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when '0' =&gt;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 </a:t>
            </a:r>
            <a:r>
              <a:rPr lang="en-US" sz="1200" dirty="0" smtClean="0">
                <a:solidFill>
                  <a:schemeClr val="bg1"/>
                </a:solidFill>
              </a:rPr>
              <a:t>'1' =&gt;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endParaRPr lang="es-E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786578" y="1357298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285729"/>
            <a:ext cx="821537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II  MEDIANTE  VHDL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                   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                   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Q3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 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 </a:t>
            </a:r>
            <a:r>
              <a:rPr lang="en-US" sz="1300" dirty="0" smtClean="0">
                <a:solidFill>
                  <a:schemeClr val="bg1"/>
                </a:solidFill>
              </a:rPr>
              <a:t>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Q4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 </a:t>
            </a:r>
            <a:r>
              <a:rPr lang="en-US" sz="1300" dirty="0" smtClean="0">
                <a:solidFill>
                  <a:schemeClr val="bg1"/>
                </a:solidFill>
              </a:rPr>
              <a:t>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Q5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  <a:r>
              <a:rPr lang="es-ES" sz="1400" dirty="0" smtClean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4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6429388" y="157161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34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285729"/>
            <a:ext cx="821537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II  MEDIANTE  VHDL</a:t>
            </a:r>
          </a:p>
          <a:p>
            <a:r>
              <a:rPr lang="es-ES" sz="1300" dirty="0" smtClean="0">
                <a:solidFill>
                  <a:schemeClr val="bg1"/>
                </a:solidFill>
              </a:rPr>
              <a:t>                   </a:t>
            </a:r>
          </a:p>
          <a:p>
            <a:r>
              <a:rPr lang="es-ES" sz="1300" dirty="0" smtClean="0">
                <a:solidFill>
                  <a:schemeClr val="bg1"/>
                </a:solidFill>
              </a:rPr>
              <a:t>                   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Q6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Q7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	when</a:t>
            </a:r>
            <a:r>
              <a:rPr lang="en-US" sz="1300" dirty="0" smtClean="0">
                <a:solidFill>
                  <a:schemeClr val="bg1"/>
                </a:solidFill>
              </a:rPr>
              <a:t> Q9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endParaRPr lang="es-ES" sz="1300" dirty="0" smtClean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429388" y="157161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35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285729"/>
            <a:ext cx="821537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II  MEDIANTE  VHDL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                     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                   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Q10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when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when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	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Q08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Q11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endParaRPr lang="es-ES" sz="1300" dirty="0" smtClean="0">
              <a:solidFill>
                <a:schemeClr val="bg1"/>
              </a:solidFill>
            </a:endParaRPr>
          </a:p>
        </p:txBody>
      </p:sp>
      <p:pic>
        <p:nvPicPr>
          <p:cNvPr id="4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6429388" y="157161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36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410081"/>
            <a:ext cx="821537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II  MEDIANTE  VHDL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                   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 when</a:t>
            </a:r>
            <a:r>
              <a:rPr lang="en-US" sz="1300" dirty="0" smtClean="0">
                <a:solidFill>
                  <a:schemeClr val="bg1"/>
                </a:solidFill>
              </a:rPr>
              <a:t> Q12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Q13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Q14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endParaRPr lang="es-ES" sz="1300" dirty="0" smtClean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429388" y="157161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37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410081"/>
            <a:ext cx="82153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II  MEDIANTE  VHDL</a:t>
            </a:r>
          </a:p>
          <a:p>
            <a:endParaRPr lang="en-US" sz="1300" dirty="0" smtClean="0">
              <a:solidFill>
                <a:schemeClr val="bg1"/>
              </a:solidFill>
            </a:endParaRPr>
          </a:p>
          <a:p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                     when </a:t>
            </a:r>
            <a:r>
              <a:rPr lang="en-US" sz="1300" dirty="0" smtClean="0">
                <a:solidFill>
                  <a:schemeClr val="bg1"/>
                </a:solidFill>
              </a:rPr>
              <a:t>Q15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 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Q16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 </a:t>
            </a:r>
            <a:r>
              <a:rPr lang="en-US" sz="1300" dirty="0" smtClean="0">
                <a:solidFill>
                  <a:schemeClr val="bg1"/>
                </a:solidFill>
              </a:rPr>
              <a:t>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	when </a:t>
            </a:r>
            <a:r>
              <a:rPr lang="en-US" sz="1300" dirty="0" smtClean="0">
                <a:solidFill>
                  <a:schemeClr val="bg1"/>
                </a:solidFill>
              </a:rPr>
              <a:t>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Q17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entrada_aux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'0'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S0&lt;='1';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300" dirty="0" smtClean="0">
                <a:solidFill>
                  <a:schemeClr val="bg1"/>
                </a:solidFill>
              </a:rPr>
              <a:t> '1' =&gt;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S0&lt;='0';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		S1&lt;='0';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		</a:t>
            </a:r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300" dirty="0" smtClean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4" name="Picture 4" descr="BIONANO electronica"/>
          <p:cNvPicPr>
            <a:picLocks noChangeAspect="1" noChangeArrowheads="1"/>
          </p:cNvPicPr>
          <p:nvPr/>
        </p:nvPicPr>
        <p:blipFill>
          <a:blip r:embed="rId2" cstate="print"/>
          <a:srcRect l="2406" r="7507"/>
          <a:stretch>
            <a:fillRect/>
          </a:stretch>
        </p:blipFill>
        <p:spPr bwMode="auto">
          <a:xfrm>
            <a:off x="6429388" y="157161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38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57158" y="410081"/>
            <a:ext cx="821537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    SOLUCIÓN  II  MEDIANTE  VHDL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              when </a:t>
            </a:r>
            <a:r>
              <a:rPr lang="en-US" sz="1200" dirty="0" smtClean="0">
                <a:solidFill>
                  <a:schemeClr val="bg1"/>
                </a:solidFill>
              </a:rPr>
              <a:t>Q18 =&gt;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entrada_aux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 </a:t>
            </a:r>
            <a:r>
              <a:rPr lang="en-US" sz="1200" dirty="0" smtClean="0">
                <a:solidFill>
                  <a:schemeClr val="bg1"/>
                </a:solidFill>
              </a:rPr>
              <a:t>'0' =&gt;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	S0&lt;='1';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	S1&lt;='0';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 </a:t>
            </a:r>
            <a:r>
              <a:rPr lang="en-US" sz="1200" dirty="0" smtClean="0">
                <a:solidFill>
                  <a:schemeClr val="bg1"/>
                </a:solidFill>
              </a:rPr>
              <a:t>'1' =&gt;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	S0&lt;='1';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	S1&lt;='0';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end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200" dirty="0" smtClean="0">
                <a:solidFill>
                  <a:schemeClr val="bg1"/>
                </a:solidFill>
              </a:rPr>
              <a:t> Q19 =&gt;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case </a:t>
            </a:r>
            <a:r>
              <a:rPr lang="en-US" sz="1200" dirty="0" err="1" smtClean="0">
                <a:solidFill>
                  <a:schemeClr val="bg1"/>
                </a:solidFill>
              </a:rPr>
              <a:t>entrada_aux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200" dirty="0" smtClean="0">
                <a:solidFill>
                  <a:schemeClr val="bg1"/>
                </a:solidFill>
              </a:rPr>
              <a:t> '0' =&gt;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	S0&lt;='1';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	S1&lt;='1';</a:t>
            </a:r>
          </a:p>
          <a:p>
            <a:pPr algn="just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			when </a:t>
            </a:r>
            <a:r>
              <a:rPr lang="en-US" sz="1200" dirty="0" smtClean="0">
                <a:solidFill>
                  <a:schemeClr val="bg1"/>
                </a:solidFill>
              </a:rPr>
              <a:t>'1' =&gt;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	S0&lt;='1';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	S1&lt;='0';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200" dirty="0" smtClean="0">
                <a:solidFill>
                  <a:schemeClr val="bg1"/>
                </a:solidFill>
              </a:rPr>
              <a:t> Q20 =&gt;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entrada_aux</a:t>
            </a:r>
            <a:r>
              <a:rPr lang="en-US" sz="1200" dirty="0" smtClean="0">
                <a:solidFill>
                  <a:schemeClr val="bg1"/>
                </a:solidFill>
              </a:rPr>
              <a:t> i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200" dirty="0" smtClean="0">
                <a:solidFill>
                  <a:schemeClr val="bg1"/>
                </a:solidFill>
              </a:rPr>
              <a:t> '0' =&gt;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	S0&lt;='1';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	S1&lt;='0';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when</a:t>
            </a:r>
            <a:r>
              <a:rPr lang="en-US" sz="1200" dirty="0" smtClean="0">
                <a:solidFill>
                  <a:schemeClr val="bg1"/>
                </a:solidFill>
              </a:rPr>
              <a:t> '1' =&gt;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	S0&lt;='1';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		S1&lt;='0';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end case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 end case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end process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pPr algn="just"/>
            <a:endParaRPr lang="en-US" sz="1200" dirty="0" smtClean="0">
              <a:solidFill>
                <a:schemeClr val="bg1"/>
              </a:solidFill>
            </a:endParaRPr>
          </a:p>
          <a:p>
            <a:pPr algn="just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end behavioral</a:t>
            </a:r>
            <a:r>
              <a:rPr lang="en-US" sz="1200" dirty="0" smtClean="0">
                <a:solidFill>
                  <a:schemeClr val="bg1"/>
                </a:solidFill>
              </a:rPr>
              <a:t>;  </a:t>
            </a:r>
            <a:endParaRPr lang="es-ES" sz="1300" dirty="0" smtClean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429388" y="157161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39</a:t>
            </a:fld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85720" y="357166"/>
            <a:ext cx="8541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Diagrama de estados motor D.C en Quartus II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7567397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7000892" y="1142984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>
                <a:lumMod val="75000"/>
              </a:schemeClr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4276-33E6-44BE-A8C3-BF7AF1FC374F}" type="slidenum">
              <a:rPr lang="es-ES"/>
              <a:pPr/>
              <a:t>4</a:t>
            </a:fld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1091" y="0"/>
            <a:ext cx="642910" cy="9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57158" y="1000108"/>
            <a:ext cx="85011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s-ES" sz="2400" dirty="0" smtClean="0"/>
              <a:t>. 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85720" y="571481"/>
            <a:ext cx="828680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I. Descripción de los problemas a resolver.</a:t>
            </a:r>
          </a:p>
          <a:p>
            <a:pPr algn="ctr"/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pPr>
              <a:buFont typeface="Wingdings" pitchFamily="2" charset="2"/>
              <a:buChar char="§"/>
            </a:pPr>
            <a:endParaRPr lang="es-ES_tradnl" dirty="0" smtClean="0"/>
          </a:p>
          <a:p>
            <a:r>
              <a:rPr lang="es-ES_tradnl" dirty="0" smtClean="0"/>
              <a:t>     </a:t>
            </a:r>
            <a:endParaRPr lang="es-ES" dirty="0" smtClean="0"/>
          </a:p>
          <a:p>
            <a:pPr algn="ctr"/>
            <a:endParaRPr lang="es-ES" dirty="0" smtClean="0"/>
          </a:p>
          <a:p>
            <a:endParaRPr lang="es-ES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85786" y="1357298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Diseñar una FSM  para controlar los motores de dos bandas de transporte en un proceso industrial. El proceso se detiene si por la banda 1 (B1) pasan 3 objetos o si por la banda 2 (B2) pasan 6 objetos o si por las dos bandas (B2 Y B1 ) pasan 5 objetos.</a:t>
            </a:r>
          </a:p>
          <a:p>
            <a:endParaRPr lang="es-ES" dirty="0"/>
          </a:p>
        </p:txBody>
      </p:sp>
      <p:pic>
        <p:nvPicPr>
          <p:cNvPr id="1030" name="Picture 6" descr="C:\Documents and Settings\JAREZ\Escritorio\BandasTransportadora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071810"/>
            <a:ext cx="3678236" cy="2675080"/>
          </a:xfrm>
          <a:prstGeom prst="rect">
            <a:avLst/>
          </a:prstGeom>
          <a:noFill/>
        </p:spPr>
      </p:pic>
      <p:pic>
        <p:nvPicPr>
          <p:cNvPr id="8" name="Picture 4" descr="BIONANO electronica"/>
          <p:cNvPicPr>
            <a:picLocks noChangeAspect="1" noChangeArrowheads="1"/>
          </p:cNvPicPr>
          <p:nvPr/>
        </p:nvPicPr>
        <p:blipFill>
          <a:blip r:embed="rId4" cstate="print"/>
          <a:srcRect l="2406" r="7507"/>
          <a:stretch>
            <a:fillRect/>
          </a:stretch>
        </p:blipFill>
        <p:spPr bwMode="auto">
          <a:xfrm>
            <a:off x="285720" y="2928934"/>
            <a:ext cx="215392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40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8501090" cy="22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500034" y="285728"/>
            <a:ext cx="7245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Simulación y verificación de resultados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3071802" y="3214686"/>
            <a:ext cx="378621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1357290" y="550070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Arranque  Sentido Directo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9" name="8 Conector recto de flecha"/>
          <p:cNvCxnSpPr>
            <a:stCxn id="6" idx="4"/>
            <a:endCxn id="7" idx="0"/>
          </p:cNvCxnSpPr>
          <p:nvPr/>
        </p:nvCxnSpPr>
        <p:spPr>
          <a:xfrm rot="5400000">
            <a:off x="2928926" y="3464719"/>
            <a:ext cx="1928826" cy="214314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BIONANO electronica"/>
          <p:cNvPicPr>
            <a:picLocks noChangeAspect="1" noChangeArrowheads="1"/>
          </p:cNvPicPr>
          <p:nvPr/>
        </p:nvPicPr>
        <p:blipFill>
          <a:blip r:embed="rId4" cstate="print"/>
          <a:srcRect l="2406" r="7507"/>
          <a:stretch>
            <a:fillRect/>
          </a:stretch>
        </p:blipFill>
        <p:spPr bwMode="auto">
          <a:xfrm>
            <a:off x="6429388" y="1071546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41</a:t>
            </a:fld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785786" y="285728"/>
            <a:ext cx="7245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Simulación y verificación de resultados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21007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1214414" y="578645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Arranque  Sentido Inverso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2643174" y="3357562"/>
            <a:ext cx="385765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13 Conector recto de flecha"/>
          <p:cNvCxnSpPr>
            <a:stCxn id="12" idx="4"/>
            <a:endCxn id="7" idx="0"/>
          </p:cNvCxnSpPr>
          <p:nvPr/>
        </p:nvCxnSpPr>
        <p:spPr>
          <a:xfrm rot="5400000">
            <a:off x="2661034" y="3875488"/>
            <a:ext cx="1928826" cy="189310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 descr="BIONANO electronica"/>
          <p:cNvPicPr>
            <a:picLocks noChangeAspect="1" noChangeArrowheads="1"/>
          </p:cNvPicPr>
          <p:nvPr/>
        </p:nvPicPr>
        <p:blipFill>
          <a:blip r:embed="rId4" cstate="print"/>
          <a:srcRect l="2406" r="7507"/>
          <a:stretch>
            <a:fillRect/>
          </a:stretch>
        </p:blipFill>
        <p:spPr bwMode="auto">
          <a:xfrm>
            <a:off x="6429388" y="1071546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42</a:t>
            </a:fld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500034" y="214290"/>
            <a:ext cx="7245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Simulación y verificación de resultados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429652" cy="246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Elipse"/>
          <p:cNvSpPr/>
          <p:nvPr/>
        </p:nvSpPr>
        <p:spPr>
          <a:xfrm>
            <a:off x="2786050" y="3000372"/>
            <a:ext cx="328614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8 Conector recto de flecha"/>
          <p:cNvCxnSpPr>
            <a:stCxn id="5" idx="4"/>
          </p:cNvCxnSpPr>
          <p:nvPr/>
        </p:nvCxnSpPr>
        <p:spPr>
          <a:xfrm rot="5400000">
            <a:off x="2678892" y="3536158"/>
            <a:ext cx="1857390" cy="164307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142976" y="550070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Parada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0" name="19 Conector recto"/>
          <p:cNvCxnSpPr/>
          <p:nvPr/>
        </p:nvCxnSpPr>
        <p:spPr>
          <a:xfrm rot="5400000">
            <a:off x="7644628" y="3071016"/>
            <a:ext cx="2428892" cy="1588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6072198" y="857232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58215" y="0"/>
            <a:ext cx="785786" cy="11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43</a:t>
            </a:fld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642910" y="285728"/>
            <a:ext cx="7245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Simulación y verificación de resultados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917" t="4420" r="977" b="4420"/>
          <a:stretch>
            <a:fillRect/>
          </a:stretch>
        </p:blipFill>
        <p:spPr bwMode="auto">
          <a:xfrm>
            <a:off x="857224" y="1928802"/>
            <a:ext cx="764386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5 Conector recto"/>
          <p:cNvCxnSpPr/>
          <p:nvPr/>
        </p:nvCxnSpPr>
        <p:spPr>
          <a:xfrm rot="5400000">
            <a:off x="7501752" y="2928140"/>
            <a:ext cx="2000264" cy="1588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3143240" y="2928934"/>
            <a:ext cx="464347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13 Conector recto de flecha"/>
          <p:cNvCxnSpPr>
            <a:stCxn id="12" idx="4"/>
            <a:endCxn id="15" idx="0"/>
          </p:cNvCxnSpPr>
          <p:nvPr/>
        </p:nvCxnSpPr>
        <p:spPr>
          <a:xfrm rot="5400000">
            <a:off x="3071802" y="3107529"/>
            <a:ext cx="2143140" cy="264320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357290" y="550070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Cambio De Giro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8" y="0"/>
            <a:ext cx="71436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BIONANO electronica"/>
          <p:cNvPicPr>
            <a:picLocks noChangeAspect="1" noChangeArrowheads="1"/>
          </p:cNvPicPr>
          <p:nvPr/>
        </p:nvPicPr>
        <p:blipFill>
          <a:blip r:embed="rId4" cstate="print"/>
          <a:srcRect l="2406" r="7507"/>
          <a:stretch>
            <a:fillRect/>
          </a:stretch>
        </p:blipFill>
        <p:spPr bwMode="auto">
          <a:xfrm>
            <a:off x="6357950" y="1000108"/>
            <a:ext cx="19744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F23-C0AC-4140-A0C4-6C86AF5A28AA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28596" y="357166"/>
            <a:ext cx="7500990" cy="7858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000" spc="-1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I</a:t>
            </a:r>
            <a:r>
              <a:rPr kumimoji="0" lang="es-ES" sz="3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.Solución</a:t>
            </a:r>
            <a:r>
              <a:rPr kumimoji="0" lang="es-ES" sz="3000" b="0" i="0" u="none" strike="noStrike" kern="1200" cap="none" spc="-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mediante diagrama de estados</a:t>
            </a:r>
            <a:r>
              <a:rPr kumimoji="0" lang="es-E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s-E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s-ES" sz="40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53" y="-1"/>
            <a:ext cx="714348" cy="10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Elipse"/>
          <p:cNvSpPr/>
          <p:nvPr/>
        </p:nvSpPr>
        <p:spPr>
          <a:xfrm>
            <a:off x="785786" y="1071546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857224" y="1071546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 smtClean="0">
                <a:solidFill>
                  <a:schemeClr val="bg1"/>
                </a:solidFill>
              </a:rPr>
              <a:t>S0</a:t>
            </a:r>
          </a:p>
          <a:p>
            <a:r>
              <a:rPr lang="es-ES" sz="1500" dirty="0" smtClean="0">
                <a:solidFill>
                  <a:schemeClr val="bg1"/>
                </a:solidFill>
              </a:rPr>
              <a:t>00</a:t>
            </a:r>
            <a:endParaRPr lang="es-ES" sz="1500" dirty="0">
              <a:solidFill>
                <a:schemeClr val="bg1"/>
              </a:solidFill>
            </a:endParaRPr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1428728" y="1428736"/>
            <a:ext cx="10715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Elipse"/>
          <p:cNvSpPr/>
          <p:nvPr/>
        </p:nvSpPr>
        <p:spPr>
          <a:xfrm>
            <a:off x="7143768" y="2571744"/>
            <a:ext cx="1214446" cy="1214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0" name="79 Conector recto de flecha"/>
          <p:cNvCxnSpPr/>
          <p:nvPr/>
        </p:nvCxnSpPr>
        <p:spPr>
          <a:xfrm>
            <a:off x="1357290" y="2643182"/>
            <a:ext cx="114300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>
            <a:off x="3071802" y="2643182"/>
            <a:ext cx="1296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5400000">
            <a:off x="783538" y="2002488"/>
            <a:ext cx="576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 de flecha"/>
          <p:cNvCxnSpPr/>
          <p:nvPr/>
        </p:nvCxnSpPr>
        <p:spPr>
          <a:xfrm rot="5400000">
            <a:off x="2357422" y="3357562"/>
            <a:ext cx="85725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 de flecha"/>
          <p:cNvCxnSpPr/>
          <p:nvPr/>
        </p:nvCxnSpPr>
        <p:spPr>
          <a:xfrm rot="5400000">
            <a:off x="2465373" y="2035959"/>
            <a:ext cx="64294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 de flecha"/>
          <p:cNvCxnSpPr>
            <a:stCxn id="8" idx="5"/>
          </p:cNvCxnSpPr>
          <p:nvPr/>
        </p:nvCxnSpPr>
        <p:spPr>
          <a:xfrm rot="16200000" flipH="1">
            <a:off x="1513166" y="1441735"/>
            <a:ext cx="879975" cy="123716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 de flecha"/>
          <p:cNvCxnSpPr/>
          <p:nvPr/>
        </p:nvCxnSpPr>
        <p:spPr>
          <a:xfrm rot="16200000" flipH="1">
            <a:off x="1435594" y="2687627"/>
            <a:ext cx="1008000" cy="1332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Forma"/>
          <p:cNvCxnSpPr>
            <a:endCxn id="235" idx="4"/>
          </p:cNvCxnSpPr>
          <p:nvPr/>
        </p:nvCxnSpPr>
        <p:spPr>
          <a:xfrm flipV="1">
            <a:off x="1357290" y="4429132"/>
            <a:ext cx="3321867" cy="107157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66 Conector curvado"/>
          <p:cNvCxnSpPr/>
          <p:nvPr/>
        </p:nvCxnSpPr>
        <p:spPr>
          <a:xfrm rot="5400000" flipH="1" flipV="1">
            <a:off x="3780580" y="1434339"/>
            <a:ext cx="1702255" cy="6405958"/>
          </a:xfrm>
          <a:prstGeom prst="curvedConnector3">
            <a:avLst>
              <a:gd name="adj1" fmla="val -18346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167 CuadroTexto"/>
          <p:cNvSpPr txBox="1"/>
          <p:nvPr/>
        </p:nvSpPr>
        <p:spPr>
          <a:xfrm>
            <a:off x="1857356" y="107154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01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69" name="168 CuadroTexto"/>
          <p:cNvSpPr txBox="1"/>
          <p:nvPr/>
        </p:nvSpPr>
        <p:spPr>
          <a:xfrm>
            <a:off x="3643306" y="107154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01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70" name="169 CuadroTexto"/>
          <p:cNvSpPr txBox="1"/>
          <p:nvPr/>
        </p:nvSpPr>
        <p:spPr>
          <a:xfrm>
            <a:off x="5643570" y="221455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01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72" name="171 CuadroTexto"/>
          <p:cNvSpPr txBox="1"/>
          <p:nvPr/>
        </p:nvSpPr>
        <p:spPr>
          <a:xfrm>
            <a:off x="5643570" y="1018744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73" name="172 CuadroTexto"/>
          <p:cNvSpPr txBox="1"/>
          <p:nvPr/>
        </p:nvSpPr>
        <p:spPr>
          <a:xfrm>
            <a:off x="642910" y="185736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10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74" name="173 CuadroTexto"/>
          <p:cNvSpPr txBox="1"/>
          <p:nvPr/>
        </p:nvSpPr>
        <p:spPr>
          <a:xfrm>
            <a:off x="1857356" y="178592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75" name="174 CuadroTexto"/>
          <p:cNvSpPr txBox="1"/>
          <p:nvPr/>
        </p:nvSpPr>
        <p:spPr>
          <a:xfrm>
            <a:off x="642910" y="314324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10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76" name="175 CuadroTexto"/>
          <p:cNvSpPr txBox="1"/>
          <p:nvPr/>
        </p:nvSpPr>
        <p:spPr>
          <a:xfrm>
            <a:off x="714348" y="457200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10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77" name="176 CuadroTexto"/>
          <p:cNvSpPr txBox="1"/>
          <p:nvPr/>
        </p:nvSpPr>
        <p:spPr>
          <a:xfrm>
            <a:off x="2643174" y="480495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C000"/>
                </a:solidFill>
              </a:rPr>
              <a:t>10</a:t>
            </a:r>
            <a:endParaRPr lang="es-ES" sz="1600" dirty="0">
              <a:solidFill>
                <a:srgbClr val="FFC000"/>
              </a:solidFill>
            </a:endParaRPr>
          </a:p>
        </p:txBody>
      </p:sp>
      <p:sp>
        <p:nvSpPr>
          <p:cNvPr id="178" name="177 CuadroTexto"/>
          <p:cNvSpPr txBox="1"/>
          <p:nvPr/>
        </p:nvSpPr>
        <p:spPr>
          <a:xfrm>
            <a:off x="3643306" y="173312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79" name="178 CuadroTexto"/>
          <p:cNvSpPr txBox="1"/>
          <p:nvPr/>
        </p:nvSpPr>
        <p:spPr>
          <a:xfrm>
            <a:off x="1857356" y="314324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80" name="179 CuadroTexto"/>
          <p:cNvSpPr txBox="1"/>
          <p:nvPr/>
        </p:nvSpPr>
        <p:spPr>
          <a:xfrm>
            <a:off x="3714744" y="314324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5643570" y="242886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5643570" y="5643578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11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5643570" y="3714752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11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5643570" y="4621421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11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86" name="185 CuadroTexto"/>
          <p:cNvSpPr txBox="1"/>
          <p:nvPr/>
        </p:nvSpPr>
        <p:spPr>
          <a:xfrm>
            <a:off x="1857356" y="450057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2">
                    <a:lumMod val="50000"/>
                  </a:schemeClr>
                </a:solidFill>
              </a:rPr>
              <a:t>11</a:t>
            </a:r>
            <a:endParaRPr lang="es-E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7" name="186 CuadroTexto"/>
          <p:cNvSpPr txBox="1"/>
          <p:nvPr/>
        </p:nvSpPr>
        <p:spPr>
          <a:xfrm>
            <a:off x="1857356" y="3786190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01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88" name="187 CuadroTexto"/>
          <p:cNvSpPr txBox="1"/>
          <p:nvPr/>
        </p:nvSpPr>
        <p:spPr>
          <a:xfrm>
            <a:off x="3643306" y="380482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01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3643306" y="407194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</a:rPr>
              <a:t>10</a:t>
            </a:r>
            <a:endParaRPr lang="es-ES" sz="1600" dirty="0">
              <a:solidFill>
                <a:srgbClr val="0070C0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5643570" y="123305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01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93" name="192 CuadroTexto"/>
          <p:cNvSpPr txBox="1"/>
          <p:nvPr/>
        </p:nvSpPr>
        <p:spPr>
          <a:xfrm>
            <a:off x="2643174" y="500063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</a:rPr>
              <a:t>01</a:t>
            </a:r>
            <a:endParaRPr lang="es-ES" sz="1600" dirty="0">
              <a:solidFill>
                <a:srgbClr val="0070C0"/>
              </a:solidFill>
            </a:endParaRPr>
          </a:p>
        </p:txBody>
      </p:sp>
      <p:sp>
        <p:nvSpPr>
          <p:cNvPr id="194" name="193 CuadroTexto"/>
          <p:cNvSpPr txBox="1"/>
          <p:nvPr/>
        </p:nvSpPr>
        <p:spPr>
          <a:xfrm>
            <a:off x="5643570" y="321468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01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95" name="194 CuadroTexto"/>
          <p:cNvSpPr txBox="1"/>
          <p:nvPr/>
        </p:nvSpPr>
        <p:spPr>
          <a:xfrm>
            <a:off x="5643570" y="344763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10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97" name="196 CuadroTexto"/>
          <p:cNvSpPr txBox="1"/>
          <p:nvPr/>
        </p:nvSpPr>
        <p:spPr>
          <a:xfrm>
            <a:off x="4357686" y="121442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 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98" name="197 CuadroTexto"/>
          <p:cNvSpPr txBox="1"/>
          <p:nvPr/>
        </p:nvSpPr>
        <p:spPr>
          <a:xfrm>
            <a:off x="2643174" y="1142984"/>
            <a:ext cx="357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500" dirty="0" smtClean="0">
              <a:solidFill>
                <a:schemeClr val="bg1"/>
              </a:solidFill>
            </a:endParaRPr>
          </a:p>
        </p:txBody>
      </p:sp>
      <p:sp>
        <p:nvSpPr>
          <p:cNvPr id="200" name="199 CuadroTexto"/>
          <p:cNvSpPr txBox="1"/>
          <p:nvPr/>
        </p:nvSpPr>
        <p:spPr>
          <a:xfrm>
            <a:off x="7358082" y="285749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>
                <a:solidFill>
                  <a:schemeClr val="bg1"/>
                </a:solidFill>
              </a:rPr>
              <a:t>STOP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   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1857356" y="2357430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01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3643306" y="2357430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01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2786050" y="187600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10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4643438" y="185736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10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2786050" y="316188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10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4643438" y="314324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</a:rPr>
              <a:t>10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90" name="Text Box 272"/>
          <p:cNvSpPr txBox="1">
            <a:spLocks noChangeAspect="1" noChangeArrowheads="1"/>
          </p:cNvSpPr>
          <p:nvPr/>
        </p:nvSpPr>
        <p:spPr bwMode="auto">
          <a:xfrm>
            <a:off x="3071802" y="1428736"/>
            <a:ext cx="5968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 dirty="0" smtClean="0">
                <a:solidFill>
                  <a:srgbClr val="FF00FF"/>
                </a:solidFill>
                <a:latin typeface="Arial" charset="0"/>
              </a:rPr>
              <a:t>011</a:t>
            </a:r>
            <a:endParaRPr lang="es-ES" sz="1600" b="1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91" name="Text Box 276"/>
          <p:cNvSpPr txBox="1">
            <a:spLocks noChangeAspect="1" noChangeArrowheads="1"/>
          </p:cNvSpPr>
          <p:nvPr/>
        </p:nvSpPr>
        <p:spPr bwMode="auto">
          <a:xfrm>
            <a:off x="4857752" y="1447372"/>
            <a:ext cx="911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 dirty="0" smtClean="0">
                <a:solidFill>
                  <a:srgbClr val="FF00FF"/>
                </a:solidFill>
                <a:latin typeface="Arial" charset="0"/>
              </a:rPr>
              <a:t> 022</a:t>
            </a:r>
            <a:endParaRPr lang="es-ES" sz="1600" b="1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102" name="Text Box 272"/>
          <p:cNvSpPr txBox="1">
            <a:spLocks noChangeAspect="1" noChangeArrowheads="1"/>
          </p:cNvSpPr>
          <p:nvPr/>
        </p:nvSpPr>
        <p:spPr bwMode="auto">
          <a:xfrm>
            <a:off x="3046418" y="2376066"/>
            <a:ext cx="5968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 dirty="0" smtClean="0">
                <a:solidFill>
                  <a:srgbClr val="FF00FF"/>
                </a:solidFill>
                <a:latin typeface="Arial" charset="0"/>
              </a:rPr>
              <a:t>112</a:t>
            </a:r>
            <a:endParaRPr lang="es-ES" sz="1600" b="1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103" name="Text Box 276"/>
          <p:cNvSpPr txBox="1">
            <a:spLocks noChangeAspect="1" noChangeArrowheads="1"/>
          </p:cNvSpPr>
          <p:nvPr/>
        </p:nvSpPr>
        <p:spPr bwMode="auto">
          <a:xfrm>
            <a:off x="4786314" y="2357430"/>
            <a:ext cx="911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 dirty="0" smtClean="0">
                <a:solidFill>
                  <a:srgbClr val="FF00FF"/>
                </a:solidFill>
                <a:latin typeface="Arial" charset="0"/>
              </a:rPr>
              <a:t>   123</a:t>
            </a:r>
            <a:endParaRPr lang="es-ES" sz="1600" b="1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104" name="Text Box 302"/>
          <p:cNvSpPr txBox="1">
            <a:spLocks noChangeAspect="1" noChangeArrowheads="1"/>
          </p:cNvSpPr>
          <p:nvPr/>
        </p:nvSpPr>
        <p:spPr bwMode="auto">
          <a:xfrm>
            <a:off x="1363669" y="2357430"/>
            <a:ext cx="779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 dirty="0" smtClean="0">
                <a:solidFill>
                  <a:srgbClr val="FF00FF"/>
                </a:solidFill>
              </a:rPr>
              <a:t>1</a:t>
            </a:r>
            <a:r>
              <a:rPr lang="es-ES" sz="1600" b="1" dirty="0" smtClean="0">
                <a:solidFill>
                  <a:srgbClr val="FF00FF"/>
                </a:solidFill>
                <a:latin typeface="Arial" charset="0"/>
              </a:rPr>
              <a:t>01</a:t>
            </a:r>
            <a:endParaRPr lang="es-ES" sz="1600" b="1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106" name="Text Box 272"/>
          <p:cNvSpPr txBox="1">
            <a:spLocks noChangeAspect="1" noChangeArrowheads="1"/>
          </p:cNvSpPr>
          <p:nvPr/>
        </p:nvSpPr>
        <p:spPr bwMode="auto">
          <a:xfrm>
            <a:off x="3046418" y="4059800"/>
            <a:ext cx="59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b="1" dirty="0" smtClean="0">
                <a:solidFill>
                  <a:srgbClr val="FF00FF"/>
                </a:solidFill>
              </a:rPr>
              <a:t>2</a:t>
            </a:r>
            <a:r>
              <a:rPr lang="es-ES" sz="1800" b="1" dirty="0" smtClean="0">
                <a:solidFill>
                  <a:srgbClr val="FF00FF"/>
                </a:solidFill>
                <a:latin typeface="Arial" charset="0"/>
              </a:rPr>
              <a:t>13</a:t>
            </a:r>
            <a:endParaRPr lang="es-ES" sz="1800" b="1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108" name="Text Box 276"/>
          <p:cNvSpPr txBox="1">
            <a:spLocks noChangeAspect="1" noChangeArrowheads="1"/>
          </p:cNvSpPr>
          <p:nvPr/>
        </p:nvSpPr>
        <p:spPr bwMode="auto">
          <a:xfrm>
            <a:off x="4786314" y="4042340"/>
            <a:ext cx="85725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 dirty="0" smtClean="0">
                <a:solidFill>
                  <a:srgbClr val="FF00FF"/>
                </a:solidFill>
                <a:latin typeface="Arial" charset="0"/>
              </a:rPr>
              <a:t>  224</a:t>
            </a:r>
            <a:endParaRPr lang="es-ES" sz="1800" b="1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109" name="Text Box 302"/>
          <p:cNvSpPr txBox="1">
            <a:spLocks noChangeAspect="1" noChangeArrowheads="1"/>
          </p:cNvSpPr>
          <p:nvPr/>
        </p:nvSpPr>
        <p:spPr bwMode="auto">
          <a:xfrm>
            <a:off x="1357290" y="4000504"/>
            <a:ext cx="7794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b="1" dirty="0" smtClean="0">
                <a:solidFill>
                  <a:srgbClr val="FF00FF"/>
                </a:solidFill>
              </a:rPr>
              <a:t>2</a:t>
            </a:r>
            <a:r>
              <a:rPr lang="es-ES" sz="1800" b="1" dirty="0" smtClean="0">
                <a:solidFill>
                  <a:srgbClr val="FF00FF"/>
                </a:solidFill>
                <a:latin typeface="Arial" charset="0"/>
              </a:rPr>
              <a:t>02</a:t>
            </a:r>
            <a:endParaRPr lang="es-ES" sz="1800" b="1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111" name="Text Box 302"/>
          <p:cNvSpPr txBox="1">
            <a:spLocks noChangeAspect="1" noChangeArrowheads="1"/>
          </p:cNvSpPr>
          <p:nvPr/>
        </p:nvSpPr>
        <p:spPr bwMode="auto">
          <a:xfrm>
            <a:off x="1435107" y="5143512"/>
            <a:ext cx="7794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b="1" dirty="0" smtClean="0">
                <a:solidFill>
                  <a:srgbClr val="FF00FF"/>
                </a:solidFill>
              </a:rPr>
              <a:t>3</a:t>
            </a:r>
            <a:r>
              <a:rPr lang="es-ES" sz="1800" b="1" dirty="0" smtClean="0">
                <a:solidFill>
                  <a:srgbClr val="FF00FF"/>
                </a:solidFill>
                <a:latin typeface="Arial" charset="0"/>
              </a:rPr>
              <a:t>03</a:t>
            </a:r>
            <a:endParaRPr lang="es-ES" sz="1800" b="1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113" name="Text Box 276"/>
          <p:cNvSpPr txBox="1">
            <a:spLocks noChangeAspect="1" noChangeArrowheads="1"/>
          </p:cNvSpPr>
          <p:nvPr/>
        </p:nvSpPr>
        <p:spPr bwMode="auto">
          <a:xfrm>
            <a:off x="7875615" y="2181517"/>
            <a:ext cx="911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2400" b="1" dirty="0" smtClean="0">
                <a:solidFill>
                  <a:srgbClr val="00B050"/>
                </a:solidFill>
              </a:rPr>
              <a:t>6</a:t>
            </a:r>
            <a:r>
              <a:rPr lang="es-ES" sz="2400" b="1" dirty="0" smtClean="0">
                <a:solidFill>
                  <a:srgbClr val="00B050"/>
                </a:solidFill>
                <a:latin typeface="Arial" charset="0"/>
              </a:rPr>
              <a:t>35</a:t>
            </a:r>
            <a:endParaRPr lang="es-ES" sz="2400" b="1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14" name="Text Box 276"/>
          <p:cNvSpPr txBox="1">
            <a:spLocks noChangeAspect="1" noChangeArrowheads="1"/>
          </p:cNvSpPr>
          <p:nvPr/>
        </p:nvSpPr>
        <p:spPr bwMode="auto">
          <a:xfrm>
            <a:off x="4786313" y="4286256"/>
            <a:ext cx="85725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 dirty="0" smtClean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 314</a:t>
            </a:r>
            <a:endParaRPr lang="es-ES" sz="1800" b="1" dirty="0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15" name="Text Box 276"/>
          <p:cNvSpPr txBox="1">
            <a:spLocks noChangeAspect="1" noChangeArrowheads="1"/>
          </p:cNvSpPr>
          <p:nvPr/>
        </p:nvSpPr>
        <p:spPr bwMode="auto">
          <a:xfrm>
            <a:off x="4786314" y="4562485"/>
            <a:ext cx="85725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800" b="1" dirty="0" smtClean="0">
                <a:solidFill>
                  <a:srgbClr val="FFC000"/>
                </a:solidFill>
                <a:latin typeface="Arial" charset="0"/>
              </a:rPr>
              <a:t>  404</a:t>
            </a:r>
            <a:endParaRPr lang="es-ES" sz="1800" b="1" dirty="0">
              <a:solidFill>
                <a:srgbClr val="FFC000"/>
              </a:solidFill>
              <a:latin typeface="Arial" charset="0"/>
            </a:endParaRPr>
          </a:p>
        </p:txBody>
      </p:sp>
      <p:cxnSp>
        <p:nvCxnSpPr>
          <p:cNvPr id="165" name="164 Conector recto de flecha"/>
          <p:cNvCxnSpPr/>
          <p:nvPr/>
        </p:nvCxnSpPr>
        <p:spPr>
          <a:xfrm rot="5400000">
            <a:off x="639935" y="3361331"/>
            <a:ext cx="864000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208 Conector recto de flecha"/>
          <p:cNvCxnSpPr/>
          <p:nvPr/>
        </p:nvCxnSpPr>
        <p:spPr>
          <a:xfrm rot="5400000">
            <a:off x="4214810" y="3357562"/>
            <a:ext cx="85725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 de flecha"/>
          <p:cNvCxnSpPr/>
          <p:nvPr/>
        </p:nvCxnSpPr>
        <p:spPr>
          <a:xfrm rot="5400000">
            <a:off x="4356232" y="2002488"/>
            <a:ext cx="576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223 Rectángulo"/>
          <p:cNvSpPr/>
          <p:nvPr/>
        </p:nvSpPr>
        <p:spPr>
          <a:xfrm>
            <a:off x="1402688" y="1428736"/>
            <a:ext cx="526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 dirty="0" smtClean="0">
                <a:solidFill>
                  <a:srgbClr val="FF00FF"/>
                </a:solidFill>
              </a:rPr>
              <a:t>000</a:t>
            </a:r>
            <a:endParaRPr lang="es-ES" sz="1600" b="1" dirty="0">
              <a:solidFill>
                <a:srgbClr val="FF00FF"/>
              </a:solidFill>
            </a:endParaRPr>
          </a:p>
        </p:txBody>
      </p:sp>
      <p:sp>
        <p:nvSpPr>
          <p:cNvPr id="227" name="226 Elipse"/>
          <p:cNvSpPr/>
          <p:nvPr/>
        </p:nvSpPr>
        <p:spPr>
          <a:xfrm>
            <a:off x="2500298" y="1071546"/>
            <a:ext cx="642942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8" name="227 CuadroTexto"/>
          <p:cNvSpPr txBox="1"/>
          <p:nvPr/>
        </p:nvSpPr>
        <p:spPr>
          <a:xfrm>
            <a:off x="2571736" y="1089052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 smtClean="0">
                <a:solidFill>
                  <a:schemeClr val="bg1"/>
                </a:solidFill>
              </a:rPr>
              <a:t> S1</a:t>
            </a:r>
          </a:p>
          <a:p>
            <a:r>
              <a:rPr lang="es-ES" sz="1500" dirty="0" smtClean="0">
                <a:solidFill>
                  <a:schemeClr val="bg1"/>
                </a:solidFill>
              </a:rPr>
              <a:t> 11</a:t>
            </a:r>
            <a:endParaRPr lang="es-ES" sz="1500" dirty="0">
              <a:solidFill>
                <a:schemeClr val="bg1"/>
              </a:solidFill>
            </a:endParaRPr>
          </a:p>
        </p:txBody>
      </p:sp>
      <p:sp>
        <p:nvSpPr>
          <p:cNvPr id="229" name="228 Elipse"/>
          <p:cNvSpPr/>
          <p:nvPr/>
        </p:nvSpPr>
        <p:spPr>
          <a:xfrm>
            <a:off x="4357686" y="1071546"/>
            <a:ext cx="642942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0" name="229 Elipse"/>
          <p:cNvSpPr/>
          <p:nvPr/>
        </p:nvSpPr>
        <p:spPr>
          <a:xfrm>
            <a:off x="785786" y="2285992"/>
            <a:ext cx="642942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1" name="230 Elipse"/>
          <p:cNvSpPr/>
          <p:nvPr/>
        </p:nvSpPr>
        <p:spPr>
          <a:xfrm>
            <a:off x="2500298" y="2357430"/>
            <a:ext cx="642942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2" name="231 Elipse"/>
          <p:cNvSpPr/>
          <p:nvPr/>
        </p:nvSpPr>
        <p:spPr>
          <a:xfrm>
            <a:off x="4357686" y="2285992"/>
            <a:ext cx="642942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3" name="232 Elipse"/>
          <p:cNvSpPr/>
          <p:nvPr/>
        </p:nvSpPr>
        <p:spPr>
          <a:xfrm>
            <a:off x="785786" y="3786190"/>
            <a:ext cx="642942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4" name="233 Elipse"/>
          <p:cNvSpPr/>
          <p:nvPr/>
        </p:nvSpPr>
        <p:spPr>
          <a:xfrm>
            <a:off x="2500298" y="3786190"/>
            <a:ext cx="642942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5" name="234 Elipse"/>
          <p:cNvSpPr/>
          <p:nvPr/>
        </p:nvSpPr>
        <p:spPr>
          <a:xfrm>
            <a:off x="4357686" y="3786190"/>
            <a:ext cx="642942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6" name="235 Elipse"/>
          <p:cNvSpPr/>
          <p:nvPr/>
        </p:nvSpPr>
        <p:spPr>
          <a:xfrm>
            <a:off x="785786" y="5143512"/>
            <a:ext cx="642942" cy="6429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0" name="239 CuadroTexto"/>
          <p:cNvSpPr txBox="1"/>
          <p:nvPr/>
        </p:nvSpPr>
        <p:spPr>
          <a:xfrm>
            <a:off x="4429124" y="1071546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 smtClean="0">
                <a:solidFill>
                  <a:schemeClr val="bg1"/>
                </a:solidFill>
              </a:rPr>
              <a:t> S2</a:t>
            </a:r>
          </a:p>
          <a:p>
            <a:r>
              <a:rPr lang="es-ES" sz="1500" dirty="0" smtClean="0">
                <a:solidFill>
                  <a:schemeClr val="bg1"/>
                </a:solidFill>
              </a:rPr>
              <a:t> 11</a:t>
            </a:r>
            <a:endParaRPr lang="es-ES" sz="1500" dirty="0">
              <a:solidFill>
                <a:schemeClr val="bg1"/>
              </a:solidFill>
            </a:endParaRPr>
          </a:p>
        </p:txBody>
      </p:sp>
      <p:sp>
        <p:nvSpPr>
          <p:cNvPr id="241" name="240 CuadroTexto"/>
          <p:cNvSpPr txBox="1"/>
          <p:nvPr/>
        </p:nvSpPr>
        <p:spPr>
          <a:xfrm>
            <a:off x="857224" y="2357430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 smtClean="0">
                <a:solidFill>
                  <a:schemeClr val="bg1"/>
                </a:solidFill>
              </a:rPr>
              <a:t> S3</a:t>
            </a:r>
          </a:p>
          <a:p>
            <a:r>
              <a:rPr lang="es-ES" sz="1500" dirty="0" smtClean="0">
                <a:solidFill>
                  <a:schemeClr val="bg1"/>
                </a:solidFill>
              </a:rPr>
              <a:t> 11</a:t>
            </a:r>
            <a:endParaRPr lang="es-ES" sz="1500" dirty="0">
              <a:solidFill>
                <a:schemeClr val="bg1"/>
              </a:solidFill>
            </a:endParaRPr>
          </a:p>
        </p:txBody>
      </p:sp>
      <p:sp>
        <p:nvSpPr>
          <p:cNvPr id="245" name="244 CuadroTexto"/>
          <p:cNvSpPr txBox="1"/>
          <p:nvPr/>
        </p:nvSpPr>
        <p:spPr>
          <a:xfrm>
            <a:off x="2571736" y="2357430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 smtClean="0">
                <a:solidFill>
                  <a:schemeClr val="bg1"/>
                </a:solidFill>
              </a:rPr>
              <a:t> S4</a:t>
            </a:r>
          </a:p>
          <a:p>
            <a:r>
              <a:rPr lang="es-ES" sz="1500" dirty="0" smtClean="0">
                <a:solidFill>
                  <a:schemeClr val="bg1"/>
                </a:solidFill>
              </a:rPr>
              <a:t> 11</a:t>
            </a:r>
            <a:endParaRPr lang="es-ES" sz="1500" dirty="0">
              <a:solidFill>
                <a:schemeClr val="bg1"/>
              </a:solidFill>
            </a:endParaRPr>
          </a:p>
        </p:txBody>
      </p:sp>
      <p:cxnSp>
        <p:nvCxnSpPr>
          <p:cNvPr id="247" name="246 Conector recto de flecha"/>
          <p:cNvCxnSpPr>
            <a:endCxn id="235" idx="1"/>
          </p:cNvCxnSpPr>
          <p:nvPr/>
        </p:nvCxnSpPr>
        <p:spPr>
          <a:xfrm>
            <a:off x="3071802" y="2857496"/>
            <a:ext cx="1380041" cy="102285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250 Conector recto de flecha"/>
          <p:cNvCxnSpPr>
            <a:endCxn id="232" idx="1"/>
          </p:cNvCxnSpPr>
          <p:nvPr/>
        </p:nvCxnSpPr>
        <p:spPr>
          <a:xfrm>
            <a:off x="3071802" y="1571612"/>
            <a:ext cx="1380041" cy="8085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254 CuadroTexto"/>
          <p:cNvSpPr txBox="1"/>
          <p:nvPr/>
        </p:nvSpPr>
        <p:spPr>
          <a:xfrm>
            <a:off x="4429124" y="2357430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 smtClean="0">
                <a:solidFill>
                  <a:schemeClr val="bg1"/>
                </a:solidFill>
              </a:rPr>
              <a:t> S5</a:t>
            </a:r>
          </a:p>
          <a:p>
            <a:r>
              <a:rPr lang="es-ES" sz="1500" dirty="0" smtClean="0">
                <a:solidFill>
                  <a:schemeClr val="bg1"/>
                </a:solidFill>
              </a:rPr>
              <a:t> 11</a:t>
            </a:r>
            <a:endParaRPr lang="es-ES" sz="1500" dirty="0">
              <a:solidFill>
                <a:schemeClr val="bg1"/>
              </a:solidFill>
            </a:endParaRPr>
          </a:p>
        </p:txBody>
      </p:sp>
      <p:sp>
        <p:nvSpPr>
          <p:cNvPr id="256" name="255 CuadroTexto"/>
          <p:cNvSpPr txBox="1"/>
          <p:nvPr/>
        </p:nvSpPr>
        <p:spPr>
          <a:xfrm>
            <a:off x="857224" y="3857628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 smtClean="0">
                <a:solidFill>
                  <a:schemeClr val="bg1"/>
                </a:solidFill>
              </a:rPr>
              <a:t> S6</a:t>
            </a:r>
          </a:p>
          <a:p>
            <a:r>
              <a:rPr lang="es-ES" sz="1500" dirty="0" smtClean="0">
                <a:solidFill>
                  <a:schemeClr val="bg1"/>
                </a:solidFill>
              </a:rPr>
              <a:t> 11</a:t>
            </a:r>
            <a:endParaRPr lang="es-ES" sz="1500" dirty="0">
              <a:solidFill>
                <a:schemeClr val="bg1"/>
              </a:solidFill>
            </a:endParaRPr>
          </a:p>
        </p:txBody>
      </p:sp>
      <p:cxnSp>
        <p:nvCxnSpPr>
          <p:cNvPr id="260" name="259 Conector recto de flecha"/>
          <p:cNvCxnSpPr/>
          <p:nvPr/>
        </p:nvCxnSpPr>
        <p:spPr>
          <a:xfrm>
            <a:off x="1428728" y="4070354"/>
            <a:ext cx="1080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261 Conector recto de flecha"/>
          <p:cNvCxnSpPr/>
          <p:nvPr/>
        </p:nvCxnSpPr>
        <p:spPr>
          <a:xfrm>
            <a:off x="3143240" y="4071942"/>
            <a:ext cx="1224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264 CuadroTexto"/>
          <p:cNvSpPr txBox="1"/>
          <p:nvPr/>
        </p:nvSpPr>
        <p:spPr>
          <a:xfrm>
            <a:off x="2571736" y="3857628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 smtClean="0">
                <a:solidFill>
                  <a:schemeClr val="bg1"/>
                </a:solidFill>
              </a:rPr>
              <a:t> S7</a:t>
            </a:r>
          </a:p>
          <a:p>
            <a:r>
              <a:rPr lang="es-ES" sz="1500" dirty="0" smtClean="0">
                <a:solidFill>
                  <a:schemeClr val="bg1"/>
                </a:solidFill>
              </a:rPr>
              <a:t> 11</a:t>
            </a:r>
            <a:endParaRPr lang="es-ES" sz="1500" dirty="0">
              <a:solidFill>
                <a:schemeClr val="bg1"/>
              </a:solidFill>
            </a:endParaRPr>
          </a:p>
        </p:txBody>
      </p:sp>
      <p:cxnSp>
        <p:nvCxnSpPr>
          <p:cNvPr id="274" name="273 Conector curvado"/>
          <p:cNvCxnSpPr/>
          <p:nvPr/>
        </p:nvCxnSpPr>
        <p:spPr>
          <a:xfrm rot="5400000" flipH="1" flipV="1">
            <a:off x="5000628" y="1643050"/>
            <a:ext cx="642942" cy="4929222"/>
          </a:xfrm>
          <a:prstGeom prst="curvedConnector3">
            <a:avLst>
              <a:gd name="adj1" fmla="val -84938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286 Conector recto de flecha"/>
          <p:cNvCxnSpPr/>
          <p:nvPr/>
        </p:nvCxnSpPr>
        <p:spPr>
          <a:xfrm rot="5400000">
            <a:off x="711141" y="4781991"/>
            <a:ext cx="720000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289 CuadroTexto"/>
          <p:cNvSpPr txBox="1"/>
          <p:nvPr/>
        </p:nvSpPr>
        <p:spPr>
          <a:xfrm>
            <a:off x="4429124" y="3857628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u="sng" dirty="0" smtClean="0">
                <a:solidFill>
                  <a:schemeClr val="bg1"/>
                </a:solidFill>
              </a:rPr>
              <a:t> S8</a:t>
            </a:r>
          </a:p>
          <a:p>
            <a:r>
              <a:rPr lang="es-ES" sz="1500" dirty="0" smtClean="0">
                <a:solidFill>
                  <a:schemeClr val="bg1"/>
                </a:solidFill>
              </a:rPr>
              <a:t> 11</a:t>
            </a:r>
            <a:endParaRPr lang="es-ES" sz="1500" dirty="0">
              <a:solidFill>
                <a:schemeClr val="bg1"/>
              </a:solidFill>
            </a:endParaRPr>
          </a:p>
        </p:txBody>
      </p:sp>
      <p:sp>
        <p:nvSpPr>
          <p:cNvPr id="293" name="292 Rectángulo"/>
          <p:cNvSpPr/>
          <p:nvPr/>
        </p:nvSpPr>
        <p:spPr>
          <a:xfrm>
            <a:off x="857224" y="5214950"/>
            <a:ext cx="500066" cy="57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u="sng" dirty="0" smtClean="0">
                <a:solidFill>
                  <a:schemeClr val="bg1"/>
                </a:solidFill>
              </a:rPr>
              <a:t>S9</a:t>
            </a:r>
          </a:p>
          <a:p>
            <a:r>
              <a:rPr lang="es-ES" sz="1500" dirty="0" smtClean="0">
                <a:solidFill>
                  <a:schemeClr val="bg1"/>
                </a:solidFill>
              </a:rPr>
              <a:t> 11</a:t>
            </a:r>
            <a:endParaRPr lang="es-ES" sz="1500" dirty="0">
              <a:solidFill>
                <a:schemeClr val="bg1"/>
              </a:solidFill>
            </a:endParaRPr>
          </a:p>
        </p:txBody>
      </p:sp>
      <p:cxnSp>
        <p:nvCxnSpPr>
          <p:cNvPr id="295" name="294 Forma"/>
          <p:cNvCxnSpPr>
            <a:stCxn id="229" idx="6"/>
            <a:endCxn id="61" idx="0"/>
          </p:cNvCxnSpPr>
          <p:nvPr/>
        </p:nvCxnSpPr>
        <p:spPr>
          <a:xfrm>
            <a:off x="5000628" y="1393017"/>
            <a:ext cx="2750363" cy="1178727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296 Conector curvado"/>
          <p:cNvCxnSpPr>
            <a:stCxn id="232" idx="6"/>
            <a:endCxn id="61" idx="2"/>
          </p:cNvCxnSpPr>
          <p:nvPr/>
        </p:nvCxnSpPr>
        <p:spPr>
          <a:xfrm>
            <a:off x="5000628" y="2607463"/>
            <a:ext cx="2143140" cy="571504"/>
          </a:xfrm>
          <a:prstGeom prst="curvedConnector3">
            <a:avLst>
              <a:gd name="adj1" fmla="val 4289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298 Forma"/>
          <p:cNvCxnSpPr>
            <a:stCxn id="290" idx="3"/>
            <a:endCxn id="61" idx="3"/>
          </p:cNvCxnSpPr>
          <p:nvPr/>
        </p:nvCxnSpPr>
        <p:spPr>
          <a:xfrm flipV="1">
            <a:off x="4929190" y="3608339"/>
            <a:ext cx="2392430" cy="526288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309 Conector recto de flecha"/>
          <p:cNvCxnSpPr/>
          <p:nvPr/>
        </p:nvCxnSpPr>
        <p:spPr>
          <a:xfrm>
            <a:off x="3143240" y="1428736"/>
            <a:ext cx="122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313 Conector curvado"/>
          <p:cNvCxnSpPr>
            <a:stCxn id="256" idx="2"/>
            <a:endCxn id="290" idx="2"/>
          </p:cNvCxnSpPr>
          <p:nvPr/>
        </p:nvCxnSpPr>
        <p:spPr>
          <a:xfrm rot="16200000" flipH="1">
            <a:off x="2893207" y="2625676"/>
            <a:ext cx="1588" cy="3571900"/>
          </a:xfrm>
          <a:prstGeom prst="curvedConnector3">
            <a:avLst>
              <a:gd name="adj1" fmla="val 14395466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4" descr="BIONANO electronica"/>
          <p:cNvPicPr>
            <a:picLocks noChangeAspect="1" noChangeArrowheads="1"/>
          </p:cNvPicPr>
          <p:nvPr/>
        </p:nvPicPr>
        <p:blipFill>
          <a:blip r:embed="rId3" cstate="print"/>
          <a:srcRect l="2406" r="7507"/>
          <a:stretch>
            <a:fillRect/>
          </a:stretch>
        </p:blipFill>
        <p:spPr bwMode="auto">
          <a:xfrm>
            <a:off x="7286644" y="1071546"/>
            <a:ext cx="1714512" cy="68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2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9" dur="indefinite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9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0" dur="indefinite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4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1" dur="indefinite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2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4" dur="indefinite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5" dur="indefinite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5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6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1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2" dur="indefinite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9" presetClass="emph" presetSubtype="0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7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8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3" dur="indefinite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4" dur="indefinite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8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59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4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5" dur="indefinite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9" presetClass="emph" presetSubtype="0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2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9" presetClass="emph" presetSubtype="0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2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3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1" grpId="8" animBg="1"/>
      <p:bldP spid="61" grpId="9" animBg="1"/>
      <p:bldP spid="168" grpId="0"/>
      <p:bldP spid="169" grpId="0"/>
      <p:bldP spid="170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3" grpId="0"/>
      <p:bldP spid="186" grpId="0"/>
      <p:bldP spid="187" grpId="0"/>
      <p:bldP spid="188" grpId="0"/>
      <p:bldP spid="189" grpId="0"/>
      <p:bldP spid="190" grpId="0"/>
      <p:bldP spid="193" grpId="0"/>
      <p:bldP spid="194" grpId="0"/>
      <p:bldP spid="195" grpId="0"/>
      <p:bldP spid="200" grpId="0"/>
      <p:bldP spid="200" grpId="1"/>
      <p:bldP spid="200" grpId="2"/>
      <p:bldP spid="200" grpId="3"/>
      <p:bldP spid="200" grpId="4"/>
      <p:bldP spid="94" grpId="0"/>
      <p:bldP spid="95" grpId="0"/>
      <p:bldP spid="96" grpId="0"/>
      <p:bldP spid="97" grpId="0"/>
      <p:bldP spid="98" grpId="0"/>
      <p:bldP spid="100" grpId="0"/>
      <p:bldP spid="90" grpId="0"/>
      <p:bldP spid="91" grpId="0"/>
      <p:bldP spid="102" grpId="0"/>
      <p:bldP spid="103" grpId="0"/>
      <p:bldP spid="104" grpId="0"/>
      <p:bldP spid="106" grpId="0"/>
      <p:bldP spid="108" grpId="0"/>
      <p:bldP spid="109" grpId="0"/>
      <p:bldP spid="111" grpId="0"/>
      <p:bldP spid="113" grpId="0"/>
      <p:bldP spid="113" grpId="1"/>
      <p:bldP spid="113" grpId="2"/>
      <p:bldP spid="114" grpId="0"/>
      <p:bldP spid="115" grpId="0"/>
      <p:bldP spid="224" grpId="0"/>
      <p:bldP spid="227" grpId="1" animBg="1"/>
      <p:bldP spid="227" grpId="2" animBg="1"/>
      <p:bldP spid="228" grpId="0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40" grpId="0"/>
      <p:bldP spid="241" grpId="0"/>
      <p:bldP spid="245" grpId="0"/>
      <p:bldP spid="255" grpId="0"/>
      <p:bldP spid="256" grpId="0"/>
      <p:bldP spid="265" grpId="0"/>
      <p:bldP spid="290" grpId="0"/>
      <p:bldP spid="2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4276-33E6-44BE-A8C3-BF7AF1FC374F}" type="slidenum">
              <a:rPr lang="es-ES"/>
              <a:pPr/>
              <a:t>6</a:t>
            </a:fld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53" y="0"/>
            <a:ext cx="714348" cy="10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857224" y="214290"/>
            <a:ext cx="6572296" cy="92869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I.   DISEÑO</a:t>
            </a:r>
            <a:r>
              <a:rPr kumimoji="0" lang="es-ES" sz="3000" b="0" i="0" u="none" strike="noStrike" kern="1200" cap="none" spc="-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s-ES" sz="3000" spc="-1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TABLA  DE ESTADOS Y FLIP  FLOPS J- K </a:t>
            </a:r>
            <a:r>
              <a:rPr kumimoji="0" lang="es-E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s-E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s-ES" sz="40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714348" y="1643050"/>
          <a:ext cx="7572427" cy="4469709"/>
        </p:xfrm>
        <a:graphic>
          <a:graphicData uri="http://schemas.openxmlformats.org/drawingml/2006/table">
            <a:tbl>
              <a:tblPr/>
              <a:tblGrid>
                <a:gridCol w="358126"/>
                <a:gridCol w="358989"/>
                <a:gridCol w="424574"/>
                <a:gridCol w="424574"/>
                <a:gridCol w="424574"/>
                <a:gridCol w="424574"/>
                <a:gridCol w="460818"/>
                <a:gridCol w="460818"/>
                <a:gridCol w="460818"/>
                <a:gridCol w="416977"/>
                <a:gridCol w="429582"/>
                <a:gridCol w="442695"/>
                <a:gridCol w="385741"/>
                <a:gridCol w="442695"/>
                <a:gridCol w="385741"/>
                <a:gridCol w="442695"/>
                <a:gridCol w="385741"/>
                <a:gridCol w="442695"/>
              </a:tblGrid>
              <a:tr h="2048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4276-33E6-44BE-A8C3-BF7AF1FC374F}" type="slidenum">
              <a:rPr lang="es-ES"/>
              <a:pPr/>
              <a:t>7</a:t>
            </a:fld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53" y="0"/>
            <a:ext cx="714348" cy="10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428594" y="1500174"/>
          <a:ext cx="8001061" cy="4469709"/>
        </p:xfrm>
        <a:graphic>
          <a:graphicData uri="http://schemas.openxmlformats.org/drawingml/2006/table">
            <a:tbl>
              <a:tblPr/>
              <a:tblGrid>
                <a:gridCol w="378397"/>
                <a:gridCol w="379308"/>
                <a:gridCol w="448606"/>
                <a:gridCol w="448606"/>
                <a:gridCol w="448606"/>
                <a:gridCol w="448606"/>
                <a:gridCol w="486903"/>
                <a:gridCol w="486903"/>
                <a:gridCol w="486903"/>
                <a:gridCol w="486903"/>
                <a:gridCol w="407575"/>
                <a:gridCol w="467755"/>
                <a:gridCol w="407575"/>
                <a:gridCol w="467755"/>
                <a:gridCol w="407575"/>
                <a:gridCol w="467755"/>
                <a:gridCol w="407575"/>
                <a:gridCol w="467755"/>
              </a:tblGrid>
              <a:tr h="2048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Rectángulo"/>
          <p:cNvSpPr/>
          <p:nvPr/>
        </p:nvSpPr>
        <p:spPr>
          <a:xfrm>
            <a:off x="1214414" y="285729"/>
            <a:ext cx="6143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I.   DISEÑO TABLA  DE ESTADOS Y FLIP  FLOPS J- K </a:t>
            </a:r>
            <a:endParaRPr lang="es-ES" sz="3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4276-33E6-44BE-A8C3-BF7AF1FC374F}" type="slidenum">
              <a:rPr lang="es-ES"/>
              <a:pPr/>
              <a:t>8</a:t>
            </a:fld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8215" y="0"/>
            <a:ext cx="785786" cy="11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571472" y="1571612"/>
          <a:ext cx="8072492" cy="4212234"/>
        </p:xfrm>
        <a:graphic>
          <a:graphicData uri="http://schemas.openxmlformats.org/drawingml/2006/table">
            <a:tbl>
              <a:tblPr/>
              <a:tblGrid>
                <a:gridCol w="381776"/>
                <a:gridCol w="382696"/>
                <a:gridCol w="452611"/>
                <a:gridCol w="452611"/>
                <a:gridCol w="452611"/>
                <a:gridCol w="452611"/>
                <a:gridCol w="491249"/>
                <a:gridCol w="491249"/>
                <a:gridCol w="491249"/>
                <a:gridCol w="491249"/>
                <a:gridCol w="411214"/>
                <a:gridCol w="471931"/>
                <a:gridCol w="411214"/>
                <a:gridCol w="471931"/>
                <a:gridCol w="411214"/>
                <a:gridCol w="471931"/>
                <a:gridCol w="411214"/>
                <a:gridCol w="471931"/>
              </a:tblGrid>
              <a:tr h="1923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K3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K2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K1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K0</a:t>
                      </a:r>
                      <a:endParaRPr lang="es-ES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2071670" y="3571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I.   DISEÑO TABLA  DE ESTADOS Y FLIP  FLOPS J- K </a:t>
            </a:r>
            <a:endParaRPr lang="es-E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928662" y="1857364"/>
          <a:ext cx="7215238" cy="3802015"/>
        </p:xfrm>
        <a:graphic>
          <a:graphicData uri="http://schemas.openxmlformats.org/drawingml/2006/table">
            <a:tbl>
              <a:tblPr/>
              <a:tblGrid>
                <a:gridCol w="341234"/>
                <a:gridCol w="342056"/>
                <a:gridCol w="404547"/>
                <a:gridCol w="404547"/>
                <a:gridCol w="404547"/>
                <a:gridCol w="404547"/>
                <a:gridCol w="439081"/>
                <a:gridCol w="439081"/>
                <a:gridCol w="439081"/>
                <a:gridCol w="439081"/>
                <a:gridCol w="367546"/>
                <a:gridCol w="421813"/>
                <a:gridCol w="367546"/>
                <a:gridCol w="421813"/>
                <a:gridCol w="367546"/>
                <a:gridCol w="421813"/>
                <a:gridCol w="367546"/>
                <a:gridCol w="421813"/>
              </a:tblGrid>
              <a:tr h="2278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q3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q2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Q3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Q2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Q0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J3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K3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J2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K2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J1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K1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J0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K0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E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2071670" y="5000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pc="-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I.   DISEÑO TABLA  DE ESTADOS Y FLIP  FLOPS J- K </a:t>
            </a:r>
            <a:endParaRPr lang="es-E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4616</TotalTime>
  <Words>2292</Words>
  <Application>Microsoft Office PowerPoint</Application>
  <PresentationFormat>Presentación en pantalla (4:3)</PresentationFormat>
  <Paragraphs>2057</Paragraphs>
  <Slides>43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Metro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presión transmembranaria para microfiltracion tangencial</dc:title>
  <dc:creator>Gadolf</dc:creator>
  <cp:lastModifiedBy>SISTEMA</cp:lastModifiedBy>
  <cp:revision>712</cp:revision>
  <dcterms:created xsi:type="dcterms:W3CDTF">2008-02-16T16:08:41Z</dcterms:created>
  <dcterms:modified xsi:type="dcterms:W3CDTF">2009-09-14T16:32:02Z</dcterms:modified>
</cp:coreProperties>
</file>