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267" r:id="rId2"/>
    <p:sldId id="272" r:id="rId3"/>
    <p:sldId id="271" r:id="rId4"/>
    <p:sldId id="274" r:id="rId5"/>
    <p:sldId id="284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77" r:id="rId14"/>
  </p:sldIdLst>
  <p:sldSz cx="9144000" cy="6858000" type="screen4x3"/>
  <p:notesSz cx="6858000" cy="9144000"/>
  <p:custShowLst>
    <p:custShow name="Presentación personalizada 1" id="0">
      <p:sldLst>
        <p:sld r:id="rId2"/>
        <p:sld r:id="rId3"/>
        <p:sld r:id="rId4"/>
        <p:sld r:id="rId5"/>
        <p:sld r:id="rId6"/>
      </p:sldLst>
    </p:custShow>
  </p:custShow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FF"/>
    <a:srgbClr val="BDFFFF"/>
    <a:srgbClr val="66FFFF"/>
    <a:srgbClr val="FF00FF"/>
    <a:srgbClr val="CCCCFF"/>
    <a:srgbClr val="059508"/>
    <a:srgbClr val="07B107"/>
    <a:srgbClr val="000099"/>
    <a:srgbClr val="000066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385" autoAdjust="0"/>
    <p:restoredTop sz="98485" autoAdjust="0"/>
  </p:normalViewPr>
  <p:slideViewPr>
    <p:cSldViewPr snapToGrid="0" snapToObjects="1">
      <p:cViewPr>
        <p:scale>
          <a:sx n="75" d="100"/>
          <a:sy n="75" d="100"/>
        </p:scale>
        <p:origin x="-57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18" Type="http://schemas.openxmlformats.org/officeDocument/2006/relationships/image" Target="../media/image22.emf"/><Relationship Id="rId26" Type="http://schemas.openxmlformats.org/officeDocument/2006/relationships/image" Target="../media/image30.emf"/><Relationship Id="rId39" Type="http://schemas.openxmlformats.org/officeDocument/2006/relationships/image" Target="../media/image43.emf"/><Relationship Id="rId3" Type="http://schemas.openxmlformats.org/officeDocument/2006/relationships/image" Target="../media/image7.emf"/><Relationship Id="rId21" Type="http://schemas.openxmlformats.org/officeDocument/2006/relationships/image" Target="../media/image25.emf"/><Relationship Id="rId34" Type="http://schemas.openxmlformats.org/officeDocument/2006/relationships/image" Target="../media/image38.emf"/><Relationship Id="rId42" Type="http://schemas.openxmlformats.org/officeDocument/2006/relationships/image" Target="../media/image46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17" Type="http://schemas.openxmlformats.org/officeDocument/2006/relationships/image" Target="../media/image21.emf"/><Relationship Id="rId25" Type="http://schemas.openxmlformats.org/officeDocument/2006/relationships/image" Target="../media/image29.emf"/><Relationship Id="rId33" Type="http://schemas.openxmlformats.org/officeDocument/2006/relationships/image" Target="../media/image37.emf"/><Relationship Id="rId38" Type="http://schemas.openxmlformats.org/officeDocument/2006/relationships/image" Target="../media/image42.emf"/><Relationship Id="rId46" Type="http://schemas.openxmlformats.org/officeDocument/2006/relationships/image" Target="../media/image50.emf"/><Relationship Id="rId2" Type="http://schemas.openxmlformats.org/officeDocument/2006/relationships/image" Target="../media/image6.emf"/><Relationship Id="rId16" Type="http://schemas.openxmlformats.org/officeDocument/2006/relationships/image" Target="../media/image20.emf"/><Relationship Id="rId20" Type="http://schemas.openxmlformats.org/officeDocument/2006/relationships/image" Target="../media/image24.emf"/><Relationship Id="rId29" Type="http://schemas.openxmlformats.org/officeDocument/2006/relationships/image" Target="../media/image33.emf"/><Relationship Id="rId41" Type="http://schemas.openxmlformats.org/officeDocument/2006/relationships/image" Target="../media/image45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24" Type="http://schemas.openxmlformats.org/officeDocument/2006/relationships/image" Target="../media/image28.emf"/><Relationship Id="rId32" Type="http://schemas.openxmlformats.org/officeDocument/2006/relationships/image" Target="../media/image36.emf"/><Relationship Id="rId37" Type="http://schemas.openxmlformats.org/officeDocument/2006/relationships/image" Target="../media/image41.emf"/><Relationship Id="rId40" Type="http://schemas.openxmlformats.org/officeDocument/2006/relationships/image" Target="../media/image44.emf"/><Relationship Id="rId45" Type="http://schemas.openxmlformats.org/officeDocument/2006/relationships/image" Target="../media/image49.emf"/><Relationship Id="rId5" Type="http://schemas.openxmlformats.org/officeDocument/2006/relationships/image" Target="../media/image9.emf"/><Relationship Id="rId15" Type="http://schemas.openxmlformats.org/officeDocument/2006/relationships/image" Target="../media/image19.emf"/><Relationship Id="rId23" Type="http://schemas.openxmlformats.org/officeDocument/2006/relationships/image" Target="../media/image27.emf"/><Relationship Id="rId28" Type="http://schemas.openxmlformats.org/officeDocument/2006/relationships/image" Target="../media/image32.emf"/><Relationship Id="rId36" Type="http://schemas.openxmlformats.org/officeDocument/2006/relationships/image" Target="../media/image40.emf"/><Relationship Id="rId10" Type="http://schemas.openxmlformats.org/officeDocument/2006/relationships/image" Target="../media/image14.emf"/><Relationship Id="rId19" Type="http://schemas.openxmlformats.org/officeDocument/2006/relationships/image" Target="../media/image23.emf"/><Relationship Id="rId31" Type="http://schemas.openxmlformats.org/officeDocument/2006/relationships/image" Target="../media/image35.emf"/><Relationship Id="rId44" Type="http://schemas.openxmlformats.org/officeDocument/2006/relationships/image" Target="../media/image48.emf"/><Relationship Id="rId4" Type="http://schemas.openxmlformats.org/officeDocument/2006/relationships/image" Target="../media/image8.emf"/><Relationship Id="rId9" Type="http://schemas.openxmlformats.org/officeDocument/2006/relationships/image" Target="../media/image13.emf"/><Relationship Id="rId14" Type="http://schemas.openxmlformats.org/officeDocument/2006/relationships/image" Target="../media/image18.emf"/><Relationship Id="rId22" Type="http://schemas.openxmlformats.org/officeDocument/2006/relationships/image" Target="../media/image26.emf"/><Relationship Id="rId27" Type="http://schemas.openxmlformats.org/officeDocument/2006/relationships/image" Target="../media/image31.emf"/><Relationship Id="rId30" Type="http://schemas.openxmlformats.org/officeDocument/2006/relationships/image" Target="../media/image34.emf"/><Relationship Id="rId35" Type="http://schemas.openxmlformats.org/officeDocument/2006/relationships/image" Target="../media/image39.emf"/><Relationship Id="rId43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BF80BB8-257B-49EA-B963-8B51F76C9468}" type="datetimeFigureOut">
              <a:rPr lang="es-ES"/>
              <a:pPr>
                <a:defRPr/>
              </a:pPr>
              <a:t>16/06/2010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90A58FC-903E-4CC3-A380-46790551540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A440C42-CCE9-4E1C-92AF-D0F93B16C4F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B120FB6-7F7F-4FF1-80A7-4D9A46B5E59B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15363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1146E2C-6602-4787-A8BB-2FD88575DFBC}" type="slidenum">
              <a:rPr lang="en-US" sz="1200" b="1"/>
              <a:pPr algn="r"/>
              <a:t>1</a:t>
            </a:fld>
            <a:endParaRPr lang="en-US" sz="1200" b="1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8500"/>
            <a:ext cx="4568825" cy="3425825"/>
          </a:xfrm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333875"/>
            <a:ext cx="4995863" cy="4122738"/>
          </a:xfrm>
          <a:noFill/>
          <a:ln/>
        </p:spPr>
        <p:txBody>
          <a:bodyPr/>
          <a:lstStyle/>
          <a:p>
            <a:endParaRPr lang="es-ES_tradn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48056F0-A6DF-497B-9B20-83CC57CFE3EE}" type="slidenum">
              <a:rPr lang="es-ES" sz="1200"/>
              <a:pPr algn="r"/>
              <a:t>2</a:t>
            </a:fld>
            <a:endParaRPr lang="es-E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EDC271F-D354-43A0-9D70-32D0F2300FC2}" type="slidenum">
              <a:rPr lang="es-ES" sz="1200"/>
              <a:pPr algn="r"/>
              <a:t>13</a:t>
            </a:fld>
            <a:endParaRPr lang="es-E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200" y="76200"/>
            <a:ext cx="8382000" cy="685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6550" y="939800"/>
            <a:ext cx="8382000" cy="5181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200" y="76200"/>
            <a:ext cx="8382000" cy="685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36550" y="939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03750" y="939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76200" y="76200"/>
            <a:ext cx="8382000" cy="685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36550" y="939800"/>
            <a:ext cx="4114800" cy="2514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03750" y="939800"/>
            <a:ext cx="4114800" cy="2514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336550" y="3606800"/>
            <a:ext cx="4114800" cy="2514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03750" y="3606800"/>
            <a:ext cx="4114800" cy="2514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200" y="76200"/>
            <a:ext cx="8382000" cy="685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36550" y="939800"/>
            <a:ext cx="8382000" cy="5181600"/>
          </a:xfrm>
        </p:spPr>
        <p:txBody>
          <a:bodyPr/>
          <a:lstStyle/>
          <a:p>
            <a:pPr lvl="0"/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939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Haga clic para modificar el estilo de texto del patrón</a:t>
            </a:r>
          </a:p>
          <a:p>
            <a:pPr lvl="1"/>
            <a:r>
              <a:rPr lang="en-US" smtClean="0"/>
              <a:t> Segundo nivel</a:t>
            </a:r>
          </a:p>
          <a:p>
            <a:pPr lvl="2"/>
            <a:r>
              <a:rPr lang="en-US" smtClean="0"/>
              <a:t> 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07950" y="765175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07950" y="819150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5126" name="Picture 18" descr="uvlogos-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389938" y="-12700"/>
            <a:ext cx="7318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8" descr="BIONANOTECNOLOGIA LOGO 1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9050" y="6086475"/>
            <a:ext cx="1785938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0" y="10747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>
            <a:off x="468313" y="85725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14"/>
          <p:cNvSpPr>
            <a:spLocks noChangeArrowheads="1"/>
          </p:cNvSpPr>
          <p:nvPr userDrawn="1"/>
        </p:nvSpPr>
        <p:spPr bwMode="auto">
          <a:xfrm>
            <a:off x="8491538" y="6477000"/>
            <a:ext cx="63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fld id="{8C5E763E-1B05-4F0B-9082-FCEB64513CAA}" type="slidenum">
              <a:rPr lang="en-US" sz="1800">
                <a:solidFill>
                  <a:srgbClr val="0000FF"/>
                </a:solidFill>
              </a:rPr>
              <a:pPr algn="r" eaLnBrk="0" hangingPunct="0">
                <a:defRPr/>
              </a:pPr>
              <a:t>‹Nº›</a:t>
            </a:fld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3048000" y="6477000"/>
            <a:ext cx="320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Digital System Design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FF"/>
        </a:buClr>
        <a:buSzPct val="8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2.bin"/><Relationship Id="rId39" Type="http://schemas.openxmlformats.org/officeDocument/2006/relationships/oleObject" Target="../embeddings/oleObject35.bin"/><Relationship Id="rId3" Type="http://schemas.openxmlformats.org/officeDocument/2006/relationships/oleObject" Target="../embeddings/oleObject2.bin"/><Relationship Id="rId21" Type="http://schemas.openxmlformats.org/officeDocument/2006/relationships/image" Target="../media/image52.gif"/><Relationship Id="rId34" Type="http://schemas.openxmlformats.org/officeDocument/2006/relationships/oleObject" Target="../embeddings/oleObject30.bin"/><Relationship Id="rId42" Type="http://schemas.openxmlformats.org/officeDocument/2006/relationships/oleObject" Target="../embeddings/oleObject38.bin"/><Relationship Id="rId47" Type="http://schemas.openxmlformats.org/officeDocument/2006/relationships/oleObject" Target="../embeddings/oleObject43.bin"/><Relationship Id="rId50" Type="http://schemas.openxmlformats.org/officeDocument/2006/relationships/oleObject" Target="../embeddings/oleObject46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1.bin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1.bin"/><Relationship Id="rId33" Type="http://schemas.openxmlformats.org/officeDocument/2006/relationships/oleObject" Target="../embeddings/oleObject29.bin"/><Relationship Id="rId38" Type="http://schemas.openxmlformats.org/officeDocument/2006/relationships/oleObject" Target="../embeddings/oleObject34.bin"/><Relationship Id="rId46" Type="http://schemas.openxmlformats.org/officeDocument/2006/relationships/oleObject" Target="../embeddings/oleObject42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5.bin"/><Relationship Id="rId20" Type="http://schemas.openxmlformats.org/officeDocument/2006/relationships/image" Target="../media/image51.gif"/><Relationship Id="rId29" Type="http://schemas.openxmlformats.org/officeDocument/2006/relationships/oleObject" Target="../embeddings/oleObject25.bin"/><Relationship Id="rId41" Type="http://schemas.openxmlformats.org/officeDocument/2006/relationships/oleObject" Target="../embeddings/oleObject3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24" Type="http://schemas.openxmlformats.org/officeDocument/2006/relationships/oleObject" Target="../embeddings/oleObject20.bin"/><Relationship Id="rId32" Type="http://schemas.openxmlformats.org/officeDocument/2006/relationships/oleObject" Target="../embeddings/oleObject28.bin"/><Relationship Id="rId37" Type="http://schemas.openxmlformats.org/officeDocument/2006/relationships/oleObject" Target="../embeddings/oleObject33.bin"/><Relationship Id="rId40" Type="http://schemas.openxmlformats.org/officeDocument/2006/relationships/oleObject" Target="../embeddings/oleObject36.bin"/><Relationship Id="rId45" Type="http://schemas.openxmlformats.org/officeDocument/2006/relationships/oleObject" Target="../embeddings/oleObject41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9.bin"/><Relationship Id="rId28" Type="http://schemas.openxmlformats.org/officeDocument/2006/relationships/oleObject" Target="../embeddings/oleObject24.bin"/><Relationship Id="rId36" Type="http://schemas.openxmlformats.org/officeDocument/2006/relationships/oleObject" Target="../embeddings/oleObject32.bin"/><Relationship Id="rId49" Type="http://schemas.openxmlformats.org/officeDocument/2006/relationships/oleObject" Target="../embeddings/oleObject45.bin"/><Relationship Id="rId10" Type="http://schemas.openxmlformats.org/officeDocument/2006/relationships/oleObject" Target="../embeddings/oleObject9.bin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27.bin"/><Relationship Id="rId44" Type="http://schemas.openxmlformats.org/officeDocument/2006/relationships/oleObject" Target="../embeddings/oleObject40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3.bin"/><Relationship Id="rId22" Type="http://schemas.openxmlformats.org/officeDocument/2006/relationships/image" Target="../media/image53.gif"/><Relationship Id="rId27" Type="http://schemas.openxmlformats.org/officeDocument/2006/relationships/oleObject" Target="../embeddings/oleObject23.bin"/><Relationship Id="rId30" Type="http://schemas.openxmlformats.org/officeDocument/2006/relationships/oleObject" Target="../embeddings/oleObject26.bin"/><Relationship Id="rId35" Type="http://schemas.openxmlformats.org/officeDocument/2006/relationships/oleObject" Target="../embeddings/oleObject31.bin"/><Relationship Id="rId43" Type="http://schemas.openxmlformats.org/officeDocument/2006/relationships/oleObject" Target="../embeddings/oleObject39.bin"/><Relationship Id="rId48" Type="http://schemas.openxmlformats.org/officeDocument/2006/relationships/oleObject" Target="../embeddings/oleObject44.bin"/><Relationship Id="rId8" Type="http://schemas.openxmlformats.org/officeDocument/2006/relationships/oleObject" Target="../embeddings/oleObject7.bin"/><Relationship Id="rId51" Type="http://schemas.openxmlformats.org/officeDocument/2006/relationships/oleObject" Target="../embeddings/oleObject4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BIONANOTECNOLOGIA LOGO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2775" y="2660650"/>
            <a:ext cx="5505450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657225" y="1071563"/>
            <a:ext cx="77724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 i="1" dirty="0" smtClean="0">
                <a:solidFill>
                  <a:srgbClr val="9900FF"/>
                </a:solidFill>
              </a:rPr>
              <a:t>Digital </a:t>
            </a:r>
            <a:r>
              <a:rPr lang="en-US" sz="4400" b="1" i="1" dirty="0">
                <a:solidFill>
                  <a:srgbClr val="9900FF"/>
                </a:solidFill>
              </a:rPr>
              <a:t>System Design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Mapas K</a:t>
            </a:r>
          </a:p>
        </p:txBody>
      </p:sp>
      <p:cxnSp>
        <p:nvCxnSpPr>
          <p:cNvPr id="8" name="7 Conector recto"/>
          <p:cNvCxnSpPr/>
          <p:nvPr/>
        </p:nvCxnSpPr>
        <p:spPr>
          <a:xfrm>
            <a:off x="1254642" y="1467293"/>
            <a:ext cx="630863" cy="610187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431238" y="1287555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>
                <a:solidFill>
                  <a:srgbClr val="FF00FF"/>
                </a:solidFill>
              </a:rPr>
              <a:t>X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2</a:t>
            </a:r>
            <a:endParaRPr lang="es-ES" b="1" dirty="0"/>
          </a:p>
        </p:txBody>
      </p:sp>
      <p:sp>
        <p:nvSpPr>
          <p:cNvPr id="10" name="9 Rectángulo"/>
          <p:cNvSpPr/>
          <p:nvPr/>
        </p:nvSpPr>
        <p:spPr>
          <a:xfrm>
            <a:off x="903290" y="1645680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Q</a:t>
            </a:r>
            <a:r>
              <a:rPr lang="es-ES" b="1" i="1" baseline="-25000" dirty="0" smtClean="0"/>
              <a:t>1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0</a:t>
            </a:r>
            <a:endParaRPr lang="es-ES" b="1" dirty="0"/>
          </a:p>
        </p:txBody>
      </p:sp>
      <p:sp>
        <p:nvSpPr>
          <p:cNvPr id="11" name="10 Rectángulo"/>
          <p:cNvSpPr/>
          <p:nvPr/>
        </p:nvSpPr>
        <p:spPr>
          <a:xfrm>
            <a:off x="1913838" y="1706655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0</a:t>
            </a:r>
            <a:r>
              <a:rPr lang="es-ES" i="1" dirty="0" smtClean="0"/>
              <a:t>00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2586938" y="1706655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0</a:t>
            </a:r>
            <a:r>
              <a:rPr lang="es-ES" i="1" dirty="0" smtClean="0"/>
              <a:t>01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3254057" y="1706655"/>
            <a:ext cx="623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0</a:t>
            </a:r>
            <a:r>
              <a:rPr lang="es-ES" i="1" dirty="0" smtClean="0"/>
              <a:t>11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3952557" y="171112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0</a:t>
            </a:r>
            <a:r>
              <a:rPr lang="es-ES" i="1" dirty="0" smtClean="0"/>
              <a:t>10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4600257" y="172382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1</a:t>
            </a:r>
            <a:r>
              <a:rPr lang="es-ES" i="1" dirty="0" smtClean="0"/>
              <a:t>10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5271988" y="1706655"/>
            <a:ext cx="600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1</a:t>
            </a:r>
            <a:r>
              <a:rPr lang="es-ES" i="1" dirty="0" smtClean="0"/>
              <a:t>11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5956419" y="172382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1</a:t>
            </a:r>
            <a:r>
              <a:rPr lang="es-ES" i="1" dirty="0" smtClean="0"/>
              <a:t>01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6628150" y="1719647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1</a:t>
            </a:r>
            <a:r>
              <a:rPr lang="es-ES" i="1" dirty="0" smtClean="0"/>
              <a:t>00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1442374" y="21854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/>
              <a:t>00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1446795" y="286305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/>
              <a:t>01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1472195" y="3556000"/>
            <a:ext cx="469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/>
              <a:t>11</a:t>
            </a:r>
            <a:endParaRPr lang="es-ES" dirty="0"/>
          </a:p>
        </p:txBody>
      </p:sp>
      <p:sp>
        <p:nvSpPr>
          <p:cNvPr id="22" name="21 Rectángulo"/>
          <p:cNvSpPr/>
          <p:nvPr/>
        </p:nvSpPr>
        <p:spPr>
          <a:xfrm>
            <a:off x="1441753" y="4233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/>
              <a:t>10</a:t>
            </a:r>
            <a:endParaRPr lang="es-ES" dirty="0"/>
          </a:p>
        </p:txBody>
      </p:sp>
      <p:cxnSp>
        <p:nvCxnSpPr>
          <p:cNvPr id="23" name="22 Conector recto"/>
          <p:cNvCxnSpPr/>
          <p:nvPr/>
        </p:nvCxnSpPr>
        <p:spPr>
          <a:xfrm rot="5400000" flipH="1" flipV="1">
            <a:off x="6993488" y="4533985"/>
            <a:ext cx="595016" cy="574607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7254450" y="4777087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" b="1" i="1" dirty="0" smtClean="0">
                <a:solidFill>
                  <a:srgbClr val="FF0000"/>
                </a:solidFill>
              </a:rPr>
              <a:t>Z</a:t>
            </a:r>
            <a:r>
              <a:rPr lang="es-ES" b="1" i="1" baseline="-25000" dirty="0" smtClean="0">
                <a:solidFill>
                  <a:srgbClr val="FF0000"/>
                </a:solidFill>
              </a:rPr>
              <a:t>1</a:t>
            </a:r>
            <a:endParaRPr lang="es-ES" b="1" i="1" dirty="0"/>
          </a:p>
        </p:txBody>
      </p:sp>
      <p:sp>
        <p:nvSpPr>
          <p:cNvPr id="31" name="30 Rectángulo redondeado"/>
          <p:cNvSpPr/>
          <p:nvPr/>
        </p:nvSpPr>
        <p:spPr bwMode="auto">
          <a:xfrm>
            <a:off x="3320509" y="3556000"/>
            <a:ext cx="2552155" cy="115461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33" name="32 Rectángulo redondeado"/>
          <p:cNvSpPr/>
          <p:nvPr/>
        </p:nvSpPr>
        <p:spPr bwMode="auto">
          <a:xfrm>
            <a:off x="5356906" y="2863050"/>
            <a:ext cx="1183098" cy="46166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55" name="54 Abrir corchete"/>
          <p:cNvSpPr/>
          <p:nvPr/>
        </p:nvSpPr>
        <p:spPr>
          <a:xfrm rot="16200000">
            <a:off x="3344594" y="2062921"/>
            <a:ext cx="459135" cy="507303"/>
          </a:xfrm>
          <a:prstGeom prst="leftBracket">
            <a:avLst/>
          </a:prstGeom>
          <a:solidFill>
            <a:srgbClr val="BDFFFF">
              <a:alpha val="45000"/>
            </a:srgbClr>
          </a:solidFill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55 Abrir corchete"/>
          <p:cNvSpPr/>
          <p:nvPr/>
        </p:nvSpPr>
        <p:spPr>
          <a:xfrm rot="5400000" flipV="1">
            <a:off x="3284909" y="4271696"/>
            <a:ext cx="578505" cy="507303"/>
          </a:xfrm>
          <a:prstGeom prst="leftBracket">
            <a:avLst/>
          </a:prstGeom>
          <a:solidFill>
            <a:srgbClr val="BDFFFF">
              <a:alpha val="45000"/>
            </a:srgbClr>
          </a:solidFill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56 Rectángulo"/>
          <p:cNvSpPr/>
          <p:nvPr/>
        </p:nvSpPr>
        <p:spPr>
          <a:xfrm>
            <a:off x="319523" y="5118797"/>
            <a:ext cx="7786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b="1" i="1" dirty="0" smtClean="0">
                <a:solidFill>
                  <a:srgbClr val="FF0000"/>
                </a:solidFill>
              </a:rPr>
              <a:t>Z</a:t>
            </a:r>
            <a:r>
              <a:rPr lang="es-ES" b="1" i="1" baseline="-25000" dirty="0" smtClean="0">
                <a:solidFill>
                  <a:srgbClr val="FF0000"/>
                </a:solidFill>
              </a:rPr>
              <a:t>1</a:t>
            </a:r>
            <a:r>
              <a:rPr lang="es-ES" b="1" i="1" dirty="0" smtClean="0">
                <a:solidFill>
                  <a:srgbClr val="FF0000"/>
                </a:solidFill>
              </a:rPr>
              <a:t>=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1 </a:t>
            </a:r>
            <a:r>
              <a:rPr lang="es-ES" b="1" i="1" dirty="0" smtClean="0">
                <a:solidFill>
                  <a:srgbClr val="0000FF"/>
                </a:solidFill>
              </a:rPr>
              <a:t>+</a:t>
            </a:r>
            <a:r>
              <a:rPr lang="es-ES" b="1" i="1" dirty="0" smtClean="0">
                <a:solidFill>
                  <a:srgbClr val="FF00FF"/>
                </a:solidFill>
              </a:rPr>
              <a:t> </a:t>
            </a:r>
            <a:r>
              <a:rPr lang="es-ES" b="1" i="1" dirty="0" smtClean="0">
                <a:solidFill>
                  <a:srgbClr val="FF0000"/>
                </a:solidFill>
              </a:rPr>
              <a:t>X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2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~Q</a:t>
            </a:r>
            <a:r>
              <a:rPr lang="es-ES" b="1" i="1" baseline="-25000" dirty="0" smtClean="0"/>
              <a:t>1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0</a:t>
            </a:r>
            <a:r>
              <a:rPr lang="es-ES" b="1" i="1" dirty="0" smtClean="0">
                <a:solidFill>
                  <a:srgbClr val="0000FF"/>
                </a:solidFill>
              </a:rPr>
              <a:t> +</a:t>
            </a:r>
            <a:r>
              <a:rPr lang="es-ES" b="1" i="1" dirty="0" smtClean="0">
                <a:solidFill>
                  <a:srgbClr val="FF00FF"/>
                </a:solidFill>
              </a:rPr>
              <a:t> </a:t>
            </a:r>
            <a:r>
              <a:rPr lang="es-ES" b="1" i="1" dirty="0" smtClean="0">
                <a:solidFill>
                  <a:srgbClr val="FF0000"/>
                </a:solidFill>
              </a:rPr>
              <a:t>~X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2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0</a:t>
            </a:r>
            <a:endParaRPr lang="es-ES" b="1" dirty="0" smtClean="0"/>
          </a:p>
          <a:p>
            <a:endParaRPr lang="es-ES" b="1" dirty="0" smtClean="0"/>
          </a:p>
          <a:p>
            <a:endParaRPr lang="es-ES" b="1" i="1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885505" y="2077480"/>
          <a:ext cx="5404832" cy="273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604"/>
                <a:gridCol w="675604"/>
                <a:gridCol w="675604"/>
                <a:gridCol w="675604"/>
                <a:gridCol w="675604"/>
                <a:gridCol w="675604"/>
                <a:gridCol w="675604"/>
                <a:gridCol w="675604"/>
              </a:tblGrid>
              <a:tr h="684280"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3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280"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280"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s-E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s-E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280"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885505" y="2077480"/>
          <a:ext cx="5404832" cy="273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604"/>
                <a:gridCol w="675604"/>
                <a:gridCol w="675604"/>
                <a:gridCol w="675604"/>
                <a:gridCol w="675604"/>
                <a:gridCol w="675604"/>
                <a:gridCol w="675604"/>
                <a:gridCol w="675604"/>
              </a:tblGrid>
              <a:tr h="684280"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3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280"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280"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s-E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s-E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280"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Mapas K</a:t>
            </a:r>
          </a:p>
        </p:txBody>
      </p:sp>
      <p:cxnSp>
        <p:nvCxnSpPr>
          <p:cNvPr id="8" name="7 Conector recto"/>
          <p:cNvCxnSpPr/>
          <p:nvPr/>
        </p:nvCxnSpPr>
        <p:spPr>
          <a:xfrm>
            <a:off x="1254642" y="1467293"/>
            <a:ext cx="630863" cy="610187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431238" y="1287555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>
                <a:solidFill>
                  <a:srgbClr val="FF00FF"/>
                </a:solidFill>
              </a:rPr>
              <a:t>X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2</a:t>
            </a:r>
            <a:endParaRPr lang="es-ES" b="1" dirty="0"/>
          </a:p>
        </p:txBody>
      </p:sp>
      <p:sp>
        <p:nvSpPr>
          <p:cNvPr id="10" name="9 Rectángulo"/>
          <p:cNvSpPr/>
          <p:nvPr/>
        </p:nvSpPr>
        <p:spPr>
          <a:xfrm>
            <a:off x="903290" y="1645680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Q</a:t>
            </a:r>
            <a:r>
              <a:rPr lang="es-ES" b="1" i="1" baseline="-25000" dirty="0" smtClean="0"/>
              <a:t>1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0</a:t>
            </a:r>
            <a:endParaRPr lang="es-ES" b="1" dirty="0"/>
          </a:p>
        </p:txBody>
      </p:sp>
      <p:sp>
        <p:nvSpPr>
          <p:cNvPr id="11" name="10 Rectángulo"/>
          <p:cNvSpPr/>
          <p:nvPr/>
        </p:nvSpPr>
        <p:spPr>
          <a:xfrm>
            <a:off x="1913838" y="1706655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0</a:t>
            </a:r>
            <a:r>
              <a:rPr lang="es-ES" i="1" dirty="0" smtClean="0"/>
              <a:t>00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2586938" y="1706655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0</a:t>
            </a:r>
            <a:r>
              <a:rPr lang="es-ES" i="1" dirty="0" smtClean="0"/>
              <a:t>01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3254057" y="1706655"/>
            <a:ext cx="623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0</a:t>
            </a:r>
            <a:r>
              <a:rPr lang="es-ES" i="1" dirty="0" smtClean="0"/>
              <a:t>11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3952557" y="171112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0</a:t>
            </a:r>
            <a:r>
              <a:rPr lang="es-ES" i="1" dirty="0" smtClean="0"/>
              <a:t>10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4600257" y="172382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1</a:t>
            </a:r>
            <a:r>
              <a:rPr lang="es-ES" i="1" dirty="0" smtClean="0"/>
              <a:t>10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5271988" y="1706655"/>
            <a:ext cx="600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1</a:t>
            </a:r>
            <a:r>
              <a:rPr lang="es-ES" i="1" dirty="0" smtClean="0"/>
              <a:t>11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5956419" y="172382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1</a:t>
            </a:r>
            <a:r>
              <a:rPr lang="es-ES" i="1" dirty="0" smtClean="0"/>
              <a:t>01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6628150" y="1719647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1</a:t>
            </a:r>
            <a:r>
              <a:rPr lang="es-ES" i="1" dirty="0" smtClean="0"/>
              <a:t>00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1442374" y="21854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/>
              <a:t>00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1446795" y="286305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/>
              <a:t>01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1472195" y="3556000"/>
            <a:ext cx="469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/>
              <a:t>11</a:t>
            </a:r>
            <a:endParaRPr lang="es-ES" dirty="0"/>
          </a:p>
        </p:txBody>
      </p:sp>
      <p:sp>
        <p:nvSpPr>
          <p:cNvPr id="22" name="21 Rectángulo"/>
          <p:cNvSpPr/>
          <p:nvPr/>
        </p:nvSpPr>
        <p:spPr>
          <a:xfrm>
            <a:off x="1441753" y="4233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/>
              <a:t>10</a:t>
            </a:r>
            <a:endParaRPr lang="es-ES" dirty="0"/>
          </a:p>
        </p:txBody>
      </p:sp>
      <p:cxnSp>
        <p:nvCxnSpPr>
          <p:cNvPr id="23" name="22 Conector recto"/>
          <p:cNvCxnSpPr/>
          <p:nvPr/>
        </p:nvCxnSpPr>
        <p:spPr>
          <a:xfrm rot="5400000" flipH="1" flipV="1">
            <a:off x="6993488" y="4533985"/>
            <a:ext cx="595016" cy="574607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7254450" y="4777087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" b="1" i="1" dirty="0" smtClean="0">
                <a:solidFill>
                  <a:srgbClr val="FF0000"/>
                </a:solidFill>
              </a:rPr>
              <a:t>Z</a:t>
            </a:r>
            <a:r>
              <a:rPr lang="es-ES" b="1" i="1" baseline="-25000" dirty="0" smtClean="0">
                <a:solidFill>
                  <a:srgbClr val="FF0000"/>
                </a:solidFill>
              </a:rPr>
              <a:t>0</a:t>
            </a:r>
            <a:endParaRPr lang="es-ES" b="1" i="1" dirty="0"/>
          </a:p>
        </p:txBody>
      </p:sp>
      <p:sp>
        <p:nvSpPr>
          <p:cNvPr id="30" name="29 Rectángulo redondeado"/>
          <p:cNvSpPr/>
          <p:nvPr/>
        </p:nvSpPr>
        <p:spPr bwMode="auto">
          <a:xfrm>
            <a:off x="4660008" y="2185485"/>
            <a:ext cx="535780" cy="115461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31" name="30 Rectángulo redondeado"/>
          <p:cNvSpPr/>
          <p:nvPr/>
        </p:nvSpPr>
        <p:spPr bwMode="auto">
          <a:xfrm>
            <a:off x="1995389" y="3543300"/>
            <a:ext cx="1183098" cy="46166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33" name="32 Rectángulo redondeado"/>
          <p:cNvSpPr/>
          <p:nvPr/>
        </p:nvSpPr>
        <p:spPr bwMode="auto">
          <a:xfrm>
            <a:off x="4008708" y="2168321"/>
            <a:ext cx="1183098" cy="478830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29" name="28 Rectángulo redondeado"/>
          <p:cNvSpPr/>
          <p:nvPr/>
        </p:nvSpPr>
        <p:spPr bwMode="auto">
          <a:xfrm>
            <a:off x="2625038" y="3543300"/>
            <a:ext cx="535780" cy="115461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57" name="56 Rectángulo"/>
          <p:cNvSpPr/>
          <p:nvPr/>
        </p:nvSpPr>
        <p:spPr>
          <a:xfrm>
            <a:off x="319523" y="5118797"/>
            <a:ext cx="7786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b="1" i="1" dirty="0" smtClean="0">
                <a:solidFill>
                  <a:srgbClr val="FF0000"/>
                </a:solidFill>
              </a:rPr>
              <a:t>Z</a:t>
            </a:r>
            <a:r>
              <a:rPr lang="es-ES" b="1" i="1" baseline="-25000" dirty="0" smtClean="0">
                <a:solidFill>
                  <a:srgbClr val="FF0000"/>
                </a:solidFill>
              </a:rPr>
              <a:t>0</a:t>
            </a:r>
            <a:r>
              <a:rPr lang="es-ES" b="1" i="1" dirty="0" smtClean="0">
                <a:solidFill>
                  <a:srgbClr val="FF0000"/>
                </a:solidFill>
              </a:rPr>
              <a:t>=</a:t>
            </a:r>
            <a:r>
              <a:rPr lang="es-ES" b="1" i="1" dirty="0" smtClean="0"/>
              <a:t>~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2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1 </a:t>
            </a:r>
            <a:r>
              <a:rPr lang="es-ES" b="1" i="1" dirty="0" smtClean="0">
                <a:solidFill>
                  <a:srgbClr val="0000FF"/>
                </a:solidFill>
              </a:rPr>
              <a:t>+</a:t>
            </a:r>
            <a:r>
              <a:rPr lang="es-ES" b="1" i="1" dirty="0" smtClean="0">
                <a:solidFill>
                  <a:srgbClr val="FF00FF"/>
                </a:solidFill>
              </a:rPr>
              <a:t> </a:t>
            </a:r>
            <a:r>
              <a:rPr lang="es-ES" b="1" i="1" dirty="0" smtClean="0">
                <a:solidFill>
                  <a:srgbClr val="FF0000"/>
                </a:solidFill>
              </a:rPr>
              <a:t>~X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1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0</a:t>
            </a:r>
            <a:r>
              <a:rPr lang="es-ES" b="1" i="1" dirty="0" smtClean="0">
                <a:solidFill>
                  <a:srgbClr val="0000FF"/>
                </a:solidFill>
              </a:rPr>
              <a:t> +</a:t>
            </a:r>
            <a:r>
              <a:rPr lang="es-ES" b="1" i="1" dirty="0" smtClean="0">
                <a:solidFill>
                  <a:srgbClr val="FF00FF"/>
                </a:solidFill>
              </a:rPr>
              <a:t> </a:t>
            </a:r>
            <a:r>
              <a:rPr lang="es-ES" b="1" i="1" dirty="0" smtClean="0">
                <a:solidFill>
                  <a:srgbClr val="FF0000"/>
                </a:solidFill>
              </a:rPr>
              <a:t>X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2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1</a:t>
            </a:r>
          </a:p>
          <a:p>
            <a:pPr algn="ctr"/>
            <a:r>
              <a:rPr lang="es-ES" b="1" i="1" dirty="0" smtClean="0">
                <a:solidFill>
                  <a:srgbClr val="0000FF"/>
                </a:solidFill>
              </a:rPr>
              <a:t>+ 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2</a:t>
            </a:r>
            <a:r>
              <a:rPr lang="es-ES" b="1" i="1" smtClean="0">
                <a:solidFill>
                  <a:srgbClr val="0000FF"/>
                </a:solidFill>
              </a:rPr>
              <a:t>·</a:t>
            </a:r>
            <a:r>
              <a:rPr lang="es-ES" b="1" i="1" smtClean="0"/>
              <a:t>~Q</a:t>
            </a:r>
            <a:r>
              <a:rPr lang="es-ES" b="1" i="1" baseline="-25000" smtClean="0"/>
              <a:t>1</a:t>
            </a:r>
            <a:r>
              <a:rPr lang="es-ES" b="1" i="1" smtClean="0">
                <a:solidFill>
                  <a:srgbClr val="0000FF"/>
                </a:solidFill>
              </a:rPr>
              <a:t>·</a:t>
            </a:r>
            <a:r>
              <a:rPr lang="es-ES" b="1" i="1" smtClean="0"/>
              <a:t>~Q</a:t>
            </a:r>
            <a:r>
              <a:rPr lang="es-ES" b="1" i="1" baseline="-25000" smtClean="0"/>
              <a:t>0</a:t>
            </a:r>
            <a:endParaRPr lang="es-ES" b="1" dirty="0" smtClean="0"/>
          </a:p>
          <a:p>
            <a:endParaRPr lang="es-ES" b="1" i="1" dirty="0"/>
          </a:p>
        </p:txBody>
      </p:sp>
      <p:sp>
        <p:nvSpPr>
          <p:cNvPr id="28" name="27 Rectángulo redondeado"/>
          <p:cNvSpPr/>
          <p:nvPr/>
        </p:nvSpPr>
        <p:spPr bwMode="auto">
          <a:xfrm>
            <a:off x="6019919" y="3556000"/>
            <a:ext cx="535780" cy="115461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General</a:t>
            </a:r>
            <a:endParaRPr lang="es-ES" dirty="0" smtClean="0"/>
          </a:p>
        </p:txBody>
      </p:sp>
      <p:pic>
        <p:nvPicPr>
          <p:cNvPr id="28674" name="Picture 2" descr="G:\0738104\0738104-Semestre VI\Sistemas Digitales II\Magistral\Parciales\VainaMeal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" y="1533526"/>
            <a:ext cx="8143875" cy="3800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667000" y="933450"/>
          <a:ext cx="3781425" cy="4705350"/>
        </p:xfrm>
        <a:graphic>
          <a:graphicData uri="http://schemas.openxmlformats.org/presentationml/2006/ole">
            <p:oleObj spid="_x0000_s4098" name="Fotografía de Photo Editor" r:id="rId4" imgW="3780952" imgH="4704762" progId="">
              <p:embed/>
            </p:oleObj>
          </a:graphicData>
        </a:graphic>
      </p:graphicFrame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85800" y="1425264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eaLnBrk="0" hangingPunct="0">
              <a:lnSpc>
                <a:spcPct val="87000"/>
              </a:lnSpc>
            </a:pPr>
            <a:r>
              <a:rPr lang="es-CO" sz="4400" b="1" i="1" dirty="0" smtClean="0">
                <a:solidFill>
                  <a:srgbClr val="9900FF"/>
                </a:solidFill>
              </a:rPr>
              <a:t>Diseño de Máquinas de Estado Síncronas Tipo Mealy</a:t>
            </a:r>
          </a:p>
          <a:p>
            <a:pPr algn="ctr" eaLnBrk="0" hangingPunct="0">
              <a:lnSpc>
                <a:spcPct val="87000"/>
              </a:lnSpc>
            </a:pPr>
            <a:endParaRPr lang="es-CO" sz="4400" b="1" i="1" dirty="0" smtClean="0">
              <a:solidFill>
                <a:srgbClr val="9900FF"/>
              </a:solidFill>
            </a:endParaRPr>
          </a:p>
          <a:p>
            <a:pPr algn="ctr" eaLnBrk="0" hangingPunct="0">
              <a:lnSpc>
                <a:spcPct val="87000"/>
              </a:lnSpc>
            </a:pPr>
            <a:r>
              <a:rPr lang="es-CO" sz="4400" b="1" i="1" dirty="0" smtClean="0">
                <a:solidFill>
                  <a:srgbClr val="9900FF"/>
                </a:solidFill>
              </a:rPr>
              <a:t>Francisco Gómez 	0738104 </a:t>
            </a:r>
            <a:endParaRPr lang="es-CO" sz="4400" b="1" i="1" dirty="0">
              <a:solidFill>
                <a:srgbClr val="9900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667000" y="933450"/>
          <a:ext cx="3781425" cy="4705350"/>
        </p:xfrm>
        <a:graphic>
          <a:graphicData uri="http://schemas.openxmlformats.org/presentationml/2006/ole">
            <p:oleObj spid="_x0000_s1026" name="Fotografía de Photo Editor" r:id="rId4" imgW="3780952" imgH="4704762" progId="">
              <p:embed/>
            </p:oleObj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85800" y="1066084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eaLnBrk="0" hangingPunct="0">
              <a:lnSpc>
                <a:spcPct val="87000"/>
              </a:lnSpc>
            </a:pPr>
            <a:r>
              <a:rPr lang="es-CO" sz="4400" b="1" i="1" dirty="0" smtClean="0">
                <a:solidFill>
                  <a:srgbClr val="9900FF"/>
                </a:solidFill>
              </a:rPr>
              <a:t>Diseño de Máquinas de Estado Síncronas Tipo Mealy</a:t>
            </a:r>
            <a:endParaRPr lang="es-CO" sz="4400" b="1" i="1" dirty="0">
              <a:solidFill>
                <a:srgbClr val="9900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Motor </a:t>
            </a:r>
            <a:r>
              <a:rPr lang="es-ES" dirty="0" smtClean="0"/>
              <a:t>DC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003300"/>
            <a:ext cx="8382000" cy="5181600"/>
          </a:xfrm>
        </p:spPr>
        <p:txBody>
          <a:bodyPr/>
          <a:lstStyle/>
          <a:p>
            <a:pPr algn="just">
              <a:buClr>
                <a:srgbClr val="FF0000"/>
              </a:buClr>
              <a:buNone/>
            </a:pPr>
            <a:r>
              <a:rPr lang="es-ES" sz="2400" dirty="0" smtClean="0"/>
              <a:t>Diseñar </a:t>
            </a:r>
            <a:r>
              <a:rPr lang="es-ES" sz="2400" dirty="0" smtClean="0"/>
              <a:t>una </a:t>
            </a:r>
            <a:r>
              <a:rPr lang="es-ES" sz="2400" dirty="0" smtClean="0">
                <a:solidFill>
                  <a:srgbClr val="0000FF"/>
                </a:solidFill>
              </a:rPr>
              <a:t>FSM</a:t>
            </a:r>
            <a:r>
              <a:rPr lang="es-ES" sz="2400" dirty="0" smtClean="0"/>
              <a:t> para controlar un </a:t>
            </a:r>
            <a:r>
              <a:rPr lang="es-ES" sz="2400" dirty="0" smtClean="0">
                <a:solidFill>
                  <a:srgbClr val="0000FF"/>
                </a:solidFill>
              </a:rPr>
              <a:t>motor DC</a:t>
            </a:r>
            <a:r>
              <a:rPr lang="es-ES" sz="2400" dirty="0" smtClean="0"/>
              <a:t>: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v"/>
            </a:pPr>
            <a:r>
              <a:rPr lang="es-ES" sz="2400" dirty="0" smtClean="0"/>
              <a:t>El motor arranca y gira en sentido normal cuando detecta la secuencia</a:t>
            </a:r>
            <a:r>
              <a:rPr lang="es-ES" sz="2400" dirty="0" smtClean="0">
                <a:solidFill>
                  <a:srgbClr val="0000FF"/>
                </a:solidFill>
              </a:rPr>
              <a:t> X: 1, 1, 1, 0</a:t>
            </a:r>
            <a:r>
              <a:rPr lang="es-ES" sz="2400" dirty="0" smtClean="0">
                <a:solidFill>
                  <a:srgbClr val="006600"/>
                </a:solidFill>
              </a:rPr>
              <a:t>.</a:t>
            </a:r>
            <a:endParaRPr lang="es-ES" sz="2400" dirty="0" smtClean="0">
              <a:solidFill>
                <a:srgbClr val="059508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v"/>
            </a:pPr>
            <a:r>
              <a:rPr lang="es-ES" sz="2400" dirty="0" smtClean="0"/>
              <a:t>El motor arranca y gira en sentido inverso cuando detecta la secuencia </a:t>
            </a:r>
            <a:r>
              <a:rPr lang="es-ES" sz="2400" dirty="0" smtClean="0">
                <a:solidFill>
                  <a:srgbClr val="0000FF"/>
                </a:solidFill>
              </a:rPr>
              <a:t>X: 1, 0, 0, 1</a:t>
            </a:r>
            <a:r>
              <a:rPr lang="es-ES" sz="2400" dirty="0" smtClean="0">
                <a:solidFill>
                  <a:srgbClr val="006600"/>
                </a:solidFill>
              </a:rPr>
              <a:t>.</a:t>
            </a:r>
            <a:endParaRPr lang="es-ES" sz="2400" dirty="0" smtClean="0">
              <a:solidFill>
                <a:srgbClr val="059508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v"/>
            </a:pPr>
            <a:r>
              <a:rPr lang="es-ES" sz="2400" dirty="0" smtClean="0"/>
              <a:t>El motor se detiene después de arrancar, si el circuito detecta la secuencia </a:t>
            </a:r>
            <a:r>
              <a:rPr lang="es-ES" sz="2400" dirty="0" smtClean="0">
                <a:solidFill>
                  <a:srgbClr val="0000FF"/>
                </a:solidFill>
              </a:rPr>
              <a:t>0, 1, 1, 1</a:t>
            </a:r>
            <a:r>
              <a:rPr lang="es-ES" sz="2400" dirty="0" smtClean="0">
                <a:solidFill>
                  <a:srgbClr val="006600"/>
                </a:solidFill>
              </a:rPr>
              <a:t> </a:t>
            </a:r>
            <a:r>
              <a:rPr lang="es-ES" sz="2400" dirty="0" smtClean="0"/>
              <a:t>y permanece detenido hasta detectar de nuevo la secuencia de arranque.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v"/>
            </a:pPr>
            <a:r>
              <a:rPr lang="es-ES" sz="2400" dirty="0" smtClean="0"/>
              <a:t>Sin embargo, después de arrancar el motor, cada vez que el circuito detecta la secuencia </a:t>
            </a:r>
            <a:r>
              <a:rPr lang="es-ES" sz="2400" dirty="0" smtClean="0">
                <a:solidFill>
                  <a:srgbClr val="0000FF"/>
                </a:solidFill>
              </a:rPr>
              <a:t>X: 1, 0, 1, 0</a:t>
            </a:r>
            <a:r>
              <a:rPr lang="es-ES" sz="2400" dirty="0" smtClean="0">
                <a:solidFill>
                  <a:srgbClr val="006600"/>
                </a:solidFill>
              </a:rPr>
              <a:t> </a:t>
            </a:r>
            <a:r>
              <a:rPr lang="es-ES" sz="2400" dirty="0" smtClean="0"/>
              <a:t>el motor debe girar en sentido contrario, pero primero debe parar un instante.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v"/>
            </a:pPr>
            <a:r>
              <a:rPr lang="es-ES" sz="2400" dirty="0" smtClean="0"/>
              <a:t>Existe superposición, usar </a:t>
            </a:r>
            <a:r>
              <a:rPr lang="es-ES" sz="2400" dirty="0" smtClean="0">
                <a:solidFill>
                  <a:srgbClr val="0000FF"/>
                </a:solidFill>
              </a:rPr>
              <a:t>Flip-Flop D</a:t>
            </a:r>
            <a:r>
              <a:rPr lang="es-ES" sz="2400" dirty="0" smtClean="0"/>
              <a:t> y codificación </a:t>
            </a:r>
            <a:r>
              <a:rPr lang="es-ES" sz="2400" dirty="0" smtClean="0">
                <a:solidFill>
                  <a:srgbClr val="0000FF"/>
                </a:solidFill>
              </a:rPr>
              <a:t>directa</a:t>
            </a:r>
            <a:r>
              <a:rPr lang="es-E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59" name="Object 51"/>
          <p:cNvGraphicFramePr>
            <a:graphicFrameLocks noChangeAspect="1"/>
          </p:cNvGraphicFramePr>
          <p:nvPr/>
        </p:nvGraphicFramePr>
        <p:xfrm>
          <a:off x="729615" y="5095558"/>
          <a:ext cx="1400175" cy="1114425"/>
        </p:xfrm>
        <a:graphic>
          <a:graphicData uri="http://schemas.openxmlformats.org/presentationml/2006/ole">
            <p:oleObj spid="_x0000_s17459" name="Visio" r:id="rId3" imgW="1400251" imgH="1114958" progId="Visio.Drawing.11">
              <p:embed/>
            </p:oleObj>
          </a:graphicData>
        </a:graphic>
      </p:graphicFrame>
      <p:graphicFrame>
        <p:nvGraphicFramePr>
          <p:cNvPr id="17469" name="Object 61"/>
          <p:cNvGraphicFramePr>
            <a:graphicFrameLocks noChangeAspect="1"/>
          </p:cNvGraphicFramePr>
          <p:nvPr/>
        </p:nvGraphicFramePr>
        <p:xfrm>
          <a:off x="2201863" y="3003550"/>
          <a:ext cx="3889375" cy="4075113"/>
        </p:xfrm>
        <a:graphic>
          <a:graphicData uri="http://schemas.openxmlformats.org/presentationml/2006/ole">
            <p:oleObj spid="_x0000_s17469" name="Visio" r:id="rId4" imgW="3889858" imgH="4074566" progId="Visio.Drawing.11">
              <p:embed/>
            </p:oleObj>
          </a:graphicData>
        </a:graphic>
      </p:graphicFrame>
      <p:graphicFrame>
        <p:nvGraphicFramePr>
          <p:cNvPr id="17462" name="Object 54"/>
          <p:cNvGraphicFramePr>
            <a:graphicFrameLocks noChangeAspect="1"/>
          </p:cNvGraphicFramePr>
          <p:nvPr/>
        </p:nvGraphicFramePr>
        <p:xfrm>
          <a:off x="773430" y="4776470"/>
          <a:ext cx="1400175" cy="485775"/>
        </p:xfrm>
        <a:graphic>
          <a:graphicData uri="http://schemas.openxmlformats.org/presentationml/2006/ole">
            <p:oleObj spid="_x0000_s17462" name="Visio" r:id="rId5" imgW="1400251" imgH="485851" progId="Visio.Drawing.11">
              <p:embed/>
            </p:oleObj>
          </a:graphicData>
        </a:graphic>
      </p:graphicFrame>
      <p:graphicFrame>
        <p:nvGraphicFramePr>
          <p:cNvPr id="17454" name="Object 46"/>
          <p:cNvGraphicFramePr>
            <a:graphicFrameLocks noChangeAspect="1"/>
          </p:cNvGraphicFramePr>
          <p:nvPr/>
        </p:nvGraphicFramePr>
        <p:xfrm>
          <a:off x="1666853" y="4783134"/>
          <a:ext cx="1857375" cy="328613"/>
        </p:xfrm>
        <a:graphic>
          <a:graphicData uri="http://schemas.openxmlformats.org/presentationml/2006/ole">
            <p:oleObj spid="_x0000_s17454" name="Visio" r:id="rId6" imgW="1857451" imgH="328879" progId="Visio.Drawing.11">
              <p:embed/>
            </p:oleObj>
          </a:graphicData>
        </a:graphic>
      </p:graphicFrame>
      <p:graphicFrame>
        <p:nvGraphicFramePr>
          <p:cNvPr id="17448" name="Object 40"/>
          <p:cNvGraphicFramePr>
            <a:graphicFrameLocks noChangeAspect="1"/>
          </p:cNvGraphicFramePr>
          <p:nvPr/>
        </p:nvGraphicFramePr>
        <p:xfrm>
          <a:off x="1563136" y="2352470"/>
          <a:ext cx="595312" cy="1863725"/>
        </p:xfrm>
        <a:graphic>
          <a:graphicData uri="http://schemas.openxmlformats.org/presentationml/2006/ole">
            <p:oleObj spid="_x0000_s17448" name="Visio" r:id="rId7" imgW="594970" imgH="1864462" progId="Visio.Drawing.11">
              <p:embed/>
            </p:oleObj>
          </a:graphicData>
        </a:graphic>
      </p:graphicFrame>
      <p:graphicFrame>
        <p:nvGraphicFramePr>
          <p:cNvPr id="17447" name="Object 39"/>
          <p:cNvGraphicFramePr>
            <a:graphicFrameLocks noChangeAspect="1"/>
          </p:cNvGraphicFramePr>
          <p:nvPr/>
        </p:nvGraphicFramePr>
        <p:xfrm>
          <a:off x="2285448" y="1793670"/>
          <a:ext cx="1241425" cy="1085850"/>
        </p:xfrm>
        <a:graphic>
          <a:graphicData uri="http://schemas.openxmlformats.org/presentationml/2006/ole">
            <p:oleObj spid="_x0000_s17447" name="Visio" r:id="rId8" imgW="1241450" imgH="1086307" progId="Visio.Drawing.11">
              <p:embed/>
            </p:oleObj>
          </a:graphicData>
        </a:graphic>
      </p:graphicFrame>
      <p:graphicFrame>
        <p:nvGraphicFramePr>
          <p:cNvPr id="17452" name="Object 44"/>
          <p:cNvGraphicFramePr>
            <a:graphicFrameLocks noChangeAspect="1"/>
          </p:cNvGraphicFramePr>
          <p:nvPr/>
        </p:nvGraphicFramePr>
        <p:xfrm>
          <a:off x="4246563" y="757238"/>
          <a:ext cx="3622675" cy="568325"/>
        </p:xfrm>
        <a:graphic>
          <a:graphicData uri="http://schemas.openxmlformats.org/presentationml/2006/ole">
            <p:oleObj spid="_x0000_s17452" name="Visio" r:id="rId9" imgW="3622853" imgH="569062" progId="Visio.Drawing.11">
              <p:embed/>
            </p:oleObj>
          </a:graphicData>
        </a:graphic>
      </p:graphicFrame>
      <p:graphicFrame>
        <p:nvGraphicFramePr>
          <p:cNvPr id="17444" name="Object 36"/>
          <p:cNvGraphicFramePr>
            <a:graphicFrameLocks noChangeAspect="1"/>
          </p:cNvGraphicFramePr>
          <p:nvPr/>
        </p:nvGraphicFramePr>
        <p:xfrm>
          <a:off x="5455686" y="1793352"/>
          <a:ext cx="2463800" cy="566738"/>
        </p:xfrm>
        <a:graphic>
          <a:graphicData uri="http://schemas.openxmlformats.org/presentationml/2006/ole">
            <p:oleObj spid="_x0000_s17444" name="Visio" r:id="rId10" imgW="2463394" imgH="567233" progId="Visio.Drawing.11">
              <p:embed/>
            </p:oleObj>
          </a:graphicData>
        </a:graphic>
      </p:graphicFrame>
      <p:graphicFrame>
        <p:nvGraphicFramePr>
          <p:cNvPr id="17467" name="Object 59"/>
          <p:cNvGraphicFramePr>
            <a:graphicFrameLocks noChangeAspect="1"/>
          </p:cNvGraphicFramePr>
          <p:nvPr/>
        </p:nvGraphicFramePr>
        <p:xfrm>
          <a:off x="3346450" y="1619250"/>
          <a:ext cx="1917700" cy="4419600"/>
        </p:xfrm>
        <a:graphic>
          <a:graphicData uri="http://schemas.openxmlformats.org/presentationml/2006/ole">
            <p:oleObj spid="_x0000_s17467" name="Visio" r:id="rId11" imgW="1917192" imgH="4419295" progId="Visio.Drawing.11">
              <p:embed/>
            </p:oleObj>
          </a:graphicData>
        </a:graphic>
      </p:graphicFrame>
      <p:graphicFrame>
        <p:nvGraphicFramePr>
          <p:cNvPr id="17435" name="Object 27"/>
          <p:cNvGraphicFramePr>
            <a:graphicFrameLocks noChangeAspect="1"/>
          </p:cNvGraphicFramePr>
          <p:nvPr/>
        </p:nvGraphicFramePr>
        <p:xfrm>
          <a:off x="4760361" y="1190420"/>
          <a:ext cx="1400175" cy="1863725"/>
        </p:xfrm>
        <a:graphic>
          <a:graphicData uri="http://schemas.openxmlformats.org/presentationml/2006/ole">
            <p:oleObj spid="_x0000_s17435" name="Visio" r:id="rId12" imgW="1400251" imgH="1864462" progId="Visio.Drawing.11">
              <p:embed/>
            </p:oleObj>
          </a:graphicData>
        </a:graphic>
      </p:graphicFrame>
      <p:graphicFrame>
        <p:nvGraphicFramePr>
          <p:cNvPr id="17438" name="Object 30"/>
          <p:cNvGraphicFramePr>
            <a:graphicFrameLocks noChangeAspect="1"/>
          </p:cNvGraphicFramePr>
          <p:nvPr/>
        </p:nvGraphicFramePr>
        <p:xfrm>
          <a:off x="5098499" y="1325354"/>
          <a:ext cx="1857375" cy="485775"/>
        </p:xfrm>
        <a:graphic>
          <a:graphicData uri="http://schemas.openxmlformats.org/presentationml/2006/ole">
            <p:oleObj spid="_x0000_s17438" name="Visio" r:id="rId13" imgW="1857451" imgH="485851" progId="Visio.Drawing.11">
              <p:embed/>
            </p:oleObj>
          </a:graphicData>
        </a:graphic>
      </p:graphicFrame>
      <p:graphicFrame>
        <p:nvGraphicFramePr>
          <p:cNvPr id="17440" name="Object 32"/>
          <p:cNvGraphicFramePr>
            <a:graphicFrameLocks noChangeAspect="1"/>
          </p:cNvGraphicFramePr>
          <p:nvPr/>
        </p:nvGraphicFramePr>
        <p:xfrm>
          <a:off x="5757311" y="888795"/>
          <a:ext cx="1400175" cy="696912"/>
        </p:xfrm>
        <a:graphic>
          <a:graphicData uri="http://schemas.openxmlformats.org/presentationml/2006/ole">
            <p:oleObj spid="_x0000_s17440" name="Visio" r:id="rId14" imgW="1400251" imgH="696163" progId="Visio.Drawing.11">
              <p:embed/>
            </p:oleObj>
          </a:graphicData>
        </a:graphic>
      </p:graphicFrame>
      <p:graphicFrame>
        <p:nvGraphicFramePr>
          <p:cNvPr id="17432" name="Object 24"/>
          <p:cNvGraphicFramePr>
            <a:graphicFrameLocks noChangeAspect="1"/>
          </p:cNvGraphicFramePr>
          <p:nvPr/>
        </p:nvGraphicFramePr>
        <p:xfrm>
          <a:off x="3464961" y="841170"/>
          <a:ext cx="1400175" cy="731837"/>
        </p:xfrm>
        <a:graphic>
          <a:graphicData uri="http://schemas.openxmlformats.org/presentationml/2006/ole">
            <p:oleObj spid="_x0000_s17432" name="Visio" r:id="rId15" imgW="1400251" imgH="731825" progId="Visio.Drawing.11">
              <p:embed/>
            </p:oleObj>
          </a:graphicData>
        </a:graphic>
      </p:graphicFrame>
      <p:graphicFrame>
        <p:nvGraphicFramePr>
          <p:cNvPr id="17433" name="Object 25"/>
          <p:cNvGraphicFramePr>
            <a:graphicFrameLocks noChangeAspect="1"/>
          </p:cNvGraphicFramePr>
          <p:nvPr/>
        </p:nvGraphicFramePr>
        <p:xfrm>
          <a:off x="3947561" y="1319007"/>
          <a:ext cx="1857375" cy="485775"/>
        </p:xfrm>
        <a:graphic>
          <a:graphicData uri="http://schemas.openxmlformats.org/presentationml/2006/ole">
            <p:oleObj spid="_x0000_s17433" name="Visio" r:id="rId16" imgW="1857451" imgH="485851" progId="Visio.Drawing.11">
              <p:embed/>
            </p:oleObj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536816" y="1354725"/>
          <a:ext cx="1857375" cy="320675"/>
        </p:xfrm>
        <a:graphic>
          <a:graphicData uri="http://schemas.openxmlformats.org/presentationml/2006/ole">
            <p:oleObj spid="_x0000_s17424" name="Visio" r:id="rId17" imgW="1857451" imgH="320345" progId="Visio.Drawing.11">
              <p:embed/>
            </p:oleObj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1671085" y="1332500"/>
          <a:ext cx="1857376" cy="485775"/>
        </p:xfrm>
        <a:graphic>
          <a:graphicData uri="http://schemas.openxmlformats.org/presentationml/2006/ole">
            <p:oleObj spid="_x0000_s17427" name="Visio" r:id="rId18" imgW="1857451" imgH="485851" progId="Visio.Drawing.11">
              <p:embed/>
            </p:oleObj>
          </a:graphicData>
        </a:graphic>
      </p:graphicFrame>
      <p:graphicFrame>
        <p:nvGraphicFramePr>
          <p:cNvPr id="17428" name="Object 20"/>
          <p:cNvGraphicFramePr>
            <a:graphicFrameLocks noChangeAspect="1"/>
          </p:cNvGraphicFramePr>
          <p:nvPr/>
        </p:nvGraphicFramePr>
        <p:xfrm>
          <a:off x="1344061" y="1206295"/>
          <a:ext cx="1400175" cy="1863725"/>
        </p:xfrm>
        <a:graphic>
          <a:graphicData uri="http://schemas.openxmlformats.org/presentationml/2006/ole">
            <p:oleObj spid="_x0000_s17428" name="Visio" r:id="rId19" imgW="1400251" imgH="1864462" progId="Visio.Drawing.11">
              <p:embed/>
            </p:oleObj>
          </a:graphicData>
        </a:graphic>
      </p:graphicFrame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Estados</a:t>
            </a:r>
          </a:p>
        </p:txBody>
      </p:sp>
      <p:graphicFrame>
        <p:nvGraphicFramePr>
          <p:cNvPr id="17711" name="Group 303"/>
          <p:cNvGraphicFramePr>
            <a:graphicFrameLocks noGrp="1"/>
          </p:cNvGraphicFramePr>
          <p:nvPr>
            <p:ph sz="half" idx="2"/>
          </p:nvPr>
        </p:nvGraphicFramePr>
        <p:xfrm>
          <a:off x="6066555" y="2280578"/>
          <a:ext cx="2727962" cy="1554480"/>
        </p:xfrm>
        <a:graphic>
          <a:graphicData uri="http://schemas.openxmlformats.org/drawingml/2006/table">
            <a:tbl>
              <a:tblPr/>
              <a:tblGrid>
                <a:gridCol w="846084"/>
                <a:gridCol w="940939"/>
                <a:gridCol w="940939"/>
              </a:tblGrid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Secuencia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Salida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Giro del motor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</a:rPr>
                        <a:t>1110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</a:rPr>
                        <a:t>1001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</a:rPr>
                        <a:t>0111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</a:rPr>
                        <a:t>1010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</a:rPr>
                        <a:t>00*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</a:rPr>
                        <a:t>S. Contrario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9" name="Picture 80" descr="D:\Documentos\0738104\0738104-Semestre VI\Sistemas Digitales II\Magistral\Parciales\Abril5-2010\GiroNormal.gif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8169285" y="2882172"/>
            <a:ext cx="204788" cy="147638"/>
          </a:xfrm>
          <a:prstGeom prst="rect">
            <a:avLst/>
          </a:prstGeom>
          <a:noFill/>
        </p:spPr>
      </p:pic>
      <p:pic>
        <p:nvPicPr>
          <p:cNvPr id="8273" name="Picture 81" descr="D:\Documentos\0738104\0738104-Semestre VI\Sistemas Digitales II\Magistral\Parciales\Abril5-2010\GiroInvertido.gif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8169285" y="3141951"/>
            <a:ext cx="190498" cy="137336"/>
          </a:xfrm>
          <a:prstGeom prst="rect">
            <a:avLst/>
          </a:prstGeom>
          <a:noFill/>
        </p:spPr>
      </p:pic>
      <p:pic>
        <p:nvPicPr>
          <p:cNvPr id="8275" name="Picture 83" descr="D:\Documentos\0738104\0738104-Semestre VI\Sistemas Digitales II\Magistral\Parciales\Abril5-2010\Detenido.gif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8162141" y="3394142"/>
            <a:ext cx="216694" cy="216694"/>
          </a:xfrm>
          <a:prstGeom prst="rect">
            <a:avLst/>
          </a:prstGeom>
          <a:noFill/>
        </p:spPr>
      </p:pic>
      <p:sp>
        <p:nvSpPr>
          <p:cNvPr id="71" name="Rectangle 2"/>
          <p:cNvSpPr txBox="1">
            <a:spLocks noChangeArrowheads="1"/>
          </p:cNvSpPr>
          <p:nvPr/>
        </p:nvSpPr>
        <p:spPr bwMode="auto">
          <a:xfrm>
            <a:off x="4423968" y="5697537"/>
            <a:ext cx="133318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i="1" u="none" strike="noStrike" kern="0" cap="none" spc="0" normalizeH="0" baseline="0" noProof="0" dirty="0" smtClean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15 Estados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600" i="1" kern="0" dirty="0" smtClean="0">
                <a:solidFill>
                  <a:srgbClr val="9933FF"/>
                </a:solidFill>
                <a:latin typeface="+mj-lt"/>
                <a:ea typeface="+mj-ea"/>
                <a:cs typeface="+mj-cs"/>
              </a:rPr>
              <a:t>4 FFs-D</a:t>
            </a:r>
            <a:endParaRPr kumimoji="0" lang="es-ES" sz="1600" i="1" u="none" strike="noStrike" kern="0" cap="none" spc="0" normalizeH="0" baseline="0" noProof="0" dirty="0" smtClean="0">
              <a:ln>
                <a:noFill/>
              </a:ln>
              <a:solidFill>
                <a:srgbClr val="9933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516973" y="1198357"/>
          <a:ext cx="735013" cy="735013"/>
        </p:xfrm>
        <a:graphic>
          <a:graphicData uri="http://schemas.openxmlformats.org/presentationml/2006/ole">
            <p:oleObj spid="_x0000_s17419" name="Visio" r:id="rId23" imgW="734873" imgH="734873" progId="Visio.Drawing.11">
              <p:embed/>
            </p:oleObj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1673466" y="1212645"/>
          <a:ext cx="720725" cy="720725"/>
        </p:xfrm>
        <a:graphic>
          <a:graphicData uri="http://schemas.openxmlformats.org/presentationml/2006/ole">
            <p:oleObj spid="_x0000_s17426" name="Visio" r:id="rId24" imgW="720547" imgH="720547" progId="Visio.Drawing.11">
              <p:embed/>
            </p:oleObj>
          </a:graphicData>
        </a:graphic>
      </p:graphicFrame>
      <p:graphicFrame>
        <p:nvGraphicFramePr>
          <p:cNvPr id="17429" name="Object 21"/>
          <p:cNvGraphicFramePr>
            <a:graphicFrameLocks noChangeAspect="1"/>
          </p:cNvGraphicFramePr>
          <p:nvPr/>
        </p:nvGraphicFramePr>
        <p:xfrm>
          <a:off x="2807736" y="1198357"/>
          <a:ext cx="720725" cy="720725"/>
        </p:xfrm>
        <a:graphic>
          <a:graphicData uri="http://schemas.openxmlformats.org/presentationml/2006/ole">
            <p:oleObj spid="_x0000_s17429" name="Visio" r:id="rId25" imgW="720547" imgH="720547" progId="Visio.Drawing.11">
              <p:embed/>
            </p:oleObj>
          </a:graphicData>
        </a:graphic>
      </p:graphicFrame>
      <p:graphicFrame>
        <p:nvGraphicFramePr>
          <p:cNvPr id="17430" name="Object 22"/>
          <p:cNvGraphicFramePr>
            <a:graphicFrameLocks noChangeAspect="1"/>
          </p:cNvGraphicFramePr>
          <p:nvPr/>
        </p:nvGraphicFramePr>
        <p:xfrm>
          <a:off x="2804561" y="1319007"/>
          <a:ext cx="1857375" cy="485775"/>
        </p:xfrm>
        <a:graphic>
          <a:graphicData uri="http://schemas.openxmlformats.org/presentationml/2006/ole">
            <p:oleObj spid="_x0000_s17430" name="Visio" r:id="rId26" imgW="1857451" imgH="485851" progId="Visio.Drawing.11">
              <p:embed/>
            </p:oleObj>
          </a:graphicData>
        </a:graphic>
      </p:graphicFrame>
      <p:graphicFrame>
        <p:nvGraphicFramePr>
          <p:cNvPr id="17431" name="Object 23"/>
          <p:cNvGraphicFramePr>
            <a:graphicFrameLocks noChangeAspect="1"/>
          </p:cNvGraphicFramePr>
          <p:nvPr/>
        </p:nvGraphicFramePr>
        <p:xfrm>
          <a:off x="3944386" y="1198357"/>
          <a:ext cx="720725" cy="720725"/>
        </p:xfrm>
        <a:graphic>
          <a:graphicData uri="http://schemas.openxmlformats.org/presentationml/2006/ole">
            <p:oleObj spid="_x0000_s17431" name="Visio" r:id="rId27" imgW="720547" imgH="720547" progId="Visio.Drawing.11">
              <p:embed/>
            </p:oleObj>
          </a:graphicData>
        </a:graphic>
      </p:graphicFrame>
      <p:graphicFrame>
        <p:nvGraphicFramePr>
          <p:cNvPr id="17434" name="Object 26"/>
          <p:cNvGraphicFramePr>
            <a:graphicFrameLocks noChangeAspect="1"/>
          </p:cNvGraphicFramePr>
          <p:nvPr/>
        </p:nvGraphicFramePr>
        <p:xfrm>
          <a:off x="5093736" y="1198357"/>
          <a:ext cx="720725" cy="720725"/>
        </p:xfrm>
        <a:graphic>
          <a:graphicData uri="http://schemas.openxmlformats.org/presentationml/2006/ole">
            <p:oleObj spid="_x0000_s17434" name="Visio" r:id="rId28" imgW="720547" imgH="720547" progId="Visio.Drawing.11">
              <p:embed/>
            </p:oleObj>
          </a:graphicData>
        </a:graphic>
      </p:graphicFrame>
      <p:graphicFrame>
        <p:nvGraphicFramePr>
          <p:cNvPr id="17436" name="Object 28"/>
          <p:cNvGraphicFramePr>
            <a:graphicFrameLocks noChangeAspect="1"/>
          </p:cNvGraphicFramePr>
          <p:nvPr/>
        </p:nvGraphicFramePr>
        <p:xfrm>
          <a:off x="5093736" y="2336595"/>
          <a:ext cx="720725" cy="720725"/>
        </p:xfrm>
        <a:graphic>
          <a:graphicData uri="http://schemas.openxmlformats.org/presentationml/2006/ole">
            <p:oleObj spid="_x0000_s17436" name="Visio" r:id="rId29" imgW="720547" imgH="720547" progId="Visio.Drawing.11">
              <p:embed/>
            </p:oleObj>
          </a:graphicData>
        </a:graphic>
      </p:graphicFrame>
      <p:graphicFrame>
        <p:nvGraphicFramePr>
          <p:cNvPr id="17437" name="Object 29"/>
          <p:cNvGraphicFramePr>
            <a:graphicFrameLocks noChangeAspect="1"/>
          </p:cNvGraphicFramePr>
          <p:nvPr/>
        </p:nvGraphicFramePr>
        <p:xfrm>
          <a:off x="4325386" y="1703182"/>
          <a:ext cx="914400" cy="965200"/>
        </p:xfrm>
        <a:graphic>
          <a:graphicData uri="http://schemas.openxmlformats.org/presentationml/2006/ole">
            <p:oleObj spid="_x0000_s17437" name="Visio" r:id="rId30" imgW="914705" imgH="965606" progId="Visio.Drawing.11">
              <p:embed/>
            </p:oleObj>
          </a:graphicData>
        </a:graphic>
      </p:graphicFrame>
      <p:graphicFrame>
        <p:nvGraphicFramePr>
          <p:cNvPr id="17439" name="Object 31"/>
          <p:cNvGraphicFramePr>
            <a:graphicFrameLocks noChangeAspect="1"/>
          </p:cNvGraphicFramePr>
          <p:nvPr/>
        </p:nvGraphicFramePr>
        <p:xfrm>
          <a:off x="6236736" y="1212645"/>
          <a:ext cx="720725" cy="720725"/>
        </p:xfrm>
        <a:graphic>
          <a:graphicData uri="http://schemas.openxmlformats.org/presentationml/2006/ole">
            <p:oleObj spid="_x0000_s17439" name="Visio" r:id="rId31" imgW="720547" imgH="720547" progId="Visio.Drawing.11">
              <p:embed/>
            </p:oleObj>
          </a:graphicData>
        </a:graphic>
      </p:graphicFrame>
      <p:graphicFrame>
        <p:nvGraphicFramePr>
          <p:cNvPr id="17441" name="Object 33"/>
          <p:cNvGraphicFramePr>
            <a:graphicFrameLocks noChangeAspect="1"/>
          </p:cNvGraphicFramePr>
          <p:nvPr/>
        </p:nvGraphicFramePr>
        <p:xfrm>
          <a:off x="6233561" y="1319007"/>
          <a:ext cx="1857375" cy="485775"/>
        </p:xfrm>
        <a:graphic>
          <a:graphicData uri="http://schemas.openxmlformats.org/presentationml/2006/ole">
            <p:oleObj spid="_x0000_s17441" name="Visio" r:id="rId32" imgW="1857451" imgH="485851" progId="Visio.Drawing.11">
              <p:embed/>
            </p:oleObj>
          </a:graphicData>
        </a:graphic>
      </p:graphicFrame>
      <p:graphicFrame>
        <p:nvGraphicFramePr>
          <p:cNvPr id="17442" name="Object 34"/>
          <p:cNvGraphicFramePr>
            <a:graphicFrameLocks noChangeAspect="1"/>
          </p:cNvGraphicFramePr>
          <p:nvPr/>
        </p:nvGraphicFramePr>
        <p:xfrm>
          <a:off x="7379736" y="1198357"/>
          <a:ext cx="720725" cy="720725"/>
        </p:xfrm>
        <a:graphic>
          <a:graphicData uri="http://schemas.openxmlformats.org/presentationml/2006/ole">
            <p:oleObj spid="_x0000_s17442" name="Visio" r:id="rId33" imgW="720547" imgH="720547" progId="Visio.Drawing.11">
              <p:embed/>
            </p:oleObj>
          </a:graphicData>
        </a:graphic>
      </p:graphicFrame>
      <p:graphicFrame>
        <p:nvGraphicFramePr>
          <p:cNvPr id="17445" name="Object 37"/>
          <p:cNvGraphicFramePr>
            <a:graphicFrameLocks noChangeAspect="1"/>
          </p:cNvGraphicFramePr>
          <p:nvPr/>
        </p:nvGraphicFramePr>
        <p:xfrm>
          <a:off x="1683786" y="2352470"/>
          <a:ext cx="720725" cy="720725"/>
        </p:xfrm>
        <a:graphic>
          <a:graphicData uri="http://schemas.openxmlformats.org/presentationml/2006/ole">
            <p:oleObj spid="_x0000_s17445" name="Visio" r:id="rId34" imgW="720547" imgH="720547" progId="Visio.Drawing.11">
              <p:embed/>
            </p:oleObj>
          </a:graphicData>
        </a:graphic>
      </p:graphicFrame>
      <p:graphicFrame>
        <p:nvGraphicFramePr>
          <p:cNvPr id="17446" name="Object 38"/>
          <p:cNvGraphicFramePr>
            <a:graphicFrameLocks noChangeAspect="1"/>
          </p:cNvGraphicFramePr>
          <p:nvPr/>
        </p:nvGraphicFramePr>
        <p:xfrm>
          <a:off x="2150511" y="1613367"/>
          <a:ext cx="561975" cy="1185862"/>
        </p:xfrm>
        <a:graphic>
          <a:graphicData uri="http://schemas.openxmlformats.org/presentationml/2006/ole">
            <p:oleObj spid="_x0000_s17446" name="Visio" r:id="rId35" imgW="561442" imgH="1186586" progId="Visio.Drawing.11">
              <p:embed/>
            </p:oleObj>
          </a:graphicData>
        </a:graphic>
      </p:graphicFrame>
      <p:graphicFrame>
        <p:nvGraphicFramePr>
          <p:cNvPr id="17449" name="Object 41"/>
          <p:cNvGraphicFramePr>
            <a:graphicFrameLocks noChangeAspect="1"/>
          </p:cNvGraphicFramePr>
          <p:nvPr/>
        </p:nvGraphicFramePr>
        <p:xfrm>
          <a:off x="1677436" y="3495470"/>
          <a:ext cx="720725" cy="720725"/>
        </p:xfrm>
        <a:graphic>
          <a:graphicData uri="http://schemas.openxmlformats.org/presentationml/2006/ole">
            <p:oleObj spid="_x0000_s17449" name="Visio" r:id="rId36" imgW="720547" imgH="720547" progId="Visio.Drawing.11">
              <p:embed/>
            </p:oleObj>
          </a:graphicData>
        </a:graphic>
      </p:graphicFrame>
      <p:graphicFrame>
        <p:nvGraphicFramePr>
          <p:cNvPr id="17450" name="Object 42"/>
          <p:cNvGraphicFramePr>
            <a:graphicFrameLocks noChangeAspect="1"/>
          </p:cNvGraphicFramePr>
          <p:nvPr/>
        </p:nvGraphicFramePr>
        <p:xfrm>
          <a:off x="1569486" y="3514520"/>
          <a:ext cx="588962" cy="1860550"/>
        </p:xfrm>
        <a:graphic>
          <a:graphicData uri="http://schemas.openxmlformats.org/presentationml/2006/ole">
            <p:oleObj spid="_x0000_s17450" name="Visio" r:id="rId37" imgW="588569" imgH="1860804" progId="Visio.Drawing.11">
              <p:embed/>
            </p:oleObj>
          </a:graphicData>
        </a:graphic>
      </p:graphicFrame>
      <p:graphicFrame>
        <p:nvGraphicFramePr>
          <p:cNvPr id="17451" name="Object 43"/>
          <p:cNvGraphicFramePr>
            <a:graphicFrameLocks noChangeAspect="1"/>
          </p:cNvGraphicFramePr>
          <p:nvPr/>
        </p:nvGraphicFramePr>
        <p:xfrm>
          <a:off x="494748" y="1814307"/>
          <a:ext cx="1400175" cy="2141537"/>
        </p:xfrm>
        <a:graphic>
          <a:graphicData uri="http://schemas.openxmlformats.org/presentationml/2006/ole">
            <p:oleObj spid="_x0000_s17451" name="Visio" r:id="rId38" imgW="1400251" imgH="2141220" progId="Visio.Drawing.11">
              <p:embed/>
            </p:oleObj>
          </a:graphicData>
        </a:graphic>
      </p:graphicFrame>
      <p:graphicFrame>
        <p:nvGraphicFramePr>
          <p:cNvPr id="17453" name="Object 45"/>
          <p:cNvGraphicFramePr>
            <a:graphicFrameLocks noChangeAspect="1"/>
          </p:cNvGraphicFramePr>
          <p:nvPr/>
        </p:nvGraphicFramePr>
        <p:xfrm>
          <a:off x="1671638" y="4645025"/>
          <a:ext cx="720725" cy="720725"/>
        </p:xfrm>
        <a:graphic>
          <a:graphicData uri="http://schemas.openxmlformats.org/presentationml/2006/ole">
            <p:oleObj spid="_x0000_s17453" name="Visio" r:id="rId39" imgW="720547" imgH="720547" progId="Visio.Drawing.11">
              <p:embed/>
            </p:oleObj>
          </a:graphicData>
        </a:graphic>
      </p:graphicFrame>
      <p:graphicFrame>
        <p:nvGraphicFramePr>
          <p:cNvPr id="17455" name="Object 47"/>
          <p:cNvGraphicFramePr>
            <a:graphicFrameLocks noChangeAspect="1"/>
          </p:cNvGraphicFramePr>
          <p:nvPr/>
        </p:nvGraphicFramePr>
        <p:xfrm>
          <a:off x="2803525" y="4654550"/>
          <a:ext cx="720725" cy="720725"/>
        </p:xfrm>
        <a:graphic>
          <a:graphicData uri="http://schemas.openxmlformats.org/presentationml/2006/ole">
            <p:oleObj spid="_x0000_s17455" name="Visio" r:id="rId40" imgW="720547" imgH="720547" progId="Visio.Drawing.11">
              <p:embed/>
            </p:oleObj>
          </a:graphicData>
        </a:graphic>
      </p:graphicFrame>
      <p:graphicFrame>
        <p:nvGraphicFramePr>
          <p:cNvPr id="17456" name="Object 48"/>
          <p:cNvGraphicFramePr>
            <a:graphicFrameLocks noChangeAspect="1"/>
          </p:cNvGraphicFramePr>
          <p:nvPr/>
        </p:nvGraphicFramePr>
        <p:xfrm>
          <a:off x="3039110" y="1828165"/>
          <a:ext cx="1400175" cy="2946400"/>
        </p:xfrm>
        <a:graphic>
          <a:graphicData uri="http://schemas.openxmlformats.org/presentationml/2006/ole">
            <p:oleObj spid="_x0000_s17456" name="Visio" r:id="rId41" imgW="1400251" imgH="2946502" progId="Visio.Drawing.11">
              <p:embed/>
            </p:oleObj>
          </a:graphicData>
        </a:graphic>
      </p:graphicFrame>
      <p:graphicFrame>
        <p:nvGraphicFramePr>
          <p:cNvPr id="17457" name="Object 49"/>
          <p:cNvGraphicFramePr>
            <a:graphicFrameLocks noChangeAspect="1"/>
          </p:cNvGraphicFramePr>
          <p:nvPr/>
        </p:nvGraphicFramePr>
        <p:xfrm>
          <a:off x="1557338" y="4641850"/>
          <a:ext cx="595312" cy="1863725"/>
        </p:xfrm>
        <a:graphic>
          <a:graphicData uri="http://schemas.openxmlformats.org/presentationml/2006/ole">
            <p:oleObj spid="_x0000_s17457" name="Visio" r:id="rId42" imgW="594970" imgH="1864462" progId="Visio.Drawing.11">
              <p:embed/>
            </p:oleObj>
          </a:graphicData>
        </a:graphic>
      </p:graphicFrame>
      <p:graphicFrame>
        <p:nvGraphicFramePr>
          <p:cNvPr id="17458" name="Object 50"/>
          <p:cNvGraphicFramePr>
            <a:graphicFrameLocks noChangeAspect="1"/>
          </p:cNvGraphicFramePr>
          <p:nvPr/>
        </p:nvGraphicFramePr>
        <p:xfrm>
          <a:off x="1674813" y="5784850"/>
          <a:ext cx="720725" cy="720725"/>
        </p:xfrm>
        <a:graphic>
          <a:graphicData uri="http://schemas.openxmlformats.org/presentationml/2006/ole">
            <p:oleObj spid="_x0000_s17458" name="Visio" r:id="rId43" imgW="720547" imgH="720547" progId="Visio.Drawing.11">
              <p:embed/>
            </p:oleObj>
          </a:graphicData>
        </a:graphic>
      </p:graphicFrame>
      <p:graphicFrame>
        <p:nvGraphicFramePr>
          <p:cNvPr id="17460" name="Object 52"/>
          <p:cNvGraphicFramePr>
            <a:graphicFrameLocks noChangeAspect="1"/>
          </p:cNvGraphicFramePr>
          <p:nvPr/>
        </p:nvGraphicFramePr>
        <p:xfrm>
          <a:off x="538163" y="4641850"/>
          <a:ext cx="720725" cy="720725"/>
        </p:xfrm>
        <a:graphic>
          <a:graphicData uri="http://schemas.openxmlformats.org/presentationml/2006/ole">
            <p:oleObj spid="_x0000_s17460" name="Visio" r:id="rId44" imgW="720547" imgH="720547" progId="Visio.Drawing.11">
              <p:embed/>
            </p:oleObj>
          </a:graphicData>
        </a:graphic>
      </p:graphicFrame>
      <p:graphicFrame>
        <p:nvGraphicFramePr>
          <p:cNvPr id="17461" name="Object 53"/>
          <p:cNvGraphicFramePr>
            <a:graphicFrameLocks noChangeAspect="1"/>
          </p:cNvGraphicFramePr>
          <p:nvPr/>
        </p:nvGraphicFramePr>
        <p:xfrm>
          <a:off x="78423" y="4284028"/>
          <a:ext cx="1400175" cy="742950"/>
        </p:xfrm>
        <a:graphic>
          <a:graphicData uri="http://schemas.openxmlformats.org/presentationml/2006/ole">
            <p:oleObj spid="_x0000_s17461" name="Visio" r:id="rId45" imgW="1400251" imgH="742493" progId="Visio.Drawing.11">
              <p:embed/>
            </p:oleObj>
          </a:graphicData>
        </a:graphic>
      </p:graphicFrame>
      <p:graphicFrame>
        <p:nvGraphicFramePr>
          <p:cNvPr id="17463" name="Object 55"/>
          <p:cNvGraphicFramePr>
            <a:graphicFrameLocks noChangeAspect="1"/>
          </p:cNvGraphicFramePr>
          <p:nvPr/>
        </p:nvGraphicFramePr>
        <p:xfrm>
          <a:off x="2178685" y="5111750"/>
          <a:ext cx="822325" cy="914400"/>
        </p:xfrm>
        <a:graphic>
          <a:graphicData uri="http://schemas.openxmlformats.org/presentationml/2006/ole">
            <p:oleObj spid="_x0000_s17463" name="Visio" r:id="rId46" imgW="822960" imgH="914705" progId="Visio.Drawing.11">
              <p:embed/>
            </p:oleObj>
          </a:graphicData>
        </a:graphic>
      </p:graphicFrame>
      <p:graphicFrame>
        <p:nvGraphicFramePr>
          <p:cNvPr id="17464" name="Object 56"/>
          <p:cNvGraphicFramePr>
            <a:graphicFrameLocks noChangeAspect="1"/>
          </p:cNvGraphicFramePr>
          <p:nvPr/>
        </p:nvGraphicFramePr>
        <p:xfrm>
          <a:off x="1666875" y="5905183"/>
          <a:ext cx="1885950" cy="485775"/>
        </p:xfrm>
        <a:graphic>
          <a:graphicData uri="http://schemas.openxmlformats.org/presentationml/2006/ole">
            <p:oleObj spid="_x0000_s17464" name="Visio" r:id="rId47" imgW="1886102" imgH="485851" progId="Visio.Drawing.11">
              <p:embed/>
            </p:oleObj>
          </a:graphicData>
        </a:graphic>
      </p:graphicFrame>
      <p:graphicFrame>
        <p:nvGraphicFramePr>
          <p:cNvPr id="17465" name="Object 57"/>
          <p:cNvGraphicFramePr>
            <a:graphicFrameLocks noChangeAspect="1"/>
          </p:cNvGraphicFramePr>
          <p:nvPr/>
        </p:nvGraphicFramePr>
        <p:xfrm>
          <a:off x="2825750" y="5784850"/>
          <a:ext cx="720725" cy="720725"/>
        </p:xfrm>
        <a:graphic>
          <a:graphicData uri="http://schemas.openxmlformats.org/presentationml/2006/ole">
            <p:oleObj spid="_x0000_s17465" name="Visio" r:id="rId48" imgW="720547" imgH="720547" progId="Visio.Drawing.11">
              <p:embed/>
            </p:oleObj>
          </a:graphicData>
        </a:graphic>
      </p:graphicFrame>
      <p:graphicFrame>
        <p:nvGraphicFramePr>
          <p:cNvPr id="17466" name="Object 58"/>
          <p:cNvGraphicFramePr>
            <a:graphicFrameLocks noChangeAspect="1"/>
          </p:cNvGraphicFramePr>
          <p:nvPr/>
        </p:nvGraphicFramePr>
        <p:xfrm>
          <a:off x="2724788" y="4649788"/>
          <a:ext cx="574675" cy="1863725"/>
        </p:xfrm>
        <a:graphic>
          <a:graphicData uri="http://schemas.openxmlformats.org/presentationml/2006/ole">
            <p:oleObj spid="_x0000_s17466" name="Visio" r:id="rId49" imgW="575462" imgH="1864462" progId="Visio.Drawing.11">
              <p:embed/>
            </p:oleObj>
          </a:graphicData>
        </a:graphic>
      </p:graphicFrame>
      <p:graphicFrame>
        <p:nvGraphicFramePr>
          <p:cNvPr id="17471" name="Object 63"/>
          <p:cNvGraphicFramePr>
            <a:graphicFrameLocks noChangeAspect="1"/>
          </p:cNvGraphicFramePr>
          <p:nvPr/>
        </p:nvGraphicFramePr>
        <p:xfrm>
          <a:off x="50800" y="923925"/>
          <a:ext cx="1576388" cy="636588"/>
        </p:xfrm>
        <a:graphic>
          <a:graphicData uri="http://schemas.openxmlformats.org/presentationml/2006/ole">
            <p:oleObj spid="_x0000_s17471" name="Visio" r:id="rId50" imgW="1576730" imgH="636727" progId="Visio.Drawing.11">
              <p:embed/>
            </p:oleObj>
          </a:graphicData>
        </a:graphic>
      </p:graphicFrame>
      <p:sp>
        <p:nvSpPr>
          <p:cNvPr id="83" name="Rectangle 2"/>
          <p:cNvSpPr txBox="1">
            <a:spLocks noChangeArrowheads="1"/>
          </p:cNvSpPr>
          <p:nvPr/>
        </p:nvSpPr>
        <p:spPr bwMode="auto">
          <a:xfrm>
            <a:off x="6935856" y="3763294"/>
            <a:ext cx="99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FF-D</a:t>
            </a:r>
          </a:p>
        </p:txBody>
      </p:sp>
      <p:graphicFrame>
        <p:nvGraphicFramePr>
          <p:cNvPr id="84" name="Group 303"/>
          <p:cNvGraphicFramePr>
            <a:graphicFrameLocks noGrp="1"/>
          </p:cNvGraphicFramePr>
          <p:nvPr>
            <p:ph sz="half" idx="2"/>
          </p:nvPr>
        </p:nvGraphicFramePr>
        <p:xfrm>
          <a:off x="6666404" y="5380037"/>
          <a:ext cx="1524314" cy="1371600"/>
        </p:xfrm>
        <a:graphic>
          <a:graphicData uri="http://schemas.openxmlformats.org/drawingml/2006/table">
            <a:tbl>
              <a:tblPr/>
              <a:tblGrid>
                <a:gridCol w="472770"/>
                <a:gridCol w="525772"/>
                <a:gridCol w="525772"/>
              </a:tblGrid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Q*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" name="Rectangle 2"/>
          <p:cNvSpPr txBox="1">
            <a:spLocks noChangeArrowheads="1"/>
          </p:cNvSpPr>
          <p:nvPr/>
        </p:nvSpPr>
        <p:spPr bwMode="auto">
          <a:xfrm>
            <a:off x="8042518" y="5861050"/>
            <a:ext cx="99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i="1" u="none" strike="noStrike" kern="0" cap="none" spc="0" normalizeH="0" baseline="0" noProof="0" dirty="0" smtClean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Q*=D</a:t>
            </a:r>
          </a:p>
        </p:txBody>
      </p:sp>
      <p:graphicFrame>
        <p:nvGraphicFramePr>
          <p:cNvPr id="86" name="Object 62"/>
          <p:cNvGraphicFramePr>
            <a:graphicFrameLocks noChangeAspect="1"/>
          </p:cNvGraphicFramePr>
          <p:nvPr/>
        </p:nvGraphicFramePr>
        <p:xfrm>
          <a:off x="6018219" y="4214827"/>
          <a:ext cx="2795588" cy="1077913"/>
        </p:xfrm>
        <a:graphic>
          <a:graphicData uri="http://schemas.openxmlformats.org/presentationml/2006/ole">
            <p:oleObj spid="_x0000_s17472" name="Visio" r:id="rId51" imgW="2796235" imgH="107807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7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7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7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7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1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7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7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17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17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17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17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17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17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17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17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17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17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17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17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1000" fill="hold"/>
                                        <p:tgtEl>
                                          <p:spTgt spid="17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1000" fill="hold"/>
                                        <p:tgtEl>
                                          <p:spTgt spid="17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17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17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17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17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1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1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1000" fill="hold"/>
                                        <p:tgtEl>
                                          <p:spTgt spid="1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1000" fill="hold"/>
                                        <p:tgtEl>
                                          <p:spTgt spid="17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1000" fill="hold"/>
                                        <p:tgtEl>
                                          <p:spTgt spid="17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1000" fill="hold"/>
                                        <p:tgtEl>
                                          <p:spTgt spid="17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1000" fill="hold"/>
                                        <p:tgtEl>
                                          <p:spTgt spid="17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17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1000" fill="hold"/>
                                        <p:tgtEl>
                                          <p:spTgt spid="17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000" fill="hold"/>
                                        <p:tgtEl>
                                          <p:spTgt spid="17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1000" fill="hold"/>
                                        <p:tgtEl>
                                          <p:spTgt spid="17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1000" fill="hold"/>
                                        <p:tgtEl>
                                          <p:spTgt spid="17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1000" fill="hold"/>
                                        <p:tgtEl>
                                          <p:spTgt spid="17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1000" fill="hold"/>
                                        <p:tgtEl>
                                          <p:spTgt spid="17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1000" fill="hold"/>
                                        <p:tgtEl>
                                          <p:spTgt spid="17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1000" fill="hold"/>
                                        <p:tgtEl>
                                          <p:spTgt spid="17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1000" fill="hold"/>
                                        <p:tgtEl>
                                          <p:spTgt spid="17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1000" fill="hold"/>
                                        <p:tgtEl>
                                          <p:spTgt spid="17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1000" fill="hold"/>
                                        <p:tgtEl>
                                          <p:spTgt spid="17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1000" fill="hold"/>
                                        <p:tgtEl>
                                          <p:spTgt spid="17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100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100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10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10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1000" fill="hold"/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1000" fill="hold"/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1000" fill="hold"/>
                                        <p:tgtEl>
                                          <p:spTgt spid="17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1000" fill="hold"/>
                                        <p:tgtEl>
                                          <p:spTgt spid="17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1000" fill="hold"/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1000" fill="hold"/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1000" fill="hold"/>
                                        <p:tgtEl>
                                          <p:spTgt spid="17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1000" fill="hold"/>
                                        <p:tgtEl>
                                          <p:spTgt spid="17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1000" fill="hold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1000" fill="hold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1000" fill="hold"/>
                                        <p:tgtEl>
                                          <p:spTgt spid="17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1000" fill="hold"/>
                                        <p:tgtEl>
                                          <p:spTgt spid="17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1000" fill="hold"/>
                                        <p:tgtEl>
                                          <p:spTgt spid="17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1000" fill="hold"/>
                                        <p:tgtEl>
                                          <p:spTgt spid="17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83" grpId="0"/>
      <p:bldP spid="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s-ES" dirty="0" smtClean="0"/>
              <a:t>Tabla de Estados</a:t>
            </a:r>
          </a:p>
        </p:txBody>
      </p:sp>
      <p:graphicFrame>
        <p:nvGraphicFramePr>
          <p:cNvPr id="28782" name="Group 2158"/>
          <p:cNvGraphicFramePr>
            <a:graphicFrameLocks noGrp="1"/>
          </p:cNvGraphicFramePr>
          <p:nvPr>
            <p:ph sz="quarter" idx="2"/>
          </p:nvPr>
        </p:nvGraphicFramePr>
        <p:xfrm>
          <a:off x="1092201" y="927101"/>
          <a:ext cx="6851650" cy="5356860"/>
        </p:xfrm>
        <a:graphic>
          <a:graphicData uri="http://schemas.openxmlformats.org/drawingml/2006/table">
            <a:tbl>
              <a:tblPr/>
              <a:tblGrid>
                <a:gridCol w="425675"/>
                <a:gridCol w="396554"/>
                <a:gridCol w="405294"/>
                <a:gridCol w="436322"/>
                <a:gridCol w="436322"/>
                <a:gridCol w="401416"/>
                <a:gridCol w="404418"/>
                <a:gridCol w="394020"/>
                <a:gridCol w="394020"/>
                <a:gridCol w="409781"/>
                <a:gridCol w="406629"/>
                <a:gridCol w="385455"/>
                <a:gridCol w="385455"/>
                <a:gridCol w="403127"/>
                <a:gridCol w="389118"/>
                <a:gridCol w="389118"/>
                <a:gridCol w="388926"/>
              </a:tblGrid>
              <a:tr h="284435">
                <a:tc rowSpan="2"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+mj-lt"/>
                        </a:rPr>
                        <a:t>EP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FF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Salida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FF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84435">
                <a:tc gridSpan="5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X=0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X=1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X=0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X=1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844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1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9933FF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r>
                        <a:rPr kumimoji="0" lang="es-ES" sz="12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r>
                        <a:rPr kumimoji="0" lang="es-ES" sz="12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r>
                        <a:rPr kumimoji="0" lang="es-ES" sz="12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s-ES" sz="1200" b="0" i="1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s-ES" sz="12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s-E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3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s-E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s-E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200" b="0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s-E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3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s-E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s-E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200" b="0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kumimoji="0" lang="es-ES" sz="1200" b="0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kumimoji="0" lang="es-ES" sz="1200" b="0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s-E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9933FF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kumimoji="0" lang="es-ES" sz="1200" b="0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s-E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9933FF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kumimoji="0" lang="es-ES" sz="1200" b="0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s-E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9933FF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s-ES_tradnl" sz="1300" i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s-ES_tradnl" sz="1300" i="1" kern="1200" baseline="-250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s-E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_tradnl" sz="13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s-ES_tradnl" sz="13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s-E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_tradnl" sz="13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s-ES_tradnl" sz="13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s-E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_tradnl" sz="13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s-ES_tradnl" sz="13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s-E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_tradnl" sz="13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s-ES_tradnl" sz="13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s-E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_tradnl" sz="13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s-ES_tradnl" sz="13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s-E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_tradnl" sz="13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s-ES_tradnl" sz="13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s-E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_tradnl" sz="13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s-ES_tradnl" sz="13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s-E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_tradnl" sz="13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s-ES_tradnl" sz="13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s-E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_tradnl" sz="13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s-ES_tradnl" sz="13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s-E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_tradnl" sz="13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s-ES_tradnl" sz="13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es-E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_tradnl" sz="13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s-ES_tradnl" sz="13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0" lang="es-E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_tradnl" sz="13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s-ES_tradnl" sz="13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s-E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_tradnl" sz="13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s-ES_tradnl" sz="13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kumimoji="0" lang="es-E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_tradnl" sz="13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s-ES_tradnl" sz="13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kumimoji="0" lang="es-E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Mapas K</a:t>
            </a:r>
          </a:p>
        </p:txBody>
      </p:sp>
      <p:cxnSp>
        <p:nvCxnSpPr>
          <p:cNvPr id="8" name="7 Conector recto"/>
          <p:cNvCxnSpPr/>
          <p:nvPr/>
        </p:nvCxnSpPr>
        <p:spPr>
          <a:xfrm>
            <a:off x="1254642" y="1467293"/>
            <a:ext cx="630863" cy="610187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431238" y="1287555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>
                <a:solidFill>
                  <a:srgbClr val="FF00FF"/>
                </a:solidFill>
              </a:rPr>
              <a:t>X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2</a:t>
            </a:r>
            <a:endParaRPr lang="es-ES" b="1" dirty="0"/>
          </a:p>
        </p:txBody>
      </p:sp>
      <p:sp>
        <p:nvSpPr>
          <p:cNvPr id="10" name="9 Rectángulo"/>
          <p:cNvSpPr/>
          <p:nvPr/>
        </p:nvSpPr>
        <p:spPr>
          <a:xfrm>
            <a:off x="903290" y="1645680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Q</a:t>
            </a:r>
            <a:r>
              <a:rPr lang="es-ES" b="1" i="1" baseline="-25000" dirty="0" smtClean="0"/>
              <a:t>1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0</a:t>
            </a:r>
            <a:endParaRPr lang="es-ES" b="1" dirty="0"/>
          </a:p>
        </p:txBody>
      </p:sp>
      <p:sp>
        <p:nvSpPr>
          <p:cNvPr id="11" name="10 Rectángulo"/>
          <p:cNvSpPr/>
          <p:nvPr/>
        </p:nvSpPr>
        <p:spPr>
          <a:xfrm>
            <a:off x="1913838" y="1706655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0</a:t>
            </a:r>
            <a:r>
              <a:rPr lang="es-ES" i="1" dirty="0" smtClean="0"/>
              <a:t>00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2586938" y="1706655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0</a:t>
            </a:r>
            <a:r>
              <a:rPr lang="es-ES" i="1" dirty="0" smtClean="0"/>
              <a:t>01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3254057" y="1706655"/>
            <a:ext cx="623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0</a:t>
            </a:r>
            <a:r>
              <a:rPr lang="es-ES" i="1" dirty="0" smtClean="0"/>
              <a:t>11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3952557" y="171112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0</a:t>
            </a:r>
            <a:r>
              <a:rPr lang="es-ES" i="1" dirty="0" smtClean="0"/>
              <a:t>10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4600257" y="172382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1</a:t>
            </a:r>
            <a:r>
              <a:rPr lang="es-ES" i="1" dirty="0" smtClean="0"/>
              <a:t>10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5271988" y="1706655"/>
            <a:ext cx="600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1</a:t>
            </a:r>
            <a:r>
              <a:rPr lang="es-ES" i="1" dirty="0" smtClean="0"/>
              <a:t>11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5956419" y="172382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1</a:t>
            </a:r>
            <a:r>
              <a:rPr lang="es-ES" i="1" dirty="0" smtClean="0"/>
              <a:t>01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6628150" y="1719647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1</a:t>
            </a:r>
            <a:r>
              <a:rPr lang="es-ES" i="1" dirty="0" smtClean="0"/>
              <a:t>00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1442374" y="21854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/>
              <a:t>00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1446795" y="286305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/>
              <a:t>01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1472195" y="3556000"/>
            <a:ext cx="469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/>
              <a:t>11</a:t>
            </a:r>
            <a:endParaRPr lang="es-ES" dirty="0"/>
          </a:p>
        </p:txBody>
      </p:sp>
      <p:sp>
        <p:nvSpPr>
          <p:cNvPr id="22" name="21 Rectángulo"/>
          <p:cNvSpPr/>
          <p:nvPr/>
        </p:nvSpPr>
        <p:spPr>
          <a:xfrm>
            <a:off x="1441753" y="4233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/>
              <a:t>10</a:t>
            </a:r>
            <a:endParaRPr lang="es-ES" dirty="0"/>
          </a:p>
        </p:txBody>
      </p:sp>
      <p:cxnSp>
        <p:nvCxnSpPr>
          <p:cNvPr id="23" name="22 Conector recto"/>
          <p:cNvCxnSpPr/>
          <p:nvPr/>
        </p:nvCxnSpPr>
        <p:spPr>
          <a:xfrm rot="5400000" flipH="1" flipV="1">
            <a:off x="6993488" y="4533985"/>
            <a:ext cx="595016" cy="574607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7254450" y="4777087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>
                <a:solidFill>
                  <a:srgbClr val="FF00FF"/>
                </a:solidFill>
              </a:rPr>
              <a:t>D</a:t>
            </a:r>
            <a:r>
              <a:rPr lang="es-ES" b="1" i="1" baseline="-25000" dirty="0" smtClean="0">
                <a:solidFill>
                  <a:srgbClr val="FF00FF"/>
                </a:solidFill>
              </a:rPr>
              <a:t>3</a:t>
            </a:r>
            <a:endParaRPr lang="es-ES" b="1" i="1" dirty="0"/>
          </a:p>
        </p:txBody>
      </p:sp>
      <p:sp>
        <p:nvSpPr>
          <p:cNvPr id="30" name="29 Rectángulo redondeado"/>
          <p:cNvSpPr/>
          <p:nvPr/>
        </p:nvSpPr>
        <p:spPr bwMode="auto">
          <a:xfrm>
            <a:off x="6019919" y="3553315"/>
            <a:ext cx="535780" cy="115461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31" name="30 Rectángulo redondeado"/>
          <p:cNvSpPr/>
          <p:nvPr/>
        </p:nvSpPr>
        <p:spPr bwMode="auto">
          <a:xfrm>
            <a:off x="3996008" y="3556000"/>
            <a:ext cx="1183098" cy="115461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33" name="32 Rectángulo redondeado"/>
          <p:cNvSpPr/>
          <p:nvPr/>
        </p:nvSpPr>
        <p:spPr bwMode="auto">
          <a:xfrm>
            <a:off x="5356906" y="2863050"/>
            <a:ext cx="1183098" cy="115461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29" name="28 Rectángulo redondeado"/>
          <p:cNvSpPr/>
          <p:nvPr/>
        </p:nvSpPr>
        <p:spPr bwMode="auto">
          <a:xfrm>
            <a:off x="3990976" y="2863050"/>
            <a:ext cx="535780" cy="115461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55" name="54 Abrir corchete"/>
          <p:cNvSpPr/>
          <p:nvPr/>
        </p:nvSpPr>
        <p:spPr>
          <a:xfrm rot="16200000">
            <a:off x="3344594" y="2062921"/>
            <a:ext cx="459135" cy="507303"/>
          </a:xfrm>
          <a:prstGeom prst="leftBracket">
            <a:avLst/>
          </a:prstGeom>
          <a:solidFill>
            <a:srgbClr val="BDFFFF">
              <a:alpha val="45000"/>
            </a:srgbClr>
          </a:solidFill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55 Abrir corchete"/>
          <p:cNvSpPr/>
          <p:nvPr/>
        </p:nvSpPr>
        <p:spPr>
          <a:xfrm rot="5400000" flipV="1">
            <a:off x="3284909" y="4271696"/>
            <a:ext cx="578505" cy="507303"/>
          </a:xfrm>
          <a:prstGeom prst="leftBracket">
            <a:avLst/>
          </a:prstGeom>
          <a:solidFill>
            <a:srgbClr val="BDFFFF">
              <a:alpha val="45000"/>
            </a:srgbClr>
          </a:solidFill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885505" y="2077480"/>
          <a:ext cx="5404832" cy="273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604"/>
                <a:gridCol w="675604"/>
                <a:gridCol w="675604"/>
                <a:gridCol w="675604"/>
                <a:gridCol w="675604"/>
                <a:gridCol w="675604"/>
                <a:gridCol w="675604"/>
                <a:gridCol w="675604"/>
              </a:tblGrid>
              <a:tr h="684280"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3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280"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280"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s-E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s-E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280"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56 Rectángulo"/>
          <p:cNvSpPr/>
          <p:nvPr/>
        </p:nvSpPr>
        <p:spPr>
          <a:xfrm>
            <a:off x="319523" y="5118797"/>
            <a:ext cx="77862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i="1" dirty="0" smtClean="0">
                <a:solidFill>
                  <a:srgbClr val="FF00FF"/>
                </a:solidFill>
              </a:rPr>
              <a:t>D</a:t>
            </a:r>
            <a:r>
              <a:rPr lang="es-ES" b="1" i="1" baseline="-25000" dirty="0" smtClean="0">
                <a:solidFill>
                  <a:srgbClr val="FF00FF"/>
                </a:solidFill>
              </a:rPr>
              <a:t>3</a:t>
            </a:r>
            <a:r>
              <a:rPr lang="es-ES" b="1" i="1" dirty="0" smtClean="0">
                <a:solidFill>
                  <a:srgbClr val="FF00FF"/>
                </a:solidFill>
              </a:rPr>
              <a:t>=X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2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0 </a:t>
            </a:r>
            <a:r>
              <a:rPr lang="es-ES" b="1" i="1" dirty="0" smtClean="0">
                <a:solidFill>
                  <a:srgbClr val="0000FF"/>
                </a:solidFill>
              </a:rPr>
              <a:t>+</a:t>
            </a:r>
            <a:r>
              <a:rPr lang="es-ES" b="1" i="1" dirty="0" smtClean="0">
                <a:solidFill>
                  <a:srgbClr val="FF00FF"/>
                </a:solidFill>
              </a:rPr>
              <a:t> 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~Q</a:t>
            </a:r>
            <a:r>
              <a:rPr lang="es-ES" b="1" i="1" baseline="-25000" dirty="0" smtClean="0"/>
              <a:t>2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1</a:t>
            </a:r>
            <a:r>
              <a:rPr lang="es-ES" b="1" i="1" dirty="0" smtClean="0">
                <a:solidFill>
                  <a:srgbClr val="0000FF"/>
                </a:solidFill>
              </a:rPr>
              <a:t> +</a:t>
            </a:r>
            <a:r>
              <a:rPr lang="es-ES" b="1" i="1" dirty="0" smtClean="0">
                <a:solidFill>
                  <a:srgbClr val="FF00FF"/>
                </a:solidFill>
              </a:rPr>
              <a:t> </a:t>
            </a:r>
            <a:r>
              <a:rPr lang="es-ES" b="1" i="1" dirty="0" smtClean="0">
                <a:solidFill>
                  <a:srgbClr val="FF00FF"/>
                </a:solidFill>
              </a:rPr>
              <a:t>X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2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1</a:t>
            </a:r>
          </a:p>
          <a:p>
            <a:pPr algn="ctr"/>
            <a:r>
              <a:rPr lang="es-ES" b="1" i="1" dirty="0" smtClean="0">
                <a:solidFill>
                  <a:srgbClr val="0000FF"/>
                </a:solidFill>
              </a:rPr>
              <a:t>+ </a:t>
            </a:r>
            <a:r>
              <a:rPr lang="es-ES" b="1" i="1" dirty="0" smtClean="0">
                <a:solidFill>
                  <a:srgbClr val="FF00FF"/>
                </a:solidFill>
              </a:rPr>
              <a:t>~X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2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~Q</a:t>
            </a:r>
            <a:r>
              <a:rPr lang="es-ES" b="1" i="1" baseline="-25000" dirty="0" smtClean="0"/>
              <a:t>0 </a:t>
            </a:r>
            <a:r>
              <a:rPr lang="es-ES" b="1" i="1" dirty="0" smtClean="0">
                <a:solidFill>
                  <a:srgbClr val="0000FF"/>
                </a:solidFill>
              </a:rPr>
              <a:t>+ </a:t>
            </a:r>
            <a:r>
              <a:rPr lang="es-ES" b="1" i="1" dirty="0" smtClean="0">
                <a:solidFill>
                  <a:srgbClr val="FF00FF"/>
                </a:solidFill>
              </a:rPr>
              <a:t>~X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~Q</a:t>
            </a:r>
            <a:r>
              <a:rPr lang="es-ES" b="1" i="1" baseline="-25000" dirty="0" smtClean="0"/>
              <a:t>2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0</a:t>
            </a:r>
            <a:endParaRPr lang="es-ES" b="1" dirty="0" smtClean="0"/>
          </a:p>
          <a:p>
            <a:endParaRPr lang="es-ES" b="1" dirty="0" smtClean="0"/>
          </a:p>
          <a:p>
            <a:endParaRPr lang="es-E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Mapas K</a:t>
            </a:r>
          </a:p>
        </p:txBody>
      </p:sp>
      <p:cxnSp>
        <p:nvCxnSpPr>
          <p:cNvPr id="8" name="7 Conector recto"/>
          <p:cNvCxnSpPr/>
          <p:nvPr/>
        </p:nvCxnSpPr>
        <p:spPr>
          <a:xfrm>
            <a:off x="1254642" y="1467293"/>
            <a:ext cx="630863" cy="610187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431238" y="1287555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>
                <a:solidFill>
                  <a:srgbClr val="FF00FF"/>
                </a:solidFill>
              </a:rPr>
              <a:t>X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2</a:t>
            </a:r>
            <a:endParaRPr lang="es-ES" b="1" dirty="0"/>
          </a:p>
        </p:txBody>
      </p:sp>
      <p:sp>
        <p:nvSpPr>
          <p:cNvPr id="10" name="9 Rectángulo"/>
          <p:cNvSpPr/>
          <p:nvPr/>
        </p:nvSpPr>
        <p:spPr>
          <a:xfrm>
            <a:off x="903290" y="1645680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Q</a:t>
            </a:r>
            <a:r>
              <a:rPr lang="es-ES" b="1" i="1" baseline="-25000" dirty="0" smtClean="0"/>
              <a:t>1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0</a:t>
            </a:r>
            <a:endParaRPr lang="es-ES" b="1" dirty="0"/>
          </a:p>
        </p:txBody>
      </p:sp>
      <p:sp>
        <p:nvSpPr>
          <p:cNvPr id="11" name="10 Rectángulo"/>
          <p:cNvSpPr/>
          <p:nvPr/>
        </p:nvSpPr>
        <p:spPr>
          <a:xfrm>
            <a:off x="1913838" y="1706655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0</a:t>
            </a:r>
            <a:r>
              <a:rPr lang="es-ES" i="1" dirty="0" smtClean="0"/>
              <a:t>00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2586938" y="1706655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0</a:t>
            </a:r>
            <a:r>
              <a:rPr lang="es-ES" i="1" dirty="0" smtClean="0"/>
              <a:t>01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3254057" y="1706655"/>
            <a:ext cx="623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0</a:t>
            </a:r>
            <a:r>
              <a:rPr lang="es-ES" i="1" dirty="0" smtClean="0"/>
              <a:t>11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3952557" y="171112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0</a:t>
            </a:r>
            <a:r>
              <a:rPr lang="es-ES" i="1" dirty="0" smtClean="0"/>
              <a:t>10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4600257" y="172382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1</a:t>
            </a:r>
            <a:r>
              <a:rPr lang="es-ES" i="1" dirty="0" smtClean="0"/>
              <a:t>10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5271988" y="1706655"/>
            <a:ext cx="600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1</a:t>
            </a:r>
            <a:r>
              <a:rPr lang="es-ES" i="1" dirty="0" smtClean="0"/>
              <a:t>11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5956419" y="172382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1</a:t>
            </a:r>
            <a:r>
              <a:rPr lang="es-ES" i="1" dirty="0" smtClean="0"/>
              <a:t>01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6628150" y="1719647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1</a:t>
            </a:r>
            <a:r>
              <a:rPr lang="es-ES" i="1" dirty="0" smtClean="0"/>
              <a:t>00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1442374" y="21854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/>
              <a:t>00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1446795" y="286305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/>
              <a:t>01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1472195" y="3556000"/>
            <a:ext cx="469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/>
              <a:t>11</a:t>
            </a:r>
            <a:endParaRPr lang="es-ES" dirty="0"/>
          </a:p>
        </p:txBody>
      </p:sp>
      <p:sp>
        <p:nvSpPr>
          <p:cNvPr id="22" name="21 Rectángulo"/>
          <p:cNvSpPr/>
          <p:nvPr/>
        </p:nvSpPr>
        <p:spPr>
          <a:xfrm>
            <a:off x="1441753" y="4233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/>
              <a:t>10</a:t>
            </a:r>
            <a:endParaRPr lang="es-ES" dirty="0"/>
          </a:p>
        </p:txBody>
      </p:sp>
      <p:cxnSp>
        <p:nvCxnSpPr>
          <p:cNvPr id="23" name="22 Conector recto"/>
          <p:cNvCxnSpPr/>
          <p:nvPr/>
        </p:nvCxnSpPr>
        <p:spPr>
          <a:xfrm rot="5400000" flipH="1" flipV="1">
            <a:off x="6993488" y="4533985"/>
            <a:ext cx="595016" cy="574607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7254450" y="4777087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>
                <a:solidFill>
                  <a:srgbClr val="FF00FF"/>
                </a:solidFill>
              </a:rPr>
              <a:t>D</a:t>
            </a:r>
            <a:r>
              <a:rPr lang="es-ES" b="1" i="1" baseline="-25000" dirty="0" smtClean="0">
                <a:solidFill>
                  <a:srgbClr val="FF00FF"/>
                </a:solidFill>
              </a:rPr>
              <a:t>2</a:t>
            </a:r>
            <a:endParaRPr lang="es-ES" b="1" i="1" dirty="0"/>
          </a:p>
        </p:txBody>
      </p:sp>
      <p:sp>
        <p:nvSpPr>
          <p:cNvPr id="30" name="29 Rectángulo redondeado"/>
          <p:cNvSpPr/>
          <p:nvPr/>
        </p:nvSpPr>
        <p:spPr bwMode="auto">
          <a:xfrm>
            <a:off x="3310985" y="2863050"/>
            <a:ext cx="535780" cy="115461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31" name="30 Rectángulo redondeado"/>
          <p:cNvSpPr/>
          <p:nvPr/>
        </p:nvSpPr>
        <p:spPr bwMode="auto">
          <a:xfrm>
            <a:off x="2646591" y="3536950"/>
            <a:ext cx="1200173" cy="115461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29" name="28 Rectángulo redondeado"/>
          <p:cNvSpPr/>
          <p:nvPr/>
        </p:nvSpPr>
        <p:spPr bwMode="auto">
          <a:xfrm>
            <a:off x="1970386" y="2863050"/>
            <a:ext cx="535780" cy="115461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55" name="54 Abrir corchete"/>
          <p:cNvSpPr/>
          <p:nvPr/>
        </p:nvSpPr>
        <p:spPr>
          <a:xfrm rot="16200000">
            <a:off x="2636864" y="2113425"/>
            <a:ext cx="560145" cy="507303"/>
          </a:xfrm>
          <a:prstGeom prst="leftBracket">
            <a:avLst/>
          </a:prstGeom>
          <a:solidFill>
            <a:srgbClr val="BDFFFF">
              <a:alpha val="45000"/>
            </a:srgbClr>
          </a:solidFill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55 Abrir corchete"/>
          <p:cNvSpPr/>
          <p:nvPr/>
        </p:nvSpPr>
        <p:spPr>
          <a:xfrm rot="5400000" flipV="1">
            <a:off x="2614194" y="4265962"/>
            <a:ext cx="572097" cy="507303"/>
          </a:xfrm>
          <a:prstGeom prst="leftBracket">
            <a:avLst/>
          </a:prstGeom>
          <a:solidFill>
            <a:srgbClr val="BDFFFF">
              <a:alpha val="45000"/>
            </a:srgbClr>
          </a:solidFill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56 Rectángulo"/>
          <p:cNvSpPr/>
          <p:nvPr/>
        </p:nvSpPr>
        <p:spPr>
          <a:xfrm>
            <a:off x="459222" y="5118797"/>
            <a:ext cx="81386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i="1" dirty="0" smtClean="0">
                <a:solidFill>
                  <a:srgbClr val="FF00FF"/>
                </a:solidFill>
              </a:rPr>
              <a:t>D</a:t>
            </a:r>
            <a:r>
              <a:rPr lang="es-ES" b="1" i="1" baseline="-25000" dirty="0" smtClean="0">
                <a:solidFill>
                  <a:srgbClr val="FF00FF"/>
                </a:solidFill>
              </a:rPr>
              <a:t>2</a:t>
            </a:r>
            <a:r>
              <a:rPr lang="es-ES" b="1" i="1" dirty="0" smtClean="0">
                <a:solidFill>
                  <a:srgbClr val="FF00FF"/>
                </a:solidFill>
              </a:rPr>
              <a:t>=</a:t>
            </a:r>
            <a:r>
              <a:rPr lang="es-ES" b="1" i="1" dirty="0" smtClean="0">
                <a:solidFill>
                  <a:srgbClr val="FF00FF"/>
                </a:solidFill>
              </a:rPr>
              <a:t> </a:t>
            </a:r>
            <a:r>
              <a:rPr lang="es-ES" b="1" i="1" dirty="0" smtClean="0">
                <a:solidFill>
                  <a:srgbClr val="FF00FF"/>
                </a:solidFill>
              </a:rPr>
              <a:t>~X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1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0 </a:t>
            </a:r>
            <a:r>
              <a:rPr lang="es-ES" b="1" i="1" dirty="0" smtClean="0">
                <a:solidFill>
                  <a:srgbClr val="0000FF"/>
                </a:solidFill>
              </a:rPr>
              <a:t>+</a:t>
            </a:r>
            <a:r>
              <a:rPr lang="es-ES" b="1" i="1" dirty="0" smtClean="0">
                <a:solidFill>
                  <a:srgbClr val="FF00FF"/>
                </a:solidFill>
              </a:rPr>
              <a:t> 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2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0</a:t>
            </a:r>
            <a:r>
              <a:rPr lang="es-ES" b="1" i="1" dirty="0" smtClean="0">
                <a:solidFill>
                  <a:srgbClr val="0000FF"/>
                </a:solidFill>
              </a:rPr>
              <a:t> </a:t>
            </a:r>
            <a:r>
              <a:rPr lang="es-ES" b="1" i="1" dirty="0" smtClean="0">
                <a:solidFill>
                  <a:srgbClr val="0000FF"/>
                </a:solidFill>
              </a:rPr>
              <a:t>+</a:t>
            </a:r>
            <a:r>
              <a:rPr lang="es-ES" b="1" i="1" dirty="0" smtClean="0">
                <a:solidFill>
                  <a:srgbClr val="FF00FF"/>
                </a:solidFill>
              </a:rPr>
              <a:t> </a:t>
            </a:r>
            <a:r>
              <a:rPr lang="es-ES" b="1" i="1" dirty="0" smtClean="0">
                <a:solidFill>
                  <a:srgbClr val="FF00FF"/>
                </a:solidFill>
              </a:rPr>
              <a:t>~X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2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1 </a:t>
            </a:r>
            <a:r>
              <a:rPr lang="es-ES" b="1" i="1" dirty="0" smtClean="0">
                <a:solidFill>
                  <a:srgbClr val="0000FF"/>
                </a:solidFill>
              </a:rPr>
              <a:t>+ </a:t>
            </a:r>
            <a:r>
              <a:rPr lang="es-ES" b="1" i="1" dirty="0" smtClean="0">
                <a:solidFill>
                  <a:srgbClr val="FF00FF"/>
                </a:solidFill>
              </a:rPr>
              <a:t>~X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~Q</a:t>
            </a:r>
            <a:r>
              <a:rPr lang="es-ES" b="1" i="1" baseline="-25000" dirty="0" smtClean="0"/>
              <a:t>2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~Q</a:t>
            </a:r>
            <a:r>
              <a:rPr lang="es-ES" b="1" i="1" baseline="-25000" dirty="0" smtClean="0"/>
              <a:t>1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~Q</a:t>
            </a:r>
            <a:r>
              <a:rPr lang="es-ES" b="1" i="1" baseline="-25000" dirty="0" smtClean="0"/>
              <a:t>0</a:t>
            </a:r>
          </a:p>
          <a:p>
            <a:pPr algn="ctr"/>
            <a:r>
              <a:rPr lang="es-ES" b="1" i="1" dirty="0" smtClean="0">
                <a:solidFill>
                  <a:srgbClr val="0000FF"/>
                </a:solidFill>
              </a:rPr>
              <a:t>+ </a:t>
            </a:r>
            <a:r>
              <a:rPr lang="es-ES" b="1" i="1" dirty="0" smtClean="0">
                <a:solidFill>
                  <a:srgbClr val="FF00FF"/>
                </a:solidFill>
              </a:rPr>
              <a:t>~X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1</a:t>
            </a:r>
            <a:r>
              <a:rPr lang="es-ES" b="1" i="1" dirty="0" smtClean="0">
                <a:solidFill>
                  <a:srgbClr val="0000FF"/>
                </a:solidFill>
              </a:rPr>
              <a:t> + </a:t>
            </a:r>
            <a:r>
              <a:rPr lang="es-ES" b="1" i="1" dirty="0" smtClean="0">
                <a:solidFill>
                  <a:srgbClr val="FF00FF"/>
                </a:solidFill>
              </a:rPr>
              <a:t>X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2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1</a:t>
            </a:r>
            <a:r>
              <a:rPr lang="es-ES" b="1" i="1" dirty="0" smtClean="0">
                <a:solidFill>
                  <a:srgbClr val="0000FF"/>
                </a:solidFill>
              </a:rPr>
              <a:t> + </a:t>
            </a:r>
            <a:r>
              <a:rPr lang="es-ES" b="1" i="1" dirty="0" smtClean="0">
                <a:solidFill>
                  <a:srgbClr val="FF00FF"/>
                </a:solidFill>
              </a:rPr>
              <a:t>~X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2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0</a:t>
            </a:r>
            <a:r>
              <a:rPr lang="es-ES" b="1" i="1" dirty="0" smtClean="0">
                <a:solidFill>
                  <a:srgbClr val="0000FF"/>
                </a:solidFill>
              </a:rPr>
              <a:t> + </a:t>
            </a:r>
            <a:r>
              <a:rPr lang="es-ES" b="1" i="1" dirty="0" smtClean="0">
                <a:solidFill>
                  <a:srgbClr val="FF00FF"/>
                </a:solidFill>
              </a:rPr>
              <a:t>~X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2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0</a:t>
            </a:r>
            <a:endParaRPr lang="es-ES" b="1" dirty="0" smtClean="0"/>
          </a:p>
          <a:p>
            <a:endParaRPr lang="es-ES" b="1" dirty="0" smtClean="0"/>
          </a:p>
          <a:p>
            <a:endParaRPr lang="es-ES" b="1" i="1" dirty="0"/>
          </a:p>
        </p:txBody>
      </p:sp>
      <p:sp>
        <p:nvSpPr>
          <p:cNvPr id="28" name="27 Rectángulo redondeado"/>
          <p:cNvSpPr/>
          <p:nvPr/>
        </p:nvSpPr>
        <p:spPr bwMode="auto">
          <a:xfrm>
            <a:off x="4652851" y="3565525"/>
            <a:ext cx="535780" cy="115461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32" name="31 Rectángulo redondeado"/>
          <p:cNvSpPr/>
          <p:nvPr/>
        </p:nvSpPr>
        <p:spPr bwMode="auto">
          <a:xfrm>
            <a:off x="5355936" y="2863050"/>
            <a:ext cx="535780" cy="115461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34" name="33 Rectángulo redondeado"/>
          <p:cNvSpPr/>
          <p:nvPr/>
        </p:nvSpPr>
        <p:spPr bwMode="auto">
          <a:xfrm>
            <a:off x="4028757" y="2170853"/>
            <a:ext cx="443125" cy="476297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35" name="34 Rectángulo redondeado"/>
          <p:cNvSpPr/>
          <p:nvPr/>
        </p:nvSpPr>
        <p:spPr bwMode="auto">
          <a:xfrm>
            <a:off x="1979912" y="3540616"/>
            <a:ext cx="2501496" cy="477050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36" name="35 Rectángulo redondeado"/>
          <p:cNvSpPr/>
          <p:nvPr/>
        </p:nvSpPr>
        <p:spPr bwMode="auto">
          <a:xfrm>
            <a:off x="1967801" y="3540615"/>
            <a:ext cx="1200173" cy="115461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885505" y="2077480"/>
          <a:ext cx="5404832" cy="273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604"/>
                <a:gridCol w="675604"/>
                <a:gridCol w="675604"/>
                <a:gridCol w="675604"/>
                <a:gridCol w="675604"/>
                <a:gridCol w="675604"/>
                <a:gridCol w="675604"/>
                <a:gridCol w="675604"/>
              </a:tblGrid>
              <a:tr h="684280"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3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280"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280"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s-E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s-E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280"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Mapas K</a:t>
            </a:r>
          </a:p>
        </p:txBody>
      </p:sp>
      <p:cxnSp>
        <p:nvCxnSpPr>
          <p:cNvPr id="8" name="7 Conector recto"/>
          <p:cNvCxnSpPr/>
          <p:nvPr/>
        </p:nvCxnSpPr>
        <p:spPr>
          <a:xfrm>
            <a:off x="1254642" y="1467293"/>
            <a:ext cx="630863" cy="610187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431238" y="1287555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>
                <a:solidFill>
                  <a:srgbClr val="FF00FF"/>
                </a:solidFill>
              </a:rPr>
              <a:t>X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2</a:t>
            </a:r>
            <a:endParaRPr lang="es-ES" b="1" dirty="0"/>
          </a:p>
        </p:txBody>
      </p:sp>
      <p:sp>
        <p:nvSpPr>
          <p:cNvPr id="10" name="9 Rectángulo"/>
          <p:cNvSpPr/>
          <p:nvPr/>
        </p:nvSpPr>
        <p:spPr>
          <a:xfrm>
            <a:off x="903290" y="1645680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Q</a:t>
            </a:r>
            <a:r>
              <a:rPr lang="es-ES" b="1" i="1" baseline="-25000" dirty="0" smtClean="0"/>
              <a:t>1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0</a:t>
            </a:r>
            <a:endParaRPr lang="es-ES" b="1" dirty="0"/>
          </a:p>
        </p:txBody>
      </p:sp>
      <p:sp>
        <p:nvSpPr>
          <p:cNvPr id="11" name="10 Rectángulo"/>
          <p:cNvSpPr/>
          <p:nvPr/>
        </p:nvSpPr>
        <p:spPr>
          <a:xfrm>
            <a:off x="1913838" y="1706655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0</a:t>
            </a:r>
            <a:r>
              <a:rPr lang="es-ES" i="1" dirty="0" smtClean="0"/>
              <a:t>00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2586938" y="1706655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0</a:t>
            </a:r>
            <a:r>
              <a:rPr lang="es-ES" i="1" dirty="0" smtClean="0"/>
              <a:t>01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3254057" y="1706655"/>
            <a:ext cx="623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0</a:t>
            </a:r>
            <a:r>
              <a:rPr lang="es-ES" i="1" dirty="0" smtClean="0"/>
              <a:t>11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3952557" y="171112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0</a:t>
            </a:r>
            <a:r>
              <a:rPr lang="es-ES" i="1" dirty="0" smtClean="0"/>
              <a:t>10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4600257" y="172382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1</a:t>
            </a:r>
            <a:r>
              <a:rPr lang="es-ES" i="1" dirty="0" smtClean="0"/>
              <a:t>10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5271988" y="1706655"/>
            <a:ext cx="600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1</a:t>
            </a:r>
            <a:r>
              <a:rPr lang="es-ES" i="1" dirty="0" smtClean="0"/>
              <a:t>11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5956419" y="172382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1</a:t>
            </a:r>
            <a:r>
              <a:rPr lang="es-ES" i="1" dirty="0" smtClean="0"/>
              <a:t>01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6628150" y="1719647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1</a:t>
            </a:r>
            <a:r>
              <a:rPr lang="es-ES" i="1" dirty="0" smtClean="0"/>
              <a:t>00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1442374" y="21854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/>
              <a:t>00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1446795" y="286305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/>
              <a:t>01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1472195" y="3556000"/>
            <a:ext cx="469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/>
              <a:t>11</a:t>
            </a:r>
            <a:endParaRPr lang="es-ES" dirty="0"/>
          </a:p>
        </p:txBody>
      </p:sp>
      <p:sp>
        <p:nvSpPr>
          <p:cNvPr id="22" name="21 Rectángulo"/>
          <p:cNvSpPr/>
          <p:nvPr/>
        </p:nvSpPr>
        <p:spPr>
          <a:xfrm>
            <a:off x="1441753" y="4233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/>
              <a:t>10</a:t>
            </a:r>
            <a:endParaRPr lang="es-ES" dirty="0"/>
          </a:p>
        </p:txBody>
      </p:sp>
      <p:cxnSp>
        <p:nvCxnSpPr>
          <p:cNvPr id="23" name="22 Conector recto"/>
          <p:cNvCxnSpPr/>
          <p:nvPr/>
        </p:nvCxnSpPr>
        <p:spPr>
          <a:xfrm rot="5400000" flipH="1" flipV="1">
            <a:off x="6993488" y="4533985"/>
            <a:ext cx="595016" cy="574607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7254450" y="4777087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>
                <a:solidFill>
                  <a:srgbClr val="FF00FF"/>
                </a:solidFill>
              </a:rPr>
              <a:t>D</a:t>
            </a:r>
            <a:r>
              <a:rPr lang="es-ES" b="1" i="1" baseline="-25000" dirty="0" smtClean="0">
                <a:solidFill>
                  <a:srgbClr val="FF00FF"/>
                </a:solidFill>
              </a:rPr>
              <a:t>1</a:t>
            </a:r>
            <a:endParaRPr lang="es-ES" b="1" i="1" dirty="0"/>
          </a:p>
        </p:txBody>
      </p:sp>
      <p:sp>
        <p:nvSpPr>
          <p:cNvPr id="30" name="29 Rectángulo redondeado"/>
          <p:cNvSpPr/>
          <p:nvPr/>
        </p:nvSpPr>
        <p:spPr bwMode="auto">
          <a:xfrm>
            <a:off x="6693019" y="3553315"/>
            <a:ext cx="535780" cy="115461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31" name="30 Rectángulo redondeado"/>
          <p:cNvSpPr/>
          <p:nvPr/>
        </p:nvSpPr>
        <p:spPr bwMode="auto">
          <a:xfrm>
            <a:off x="1941811" y="3556000"/>
            <a:ext cx="2576895" cy="46166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33" name="32 Rectángulo redondeado"/>
          <p:cNvSpPr/>
          <p:nvPr/>
        </p:nvSpPr>
        <p:spPr bwMode="auto">
          <a:xfrm>
            <a:off x="4012690" y="2188604"/>
            <a:ext cx="1183098" cy="115461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55" name="54 Abrir corchete"/>
          <p:cNvSpPr/>
          <p:nvPr/>
        </p:nvSpPr>
        <p:spPr>
          <a:xfrm rot="16200000">
            <a:off x="3344594" y="2062921"/>
            <a:ext cx="459135" cy="507303"/>
          </a:xfrm>
          <a:prstGeom prst="leftBracket">
            <a:avLst/>
          </a:prstGeom>
          <a:solidFill>
            <a:srgbClr val="BDFFFF">
              <a:alpha val="45000"/>
            </a:srgbClr>
          </a:solidFill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55 Abrir corchete"/>
          <p:cNvSpPr/>
          <p:nvPr/>
        </p:nvSpPr>
        <p:spPr>
          <a:xfrm rot="5400000" flipV="1">
            <a:off x="3284909" y="4271696"/>
            <a:ext cx="578505" cy="507303"/>
          </a:xfrm>
          <a:prstGeom prst="leftBracket">
            <a:avLst/>
          </a:prstGeom>
          <a:solidFill>
            <a:srgbClr val="BDFFFF">
              <a:alpha val="45000"/>
            </a:srgbClr>
          </a:solidFill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56 Rectángulo"/>
          <p:cNvSpPr/>
          <p:nvPr/>
        </p:nvSpPr>
        <p:spPr>
          <a:xfrm>
            <a:off x="319523" y="5118797"/>
            <a:ext cx="77862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i="1" dirty="0" smtClean="0">
                <a:solidFill>
                  <a:srgbClr val="FF00FF"/>
                </a:solidFill>
              </a:rPr>
              <a:t>D</a:t>
            </a:r>
            <a:r>
              <a:rPr lang="es-ES" b="1" i="1" baseline="-25000" dirty="0" smtClean="0">
                <a:solidFill>
                  <a:srgbClr val="FF00FF"/>
                </a:solidFill>
              </a:rPr>
              <a:t>1</a:t>
            </a:r>
            <a:r>
              <a:rPr lang="es-ES" b="1" i="1" dirty="0" smtClean="0">
                <a:solidFill>
                  <a:srgbClr val="FF00FF"/>
                </a:solidFill>
              </a:rPr>
              <a:t>=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2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0 </a:t>
            </a:r>
            <a:r>
              <a:rPr lang="es-ES" b="1" i="1" dirty="0" smtClean="0">
                <a:solidFill>
                  <a:srgbClr val="0000FF"/>
                </a:solidFill>
              </a:rPr>
              <a:t>+</a:t>
            </a:r>
            <a:r>
              <a:rPr lang="es-ES" b="1" i="1" dirty="0" smtClean="0">
                <a:solidFill>
                  <a:srgbClr val="FF00FF"/>
                </a:solidFill>
              </a:rPr>
              <a:t> 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~Q</a:t>
            </a:r>
            <a:r>
              <a:rPr lang="es-ES" b="1" i="1" baseline="-25000" dirty="0" smtClean="0"/>
              <a:t>2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1</a:t>
            </a:r>
            <a:r>
              <a:rPr lang="es-ES" b="1" i="1" dirty="0" smtClean="0">
                <a:solidFill>
                  <a:srgbClr val="0000FF"/>
                </a:solidFill>
              </a:rPr>
              <a:t> </a:t>
            </a:r>
            <a:r>
              <a:rPr lang="es-ES" b="1" i="1" dirty="0" smtClean="0">
                <a:solidFill>
                  <a:srgbClr val="0000FF"/>
                </a:solidFill>
              </a:rPr>
              <a:t>+</a:t>
            </a:r>
            <a:r>
              <a:rPr lang="es-ES" b="1" i="1" dirty="0" smtClean="0">
                <a:solidFill>
                  <a:srgbClr val="FF00FF"/>
                </a:solidFill>
              </a:rPr>
              <a:t> </a:t>
            </a:r>
            <a:r>
              <a:rPr lang="es-ES" b="1" i="1" dirty="0" smtClean="0">
                <a:solidFill>
                  <a:srgbClr val="FF00FF"/>
                </a:solidFill>
              </a:rPr>
              <a:t>~X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1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0</a:t>
            </a:r>
          </a:p>
          <a:p>
            <a:pPr algn="ctr"/>
            <a:r>
              <a:rPr lang="es-ES" b="1" i="1" dirty="0" smtClean="0">
                <a:solidFill>
                  <a:srgbClr val="0000FF"/>
                </a:solidFill>
              </a:rPr>
              <a:t>+ </a:t>
            </a:r>
            <a:r>
              <a:rPr lang="es-ES" b="1" i="1" dirty="0" smtClean="0">
                <a:solidFill>
                  <a:srgbClr val="FF00FF"/>
                </a:solidFill>
              </a:rPr>
              <a:t>~X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2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1 </a:t>
            </a:r>
            <a:r>
              <a:rPr lang="es-ES" b="1" i="1" dirty="0" smtClean="0">
                <a:solidFill>
                  <a:srgbClr val="0000FF"/>
                </a:solidFill>
              </a:rPr>
              <a:t>+ </a:t>
            </a:r>
            <a:r>
              <a:rPr lang="es-ES" b="1" i="1" dirty="0" smtClean="0">
                <a:solidFill>
                  <a:srgbClr val="FF00FF"/>
                </a:solidFill>
              </a:rPr>
              <a:t>~X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 </a:t>
            </a:r>
            <a:r>
              <a:rPr lang="es-ES" b="1" i="1" dirty="0" smtClean="0">
                <a:solidFill>
                  <a:srgbClr val="0000FF"/>
                </a:solidFill>
              </a:rPr>
              <a:t>+</a:t>
            </a:r>
            <a:r>
              <a:rPr lang="es-ES" b="1" i="1" dirty="0" smtClean="0">
                <a:solidFill>
                  <a:srgbClr val="FF00FF"/>
                </a:solidFill>
              </a:rPr>
              <a:t> X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1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0</a:t>
            </a:r>
            <a:r>
              <a:rPr lang="es-ES" b="1" i="1" baseline="-25000" dirty="0" smtClean="0"/>
              <a:t> </a:t>
            </a:r>
            <a:r>
              <a:rPr lang="es-ES" b="1" i="1" dirty="0" smtClean="0">
                <a:solidFill>
                  <a:srgbClr val="0000FF"/>
                </a:solidFill>
              </a:rPr>
              <a:t>+</a:t>
            </a:r>
            <a:r>
              <a:rPr lang="es-ES" b="1" i="1" dirty="0" smtClean="0">
                <a:solidFill>
                  <a:srgbClr val="FF00FF"/>
                </a:solidFill>
              </a:rPr>
              <a:t> X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~Q</a:t>
            </a:r>
            <a:r>
              <a:rPr lang="es-ES" b="1" i="1" baseline="-25000" dirty="0" smtClean="0"/>
              <a:t>3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2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1</a:t>
            </a:r>
            <a:endParaRPr lang="es-ES" b="1" i="1" baseline="-25000" dirty="0" smtClean="0"/>
          </a:p>
          <a:p>
            <a:pPr algn="ctr"/>
            <a:endParaRPr lang="es-ES" b="1" dirty="0" smtClean="0"/>
          </a:p>
          <a:p>
            <a:endParaRPr lang="es-ES" b="1" dirty="0" smtClean="0"/>
          </a:p>
          <a:p>
            <a:endParaRPr lang="es-ES" b="1" i="1" dirty="0"/>
          </a:p>
        </p:txBody>
      </p:sp>
      <p:sp>
        <p:nvSpPr>
          <p:cNvPr id="28" name="27 Abrir corchete"/>
          <p:cNvSpPr/>
          <p:nvPr/>
        </p:nvSpPr>
        <p:spPr>
          <a:xfrm rot="16200000">
            <a:off x="5389446" y="2053396"/>
            <a:ext cx="459135" cy="507303"/>
          </a:xfrm>
          <a:prstGeom prst="leftBracket">
            <a:avLst/>
          </a:prstGeom>
          <a:solidFill>
            <a:srgbClr val="BDFFFF">
              <a:alpha val="45000"/>
            </a:srgbClr>
          </a:solidFill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Abrir corchete"/>
          <p:cNvSpPr/>
          <p:nvPr/>
        </p:nvSpPr>
        <p:spPr>
          <a:xfrm rot="5400000" flipV="1">
            <a:off x="5329761" y="4274871"/>
            <a:ext cx="578505" cy="507303"/>
          </a:xfrm>
          <a:prstGeom prst="leftBracket">
            <a:avLst/>
          </a:prstGeom>
          <a:solidFill>
            <a:srgbClr val="BDFFFF">
              <a:alpha val="45000"/>
            </a:srgbClr>
          </a:solidFill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Rectángulo redondeado"/>
          <p:cNvSpPr/>
          <p:nvPr/>
        </p:nvSpPr>
        <p:spPr bwMode="auto">
          <a:xfrm>
            <a:off x="3333210" y="2196245"/>
            <a:ext cx="1183098" cy="251168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34" name="33 Rectángulo redondeado"/>
          <p:cNvSpPr/>
          <p:nvPr/>
        </p:nvSpPr>
        <p:spPr bwMode="auto">
          <a:xfrm>
            <a:off x="2641720" y="3553315"/>
            <a:ext cx="1183098" cy="115461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36" name="35 Rectángulo redondeado"/>
          <p:cNvSpPr/>
          <p:nvPr/>
        </p:nvSpPr>
        <p:spPr bwMode="auto">
          <a:xfrm>
            <a:off x="6019919" y="2863050"/>
            <a:ext cx="1183098" cy="46166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885505" y="2077480"/>
          <a:ext cx="5404832" cy="273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604"/>
                <a:gridCol w="675604"/>
                <a:gridCol w="675604"/>
                <a:gridCol w="675604"/>
                <a:gridCol w="675604"/>
                <a:gridCol w="675604"/>
                <a:gridCol w="675604"/>
                <a:gridCol w="675604"/>
              </a:tblGrid>
              <a:tr h="684280"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3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280"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280"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s-E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s-E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280"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Mapas K</a:t>
            </a:r>
          </a:p>
        </p:txBody>
      </p:sp>
      <p:cxnSp>
        <p:nvCxnSpPr>
          <p:cNvPr id="8" name="7 Conector recto"/>
          <p:cNvCxnSpPr/>
          <p:nvPr/>
        </p:nvCxnSpPr>
        <p:spPr>
          <a:xfrm>
            <a:off x="1254642" y="1467293"/>
            <a:ext cx="630863" cy="610187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431238" y="1287555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>
                <a:solidFill>
                  <a:srgbClr val="FF00FF"/>
                </a:solidFill>
              </a:rPr>
              <a:t>X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2</a:t>
            </a:r>
            <a:endParaRPr lang="es-ES" b="1" dirty="0"/>
          </a:p>
        </p:txBody>
      </p:sp>
      <p:sp>
        <p:nvSpPr>
          <p:cNvPr id="10" name="9 Rectángulo"/>
          <p:cNvSpPr/>
          <p:nvPr/>
        </p:nvSpPr>
        <p:spPr>
          <a:xfrm>
            <a:off x="903290" y="1645680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Q</a:t>
            </a:r>
            <a:r>
              <a:rPr lang="es-ES" b="1" i="1" baseline="-25000" dirty="0" smtClean="0"/>
              <a:t>1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0</a:t>
            </a:r>
            <a:endParaRPr lang="es-ES" b="1" dirty="0"/>
          </a:p>
        </p:txBody>
      </p:sp>
      <p:sp>
        <p:nvSpPr>
          <p:cNvPr id="11" name="10 Rectángulo"/>
          <p:cNvSpPr/>
          <p:nvPr/>
        </p:nvSpPr>
        <p:spPr>
          <a:xfrm>
            <a:off x="1913838" y="1706655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0</a:t>
            </a:r>
            <a:r>
              <a:rPr lang="es-ES" i="1" dirty="0" smtClean="0"/>
              <a:t>00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2586938" y="1706655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0</a:t>
            </a:r>
            <a:r>
              <a:rPr lang="es-ES" i="1" dirty="0" smtClean="0"/>
              <a:t>01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3254057" y="1706655"/>
            <a:ext cx="623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0</a:t>
            </a:r>
            <a:r>
              <a:rPr lang="es-ES" i="1" dirty="0" smtClean="0"/>
              <a:t>11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3952557" y="171112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0</a:t>
            </a:r>
            <a:r>
              <a:rPr lang="es-ES" i="1" dirty="0" smtClean="0"/>
              <a:t>10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4600257" y="172382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1</a:t>
            </a:r>
            <a:r>
              <a:rPr lang="es-ES" i="1" dirty="0" smtClean="0"/>
              <a:t>10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5271988" y="1706655"/>
            <a:ext cx="600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1</a:t>
            </a:r>
            <a:r>
              <a:rPr lang="es-ES" i="1" dirty="0" smtClean="0"/>
              <a:t>11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5956419" y="172382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1</a:t>
            </a:r>
            <a:r>
              <a:rPr lang="es-ES" i="1" dirty="0" smtClean="0"/>
              <a:t>01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6628150" y="1719647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FF"/>
                </a:solidFill>
              </a:rPr>
              <a:t>1</a:t>
            </a:r>
            <a:r>
              <a:rPr lang="es-ES" i="1" dirty="0" smtClean="0"/>
              <a:t>00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1442374" y="21854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/>
              <a:t>00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1446795" y="286305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/>
              <a:t>01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1472195" y="3556000"/>
            <a:ext cx="469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/>
              <a:t>11</a:t>
            </a:r>
            <a:endParaRPr lang="es-ES" dirty="0"/>
          </a:p>
        </p:txBody>
      </p:sp>
      <p:sp>
        <p:nvSpPr>
          <p:cNvPr id="22" name="21 Rectángulo"/>
          <p:cNvSpPr/>
          <p:nvPr/>
        </p:nvSpPr>
        <p:spPr>
          <a:xfrm>
            <a:off x="1441753" y="4233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/>
              <a:t>10</a:t>
            </a:r>
            <a:endParaRPr lang="es-ES" dirty="0"/>
          </a:p>
        </p:txBody>
      </p:sp>
      <p:cxnSp>
        <p:nvCxnSpPr>
          <p:cNvPr id="23" name="22 Conector recto"/>
          <p:cNvCxnSpPr/>
          <p:nvPr/>
        </p:nvCxnSpPr>
        <p:spPr>
          <a:xfrm rot="5400000" flipH="1" flipV="1">
            <a:off x="6993488" y="4533985"/>
            <a:ext cx="595016" cy="574607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7254450" y="4777087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>
                <a:solidFill>
                  <a:srgbClr val="FF00FF"/>
                </a:solidFill>
              </a:rPr>
              <a:t>D</a:t>
            </a:r>
            <a:r>
              <a:rPr lang="es-ES" b="1" i="1" baseline="-25000" dirty="0" smtClean="0">
                <a:solidFill>
                  <a:srgbClr val="FF00FF"/>
                </a:solidFill>
              </a:rPr>
              <a:t>0</a:t>
            </a:r>
            <a:endParaRPr lang="es-ES" b="1" i="1" dirty="0"/>
          </a:p>
        </p:txBody>
      </p:sp>
      <p:sp>
        <p:nvSpPr>
          <p:cNvPr id="31" name="30 Rectángulo redondeado"/>
          <p:cNvSpPr/>
          <p:nvPr/>
        </p:nvSpPr>
        <p:spPr bwMode="auto">
          <a:xfrm>
            <a:off x="2669063" y="2160085"/>
            <a:ext cx="1183098" cy="48706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55" name="54 Abrir corchete"/>
          <p:cNvSpPr/>
          <p:nvPr/>
        </p:nvSpPr>
        <p:spPr>
          <a:xfrm rot="16200000">
            <a:off x="6338297" y="1832596"/>
            <a:ext cx="546860" cy="1056847"/>
          </a:xfrm>
          <a:prstGeom prst="leftBracket">
            <a:avLst/>
          </a:prstGeom>
          <a:solidFill>
            <a:srgbClr val="BDFFFF">
              <a:alpha val="45000"/>
            </a:srgbClr>
          </a:solidFill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55 Abrir corchete"/>
          <p:cNvSpPr/>
          <p:nvPr/>
        </p:nvSpPr>
        <p:spPr>
          <a:xfrm rot="5400000" flipV="1">
            <a:off x="6309774" y="3997513"/>
            <a:ext cx="578505" cy="1056846"/>
          </a:xfrm>
          <a:prstGeom prst="leftBracket">
            <a:avLst/>
          </a:prstGeom>
          <a:solidFill>
            <a:srgbClr val="BDFFFF">
              <a:alpha val="45000"/>
            </a:srgbClr>
          </a:solidFill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56 Rectángulo"/>
          <p:cNvSpPr/>
          <p:nvPr/>
        </p:nvSpPr>
        <p:spPr>
          <a:xfrm>
            <a:off x="319523" y="5118797"/>
            <a:ext cx="77862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i="1" dirty="0" smtClean="0">
                <a:solidFill>
                  <a:srgbClr val="FF00FF"/>
                </a:solidFill>
              </a:rPr>
              <a:t>D</a:t>
            </a:r>
            <a:r>
              <a:rPr lang="es-ES" b="1" i="1" baseline="-25000" dirty="0" smtClean="0">
                <a:solidFill>
                  <a:srgbClr val="FF00FF"/>
                </a:solidFill>
              </a:rPr>
              <a:t>0</a:t>
            </a:r>
            <a:r>
              <a:rPr lang="es-ES" b="1" i="1" dirty="0" smtClean="0">
                <a:solidFill>
                  <a:srgbClr val="FF00FF"/>
                </a:solidFill>
              </a:rPr>
              <a:t>=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2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1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0 </a:t>
            </a:r>
            <a:r>
              <a:rPr lang="es-ES" b="1" i="1" dirty="0" smtClean="0">
                <a:solidFill>
                  <a:srgbClr val="0000FF"/>
                </a:solidFill>
              </a:rPr>
              <a:t>+</a:t>
            </a:r>
            <a:r>
              <a:rPr lang="es-ES" b="1" i="1" dirty="0" smtClean="0">
                <a:solidFill>
                  <a:srgbClr val="FF00FF"/>
                </a:solidFill>
              </a:rPr>
              <a:t> </a:t>
            </a:r>
            <a:r>
              <a:rPr lang="es-ES" b="1" i="1" dirty="0" smtClean="0">
                <a:solidFill>
                  <a:srgbClr val="FF00FF"/>
                </a:solidFill>
              </a:rPr>
              <a:t>X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1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~Q</a:t>
            </a:r>
            <a:r>
              <a:rPr lang="es-ES" b="1" i="1" baseline="-25000" dirty="0" smtClean="0"/>
              <a:t>0</a:t>
            </a:r>
            <a:r>
              <a:rPr lang="es-ES" b="1" i="1" dirty="0" smtClean="0">
                <a:solidFill>
                  <a:srgbClr val="0000FF"/>
                </a:solidFill>
              </a:rPr>
              <a:t> </a:t>
            </a:r>
            <a:r>
              <a:rPr lang="es-ES" b="1" i="1" dirty="0" smtClean="0">
                <a:solidFill>
                  <a:srgbClr val="0000FF"/>
                </a:solidFill>
              </a:rPr>
              <a:t>+</a:t>
            </a:r>
            <a:r>
              <a:rPr lang="es-ES" b="1" i="1" dirty="0" smtClean="0">
                <a:solidFill>
                  <a:srgbClr val="FF00FF"/>
                </a:solidFill>
              </a:rPr>
              <a:t> </a:t>
            </a:r>
            <a:r>
              <a:rPr lang="es-ES" b="1" i="1" dirty="0" smtClean="0">
                <a:solidFill>
                  <a:srgbClr val="FF00FF"/>
                </a:solidFill>
              </a:rPr>
              <a:t>X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2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1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0</a:t>
            </a:r>
          </a:p>
          <a:p>
            <a:pPr algn="ctr"/>
            <a:r>
              <a:rPr lang="es-ES" b="1" i="1" dirty="0" smtClean="0">
                <a:solidFill>
                  <a:srgbClr val="0000FF"/>
                </a:solidFill>
              </a:rPr>
              <a:t>+ </a:t>
            </a:r>
            <a:r>
              <a:rPr lang="es-ES" b="1" i="1" dirty="0" smtClean="0">
                <a:solidFill>
                  <a:srgbClr val="FF00FF"/>
                </a:solidFill>
              </a:rPr>
              <a:t>~X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2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1 </a:t>
            </a:r>
            <a:r>
              <a:rPr lang="es-ES" b="1" i="1" dirty="0" smtClean="0">
                <a:solidFill>
                  <a:srgbClr val="0000FF"/>
                </a:solidFill>
              </a:rPr>
              <a:t>+ 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~Q</a:t>
            </a:r>
            <a:r>
              <a:rPr lang="es-ES" b="1" i="1" baseline="-25000" dirty="0" smtClean="0"/>
              <a:t>2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~Q</a:t>
            </a:r>
            <a:r>
              <a:rPr lang="es-ES" b="1" i="1" baseline="-25000" dirty="0" smtClean="0"/>
              <a:t>1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0 </a:t>
            </a:r>
            <a:r>
              <a:rPr lang="es-ES" b="1" i="1" dirty="0" smtClean="0">
                <a:solidFill>
                  <a:srgbClr val="0000FF"/>
                </a:solidFill>
              </a:rPr>
              <a:t>+</a:t>
            </a:r>
            <a:r>
              <a:rPr lang="es-ES" b="1" i="1" dirty="0" smtClean="0">
                <a:solidFill>
                  <a:srgbClr val="FF00FF"/>
                </a:solidFill>
              </a:rPr>
              <a:t> </a:t>
            </a:r>
            <a:r>
              <a:rPr lang="es-ES" b="1" i="1" dirty="0" smtClean="0">
                <a:solidFill>
                  <a:srgbClr val="FF00FF"/>
                </a:solidFill>
              </a:rPr>
              <a:t>X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0 </a:t>
            </a:r>
            <a:endParaRPr lang="es-ES" b="1" i="1" baseline="-25000" dirty="0" smtClean="0"/>
          </a:p>
          <a:p>
            <a:pPr algn="ctr"/>
            <a:r>
              <a:rPr lang="es-ES" b="1" i="1" dirty="0" smtClean="0">
                <a:solidFill>
                  <a:srgbClr val="0000FF"/>
                </a:solidFill>
              </a:rPr>
              <a:t>+</a:t>
            </a:r>
            <a:r>
              <a:rPr lang="es-ES" b="1" i="1" dirty="0" smtClean="0">
                <a:solidFill>
                  <a:srgbClr val="FF00FF"/>
                </a:solidFill>
              </a:rPr>
              <a:t> ~</a:t>
            </a:r>
            <a:r>
              <a:rPr lang="es-ES" b="1" i="1" dirty="0" smtClean="0">
                <a:solidFill>
                  <a:srgbClr val="FF00FF"/>
                </a:solidFill>
              </a:rPr>
              <a:t>X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3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2 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Q</a:t>
            </a:r>
            <a:r>
              <a:rPr lang="es-ES" b="1" i="1" baseline="-25000" dirty="0" smtClean="0"/>
              <a:t>1</a:t>
            </a:r>
            <a:r>
              <a:rPr lang="es-ES" b="1" i="1" dirty="0" smtClean="0">
                <a:solidFill>
                  <a:srgbClr val="0000FF"/>
                </a:solidFill>
              </a:rPr>
              <a:t>·</a:t>
            </a:r>
            <a:r>
              <a:rPr lang="es-ES" b="1" i="1" dirty="0" smtClean="0"/>
              <a:t>~Q</a:t>
            </a:r>
            <a:r>
              <a:rPr lang="es-ES" b="1" i="1" baseline="-25000" dirty="0" smtClean="0"/>
              <a:t>0</a:t>
            </a:r>
            <a:endParaRPr lang="es-ES" b="1" i="1" baseline="-25000" dirty="0" smtClean="0"/>
          </a:p>
          <a:p>
            <a:pPr algn="ctr"/>
            <a:endParaRPr lang="es-ES" b="1" dirty="0" smtClean="0"/>
          </a:p>
          <a:p>
            <a:endParaRPr lang="es-ES" b="1" dirty="0" smtClean="0"/>
          </a:p>
          <a:p>
            <a:endParaRPr lang="es-ES" b="1" i="1" dirty="0"/>
          </a:p>
        </p:txBody>
      </p:sp>
      <p:sp>
        <p:nvSpPr>
          <p:cNvPr id="28" name="27 Rectángulo redondeado"/>
          <p:cNvSpPr/>
          <p:nvPr/>
        </p:nvSpPr>
        <p:spPr bwMode="auto">
          <a:xfrm>
            <a:off x="5377570" y="2147385"/>
            <a:ext cx="1183098" cy="48706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32" name="31 Rectángulo redondeado"/>
          <p:cNvSpPr/>
          <p:nvPr/>
        </p:nvSpPr>
        <p:spPr bwMode="auto">
          <a:xfrm>
            <a:off x="4711700" y="2147385"/>
            <a:ext cx="2431799" cy="48706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34" name="33 Rectángulo redondeado"/>
          <p:cNvSpPr/>
          <p:nvPr/>
        </p:nvSpPr>
        <p:spPr bwMode="auto">
          <a:xfrm>
            <a:off x="4699000" y="3543300"/>
            <a:ext cx="459198" cy="48706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35" name="34 Rectángulo redondeado"/>
          <p:cNvSpPr/>
          <p:nvPr/>
        </p:nvSpPr>
        <p:spPr bwMode="auto">
          <a:xfrm>
            <a:off x="6735101" y="3543300"/>
            <a:ext cx="459198" cy="48706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36" name="35 Rectángulo redondeado"/>
          <p:cNvSpPr/>
          <p:nvPr/>
        </p:nvSpPr>
        <p:spPr bwMode="auto">
          <a:xfrm>
            <a:off x="2669063" y="3530600"/>
            <a:ext cx="459198" cy="1164630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37" name="36 Rectángulo redondeado"/>
          <p:cNvSpPr/>
          <p:nvPr/>
        </p:nvSpPr>
        <p:spPr bwMode="auto">
          <a:xfrm>
            <a:off x="4041456" y="2850350"/>
            <a:ext cx="1129441" cy="48706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38" name="37 Rectángulo redondeado"/>
          <p:cNvSpPr/>
          <p:nvPr/>
        </p:nvSpPr>
        <p:spPr bwMode="auto">
          <a:xfrm>
            <a:off x="4028756" y="4220865"/>
            <a:ext cx="459198" cy="487065"/>
          </a:xfrm>
          <a:prstGeom prst="roundRect">
            <a:avLst/>
          </a:prstGeom>
          <a:solidFill>
            <a:srgbClr val="BDFFFF">
              <a:alpha val="50000"/>
            </a:srgbClr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885505" y="2077480"/>
          <a:ext cx="5404832" cy="273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604"/>
                <a:gridCol w="675604"/>
                <a:gridCol w="675604"/>
                <a:gridCol w="675604"/>
                <a:gridCol w="675604"/>
                <a:gridCol w="675604"/>
                <a:gridCol w="675604"/>
                <a:gridCol w="675604"/>
              </a:tblGrid>
              <a:tr h="684280"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3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280"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280"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s-E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s-E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280"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>
          <a:solidFill>
            <a:srgbClr val="0000FF"/>
          </a:solidFill>
          <a:round/>
          <a:headEnd type="triangle" w="med" len="med"/>
          <a:tailEnd/>
        </a:ln>
      </a:spPr>
      <a:bodyPr lIns="0" tIns="0" rIns="0" bIns="0" rtlCol="0" anchor="ctr" anchorCtr="1"/>
      <a:lstStyle>
        <a:defPPr algn="ctr">
          <a:defRPr dirty="0" smtClean="0">
            <a:solidFill>
              <a:srgbClr val="0000FF"/>
            </a:solidFill>
          </a:defRPr>
        </a:defPPr>
      </a:lstStyle>
    </a:spDef>
    <a:lnDef>
      <a:spPr>
        <a:ln w="19050">
          <a:solidFill>
            <a:srgbClr val="0000FF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3946</TotalTime>
  <Words>947</Words>
  <Application>Microsoft PowerPoint</Application>
  <PresentationFormat>Presentación en pantalla (4:3)</PresentationFormat>
  <Paragraphs>630</Paragraphs>
  <Slides>13</Slides>
  <Notes>3</Notes>
  <HiddenSlides>0</HiddenSlides>
  <MMClips>0</MMClips>
  <ScaleCrop>false</ScaleCrop>
  <HeadingPairs>
    <vt:vector size="8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13</vt:i4>
      </vt:variant>
      <vt:variant>
        <vt:lpstr>Presentaciones personalizadas</vt:lpstr>
      </vt:variant>
      <vt:variant>
        <vt:i4>1</vt:i4>
      </vt:variant>
    </vt:vector>
  </HeadingPairs>
  <TitlesOfParts>
    <vt:vector size="17" baseType="lpstr">
      <vt:lpstr>1_Diseño predeterminado</vt:lpstr>
      <vt:lpstr>Fotografía de Photo Editor</vt:lpstr>
      <vt:lpstr>Visio</vt:lpstr>
      <vt:lpstr>Diapositiva 1</vt:lpstr>
      <vt:lpstr>Diapositiva 2</vt:lpstr>
      <vt:lpstr>Motor DC</vt:lpstr>
      <vt:lpstr>Diagrama de Estados</vt:lpstr>
      <vt:lpstr>Tabla de Estados</vt:lpstr>
      <vt:lpstr>Mapas K</vt:lpstr>
      <vt:lpstr>Mapas K</vt:lpstr>
      <vt:lpstr>Mapas K</vt:lpstr>
      <vt:lpstr>Mapas K</vt:lpstr>
      <vt:lpstr>Mapas K</vt:lpstr>
      <vt:lpstr>Mapas K</vt:lpstr>
      <vt:lpstr>Implementación General</vt:lpstr>
      <vt:lpstr>Diapositiva 13</vt:lpstr>
      <vt:lpstr>Presentación personalizada 1</vt:lpstr>
    </vt:vector>
  </TitlesOfParts>
  <Company>UNIVERSIDAD DEL VALLE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Parcial I Semestre I 2010</dc:title>
  <dc:subject>Solución</dc:subject>
  <dc:creator>Francisco Gómez</dc:creator>
  <dc:description>¡Roten la sangre!</dc:description>
  <cp:lastModifiedBy>Pachito</cp:lastModifiedBy>
  <cp:revision>365</cp:revision>
  <dcterms:created xsi:type="dcterms:W3CDTF">2004-09-18T17:10:08Z</dcterms:created>
  <dcterms:modified xsi:type="dcterms:W3CDTF">2010-06-16T14:43:16Z</dcterms:modified>
</cp:coreProperties>
</file>