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67" r:id="rId2"/>
    <p:sldId id="268" r:id="rId3"/>
    <p:sldId id="276" r:id="rId4"/>
    <p:sldId id="285" r:id="rId5"/>
    <p:sldId id="283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660066"/>
    <a:srgbClr val="FFFF00"/>
    <a:srgbClr val="9933FF"/>
    <a:srgbClr val="D492EE"/>
    <a:srgbClr val="EFD7F9"/>
    <a:srgbClr val="9BCAFD"/>
    <a:srgbClr val="0066CC"/>
    <a:srgbClr val="00E2A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925" autoAdjust="0"/>
    <p:restoredTop sz="98538" autoAdjust="0"/>
  </p:normalViewPr>
  <p:slideViewPr>
    <p:cSldViewPr snapToGrid="0" snapToObjects="1">
      <p:cViewPr varScale="1">
        <p:scale>
          <a:sx n="78" d="100"/>
          <a:sy n="78" d="100"/>
        </p:scale>
        <p:origin x="-13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6277952-78A7-4812-84E9-AE20469A133F}" type="datetimeFigureOut">
              <a:rPr lang="es-ES"/>
              <a:pPr>
                <a:defRPr/>
              </a:pPr>
              <a:t>28/04/2009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D7CFD4-08D4-4C29-AA27-195E8FDC427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CE95F1-A8E5-427A-9070-747C2C29AA1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146E9C5-75FF-4532-98B2-FC878B505D59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9219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45D7CC-A628-48A4-B785-769E36225B8B}" type="slidenum">
              <a:rPr lang="en-US" sz="1200" b="1"/>
              <a:pPr algn="r"/>
              <a:t>1</a:t>
            </a:fld>
            <a:endParaRPr lang="en-US" sz="1200" b="1"/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8500"/>
            <a:ext cx="4568825" cy="3425825"/>
          </a:xfrm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333875"/>
            <a:ext cx="4995863" cy="4122738"/>
          </a:xfrm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03663" y="8666163"/>
            <a:ext cx="29670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408B76-EA6C-4D04-A59A-2B25E4FFD003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92084-9C24-4BE1-84DA-7DDFE498285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092D25-6734-4FF0-8B32-24AD262031EB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5BECB10B-7E9B-4861-A431-7122A53D8F7C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BIONANOTECNOLOGIA LOGO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2571750"/>
            <a:ext cx="550545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657225" y="1071563"/>
            <a:ext cx="77724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i="1">
                <a:solidFill>
                  <a:srgbClr val="9900FF"/>
                </a:solidFill>
              </a:rPr>
              <a:t>Advanced Digital System Design Course</a:t>
            </a:r>
          </a:p>
        </p:txBody>
      </p:sp>
      <p:pic>
        <p:nvPicPr>
          <p:cNvPr id="3076" name="Picture 25" descr="BIONANOTECNOLOGIA LOGO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6050" y="0"/>
            <a:ext cx="13779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Docking Station No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013" y="2744788"/>
            <a:ext cx="123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3" y="3363913"/>
            <a:ext cx="23733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71775" y="933450"/>
          <a:ext cx="3781425" cy="4705350"/>
        </p:xfrm>
        <a:graphic>
          <a:graphicData uri="http://schemas.openxmlformats.org/presentationml/2006/ole">
            <p:oleObj spid="_x0000_s1026" name="Fotografía de Photo Editor" r:id="rId5" imgW="3780952" imgH="4704762" progId="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838200"/>
            <a:ext cx="7848600" cy="4800600"/>
          </a:xfrm>
        </p:spPr>
        <p:txBody>
          <a:bodyPr/>
          <a:lstStyle/>
          <a:p>
            <a:pPr algn="ctr"/>
            <a:r>
              <a:rPr lang="en-US" sz="4400" dirty="0" smtClean="0"/>
              <a:t>Advanced Digital System </a:t>
            </a:r>
            <a:br>
              <a:rPr lang="en-US" sz="4400" dirty="0" smtClean="0"/>
            </a:br>
            <a:r>
              <a:rPr lang="en-US" sz="4400" dirty="0" smtClean="0"/>
              <a:t>Design Course</a:t>
            </a:r>
          </a:p>
        </p:txBody>
      </p:sp>
      <p:pic>
        <p:nvPicPr>
          <p:cNvPr id="1029" name="Picture 6" descr="pinkpanther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1975" y="3625850"/>
            <a:ext cx="1590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2 CuadroTexto"/>
          <p:cNvSpPr txBox="1">
            <a:spLocks noChangeArrowheads="1"/>
          </p:cNvSpPr>
          <p:nvPr/>
        </p:nvSpPr>
        <p:spPr bwMode="auto">
          <a:xfrm>
            <a:off x="392113" y="1651000"/>
            <a:ext cx="84867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_tradnl" sz="2800" dirty="0">
                <a:solidFill>
                  <a:srgbClr val="0000FF"/>
                </a:solidFill>
              </a:rPr>
              <a:t>Diseñar </a:t>
            </a:r>
            <a:r>
              <a:rPr lang="es-ES_tradnl" sz="2800" dirty="0" smtClean="0">
                <a:solidFill>
                  <a:srgbClr val="0000FF"/>
                </a:solidFill>
              </a:rPr>
              <a:t>una FSM </a:t>
            </a:r>
            <a:r>
              <a:rPr lang="es-ES_tradnl" sz="2800" dirty="0" smtClean="0">
                <a:solidFill>
                  <a:srgbClr val="0000FF"/>
                </a:solidFill>
              </a:rPr>
              <a:t>para convertir datos:</a:t>
            </a:r>
          </a:p>
          <a:p>
            <a:pPr algn="just">
              <a:defRPr/>
            </a:pPr>
            <a:endParaRPr lang="es-ES_tradnl" sz="2800" dirty="0" smtClean="0">
              <a:solidFill>
                <a:srgbClr val="0000FF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s-ES_tradnl" sz="2800" dirty="0" smtClean="0">
                <a:solidFill>
                  <a:srgbClr val="0000FF"/>
                </a:solidFill>
              </a:rPr>
              <a:t>La entrada X (serie) corresponde al código BCD: 5421</a:t>
            </a:r>
          </a:p>
          <a:p>
            <a:pPr algn="just">
              <a:defRPr/>
            </a:pPr>
            <a:endParaRPr lang="es-ES_tradnl" sz="2800" dirty="0" smtClean="0">
              <a:solidFill>
                <a:srgbClr val="0000FF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s-ES_tradnl" sz="2800" dirty="0" smtClean="0">
                <a:solidFill>
                  <a:srgbClr val="0000FF"/>
                </a:solidFill>
              </a:rPr>
              <a:t>La salida Z (serie) corresponde al código BCD: </a:t>
            </a:r>
            <a:r>
              <a:rPr lang="es-ES_tradnl" sz="2800" dirty="0" err="1" smtClean="0">
                <a:solidFill>
                  <a:srgbClr val="0000FF"/>
                </a:solidFill>
              </a:rPr>
              <a:t>Aiken</a:t>
            </a:r>
            <a:endParaRPr lang="es-ES_tradnl" sz="2800" dirty="0" smtClean="0">
              <a:solidFill>
                <a:srgbClr val="0000FF"/>
              </a:solidFill>
            </a:endParaRPr>
          </a:p>
          <a:p>
            <a:pPr algn="just">
              <a:defRPr/>
            </a:pPr>
            <a:endParaRPr lang="es-ES_tradnl" sz="2800" dirty="0" smtClean="0">
              <a:solidFill>
                <a:srgbClr val="0000FF"/>
              </a:solidFill>
            </a:endParaRPr>
          </a:p>
          <a:p>
            <a:pPr algn="just">
              <a:defRPr/>
            </a:pPr>
            <a:r>
              <a:rPr lang="es-ES_tradnl" sz="1800" dirty="0" smtClean="0">
                <a:solidFill>
                  <a:srgbClr val="0000FF"/>
                </a:solidFill>
              </a:rPr>
              <a:t>El 5421 es ponderado 0=0000; 1=0001; 4=0100; 5=1000; 6=1001; 9=1100</a:t>
            </a:r>
          </a:p>
          <a:p>
            <a:pPr algn="just">
              <a:defRPr/>
            </a:pPr>
            <a:r>
              <a:rPr lang="es-ES_tradnl" sz="1800" dirty="0" smtClean="0">
                <a:solidFill>
                  <a:srgbClr val="0000FF"/>
                </a:solidFill>
              </a:rPr>
              <a:t>El </a:t>
            </a:r>
            <a:r>
              <a:rPr lang="es-ES_tradnl" sz="1800" dirty="0" err="1" smtClean="0">
                <a:solidFill>
                  <a:srgbClr val="0000FF"/>
                </a:solidFill>
              </a:rPr>
              <a:t>Aiken</a:t>
            </a:r>
            <a:r>
              <a:rPr lang="es-ES_tradnl" sz="1800" dirty="0" smtClean="0">
                <a:solidFill>
                  <a:srgbClr val="0000FF"/>
                </a:solidFill>
              </a:rPr>
              <a:t> es auto-complemento: 0=0000 y 9=1111; 1=0001 y 8=1110; 4=0100 y 5=1011</a:t>
            </a:r>
            <a:endParaRPr lang="es-ES_tradnl" sz="1800" dirty="0">
              <a:solidFill>
                <a:srgbClr val="0000FF"/>
              </a:solidFill>
            </a:endParaRPr>
          </a:p>
          <a:p>
            <a:pPr marL="514350" indent="-514350" algn="just">
              <a:buClr>
                <a:srgbClr val="9933FF"/>
              </a:buClr>
              <a:defRPr/>
            </a:pPr>
            <a:endParaRPr lang="es-ES_tradnl" sz="2800" dirty="0">
              <a:solidFill>
                <a:srgbClr val="0000FF"/>
              </a:solidFill>
            </a:endParaRPr>
          </a:p>
          <a:p>
            <a:pPr algn="ctr">
              <a:defRPr/>
            </a:pP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698578" y="0"/>
            <a:ext cx="249299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>
                <a:ln w="11430"/>
                <a:solidFill>
                  <a:srgbClr val="9933FF"/>
                </a:solidFill>
              </a:rPr>
              <a:t>Problema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8" name="Rectangle 15"/>
          <p:cNvSpPr>
            <a:spLocks noChangeArrowheads="1"/>
          </p:cNvSpPr>
          <p:nvPr/>
        </p:nvSpPr>
        <p:spPr bwMode="auto">
          <a:xfrm>
            <a:off x="0" y="1590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98578" y="0"/>
            <a:ext cx="2593980" cy="76944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400" b="1" i="1" spc="50" dirty="0" smtClean="0">
                <a:ln w="11430"/>
                <a:solidFill>
                  <a:srgbClr val="9933FF"/>
                </a:solidFill>
              </a:rPr>
              <a:t>Propuesta</a:t>
            </a:r>
            <a:endParaRPr lang="es-CO" sz="4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41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108" name="Rectangle 15"/>
          <p:cNvSpPr>
            <a:spLocks noChangeArrowheads="1"/>
          </p:cNvSpPr>
          <p:nvPr/>
        </p:nvSpPr>
        <p:spPr bwMode="auto">
          <a:xfrm>
            <a:off x="0" y="1590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s-CO"/>
          </a:p>
        </p:txBody>
      </p:sp>
      <p:sp>
        <p:nvSpPr>
          <p:cNvPr id="30" name="89 CuadroTexto"/>
          <p:cNvSpPr txBox="1">
            <a:spLocks noChangeArrowheads="1"/>
          </p:cNvSpPr>
          <p:nvPr/>
        </p:nvSpPr>
        <p:spPr bwMode="auto">
          <a:xfrm>
            <a:off x="772330" y="5134645"/>
            <a:ext cx="1361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000" dirty="0" smtClean="0">
                <a:solidFill>
                  <a:srgbClr val="0000FF"/>
                </a:solidFill>
              </a:rPr>
              <a:t>BCD: 5421</a:t>
            </a:r>
            <a:endParaRPr lang="es-CO" sz="2000" dirty="0">
              <a:solidFill>
                <a:srgbClr val="0000FF"/>
              </a:solidFill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698575" y="1401236"/>
            <a:ext cx="1435025" cy="3733409"/>
            <a:chOff x="698575" y="1401236"/>
            <a:chExt cx="2038626" cy="3733409"/>
          </a:xfrm>
        </p:grpSpPr>
        <p:grpSp>
          <p:nvGrpSpPr>
            <p:cNvPr id="12" name="71 Grupo"/>
            <p:cNvGrpSpPr>
              <a:grpSpLocks/>
            </p:cNvGrpSpPr>
            <p:nvPr/>
          </p:nvGrpSpPr>
          <p:grpSpPr bwMode="auto">
            <a:xfrm>
              <a:off x="698575" y="1401236"/>
              <a:ext cx="2038626" cy="3090323"/>
              <a:chOff x="2165101" y="3276486"/>
              <a:chExt cx="1470567" cy="3090742"/>
            </a:xfrm>
          </p:grpSpPr>
          <p:sp>
            <p:nvSpPr>
              <p:cNvPr id="13" name="72 Rectángulo"/>
              <p:cNvSpPr>
                <a:spLocks noChangeArrowheads="1"/>
              </p:cNvSpPr>
              <p:nvPr/>
            </p:nvSpPr>
            <p:spPr bwMode="auto">
              <a:xfrm>
                <a:off x="2206916" y="3305175"/>
                <a:ext cx="1428750" cy="260032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73 Rectángulo"/>
              <p:cNvSpPr>
                <a:spLocks noChangeArrowheads="1"/>
              </p:cNvSpPr>
              <p:nvPr/>
            </p:nvSpPr>
            <p:spPr bwMode="auto">
              <a:xfrm>
                <a:off x="2206917" y="3305175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74 Rectángulo"/>
              <p:cNvSpPr>
                <a:spLocks noChangeArrowheads="1"/>
              </p:cNvSpPr>
              <p:nvPr/>
            </p:nvSpPr>
            <p:spPr bwMode="auto">
              <a:xfrm>
                <a:off x="2206917" y="3676650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75 Rectángulo"/>
              <p:cNvSpPr>
                <a:spLocks noChangeArrowheads="1"/>
              </p:cNvSpPr>
              <p:nvPr/>
            </p:nvSpPr>
            <p:spPr bwMode="auto">
              <a:xfrm>
                <a:off x="2206916" y="4048125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76 Rectángulo"/>
              <p:cNvSpPr>
                <a:spLocks noChangeArrowheads="1"/>
              </p:cNvSpPr>
              <p:nvPr/>
            </p:nvSpPr>
            <p:spPr bwMode="auto">
              <a:xfrm>
                <a:off x="2206917" y="4419600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77 Rectángulo"/>
              <p:cNvSpPr>
                <a:spLocks noChangeArrowheads="1"/>
              </p:cNvSpPr>
              <p:nvPr/>
            </p:nvSpPr>
            <p:spPr bwMode="auto">
              <a:xfrm>
                <a:off x="2206916" y="4791075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78 Rectángulo"/>
              <p:cNvSpPr>
                <a:spLocks noChangeArrowheads="1"/>
              </p:cNvSpPr>
              <p:nvPr/>
            </p:nvSpPr>
            <p:spPr bwMode="auto">
              <a:xfrm>
                <a:off x="2206917" y="5162550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79 Rectángulo"/>
              <p:cNvSpPr>
                <a:spLocks noChangeArrowheads="1"/>
              </p:cNvSpPr>
              <p:nvPr/>
            </p:nvSpPr>
            <p:spPr bwMode="auto">
              <a:xfrm>
                <a:off x="2206914" y="5534025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80 CuadroTexto"/>
              <p:cNvSpPr txBox="1">
                <a:spLocks noChangeArrowheads="1"/>
              </p:cNvSpPr>
              <p:nvPr/>
            </p:nvSpPr>
            <p:spPr bwMode="auto">
              <a:xfrm>
                <a:off x="2165102" y="4019436"/>
                <a:ext cx="1470561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2=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01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2" name="81 CuadroTexto"/>
              <p:cNvSpPr txBox="1">
                <a:spLocks noChangeArrowheads="1"/>
              </p:cNvSpPr>
              <p:nvPr/>
            </p:nvSpPr>
            <p:spPr bwMode="auto">
              <a:xfrm>
                <a:off x="2165102" y="3685984"/>
                <a:ext cx="1470561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1=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00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1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3" name="82 CuadroTexto"/>
              <p:cNvSpPr txBox="1">
                <a:spLocks noChangeArrowheads="1"/>
              </p:cNvSpPr>
              <p:nvPr/>
            </p:nvSpPr>
            <p:spPr bwMode="auto">
              <a:xfrm>
                <a:off x="2165102" y="3276486"/>
                <a:ext cx="1470565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0=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00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4" name="83 CuadroTexto"/>
              <p:cNvSpPr txBox="1">
                <a:spLocks noChangeArrowheads="1"/>
              </p:cNvSpPr>
              <p:nvPr/>
            </p:nvSpPr>
            <p:spPr bwMode="auto">
              <a:xfrm>
                <a:off x="2166802" y="4410075"/>
                <a:ext cx="1468860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3=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01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1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5" name="84 CuadroTexto"/>
              <p:cNvSpPr txBox="1">
                <a:spLocks noChangeArrowheads="1"/>
              </p:cNvSpPr>
              <p:nvPr/>
            </p:nvSpPr>
            <p:spPr bwMode="auto">
              <a:xfrm>
                <a:off x="2173983" y="4794318"/>
                <a:ext cx="1461683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4=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10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6" name="85 CuadroTexto"/>
              <p:cNvSpPr txBox="1">
                <a:spLocks noChangeArrowheads="1"/>
              </p:cNvSpPr>
              <p:nvPr/>
            </p:nvSpPr>
            <p:spPr bwMode="auto">
              <a:xfrm>
                <a:off x="2165101" y="5144539"/>
                <a:ext cx="1470560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5=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1</a:t>
                </a:r>
                <a:r>
                  <a:rPr lang="es-ES_tradnl" dirty="0" smtClean="0">
                    <a:solidFill>
                      <a:srgbClr val="FF0000"/>
                    </a:solidFill>
                  </a:rPr>
                  <a:t>00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7" name="86 CuadroTexto"/>
              <p:cNvSpPr txBox="1">
                <a:spLocks noChangeArrowheads="1"/>
              </p:cNvSpPr>
              <p:nvPr/>
            </p:nvSpPr>
            <p:spPr bwMode="auto">
              <a:xfrm>
                <a:off x="2178054" y="5495811"/>
                <a:ext cx="1457614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6=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1</a:t>
                </a:r>
                <a:r>
                  <a:rPr lang="es-ES_tradnl" dirty="0" smtClean="0">
                    <a:solidFill>
                      <a:srgbClr val="FF0000"/>
                    </a:solidFill>
                  </a:rPr>
                  <a:t>00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1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8" name="87 Rectángulo"/>
              <p:cNvSpPr>
                <a:spLocks noChangeArrowheads="1"/>
              </p:cNvSpPr>
              <p:nvPr/>
            </p:nvSpPr>
            <p:spPr bwMode="auto">
              <a:xfrm>
                <a:off x="2206918" y="5895975"/>
                <a:ext cx="1428749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88 CuadroTexto"/>
              <p:cNvSpPr txBox="1">
                <a:spLocks noChangeArrowheads="1"/>
              </p:cNvSpPr>
              <p:nvPr/>
            </p:nvSpPr>
            <p:spPr bwMode="auto">
              <a:xfrm>
                <a:off x="2173984" y="5905500"/>
                <a:ext cx="1461678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7=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1</a:t>
                </a:r>
                <a:r>
                  <a:rPr lang="es-ES_tradnl" dirty="0" smtClean="0">
                    <a:solidFill>
                      <a:srgbClr val="FF0000"/>
                    </a:solidFill>
                  </a:rPr>
                  <a:t>01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33" name="87 Rectángulo"/>
            <p:cNvSpPr>
              <a:spLocks noChangeArrowheads="1"/>
            </p:cNvSpPr>
            <p:nvPr/>
          </p:nvSpPr>
          <p:spPr bwMode="auto">
            <a:xfrm>
              <a:off x="756541" y="4391795"/>
              <a:ext cx="1980655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s-CO" dirty="0" smtClean="0">
                  <a:solidFill>
                    <a:srgbClr val="FF0000"/>
                  </a:solidFill>
                </a:rPr>
                <a:t>8=</a:t>
              </a:r>
              <a:r>
                <a:rPr lang="es-CO" dirty="0" smtClean="0">
                  <a:solidFill>
                    <a:srgbClr val="FFFF00"/>
                  </a:solidFill>
                </a:rPr>
                <a:t>1</a:t>
              </a:r>
              <a:r>
                <a:rPr lang="es-CO" dirty="0" smtClean="0">
                  <a:solidFill>
                    <a:srgbClr val="FF0000"/>
                  </a:solidFill>
                </a:rPr>
                <a:t>01</a:t>
              </a:r>
              <a:r>
                <a:rPr lang="es-CO" dirty="0" smtClean="0">
                  <a:solidFill>
                    <a:srgbClr val="006600"/>
                  </a:solidFill>
                </a:rPr>
                <a:t>1</a:t>
              </a:r>
              <a:endParaRPr lang="es-CO" dirty="0">
                <a:solidFill>
                  <a:srgbClr val="006600"/>
                </a:solidFill>
              </a:endParaRPr>
            </a:p>
          </p:txBody>
        </p:sp>
        <p:sp>
          <p:nvSpPr>
            <p:cNvPr id="34" name="87 Rectángulo"/>
            <p:cNvSpPr>
              <a:spLocks noChangeArrowheads="1"/>
            </p:cNvSpPr>
            <p:nvPr/>
          </p:nvSpPr>
          <p:spPr bwMode="auto">
            <a:xfrm>
              <a:off x="756541" y="4763220"/>
              <a:ext cx="1980655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s-CO" dirty="0" smtClean="0">
                  <a:solidFill>
                    <a:srgbClr val="FF0000"/>
                  </a:solidFill>
                </a:rPr>
                <a:t>9=</a:t>
              </a:r>
              <a:r>
                <a:rPr lang="es-CO" dirty="0" smtClean="0">
                  <a:solidFill>
                    <a:srgbClr val="FFFF00"/>
                  </a:solidFill>
                </a:rPr>
                <a:t>1</a:t>
              </a:r>
              <a:r>
                <a:rPr lang="es-CO" dirty="0" smtClean="0">
                  <a:solidFill>
                    <a:srgbClr val="FF0000"/>
                  </a:solidFill>
                </a:rPr>
                <a:t>10</a:t>
              </a:r>
              <a:r>
                <a:rPr lang="es-CO" dirty="0" smtClean="0">
                  <a:solidFill>
                    <a:srgbClr val="006600"/>
                  </a:solidFill>
                </a:rPr>
                <a:t>0</a:t>
              </a:r>
              <a:endParaRPr lang="es-CO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2575046" y="1401236"/>
            <a:ext cx="1435024" cy="3733409"/>
            <a:chOff x="698571" y="1401236"/>
            <a:chExt cx="2038625" cy="3733409"/>
          </a:xfrm>
        </p:grpSpPr>
        <p:grpSp>
          <p:nvGrpSpPr>
            <p:cNvPr id="37" name="71 Grupo"/>
            <p:cNvGrpSpPr>
              <a:grpSpLocks/>
            </p:cNvGrpSpPr>
            <p:nvPr/>
          </p:nvGrpSpPr>
          <p:grpSpPr bwMode="auto">
            <a:xfrm>
              <a:off x="698571" y="1401236"/>
              <a:ext cx="2038624" cy="3090322"/>
              <a:chOff x="2165101" y="3276486"/>
              <a:chExt cx="1470567" cy="3090742"/>
            </a:xfrm>
          </p:grpSpPr>
          <p:sp>
            <p:nvSpPr>
              <p:cNvPr id="40" name="72 Rectángulo"/>
              <p:cNvSpPr>
                <a:spLocks noChangeArrowheads="1"/>
              </p:cNvSpPr>
              <p:nvPr/>
            </p:nvSpPr>
            <p:spPr bwMode="auto">
              <a:xfrm>
                <a:off x="2206916" y="3305175"/>
                <a:ext cx="1428750" cy="260032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73 Rectángulo"/>
              <p:cNvSpPr>
                <a:spLocks noChangeArrowheads="1"/>
              </p:cNvSpPr>
              <p:nvPr/>
            </p:nvSpPr>
            <p:spPr bwMode="auto">
              <a:xfrm>
                <a:off x="2206917" y="3305175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74 Rectángulo"/>
              <p:cNvSpPr>
                <a:spLocks noChangeArrowheads="1"/>
              </p:cNvSpPr>
              <p:nvPr/>
            </p:nvSpPr>
            <p:spPr bwMode="auto">
              <a:xfrm>
                <a:off x="2206917" y="3676650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75 Rectángulo"/>
              <p:cNvSpPr>
                <a:spLocks noChangeArrowheads="1"/>
              </p:cNvSpPr>
              <p:nvPr/>
            </p:nvSpPr>
            <p:spPr bwMode="auto">
              <a:xfrm>
                <a:off x="2206916" y="4048125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76 Rectángulo"/>
              <p:cNvSpPr>
                <a:spLocks noChangeArrowheads="1"/>
              </p:cNvSpPr>
              <p:nvPr/>
            </p:nvSpPr>
            <p:spPr bwMode="auto">
              <a:xfrm>
                <a:off x="2206917" y="4419600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77 Rectángulo"/>
              <p:cNvSpPr>
                <a:spLocks noChangeArrowheads="1"/>
              </p:cNvSpPr>
              <p:nvPr/>
            </p:nvSpPr>
            <p:spPr bwMode="auto">
              <a:xfrm>
                <a:off x="2206916" y="4791075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78 Rectángulo"/>
              <p:cNvSpPr>
                <a:spLocks noChangeArrowheads="1"/>
              </p:cNvSpPr>
              <p:nvPr/>
            </p:nvSpPr>
            <p:spPr bwMode="auto">
              <a:xfrm>
                <a:off x="2206917" y="5162550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47" name="79 Rectángulo"/>
              <p:cNvSpPr>
                <a:spLocks noChangeArrowheads="1"/>
              </p:cNvSpPr>
              <p:nvPr/>
            </p:nvSpPr>
            <p:spPr bwMode="auto">
              <a:xfrm>
                <a:off x="2206914" y="5534025"/>
                <a:ext cx="1428750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80 CuadroTexto"/>
              <p:cNvSpPr txBox="1">
                <a:spLocks noChangeArrowheads="1"/>
              </p:cNvSpPr>
              <p:nvPr/>
            </p:nvSpPr>
            <p:spPr bwMode="auto">
              <a:xfrm>
                <a:off x="2165102" y="4019436"/>
                <a:ext cx="1470561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2=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01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49" name="81 CuadroTexto"/>
              <p:cNvSpPr txBox="1">
                <a:spLocks noChangeArrowheads="1"/>
              </p:cNvSpPr>
              <p:nvPr/>
            </p:nvSpPr>
            <p:spPr bwMode="auto">
              <a:xfrm>
                <a:off x="2165102" y="3685984"/>
                <a:ext cx="1470561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1=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00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1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0" name="82 CuadroTexto"/>
              <p:cNvSpPr txBox="1">
                <a:spLocks noChangeArrowheads="1"/>
              </p:cNvSpPr>
              <p:nvPr/>
            </p:nvSpPr>
            <p:spPr bwMode="auto">
              <a:xfrm>
                <a:off x="2165102" y="3276486"/>
                <a:ext cx="1470565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0=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00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83 CuadroTexto"/>
              <p:cNvSpPr txBox="1">
                <a:spLocks noChangeArrowheads="1"/>
              </p:cNvSpPr>
              <p:nvPr/>
            </p:nvSpPr>
            <p:spPr bwMode="auto">
              <a:xfrm>
                <a:off x="2166802" y="4410075"/>
                <a:ext cx="1468860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3=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01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1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2" name="84 CuadroTexto"/>
              <p:cNvSpPr txBox="1">
                <a:spLocks noChangeArrowheads="1"/>
              </p:cNvSpPr>
              <p:nvPr/>
            </p:nvSpPr>
            <p:spPr bwMode="auto">
              <a:xfrm>
                <a:off x="2173983" y="4794318"/>
                <a:ext cx="1461683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4=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0</a:t>
                </a:r>
                <a:r>
                  <a:rPr lang="es-ES_tradnl" dirty="0" smtClean="0">
                    <a:solidFill>
                      <a:srgbClr val="0000FF"/>
                    </a:solidFill>
                  </a:rPr>
                  <a:t>10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3" name="85 CuadroTexto"/>
              <p:cNvSpPr txBox="1">
                <a:spLocks noChangeArrowheads="1"/>
              </p:cNvSpPr>
              <p:nvPr/>
            </p:nvSpPr>
            <p:spPr bwMode="auto">
              <a:xfrm>
                <a:off x="2165101" y="5144539"/>
                <a:ext cx="1470560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5=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1</a:t>
                </a:r>
                <a:r>
                  <a:rPr lang="es-ES_tradnl" dirty="0" smtClean="0">
                    <a:solidFill>
                      <a:srgbClr val="FF0000"/>
                    </a:solidFill>
                  </a:rPr>
                  <a:t>01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1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4" name="86 CuadroTexto"/>
              <p:cNvSpPr txBox="1">
                <a:spLocks noChangeArrowheads="1"/>
              </p:cNvSpPr>
              <p:nvPr/>
            </p:nvSpPr>
            <p:spPr bwMode="auto">
              <a:xfrm>
                <a:off x="2178054" y="5495811"/>
                <a:ext cx="1457614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6=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1</a:t>
                </a:r>
                <a:r>
                  <a:rPr lang="es-ES_tradnl" dirty="0" smtClean="0">
                    <a:solidFill>
                      <a:srgbClr val="FF0000"/>
                    </a:solidFill>
                  </a:rPr>
                  <a:t>10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0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5" name="87 Rectángulo"/>
              <p:cNvSpPr>
                <a:spLocks noChangeArrowheads="1"/>
              </p:cNvSpPr>
              <p:nvPr/>
            </p:nvSpPr>
            <p:spPr bwMode="auto">
              <a:xfrm>
                <a:off x="2206918" y="5895975"/>
                <a:ext cx="1428749" cy="371475"/>
              </a:xfrm>
              <a:prstGeom prst="rect">
                <a:avLst/>
              </a:prstGeom>
              <a:solidFill>
                <a:srgbClr val="CEF6CC"/>
              </a:solidFill>
              <a:ln w="25400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endParaRPr lang="es-CO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88 CuadroTexto"/>
              <p:cNvSpPr txBox="1">
                <a:spLocks noChangeArrowheads="1"/>
              </p:cNvSpPr>
              <p:nvPr/>
            </p:nvSpPr>
            <p:spPr bwMode="auto">
              <a:xfrm>
                <a:off x="2173984" y="5905500"/>
                <a:ext cx="1461678" cy="46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dirty="0" smtClean="0">
                    <a:solidFill>
                      <a:srgbClr val="FF0000"/>
                    </a:solidFill>
                  </a:rPr>
                  <a:t>7=</a:t>
                </a:r>
                <a:r>
                  <a:rPr lang="es-ES_tradnl" dirty="0" smtClean="0">
                    <a:solidFill>
                      <a:srgbClr val="FFFF00"/>
                    </a:solidFill>
                  </a:rPr>
                  <a:t>1</a:t>
                </a:r>
                <a:r>
                  <a:rPr lang="es-ES_tradnl" dirty="0" smtClean="0">
                    <a:solidFill>
                      <a:srgbClr val="FF0000"/>
                    </a:solidFill>
                  </a:rPr>
                  <a:t>10</a:t>
                </a:r>
                <a:r>
                  <a:rPr lang="es-ES_tradnl" dirty="0" smtClean="0">
                    <a:solidFill>
                      <a:srgbClr val="006600"/>
                    </a:solidFill>
                  </a:rPr>
                  <a:t>1</a:t>
                </a:r>
                <a:endParaRPr lang="es-CO" dirty="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38" name="87 Rectángulo"/>
            <p:cNvSpPr>
              <a:spLocks noChangeArrowheads="1"/>
            </p:cNvSpPr>
            <p:nvPr/>
          </p:nvSpPr>
          <p:spPr bwMode="auto">
            <a:xfrm>
              <a:off x="756541" y="4391795"/>
              <a:ext cx="1980655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s-CO" dirty="0" smtClean="0">
                  <a:solidFill>
                    <a:srgbClr val="FF0000"/>
                  </a:solidFill>
                </a:rPr>
                <a:t>8=</a:t>
              </a:r>
              <a:r>
                <a:rPr lang="es-CO" dirty="0" smtClean="0">
                  <a:solidFill>
                    <a:srgbClr val="FFFF00"/>
                  </a:solidFill>
                </a:rPr>
                <a:t>1</a:t>
              </a:r>
              <a:r>
                <a:rPr lang="es-CO" dirty="0" smtClean="0">
                  <a:solidFill>
                    <a:srgbClr val="FF0000"/>
                  </a:solidFill>
                </a:rPr>
                <a:t>11</a:t>
              </a:r>
              <a:r>
                <a:rPr lang="es-CO" dirty="0" smtClean="0">
                  <a:solidFill>
                    <a:srgbClr val="006600"/>
                  </a:solidFill>
                </a:rPr>
                <a:t>0</a:t>
              </a:r>
              <a:endParaRPr lang="es-CO" dirty="0">
                <a:solidFill>
                  <a:srgbClr val="006600"/>
                </a:solidFill>
              </a:endParaRPr>
            </a:p>
          </p:txBody>
        </p:sp>
        <p:sp>
          <p:nvSpPr>
            <p:cNvPr id="39" name="87 Rectángulo"/>
            <p:cNvSpPr>
              <a:spLocks noChangeArrowheads="1"/>
            </p:cNvSpPr>
            <p:nvPr/>
          </p:nvSpPr>
          <p:spPr bwMode="auto">
            <a:xfrm>
              <a:off x="756541" y="4763220"/>
              <a:ext cx="1980655" cy="371425"/>
            </a:xfrm>
            <a:prstGeom prst="rect">
              <a:avLst/>
            </a:prstGeom>
            <a:solidFill>
              <a:srgbClr val="CEF6CC"/>
            </a:solidFill>
            <a:ln w="254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es-CO" dirty="0" smtClean="0">
                  <a:solidFill>
                    <a:srgbClr val="FF0000"/>
                  </a:solidFill>
                </a:rPr>
                <a:t>9=</a:t>
              </a:r>
              <a:r>
                <a:rPr lang="es-CO" dirty="0" smtClean="0">
                  <a:solidFill>
                    <a:srgbClr val="FFFF00"/>
                  </a:solidFill>
                </a:rPr>
                <a:t>1</a:t>
              </a:r>
              <a:r>
                <a:rPr lang="es-CO" dirty="0" smtClean="0">
                  <a:solidFill>
                    <a:srgbClr val="FF0000"/>
                  </a:solidFill>
                </a:rPr>
                <a:t>11</a:t>
              </a:r>
              <a:r>
                <a:rPr lang="es-CO" dirty="0" smtClean="0">
                  <a:solidFill>
                    <a:srgbClr val="006600"/>
                  </a:solidFill>
                </a:rPr>
                <a:t>1</a:t>
              </a:r>
              <a:endParaRPr lang="es-CO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89 CuadroTexto"/>
          <p:cNvSpPr txBox="1">
            <a:spLocks noChangeArrowheads="1"/>
          </p:cNvSpPr>
          <p:nvPr/>
        </p:nvSpPr>
        <p:spPr bwMode="auto">
          <a:xfrm>
            <a:off x="2549149" y="5134645"/>
            <a:ext cx="1460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2000" dirty="0" smtClean="0">
                <a:solidFill>
                  <a:srgbClr val="0000FF"/>
                </a:solidFill>
              </a:rPr>
              <a:t>BCD: </a:t>
            </a:r>
            <a:r>
              <a:rPr lang="es-ES_tradnl" sz="2000" dirty="0" err="1" smtClean="0">
                <a:solidFill>
                  <a:srgbClr val="0000FF"/>
                </a:solidFill>
              </a:rPr>
              <a:t>Aiken</a:t>
            </a:r>
            <a:endParaRPr lang="es-CO" sz="2000" dirty="0">
              <a:solidFill>
                <a:srgbClr val="0000FF"/>
              </a:solidFill>
            </a:endParaRPr>
          </a:p>
        </p:txBody>
      </p:sp>
      <p:sp>
        <p:nvSpPr>
          <p:cNvPr id="58" name="89 CuadroTexto"/>
          <p:cNvSpPr txBox="1">
            <a:spLocks noChangeArrowheads="1"/>
          </p:cNvSpPr>
          <p:nvPr/>
        </p:nvSpPr>
        <p:spPr bwMode="auto">
          <a:xfrm>
            <a:off x="4482679" y="1462790"/>
            <a:ext cx="408829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 smtClean="0">
                <a:solidFill>
                  <a:srgbClr val="0000FF"/>
                </a:solidFill>
              </a:rPr>
              <a:t>Como podemos notar, el MSB y el LSB son iguales, además del 0 al 4 es el mismo código. Propongo pasar el dato en paralelo a un </a:t>
            </a:r>
            <a:r>
              <a:rPr lang="es-ES_tradnl" sz="1600" dirty="0" err="1" smtClean="0">
                <a:solidFill>
                  <a:srgbClr val="0000FF"/>
                </a:solidFill>
              </a:rPr>
              <a:t>barrel</a:t>
            </a:r>
            <a:r>
              <a:rPr lang="es-ES_tradnl" sz="1600" dirty="0" smtClean="0">
                <a:solidFill>
                  <a:srgbClr val="0000FF"/>
                </a:solidFill>
              </a:rPr>
              <a:t> con rotación a la izquierda para que el MSB sea ahora el LSB y poder realizar una conversión mas rápida, luego de que se realice la conversión la salida iría a un </a:t>
            </a:r>
            <a:r>
              <a:rPr lang="es-ES_tradnl" sz="1600" dirty="0" err="1" smtClean="0">
                <a:solidFill>
                  <a:srgbClr val="0000FF"/>
                </a:solidFill>
              </a:rPr>
              <a:t>barrel</a:t>
            </a:r>
            <a:r>
              <a:rPr lang="es-ES_tradnl" sz="1600" dirty="0" smtClean="0">
                <a:solidFill>
                  <a:srgbClr val="0000FF"/>
                </a:solidFill>
              </a:rPr>
              <a:t> con rotación a la derecha para ordenar el código de salida</a:t>
            </a:r>
            <a:endParaRPr lang="es-CO" sz="1600" dirty="0">
              <a:solidFill>
                <a:srgbClr val="0000FF"/>
              </a:solidFill>
            </a:endParaRPr>
          </a:p>
        </p:txBody>
      </p:sp>
      <p:sp>
        <p:nvSpPr>
          <p:cNvPr id="62" name="61 Rectángulo"/>
          <p:cNvSpPr/>
          <p:nvPr/>
        </p:nvSpPr>
        <p:spPr bwMode="auto">
          <a:xfrm>
            <a:off x="5742431" y="4139348"/>
            <a:ext cx="1884985" cy="3604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 err="1" smtClean="0">
                <a:solidFill>
                  <a:srgbClr val="0000FF"/>
                </a:solidFill>
              </a:rPr>
              <a:t>Barrel</a:t>
            </a:r>
            <a:r>
              <a:rPr lang="es-CO" sz="1400" dirty="0" smtClean="0">
                <a:solidFill>
                  <a:srgbClr val="0000FF"/>
                </a:solidFill>
              </a:rPr>
              <a:t> (rotación  </a:t>
            </a:r>
            <a:r>
              <a:rPr lang="es-CO" sz="1400" dirty="0" err="1" smtClean="0">
                <a:solidFill>
                  <a:srgbClr val="0000FF"/>
                </a:solidFill>
              </a:rPr>
              <a:t>left</a:t>
            </a:r>
            <a:r>
              <a:rPr lang="es-CO" sz="1400" dirty="0" smtClean="0">
                <a:solidFill>
                  <a:srgbClr val="0000FF"/>
                </a:solidFill>
              </a:rPr>
              <a:t>)</a:t>
            </a:r>
            <a:endParaRPr lang="es-ES" sz="14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3" name="62 Rectángulo"/>
          <p:cNvSpPr/>
          <p:nvPr/>
        </p:nvSpPr>
        <p:spPr bwMode="auto">
          <a:xfrm>
            <a:off x="5742431" y="5463996"/>
            <a:ext cx="1884985" cy="3604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  <a:tileRect/>
          </a:gra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1400" dirty="0" err="1" smtClean="0">
                <a:solidFill>
                  <a:srgbClr val="0000FF"/>
                </a:solidFill>
              </a:rPr>
              <a:t>Barrel</a:t>
            </a:r>
            <a:r>
              <a:rPr lang="es-CO" sz="1400" dirty="0" smtClean="0">
                <a:solidFill>
                  <a:srgbClr val="0000FF"/>
                </a:solidFill>
              </a:rPr>
              <a:t> (rotación  </a:t>
            </a:r>
            <a:r>
              <a:rPr lang="es-CO" sz="1400" dirty="0" err="1" smtClean="0">
                <a:solidFill>
                  <a:srgbClr val="0000FF"/>
                </a:solidFill>
              </a:rPr>
              <a:t>Rigth</a:t>
            </a:r>
            <a:r>
              <a:rPr lang="es-CO" sz="1400" dirty="0" smtClean="0">
                <a:solidFill>
                  <a:srgbClr val="0000FF"/>
                </a:solidFill>
              </a:rPr>
              <a:t>)</a:t>
            </a:r>
            <a:endParaRPr lang="es-ES" sz="14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4" name="63 Rectángulo"/>
          <p:cNvSpPr/>
          <p:nvPr/>
        </p:nvSpPr>
        <p:spPr bwMode="auto">
          <a:xfrm>
            <a:off x="5742431" y="4781227"/>
            <a:ext cx="1884985" cy="41833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rgbClr val="9933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2800" dirty="0" smtClean="0">
                <a:solidFill>
                  <a:srgbClr val="0000FF"/>
                </a:solidFill>
              </a:rPr>
              <a:t>FSM</a:t>
            </a:r>
            <a:endParaRPr lang="es-ES" sz="2800" dirty="0">
              <a:solidFill>
                <a:srgbClr val="0000FF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5" name="64 Proceso alternativo"/>
          <p:cNvSpPr/>
          <p:nvPr/>
        </p:nvSpPr>
        <p:spPr bwMode="auto">
          <a:xfrm>
            <a:off x="6306656" y="3658468"/>
            <a:ext cx="754948" cy="222250"/>
          </a:xfrm>
          <a:prstGeom prst="flowChartAlternateProcess">
            <a:avLst/>
          </a:prstGeom>
          <a:solidFill>
            <a:srgbClr val="92D050"/>
          </a:solidFill>
          <a:ln w="15875" cap="flat" cmpd="sng" algn="ctr">
            <a:solidFill>
              <a:srgbClr val="00CC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050" b="1" dirty="0" smtClean="0"/>
              <a:t>DATO</a:t>
            </a:r>
            <a:endParaRPr lang="es-CO" sz="1050" b="1" dirty="0"/>
          </a:p>
        </p:txBody>
      </p:sp>
      <p:sp>
        <p:nvSpPr>
          <p:cNvPr id="66" name="65 Proceso alternativo"/>
          <p:cNvSpPr/>
          <p:nvPr/>
        </p:nvSpPr>
        <p:spPr bwMode="auto">
          <a:xfrm>
            <a:off x="6306656" y="6081933"/>
            <a:ext cx="754948" cy="222250"/>
          </a:xfrm>
          <a:prstGeom prst="flowChartAlternateProcess">
            <a:avLst/>
          </a:prstGeom>
          <a:solidFill>
            <a:srgbClr val="92D050"/>
          </a:solidFill>
          <a:ln w="15875" cap="flat" cmpd="sng" algn="ctr">
            <a:solidFill>
              <a:srgbClr val="00CC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050" b="1" dirty="0" smtClean="0"/>
              <a:t>SALIDA</a:t>
            </a:r>
            <a:endParaRPr lang="es-CO" sz="1050" b="1" dirty="0"/>
          </a:p>
        </p:txBody>
      </p:sp>
      <p:cxnSp>
        <p:nvCxnSpPr>
          <p:cNvPr id="68" name="67 Conector recto de flecha"/>
          <p:cNvCxnSpPr>
            <a:stCxn id="65" idx="2"/>
            <a:endCxn id="62" idx="0"/>
          </p:cNvCxnSpPr>
          <p:nvPr/>
        </p:nvCxnSpPr>
        <p:spPr>
          <a:xfrm rot="16200000" flipH="1">
            <a:off x="6555212" y="4009636"/>
            <a:ext cx="258630" cy="79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62" idx="2"/>
            <a:endCxn id="64" idx="0"/>
          </p:cNvCxnSpPr>
          <p:nvPr/>
        </p:nvCxnSpPr>
        <p:spPr>
          <a:xfrm rot="5400000">
            <a:off x="6544198" y="4640501"/>
            <a:ext cx="281452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64" idx="2"/>
            <a:endCxn id="63" idx="0"/>
          </p:cNvCxnSpPr>
          <p:nvPr/>
        </p:nvCxnSpPr>
        <p:spPr>
          <a:xfrm rot="5400000">
            <a:off x="6552709" y="5331780"/>
            <a:ext cx="264431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63" idx="2"/>
            <a:endCxn id="66" idx="0"/>
          </p:cNvCxnSpPr>
          <p:nvPr/>
        </p:nvCxnSpPr>
        <p:spPr>
          <a:xfrm rot="5400000">
            <a:off x="6555772" y="5952781"/>
            <a:ext cx="257510" cy="79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195 Rectángulo"/>
          <p:cNvSpPr/>
          <p:nvPr/>
        </p:nvSpPr>
        <p:spPr>
          <a:xfrm>
            <a:off x="698577" y="202216"/>
            <a:ext cx="3751185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i="1" spc="50" dirty="0" smtClean="0">
                <a:ln w="11430"/>
                <a:solidFill>
                  <a:srgbClr val="9933FF"/>
                </a:solidFill>
              </a:rPr>
              <a:t>FSM </a:t>
            </a:r>
            <a:r>
              <a:rPr lang="es-ES" sz="4000" b="1" i="1" spc="50" dirty="0" err="1" smtClean="0">
                <a:ln w="11430"/>
                <a:solidFill>
                  <a:srgbClr val="9933FF"/>
                </a:solidFill>
              </a:rPr>
              <a:t>Mealy</a:t>
            </a:r>
            <a:endParaRPr lang="es-CO" sz="5400" b="1" i="1" spc="50" dirty="0">
              <a:ln w="11430"/>
              <a:solidFill>
                <a:srgbClr val="9933FF"/>
              </a:solidFill>
            </a:endParaRPr>
          </a:p>
        </p:txBody>
      </p:sp>
      <p:sp>
        <p:nvSpPr>
          <p:cNvPr id="5124" name="Rectangle 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5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5126" name="Rectangle 8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s-CO" sz="900"/>
              <a:t> </a:t>
            </a:r>
            <a:endParaRPr lang="es-CO"/>
          </a:p>
        </p:txBody>
      </p:sp>
      <p:sp>
        <p:nvSpPr>
          <p:cNvPr id="295" name="294 Rectángulo"/>
          <p:cNvSpPr/>
          <p:nvPr/>
        </p:nvSpPr>
        <p:spPr>
          <a:xfrm>
            <a:off x="125413" y="7038975"/>
            <a:ext cx="7810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rgbClr val="FF0000"/>
                </a:solidFill>
              </a:rPr>
              <a:t>BUS C</a:t>
            </a:r>
            <a:endParaRPr lang="es-ES" sz="1600" b="1" kern="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48" name="Rectangle 10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86" name="Freeform 158"/>
          <p:cNvSpPr>
            <a:spLocks/>
          </p:cNvSpPr>
          <p:nvPr/>
        </p:nvSpPr>
        <p:spPr bwMode="auto">
          <a:xfrm>
            <a:off x="2022509" y="2260061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S0</a:t>
            </a:r>
          </a:p>
        </p:txBody>
      </p:sp>
      <p:cxnSp>
        <p:nvCxnSpPr>
          <p:cNvPr id="187" name="186 Conector recto de flecha"/>
          <p:cNvCxnSpPr/>
          <p:nvPr/>
        </p:nvCxnSpPr>
        <p:spPr>
          <a:xfrm flipV="1">
            <a:off x="2665446" y="2588673"/>
            <a:ext cx="797179" cy="1588"/>
          </a:xfrm>
          <a:prstGeom prst="straightConnector1">
            <a:avLst/>
          </a:prstGeom>
          <a:ln w="19050">
            <a:solidFill>
              <a:srgbClr val="0000FF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 de flecha"/>
          <p:cNvCxnSpPr/>
          <p:nvPr/>
        </p:nvCxnSpPr>
        <p:spPr>
          <a:xfrm>
            <a:off x="4102388" y="2588673"/>
            <a:ext cx="898271" cy="1588"/>
          </a:xfrm>
          <a:prstGeom prst="straightConnector1">
            <a:avLst/>
          </a:prstGeom>
          <a:ln w="19050">
            <a:solidFill>
              <a:srgbClr val="0000FF"/>
            </a:solidFill>
            <a:headEnd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Conector recto de flecha"/>
          <p:cNvCxnSpPr/>
          <p:nvPr/>
        </p:nvCxnSpPr>
        <p:spPr>
          <a:xfrm>
            <a:off x="5632484" y="2598198"/>
            <a:ext cx="766762" cy="1588"/>
          </a:xfrm>
          <a:prstGeom prst="straightConnector1">
            <a:avLst/>
          </a:prstGeom>
          <a:ln w="19050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reeform 160"/>
          <p:cNvSpPr>
            <a:spLocks/>
          </p:cNvSpPr>
          <p:nvPr/>
        </p:nvSpPr>
        <p:spPr bwMode="auto">
          <a:xfrm>
            <a:off x="5016534" y="2260060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94" name="Freeform 159"/>
          <p:cNvSpPr>
            <a:spLocks noChangeAspect="1"/>
          </p:cNvSpPr>
          <p:nvPr/>
        </p:nvSpPr>
        <p:spPr bwMode="auto">
          <a:xfrm>
            <a:off x="3462625" y="2271173"/>
            <a:ext cx="639763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197" name="Freeform 161"/>
          <p:cNvSpPr>
            <a:spLocks/>
          </p:cNvSpPr>
          <p:nvPr/>
        </p:nvSpPr>
        <p:spPr bwMode="auto">
          <a:xfrm>
            <a:off x="6399246" y="2279905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201" name="Freeform 160"/>
          <p:cNvSpPr>
            <a:spLocks/>
          </p:cNvSpPr>
          <p:nvPr/>
        </p:nvSpPr>
        <p:spPr bwMode="auto">
          <a:xfrm>
            <a:off x="3462625" y="3998372"/>
            <a:ext cx="6159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S4</a:t>
            </a:r>
          </a:p>
        </p:txBody>
      </p:sp>
      <p:sp>
        <p:nvSpPr>
          <p:cNvPr id="202" name="Freeform 161"/>
          <p:cNvSpPr>
            <a:spLocks/>
          </p:cNvSpPr>
          <p:nvPr/>
        </p:nvSpPr>
        <p:spPr bwMode="auto">
          <a:xfrm>
            <a:off x="2022509" y="3507010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S5</a:t>
            </a:r>
          </a:p>
        </p:txBody>
      </p:sp>
      <p:sp>
        <p:nvSpPr>
          <p:cNvPr id="203" name="Freeform 162"/>
          <p:cNvSpPr>
            <a:spLocks/>
          </p:cNvSpPr>
          <p:nvPr/>
        </p:nvSpPr>
        <p:spPr bwMode="auto">
          <a:xfrm>
            <a:off x="4991134" y="3999961"/>
            <a:ext cx="641350" cy="639762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S7</a:t>
            </a:r>
          </a:p>
        </p:txBody>
      </p:sp>
      <p:sp>
        <p:nvSpPr>
          <p:cNvPr id="206" name="Freeform 162"/>
          <p:cNvSpPr>
            <a:spLocks/>
          </p:cNvSpPr>
          <p:nvPr/>
        </p:nvSpPr>
        <p:spPr bwMode="auto">
          <a:xfrm>
            <a:off x="2022509" y="4760373"/>
            <a:ext cx="641350" cy="639763"/>
          </a:xfrm>
          <a:custGeom>
            <a:avLst/>
            <a:gdLst>
              <a:gd name="T0" fmla="*/ 2147483647 w 404"/>
              <a:gd name="T1" fmla="*/ 2147483647 h 301"/>
              <a:gd name="T2" fmla="*/ 2147483647 w 404"/>
              <a:gd name="T3" fmla="*/ 2147483647 h 301"/>
              <a:gd name="T4" fmla="*/ 2147483647 w 404"/>
              <a:gd name="T5" fmla="*/ 2147483647 h 301"/>
              <a:gd name="T6" fmla="*/ 2147483647 w 404"/>
              <a:gd name="T7" fmla="*/ 2147483647 h 301"/>
              <a:gd name="T8" fmla="*/ 2147483647 w 404"/>
              <a:gd name="T9" fmla="*/ 2147483647 h 301"/>
              <a:gd name="T10" fmla="*/ 2147483647 w 404"/>
              <a:gd name="T11" fmla="*/ 2147483647 h 301"/>
              <a:gd name="T12" fmla="*/ 2147483647 w 404"/>
              <a:gd name="T13" fmla="*/ 2147483647 h 301"/>
              <a:gd name="T14" fmla="*/ 2147483647 w 404"/>
              <a:gd name="T15" fmla="*/ 2147483647 h 301"/>
              <a:gd name="T16" fmla="*/ 2147483647 w 404"/>
              <a:gd name="T17" fmla="*/ 0 h 301"/>
              <a:gd name="T18" fmla="*/ 2147483647 w 404"/>
              <a:gd name="T19" fmla="*/ 2147483647 h 301"/>
              <a:gd name="T20" fmla="*/ 2147483647 w 404"/>
              <a:gd name="T21" fmla="*/ 2147483647 h 301"/>
              <a:gd name="T22" fmla="*/ 2147483647 w 404"/>
              <a:gd name="T23" fmla="*/ 2147483647 h 301"/>
              <a:gd name="T24" fmla="*/ 2147483647 w 404"/>
              <a:gd name="T25" fmla="*/ 2147483647 h 301"/>
              <a:gd name="T26" fmla="*/ 2147483647 w 404"/>
              <a:gd name="T27" fmla="*/ 2147483647 h 301"/>
              <a:gd name="T28" fmla="*/ 2147483647 w 404"/>
              <a:gd name="T29" fmla="*/ 2147483647 h 301"/>
              <a:gd name="T30" fmla="*/ 2147483647 w 404"/>
              <a:gd name="T31" fmla="*/ 2147483647 h 301"/>
              <a:gd name="T32" fmla="*/ 0 w 404"/>
              <a:gd name="T33" fmla="*/ 2147483647 h 301"/>
              <a:gd name="T34" fmla="*/ 2147483647 w 404"/>
              <a:gd name="T35" fmla="*/ 2147483647 h 301"/>
              <a:gd name="T36" fmla="*/ 2147483647 w 404"/>
              <a:gd name="T37" fmla="*/ 2147483647 h 301"/>
              <a:gd name="T38" fmla="*/ 2147483647 w 404"/>
              <a:gd name="T39" fmla="*/ 2147483647 h 301"/>
              <a:gd name="T40" fmla="*/ 2147483647 w 404"/>
              <a:gd name="T41" fmla="*/ 2147483647 h 301"/>
              <a:gd name="T42" fmla="*/ 2147483647 w 404"/>
              <a:gd name="T43" fmla="*/ 2147483647 h 301"/>
              <a:gd name="T44" fmla="*/ 2147483647 w 404"/>
              <a:gd name="T45" fmla="*/ 2147483647 h 301"/>
              <a:gd name="T46" fmla="*/ 2147483647 w 404"/>
              <a:gd name="T47" fmla="*/ 2147483647 h 301"/>
              <a:gd name="T48" fmla="*/ 2147483647 w 404"/>
              <a:gd name="T49" fmla="*/ 2147483647 h 301"/>
              <a:gd name="T50" fmla="*/ 2147483647 w 404"/>
              <a:gd name="T51" fmla="*/ 2147483647 h 301"/>
              <a:gd name="T52" fmla="*/ 2147483647 w 404"/>
              <a:gd name="T53" fmla="*/ 2147483647 h 301"/>
              <a:gd name="T54" fmla="*/ 2147483647 w 404"/>
              <a:gd name="T55" fmla="*/ 2147483647 h 301"/>
              <a:gd name="T56" fmla="*/ 2147483647 w 404"/>
              <a:gd name="T57" fmla="*/ 2147483647 h 301"/>
              <a:gd name="T58" fmla="*/ 2147483647 w 404"/>
              <a:gd name="T59" fmla="*/ 2147483647 h 301"/>
              <a:gd name="T60" fmla="*/ 2147483647 w 404"/>
              <a:gd name="T61" fmla="*/ 2147483647 h 301"/>
              <a:gd name="T62" fmla="*/ 2147483647 w 404"/>
              <a:gd name="T63" fmla="*/ 2147483647 h 301"/>
              <a:gd name="T64" fmla="*/ 2147483647 w 404"/>
              <a:gd name="T65" fmla="*/ 2147483647 h 30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404"/>
              <a:gd name="T100" fmla="*/ 0 h 301"/>
              <a:gd name="T101" fmla="*/ 404 w 404"/>
              <a:gd name="T102" fmla="*/ 301 h 30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404" h="301">
                <a:moveTo>
                  <a:pt x="404" y="150"/>
                </a:moveTo>
                <a:lnTo>
                  <a:pt x="400" y="120"/>
                </a:lnTo>
                <a:lnTo>
                  <a:pt x="388" y="92"/>
                </a:lnTo>
                <a:lnTo>
                  <a:pt x="370" y="67"/>
                </a:lnTo>
                <a:lnTo>
                  <a:pt x="344" y="43"/>
                </a:lnTo>
                <a:lnTo>
                  <a:pt x="314" y="25"/>
                </a:lnTo>
                <a:lnTo>
                  <a:pt x="278" y="10"/>
                </a:lnTo>
                <a:lnTo>
                  <a:pt x="241" y="3"/>
                </a:lnTo>
                <a:lnTo>
                  <a:pt x="201" y="0"/>
                </a:lnTo>
                <a:lnTo>
                  <a:pt x="163" y="3"/>
                </a:lnTo>
                <a:lnTo>
                  <a:pt x="125" y="10"/>
                </a:lnTo>
                <a:lnTo>
                  <a:pt x="90" y="25"/>
                </a:lnTo>
                <a:lnTo>
                  <a:pt x="60" y="43"/>
                </a:lnTo>
                <a:lnTo>
                  <a:pt x="34" y="67"/>
                </a:lnTo>
                <a:lnTo>
                  <a:pt x="16" y="92"/>
                </a:lnTo>
                <a:lnTo>
                  <a:pt x="4" y="120"/>
                </a:lnTo>
                <a:lnTo>
                  <a:pt x="0" y="150"/>
                </a:lnTo>
                <a:lnTo>
                  <a:pt x="4" y="180"/>
                </a:lnTo>
                <a:lnTo>
                  <a:pt x="16" y="208"/>
                </a:lnTo>
                <a:lnTo>
                  <a:pt x="34" y="234"/>
                </a:lnTo>
                <a:lnTo>
                  <a:pt x="60" y="258"/>
                </a:lnTo>
                <a:lnTo>
                  <a:pt x="90" y="276"/>
                </a:lnTo>
                <a:lnTo>
                  <a:pt x="125" y="290"/>
                </a:lnTo>
                <a:lnTo>
                  <a:pt x="163" y="298"/>
                </a:lnTo>
                <a:lnTo>
                  <a:pt x="201" y="301"/>
                </a:lnTo>
                <a:lnTo>
                  <a:pt x="241" y="298"/>
                </a:lnTo>
                <a:lnTo>
                  <a:pt x="278" y="290"/>
                </a:lnTo>
                <a:lnTo>
                  <a:pt x="314" y="276"/>
                </a:lnTo>
                <a:lnTo>
                  <a:pt x="344" y="258"/>
                </a:lnTo>
                <a:lnTo>
                  <a:pt x="370" y="234"/>
                </a:lnTo>
                <a:lnTo>
                  <a:pt x="388" y="208"/>
                </a:lnTo>
                <a:lnTo>
                  <a:pt x="400" y="180"/>
                </a:lnTo>
                <a:lnTo>
                  <a:pt x="404" y="1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9933FF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rgbClr val="FF0000"/>
                </a:solidFill>
              </a:rPr>
              <a:t>S6</a:t>
            </a:r>
          </a:p>
        </p:txBody>
      </p:sp>
      <p:cxnSp>
        <p:nvCxnSpPr>
          <p:cNvPr id="232" name="231 Conector recto de flecha"/>
          <p:cNvCxnSpPr/>
          <p:nvPr/>
        </p:nvCxnSpPr>
        <p:spPr>
          <a:xfrm rot="5400000">
            <a:off x="2012984" y="3203416"/>
            <a:ext cx="607187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Conector recto de flecha"/>
          <p:cNvCxnSpPr/>
          <p:nvPr/>
        </p:nvCxnSpPr>
        <p:spPr>
          <a:xfrm rot="5400000">
            <a:off x="2010572" y="4453572"/>
            <a:ext cx="613601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9190" y="2260060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9202" y="3800697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4" name="53 Conector recto"/>
          <p:cNvCxnSpPr/>
          <p:nvPr/>
        </p:nvCxnSpPr>
        <p:spPr>
          <a:xfrm>
            <a:off x="2663859" y="3948335"/>
            <a:ext cx="822579" cy="369919"/>
          </a:xfrm>
          <a:prstGeom prst="line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4078575" y="4318254"/>
            <a:ext cx="912559" cy="1588"/>
          </a:xfrm>
          <a:prstGeom prst="line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 rot="10800000">
            <a:off x="2665446" y="2701705"/>
            <a:ext cx="2351088" cy="1445860"/>
          </a:xfrm>
          <a:prstGeom prst="line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Forma libre"/>
          <p:cNvSpPr/>
          <p:nvPr/>
        </p:nvSpPr>
        <p:spPr>
          <a:xfrm>
            <a:off x="2663859" y="4643279"/>
            <a:ext cx="2584704" cy="593344"/>
          </a:xfrm>
          <a:custGeom>
            <a:avLst/>
            <a:gdLst>
              <a:gd name="connsiteX0" fmla="*/ 0 w 2584704"/>
              <a:gd name="connsiteY0" fmla="*/ 487680 h 593344"/>
              <a:gd name="connsiteX1" fmla="*/ 1377696 w 2584704"/>
              <a:gd name="connsiteY1" fmla="*/ 512064 h 593344"/>
              <a:gd name="connsiteX2" fmla="*/ 2584704 w 2584704"/>
              <a:gd name="connsiteY2" fmla="*/ 0 h 59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704" h="593344">
                <a:moveTo>
                  <a:pt x="0" y="487680"/>
                </a:moveTo>
                <a:cubicBezTo>
                  <a:pt x="473456" y="540512"/>
                  <a:pt x="946912" y="593344"/>
                  <a:pt x="1377696" y="512064"/>
                </a:cubicBezTo>
                <a:cubicBezTo>
                  <a:pt x="1808480" y="430784"/>
                  <a:pt x="2196592" y="215392"/>
                  <a:pt x="2584704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70 Forma libre"/>
          <p:cNvSpPr/>
          <p:nvPr/>
        </p:nvSpPr>
        <p:spPr>
          <a:xfrm>
            <a:off x="2517555" y="2936399"/>
            <a:ext cx="4206240" cy="3186176"/>
          </a:xfrm>
          <a:custGeom>
            <a:avLst/>
            <a:gdLst>
              <a:gd name="connsiteX0" fmla="*/ 0 w 4206240"/>
              <a:gd name="connsiteY0" fmla="*/ 2438400 h 3186176"/>
              <a:gd name="connsiteX1" fmla="*/ 3048000 w 4206240"/>
              <a:gd name="connsiteY1" fmla="*/ 2779776 h 3186176"/>
              <a:gd name="connsiteX2" fmla="*/ 4206240 w 4206240"/>
              <a:gd name="connsiteY2" fmla="*/ 0 h 318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3186176">
                <a:moveTo>
                  <a:pt x="0" y="2438400"/>
                </a:moveTo>
                <a:cubicBezTo>
                  <a:pt x="1173480" y="2812288"/>
                  <a:pt x="2346960" y="3186176"/>
                  <a:pt x="3048000" y="2779776"/>
                </a:cubicBezTo>
                <a:cubicBezTo>
                  <a:pt x="3749040" y="2373376"/>
                  <a:pt x="3977640" y="1186688"/>
                  <a:pt x="4206240" y="0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71 Forma libre"/>
          <p:cNvSpPr/>
          <p:nvPr/>
        </p:nvSpPr>
        <p:spPr>
          <a:xfrm>
            <a:off x="2309910" y="1629188"/>
            <a:ext cx="4376928" cy="646176"/>
          </a:xfrm>
          <a:custGeom>
            <a:avLst/>
            <a:gdLst>
              <a:gd name="connsiteX0" fmla="*/ 4376928 w 4376928"/>
              <a:gd name="connsiteY0" fmla="*/ 646176 h 646176"/>
              <a:gd name="connsiteX1" fmla="*/ 2316480 w 4376928"/>
              <a:gd name="connsiteY1" fmla="*/ 0 h 646176"/>
              <a:gd name="connsiteX2" fmla="*/ 0 w 4376928"/>
              <a:gd name="connsiteY2" fmla="*/ 646176 h 6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6928" h="646176">
                <a:moveTo>
                  <a:pt x="4376928" y="646176"/>
                </a:moveTo>
                <a:cubicBezTo>
                  <a:pt x="3711448" y="323088"/>
                  <a:pt x="3045968" y="0"/>
                  <a:pt x="2316480" y="0"/>
                </a:cubicBezTo>
                <a:cubicBezTo>
                  <a:pt x="1586992" y="0"/>
                  <a:pt x="793496" y="323088"/>
                  <a:pt x="0" y="646176"/>
                </a:cubicBezTo>
              </a:path>
            </a:pathLst>
          </a:cu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7849" y="2631599"/>
            <a:ext cx="123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3730" y="3124200"/>
            <a:ext cx="123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0574" y="2631599"/>
            <a:ext cx="123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7849" y="4338479"/>
            <a:ext cx="123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6411" y="5104861"/>
            <a:ext cx="1428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4961" y="4338479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4478" y="3124200"/>
            <a:ext cx="95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4478" y="3507804"/>
            <a:ext cx="104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93730" y="4318254"/>
            <a:ext cx="104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4037" y="2260060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2949" y="2275364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5084" y="1333913"/>
            <a:ext cx="171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5084" y="1752600"/>
            <a:ext cx="123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80096" y="5252498"/>
            <a:ext cx="104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rgbClr val="0000FF"/>
          </a:solidFill>
          <a:round/>
          <a:headEnd type="triangle" w="med" len="med"/>
          <a:tailEnd/>
        </a:ln>
      </a:spPr>
      <a:bodyPr lIns="0" tIns="0" rIns="0" bIns="0" rtlCol="0" anchor="ctr" anchorCtr="1"/>
      <a:lstStyle>
        <a:defPPr algn="ctr">
          <a:defRPr dirty="0" smtClean="0">
            <a:solidFill>
              <a:srgbClr val="0000FF"/>
            </a:solidFill>
          </a:defRPr>
        </a:defPPr>
      </a:lstStyle>
    </a:spDef>
    <a:lnDef>
      <a:spPr>
        <a:ln w="19050">
          <a:solidFill>
            <a:srgbClr val="0000FF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</TotalTime>
  <Words>203</Words>
  <Application>Microsoft PowerPoint</Application>
  <PresentationFormat>Presentación en pantalla (4:3)</PresentationFormat>
  <Paragraphs>54</Paragraphs>
  <Slides>5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1_Diseño predeterminado</vt:lpstr>
      <vt:lpstr>Fotografía de Photo Editor</vt:lpstr>
      <vt:lpstr>Diapositiva 1</vt:lpstr>
      <vt:lpstr>Advanced Digital System  Design Course</vt:lpstr>
      <vt:lpstr>Diapositiva 3</vt:lpstr>
      <vt:lpstr>Diapositiva 4</vt:lpstr>
      <vt:lpstr>Diapositiva 5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carlos</cp:lastModifiedBy>
  <cp:revision>640</cp:revision>
  <dcterms:created xsi:type="dcterms:W3CDTF">2004-09-18T17:10:08Z</dcterms:created>
  <dcterms:modified xsi:type="dcterms:W3CDTF">2009-04-29T03:43:28Z</dcterms:modified>
</cp:coreProperties>
</file>