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3"/>
  </p:notesMasterIdLst>
  <p:handoutMasterIdLst>
    <p:handoutMasterId r:id="rId24"/>
  </p:handoutMasterIdLst>
  <p:sldIdLst>
    <p:sldId id="267" r:id="rId2"/>
    <p:sldId id="268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9" r:id="rId20"/>
    <p:sldId id="287" r:id="rId21"/>
    <p:sldId id="288" r:id="rId2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9933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385" autoAdjust="0"/>
    <p:restoredTop sz="98624" autoAdjust="0"/>
  </p:normalViewPr>
  <p:slideViewPr>
    <p:cSldViewPr snapToGrid="0" snapToObjects="1">
      <p:cViewPr varScale="1">
        <p:scale>
          <a:sx n="85" d="100"/>
          <a:sy n="85" d="100"/>
        </p:scale>
        <p:origin x="-69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3" d="100"/>
          <a:sy n="53" d="100"/>
        </p:scale>
        <p:origin x="-1842" y="-102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2A0D6A8-E878-4657-A624-C73531A3F6F5}" type="datetimeFigureOut">
              <a:rPr lang="es-ES"/>
              <a:pPr>
                <a:defRPr/>
              </a:pPr>
              <a:t>16/12/2009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8389AA1-D2F8-4314-A3CC-744AEF7CFDF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8A79193-D967-4EE7-A520-4EED577EDBE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3903663" y="8666163"/>
            <a:ext cx="29670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C14F3F1-13CA-4F5B-9693-B8600BE5AB59}" type="slidenum">
              <a:rPr lang="en-US" sz="1200"/>
              <a:pPr algn="r"/>
              <a:t>1</a:t>
            </a:fld>
            <a:endParaRPr lang="en-US" sz="1200" dirty="0"/>
          </a:p>
        </p:txBody>
      </p:sp>
      <p:sp>
        <p:nvSpPr>
          <p:cNvPr id="7171" name="Rectangle 7"/>
          <p:cNvSpPr txBox="1">
            <a:spLocks noGrp="1" noChangeArrowheads="1"/>
          </p:cNvSpPr>
          <p:nvPr/>
        </p:nvSpPr>
        <p:spPr bwMode="auto">
          <a:xfrm>
            <a:off x="3903663" y="8666163"/>
            <a:ext cx="2967037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FB99F77-7553-4EB3-8178-ACA2C4ED19D9}" type="slidenum">
              <a:rPr lang="en-US" sz="1200" b="1"/>
              <a:pPr algn="r"/>
              <a:t>1</a:t>
            </a:fld>
            <a:endParaRPr lang="en-US" sz="1200" b="1" dirty="0"/>
          </a:p>
        </p:txBody>
      </p:sp>
      <p:sp>
        <p:nvSpPr>
          <p:cNvPr id="7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8500"/>
            <a:ext cx="4565650" cy="3425825"/>
          </a:xfrm>
          <a:ln/>
        </p:spPr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333875"/>
            <a:ext cx="4995863" cy="4122738"/>
          </a:xfrm>
          <a:noFill/>
          <a:ln/>
        </p:spPr>
        <p:txBody>
          <a:bodyPr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3903663" y="8666163"/>
            <a:ext cx="29670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6A8F133-BF88-481C-AF9F-0E6D2113C25D}" type="slidenum">
              <a:rPr lang="en-US" sz="1200"/>
              <a:pPr algn="r"/>
              <a:t>2</a:t>
            </a:fld>
            <a:endParaRPr lang="en-US" sz="120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2D913-007A-472C-884A-5777AD5F53A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1" y="9398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 Haga clic para modificar el estilo de texto del patrón</a:t>
            </a:r>
          </a:p>
          <a:p>
            <a:pPr lvl="1"/>
            <a:r>
              <a:rPr lang="en-US" smtClean="0"/>
              <a:t> Segundo nivel</a:t>
            </a:r>
          </a:p>
          <a:p>
            <a:pPr lvl="2"/>
            <a:r>
              <a:rPr lang="en-US" smtClean="0"/>
              <a:t> 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2D81420-888A-47B0-9EC5-20DF13533B4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107952" y="765175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107952" y="819150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6200" y="6477000"/>
            <a:ext cx="20497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dirty="0">
                <a:solidFill>
                  <a:srgbClr val="0000FF"/>
                </a:solidFill>
              </a:rPr>
              <a:t>Jaime Velasco-Medina</a:t>
            </a:r>
            <a:endParaRPr lang="es-ES" sz="1600" dirty="0">
              <a:solidFill>
                <a:srgbClr val="0000FF"/>
              </a:solidFill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3048000" y="6477000"/>
            <a:ext cx="320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1600" dirty="0">
                <a:solidFill>
                  <a:srgbClr val="0000FF"/>
                </a:solidFill>
              </a:rPr>
              <a:t>Digital System Design</a:t>
            </a:r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6934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defRPr/>
            </a:pPr>
            <a:fld id="{15761E86-1AB1-42AA-A005-6E3515C80980}" type="slidenum">
              <a:rPr lang="en-US" sz="1600">
                <a:solidFill>
                  <a:srgbClr val="0000FF"/>
                </a:solidFill>
              </a:rPr>
              <a:pPr algn="r" eaLnBrk="0" hangingPunct="0">
                <a:defRPr/>
              </a:pPr>
              <a:t>‹Nº›</a:t>
            </a:fld>
            <a:endParaRPr lang="en-US" sz="1600" dirty="0">
              <a:solidFill>
                <a:srgbClr val="0000FF"/>
              </a:solidFill>
            </a:endParaRPr>
          </a:p>
        </p:txBody>
      </p:sp>
      <p:pic>
        <p:nvPicPr>
          <p:cNvPr id="2060" name="Picture 18" descr="uvlogos-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12164" y="0"/>
            <a:ext cx="7318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0" y="10747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>
            <a:off x="468313" y="857251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33FF"/>
        </a:buClr>
        <a:buSzPct val="8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gi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BIONANOTECNOLOGIA LOGO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1175" y="2571751"/>
            <a:ext cx="5505451" cy="233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657225" y="1071563"/>
            <a:ext cx="77724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 i="1" dirty="0">
                <a:solidFill>
                  <a:srgbClr val="9900FF"/>
                </a:solidFill>
              </a:rPr>
              <a:t>Advanced Digital System Design Course</a:t>
            </a:r>
          </a:p>
        </p:txBody>
      </p:sp>
      <p:pic>
        <p:nvPicPr>
          <p:cNvPr id="3076" name="Picture 25" descr="BIONANOTECNOLOGIA LOGO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66050" y="1"/>
            <a:ext cx="1377951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10" descr="Docking Station Nor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1013" y="2744788"/>
            <a:ext cx="123825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2095501" y="4902200"/>
            <a:ext cx="59182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 smtClean="0">
                <a:solidFill>
                  <a:srgbClr val="9900FF"/>
                </a:solidFill>
              </a:rPr>
              <a:t>Jacob Cardozo Londoño.</a:t>
            </a:r>
          </a:p>
          <a:p>
            <a:pPr algn="ctr"/>
            <a:r>
              <a:rPr lang="en-US" sz="3200" b="1" i="1" dirty="0" smtClean="0">
                <a:solidFill>
                  <a:srgbClr val="9900FF"/>
                </a:solidFill>
              </a:rPr>
              <a:t>0842004</a:t>
            </a:r>
            <a:endParaRPr lang="en-US" sz="3200" b="1" i="1" dirty="0">
              <a:solidFill>
                <a:srgbClr val="99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36704" y="200968"/>
            <a:ext cx="6835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rgbClr val="9933FF"/>
                </a:solidFill>
              </a:rPr>
              <a:t>ASM y RTL para el algoritmo de </a:t>
            </a:r>
            <a:r>
              <a:rPr lang="es-CO" sz="3200" dirty="0" err="1" smtClean="0">
                <a:solidFill>
                  <a:srgbClr val="9933FF"/>
                </a:solidFill>
              </a:rPr>
              <a:t>Booth</a:t>
            </a:r>
            <a:endParaRPr lang="es-CO" sz="3200" dirty="0">
              <a:solidFill>
                <a:srgbClr val="9933FF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73896" y="1326994"/>
            <a:ext cx="7772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00FF"/>
                </a:solidFill>
              </a:rPr>
              <a:t>Diseñar una FSM para calcular la multiplicación usando el algoritmo de </a:t>
            </a:r>
            <a:r>
              <a:rPr lang="es-CO" dirty="0" err="1" smtClean="0">
                <a:solidFill>
                  <a:srgbClr val="0000FF"/>
                </a:solidFill>
              </a:rPr>
              <a:t>Booth</a:t>
            </a:r>
            <a:r>
              <a:rPr lang="es-CO" dirty="0" smtClean="0">
                <a:solidFill>
                  <a:srgbClr val="0000FF"/>
                </a:solidFill>
              </a:rPr>
              <a:t> y el procesador UV2009. Los datos son de 8 bits; Multiplicando en R0, Multiplicador en R1, Producto en R2 y R3.</a:t>
            </a:r>
            <a:endParaRPr lang="es-CO" dirty="0">
              <a:solidFill>
                <a:srgbClr val="0000FF"/>
              </a:solidFill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3874295" y="3206168"/>
            <a:ext cx="1371600" cy="605632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FF0000"/>
              </a:solidFill>
            </a:endParaRPr>
          </a:p>
        </p:txBody>
      </p:sp>
      <p:sp>
        <p:nvSpPr>
          <p:cNvPr id="8" name="7 Rectángulo"/>
          <p:cNvSpPr/>
          <p:nvPr/>
        </p:nvSpPr>
        <p:spPr bwMode="auto">
          <a:xfrm>
            <a:off x="2816013" y="4449748"/>
            <a:ext cx="860827" cy="342900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FF0000"/>
              </a:solidFill>
            </a:endParaRPr>
          </a:p>
        </p:txBody>
      </p:sp>
      <p:sp>
        <p:nvSpPr>
          <p:cNvPr id="9" name="8 Rectángulo"/>
          <p:cNvSpPr/>
          <p:nvPr/>
        </p:nvSpPr>
        <p:spPr bwMode="auto">
          <a:xfrm>
            <a:off x="5457616" y="4449749"/>
            <a:ext cx="882224" cy="342900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FF0000"/>
              </a:solidFill>
            </a:endParaRPr>
          </a:p>
        </p:txBody>
      </p:sp>
      <p:sp>
        <p:nvSpPr>
          <p:cNvPr id="12" name="11 Rectángulo"/>
          <p:cNvSpPr/>
          <p:nvPr/>
        </p:nvSpPr>
        <p:spPr bwMode="auto">
          <a:xfrm>
            <a:off x="5261165" y="5919184"/>
            <a:ext cx="602851" cy="342900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FF0000"/>
              </a:solidFill>
            </a:endParaRPr>
          </a:p>
        </p:txBody>
      </p:sp>
      <p:sp>
        <p:nvSpPr>
          <p:cNvPr id="14" name="13 Rombo"/>
          <p:cNvSpPr/>
          <p:nvPr/>
        </p:nvSpPr>
        <p:spPr bwMode="auto">
          <a:xfrm>
            <a:off x="4150181" y="4054072"/>
            <a:ext cx="810419" cy="342900"/>
          </a:xfrm>
          <a:prstGeom prst="diamond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FF0000"/>
              </a:solidFill>
            </a:endParaRPr>
          </a:p>
        </p:txBody>
      </p:sp>
      <p:cxnSp>
        <p:nvCxnSpPr>
          <p:cNvPr id="15" name="14 Conector recto de flecha"/>
          <p:cNvCxnSpPr>
            <a:stCxn id="47" idx="2"/>
            <a:endCxn id="6" idx="0"/>
          </p:cNvCxnSpPr>
          <p:nvPr/>
        </p:nvCxnSpPr>
        <p:spPr>
          <a:xfrm rot="16200000" flipH="1">
            <a:off x="4438602" y="3084673"/>
            <a:ext cx="234249" cy="8739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6" idx="2"/>
            <a:endCxn id="14" idx="0"/>
          </p:cNvCxnSpPr>
          <p:nvPr/>
        </p:nvCxnSpPr>
        <p:spPr>
          <a:xfrm rot="5400000">
            <a:off x="4436609" y="3930584"/>
            <a:ext cx="242273" cy="4705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ombo"/>
          <p:cNvSpPr/>
          <p:nvPr/>
        </p:nvSpPr>
        <p:spPr bwMode="auto">
          <a:xfrm>
            <a:off x="4154889" y="5936745"/>
            <a:ext cx="805711" cy="342900"/>
          </a:xfrm>
          <a:prstGeom prst="diamond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FF0000"/>
              </a:solidFill>
            </a:endParaRPr>
          </a:p>
        </p:txBody>
      </p:sp>
      <p:cxnSp>
        <p:nvCxnSpPr>
          <p:cNvPr id="24" name="23 Conector recto de flecha"/>
          <p:cNvCxnSpPr>
            <a:stCxn id="21" idx="3"/>
            <a:endCxn id="12" idx="1"/>
          </p:cNvCxnSpPr>
          <p:nvPr/>
        </p:nvCxnSpPr>
        <p:spPr>
          <a:xfrm flipV="1">
            <a:off x="4960599" y="6090635"/>
            <a:ext cx="300568" cy="17561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Forma"/>
          <p:cNvCxnSpPr>
            <a:stCxn id="14" idx="1"/>
            <a:endCxn id="8" idx="0"/>
          </p:cNvCxnSpPr>
          <p:nvPr/>
        </p:nvCxnSpPr>
        <p:spPr>
          <a:xfrm rot="10800000" flipV="1">
            <a:off x="3246427" y="4225522"/>
            <a:ext cx="903755" cy="224226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Forma"/>
          <p:cNvCxnSpPr>
            <a:stCxn id="21" idx="1"/>
            <a:endCxn id="14" idx="0"/>
          </p:cNvCxnSpPr>
          <p:nvPr/>
        </p:nvCxnSpPr>
        <p:spPr>
          <a:xfrm rot="10800000" flipH="1">
            <a:off x="4154887" y="4054074"/>
            <a:ext cx="400503" cy="2054123"/>
          </a:xfrm>
          <a:prstGeom prst="bentConnector4">
            <a:avLst>
              <a:gd name="adj1" fmla="val -395015"/>
              <a:gd name="adj2" fmla="val 107791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4154887" y="2633363"/>
            <a:ext cx="810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err="1" smtClean="0">
                <a:solidFill>
                  <a:srgbClr val="FF0000"/>
                </a:solidFill>
              </a:rPr>
              <a:t>Start</a:t>
            </a:r>
            <a:endParaRPr lang="es-CO" sz="1600" dirty="0">
              <a:solidFill>
                <a:srgbClr val="FF0000"/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3897222" y="3174702"/>
            <a:ext cx="1740089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60000"/>
              </a:lnSpc>
              <a:spcBef>
                <a:spcPts val="0"/>
              </a:spcBef>
              <a:spcAft>
                <a:spcPts val="0"/>
              </a:spcAft>
            </a:pPr>
            <a:r>
              <a:rPr lang="es-CO" sz="1100" dirty="0" smtClean="0">
                <a:solidFill>
                  <a:srgbClr val="FF0000"/>
                </a:solidFill>
              </a:rPr>
              <a:t>A,Q</a:t>
            </a:r>
            <a:r>
              <a:rPr lang="es-CO" sz="1100" baseline="-25000" dirty="0" smtClean="0">
                <a:solidFill>
                  <a:srgbClr val="FF0000"/>
                </a:solidFill>
              </a:rPr>
              <a:t>-1</a:t>
            </a:r>
            <a:r>
              <a:rPr lang="es-CO" sz="1100" dirty="0" smtClean="0">
                <a:solidFill>
                  <a:srgbClr val="FF0000"/>
                </a:solidFill>
              </a:rPr>
              <a:t> &lt;</a:t>
            </a:r>
            <a:r>
              <a:rPr lang="es-CO" sz="1600" dirty="0" smtClean="0">
                <a:solidFill>
                  <a:srgbClr val="FF0000"/>
                </a:solidFill>
              </a:rPr>
              <a:t>-</a:t>
            </a:r>
            <a:r>
              <a:rPr lang="es-CO" sz="1100" dirty="0" smtClean="0">
                <a:solidFill>
                  <a:srgbClr val="FF0000"/>
                </a:solidFill>
              </a:rPr>
              <a:t> 0</a:t>
            </a:r>
          </a:p>
          <a:p>
            <a:pPr algn="just">
              <a:lnSpc>
                <a:spcPct val="60000"/>
              </a:lnSpc>
              <a:spcBef>
                <a:spcPts val="0"/>
              </a:spcBef>
              <a:spcAft>
                <a:spcPts val="0"/>
              </a:spcAft>
            </a:pPr>
            <a:r>
              <a:rPr lang="es-CO" sz="1100" dirty="0" smtClean="0">
                <a:solidFill>
                  <a:srgbClr val="FF0000"/>
                </a:solidFill>
              </a:rPr>
              <a:t>M &lt;</a:t>
            </a:r>
            <a:r>
              <a:rPr lang="es-CO" sz="1600" dirty="0" smtClean="0">
                <a:solidFill>
                  <a:srgbClr val="FF0000"/>
                </a:solidFill>
              </a:rPr>
              <a:t>-</a:t>
            </a:r>
            <a:r>
              <a:rPr lang="es-CO" sz="1100" dirty="0" smtClean="0">
                <a:solidFill>
                  <a:srgbClr val="FF0000"/>
                </a:solidFill>
              </a:rPr>
              <a:t>  </a:t>
            </a:r>
            <a:r>
              <a:rPr lang="es-CO" sz="1100" dirty="0" err="1" smtClean="0">
                <a:solidFill>
                  <a:srgbClr val="FF0000"/>
                </a:solidFill>
              </a:rPr>
              <a:t>multiplicand</a:t>
            </a:r>
            <a:endParaRPr lang="es-CO" sz="1100" dirty="0" smtClean="0">
              <a:solidFill>
                <a:srgbClr val="FF0000"/>
              </a:solidFill>
            </a:endParaRPr>
          </a:p>
          <a:p>
            <a:pPr algn="just">
              <a:lnSpc>
                <a:spcPct val="60000"/>
              </a:lnSpc>
              <a:spcBef>
                <a:spcPts val="0"/>
              </a:spcBef>
              <a:spcAft>
                <a:spcPts val="0"/>
              </a:spcAft>
            </a:pPr>
            <a:r>
              <a:rPr lang="es-CO" sz="1100" dirty="0" smtClean="0">
                <a:solidFill>
                  <a:srgbClr val="FF0000"/>
                </a:solidFill>
              </a:rPr>
              <a:t>Q &lt;</a:t>
            </a:r>
            <a:r>
              <a:rPr lang="es-CO" sz="1600" dirty="0" smtClean="0">
                <a:solidFill>
                  <a:srgbClr val="FF0000"/>
                </a:solidFill>
              </a:rPr>
              <a:t>-</a:t>
            </a:r>
            <a:r>
              <a:rPr lang="es-CO" sz="1100" dirty="0" smtClean="0">
                <a:solidFill>
                  <a:srgbClr val="FF0000"/>
                </a:solidFill>
              </a:rPr>
              <a:t>   </a:t>
            </a:r>
            <a:r>
              <a:rPr lang="es-CO" sz="1100" dirty="0" err="1" smtClean="0">
                <a:solidFill>
                  <a:srgbClr val="FF0000"/>
                </a:solidFill>
              </a:rPr>
              <a:t>multiplier</a:t>
            </a:r>
            <a:endParaRPr lang="es-CO" sz="1100" dirty="0" smtClean="0">
              <a:solidFill>
                <a:srgbClr val="FF0000"/>
              </a:solidFill>
            </a:endParaRPr>
          </a:p>
          <a:p>
            <a:pPr algn="just">
              <a:lnSpc>
                <a:spcPct val="60000"/>
              </a:lnSpc>
              <a:spcBef>
                <a:spcPts val="0"/>
              </a:spcBef>
              <a:spcAft>
                <a:spcPts val="0"/>
              </a:spcAft>
            </a:pPr>
            <a:r>
              <a:rPr lang="es-CO" sz="1100" dirty="0" err="1" smtClean="0">
                <a:solidFill>
                  <a:srgbClr val="FF0000"/>
                </a:solidFill>
              </a:rPr>
              <a:t>Cout</a:t>
            </a:r>
            <a:r>
              <a:rPr lang="es-CO" sz="1100" dirty="0" smtClean="0">
                <a:solidFill>
                  <a:srgbClr val="FF0000"/>
                </a:solidFill>
              </a:rPr>
              <a:t>  &lt;</a:t>
            </a:r>
            <a:r>
              <a:rPr lang="es-CO" sz="1600" dirty="0" smtClean="0">
                <a:solidFill>
                  <a:srgbClr val="FF0000"/>
                </a:solidFill>
              </a:rPr>
              <a:t>-</a:t>
            </a:r>
            <a:r>
              <a:rPr lang="es-CO" sz="1100" dirty="0" smtClean="0">
                <a:solidFill>
                  <a:srgbClr val="FF0000"/>
                </a:solidFill>
              </a:rPr>
              <a:t>  n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3424130" y="5103274"/>
            <a:ext cx="23986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A,Q </a:t>
            </a:r>
            <a:r>
              <a:rPr lang="es-CO" sz="1050" dirty="0" smtClean="0">
                <a:solidFill>
                  <a:srgbClr val="FF0000"/>
                </a:solidFill>
              </a:rPr>
              <a:t> </a:t>
            </a:r>
            <a:r>
              <a:rPr lang="es-CO" sz="1600" dirty="0" smtClean="0">
                <a:solidFill>
                  <a:srgbClr val="FF0000"/>
                </a:solidFill>
              </a:rPr>
              <a:t>   </a:t>
            </a:r>
            <a:r>
              <a:rPr lang="es-CO" sz="1600" dirty="0" err="1" smtClean="0">
                <a:solidFill>
                  <a:srgbClr val="FF0000"/>
                </a:solidFill>
              </a:rPr>
              <a:t>Arit</a:t>
            </a:r>
            <a:r>
              <a:rPr lang="es-CO" sz="1600" dirty="0" smtClean="0">
                <a:solidFill>
                  <a:srgbClr val="FF0000"/>
                </a:solidFill>
              </a:rPr>
              <a:t>, </a:t>
            </a:r>
            <a:r>
              <a:rPr lang="es-CO" sz="1600" dirty="0" err="1" smtClean="0">
                <a:solidFill>
                  <a:srgbClr val="FF0000"/>
                </a:solidFill>
              </a:rPr>
              <a:t>S</a:t>
            </a:r>
            <a:r>
              <a:rPr lang="es-CO" sz="1400" dirty="0" err="1" smtClean="0">
                <a:solidFill>
                  <a:srgbClr val="FF0000"/>
                </a:solidFill>
              </a:rPr>
              <a:t>hifri</a:t>
            </a:r>
            <a:r>
              <a:rPr lang="es-CO" sz="1400" dirty="0" smtClean="0">
                <a:solidFill>
                  <a:srgbClr val="FF0000"/>
                </a:solidFill>
              </a:rPr>
              <a:t> A, Q</a:t>
            </a:r>
            <a:r>
              <a:rPr lang="es-CO" sz="1400" baseline="-25000" dirty="0" smtClean="0">
                <a:solidFill>
                  <a:srgbClr val="FF0000"/>
                </a:solidFill>
              </a:rPr>
              <a:t>0</a:t>
            </a:r>
            <a:r>
              <a:rPr lang="es-CO" sz="1400" dirty="0" smtClean="0">
                <a:solidFill>
                  <a:srgbClr val="FF0000"/>
                </a:solidFill>
              </a:rPr>
              <a:t>, Q</a:t>
            </a:r>
            <a:r>
              <a:rPr lang="es-CO" sz="1400" baseline="-25000" dirty="0" smtClean="0">
                <a:solidFill>
                  <a:srgbClr val="FF0000"/>
                </a:solidFill>
              </a:rPr>
              <a:t>-1</a:t>
            </a:r>
            <a:endParaRPr lang="es-CO" sz="1400" dirty="0" smtClean="0">
              <a:solidFill>
                <a:srgbClr val="FF0000"/>
              </a:solidFill>
            </a:endParaRPr>
          </a:p>
          <a:p>
            <a:r>
              <a:rPr lang="es-CO" sz="1400" dirty="0" err="1" smtClean="0">
                <a:solidFill>
                  <a:srgbClr val="FF0000"/>
                </a:solidFill>
              </a:rPr>
              <a:t>Count</a:t>
            </a:r>
            <a:r>
              <a:rPr lang="es-CO" sz="1400" dirty="0" smtClean="0">
                <a:solidFill>
                  <a:srgbClr val="FF0000"/>
                </a:solidFill>
              </a:rPr>
              <a:t>      n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2816015" y="4449749"/>
            <a:ext cx="87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A </a:t>
            </a:r>
            <a:r>
              <a:rPr lang="es-CO" sz="1000" dirty="0" smtClean="0">
                <a:solidFill>
                  <a:srgbClr val="FF0000"/>
                </a:solidFill>
              </a:rPr>
              <a:t>    </a:t>
            </a:r>
            <a:r>
              <a:rPr lang="es-CO" sz="1600" dirty="0" smtClean="0">
                <a:solidFill>
                  <a:srgbClr val="FF0000"/>
                </a:solidFill>
              </a:rPr>
              <a:t> </a:t>
            </a:r>
            <a:r>
              <a:rPr lang="es-CO" sz="1400" dirty="0" err="1" smtClean="0">
                <a:solidFill>
                  <a:srgbClr val="FF0000"/>
                </a:solidFill>
              </a:rPr>
              <a:t>A</a:t>
            </a:r>
            <a:r>
              <a:rPr lang="es-CO" sz="1400" dirty="0" smtClean="0">
                <a:solidFill>
                  <a:srgbClr val="FF0000"/>
                </a:solidFill>
              </a:rPr>
              <a:t>-M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250131" y="4087023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>
                <a:solidFill>
                  <a:srgbClr val="FF0000"/>
                </a:solidFill>
              </a:rPr>
              <a:t>Q</a:t>
            </a:r>
            <a:r>
              <a:rPr lang="es-CO" sz="1200" baseline="-25000" dirty="0" smtClean="0">
                <a:solidFill>
                  <a:srgbClr val="FF0000"/>
                </a:solidFill>
              </a:rPr>
              <a:t>0</a:t>
            </a:r>
            <a:r>
              <a:rPr lang="es-CO" sz="1200" dirty="0" smtClean="0">
                <a:solidFill>
                  <a:srgbClr val="FF0000"/>
                </a:solidFill>
              </a:rPr>
              <a:t> Q</a:t>
            </a:r>
            <a:r>
              <a:rPr lang="es-CO" sz="1200" baseline="-25000" dirty="0" smtClean="0">
                <a:solidFill>
                  <a:srgbClr val="FF0000"/>
                </a:solidFill>
              </a:rPr>
              <a:t>-1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5457617" y="4454095"/>
            <a:ext cx="981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A </a:t>
            </a:r>
            <a:r>
              <a:rPr lang="es-CO" sz="1000" dirty="0" smtClean="0">
                <a:solidFill>
                  <a:srgbClr val="FF0000"/>
                </a:solidFill>
              </a:rPr>
              <a:t>   </a:t>
            </a:r>
            <a:r>
              <a:rPr lang="es-CO" sz="16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>
                <a:solidFill>
                  <a:srgbClr val="FF0000"/>
                </a:solidFill>
              </a:rPr>
              <a:t>A+M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4250130" y="5967523"/>
            <a:ext cx="64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err="1" smtClean="0">
                <a:solidFill>
                  <a:srgbClr val="FF0000"/>
                </a:solidFill>
              </a:rPr>
              <a:t>Cout</a:t>
            </a:r>
            <a:r>
              <a:rPr lang="es-CO" sz="1000" dirty="0" smtClean="0">
                <a:solidFill>
                  <a:srgbClr val="FF0000"/>
                </a:solidFill>
              </a:rPr>
              <a:t> =1</a:t>
            </a:r>
            <a:endParaRPr lang="es-CO" sz="1000" dirty="0">
              <a:solidFill>
                <a:srgbClr val="FF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5248466" y="5919185"/>
            <a:ext cx="615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END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4699984" y="5765296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Yes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5004784" y="3900184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=01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3903659" y="3917746"/>
            <a:ext cx="622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=10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3676841" y="5784446"/>
            <a:ext cx="622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dirty="0" smtClean="0">
                <a:solidFill>
                  <a:srgbClr val="FF0000"/>
                </a:solidFill>
              </a:rPr>
              <a:t>No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47" name="46 Rectángulo redondeado"/>
          <p:cNvSpPr/>
          <p:nvPr/>
        </p:nvSpPr>
        <p:spPr bwMode="auto">
          <a:xfrm>
            <a:off x="4289304" y="2633364"/>
            <a:ext cx="524107" cy="338554"/>
          </a:xfrm>
          <a:prstGeom prst="round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53" name="52 Rectángulo"/>
          <p:cNvSpPr/>
          <p:nvPr/>
        </p:nvSpPr>
        <p:spPr bwMode="auto">
          <a:xfrm>
            <a:off x="3465404" y="5129764"/>
            <a:ext cx="2171907" cy="501019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FF0000"/>
              </a:solidFill>
            </a:endParaRPr>
          </a:p>
        </p:txBody>
      </p:sp>
      <p:cxnSp>
        <p:nvCxnSpPr>
          <p:cNvPr id="90" name="89 Conector recto de flecha"/>
          <p:cNvCxnSpPr>
            <a:stCxn id="14" idx="2"/>
            <a:endCxn id="53" idx="0"/>
          </p:cNvCxnSpPr>
          <p:nvPr/>
        </p:nvCxnSpPr>
        <p:spPr>
          <a:xfrm rot="5400000">
            <a:off x="4186981" y="4761352"/>
            <a:ext cx="732791" cy="4033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angular"/>
          <p:cNvCxnSpPr>
            <a:stCxn id="14" idx="3"/>
            <a:endCxn id="9" idx="0"/>
          </p:cNvCxnSpPr>
          <p:nvPr/>
        </p:nvCxnSpPr>
        <p:spPr>
          <a:xfrm>
            <a:off x="4960601" y="4225523"/>
            <a:ext cx="938129" cy="224227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Forma"/>
          <p:cNvCxnSpPr>
            <a:stCxn id="8" idx="2"/>
            <a:endCxn id="53" idx="1"/>
          </p:cNvCxnSpPr>
          <p:nvPr/>
        </p:nvCxnSpPr>
        <p:spPr>
          <a:xfrm rot="16200000" flipH="1">
            <a:off x="3062103" y="4976972"/>
            <a:ext cx="587625" cy="218976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Forma"/>
          <p:cNvCxnSpPr>
            <a:stCxn id="9" idx="2"/>
            <a:endCxn id="53" idx="3"/>
          </p:cNvCxnSpPr>
          <p:nvPr/>
        </p:nvCxnSpPr>
        <p:spPr>
          <a:xfrm rot="5400000">
            <a:off x="5474208" y="4955752"/>
            <a:ext cx="587624" cy="261419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 de flecha"/>
          <p:cNvCxnSpPr>
            <a:stCxn id="53" idx="2"/>
            <a:endCxn id="21" idx="0"/>
          </p:cNvCxnSpPr>
          <p:nvPr/>
        </p:nvCxnSpPr>
        <p:spPr>
          <a:xfrm rot="16200000" flipH="1">
            <a:off x="4401571" y="5780570"/>
            <a:ext cx="305963" cy="6387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Conector recto de flecha"/>
          <p:cNvCxnSpPr/>
          <p:nvPr/>
        </p:nvCxnSpPr>
        <p:spPr>
          <a:xfrm rot="10800000">
            <a:off x="3060701" y="4629153"/>
            <a:ext cx="185727" cy="15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Conector recto de flecha"/>
          <p:cNvCxnSpPr/>
          <p:nvPr/>
        </p:nvCxnSpPr>
        <p:spPr>
          <a:xfrm rot="10800000">
            <a:off x="5678290" y="4630740"/>
            <a:ext cx="185727" cy="15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recto de flecha"/>
          <p:cNvCxnSpPr/>
          <p:nvPr/>
        </p:nvCxnSpPr>
        <p:spPr>
          <a:xfrm rot="10800000">
            <a:off x="3810795" y="5289947"/>
            <a:ext cx="185727" cy="15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recto de flecha"/>
          <p:cNvCxnSpPr/>
          <p:nvPr/>
        </p:nvCxnSpPr>
        <p:spPr>
          <a:xfrm rot="10800000">
            <a:off x="3967158" y="5518152"/>
            <a:ext cx="185727" cy="15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120 CuadroTexto"/>
          <p:cNvSpPr txBox="1"/>
          <p:nvPr/>
        </p:nvSpPr>
        <p:spPr>
          <a:xfrm>
            <a:off x="4550564" y="4369130"/>
            <a:ext cx="622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=00</a:t>
            </a:r>
          </a:p>
          <a:p>
            <a:r>
              <a:rPr lang="es-CO" sz="1400" dirty="0" smtClean="0">
                <a:solidFill>
                  <a:srgbClr val="FF0000"/>
                </a:solidFill>
              </a:rPr>
              <a:t>=11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147" name="146 CuadroTexto"/>
          <p:cNvSpPr txBox="1"/>
          <p:nvPr/>
        </p:nvSpPr>
        <p:spPr>
          <a:xfrm>
            <a:off x="5637311" y="2771862"/>
            <a:ext cx="20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>
                <a:solidFill>
                  <a:srgbClr val="9933FF"/>
                </a:solidFill>
              </a:rPr>
              <a:t>ASM original</a:t>
            </a:r>
            <a:endParaRPr lang="es-CO" sz="2000" dirty="0">
              <a:solidFill>
                <a:srgbClr val="9933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552701" y="241301"/>
            <a:ext cx="394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 smtClean="0">
                <a:solidFill>
                  <a:srgbClr val="9933FF"/>
                </a:solidFill>
              </a:rPr>
              <a:t>RTL</a:t>
            </a:r>
            <a:endParaRPr lang="es-CO" sz="3200" dirty="0">
              <a:solidFill>
                <a:srgbClr val="9933FF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03401" y="1590676"/>
            <a:ext cx="62865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0000FF"/>
                </a:solidFill>
              </a:rPr>
              <a:t>Primero cargamos los datos. Si los datos se encontraran en una memoria primero habría que cargarlos en los registros correspondientes ejemplo:</a:t>
            </a:r>
          </a:p>
          <a:p>
            <a:endParaRPr lang="es-CO" sz="1400" dirty="0" smtClean="0">
              <a:solidFill>
                <a:srgbClr val="0000FF"/>
              </a:solidFill>
            </a:endParaRPr>
          </a:p>
          <a:p>
            <a:r>
              <a:rPr lang="es-CO" sz="1400" dirty="0" smtClean="0"/>
              <a:t>RIN 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←  </a:t>
            </a:r>
            <a:r>
              <a:rPr lang="es-CO" sz="1400" dirty="0" smtClean="0">
                <a:cs typeface="Times New Roman" pitchFamily="18" charset="0"/>
              </a:rPr>
              <a:t>MRAM [M]	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RMRAM, WRIN;</a:t>
            </a:r>
            <a:endParaRPr lang="es-CO" sz="1400" dirty="0" smtClean="0">
              <a:cs typeface="Times New Roman" pitchFamily="18" charset="0"/>
            </a:endParaRPr>
          </a:p>
          <a:p>
            <a:r>
              <a:rPr lang="es-CO" sz="1400" dirty="0" smtClean="0">
                <a:cs typeface="Times New Roman" pitchFamily="18" charset="0"/>
              </a:rPr>
              <a:t>R0</a:t>
            </a:r>
            <a:r>
              <a:rPr lang="es-CO" sz="1400" dirty="0" smtClean="0"/>
              <a:t> 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← </a:t>
            </a:r>
            <a:r>
              <a:rPr lang="es-CO" sz="1400" dirty="0" smtClean="0"/>
              <a:t> RIN				</a:t>
            </a:r>
            <a:r>
              <a:rPr lang="es-CO" sz="1400" dirty="0" smtClean="0">
                <a:solidFill>
                  <a:srgbClr val="0070C0"/>
                </a:solidFill>
              </a:rPr>
              <a:t>RRIN, WR0;</a:t>
            </a:r>
          </a:p>
          <a:p>
            <a:endParaRPr lang="es-CO" sz="1400" dirty="0" smtClean="0">
              <a:solidFill>
                <a:srgbClr val="0070C0"/>
              </a:solidFill>
            </a:endParaRPr>
          </a:p>
          <a:p>
            <a:r>
              <a:rPr lang="es-CO" sz="1400" dirty="0" smtClean="0">
                <a:solidFill>
                  <a:srgbClr val="0000FF"/>
                </a:solidFill>
              </a:rPr>
              <a:t>Registros auxiliares:</a:t>
            </a:r>
          </a:p>
          <a:p>
            <a:endParaRPr lang="es-CO" sz="1400" dirty="0" smtClean="0">
              <a:solidFill>
                <a:srgbClr val="0000FF"/>
              </a:solidFill>
            </a:endParaRPr>
          </a:p>
          <a:p>
            <a:r>
              <a:rPr lang="es-CO" sz="1400" dirty="0" smtClean="0"/>
              <a:t>R4  - </a:t>
            </a:r>
            <a:r>
              <a:rPr lang="es-CO" sz="1400" dirty="0" smtClean="0">
                <a:solidFill>
                  <a:srgbClr val="FF0000"/>
                </a:solidFill>
              </a:rPr>
              <a:t>en este registro el bit mas significativo (LSB) corresponde a Q</a:t>
            </a:r>
            <a:r>
              <a:rPr lang="es-CO" sz="1400" baseline="-25000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s-CO" sz="1400" dirty="0" smtClean="0"/>
              <a:t>R5, R6 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← </a:t>
            </a:r>
            <a:r>
              <a:rPr lang="es-CO" sz="1400" dirty="0" smtClean="0">
                <a:cs typeface="Times New Roman" pitchFamily="18" charset="0"/>
              </a:rPr>
              <a:t>0</a:t>
            </a:r>
          </a:p>
          <a:p>
            <a:r>
              <a:rPr lang="es-CO" sz="1400" dirty="0" smtClean="0"/>
              <a:t>R7 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← </a:t>
            </a:r>
            <a:r>
              <a:rPr lang="es-CO" sz="1400" dirty="0" smtClean="0">
                <a:cs typeface="Times New Roman" pitchFamily="18" charset="0"/>
              </a:rPr>
              <a:t>1..0</a:t>
            </a:r>
          </a:p>
          <a:p>
            <a:endParaRPr lang="es-CO" sz="1400" dirty="0" smtClean="0">
              <a:cs typeface="Times New Roman" pitchFamily="18" charset="0"/>
            </a:endParaRPr>
          </a:p>
          <a:p>
            <a:r>
              <a:rPr lang="es-CO" sz="1400" dirty="0" smtClean="0">
                <a:solidFill>
                  <a:srgbClr val="0000FF"/>
                </a:solidFill>
                <a:cs typeface="Times New Roman" pitchFamily="18" charset="0"/>
              </a:rPr>
              <a:t>Cargamos los datos: 			Control: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1.1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>
                <a:cs typeface="Times New Roman" pitchFamily="18" charset="0"/>
              </a:rPr>
              <a:t>R3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0;		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ZR3; </a:t>
            </a:r>
            <a:endParaRPr lang="es-CO" sz="1400" dirty="0" smtClean="0">
              <a:solidFill>
                <a:srgbClr val="0000FF"/>
              </a:solidFill>
              <a:cs typeface="Times New Roman" pitchFamily="18" charset="0"/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1.2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 smtClean="0"/>
              <a:t>RA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R1,  RB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R3;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RR1, WRA, RR3, WRB;</a:t>
            </a:r>
          </a:p>
          <a:p>
            <a:r>
              <a:rPr lang="es-CO" sz="1200" dirty="0" smtClean="0">
                <a:solidFill>
                  <a:srgbClr val="FF0000"/>
                </a:solidFill>
                <a:cs typeface="Times New Roman" pitchFamily="18" charset="0"/>
              </a:rPr>
              <a:t>1.3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s-CO" sz="1400" dirty="0" smtClean="0">
                <a:cs typeface="Times New Roman" pitchFamily="18" charset="0"/>
              </a:rPr>
              <a:t>RC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RA+RB;   	 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RRA, RRB,</a:t>
            </a:r>
            <a:r>
              <a:rPr lang="es-CO" sz="1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0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1</a:t>
            </a:r>
            <a:r>
              <a:rPr lang="es-CO" sz="1400" dirty="0" smtClean="0">
                <a:solidFill>
                  <a:srgbClr val="0070C0"/>
                </a:solidFill>
              </a:rPr>
              <a:t>, WRC;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1.4 </a:t>
            </a:r>
            <a:r>
              <a:rPr lang="es-CO" sz="1400" dirty="0" smtClean="0"/>
              <a:t>R3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RC;	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RRC, WR3; </a:t>
            </a:r>
            <a:endParaRPr lang="es-ES" sz="1400" dirty="0" smtClean="0">
              <a:solidFill>
                <a:srgbClr val="0070C0"/>
              </a:solidFill>
            </a:endParaRPr>
          </a:p>
          <a:p>
            <a:r>
              <a:rPr lang="es-ES" sz="1100" dirty="0" smtClean="0">
                <a:solidFill>
                  <a:srgbClr val="FF0000"/>
                </a:solidFill>
              </a:rPr>
              <a:t>1.5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/>
              <a:t>R2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0, </a:t>
            </a:r>
            <a:r>
              <a:rPr lang="es-CO" sz="1400" dirty="0" smtClean="0"/>
              <a:t>R4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0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, </a:t>
            </a:r>
            <a:r>
              <a:rPr lang="es-CO" sz="1400" dirty="0" smtClean="0"/>
              <a:t>R5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0</a:t>
            </a:r>
            <a:r>
              <a:rPr lang="es-CO" sz="1400" dirty="0" smtClean="0"/>
              <a:t>, R6 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← </a:t>
            </a:r>
            <a:r>
              <a:rPr lang="es-CO" sz="1400" dirty="0" smtClean="0">
                <a:cs typeface="Times New Roman" pitchFamily="18" charset="0"/>
              </a:rPr>
              <a:t>0;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ZR2, ZR4, ZR5, ZR6;</a:t>
            </a:r>
            <a:endParaRPr lang="es-CO" sz="1400" dirty="0" smtClean="0">
              <a:cs typeface="Times New Roman" pitchFamily="18" charset="0"/>
            </a:endParaRPr>
          </a:p>
          <a:p>
            <a:r>
              <a:rPr lang="es-ES" sz="1100" dirty="0" smtClean="0">
                <a:solidFill>
                  <a:srgbClr val="FF0000"/>
                </a:solidFill>
              </a:rPr>
              <a:t>1.6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/>
              <a:t>R7 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← </a:t>
            </a:r>
            <a:r>
              <a:rPr lang="es-CO" sz="1400" dirty="0" smtClean="0">
                <a:cs typeface="Times New Roman" pitchFamily="18" charset="0"/>
              </a:rPr>
              <a:t>1..0;	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WR7; </a:t>
            </a:r>
          </a:p>
          <a:p>
            <a:endParaRPr lang="es-CO" sz="1400" dirty="0"/>
          </a:p>
        </p:txBody>
      </p:sp>
      <p:sp>
        <p:nvSpPr>
          <p:cNvPr id="5" name="4 Elipse"/>
          <p:cNvSpPr/>
          <p:nvPr/>
        </p:nvSpPr>
        <p:spPr bwMode="auto">
          <a:xfrm>
            <a:off x="963977" y="4429126"/>
            <a:ext cx="369064" cy="36355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02535" y="4392572"/>
            <a:ext cx="33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1</a:t>
            </a:r>
            <a:endParaRPr lang="es-CO" sz="2000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6619875" y="4841082"/>
            <a:ext cx="95251" cy="1588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50021" y="1447801"/>
            <a:ext cx="6512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 smtClean="0">
                <a:solidFill>
                  <a:srgbClr val="0000FF"/>
                </a:solidFill>
              </a:rPr>
              <a:t>El siguiente paso es testear a </a:t>
            </a:r>
            <a:r>
              <a:rPr lang="es-CO" sz="1400" dirty="0" smtClean="0">
                <a:solidFill>
                  <a:srgbClr val="FF0000"/>
                </a:solidFill>
              </a:rPr>
              <a:t>Q</a:t>
            </a:r>
            <a:r>
              <a:rPr lang="es-CO" sz="1400" baseline="-25000" dirty="0" smtClean="0">
                <a:solidFill>
                  <a:srgbClr val="FF0000"/>
                </a:solidFill>
              </a:rPr>
              <a:t>0</a:t>
            </a:r>
            <a:r>
              <a:rPr lang="es-CO" sz="1400" dirty="0" smtClean="0">
                <a:solidFill>
                  <a:srgbClr val="FF0000"/>
                </a:solidFill>
              </a:rPr>
              <a:t> Q</a:t>
            </a:r>
            <a:r>
              <a:rPr lang="es-CO" sz="1400" baseline="-25000" dirty="0" smtClean="0">
                <a:solidFill>
                  <a:srgbClr val="FF0000"/>
                </a:solidFill>
              </a:rPr>
              <a:t>-1</a:t>
            </a:r>
            <a:r>
              <a:rPr lang="es-CO" sz="1400" dirty="0" smtClean="0">
                <a:solidFill>
                  <a:srgbClr val="0000FF"/>
                </a:solidFill>
              </a:rPr>
              <a:t>. El tener a </a:t>
            </a:r>
            <a:r>
              <a:rPr lang="es-CO" sz="1400" dirty="0" smtClean="0">
                <a:solidFill>
                  <a:srgbClr val="FF0000"/>
                </a:solidFill>
              </a:rPr>
              <a:t>Q</a:t>
            </a:r>
            <a:r>
              <a:rPr lang="es-CO" sz="1400" baseline="-25000" dirty="0" smtClean="0">
                <a:solidFill>
                  <a:srgbClr val="FF0000"/>
                </a:solidFill>
              </a:rPr>
              <a:t>-1</a:t>
            </a:r>
            <a:r>
              <a:rPr lang="es-CO" sz="1400" dirty="0" smtClean="0">
                <a:solidFill>
                  <a:srgbClr val="0000FF"/>
                </a:solidFill>
              </a:rPr>
              <a:t> en R4 como MSB ayuda a realizar todas las comparaciones seguidas y enviarlos a los macro estados correspondientes facilitando un poco el proceso.</a:t>
            </a:r>
            <a:endParaRPr lang="es-CO" sz="1400" dirty="0" smtClean="0">
              <a:solidFill>
                <a:srgbClr val="FF0000"/>
              </a:solidFill>
            </a:endParaRPr>
          </a:p>
          <a:p>
            <a:r>
              <a:rPr lang="es-CO" sz="1400" dirty="0" smtClean="0">
                <a:solidFill>
                  <a:srgbClr val="0000FF"/>
                </a:solidFill>
              </a:rPr>
              <a:t> </a:t>
            </a:r>
            <a:endParaRPr lang="es-CO" sz="1400" dirty="0">
              <a:solidFill>
                <a:srgbClr val="0000FF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552701" y="241301"/>
            <a:ext cx="394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 smtClean="0">
                <a:solidFill>
                  <a:srgbClr val="9933FF"/>
                </a:solidFill>
              </a:rPr>
              <a:t>RTL</a:t>
            </a:r>
            <a:endParaRPr lang="es-CO" sz="3200" dirty="0">
              <a:solidFill>
                <a:srgbClr val="9933FF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550021" y="2552701"/>
            <a:ext cx="65123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 smtClean="0">
                <a:solidFill>
                  <a:srgbClr val="0000FF"/>
                </a:solidFill>
              </a:rPr>
              <a:t>Testeo el LSB de R3 que corresponde a </a:t>
            </a:r>
            <a:r>
              <a:rPr lang="es-CO" sz="1400" dirty="0" smtClean="0">
                <a:solidFill>
                  <a:srgbClr val="FF0000"/>
                </a:solidFill>
              </a:rPr>
              <a:t>Q</a:t>
            </a:r>
            <a:r>
              <a:rPr lang="es-CO" sz="1400" baseline="-25000" dirty="0" smtClean="0">
                <a:solidFill>
                  <a:srgbClr val="FF0000"/>
                </a:solidFill>
              </a:rPr>
              <a:t>0,</a:t>
            </a:r>
            <a:r>
              <a:rPr lang="es-CO" sz="1400" dirty="0" smtClean="0">
                <a:solidFill>
                  <a:srgbClr val="0000FF"/>
                </a:solidFill>
              </a:rPr>
              <a:t> ya que este se cargo con los datos del multiplicador (Q=R1);</a:t>
            </a:r>
          </a:p>
          <a:p>
            <a:pPr algn="just"/>
            <a:endParaRPr lang="es-CO" sz="1400" dirty="0" smtClean="0">
              <a:solidFill>
                <a:srgbClr val="0000FF"/>
              </a:solidFill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2.1 </a:t>
            </a:r>
            <a:r>
              <a:rPr lang="es-ES" sz="1400" dirty="0" smtClean="0"/>
              <a:t>RA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R3,  RB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0;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	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RR3, WRA, ZRB;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2.2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>
                <a:cs typeface="Times New Roman" pitchFamily="18" charset="0"/>
              </a:rPr>
              <a:t>RC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err="1" smtClean="0">
                <a:cs typeface="Times New Roman" pitchFamily="18" charset="0"/>
              </a:rPr>
              <a:t>shr</a:t>
            </a:r>
            <a:r>
              <a:rPr lang="es-CO" sz="1400" dirty="0" smtClean="0">
                <a:cs typeface="Times New Roman" pitchFamily="18" charset="0"/>
              </a:rPr>
              <a:t> ([RA+RB],0);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RRA, RRB,</a:t>
            </a:r>
            <a:r>
              <a:rPr lang="es-CO" sz="1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0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1</a:t>
            </a:r>
            <a:r>
              <a:rPr lang="es-CO" sz="1400" dirty="0" smtClean="0">
                <a:solidFill>
                  <a:srgbClr val="0070C0"/>
                </a:solidFill>
              </a:rPr>
              <a:t>, S, WRC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2.3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>
                <a:cs typeface="Times New Roman" pitchFamily="18" charset="0"/>
              </a:rPr>
              <a:t>R5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← </a:t>
            </a:r>
            <a:r>
              <a:rPr lang="es-CO" sz="1400" dirty="0" smtClean="0">
                <a:cs typeface="Times New Roman" pitchFamily="18" charset="0"/>
              </a:rPr>
              <a:t>RC; 	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RRC, WR5; </a:t>
            </a:r>
            <a:endParaRPr lang="es-CO" sz="1400" dirty="0" smtClean="0">
              <a:cs typeface="Times New Roman" pitchFamily="18" charset="0"/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2.4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 smtClean="0"/>
              <a:t>RA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R5,  RB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0;	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RR5, WRA, ZRB;</a:t>
            </a:r>
            <a:endParaRPr lang="es-CO" sz="1400" dirty="0" smtClean="0">
              <a:cs typeface="Times New Roman" pitchFamily="18" charset="0"/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2.5 </a:t>
            </a:r>
            <a:r>
              <a:rPr lang="es-CO" sz="1400" dirty="0" smtClean="0">
                <a:cs typeface="Times New Roman" pitchFamily="18" charset="0"/>
              </a:rPr>
              <a:t>RC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err="1" smtClean="0">
                <a:cs typeface="Times New Roman" pitchFamily="18" charset="0"/>
              </a:rPr>
              <a:t>shl</a:t>
            </a:r>
            <a:r>
              <a:rPr lang="es-CO" sz="1400" dirty="0" smtClean="0">
                <a:cs typeface="Times New Roman" pitchFamily="18" charset="0"/>
              </a:rPr>
              <a:t> ([RA+RB],0);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s-CO" sz="1400" dirty="0" smtClean="0">
                <a:cs typeface="Times New Roman" pitchFamily="18" charset="0"/>
              </a:rPr>
              <a:t>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RRA, RRB,</a:t>
            </a:r>
            <a:r>
              <a:rPr lang="es-CO" sz="1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0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1</a:t>
            </a:r>
            <a:r>
              <a:rPr lang="es-CO" sz="1400" dirty="0" smtClean="0">
                <a:solidFill>
                  <a:srgbClr val="0070C0"/>
                </a:solidFill>
              </a:rPr>
              <a:t>, S, WRC;</a:t>
            </a:r>
            <a:endParaRPr lang="es-CO" sz="1400" dirty="0" smtClean="0">
              <a:cs typeface="Times New Roman" pitchFamily="18" charset="0"/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2.6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>
                <a:cs typeface="Times New Roman" pitchFamily="18" charset="0"/>
              </a:rPr>
              <a:t>R5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← </a:t>
            </a:r>
            <a:r>
              <a:rPr lang="es-CO" sz="1400" dirty="0" smtClean="0">
                <a:cs typeface="Times New Roman" pitchFamily="18" charset="0"/>
              </a:rPr>
              <a:t>RC;	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RRC, WR5; </a:t>
            </a:r>
            <a:endParaRPr lang="es-CO" sz="1400" dirty="0" smtClean="0">
              <a:cs typeface="Times New Roman" pitchFamily="18" charset="0"/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2.7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 smtClean="0"/>
              <a:t>RA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R5,  RB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R3; 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RR5,</a:t>
            </a:r>
            <a:r>
              <a:rPr lang="es-CO" sz="1400" dirty="0" smtClean="0">
                <a:solidFill>
                  <a:srgbClr val="0070C0"/>
                </a:solidFill>
              </a:rPr>
              <a:t> WRA,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 RR3,</a:t>
            </a:r>
            <a:r>
              <a:rPr lang="es-CO" sz="1400" dirty="0" smtClean="0">
                <a:solidFill>
                  <a:srgbClr val="0070C0"/>
                </a:solidFill>
              </a:rPr>
              <a:t> WRB;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2.8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>
                <a:cs typeface="Times New Roman" pitchFamily="18" charset="0"/>
              </a:rPr>
              <a:t>RC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RA-RB; 	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RRA, RRB, 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0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1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, WRC;</a:t>
            </a:r>
            <a:endParaRPr lang="es-CO" sz="1400" dirty="0" smtClean="0"/>
          </a:p>
          <a:p>
            <a:pPr algn="just"/>
            <a:endParaRPr lang="es-CO" sz="1400" dirty="0" smtClean="0">
              <a:solidFill>
                <a:srgbClr val="0000FF"/>
              </a:solidFill>
            </a:endParaRPr>
          </a:p>
          <a:p>
            <a:pPr algn="just"/>
            <a:endParaRPr lang="es-CO" sz="1400" dirty="0" smtClean="0">
              <a:solidFill>
                <a:srgbClr val="0000FF"/>
              </a:solidFill>
            </a:endParaRPr>
          </a:p>
          <a:p>
            <a:pPr algn="just"/>
            <a:r>
              <a:rPr lang="es-CO" sz="1400" dirty="0" err="1" smtClean="0"/>
              <a:t>If</a:t>
            </a:r>
            <a:r>
              <a:rPr lang="es-CO" sz="1400" dirty="0" smtClean="0"/>
              <a:t> C=1 </a:t>
            </a:r>
            <a:r>
              <a:rPr lang="es-CO" sz="1400" dirty="0" err="1" smtClean="0"/>
              <a:t>then</a:t>
            </a:r>
            <a:r>
              <a:rPr lang="es-CO" sz="1400" dirty="0" smtClean="0"/>
              <a:t> {3} </a:t>
            </a:r>
            <a:r>
              <a:rPr lang="es-CO" sz="1400" dirty="0" err="1" smtClean="0"/>
              <a:t>else</a:t>
            </a:r>
            <a:r>
              <a:rPr lang="es-CO" sz="1400" dirty="0" smtClean="0"/>
              <a:t> {4}</a:t>
            </a:r>
            <a:endParaRPr lang="es-CO" sz="1400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6604000" y="3487740"/>
            <a:ext cx="95251" cy="1588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 rot="10800000" flipV="1">
            <a:off x="6361906" y="4086226"/>
            <a:ext cx="93663" cy="1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rot="10800000" flipV="1">
            <a:off x="6408738" y="3487739"/>
            <a:ext cx="93663" cy="1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3657600" y="5291912"/>
            <a:ext cx="473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>
                <a:solidFill>
                  <a:srgbClr val="FF0000"/>
                </a:solidFill>
              </a:rPr>
              <a:t>Si el </a:t>
            </a:r>
            <a:r>
              <a:rPr lang="es-CO" sz="1200" dirty="0" err="1" smtClean="0">
                <a:solidFill>
                  <a:srgbClr val="FF0000"/>
                </a:solidFill>
              </a:rPr>
              <a:t>carry</a:t>
            </a:r>
            <a:r>
              <a:rPr lang="es-CO" sz="1200" dirty="0" smtClean="0">
                <a:solidFill>
                  <a:srgbClr val="FF0000"/>
                </a:solidFill>
              </a:rPr>
              <a:t> es 1 entonces Q</a:t>
            </a:r>
            <a:r>
              <a:rPr lang="es-CO" sz="1200" baseline="-25000" dirty="0" smtClean="0">
                <a:solidFill>
                  <a:srgbClr val="FF0000"/>
                </a:solidFill>
              </a:rPr>
              <a:t>0 </a:t>
            </a:r>
            <a:r>
              <a:rPr lang="es-CO" sz="1200" dirty="0" smtClean="0">
                <a:solidFill>
                  <a:srgbClr val="FF0000"/>
                </a:solidFill>
              </a:rPr>
              <a:t> es uno, en caso contrario será 0, cada macro estado a que se dirige se testea Q</a:t>
            </a:r>
            <a:r>
              <a:rPr lang="es-CO" sz="1200" baseline="-25000" dirty="0" smtClean="0">
                <a:solidFill>
                  <a:srgbClr val="FF0000"/>
                </a:solidFill>
              </a:rPr>
              <a:t>-1</a:t>
            </a:r>
            <a:r>
              <a:rPr lang="es-CO" sz="1200" dirty="0" smtClean="0">
                <a:solidFill>
                  <a:srgbClr val="FF0000"/>
                </a:solidFill>
              </a:rPr>
              <a:t> y con ello se podrá obtener las condiciones deseadas (00, 01, 10, 11).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12" name="11 Elipse"/>
          <p:cNvSpPr/>
          <p:nvPr/>
        </p:nvSpPr>
        <p:spPr bwMode="auto">
          <a:xfrm>
            <a:off x="837282" y="3929049"/>
            <a:ext cx="369065" cy="36355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875840" y="3892495"/>
            <a:ext cx="33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52701" y="241301"/>
            <a:ext cx="394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 smtClean="0">
                <a:solidFill>
                  <a:srgbClr val="9933FF"/>
                </a:solidFill>
              </a:rPr>
              <a:t>RTL</a:t>
            </a:r>
            <a:endParaRPr lang="es-CO" sz="3200" dirty="0">
              <a:solidFill>
                <a:srgbClr val="9933FF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672681" y="1416205"/>
            <a:ext cx="63784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0000FF"/>
                </a:solidFill>
              </a:rPr>
              <a:t>Testeo el MSB de R4 que corresponde a </a:t>
            </a:r>
            <a:r>
              <a:rPr lang="es-CO" sz="1400" dirty="0" smtClean="0">
                <a:solidFill>
                  <a:srgbClr val="FF0000"/>
                </a:solidFill>
              </a:rPr>
              <a:t>Q</a:t>
            </a:r>
            <a:r>
              <a:rPr lang="es-CO" sz="1400" baseline="-25000" dirty="0" smtClean="0">
                <a:solidFill>
                  <a:srgbClr val="FF0000"/>
                </a:solidFill>
              </a:rPr>
              <a:t>-1</a:t>
            </a:r>
            <a:r>
              <a:rPr lang="es-CO" sz="1400" dirty="0" smtClean="0">
                <a:solidFill>
                  <a:srgbClr val="0000FF"/>
                </a:solidFill>
              </a:rPr>
              <a:t>, (</a:t>
            </a:r>
            <a:r>
              <a:rPr lang="es-CO" sz="1400" dirty="0" smtClean="0">
                <a:solidFill>
                  <a:srgbClr val="FF0000"/>
                </a:solidFill>
              </a:rPr>
              <a:t>Q</a:t>
            </a:r>
            <a:r>
              <a:rPr lang="es-CO" sz="1400" baseline="-25000" dirty="0" smtClean="0">
                <a:solidFill>
                  <a:srgbClr val="FF0000"/>
                </a:solidFill>
              </a:rPr>
              <a:t>0 </a:t>
            </a:r>
            <a:r>
              <a:rPr lang="es-CO" sz="1400" dirty="0" smtClean="0">
                <a:solidFill>
                  <a:srgbClr val="0000FF"/>
                </a:solidFill>
              </a:rPr>
              <a:t>es igual a 1):</a:t>
            </a:r>
          </a:p>
          <a:p>
            <a:endParaRPr lang="es-CO" sz="1400" dirty="0" smtClean="0">
              <a:solidFill>
                <a:srgbClr val="0000FF"/>
              </a:solidFill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3.1 </a:t>
            </a:r>
            <a:r>
              <a:rPr lang="es-ES" sz="1400" dirty="0" smtClean="0"/>
              <a:t>RA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R4,  RB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R4;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RR4, WRA, WRB;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3.2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>
                <a:cs typeface="Times New Roman" pitchFamily="18" charset="0"/>
              </a:rPr>
              <a:t>RC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RA+RB;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RRA, RRB,</a:t>
            </a:r>
            <a:r>
              <a:rPr lang="es-CO" sz="1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0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1</a:t>
            </a:r>
            <a:r>
              <a:rPr lang="es-CO" sz="1400" dirty="0" smtClean="0">
                <a:solidFill>
                  <a:srgbClr val="0070C0"/>
                </a:solidFill>
              </a:rPr>
              <a:t>, WRC;</a:t>
            </a:r>
          </a:p>
          <a:p>
            <a:endParaRPr lang="es-CO" sz="1400" dirty="0" smtClean="0">
              <a:solidFill>
                <a:srgbClr val="0070C0"/>
              </a:solidFill>
              <a:cs typeface="Times New Roman" pitchFamily="18" charset="0"/>
            </a:endParaRPr>
          </a:p>
          <a:p>
            <a:r>
              <a:rPr lang="es-CO" sz="1400" dirty="0" err="1" smtClean="0">
                <a:cs typeface="Times New Roman" pitchFamily="18" charset="0"/>
              </a:rPr>
              <a:t>If</a:t>
            </a:r>
            <a:r>
              <a:rPr lang="es-CO" sz="1400" dirty="0" smtClean="0">
                <a:cs typeface="Times New Roman" pitchFamily="18" charset="0"/>
              </a:rPr>
              <a:t> C=1 </a:t>
            </a:r>
            <a:r>
              <a:rPr lang="es-CO" sz="1400" dirty="0" err="1" smtClean="0">
                <a:cs typeface="Times New Roman" pitchFamily="18" charset="0"/>
              </a:rPr>
              <a:t>then</a:t>
            </a:r>
            <a:r>
              <a:rPr lang="es-CO" sz="1400" dirty="0" smtClean="0">
                <a:cs typeface="Times New Roman" pitchFamily="18" charset="0"/>
              </a:rPr>
              <a:t> {7}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s-CO" sz="1400" dirty="0" err="1" smtClean="0">
                <a:cs typeface="Times New Roman" pitchFamily="18" charset="0"/>
              </a:rPr>
              <a:t>else</a:t>
            </a:r>
            <a:r>
              <a:rPr lang="es-CO" sz="1400" dirty="0" smtClean="0">
                <a:cs typeface="Times New Roman" pitchFamily="18" charset="0"/>
              </a:rPr>
              <a:t> {5}		</a:t>
            </a:r>
            <a:endParaRPr lang="es-CO" sz="1400" dirty="0" smtClean="0">
              <a:solidFill>
                <a:srgbClr val="0070C0"/>
              </a:solidFill>
              <a:cs typeface="Times New Roman" pitchFamily="18" charset="0"/>
            </a:endParaRPr>
          </a:p>
          <a:p>
            <a:endParaRPr lang="es-CO" sz="1400" dirty="0">
              <a:solidFill>
                <a:srgbClr val="0000FF"/>
              </a:solidFill>
            </a:endParaRPr>
          </a:p>
        </p:txBody>
      </p:sp>
      <p:cxnSp>
        <p:nvCxnSpPr>
          <p:cNvPr id="6" name="5 Conector recto"/>
          <p:cNvCxnSpPr/>
          <p:nvPr/>
        </p:nvCxnSpPr>
        <p:spPr>
          <a:xfrm rot="10800000" flipV="1">
            <a:off x="5585462" y="2141221"/>
            <a:ext cx="93663" cy="1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3705225" y="2509025"/>
            <a:ext cx="4549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200" dirty="0" smtClean="0">
                <a:solidFill>
                  <a:srgbClr val="FF0000"/>
                </a:solidFill>
              </a:rPr>
              <a:t>Si el </a:t>
            </a:r>
            <a:r>
              <a:rPr lang="es-CO" sz="1200" dirty="0" err="1" smtClean="0">
                <a:solidFill>
                  <a:srgbClr val="FF0000"/>
                </a:solidFill>
              </a:rPr>
              <a:t>carry</a:t>
            </a:r>
            <a:r>
              <a:rPr lang="es-CO" sz="1200" dirty="0" smtClean="0">
                <a:solidFill>
                  <a:srgbClr val="FF0000"/>
                </a:solidFill>
              </a:rPr>
              <a:t> es igual a 1 significa que Q</a:t>
            </a:r>
            <a:r>
              <a:rPr lang="es-CO" sz="1200" baseline="-25000" dirty="0" smtClean="0">
                <a:solidFill>
                  <a:srgbClr val="FF0000"/>
                </a:solidFill>
              </a:rPr>
              <a:t>-1</a:t>
            </a:r>
            <a:r>
              <a:rPr lang="es-CO" sz="1200" dirty="0" smtClean="0">
                <a:solidFill>
                  <a:srgbClr val="FF0000"/>
                </a:solidFill>
              </a:rPr>
              <a:t> es igual a 1, de lo contrario será 0. Si Q</a:t>
            </a:r>
            <a:r>
              <a:rPr lang="es-CO" sz="1200" baseline="-25000" dirty="0" smtClean="0">
                <a:solidFill>
                  <a:srgbClr val="FF0000"/>
                </a:solidFill>
              </a:rPr>
              <a:t>-1  </a:t>
            </a:r>
            <a:r>
              <a:rPr lang="es-CO" sz="1200" dirty="0" smtClean="0">
                <a:solidFill>
                  <a:srgbClr val="FF0000"/>
                </a:solidFill>
              </a:rPr>
              <a:t>es 1 se tiene la condición 11 y se realiza el desplazamiento aritmético(macro estado 7) , de lo contrario se tendrá la condición 10 y se realiza la resta (macro estado 5).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9" name="8 Elipse"/>
          <p:cNvSpPr/>
          <p:nvPr/>
        </p:nvSpPr>
        <p:spPr bwMode="auto">
          <a:xfrm>
            <a:off x="963977" y="1856597"/>
            <a:ext cx="369064" cy="36355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002535" y="1820043"/>
            <a:ext cx="33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3</a:t>
            </a:r>
            <a:endParaRPr lang="es-CO" sz="20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672683" y="4036741"/>
            <a:ext cx="59101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0000FF"/>
                </a:solidFill>
              </a:rPr>
              <a:t>Se testea de nuevo el MSB de R4 que corresponde a </a:t>
            </a:r>
            <a:r>
              <a:rPr lang="es-CO" sz="1400" dirty="0" smtClean="0">
                <a:solidFill>
                  <a:srgbClr val="FF0000"/>
                </a:solidFill>
              </a:rPr>
              <a:t>Q</a:t>
            </a:r>
            <a:r>
              <a:rPr lang="es-CO" sz="1400" baseline="-25000" dirty="0" smtClean="0">
                <a:solidFill>
                  <a:srgbClr val="FF0000"/>
                </a:solidFill>
              </a:rPr>
              <a:t>-1</a:t>
            </a:r>
            <a:r>
              <a:rPr lang="es-CO" sz="1400" dirty="0" smtClean="0">
                <a:solidFill>
                  <a:srgbClr val="0000FF"/>
                </a:solidFill>
              </a:rPr>
              <a:t>, pero en este macro estado </a:t>
            </a:r>
            <a:r>
              <a:rPr lang="es-CO" sz="1400" dirty="0" smtClean="0">
                <a:solidFill>
                  <a:srgbClr val="FF0000"/>
                </a:solidFill>
              </a:rPr>
              <a:t>Q</a:t>
            </a:r>
            <a:r>
              <a:rPr lang="es-CO" sz="1400" baseline="-25000" dirty="0" smtClean="0">
                <a:solidFill>
                  <a:srgbClr val="FF0000"/>
                </a:solidFill>
              </a:rPr>
              <a:t>0 </a:t>
            </a:r>
            <a:r>
              <a:rPr lang="es-CO" sz="1400" dirty="0" smtClean="0">
                <a:solidFill>
                  <a:srgbClr val="0000FF"/>
                </a:solidFill>
              </a:rPr>
              <a:t>es igual a 0:</a:t>
            </a:r>
          </a:p>
          <a:p>
            <a:endParaRPr lang="es-CO" sz="1400" dirty="0" smtClean="0">
              <a:solidFill>
                <a:srgbClr val="0000FF"/>
              </a:solidFill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4.1 </a:t>
            </a:r>
            <a:r>
              <a:rPr lang="es-ES" sz="1400" dirty="0" smtClean="0"/>
              <a:t>RA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R4,  RB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R4;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RR4, WRA, WRB;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4.2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>
                <a:cs typeface="Times New Roman" pitchFamily="18" charset="0"/>
              </a:rPr>
              <a:t>RC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RA+RB;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RRA, RRB,</a:t>
            </a:r>
            <a:r>
              <a:rPr lang="es-CO" sz="1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0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1</a:t>
            </a:r>
            <a:r>
              <a:rPr lang="es-CO" sz="1400" dirty="0" smtClean="0">
                <a:solidFill>
                  <a:srgbClr val="0070C0"/>
                </a:solidFill>
              </a:rPr>
              <a:t>, WRC;</a:t>
            </a:r>
          </a:p>
          <a:p>
            <a:endParaRPr lang="es-CO" sz="1400" dirty="0" smtClean="0">
              <a:solidFill>
                <a:srgbClr val="0000FF"/>
              </a:solidFill>
            </a:endParaRPr>
          </a:p>
          <a:p>
            <a:r>
              <a:rPr lang="es-CO" sz="1400" dirty="0" err="1" smtClean="0">
                <a:cs typeface="Times New Roman" pitchFamily="18" charset="0"/>
              </a:rPr>
              <a:t>If</a:t>
            </a:r>
            <a:r>
              <a:rPr lang="es-CO" sz="1400" dirty="0" smtClean="0">
                <a:cs typeface="Times New Roman" pitchFamily="18" charset="0"/>
              </a:rPr>
              <a:t> C=1 </a:t>
            </a:r>
            <a:r>
              <a:rPr lang="es-CO" sz="1400" dirty="0" err="1" smtClean="0">
                <a:cs typeface="Times New Roman" pitchFamily="18" charset="0"/>
              </a:rPr>
              <a:t>then</a:t>
            </a:r>
            <a:r>
              <a:rPr lang="es-CO" sz="1400" dirty="0" smtClean="0">
                <a:cs typeface="Times New Roman" pitchFamily="18" charset="0"/>
              </a:rPr>
              <a:t> {6}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s-CO" sz="1400" dirty="0" err="1" smtClean="0">
                <a:cs typeface="Times New Roman" pitchFamily="18" charset="0"/>
              </a:rPr>
              <a:t>else</a:t>
            </a:r>
            <a:r>
              <a:rPr lang="es-CO" sz="1400" dirty="0" smtClean="0">
                <a:cs typeface="Times New Roman" pitchFamily="18" charset="0"/>
              </a:rPr>
              <a:t> {7}</a:t>
            </a:r>
            <a:endParaRPr lang="es-CO" sz="1400" dirty="0" smtClean="0">
              <a:solidFill>
                <a:srgbClr val="0000FF"/>
              </a:solidFill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10800000" flipV="1">
            <a:off x="5585462" y="4960620"/>
            <a:ext cx="93663" cy="1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4008121" y="5329403"/>
            <a:ext cx="4726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200" dirty="0" smtClean="0">
                <a:solidFill>
                  <a:srgbClr val="FF0000"/>
                </a:solidFill>
              </a:rPr>
              <a:t>Si el </a:t>
            </a:r>
            <a:r>
              <a:rPr lang="es-CO" sz="1200" dirty="0" err="1" smtClean="0">
                <a:solidFill>
                  <a:srgbClr val="FF0000"/>
                </a:solidFill>
              </a:rPr>
              <a:t>carry</a:t>
            </a:r>
            <a:r>
              <a:rPr lang="es-CO" sz="1200" dirty="0" smtClean="0">
                <a:solidFill>
                  <a:srgbClr val="FF0000"/>
                </a:solidFill>
              </a:rPr>
              <a:t> es igual a 1 Q</a:t>
            </a:r>
            <a:r>
              <a:rPr lang="es-CO" sz="1200" baseline="-25000" dirty="0" smtClean="0">
                <a:solidFill>
                  <a:srgbClr val="FF0000"/>
                </a:solidFill>
              </a:rPr>
              <a:t>-1</a:t>
            </a:r>
            <a:r>
              <a:rPr lang="es-CO" sz="1200" dirty="0" smtClean="0">
                <a:solidFill>
                  <a:srgbClr val="FF0000"/>
                </a:solidFill>
              </a:rPr>
              <a:t> es igual a 1, se tiene la condición 01 donde se realiza la suma (macro estado 6), en caso contrario Q</a:t>
            </a:r>
            <a:r>
              <a:rPr lang="es-CO" sz="1200" baseline="-25000" dirty="0" smtClean="0">
                <a:solidFill>
                  <a:srgbClr val="FF0000"/>
                </a:solidFill>
              </a:rPr>
              <a:t>-1</a:t>
            </a:r>
            <a:r>
              <a:rPr lang="es-CO" sz="1200" dirty="0" smtClean="0">
                <a:solidFill>
                  <a:srgbClr val="FF0000"/>
                </a:solidFill>
              </a:rPr>
              <a:t> es 0 y se tiene como condición 00 donde se realiza el desplazamiento (macro estado 7).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16" name="15 Elipse"/>
          <p:cNvSpPr/>
          <p:nvPr/>
        </p:nvSpPr>
        <p:spPr bwMode="auto">
          <a:xfrm>
            <a:off x="1002535" y="4797120"/>
            <a:ext cx="369064" cy="36355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041093" y="4760566"/>
            <a:ext cx="33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4</a:t>
            </a:r>
            <a:endParaRPr lang="es-CO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52701" y="241301"/>
            <a:ext cx="394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 smtClean="0">
                <a:solidFill>
                  <a:srgbClr val="9933FF"/>
                </a:solidFill>
              </a:rPr>
              <a:t>RTL</a:t>
            </a:r>
            <a:endParaRPr lang="es-CO" sz="3200" dirty="0">
              <a:solidFill>
                <a:srgbClr val="9933FF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915919" y="1028701"/>
            <a:ext cx="59345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0000FF"/>
                </a:solidFill>
              </a:rPr>
              <a:t>Macro estado donde se realiza la resta de multiplicando y el acumulador:</a:t>
            </a:r>
          </a:p>
          <a:p>
            <a:endParaRPr lang="es-CO" sz="1400" dirty="0" smtClean="0">
              <a:solidFill>
                <a:srgbClr val="0000FF"/>
              </a:solidFill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5.1 </a:t>
            </a:r>
            <a:r>
              <a:rPr lang="es-ES" sz="1400" dirty="0" smtClean="0"/>
              <a:t>RA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R2,  RB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R0;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RR2, WRA, RR0, WRB;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5.2 </a:t>
            </a:r>
            <a:r>
              <a:rPr lang="es-CO" sz="1400" dirty="0" smtClean="0">
                <a:cs typeface="Times New Roman" pitchFamily="18" charset="0"/>
              </a:rPr>
              <a:t>RC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RA-RB;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	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RRA, RRB,</a:t>
            </a:r>
            <a:r>
              <a:rPr lang="es-CO" sz="1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0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1</a:t>
            </a:r>
            <a:r>
              <a:rPr lang="es-CO" sz="1400" dirty="0" smtClean="0">
                <a:solidFill>
                  <a:srgbClr val="0070C0"/>
                </a:solidFill>
              </a:rPr>
              <a:t>, WRC;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5.3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>
                <a:cs typeface="Times New Roman" pitchFamily="18" charset="0"/>
              </a:rPr>
              <a:t>R2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← </a:t>
            </a:r>
            <a:r>
              <a:rPr lang="es-CO" sz="1400" dirty="0" smtClean="0">
                <a:cs typeface="Times New Roman" pitchFamily="18" charset="0"/>
              </a:rPr>
              <a:t>RC; 	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RRC, WR4; </a:t>
            </a:r>
          </a:p>
          <a:p>
            <a:endParaRPr lang="es-CO" sz="1400" dirty="0">
              <a:solidFill>
                <a:srgbClr val="0000FF"/>
              </a:solidFill>
            </a:endParaRPr>
          </a:p>
        </p:txBody>
      </p:sp>
      <p:sp>
        <p:nvSpPr>
          <p:cNvPr id="4" name="3 Elipse"/>
          <p:cNvSpPr/>
          <p:nvPr/>
        </p:nvSpPr>
        <p:spPr bwMode="auto">
          <a:xfrm>
            <a:off x="963977" y="1698753"/>
            <a:ext cx="369064" cy="36355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002535" y="1662199"/>
            <a:ext cx="33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5</a:t>
            </a:r>
            <a:endParaRPr lang="es-CO" sz="2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915919" y="2272953"/>
            <a:ext cx="59345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0000FF"/>
                </a:solidFill>
              </a:rPr>
              <a:t>Macro estado donde se realiza la suma del multiplicando y el acumulador:</a:t>
            </a:r>
          </a:p>
          <a:p>
            <a:endParaRPr lang="es-CO" sz="1400" dirty="0" smtClean="0">
              <a:solidFill>
                <a:srgbClr val="0000FF"/>
              </a:solidFill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6.1 </a:t>
            </a:r>
            <a:r>
              <a:rPr lang="es-ES" sz="1400" dirty="0" smtClean="0"/>
              <a:t>RA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R2,  RB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R0;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RR2, WRA, RR0, WRB;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6.2 </a:t>
            </a:r>
            <a:r>
              <a:rPr lang="es-CO" sz="1400" dirty="0" smtClean="0">
                <a:cs typeface="Times New Roman" pitchFamily="18" charset="0"/>
              </a:rPr>
              <a:t>RC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RA+RB;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	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RRA, RRB,</a:t>
            </a:r>
            <a:r>
              <a:rPr lang="es-CO" sz="1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0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1</a:t>
            </a:r>
            <a:r>
              <a:rPr lang="es-CO" sz="1400" dirty="0" smtClean="0">
                <a:solidFill>
                  <a:srgbClr val="0070C0"/>
                </a:solidFill>
              </a:rPr>
              <a:t>, WRC;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6.3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>
                <a:cs typeface="Times New Roman" pitchFamily="18" charset="0"/>
              </a:rPr>
              <a:t>R2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← </a:t>
            </a:r>
            <a:r>
              <a:rPr lang="es-CO" sz="1400" dirty="0" smtClean="0">
                <a:cs typeface="Times New Roman" pitchFamily="18" charset="0"/>
              </a:rPr>
              <a:t>RC; 	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RRC, WR4; </a:t>
            </a:r>
          </a:p>
          <a:p>
            <a:endParaRPr lang="es-CO" sz="1400" dirty="0">
              <a:solidFill>
                <a:srgbClr val="0000FF"/>
              </a:solidFill>
            </a:endParaRPr>
          </a:p>
        </p:txBody>
      </p:sp>
      <p:sp>
        <p:nvSpPr>
          <p:cNvPr id="10" name="9 Elipse"/>
          <p:cNvSpPr/>
          <p:nvPr/>
        </p:nvSpPr>
        <p:spPr bwMode="auto">
          <a:xfrm>
            <a:off x="963977" y="2875004"/>
            <a:ext cx="369064" cy="36355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002535" y="2838450"/>
            <a:ext cx="33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6</a:t>
            </a:r>
            <a:endParaRPr lang="es-CO" sz="20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915919" y="3647453"/>
            <a:ext cx="5934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0000FF"/>
                </a:solidFill>
              </a:rPr>
              <a:t>Macro estado donde se realiza el desplazamiento aritmético, primero se desplaza R4 que contiene a Q</a:t>
            </a:r>
            <a:r>
              <a:rPr lang="es-CO" sz="1400" baseline="-25000" dirty="0" smtClean="0">
                <a:solidFill>
                  <a:srgbClr val="0000FF"/>
                </a:solidFill>
              </a:rPr>
              <a:t>-1</a:t>
            </a:r>
            <a:r>
              <a:rPr lang="es-CO" sz="1400" dirty="0" smtClean="0">
                <a:solidFill>
                  <a:srgbClr val="0000FF"/>
                </a:solidFill>
              </a:rPr>
              <a:t>, luego R3 que contiene el multiplicando y por ultimo el acumulador R2, esto facilita el desplazamiento aritmético:</a:t>
            </a:r>
          </a:p>
          <a:p>
            <a:endParaRPr lang="es-CO" sz="1400" dirty="0" smtClean="0">
              <a:solidFill>
                <a:srgbClr val="0000FF"/>
              </a:solidFill>
            </a:endParaRPr>
          </a:p>
          <a:p>
            <a:r>
              <a:rPr lang="es-ES" sz="1100" dirty="0" smtClean="0">
                <a:solidFill>
                  <a:srgbClr val="FF0000"/>
                </a:solidFill>
              </a:rPr>
              <a:t>7.1 </a:t>
            </a:r>
            <a:r>
              <a:rPr lang="es-ES" sz="1200" dirty="0" smtClean="0"/>
              <a:t>RA</a:t>
            </a:r>
            <a:r>
              <a:rPr lang="es-CO" sz="12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200" dirty="0" smtClean="0">
                <a:cs typeface="Times New Roman" pitchFamily="18" charset="0"/>
              </a:rPr>
              <a:t>R3,  RB</a:t>
            </a:r>
            <a:r>
              <a:rPr lang="es-CO" sz="12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200" dirty="0" smtClean="0">
                <a:cs typeface="Times New Roman" pitchFamily="18" charset="0"/>
              </a:rPr>
              <a:t>0;</a:t>
            </a:r>
            <a:r>
              <a:rPr lang="es-CO" sz="1200" dirty="0" smtClean="0">
                <a:solidFill>
                  <a:srgbClr val="FF0000"/>
                </a:solidFill>
                <a:cs typeface="Times New Roman" pitchFamily="18" charset="0"/>
              </a:rPr>
              <a:t> 			</a:t>
            </a:r>
            <a:r>
              <a:rPr lang="es-CO" sz="1200" dirty="0" smtClean="0">
                <a:solidFill>
                  <a:srgbClr val="0070C0"/>
                </a:solidFill>
                <a:cs typeface="Times New Roman" pitchFamily="18" charset="0"/>
              </a:rPr>
              <a:t>RR3, WRA, ZRB;</a:t>
            </a:r>
          </a:p>
          <a:p>
            <a:r>
              <a:rPr lang="es-ES" sz="1100" dirty="0" smtClean="0">
                <a:solidFill>
                  <a:srgbClr val="FF0000"/>
                </a:solidFill>
              </a:rPr>
              <a:t>7.2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CO" sz="1200" dirty="0" smtClean="0">
                <a:cs typeface="Times New Roman" pitchFamily="18" charset="0"/>
              </a:rPr>
              <a:t>RC</a:t>
            </a:r>
            <a:r>
              <a:rPr lang="es-CO" sz="12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200" dirty="0" err="1" smtClean="0">
                <a:cs typeface="Times New Roman" pitchFamily="18" charset="0"/>
              </a:rPr>
              <a:t>shr</a:t>
            </a:r>
            <a:r>
              <a:rPr lang="es-CO" sz="1200" dirty="0" smtClean="0">
                <a:cs typeface="Times New Roman" pitchFamily="18" charset="0"/>
              </a:rPr>
              <a:t> ([RA+RB],0);</a:t>
            </a:r>
            <a:r>
              <a:rPr lang="es-CO" sz="1200" dirty="0" smtClean="0">
                <a:solidFill>
                  <a:srgbClr val="FF0000"/>
                </a:solidFill>
                <a:cs typeface="Times New Roman" pitchFamily="18" charset="0"/>
              </a:rPr>
              <a:t>  			</a:t>
            </a:r>
            <a:r>
              <a:rPr lang="es-CO" sz="1200" dirty="0" smtClean="0">
                <a:solidFill>
                  <a:srgbClr val="0070C0"/>
                </a:solidFill>
                <a:cs typeface="Times New Roman" pitchFamily="18" charset="0"/>
              </a:rPr>
              <a:t>RRA, RRB,</a:t>
            </a:r>
            <a:r>
              <a:rPr lang="es-CO" sz="12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s-CO" sz="1200" dirty="0" smtClean="0">
                <a:solidFill>
                  <a:srgbClr val="0070C0"/>
                </a:solidFill>
              </a:rPr>
              <a:t>S</a:t>
            </a:r>
            <a:r>
              <a:rPr lang="es-CO" sz="1200" baseline="-25000" dirty="0" smtClean="0">
                <a:solidFill>
                  <a:srgbClr val="0070C0"/>
                </a:solidFill>
              </a:rPr>
              <a:t>0</a:t>
            </a:r>
            <a:r>
              <a:rPr lang="es-CO" sz="1200" dirty="0" smtClean="0">
                <a:solidFill>
                  <a:srgbClr val="0070C0"/>
                </a:solidFill>
              </a:rPr>
              <a:t>S</a:t>
            </a:r>
            <a:r>
              <a:rPr lang="es-CO" sz="1200" baseline="-25000" dirty="0" smtClean="0">
                <a:solidFill>
                  <a:srgbClr val="0070C0"/>
                </a:solidFill>
              </a:rPr>
              <a:t>1</a:t>
            </a:r>
            <a:r>
              <a:rPr lang="es-CO" sz="1200" dirty="0" smtClean="0">
                <a:solidFill>
                  <a:srgbClr val="0070C0"/>
                </a:solidFill>
              </a:rPr>
              <a:t>, S, WRC</a:t>
            </a:r>
          </a:p>
          <a:p>
            <a:r>
              <a:rPr lang="es-ES" sz="1100" dirty="0" smtClean="0">
                <a:solidFill>
                  <a:srgbClr val="FF0000"/>
                </a:solidFill>
              </a:rPr>
              <a:t>7.3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CO" sz="1200" dirty="0" smtClean="0">
                <a:cs typeface="Times New Roman" pitchFamily="18" charset="0"/>
              </a:rPr>
              <a:t>R5</a:t>
            </a:r>
            <a:r>
              <a:rPr lang="es-CO" sz="1200" dirty="0" smtClean="0">
                <a:solidFill>
                  <a:srgbClr val="FF0000"/>
                </a:solidFill>
                <a:cs typeface="Times New Roman" pitchFamily="18" charset="0"/>
              </a:rPr>
              <a:t>  ← </a:t>
            </a:r>
            <a:r>
              <a:rPr lang="es-CO" sz="1200" dirty="0" smtClean="0">
                <a:cs typeface="Times New Roman" pitchFamily="18" charset="0"/>
              </a:rPr>
              <a:t>RC; 			</a:t>
            </a:r>
            <a:r>
              <a:rPr lang="es-CO" sz="1200" dirty="0" smtClean="0">
                <a:solidFill>
                  <a:srgbClr val="0070C0"/>
                </a:solidFill>
                <a:cs typeface="Times New Roman" pitchFamily="18" charset="0"/>
              </a:rPr>
              <a:t>RRC, WR5; </a:t>
            </a:r>
            <a:endParaRPr lang="es-CO" sz="1200" dirty="0" smtClean="0">
              <a:cs typeface="Times New Roman" pitchFamily="18" charset="0"/>
            </a:endParaRPr>
          </a:p>
          <a:p>
            <a:r>
              <a:rPr lang="es-ES" sz="1100" dirty="0" smtClean="0">
                <a:solidFill>
                  <a:srgbClr val="FF0000"/>
                </a:solidFill>
              </a:rPr>
              <a:t>7.4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 smtClean="0"/>
              <a:t>RA</a:t>
            </a:r>
            <a:r>
              <a:rPr lang="es-CO" sz="12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200" dirty="0" smtClean="0">
                <a:cs typeface="Times New Roman" pitchFamily="18" charset="0"/>
              </a:rPr>
              <a:t>R5,  RB</a:t>
            </a:r>
            <a:r>
              <a:rPr lang="es-CO" sz="12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200" dirty="0" smtClean="0">
                <a:cs typeface="Times New Roman" pitchFamily="18" charset="0"/>
              </a:rPr>
              <a:t>0;			</a:t>
            </a:r>
            <a:r>
              <a:rPr lang="es-CO" sz="1200" dirty="0" smtClean="0">
                <a:solidFill>
                  <a:srgbClr val="0070C0"/>
                </a:solidFill>
                <a:cs typeface="Times New Roman" pitchFamily="18" charset="0"/>
              </a:rPr>
              <a:t>RR5, WRA, ZRB;</a:t>
            </a:r>
            <a:endParaRPr lang="es-CO" sz="1200" dirty="0" smtClean="0">
              <a:cs typeface="Times New Roman" pitchFamily="18" charset="0"/>
            </a:endParaRPr>
          </a:p>
          <a:p>
            <a:r>
              <a:rPr lang="es-ES" sz="1100" dirty="0" smtClean="0">
                <a:solidFill>
                  <a:srgbClr val="FF0000"/>
                </a:solidFill>
              </a:rPr>
              <a:t>7.5 </a:t>
            </a:r>
            <a:r>
              <a:rPr lang="es-CO" sz="1200" dirty="0" smtClean="0">
                <a:cs typeface="Times New Roman" pitchFamily="18" charset="0"/>
              </a:rPr>
              <a:t>RC</a:t>
            </a:r>
            <a:r>
              <a:rPr lang="es-CO" sz="12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200" dirty="0" err="1" smtClean="0">
                <a:cs typeface="Times New Roman" pitchFamily="18" charset="0"/>
              </a:rPr>
              <a:t>shl</a:t>
            </a:r>
            <a:r>
              <a:rPr lang="es-CO" sz="1200" dirty="0" smtClean="0">
                <a:cs typeface="Times New Roman" pitchFamily="18" charset="0"/>
              </a:rPr>
              <a:t> ([RA+RB],0);</a:t>
            </a:r>
            <a:r>
              <a:rPr lang="es-CO" sz="12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s-CO" sz="1200" dirty="0" smtClean="0">
                <a:cs typeface="Times New Roman" pitchFamily="18" charset="0"/>
              </a:rPr>
              <a:t>			</a:t>
            </a:r>
            <a:r>
              <a:rPr lang="es-CO" sz="1200" dirty="0" smtClean="0">
                <a:solidFill>
                  <a:srgbClr val="0070C0"/>
                </a:solidFill>
                <a:cs typeface="Times New Roman" pitchFamily="18" charset="0"/>
              </a:rPr>
              <a:t>RRA, RRB,</a:t>
            </a:r>
            <a:r>
              <a:rPr lang="es-CO" sz="12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s-CO" sz="1200" dirty="0" smtClean="0">
                <a:solidFill>
                  <a:srgbClr val="0070C0"/>
                </a:solidFill>
              </a:rPr>
              <a:t>S</a:t>
            </a:r>
            <a:r>
              <a:rPr lang="es-CO" sz="1200" baseline="-25000" dirty="0" smtClean="0">
                <a:solidFill>
                  <a:srgbClr val="0070C0"/>
                </a:solidFill>
              </a:rPr>
              <a:t>0</a:t>
            </a:r>
            <a:r>
              <a:rPr lang="es-CO" sz="1200" dirty="0" smtClean="0">
                <a:solidFill>
                  <a:srgbClr val="0070C0"/>
                </a:solidFill>
              </a:rPr>
              <a:t>S</a:t>
            </a:r>
            <a:r>
              <a:rPr lang="es-CO" sz="1200" baseline="-25000" dirty="0" smtClean="0">
                <a:solidFill>
                  <a:srgbClr val="0070C0"/>
                </a:solidFill>
              </a:rPr>
              <a:t>1</a:t>
            </a:r>
            <a:r>
              <a:rPr lang="es-CO" sz="1200" dirty="0" smtClean="0">
                <a:solidFill>
                  <a:srgbClr val="0070C0"/>
                </a:solidFill>
              </a:rPr>
              <a:t>, S, WRC;</a:t>
            </a:r>
            <a:endParaRPr lang="es-CO" sz="1200" dirty="0" smtClean="0">
              <a:cs typeface="Times New Roman" pitchFamily="18" charset="0"/>
            </a:endParaRPr>
          </a:p>
          <a:p>
            <a:r>
              <a:rPr lang="es-ES" sz="1100" dirty="0" smtClean="0">
                <a:solidFill>
                  <a:srgbClr val="FF0000"/>
                </a:solidFill>
              </a:rPr>
              <a:t>7.6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CO" sz="1200" dirty="0" smtClean="0">
                <a:cs typeface="Times New Roman" pitchFamily="18" charset="0"/>
              </a:rPr>
              <a:t>R5</a:t>
            </a:r>
            <a:r>
              <a:rPr lang="es-CO" sz="1200" dirty="0" smtClean="0">
                <a:solidFill>
                  <a:srgbClr val="FF0000"/>
                </a:solidFill>
                <a:cs typeface="Times New Roman" pitchFamily="18" charset="0"/>
              </a:rPr>
              <a:t>  ← </a:t>
            </a:r>
            <a:r>
              <a:rPr lang="es-CO" sz="1200" dirty="0" smtClean="0">
                <a:cs typeface="Times New Roman" pitchFamily="18" charset="0"/>
              </a:rPr>
              <a:t>RC;	 			</a:t>
            </a:r>
            <a:r>
              <a:rPr lang="es-CO" sz="1200" dirty="0" smtClean="0">
                <a:solidFill>
                  <a:srgbClr val="0070C0"/>
                </a:solidFill>
                <a:cs typeface="Times New Roman" pitchFamily="18" charset="0"/>
              </a:rPr>
              <a:t>RRC, WR5; </a:t>
            </a:r>
            <a:endParaRPr lang="es-CO" sz="1200" dirty="0" smtClean="0">
              <a:cs typeface="Times New Roman" pitchFamily="18" charset="0"/>
            </a:endParaRPr>
          </a:p>
          <a:p>
            <a:r>
              <a:rPr lang="es-ES" sz="1100" dirty="0" smtClean="0">
                <a:solidFill>
                  <a:srgbClr val="FF0000"/>
                </a:solidFill>
              </a:rPr>
              <a:t>7.7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 smtClean="0"/>
              <a:t>RA</a:t>
            </a:r>
            <a:r>
              <a:rPr lang="es-CO" sz="12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200" dirty="0" smtClean="0">
                <a:cs typeface="Times New Roman" pitchFamily="18" charset="0"/>
              </a:rPr>
              <a:t>R5,  RB</a:t>
            </a:r>
            <a:r>
              <a:rPr lang="es-CO" sz="12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200" dirty="0" smtClean="0">
                <a:cs typeface="Times New Roman" pitchFamily="18" charset="0"/>
              </a:rPr>
              <a:t>R2; </a:t>
            </a:r>
            <a:r>
              <a:rPr lang="es-CO" sz="1200" dirty="0" smtClean="0">
                <a:solidFill>
                  <a:srgbClr val="FF0000"/>
                </a:solidFill>
                <a:cs typeface="Times New Roman" pitchFamily="18" charset="0"/>
              </a:rPr>
              <a:t>			</a:t>
            </a:r>
            <a:r>
              <a:rPr lang="es-CO" sz="1200" dirty="0" smtClean="0">
                <a:solidFill>
                  <a:srgbClr val="0070C0"/>
                </a:solidFill>
                <a:cs typeface="Times New Roman" pitchFamily="18" charset="0"/>
              </a:rPr>
              <a:t>RR5,</a:t>
            </a:r>
            <a:r>
              <a:rPr lang="es-CO" sz="1200" dirty="0" smtClean="0">
                <a:solidFill>
                  <a:srgbClr val="0070C0"/>
                </a:solidFill>
              </a:rPr>
              <a:t> WRA,</a:t>
            </a:r>
            <a:r>
              <a:rPr lang="es-CO" sz="1200" dirty="0" smtClean="0">
                <a:solidFill>
                  <a:srgbClr val="0070C0"/>
                </a:solidFill>
                <a:cs typeface="Times New Roman" pitchFamily="18" charset="0"/>
              </a:rPr>
              <a:t> RR3,</a:t>
            </a:r>
            <a:r>
              <a:rPr lang="es-CO" sz="1200" dirty="0" smtClean="0">
                <a:solidFill>
                  <a:srgbClr val="0070C0"/>
                </a:solidFill>
              </a:rPr>
              <a:t> WRB;</a:t>
            </a:r>
          </a:p>
          <a:p>
            <a:r>
              <a:rPr lang="es-ES" sz="1100" dirty="0" smtClean="0">
                <a:solidFill>
                  <a:srgbClr val="FF0000"/>
                </a:solidFill>
              </a:rPr>
              <a:t>7.8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CO" sz="1200" dirty="0" smtClean="0">
                <a:cs typeface="Times New Roman" pitchFamily="18" charset="0"/>
              </a:rPr>
              <a:t>RC</a:t>
            </a:r>
            <a:r>
              <a:rPr lang="es-CO" sz="12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200" dirty="0" smtClean="0">
                <a:cs typeface="Times New Roman" pitchFamily="18" charset="0"/>
              </a:rPr>
              <a:t>RA-RB; 			</a:t>
            </a:r>
            <a:r>
              <a:rPr lang="es-CO" sz="1200" dirty="0" smtClean="0">
                <a:solidFill>
                  <a:srgbClr val="0070C0"/>
                </a:solidFill>
                <a:cs typeface="Times New Roman" pitchFamily="18" charset="0"/>
              </a:rPr>
              <a:t>RRA, RRB, </a:t>
            </a:r>
            <a:r>
              <a:rPr lang="es-CO" sz="1200" dirty="0" smtClean="0">
                <a:solidFill>
                  <a:srgbClr val="0070C0"/>
                </a:solidFill>
              </a:rPr>
              <a:t>S</a:t>
            </a:r>
            <a:r>
              <a:rPr lang="es-CO" sz="1200" baseline="-25000" dirty="0" smtClean="0">
                <a:solidFill>
                  <a:srgbClr val="0070C0"/>
                </a:solidFill>
              </a:rPr>
              <a:t>0</a:t>
            </a:r>
            <a:r>
              <a:rPr lang="es-CO" sz="1200" dirty="0" smtClean="0">
                <a:solidFill>
                  <a:srgbClr val="0070C0"/>
                </a:solidFill>
              </a:rPr>
              <a:t>S</a:t>
            </a:r>
            <a:r>
              <a:rPr lang="es-CO" sz="1200" baseline="-25000" dirty="0" smtClean="0">
                <a:solidFill>
                  <a:srgbClr val="0070C0"/>
                </a:solidFill>
              </a:rPr>
              <a:t>1</a:t>
            </a:r>
            <a:r>
              <a:rPr lang="es-CO" sz="1200" dirty="0" smtClean="0">
                <a:solidFill>
                  <a:srgbClr val="0070C0"/>
                </a:solidFill>
                <a:cs typeface="Times New Roman" pitchFamily="18" charset="0"/>
              </a:rPr>
              <a:t>, WRC;</a:t>
            </a:r>
            <a:endParaRPr lang="es-CO" sz="1200" dirty="0" smtClean="0"/>
          </a:p>
          <a:p>
            <a:endParaRPr lang="es-CO" sz="1400" dirty="0" smtClean="0">
              <a:solidFill>
                <a:srgbClr val="0000FF"/>
              </a:solidFill>
            </a:endParaRPr>
          </a:p>
        </p:txBody>
      </p:sp>
      <p:cxnSp>
        <p:nvCxnSpPr>
          <p:cNvPr id="13" name="12 Conector recto"/>
          <p:cNvCxnSpPr/>
          <p:nvPr/>
        </p:nvCxnSpPr>
        <p:spPr>
          <a:xfrm rot="10800000" flipV="1">
            <a:off x="6711950" y="2965451"/>
            <a:ext cx="93663" cy="1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Elipse"/>
          <p:cNvSpPr/>
          <p:nvPr/>
        </p:nvSpPr>
        <p:spPr bwMode="auto">
          <a:xfrm>
            <a:off x="925419" y="5295901"/>
            <a:ext cx="369064" cy="36355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963977" y="5259347"/>
            <a:ext cx="33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7</a:t>
            </a:r>
            <a:endParaRPr lang="es-CO" sz="2000" dirty="0"/>
          </a:p>
        </p:txBody>
      </p:sp>
      <p:cxnSp>
        <p:nvCxnSpPr>
          <p:cNvPr id="19" name="18 Conector recto"/>
          <p:cNvCxnSpPr/>
          <p:nvPr/>
        </p:nvCxnSpPr>
        <p:spPr>
          <a:xfrm>
            <a:off x="6571458" y="4964112"/>
            <a:ext cx="93663" cy="1588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6571458" y="5488782"/>
            <a:ext cx="93663" cy="1588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6770689" y="4965701"/>
            <a:ext cx="93663" cy="1588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28079" y="1393902"/>
            <a:ext cx="67576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err="1" smtClean="0"/>
              <a:t>If</a:t>
            </a:r>
            <a:r>
              <a:rPr lang="es-CO" sz="1400" dirty="0" smtClean="0"/>
              <a:t>  C= 1 </a:t>
            </a:r>
            <a:r>
              <a:rPr lang="es-CO" sz="1400" dirty="0" err="1" smtClean="0"/>
              <a:t>then</a:t>
            </a:r>
            <a:r>
              <a:rPr lang="es-CO" sz="1400" dirty="0" smtClean="0"/>
              <a:t>{8} </a:t>
            </a:r>
            <a:r>
              <a:rPr lang="es-CO" sz="1400" dirty="0" err="1" smtClean="0"/>
              <a:t>else</a:t>
            </a:r>
            <a:r>
              <a:rPr lang="es-CO" sz="1400" dirty="0" smtClean="0"/>
              <a:t> {9}</a:t>
            </a:r>
          </a:p>
          <a:p>
            <a:endParaRPr lang="es-ES" sz="1200" dirty="0" smtClean="0">
              <a:solidFill>
                <a:srgbClr val="FF0000"/>
              </a:solidFill>
            </a:endParaRPr>
          </a:p>
          <a:p>
            <a:endParaRPr lang="es-ES" sz="1200" dirty="0" smtClean="0">
              <a:solidFill>
                <a:srgbClr val="FF0000"/>
              </a:solidFill>
            </a:endParaRPr>
          </a:p>
          <a:p>
            <a:endParaRPr lang="es-ES" sz="1200" dirty="0" smtClean="0">
              <a:solidFill>
                <a:srgbClr val="FF0000"/>
              </a:solidFill>
            </a:endParaRPr>
          </a:p>
          <a:p>
            <a:endParaRPr lang="es-CO" sz="1400" dirty="0" smtClean="0"/>
          </a:p>
        </p:txBody>
      </p:sp>
      <p:sp>
        <p:nvSpPr>
          <p:cNvPr id="3" name="2 CuadroTexto"/>
          <p:cNvSpPr txBox="1"/>
          <p:nvPr/>
        </p:nvSpPr>
        <p:spPr>
          <a:xfrm>
            <a:off x="2552701" y="241301"/>
            <a:ext cx="394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 smtClean="0">
                <a:solidFill>
                  <a:srgbClr val="9933FF"/>
                </a:solidFill>
              </a:rPr>
              <a:t>RTL</a:t>
            </a:r>
            <a:endParaRPr lang="es-CO" sz="3200" dirty="0">
              <a:solidFill>
                <a:srgbClr val="9933FF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784601" y="1393903"/>
            <a:ext cx="47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200" dirty="0" smtClean="0">
                <a:solidFill>
                  <a:srgbClr val="FF0000"/>
                </a:solidFill>
              </a:rPr>
              <a:t>Si el </a:t>
            </a:r>
            <a:r>
              <a:rPr lang="es-CO" sz="1200" dirty="0" err="1" smtClean="0">
                <a:solidFill>
                  <a:srgbClr val="FF0000"/>
                </a:solidFill>
              </a:rPr>
              <a:t>carry</a:t>
            </a:r>
            <a:r>
              <a:rPr lang="es-CO" sz="1200" dirty="0" smtClean="0">
                <a:solidFill>
                  <a:srgbClr val="FF0000"/>
                </a:solidFill>
              </a:rPr>
              <a:t> es 1 entonces Q</a:t>
            </a:r>
            <a:r>
              <a:rPr lang="es-CO" sz="1200" baseline="-25000" dirty="0" smtClean="0">
                <a:solidFill>
                  <a:srgbClr val="FF0000"/>
                </a:solidFill>
              </a:rPr>
              <a:t>0</a:t>
            </a:r>
            <a:r>
              <a:rPr lang="es-CO" sz="1200" dirty="0" smtClean="0">
                <a:solidFill>
                  <a:srgbClr val="FF0000"/>
                </a:solidFill>
              </a:rPr>
              <a:t> es igual a 1 y se debe desplazar R4 con un 1 para que Q</a:t>
            </a:r>
            <a:r>
              <a:rPr lang="es-CO" sz="1200" baseline="-25000" dirty="0" smtClean="0">
                <a:solidFill>
                  <a:srgbClr val="FF0000"/>
                </a:solidFill>
              </a:rPr>
              <a:t>-1</a:t>
            </a:r>
            <a:r>
              <a:rPr lang="es-CO" sz="1200" dirty="0" smtClean="0">
                <a:solidFill>
                  <a:srgbClr val="FF0000"/>
                </a:solidFill>
              </a:rPr>
              <a:t> tome ese nuevo valor (macro estado 8), de lo contrario se será 0 y se desplaza con 0 (macro estado 9). 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773044" y="2676294"/>
            <a:ext cx="63227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0000FF"/>
                </a:solidFill>
              </a:rPr>
              <a:t>Desplazamiento de R4:</a:t>
            </a:r>
          </a:p>
          <a:p>
            <a:endParaRPr lang="es-CO" sz="1400" dirty="0" smtClean="0">
              <a:solidFill>
                <a:srgbClr val="0000FF"/>
              </a:solidFill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8.1 </a:t>
            </a:r>
            <a:r>
              <a:rPr lang="es-ES" sz="1400" dirty="0" smtClean="0"/>
              <a:t>RA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R4,  RB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0;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	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RR4, WRA, ZRB;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8.2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>
                <a:cs typeface="Times New Roman" pitchFamily="18" charset="0"/>
              </a:rPr>
              <a:t>RC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err="1" smtClean="0">
                <a:cs typeface="Times New Roman" pitchFamily="18" charset="0"/>
              </a:rPr>
              <a:t>shr</a:t>
            </a:r>
            <a:r>
              <a:rPr lang="es-CO" sz="1400" dirty="0" smtClean="0">
                <a:cs typeface="Times New Roman" pitchFamily="18" charset="0"/>
              </a:rPr>
              <a:t> ([RA+RB],0);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RRA, RRB,</a:t>
            </a:r>
            <a:r>
              <a:rPr lang="es-CO" sz="1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0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1</a:t>
            </a:r>
            <a:r>
              <a:rPr lang="es-CO" sz="1400" dirty="0" smtClean="0">
                <a:solidFill>
                  <a:srgbClr val="0070C0"/>
                </a:solidFill>
              </a:rPr>
              <a:t>, S, WRC;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8.3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>
                <a:cs typeface="Times New Roman" pitchFamily="18" charset="0"/>
              </a:rPr>
              <a:t>R4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← </a:t>
            </a:r>
            <a:r>
              <a:rPr lang="es-CO" sz="1400" dirty="0" smtClean="0">
                <a:cs typeface="Times New Roman" pitchFamily="18" charset="0"/>
              </a:rPr>
              <a:t>RC; 	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RRC, WR4; </a:t>
            </a:r>
            <a:endParaRPr lang="es-CO" sz="1400" dirty="0" smtClean="0">
              <a:cs typeface="Times New Roman" pitchFamily="18" charset="0"/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8.4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 smtClean="0"/>
              <a:t>RA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R4,  RB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R7;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RR4, WRA, RR7, WRB;</a:t>
            </a:r>
            <a:endParaRPr lang="es-CO" sz="1400" dirty="0" smtClean="0">
              <a:cs typeface="Times New Roman" pitchFamily="18" charset="0"/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8.5 </a:t>
            </a:r>
            <a:r>
              <a:rPr lang="es-CO" sz="1400" dirty="0" smtClean="0">
                <a:cs typeface="Times New Roman" pitchFamily="18" charset="0"/>
              </a:rPr>
              <a:t>RC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RA+RB;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s-CO" sz="1400" dirty="0" smtClean="0">
                <a:cs typeface="Times New Roman" pitchFamily="18" charset="0"/>
              </a:rPr>
              <a:t>	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RRA, RRB,</a:t>
            </a:r>
            <a:r>
              <a:rPr lang="es-CO" sz="1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0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1</a:t>
            </a:r>
            <a:r>
              <a:rPr lang="es-CO" sz="1400" dirty="0" smtClean="0">
                <a:solidFill>
                  <a:srgbClr val="0070C0"/>
                </a:solidFill>
              </a:rPr>
              <a:t>, WRC;</a:t>
            </a:r>
            <a:endParaRPr lang="es-CO" sz="1400" dirty="0" smtClean="0">
              <a:cs typeface="Times New Roman" pitchFamily="18" charset="0"/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8.6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>
                <a:cs typeface="Times New Roman" pitchFamily="18" charset="0"/>
              </a:rPr>
              <a:t>R4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← </a:t>
            </a:r>
            <a:r>
              <a:rPr lang="es-CO" sz="1400" dirty="0" smtClean="0">
                <a:cs typeface="Times New Roman" pitchFamily="18" charset="0"/>
              </a:rPr>
              <a:t>RC;	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RRC, WR4;</a:t>
            </a:r>
            <a:endParaRPr lang="es-CO" sz="1400" dirty="0">
              <a:solidFill>
                <a:srgbClr val="0000FF"/>
              </a:solidFill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6571458" y="3376614"/>
            <a:ext cx="93663" cy="1588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6807202" y="3375026"/>
            <a:ext cx="93663" cy="1588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571458" y="4030664"/>
            <a:ext cx="93663" cy="1588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6571458" y="5078414"/>
            <a:ext cx="93663" cy="1588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6817519" y="5076825"/>
            <a:ext cx="93663" cy="1588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Elipse"/>
          <p:cNvSpPr/>
          <p:nvPr/>
        </p:nvSpPr>
        <p:spPr bwMode="auto">
          <a:xfrm>
            <a:off x="886861" y="3667107"/>
            <a:ext cx="369064" cy="36355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925419" y="3630553"/>
            <a:ext cx="33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8</a:t>
            </a:r>
            <a:endParaRPr lang="es-CO" sz="2000" dirty="0"/>
          </a:p>
        </p:txBody>
      </p:sp>
      <p:sp>
        <p:nvSpPr>
          <p:cNvPr id="15" name="14 Elipse"/>
          <p:cNvSpPr/>
          <p:nvPr/>
        </p:nvSpPr>
        <p:spPr bwMode="auto">
          <a:xfrm>
            <a:off x="886861" y="4932344"/>
            <a:ext cx="369064" cy="36355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925419" y="4895790"/>
            <a:ext cx="33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9</a:t>
            </a:r>
            <a:endParaRPr lang="es-CO" sz="20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773044" y="4818847"/>
            <a:ext cx="6322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9.1 </a:t>
            </a:r>
            <a:r>
              <a:rPr lang="es-ES" sz="1400" dirty="0" smtClean="0"/>
              <a:t>RA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R4,  RB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0;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	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RR4, WRA, ZRB;</a:t>
            </a:r>
          </a:p>
          <a:p>
            <a:r>
              <a:rPr lang="es-ES" sz="1400" dirty="0" smtClean="0">
                <a:solidFill>
                  <a:srgbClr val="FF0000"/>
                </a:solidFill>
              </a:rPr>
              <a:t>9.2 </a:t>
            </a:r>
            <a:r>
              <a:rPr lang="es-CO" sz="1400" dirty="0" smtClean="0">
                <a:cs typeface="Times New Roman" pitchFamily="18" charset="0"/>
              </a:rPr>
              <a:t>RC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err="1" smtClean="0">
                <a:cs typeface="Times New Roman" pitchFamily="18" charset="0"/>
              </a:rPr>
              <a:t>shr</a:t>
            </a:r>
            <a:r>
              <a:rPr lang="es-CO" sz="1400" dirty="0" smtClean="0">
                <a:cs typeface="Times New Roman" pitchFamily="18" charset="0"/>
              </a:rPr>
              <a:t> ([RA+RB],0);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RRA, RRB,</a:t>
            </a:r>
            <a:r>
              <a:rPr lang="es-CO" sz="1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0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1</a:t>
            </a:r>
            <a:r>
              <a:rPr lang="es-CO" sz="1400" dirty="0" smtClean="0">
                <a:solidFill>
                  <a:srgbClr val="0070C0"/>
                </a:solidFill>
              </a:rPr>
              <a:t>, S, WRC;</a:t>
            </a:r>
          </a:p>
          <a:p>
            <a:r>
              <a:rPr lang="es-ES" sz="1400" dirty="0" smtClean="0">
                <a:solidFill>
                  <a:srgbClr val="FF0000"/>
                </a:solidFill>
              </a:rPr>
              <a:t>9.3 </a:t>
            </a:r>
            <a:r>
              <a:rPr lang="es-CO" sz="1400" dirty="0" smtClean="0">
                <a:cs typeface="Times New Roman" pitchFamily="18" charset="0"/>
              </a:rPr>
              <a:t>R4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← </a:t>
            </a:r>
            <a:r>
              <a:rPr lang="es-CO" sz="1400" dirty="0" smtClean="0">
                <a:cs typeface="Times New Roman" pitchFamily="18" charset="0"/>
              </a:rPr>
              <a:t>RC; 	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RRC, WR4; </a:t>
            </a:r>
            <a:endParaRPr lang="es-CO" sz="1400" dirty="0" smtClean="0">
              <a:cs typeface="Times New Roman" pitchFamily="18" charset="0"/>
            </a:endParaRPr>
          </a:p>
          <a:p>
            <a:endParaRPr lang="es-CO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552701" y="241301"/>
            <a:ext cx="394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 smtClean="0">
                <a:solidFill>
                  <a:srgbClr val="9933FF"/>
                </a:solidFill>
              </a:rPr>
              <a:t>RTL</a:t>
            </a:r>
            <a:endParaRPr lang="es-CO" sz="3200" dirty="0">
              <a:solidFill>
                <a:srgbClr val="9933FF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924050" y="1002268"/>
            <a:ext cx="592455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0000FF"/>
                </a:solidFill>
              </a:rPr>
              <a:t>Luego se testea al LSB de R2 (acumulador) para saber con que bit desplazo a R3:</a:t>
            </a:r>
          </a:p>
          <a:p>
            <a:endParaRPr lang="es-CO" sz="1400" dirty="0" smtClean="0">
              <a:solidFill>
                <a:srgbClr val="0000FF"/>
              </a:solidFill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10.1 </a:t>
            </a:r>
            <a:r>
              <a:rPr lang="es-ES" sz="1400" dirty="0" smtClean="0"/>
              <a:t>RA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R2,  RB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0;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RR2, WRA, ZRB;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10.2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>
                <a:cs typeface="Times New Roman" pitchFamily="18" charset="0"/>
              </a:rPr>
              <a:t>RC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err="1" smtClean="0">
                <a:cs typeface="Times New Roman" pitchFamily="18" charset="0"/>
              </a:rPr>
              <a:t>shr</a:t>
            </a:r>
            <a:r>
              <a:rPr lang="es-CO" sz="1400" dirty="0" smtClean="0">
                <a:cs typeface="Times New Roman" pitchFamily="18" charset="0"/>
              </a:rPr>
              <a:t> ([RA+RB],0);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RRA, RRB,</a:t>
            </a:r>
            <a:r>
              <a:rPr lang="es-CO" sz="1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0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1</a:t>
            </a:r>
            <a:r>
              <a:rPr lang="es-CO" sz="1400" dirty="0" smtClean="0">
                <a:solidFill>
                  <a:srgbClr val="0070C0"/>
                </a:solidFill>
              </a:rPr>
              <a:t>, S, WRC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10.3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>
                <a:cs typeface="Times New Roman" pitchFamily="18" charset="0"/>
              </a:rPr>
              <a:t>R5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← </a:t>
            </a:r>
            <a:r>
              <a:rPr lang="es-CO" sz="1400" dirty="0" smtClean="0">
                <a:cs typeface="Times New Roman" pitchFamily="18" charset="0"/>
              </a:rPr>
              <a:t>RC; 	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RRC, WR5; </a:t>
            </a:r>
            <a:endParaRPr lang="es-CO" sz="1400" dirty="0" smtClean="0">
              <a:cs typeface="Times New Roman" pitchFamily="18" charset="0"/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10.4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 smtClean="0"/>
              <a:t>RA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R5,  RB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0;	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RR5, WRA, ZRB;</a:t>
            </a:r>
            <a:endParaRPr lang="es-CO" sz="1400" dirty="0" smtClean="0">
              <a:cs typeface="Times New Roman" pitchFamily="18" charset="0"/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10.5 </a:t>
            </a:r>
            <a:r>
              <a:rPr lang="es-CO" sz="1400" dirty="0" smtClean="0">
                <a:cs typeface="Times New Roman" pitchFamily="18" charset="0"/>
              </a:rPr>
              <a:t>RC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err="1" smtClean="0">
                <a:cs typeface="Times New Roman" pitchFamily="18" charset="0"/>
              </a:rPr>
              <a:t>shl</a:t>
            </a:r>
            <a:r>
              <a:rPr lang="es-CO" sz="1400" dirty="0" smtClean="0">
                <a:cs typeface="Times New Roman" pitchFamily="18" charset="0"/>
              </a:rPr>
              <a:t> ([RA+RB],0);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s-CO" sz="1400" dirty="0" smtClean="0">
                <a:cs typeface="Times New Roman" pitchFamily="18" charset="0"/>
              </a:rPr>
              <a:t>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RRA, RRB,</a:t>
            </a:r>
            <a:r>
              <a:rPr lang="es-CO" sz="1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0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1</a:t>
            </a:r>
            <a:r>
              <a:rPr lang="es-CO" sz="1400" dirty="0" smtClean="0">
                <a:solidFill>
                  <a:srgbClr val="0070C0"/>
                </a:solidFill>
              </a:rPr>
              <a:t>, S, WRC;</a:t>
            </a:r>
            <a:endParaRPr lang="es-CO" sz="1400" dirty="0" smtClean="0">
              <a:cs typeface="Times New Roman" pitchFamily="18" charset="0"/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10.6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>
                <a:cs typeface="Times New Roman" pitchFamily="18" charset="0"/>
              </a:rPr>
              <a:t>R5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← </a:t>
            </a:r>
            <a:r>
              <a:rPr lang="es-CO" sz="1400" dirty="0" smtClean="0">
                <a:cs typeface="Times New Roman" pitchFamily="18" charset="0"/>
              </a:rPr>
              <a:t>RC;	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RRC, WR5; </a:t>
            </a:r>
            <a:endParaRPr lang="es-CO" sz="1400" dirty="0" smtClean="0">
              <a:cs typeface="Times New Roman" pitchFamily="18" charset="0"/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10.7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 smtClean="0"/>
              <a:t>RA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R5,  RB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R2; 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RR5,</a:t>
            </a:r>
            <a:r>
              <a:rPr lang="es-CO" sz="1400" dirty="0" smtClean="0">
                <a:solidFill>
                  <a:srgbClr val="0070C0"/>
                </a:solidFill>
              </a:rPr>
              <a:t> WRA,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 RR3,</a:t>
            </a:r>
            <a:r>
              <a:rPr lang="es-CO" sz="1400" dirty="0" smtClean="0">
                <a:solidFill>
                  <a:srgbClr val="0070C0"/>
                </a:solidFill>
              </a:rPr>
              <a:t> WRB;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10.8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>
                <a:cs typeface="Times New Roman" pitchFamily="18" charset="0"/>
              </a:rPr>
              <a:t>RC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RA-RB; 	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RRA, RRB, 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0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1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, WRC;</a:t>
            </a:r>
          </a:p>
          <a:p>
            <a:endParaRPr lang="es-CO" sz="1400" dirty="0" smtClean="0">
              <a:solidFill>
                <a:srgbClr val="0070C0"/>
              </a:solidFill>
              <a:cs typeface="Times New Roman" pitchFamily="18" charset="0"/>
            </a:endParaRPr>
          </a:p>
          <a:p>
            <a:r>
              <a:rPr lang="es-CO" sz="1400" dirty="0" err="1" smtClean="0"/>
              <a:t>If</a:t>
            </a:r>
            <a:r>
              <a:rPr lang="es-CO" sz="1400" dirty="0" smtClean="0"/>
              <a:t>  C= 1 </a:t>
            </a:r>
            <a:r>
              <a:rPr lang="es-CO" sz="1400" dirty="0" err="1" smtClean="0"/>
              <a:t>then</a:t>
            </a:r>
            <a:r>
              <a:rPr lang="es-CO" sz="1400" dirty="0" smtClean="0"/>
              <a:t>{11} </a:t>
            </a:r>
            <a:r>
              <a:rPr lang="es-CO" sz="1400" dirty="0" err="1" smtClean="0"/>
              <a:t>else</a:t>
            </a:r>
            <a:r>
              <a:rPr lang="es-CO" sz="1400" dirty="0" smtClean="0"/>
              <a:t> {12}			</a:t>
            </a:r>
            <a:endParaRPr lang="es-CO" sz="1400" dirty="0">
              <a:solidFill>
                <a:srgbClr val="0000FF"/>
              </a:solidFill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6723858" y="1914525"/>
            <a:ext cx="93663" cy="1588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976270" y="1916114"/>
            <a:ext cx="93663" cy="1588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6723858" y="2574926"/>
            <a:ext cx="93663" cy="1588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211321" y="3572203"/>
            <a:ext cx="4370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200" dirty="0" smtClean="0">
                <a:solidFill>
                  <a:srgbClr val="FF0000"/>
                </a:solidFill>
              </a:rPr>
              <a:t>Si el </a:t>
            </a:r>
            <a:r>
              <a:rPr lang="es-CO" sz="1200" dirty="0" err="1" smtClean="0">
                <a:solidFill>
                  <a:srgbClr val="FF0000"/>
                </a:solidFill>
              </a:rPr>
              <a:t>carry</a:t>
            </a:r>
            <a:r>
              <a:rPr lang="es-CO" sz="1200" dirty="0" smtClean="0">
                <a:solidFill>
                  <a:srgbClr val="FF0000"/>
                </a:solidFill>
              </a:rPr>
              <a:t> es 1 el LSB de R2 es 1, se debe desplazar R3 con un 1 (macro estado 11), de lo contrario se será 0 y se desplaza con 0 (macro estado 12). 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924051" y="4424512"/>
            <a:ext cx="6172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0000FF"/>
                </a:solidFill>
              </a:rPr>
              <a:t>Desplazamiento de R3:</a:t>
            </a:r>
          </a:p>
          <a:p>
            <a:endParaRPr lang="es-ES" sz="1400" dirty="0" smtClean="0">
              <a:solidFill>
                <a:srgbClr val="0000FF"/>
              </a:solidFill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11.1 </a:t>
            </a:r>
            <a:r>
              <a:rPr lang="es-ES" sz="1400" dirty="0" smtClean="0"/>
              <a:t>RA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R3,  RB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0;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RR3, WRA, ZRB;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11.2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>
                <a:cs typeface="Times New Roman" pitchFamily="18" charset="0"/>
              </a:rPr>
              <a:t>RC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err="1" smtClean="0">
                <a:cs typeface="Times New Roman" pitchFamily="18" charset="0"/>
              </a:rPr>
              <a:t>shr</a:t>
            </a:r>
            <a:r>
              <a:rPr lang="es-CO" sz="1400" dirty="0" smtClean="0">
                <a:cs typeface="Times New Roman" pitchFamily="18" charset="0"/>
              </a:rPr>
              <a:t> ([RA+RB],0);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RRA, RRB,</a:t>
            </a:r>
            <a:r>
              <a:rPr lang="es-CO" sz="1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0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1</a:t>
            </a:r>
            <a:r>
              <a:rPr lang="es-CO" sz="1400" dirty="0" smtClean="0">
                <a:solidFill>
                  <a:srgbClr val="0070C0"/>
                </a:solidFill>
              </a:rPr>
              <a:t>, S, WRC;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11.3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>
                <a:cs typeface="Times New Roman" pitchFamily="18" charset="0"/>
              </a:rPr>
              <a:t>R4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← </a:t>
            </a:r>
            <a:r>
              <a:rPr lang="es-CO" sz="1400" dirty="0" smtClean="0">
                <a:cs typeface="Times New Roman" pitchFamily="18" charset="0"/>
              </a:rPr>
              <a:t>RC; 	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RRC, WR4; </a:t>
            </a:r>
            <a:endParaRPr lang="es-CO" sz="1400" dirty="0" smtClean="0">
              <a:cs typeface="Times New Roman" pitchFamily="18" charset="0"/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11.4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 smtClean="0"/>
              <a:t>RA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R3,  RB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R7;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RR4, WRA, RR7, WRB;</a:t>
            </a:r>
            <a:endParaRPr lang="es-CO" sz="1400" dirty="0" smtClean="0">
              <a:cs typeface="Times New Roman" pitchFamily="18" charset="0"/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11.5 </a:t>
            </a:r>
            <a:r>
              <a:rPr lang="es-CO" sz="1400" dirty="0" smtClean="0">
                <a:cs typeface="Times New Roman" pitchFamily="18" charset="0"/>
              </a:rPr>
              <a:t>RC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RA+RB;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s-CO" sz="1400" dirty="0" smtClean="0">
                <a:cs typeface="Times New Roman" pitchFamily="18" charset="0"/>
              </a:rPr>
              <a:t>	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RRA, RRB,</a:t>
            </a:r>
            <a:r>
              <a:rPr lang="es-CO" sz="1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0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1</a:t>
            </a:r>
            <a:r>
              <a:rPr lang="es-CO" sz="1400" dirty="0" smtClean="0">
                <a:solidFill>
                  <a:srgbClr val="0070C0"/>
                </a:solidFill>
              </a:rPr>
              <a:t>, WRC;</a:t>
            </a:r>
            <a:endParaRPr lang="es-CO" sz="1400" dirty="0" smtClean="0">
              <a:cs typeface="Times New Roman" pitchFamily="18" charset="0"/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11.6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>
                <a:cs typeface="Times New Roman" pitchFamily="18" charset="0"/>
              </a:rPr>
              <a:t>R3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← </a:t>
            </a:r>
            <a:r>
              <a:rPr lang="es-CO" sz="1400" dirty="0" smtClean="0">
                <a:cs typeface="Times New Roman" pitchFamily="18" charset="0"/>
              </a:rPr>
              <a:t>RC;	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RRC, WR4;</a:t>
            </a:r>
            <a:endParaRPr lang="es-CO" sz="1400" dirty="0">
              <a:solidFill>
                <a:srgbClr val="0000FF"/>
              </a:solidFill>
            </a:endParaRPr>
          </a:p>
        </p:txBody>
      </p:sp>
      <p:cxnSp>
        <p:nvCxnSpPr>
          <p:cNvPr id="15" name="14 Conector recto"/>
          <p:cNvCxnSpPr/>
          <p:nvPr/>
        </p:nvCxnSpPr>
        <p:spPr>
          <a:xfrm>
            <a:off x="6723858" y="5133975"/>
            <a:ext cx="93663" cy="1588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6976270" y="5132388"/>
            <a:ext cx="93663" cy="1588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6735765" y="5762625"/>
            <a:ext cx="93663" cy="1588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 bwMode="auto">
          <a:xfrm>
            <a:off x="1052115" y="2411424"/>
            <a:ext cx="369064" cy="36355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004490" y="2376458"/>
            <a:ext cx="471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10</a:t>
            </a:r>
            <a:endParaRPr lang="es-CO" sz="2000" dirty="0"/>
          </a:p>
        </p:txBody>
      </p:sp>
      <p:sp>
        <p:nvSpPr>
          <p:cNvPr id="20" name="19 Elipse"/>
          <p:cNvSpPr/>
          <p:nvPr/>
        </p:nvSpPr>
        <p:spPr bwMode="auto">
          <a:xfrm>
            <a:off x="1052115" y="5332454"/>
            <a:ext cx="369064" cy="36355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004490" y="5295900"/>
            <a:ext cx="57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11</a:t>
            </a:r>
            <a:endParaRPr lang="es-CO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05001" y="2288827"/>
            <a:ext cx="6057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 smtClean="0">
                <a:solidFill>
                  <a:srgbClr val="0000FF"/>
                </a:solidFill>
              </a:rPr>
              <a:t>Hasta el momento ya se desplazo Q y a Q</a:t>
            </a:r>
            <a:r>
              <a:rPr lang="es-CO" sz="1400" baseline="-25000" dirty="0" smtClean="0">
                <a:solidFill>
                  <a:srgbClr val="0000FF"/>
                </a:solidFill>
              </a:rPr>
              <a:t>-1</a:t>
            </a:r>
            <a:r>
              <a:rPr lang="es-CO" sz="1400" dirty="0" smtClean="0">
                <a:solidFill>
                  <a:srgbClr val="0000FF"/>
                </a:solidFill>
              </a:rPr>
              <a:t>, por lo tanto solo hace falta desplazar el acumulador  R2, como es aritmético hay que testear el MSB para saber si desplaza con 1 ó 0:</a:t>
            </a:r>
          </a:p>
          <a:p>
            <a:endParaRPr lang="es-CO" sz="1400" dirty="0" smtClean="0">
              <a:solidFill>
                <a:srgbClr val="0000FF"/>
              </a:solidFill>
            </a:endParaRPr>
          </a:p>
          <a:p>
            <a:r>
              <a:rPr lang="es-ES" sz="1400" dirty="0" smtClean="0">
                <a:solidFill>
                  <a:srgbClr val="FF0000"/>
                </a:solidFill>
              </a:rPr>
              <a:t>13.1 </a:t>
            </a:r>
            <a:r>
              <a:rPr lang="es-ES" sz="1400" dirty="0" smtClean="0"/>
              <a:t>RA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R2,  RB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R2;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RR2, WRA, WRB;</a:t>
            </a:r>
          </a:p>
          <a:p>
            <a:r>
              <a:rPr lang="es-ES" sz="1400" dirty="0" smtClean="0">
                <a:solidFill>
                  <a:srgbClr val="FF0000"/>
                </a:solidFill>
              </a:rPr>
              <a:t>13.2 </a:t>
            </a:r>
            <a:r>
              <a:rPr lang="es-CO" sz="1400" dirty="0" smtClean="0">
                <a:cs typeface="Times New Roman" pitchFamily="18" charset="0"/>
              </a:rPr>
              <a:t>RC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RA+RB;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	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RRA, RRB,</a:t>
            </a:r>
            <a:r>
              <a:rPr lang="es-CO" sz="1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0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1</a:t>
            </a:r>
            <a:r>
              <a:rPr lang="es-CO" sz="1400" dirty="0" smtClean="0">
                <a:solidFill>
                  <a:srgbClr val="0070C0"/>
                </a:solidFill>
              </a:rPr>
              <a:t>, WRC;</a:t>
            </a:r>
          </a:p>
          <a:p>
            <a:endParaRPr lang="es-CO" sz="1400" dirty="0" smtClean="0">
              <a:solidFill>
                <a:srgbClr val="0070C0"/>
              </a:solidFill>
            </a:endParaRPr>
          </a:p>
          <a:p>
            <a:r>
              <a:rPr lang="es-CO" sz="1400" dirty="0" err="1" smtClean="0"/>
              <a:t>If</a:t>
            </a:r>
            <a:r>
              <a:rPr lang="es-CO" sz="1400" dirty="0" smtClean="0"/>
              <a:t>  C= 1 </a:t>
            </a:r>
            <a:r>
              <a:rPr lang="es-CO" sz="1400" dirty="0" err="1" smtClean="0"/>
              <a:t>then</a:t>
            </a:r>
            <a:r>
              <a:rPr lang="es-CO" sz="1400" dirty="0" smtClean="0"/>
              <a:t>{14} </a:t>
            </a:r>
            <a:r>
              <a:rPr lang="es-CO" sz="1400" dirty="0" err="1" smtClean="0"/>
              <a:t>else</a:t>
            </a:r>
            <a:r>
              <a:rPr lang="es-CO" sz="1400" dirty="0" smtClean="0"/>
              <a:t> {15}</a:t>
            </a:r>
            <a:endParaRPr lang="es-CO" sz="1400" dirty="0">
              <a:solidFill>
                <a:srgbClr val="0000FF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905001" y="1228725"/>
            <a:ext cx="5915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12.1 </a:t>
            </a:r>
            <a:r>
              <a:rPr lang="es-ES" sz="1400" dirty="0" smtClean="0"/>
              <a:t>RA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R3,  RB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0;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RR3, WRA, ZRB;</a:t>
            </a:r>
          </a:p>
          <a:p>
            <a:r>
              <a:rPr lang="es-ES" sz="1400" dirty="0" smtClean="0">
                <a:solidFill>
                  <a:srgbClr val="FF0000"/>
                </a:solidFill>
              </a:rPr>
              <a:t>12.2 </a:t>
            </a:r>
            <a:r>
              <a:rPr lang="es-CO" sz="1400" dirty="0" smtClean="0">
                <a:cs typeface="Times New Roman" pitchFamily="18" charset="0"/>
              </a:rPr>
              <a:t>RC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err="1" smtClean="0">
                <a:cs typeface="Times New Roman" pitchFamily="18" charset="0"/>
              </a:rPr>
              <a:t>shr</a:t>
            </a:r>
            <a:r>
              <a:rPr lang="es-CO" sz="1400" dirty="0" smtClean="0">
                <a:cs typeface="Times New Roman" pitchFamily="18" charset="0"/>
              </a:rPr>
              <a:t> ([RA+RB],0);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RRA, RRB,</a:t>
            </a:r>
            <a:r>
              <a:rPr lang="es-CO" sz="1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0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1</a:t>
            </a:r>
            <a:r>
              <a:rPr lang="es-CO" sz="1400" dirty="0" smtClean="0">
                <a:solidFill>
                  <a:srgbClr val="0070C0"/>
                </a:solidFill>
              </a:rPr>
              <a:t>, S, WRC;</a:t>
            </a:r>
          </a:p>
          <a:p>
            <a:r>
              <a:rPr lang="es-ES" sz="1400" dirty="0" smtClean="0">
                <a:solidFill>
                  <a:srgbClr val="FF0000"/>
                </a:solidFill>
              </a:rPr>
              <a:t>12.3 </a:t>
            </a:r>
            <a:r>
              <a:rPr lang="es-CO" sz="1400" dirty="0" smtClean="0">
                <a:cs typeface="Times New Roman" pitchFamily="18" charset="0"/>
              </a:rPr>
              <a:t>R3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← </a:t>
            </a:r>
            <a:r>
              <a:rPr lang="es-CO" sz="1400" dirty="0" smtClean="0">
                <a:cs typeface="Times New Roman" pitchFamily="18" charset="0"/>
              </a:rPr>
              <a:t>RC; 	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RRC, WR3; </a:t>
            </a:r>
            <a:endParaRPr lang="es-CO" sz="1400" dirty="0" smtClean="0">
              <a:cs typeface="Times New Roman" pitchFamily="18" charset="0"/>
            </a:endParaRPr>
          </a:p>
        </p:txBody>
      </p:sp>
      <p:sp>
        <p:nvSpPr>
          <p:cNvPr id="4" name="3 Elipse"/>
          <p:cNvSpPr/>
          <p:nvPr/>
        </p:nvSpPr>
        <p:spPr bwMode="auto">
          <a:xfrm>
            <a:off x="1099739" y="1406566"/>
            <a:ext cx="369064" cy="36355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052114" y="1371600"/>
            <a:ext cx="471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12</a:t>
            </a:r>
            <a:endParaRPr lang="es-CO" sz="2000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6711950" y="1486695"/>
            <a:ext cx="93663" cy="1588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977858" y="1485108"/>
            <a:ext cx="93663" cy="1588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4211321" y="3735378"/>
            <a:ext cx="4370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200" dirty="0" smtClean="0">
                <a:solidFill>
                  <a:srgbClr val="FF0000"/>
                </a:solidFill>
              </a:rPr>
              <a:t>Si el </a:t>
            </a:r>
            <a:r>
              <a:rPr lang="es-CO" sz="1200" dirty="0" err="1" smtClean="0">
                <a:solidFill>
                  <a:srgbClr val="FF0000"/>
                </a:solidFill>
              </a:rPr>
              <a:t>carry</a:t>
            </a:r>
            <a:r>
              <a:rPr lang="es-CO" sz="1200" dirty="0" smtClean="0">
                <a:solidFill>
                  <a:srgbClr val="FF0000"/>
                </a:solidFill>
              </a:rPr>
              <a:t> es 1 el MSB de R2 es 1, se deberá hacer el desplazamiento con 1 (macro estado 14), de lo contrario se desplaza con 0 (macro estado 15).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905001" y="4616606"/>
            <a:ext cx="634690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0000FF"/>
                </a:solidFill>
              </a:rPr>
              <a:t>Desplazamiento aritmético de R2: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14.1 </a:t>
            </a:r>
            <a:r>
              <a:rPr lang="es-ES" sz="1400" dirty="0" smtClean="0"/>
              <a:t>RA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R2,  RB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0;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RR2, WRA, ZRB;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14.2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>
                <a:cs typeface="Times New Roman" pitchFamily="18" charset="0"/>
              </a:rPr>
              <a:t>RC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err="1" smtClean="0">
                <a:cs typeface="Times New Roman" pitchFamily="18" charset="0"/>
              </a:rPr>
              <a:t>shr</a:t>
            </a:r>
            <a:r>
              <a:rPr lang="es-CO" sz="1400" dirty="0" smtClean="0">
                <a:cs typeface="Times New Roman" pitchFamily="18" charset="0"/>
              </a:rPr>
              <a:t> ([RA+RB],0);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RRA, RRB,</a:t>
            </a:r>
            <a:r>
              <a:rPr lang="es-CO" sz="1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0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1</a:t>
            </a:r>
            <a:r>
              <a:rPr lang="es-CO" sz="1400" dirty="0" smtClean="0">
                <a:solidFill>
                  <a:srgbClr val="0070C0"/>
                </a:solidFill>
              </a:rPr>
              <a:t>, S, WRC;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14.3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>
                <a:cs typeface="Times New Roman" pitchFamily="18" charset="0"/>
              </a:rPr>
              <a:t>R2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← </a:t>
            </a:r>
            <a:r>
              <a:rPr lang="es-CO" sz="1400" dirty="0" smtClean="0">
                <a:cs typeface="Times New Roman" pitchFamily="18" charset="0"/>
              </a:rPr>
              <a:t>RC; 	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RRC, WR2; </a:t>
            </a:r>
            <a:endParaRPr lang="es-CO" sz="1400" dirty="0" smtClean="0">
              <a:cs typeface="Times New Roman" pitchFamily="18" charset="0"/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14.4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 smtClean="0"/>
              <a:t>RA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R2,  RB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R7;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RR2, WRA, RR7, WRB;</a:t>
            </a:r>
            <a:endParaRPr lang="es-CO" sz="1400" dirty="0" smtClean="0">
              <a:cs typeface="Times New Roman" pitchFamily="18" charset="0"/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14.5 </a:t>
            </a:r>
            <a:r>
              <a:rPr lang="es-CO" sz="1400" dirty="0" smtClean="0">
                <a:cs typeface="Times New Roman" pitchFamily="18" charset="0"/>
              </a:rPr>
              <a:t>RC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RA+RB;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s-CO" sz="1400" dirty="0" smtClean="0">
                <a:cs typeface="Times New Roman" pitchFamily="18" charset="0"/>
              </a:rPr>
              <a:t>	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RRA, RRB,</a:t>
            </a:r>
            <a:r>
              <a:rPr lang="es-CO" sz="1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0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1</a:t>
            </a:r>
            <a:r>
              <a:rPr lang="es-CO" sz="1400" dirty="0" smtClean="0">
                <a:solidFill>
                  <a:srgbClr val="0070C0"/>
                </a:solidFill>
              </a:rPr>
              <a:t>, WRC;</a:t>
            </a:r>
            <a:endParaRPr lang="es-CO" sz="1400" dirty="0" smtClean="0">
              <a:cs typeface="Times New Roman" pitchFamily="18" charset="0"/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14.6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>
                <a:cs typeface="Times New Roman" pitchFamily="18" charset="0"/>
              </a:rPr>
              <a:t>R2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← </a:t>
            </a:r>
            <a:r>
              <a:rPr lang="es-CO" sz="1400" dirty="0" smtClean="0">
                <a:cs typeface="Times New Roman" pitchFamily="18" charset="0"/>
              </a:rPr>
              <a:t>RC;	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RRC, WR2;</a:t>
            </a:r>
            <a:endParaRPr lang="es-CO" sz="1400" dirty="0"/>
          </a:p>
        </p:txBody>
      </p:sp>
      <p:cxnSp>
        <p:nvCxnSpPr>
          <p:cNvPr id="12" name="11 Conector recto"/>
          <p:cNvCxnSpPr/>
          <p:nvPr/>
        </p:nvCxnSpPr>
        <p:spPr>
          <a:xfrm>
            <a:off x="6711950" y="5103020"/>
            <a:ext cx="93663" cy="1588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6977858" y="5104608"/>
            <a:ext cx="93663" cy="1588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6711950" y="3420269"/>
            <a:ext cx="93663" cy="1588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6711950" y="5753100"/>
            <a:ext cx="93663" cy="1588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2552701" y="241301"/>
            <a:ext cx="394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 smtClean="0">
                <a:solidFill>
                  <a:srgbClr val="9933FF"/>
                </a:solidFill>
              </a:rPr>
              <a:t>RTL</a:t>
            </a:r>
            <a:endParaRPr lang="es-CO" sz="3200" dirty="0">
              <a:solidFill>
                <a:srgbClr val="9933FF"/>
              </a:solidFill>
            </a:endParaRPr>
          </a:p>
        </p:txBody>
      </p:sp>
      <p:sp>
        <p:nvSpPr>
          <p:cNvPr id="17" name="16 Elipse"/>
          <p:cNvSpPr/>
          <p:nvPr/>
        </p:nvSpPr>
        <p:spPr bwMode="auto">
          <a:xfrm>
            <a:off x="1147364" y="3256767"/>
            <a:ext cx="369064" cy="36355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099739" y="3221801"/>
            <a:ext cx="471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13</a:t>
            </a:r>
            <a:endParaRPr lang="es-CO" sz="2000" dirty="0"/>
          </a:p>
        </p:txBody>
      </p:sp>
      <p:sp>
        <p:nvSpPr>
          <p:cNvPr id="19" name="18 Elipse"/>
          <p:cNvSpPr/>
          <p:nvPr/>
        </p:nvSpPr>
        <p:spPr bwMode="auto">
          <a:xfrm>
            <a:off x="1194989" y="5359411"/>
            <a:ext cx="369064" cy="36355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147365" y="5324445"/>
            <a:ext cx="471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14</a:t>
            </a:r>
            <a:endParaRPr lang="es-CO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095500" y="1362076"/>
            <a:ext cx="594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15.1 </a:t>
            </a:r>
            <a:r>
              <a:rPr lang="es-ES" sz="1400" dirty="0" smtClean="0"/>
              <a:t>RA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R2,  RB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0;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RR2, WRA, ZRB;</a:t>
            </a:r>
          </a:p>
          <a:p>
            <a:r>
              <a:rPr lang="es-ES" sz="1400" dirty="0" smtClean="0">
                <a:solidFill>
                  <a:srgbClr val="FF0000"/>
                </a:solidFill>
              </a:rPr>
              <a:t>15.2 </a:t>
            </a:r>
            <a:r>
              <a:rPr lang="es-CO" sz="1400" dirty="0" smtClean="0">
                <a:cs typeface="Times New Roman" pitchFamily="18" charset="0"/>
              </a:rPr>
              <a:t>RC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err="1" smtClean="0">
                <a:cs typeface="Times New Roman" pitchFamily="18" charset="0"/>
              </a:rPr>
              <a:t>shr</a:t>
            </a:r>
            <a:r>
              <a:rPr lang="es-CO" sz="1400" dirty="0" smtClean="0">
                <a:cs typeface="Times New Roman" pitchFamily="18" charset="0"/>
              </a:rPr>
              <a:t> ([RA+RB],0);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RRA, RRB,</a:t>
            </a:r>
            <a:r>
              <a:rPr lang="es-CO" sz="1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0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1</a:t>
            </a:r>
            <a:r>
              <a:rPr lang="es-CO" sz="1400" dirty="0" smtClean="0">
                <a:solidFill>
                  <a:srgbClr val="0070C0"/>
                </a:solidFill>
              </a:rPr>
              <a:t>, S, WRC;</a:t>
            </a:r>
          </a:p>
          <a:p>
            <a:r>
              <a:rPr lang="es-ES" sz="1400" dirty="0" smtClean="0">
                <a:solidFill>
                  <a:srgbClr val="FF0000"/>
                </a:solidFill>
              </a:rPr>
              <a:t>15.3 </a:t>
            </a:r>
            <a:r>
              <a:rPr lang="es-CO" sz="1400" dirty="0" smtClean="0">
                <a:cs typeface="Times New Roman" pitchFamily="18" charset="0"/>
              </a:rPr>
              <a:t>R2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← </a:t>
            </a:r>
            <a:r>
              <a:rPr lang="es-CO" sz="1400" dirty="0" smtClean="0">
                <a:cs typeface="Times New Roman" pitchFamily="18" charset="0"/>
              </a:rPr>
              <a:t>RC; 	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RRC, WR2; </a:t>
            </a:r>
            <a:endParaRPr lang="es-CO" sz="1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95500" y="2476501"/>
            <a:ext cx="594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0000FF"/>
                </a:solidFill>
              </a:rPr>
              <a:t>Por ultimo se realiza la condicional que verifica si el contador ya esta encero y el proceso termina:</a:t>
            </a:r>
          </a:p>
          <a:p>
            <a:endParaRPr lang="es-CO" sz="1400" dirty="0" smtClean="0">
              <a:solidFill>
                <a:srgbClr val="0000FF"/>
              </a:solidFill>
            </a:endParaRPr>
          </a:p>
          <a:p>
            <a:r>
              <a:rPr lang="es-CO" sz="1400" dirty="0" err="1" smtClean="0"/>
              <a:t>If</a:t>
            </a:r>
            <a:r>
              <a:rPr lang="es-CO" sz="1400" dirty="0" smtClean="0"/>
              <a:t>  Z= 1 </a:t>
            </a:r>
            <a:r>
              <a:rPr lang="es-CO" sz="1400" dirty="0" err="1" smtClean="0"/>
              <a:t>then</a:t>
            </a:r>
            <a:r>
              <a:rPr lang="es-CO" sz="1400" dirty="0" smtClean="0"/>
              <a:t>{END} </a:t>
            </a:r>
            <a:r>
              <a:rPr lang="es-CO" sz="1400" dirty="0" err="1" smtClean="0"/>
              <a:t>else</a:t>
            </a:r>
            <a:r>
              <a:rPr lang="es-CO" sz="1400" dirty="0" smtClean="0"/>
              <a:t> {2}</a:t>
            </a:r>
            <a:endParaRPr lang="es-CO" sz="1400" dirty="0">
              <a:solidFill>
                <a:srgbClr val="0000FF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373246" y="3104436"/>
            <a:ext cx="4370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200" dirty="0" smtClean="0">
                <a:solidFill>
                  <a:srgbClr val="FF0000"/>
                </a:solidFill>
              </a:rPr>
              <a:t>Si la señal Z se activa quiere decir que el contador llego a cero y termina el proceso. El producto en R2 y R3, si por el contrario Z es 0  se regresa al magro estado 2.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552701" y="241301"/>
            <a:ext cx="394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 smtClean="0">
                <a:solidFill>
                  <a:srgbClr val="9933FF"/>
                </a:solidFill>
              </a:rPr>
              <a:t>RTL</a:t>
            </a:r>
            <a:endParaRPr lang="es-CO" sz="3200" dirty="0">
              <a:solidFill>
                <a:srgbClr val="9933FF"/>
              </a:solidFill>
            </a:endParaRPr>
          </a:p>
        </p:txBody>
      </p:sp>
      <p:sp>
        <p:nvSpPr>
          <p:cNvPr id="6" name="5 Elipse"/>
          <p:cNvSpPr/>
          <p:nvPr/>
        </p:nvSpPr>
        <p:spPr bwMode="auto">
          <a:xfrm>
            <a:off x="1099739" y="1406566"/>
            <a:ext cx="369064" cy="36355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052114" y="1371600"/>
            <a:ext cx="471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15</a:t>
            </a:r>
            <a:endParaRPr lang="es-CO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96 Rectángulo"/>
          <p:cNvSpPr/>
          <p:nvPr/>
        </p:nvSpPr>
        <p:spPr bwMode="auto">
          <a:xfrm>
            <a:off x="3952101" y="976344"/>
            <a:ext cx="628941" cy="122744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FF0000"/>
              </a:solidFill>
            </a:endParaRPr>
          </a:p>
        </p:txBody>
      </p:sp>
      <p:sp>
        <p:nvSpPr>
          <p:cNvPr id="98" name="97 Rombo"/>
          <p:cNvSpPr/>
          <p:nvPr/>
        </p:nvSpPr>
        <p:spPr bwMode="auto">
          <a:xfrm>
            <a:off x="4030718" y="1239581"/>
            <a:ext cx="471707" cy="188119"/>
          </a:xfrm>
          <a:prstGeom prst="diamond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FF0000"/>
              </a:solidFill>
            </a:endParaRPr>
          </a:p>
        </p:txBody>
      </p:sp>
      <p:cxnSp>
        <p:nvCxnSpPr>
          <p:cNvPr id="99" name="98 Conector recto de flecha"/>
          <p:cNvCxnSpPr>
            <a:stCxn id="97" idx="2"/>
            <a:endCxn id="98" idx="0"/>
          </p:cNvCxnSpPr>
          <p:nvPr/>
        </p:nvCxnSpPr>
        <p:spPr>
          <a:xfrm rot="5400000">
            <a:off x="4196326" y="1169333"/>
            <a:ext cx="140493" cy="15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99 Conector angular"/>
          <p:cNvCxnSpPr>
            <a:stCxn id="98" idx="3"/>
            <a:endCxn id="97" idx="3"/>
          </p:cNvCxnSpPr>
          <p:nvPr/>
        </p:nvCxnSpPr>
        <p:spPr>
          <a:xfrm flipV="1">
            <a:off x="4502426" y="1037716"/>
            <a:ext cx="78617" cy="295925"/>
          </a:xfrm>
          <a:prstGeom prst="bentConnector3">
            <a:avLst>
              <a:gd name="adj1" fmla="val 390777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recto de flecha"/>
          <p:cNvCxnSpPr>
            <a:stCxn id="98" idx="2"/>
            <a:endCxn id="105" idx="0"/>
          </p:cNvCxnSpPr>
          <p:nvPr/>
        </p:nvCxnSpPr>
        <p:spPr>
          <a:xfrm rot="5400000">
            <a:off x="4185213" y="1508263"/>
            <a:ext cx="161924" cy="795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1 CuadroTexto"/>
          <p:cNvSpPr txBox="1"/>
          <p:nvPr/>
        </p:nvSpPr>
        <p:spPr>
          <a:xfrm>
            <a:off x="3787585" y="914605"/>
            <a:ext cx="959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dirty="0" smtClean="0">
                <a:solidFill>
                  <a:srgbClr val="FF0000"/>
                </a:solidFill>
              </a:rPr>
              <a:t>IDLE</a:t>
            </a:r>
            <a:endParaRPr lang="es-CO" sz="1000" dirty="0">
              <a:solidFill>
                <a:srgbClr val="FF0000"/>
              </a:solidFill>
            </a:endParaRPr>
          </a:p>
        </p:txBody>
      </p:sp>
      <p:sp>
        <p:nvSpPr>
          <p:cNvPr id="103" name="102 CuadroTexto"/>
          <p:cNvSpPr txBox="1"/>
          <p:nvPr/>
        </p:nvSpPr>
        <p:spPr>
          <a:xfrm>
            <a:off x="4050374" y="1181478"/>
            <a:ext cx="452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err="1" smtClean="0">
                <a:solidFill>
                  <a:srgbClr val="FF0000"/>
                </a:solidFill>
              </a:rPr>
              <a:t>start</a:t>
            </a:r>
            <a:endParaRPr lang="es-CO" sz="1000" dirty="0">
              <a:solidFill>
                <a:srgbClr val="FF0000"/>
              </a:solidFill>
            </a:endParaRPr>
          </a:p>
        </p:txBody>
      </p:sp>
      <p:sp>
        <p:nvSpPr>
          <p:cNvPr id="104" name="103 CuadroTexto"/>
          <p:cNvSpPr txBox="1"/>
          <p:nvPr/>
        </p:nvSpPr>
        <p:spPr>
          <a:xfrm>
            <a:off x="4256260" y="1329839"/>
            <a:ext cx="1641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solidFill>
                  <a:srgbClr val="FF0000"/>
                </a:solidFill>
              </a:rPr>
              <a:t>1</a:t>
            </a:r>
            <a:endParaRPr lang="es-CO" sz="1000" dirty="0">
              <a:solidFill>
                <a:srgbClr val="FF0000"/>
              </a:solidFill>
            </a:endParaRPr>
          </a:p>
        </p:txBody>
      </p:sp>
      <p:sp>
        <p:nvSpPr>
          <p:cNvPr id="105" name="104 Rectángulo"/>
          <p:cNvSpPr/>
          <p:nvPr/>
        </p:nvSpPr>
        <p:spPr bwMode="auto">
          <a:xfrm>
            <a:off x="3878467" y="1589624"/>
            <a:ext cx="774619" cy="90169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06" name="105 Rectángulo"/>
          <p:cNvSpPr/>
          <p:nvPr/>
        </p:nvSpPr>
        <p:spPr bwMode="auto">
          <a:xfrm>
            <a:off x="3880057" y="1744565"/>
            <a:ext cx="774619" cy="90169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07" name="106 Rectángulo"/>
          <p:cNvSpPr/>
          <p:nvPr/>
        </p:nvSpPr>
        <p:spPr bwMode="auto">
          <a:xfrm>
            <a:off x="3878467" y="1879818"/>
            <a:ext cx="774619" cy="90169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08" name="107 Rectángulo"/>
          <p:cNvSpPr/>
          <p:nvPr/>
        </p:nvSpPr>
        <p:spPr bwMode="auto">
          <a:xfrm>
            <a:off x="3876878" y="2020152"/>
            <a:ext cx="774619" cy="90169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09" name="108 Rectángulo"/>
          <p:cNvSpPr/>
          <p:nvPr/>
        </p:nvSpPr>
        <p:spPr bwMode="auto">
          <a:xfrm>
            <a:off x="3876878" y="2150961"/>
            <a:ext cx="774619" cy="90169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10" name="109 Rectángulo"/>
          <p:cNvSpPr/>
          <p:nvPr/>
        </p:nvSpPr>
        <p:spPr bwMode="auto">
          <a:xfrm>
            <a:off x="3876878" y="2284151"/>
            <a:ext cx="774619" cy="90169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cxnSp>
        <p:nvCxnSpPr>
          <p:cNvPr id="111" name="110 Conector recto de flecha"/>
          <p:cNvCxnSpPr>
            <a:stCxn id="125" idx="2"/>
            <a:endCxn id="132" idx="0"/>
          </p:cNvCxnSpPr>
          <p:nvPr/>
        </p:nvCxnSpPr>
        <p:spPr>
          <a:xfrm rot="5400000">
            <a:off x="4128630" y="3611032"/>
            <a:ext cx="276428" cy="1047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111 CuadroTexto"/>
          <p:cNvSpPr txBox="1"/>
          <p:nvPr/>
        </p:nvSpPr>
        <p:spPr>
          <a:xfrm>
            <a:off x="3612398" y="2844681"/>
            <a:ext cx="622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solidFill>
                  <a:srgbClr val="FF0000"/>
                </a:solidFill>
              </a:rPr>
              <a:t>No</a:t>
            </a:r>
            <a:endParaRPr lang="es-CO" sz="1000" dirty="0">
              <a:solidFill>
                <a:srgbClr val="FF0000"/>
              </a:solidFill>
            </a:endParaRPr>
          </a:p>
        </p:txBody>
      </p:sp>
      <p:cxnSp>
        <p:nvCxnSpPr>
          <p:cNvPr id="113" name="112 Conector recto"/>
          <p:cNvCxnSpPr>
            <a:stCxn id="105" idx="2"/>
            <a:endCxn id="106" idx="0"/>
          </p:cNvCxnSpPr>
          <p:nvPr/>
        </p:nvCxnSpPr>
        <p:spPr>
          <a:xfrm rot="16200000" flipH="1">
            <a:off x="4234185" y="1711383"/>
            <a:ext cx="64772" cy="1589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13 Conector recto"/>
          <p:cNvCxnSpPr>
            <a:stCxn id="106" idx="2"/>
            <a:endCxn id="107" idx="0"/>
          </p:cNvCxnSpPr>
          <p:nvPr/>
        </p:nvCxnSpPr>
        <p:spPr>
          <a:xfrm rot="5400000">
            <a:off x="4244029" y="1856480"/>
            <a:ext cx="45084" cy="1591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recto"/>
          <p:cNvCxnSpPr>
            <a:stCxn id="107" idx="2"/>
            <a:endCxn id="108" idx="0"/>
          </p:cNvCxnSpPr>
          <p:nvPr/>
        </p:nvCxnSpPr>
        <p:spPr>
          <a:xfrm rot="5400000">
            <a:off x="4239901" y="1994274"/>
            <a:ext cx="50165" cy="1589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Conector recto"/>
          <p:cNvCxnSpPr>
            <a:stCxn id="108" idx="2"/>
            <a:endCxn id="109" idx="0"/>
          </p:cNvCxnSpPr>
          <p:nvPr/>
        </p:nvCxnSpPr>
        <p:spPr>
          <a:xfrm rot="5400000">
            <a:off x="4243867" y="2130641"/>
            <a:ext cx="40640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Conector recto"/>
          <p:cNvCxnSpPr>
            <a:stCxn id="109" idx="2"/>
            <a:endCxn id="110" idx="0"/>
          </p:cNvCxnSpPr>
          <p:nvPr/>
        </p:nvCxnSpPr>
        <p:spPr>
          <a:xfrm rot="5400000">
            <a:off x="4242678" y="2262640"/>
            <a:ext cx="43021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117 CuadroTexto"/>
          <p:cNvSpPr txBox="1"/>
          <p:nvPr/>
        </p:nvSpPr>
        <p:spPr>
          <a:xfrm>
            <a:off x="4606397" y="1508321"/>
            <a:ext cx="388931" cy="93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solidFill>
                  <a:srgbClr val="FF0000"/>
                </a:solidFill>
              </a:rPr>
              <a:t>1.1</a:t>
            </a:r>
          </a:p>
          <a:p>
            <a:pPr>
              <a:lnSpc>
                <a:spcPct val="11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1.2</a:t>
            </a:r>
          </a:p>
          <a:p>
            <a:r>
              <a:rPr lang="es-CO" sz="900" dirty="0" smtClean="0">
                <a:solidFill>
                  <a:srgbClr val="FF0000"/>
                </a:solidFill>
              </a:rPr>
              <a:t>1.3</a:t>
            </a:r>
          </a:p>
          <a:p>
            <a:r>
              <a:rPr lang="es-CO" sz="900" dirty="0" smtClean="0">
                <a:solidFill>
                  <a:srgbClr val="FF0000"/>
                </a:solidFill>
              </a:rPr>
              <a:t>1.4</a:t>
            </a:r>
          </a:p>
          <a:p>
            <a:r>
              <a:rPr lang="es-CO" sz="900" dirty="0" smtClean="0">
                <a:solidFill>
                  <a:srgbClr val="FF0000"/>
                </a:solidFill>
              </a:rPr>
              <a:t>1.5</a:t>
            </a:r>
          </a:p>
          <a:p>
            <a:r>
              <a:rPr lang="es-CO" sz="900" dirty="0" smtClean="0">
                <a:solidFill>
                  <a:srgbClr val="FF0000"/>
                </a:solidFill>
              </a:rPr>
              <a:t>1.6</a:t>
            </a:r>
            <a:endParaRPr lang="es-CO" sz="900" dirty="0">
              <a:solidFill>
                <a:srgbClr val="FF0000"/>
              </a:solidFill>
            </a:endParaRPr>
          </a:p>
        </p:txBody>
      </p:sp>
      <p:cxnSp>
        <p:nvCxnSpPr>
          <p:cNvPr id="119" name="118 Conector recto de flecha"/>
          <p:cNvCxnSpPr>
            <a:stCxn id="110" idx="2"/>
            <a:endCxn id="120" idx="0"/>
          </p:cNvCxnSpPr>
          <p:nvPr/>
        </p:nvCxnSpPr>
        <p:spPr>
          <a:xfrm rot="16200000" flipH="1">
            <a:off x="4109410" y="2529098"/>
            <a:ext cx="314325" cy="476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119 Rectángulo"/>
          <p:cNvSpPr/>
          <p:nvPr/>
        </p:nvSpPr>
        <p:spPr bwMode="auto">
          <a:xfrm>
            <a:off x="3881646" y="2688645"/>
            <a:ext cx="774619" cy="90169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21" name="120 Rectángulo"/>
          <p:cNvSpPr/>
          <p:nvPr/>
        </p:nvSpPr>
        <p:spPr bwMode="auto">
          <a:xfrm>
            <a:off x="3883236" y="2843586"/>
            <a:ext cx="774619" cy="90169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22" name="121 Rectángulo"/>
          <p:cNvSpPr/>
          <p:nvPr/>
        </p:nvSpPr>
        <p:spPr bwMode="auto">
          <a:xfrm>
            <a:off x="3881646" y="2978839"/>
            <a:ext cx="774619" cy="90169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23" name="122 Rectángulo"/>
          <p:cNvSpPr/>
          <p:nvPr/>
        </p:nvSpPr>
        <p:spPr bwMode="auto">
          <a:xfrm>
            <a:off x="3880057" y="3119173"/>
            <a:ext cx="774619" cy="90169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24" name="123 Rectángulo"/>
          <p:cNvSpPr/>
          <p:nvPr/>
        </p:nvSpPr>
        <p:spPr bwMode="auto">
          <a:xfrm>
            <a:off x="3880057" y="3249982"/>
            <a:ext cx="774619" cy="90169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25" name="124 Rectángulo"/>
          <p:cNvSpPr/>
          <p:nvPr/>
        </p:nvSpPr>
        <p:spPr bwMode="auto">
          <a:xfrm>
            <a:off x="3880057" y="3383172"/>
            <a:ext cx="774619" cy="90169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cxnSp>
        <p:nvCxnSpPr>
          <p:cNvPr id="126" name="125 Conector recto"/>
          <p:cNvCxnSpPr>
            <a:stCxn id="120" idx="2"/>
            <a:endCxn id="121" idx="0"/>
          </p:cNvCxnSpPr>
          <p:nvPr/>
        </p:nvCxnSpPr>
        <p:spPr>
          <a:xfrm rot="16200000" flipH="1">
            <a:off x="4237364" y="2810404"/>
            <a:ext cx="64772" cy="1589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126 Conector recto"/>
          <p:cNvCxnSpPr>
            <a:stCxn id="121" idx="2"/>
            <a:endCxn id="122" idx="0"/>
          </p:cNvCxnSpPr>
          <p:nvPr/>
        </p:nvCxnSpPr>
        <p:spPr>
          <a:xfrm rot="5400000">
            <a:off x="4247208" y="2955501"/>
            <a:ext cx="45084" cy="1591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127 Conector recto"/>
          <p:cNvCxnSpPr>
            <a:stCxn id="122" idx="2"/>
            <a:endCxn id="123" idx="0"/>
          </p:cNvCxnSpPr>
          <p:nvPr/>
        </p:nvCxnSpPr>
        <p:spPr>
          <a:xfrm rot="5400000">
            <a:off x="4243080" y="3093295"/>
            <a:ext cx="50165" cy="1589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recto"/>
          <p:cNvCxnSpPr>
            <a:stCxn id="123" idx="2"/>
            <a:endCxn id="124" idx="0"/>
          </p:cNvCxnSpPr>
          <p:nvPr/>
        </p:nvCxnSpPr>
        <p:spPr>
          <a:xfrm rot="5400000">
            <a:off x="4247046" y="3229662"/>
            <a:ext cx="40640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Conector recto"/>
          <p:cNvCxnSpPr>
            <a:stCxn id="124" idx="2"/>
            <a:endCxn id="125" idx="0"/>
          </p:cNvCxnSpPr>
          <p:nvPr/>
        </p:nvCxnSpPr>
        <p:spPr>
          <a:xfrm rot="5400000">
            <a:off x="4245857" y="3361661"/>
            <a:ext cx="43021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130 CuadroTexto"/>
          <p:cNvSpPr txBox="1"/>
          <p:nvPr/>
        </p:nvSpPr>
        <p:spPr>
          <a:xfrm>
            <a:off x="4609576" y="2607342"/>
            <a:ext cx="388931" cy="93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solidFill>
                  <a:srgbClr val="FF0000"/>
                </a:solidFill>
              </a:rPr>
              <a:t>2.1</a:t>
            </a:r>
          </a:p>
          <a:p>
            <a:pPr>
              <a:lnSpc>
                <a:spcPct val="11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2.2</a:t>
            </a:r>
          </a:p>
          <a:p>
            <a:r>
              <a:rPr lang="es-CO" sz="900" dirty="0" smtClean="0">
                <a:solidFill>
                  <a:srgbClr val="FF0000"/>
                </a:solidFill>
              </a:rPr>
              <a:t>2.3</a:t>
            </a:r>
          </a:p>
          <a:p>
            <a:r>
              <a:rPr lang="es-CO" sz="900" dirty="0" smtClean="0">
                <a:solidFill>
                  <a:srgbClr val="FF0000"/>
                </a:solidFill>
              </a:rPr>
              <a:t>2.4</a:t>
            </a:r>
          </a:p>
          <a:p>
            <a:r>
              <a:rPr lang="es-CO" sz="900" dirty="0" smtClean="0">
                <a:solidFill>
                  <a:srgbClr val="FF0000"/>
                </a:solidFill>
              </a:rPr>
              <a:t>2.5</a:t>
            </a:r>
          </a:p>
          <a:p>
            <a:r>
              <a:rPr lang="es-CO" sz="900" dirty="0" smtClean="0">
                <a:solidFill>
                  <a:srgbClr val="FF0000"/>
                </a:solidFill>
              </a:rPr>
              <a:t>2.6</a:t>
            </a:r>
            <a:endParaRPr lang="es-CO" sz="900" dirty="0">
              <a:solidFill>
                <a:srgbClr val="FF0000"/>
              </a:solidFill>
            </a:endParaRPr>
          </a:p>
        </p:txBody>
      </p:sp>
      <p:sp>
        <p:nvSpPr>
          <p:cNvPr id="132" name="131 Rombo"/>
          <p:cNvSpPr/>
          <p:nvPr/>
        </p:nvSpPr>
        <p:spPr bwMode="auto">
          <a:xfrm>
            <a:off x="3951597" y="3749769"/>
            <a:ext cx="629445" cy="244633"/>
          </a:xfrm>
          <a:prstGeom prst="diamond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sz="1000" dirty="0" smtClean="0">
              <a:solidFill>
                <a:srgbClr val="FF0000"/>
              </a:solidFill>
            </a:endParaRPr>
          </a:p>
        </p:txBody>
      </p:sp>
      <p:sp>
        <p:nvSpPr>
          <p:cNvPr id="133" name="132 CuadroTexto"/>
          <p:cNvSpPr txBox="1"/>
          <p:nvPr/>
        </p:nvSpPr>
        <p:spPr>
          <a:xfrm>
            <a:off x="4050374" y="3747685"/>
            <a:ext cx="64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solidFill>
                  <a:srgbClr val="FF0000"/>
                </a:solidFill>
              </a:rPr>
              <a:t>C=1</a:t>
            </a:r>
            <a:endParaRPr lang="es-CO" sz="1000" dirty="0">
              <a:solidFill>
                <a:srgbClr val="FF0000"/>
              </a:solidFill>
            </a:endParaRPr>
          </a:p>
        </p:txBody>
      </p:sp>
      <p:cxnSp>
        <p:nvCxnSpPr>
          <p:cNvPr id="134" name="133 Conector angular"/>
          <p:cNvCxnSpPr>
            <a:stCxn id="163" idx="2"/>
          </p:cNvCxnSpPr>
          <p:nvPr/>
        </p:nvCxnSpPr>
        <p:spPr>
          <a:xfrm rot="5400000">
            <a:off x="4857793" y="4859937"/>
            <a:ext cx="1049767" cy="2213150"/>
          </a:xfrm>
          <a:prstGeom prst="bentConnector3">
            <a:avLst>
              <a:gd name="adj1" fmla="val 47581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34 Forma"/>
          <p:cNvCxnSpPr>
            <a:stCxn id="132" idx="1"/>
            <a:endCxn id="138" idx="0"/>
          </p:cNvCxnSpPr>
          <p:nvPr/>
        </p:nvCxnSpPr>
        <p:spPr>
          <a:xfrm rot="10800000" flipV="1">
            <a:off x="2952991" y="3872086"/>
            <a:ext cx="998606" cy="149364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Conector angular"/>
          <p:cNvCxnSpPr>
            <a:stCxn id="157" idx="2"/>
          </p:cNvCxnSpPr>
          <p:nvPr/>
        </p:nvCxnSpPr>
        <p:spPr>
          <a:xfrm rot="16200000" flipH="1">
            <a:off x="2664425" y="4879720"/>
            <a:ext cx="1099254" cy="2124097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243 Conector angular"/>
          <p:cNvCxnSpPr>
            <a:stCxn id="132" idx="3"/>
            <a:endCxn id="186" idx="0"/>
          </p:cNvCxnSpPr>
          <p:nvPr/>
        </p:nvCxnSpPr>
        <p:spPr>
          <a:xfrm>
            <a:off x="4581042" y="3872086"/>
            <a:ext cx="1134756" cy="149364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137 Rectángulo"/>
          <p:cNvSpPr/>
          <p:nvPr/>
        </p:nvSpPr>
        <p:spPr bwMode="auto">
          <a:xfrm>
            <a:off x="2571235" y="4021450"/>
            <a:ext cx="763511" cy="105148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39" name="138 Rectángulo"/>
          <p:cNvSpPr/>
          <p:nvPr/>
        </p:nvSpPr>
        <p:spPr bwMode="auto">
          <a:xfrm>
            <a:off x="2571234" y="4181870"/>
            <a:ext cx="763511" cy="105148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cxnSp>
        <p:nvCxnSpPr>
          <p:cNvPr id="140" name="139 Conector recto"/>
          <p:cNvCxnSpPr>
            <a:stCxn id="138" idx="2"/>
            <a:endCxn id="139" idx="0"/>
          </p:cNvCxnSpPr>
          <p:nvPr/>
        </p:nvCxnSpPr>
        <p:spPr>
          <a:xfrm rot="5400000">
            <a:off x="2925355" y="4154234"/>
            <a:ext cx="55272" cy="1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140 Rombo"/>
          <p:cNvSpPr/>
          <p:nvPr/>
        </p:nvSpPr>
        <p:spPr bwMode="auto">
          <a:xfrm>
            <a:off x="2637471" y="4466583"/>
            <a:ext cx="629445" cy="244633"/>
          </a:xfrm>
          <a:prstGeom prst="diamond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sz="1000" dirty="0" smtClean="0">
              <a:solidFill>
                <a:srgbClr val="FF0000"/>
              </a:solidFill>
            </a:endParaRPr>
          </a:p>
        </p:txBody>
      </p:sp>
      <p:cxnSp>
        <p:nvCxnSpPr>
          <p:cNvPr id="142" name="141 Conector recto de flecha"/>
          <p:cNvCxnSpPr>
            <a:stCxn id="139" idx="2"/>
            <a:endCxn id="141" idx="0"/>
          </p:cNvCxnSpPr>
          <p:nvPr/>
        </p:nvCxnSpPr>
        <p:spPr>
          <a:xfrm rot="5400000">
            <a:off x="2862810" y="4376402"/>
            <a:ext cx="179565" cy="796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142 CuadroTexto"/>
          <p:cNvSpPr txBox="1"/>
          <p:nvPr/>
        </p:nvSpPr>
        <p:spPr>
          <a:xfrm>
            <a:off x="2775975" y="4466584"/>
            <a:ext cx="490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solidFill>
                  <a:srgbClr val="FF0000"/>
                </a:solidFill>
              </a:rPr>
              <a:t>C=1</a:t>
            </a:r>
            <a:endParaRPr lang="es-CO" sz="1000" dirty="0">
              <a:solidFill>
                <a:srgbClr val="FF0000"/>
              </a:solidFill>
            </a:endParaRPr>
          </a:p>
        </p:txBody>
      </p:sp>
      <p:sp>
        <p:nvSpPr>
          <p:cNvPr id="144" name="143 CuadroTexto"/>
          <p:cNvSpPr txBox="1"/>
          <p:nvPr/>
        </p:nvSpPr>
        <p:spPr>
          <a:xfrm>
            <a:off x="3177985" y="4334551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solidFill>
                  <a:srgbClr val="FF0000"/>
                </a:solidFill>
              </a:rPr>
              <a:t>Yes</a:t>
            </a:r>
            <a:endParaRPr lang="es-CO" sz="1000" dirty="0">
              <a:solidFill>
                <a:srgbClr val="FF0000"/>
              </a:solidFill>
            </a:endParaRPr>
          </a:p>
        </p:txBody>
      </p:sp>
      <p:sp>
        <p:nvSpPr>
          <p:cNvPr id="145" name="144 CuadroTexto"/>
          <p:cNvSpPr txBox="1"/>
          <p:nvPr/>
        </p:nvSpPr>
        <p:spPr>
          <a:xfrm>
            <a:off x="2260083" y="4330256"/>
            <a:ext cx="622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solidFill>
                  <a:srgbClr val="FF0000"/>
                </a:solidFill>
              </a:rPr>
              <a:t>No</a:t>
            </a:r>
            <a:endParaRPr lang="es-CO" sz="1000" dirty="0">
              <a:solidFill>
                <a:srgbClr val="FF0000"/>
              </a:solidFill>
            </a:endParaRPr>
          </a:p>
        </p:txBody>
      </p:sp>
      <p:cxnSp>
        <p:nvCxnSpPr>
          <p:cNvPr id="146" name="262 Conector angular"/>
          <p:cNvCxnSpPr>
            <a:stCxn id="141" idx="1"/>
            <a:endCxn id="155" idx="0"/>
          </p:cNvCxnSpPr>
          <p:nvPr/>
        </p:nvCxnSpPr>
        <p:spPr>
          <a:xfrm rot="10800000" flipV="1">
            <a:off x="2152005" y="4588899"/>
            <a:ext cx="485467" cy="363615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75 Conector angular"/>
          <p:cNvCxnSpPr>
            <a:stCxn id="141" idx="3"/>
          </p:cNvCxnSpPr>
          <p:nvPr/>
        </p:nvCxnSpPr>
        <p:spPr>
          <a:xfrm>
            <a:off x="3266916" y="4588900"/>
            <a:ext cx="1009185" cy="1902496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147 Rombo"/>
          <p:cNvSpPr/>
          <p:nvPr/>
        </p:nvSpPr>
        <p:spPr bwMode="auto">
          <a:xfrm>
            <a:off x="5400280" y="4462290"/>
            <a:ext cx="629445" cy="244633"/>
          </a:xfrm>
          <a:prstGeom prst="diamond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sz="1000" dirty="0" smtClean="0">
              <a:solidFill>
                <a:srgbClr val="FF0000"/>
              </a:solidFill>
            </a:endParaRPr>
          </a:p>
        </p:txBody>
      </p:sp>
      <p:cxnSp>
        <p:nvCxnSpPr>
          <p:cNvPr id="149" name="148 Conector recto de flecha"/>
          <p:cNvCxnSpPr>
            <a:stCxn id="187" idx="2"/>
            <a:endCxn id="148" idx="0"/>
          </p:cNvCxnSpPr>
          <p:nvPr/>
        </p:nvCxnSpPr>
        <p:spPr>
          <a:xfrm rot="5400000">
            <a:off x="5627368" y="4373860"/>
            <a:ext cx="176066" cy="795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149 CuadroTexto"/>
          <p:cNvSpPr txBox="1"/>
          <p:nvPr/>
        </p:nvSpPr>
        <p:spPr>
          <a:xfrm>
            <a:off x="5506970" y="4460702"/>
            <a:ext cx="522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solidFill>
                  <a:srgbClr val="FF0000"/>
                </a:solidFill>
              </a:rPr>
              <a:t>C=1</a:t>
            </a:r>
            <a:endParaRPr lang="es-CO" sz="1000" dirty="0">
              <a:solidFill>
                <a:srgbClr val="FF0000"/>
              </a:solidFill>
            </a:endParaRPr>
          </a:p>
        </p:txBody>
      </p:sp>
      <p:sp>
        <p:nvSpPr>
          <p:cNvPr id="151" name="150 CuadroTexto"/>
          <p:cNvSpPr txBox="1"/>
          <p:nvPr/>
        </p:nvSpPr>
        <p:spPr>
          <a:xfrm>
            <a:off x="5972608" y="4343474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solidFill>
                  <a:srgbClr val="FF0000"/>
                </a:solidFill>
              </a:rPr>
              <a:t>Yes</a:t>
            </a:r>
            <a:endParaRPr lang="es-CO" sz="1000" dirty="0">
              <a:solidFill>
                <a:srgbClr val="FF0000"/>
              </a:solidFill>
            </a:endParaRPr>
          </a:p>
        </p:txBody>
      </p:sp>
      <p:sp>
        <p:nvSpPr>
          <p:cNvPr id="152" name="151 CuadroTexto"/>
          <p:cNvSpPr txBox="1"/>
          <p:nvPr/>
        </p:nvSpPr>
        <p:spPr>
          <a:xfrm>
            <a:off x="5019283" y="4343474"/>
            <a:ext cx="622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solidFill>
                  <a:srgbClr val="FF0000"/>
                </a:solidFill>
              </a:rPr>
              <a:t>No</a:t>
            </a:r>
            <a:endParaRPr lang="es-CO" sz="1000" dirty="0">
              <a:solidFill>
                <a:srgbClr val="FF0000"/>
              </a:solidFill>
            </a:endParaRPr>
          </a:p>
        </p:txBody>
      </p:sp>
      <p:cxnSp>
        <p:nvCxnSpPr>
          <p:cNvPr id="153" name="274 Conector angular"/>
          <p:cNvCxnSpPr/>
          <p:nvPr/>
        </p:nvCxnSpPr>
        <p:spPr>
          <a:xfrm rot="5400000">
            <a:off x="3934077" y="4918501"/>
            <a:ext cx="1914919" cy="1230870"/>
          </a:xfrm>
          <a:prstGeom prst="bentConnector3">
            <a:avLst>
              <a:gd name="adj1" fmla="val 756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75 Conector angular"/>
          <p:cNvCxnSpPr>
            <a:stCxn id="148" idx="3"/>
            <a:endCxn id="161" idx="0"/>
          </p:cNvCxnSpPr>
          <p:nvPr/>
        </p:nvCxnSpPr>
        <p:spPr>
          <a:xfrm>
            <a:off x="6029725" y="4584607"/>
            <a:ext cx="459526" cy="417395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154 Rectángulo"/>
          <p:cNvSpPr/>
          <p:nvPr/>
        </p:nvSpPr>
        <p:spPr bwMode="auto">
          <a:xfrm>
            <a:off x="1760306" y="4952515"/>
            <a:ext cx="783396" cy="98975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56" name="155 Rectángulo"/>
          <p:cNvSpPr/>
          <p:nvPr/>
        </p:nvSpPr>
        <p:spPr bwMode="auto">
          <a:xfrm>
            <a:off x="1760306" y="5108468"/>
            <a:ext cx="783396" cy="98975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57" name="156 Rectángulo"/>
          <p:cNvSpPr/>
          <p:nvPr/>
        </p:nvSpPr>
        <p:spPr bwMode="auto">
          <a:xfrm>
            <a:off x="1760306" y="5293167"/>
            <a:ext cx="783396" cy="98975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cxnSp>
        <p:nvCxnSpPr>
          <p:cNvPr id="158" name="157 Conector recto"/>
          <p:cNvCxnSpPr>
            <a:stCxn id="155" idx="2"/>
            <a:endCxn id="156" idx="0"/>
          </p:cNvCxnSpPr>
          <p:nvPr/>
        </p:nvCxnSpPr>
        <p:spPr>
          <a:xfrm rot="5400000">
            <a:off x="2123515" y="5079979"/>
            <a:ext cx="56978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158 Conector recto"/>
          <p:cNvCxnSpPr>
            <a:stCxn id="156" idx="2"/>
            <a:endCxn id="157" idx="0"/>
          </p:cNvCxnSpPr>
          <p:nvPr/>
        </p:nvCxnSpPr>
        <p:spPr>
          <a:xfrm rot="5400000">
            <a:off x="2109142" y="5250305"/>
            <a:ext cx="85724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159 CuadroTexto"/>
          <p:cNvSpPr txBox="1"/>
          <p:nvPr/>
        </p:nvSpPr>
        <p:spPr>
          <a:xfrm>
            <a:off x="2485241" y="4884311"/>
            <a:ext cx="5218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5.1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5.2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5.3</a:t>
            </a:r>
            <a:endParaRPr lang="es-CO" sz="900" dirty="0">
              <a:solidFill>
                <a:srgbClr val="FF0000"/>
              </a:solidFill>
            </a:endParaRPr>
          </a:p>
        </p:txBody>
      </p:sp>
      <p:sp>
        <p:nvSpPr>
          <p:cNvPr id="161" name="160 Rectángulo"/>
          <p:cNvSpPr/>
          <p:nvPr/>
        </p:nvSpPr>
        <p:spPr bwMode="auto">
          <a:xfrm>
            <a:off x="6097553" y="5002002"/>
            <a:ext cx="783396" cy="98975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62" name="161 Rectángulo"/>
          <p:cNvSpPr/>
          <p:nvPr/>
        </p:nvSpPr>
        <p:spPr bwMode="auto">
          <a:xfrm>
            <a:off x="6097553" y="5157955"/>
            <a:ext cx="783396" cy="98975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63" name="162 Rectángulo"/>
          <p:cNvSpPr/>
          <p:nvPr/>
        </p:nvSpPr>
        <p:spPr bwMode="auto">
          <a:xfrm>
            <a:off x="6097553" y="5342654"/>
            <a:ext cx="783396" cy="98975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cxnSp>
        <p:nvCxnSpPr>
          <p:cNvPr id="164" name="163 Conector recto"/>
          <p:cNvCxnSpPr>
            <a:stCxn id="161" idx="2"/>
            <a:endCxn id="162" idx="0"/>
          </p:cNvCxnSpPr>
          <p:nvPr/>
        </p:nvCxnSpPr>
        <p:spPr>
          <a:xfrm rot="5400000">
            <a:off x="6460762" y="5129466"/>
            <a:ext cx="56978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164 Conector recto"/>
          <p:cNvCxnSpPr>
            <a:stCxn id="162" idx="2"/>
            <a:endCxn id="163" idx="0"/>
          </p:cNvCxnSpPr>
          <p:nvPr/>
        </p:nvCxnSpPr>
        <p:spPr>
          <a:xfrm rot="5400000">
            <a:off x="6446389" y="5299792"/>
            <a:ext cx="85724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165 CuadroTexto"/>
          <p:cNvSpPr txBox="1"/>
          <p:nvPr/>
        </p:nvSpPr>
        <p:spPr>
          <a:xfrm>
            <a:off x="6822488" y="4933798"/>
            <a:ext cx="5218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6.1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6.2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6.3</a:t>
            </a:r>
            <a:endParaRPr lang="es-CO" sz="900" dirty="0">
              <a:solidFill>
                <a:srgbClr val="FF0000"/>
              </a:solidFill>
            </a:endParaRPr>
          </a:p>
        </p:txBody>
      </p:sp>
      <p:sp>
        <p:nvSpPr>
          <p:cNvPr id="167" name="166 CuadroTexto"/>
          <p:cNvSpPr txBox="1"/>
          <p:nvPr/>
        </p:nvSpPr>
        <p:spPr>
          <a:xfrm>
            <a:off x="4606397" y="3626659"/>
            <a:ext cx="622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solidFill>
                  <a:srgbClr val="FF0000"/>
                </a:solidFill>
              </a:rPr>
              <a:t>No</a:t>
            </a:r>
            <a:endParaRPr lang="es-CO" sz="1000" dirty="0">
              <a:solidFill>
                <a:srgbClr val="FF0000"/>
              </a:solidFill>
            </a:endParaRPr>
          </a:p>
        </p:txBody>
      </p:sp>
      <p:sp>
        <p:nvSpPr>
          <p:cNvPr id="168" name="167 CuadroTexto"/>
          <p:cNvSpPr txBox="1"/>
          <p:nvPr/>
        </p:nvSpPr>
        <p:spPr>
          <a:xfrm>
            <a:off x="3609114" y="3626659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solidFill>
                  <a:srgbClr val="FF0000"/>
                </a:solidFill>
              </a:rPr>
              <a:t>Yes</a:t>
            </a:r>
            <a:endParaRPr lang="es-CO" sz="1000" dirty="0">
              <a:solidFill>
                <a:srgbClr val="FF0000"/>
              </a:solidFill>
            </a:endParaRPr>
          </a:p>
        </p:txBody>
      </p:sp>
      <p:sp>
        <p:nvSpPr>
          <p:cNvPr id="186" name="185 Rectángulo"/>
          <p:cNvSpPr/>
          <p:nvPr/>
        </p:nvSpPr>
        <p:spPr bwMode="auto">
          <a:xfrm>
            <a:off x="5334042" y="4021450"/>
            <a:ext cx="763511" cy="105148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87" name="186 Rectángulo"/>
          <p:cNvSpPr/>
          <p:nvPr/>
        </p:nvSpPr>
        <p:spPr bwMode="auto">
          <a:xfrm>
            <a:off x="5334042" y="4181076"/>
            <a:ext cx="763511" cy="105148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cxnSp>
        <p:nvCxnSpPr>
          <p:cNvPr id="188" name="187 Conector recto"/>
          <p:cNvCxnSpPr>
            <a:stCxn id="186" idx="2"/>
            <a:endCxn id="187" idx="0"/>
          </p:cNvCxnSpPr>
          <p:nvPr/>
        </p:nvCxnSpPr>
        <p:spPr>
          <a:xfrm rot="5400000">
            <a:off x="5688559" y="4153837"/>
            <a:ext cx="54477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188 CuadroTexto"/>
          <p:cNvSpPr txBox="1"/>
          <p:nvPr/>
        </p:nvSpPr>
        <p:spPr>
          <a:xfrm>
            <a:off x="3268596" y="3942726"/>
            <a:ext cx="340518" cy="41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3.1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3.2</a:t>
            </a:r>
            <a:endParaRPr lang="es-CO" sz="900" dirty="0">
              <a:solidFill>
                <a:srgbClr val="FF0000"/>
              </a:solidFill>
            </a:endParaRPr>
          </a:p>
        </p:txBody>
      </p:sp>
      <p:sp>
        <p:nvSpPr>
          <p:cNvPr id="190" name="189 CuadroTexto"/>
          <p:cNvSpPr txBox="1"/>
          <p:nvPr/>
        </p:nvSpPr>
        <p:spPr>
          <a:xfrm>
            <a:off x="6029725" y="3942726"/>
            <a:ext cx="3405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4.1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4.2</a:t>
            </a:r>
            <a:endParaRPr lang="es-CO" sz="900" dirty="0">
              <a:solidFill>
                <a:srgbClr val="FF0000"/>
              </a:solidFill>
            </a:endParaRPr>
          </a:p>
        </p:txBody>
      </p:sp>
      <p:cxnSp>
        <p:nvCxnSpPr>
          <p:cNvPr id="191" name="190 Conector angular"/>
          <p:cNvCxnSpPr>
            <a:endCxn id="120" idx="0"/>
          </p:cNvCxnSpPr>
          <p:nvPr/>
        </p:nvCxnSpPr>
        <p:spPr>
          <a:xfrm rot="5400000" flipH="1" flipV="1">
            <a:off x="818893" y="3041333"/>
            <a:ext cx="3802751" cy="3097376"/>
          </a:xfrm>
          <a:prstGeom prst="bentConnector3">
            <a:avLst>
              <a:gd name="adj1" fmla="val 106011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79 CuadroTexto"/>
          <p:cNvSpPr txBox="1"/>
          <p:nvPr/>
        </p:nvSpPr>
        <p:spPr>
          <a:xfrm>
            <a:off x="2552701" y="241301"/>
            <a:ext cx="394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 smtClean="0">
                <a:solidFill>
                  <a:srgbClr val="9933FF"/>
                </a:solidFill>
              </a:rPr>
              <a:t>ASM</a:t>
            </a:r>
            <a:endParaRPr lang="es-CO" sz="3200" dirty="0">
              <a:solidFill>
                <a:srgbClr val="9933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4863" y="3363913"/>
            <a:ext cx="237331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771776" y="933450"/>
          <a:ext cx="3781425" cy="4705350"/>
        </p:xfrm>
        <a:graphic>
          <a:graphicData uri="http://schemas.openxmlformats.org/presentationml/2006/ole">
            <p:oleObj spid="_x0000_s1026" name="Fotografía de Photo Editor" r:id="rId5" imgW="3780952" imgH="4704762" progId="">
              <p:embed/>
            </p:oleObj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838200"/>
            <a:ext cx="7848600" cy="4800600"/>
          </a:xfrm>
        </p:spPr>
        <p:txBody>
          <a:bodyPr/>
          <a:lstStyle/>
          <a:p>
            <a:pPr algn="ctr"/>
            <a:r>
              <a:rPr lang="en-US" sz="4400" dirty="0" smtClean="0"/>
              <a:t>Advanced Digital System </a:t>
            </a:r>
            <a:br>
              <a:rPr lang="en-US" sz="4400" dirty="0" smtClean="0"/>
            </a:br>
            <a:r>
              <a:rPr lang="en-US" sz="4400" dirty="0" smtClean="0"/>
              <a:t>Design Course</a:t>
            </a:r>
          </a:p>
        </p:txBody>
      </p:sp>
      <p:pic>
        <p:nvPicPr>
          <p:cNvPr id="1029" name="Picture 6" descr="pinkpanther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11976" y="3625850"/>
            <a:ext cx="15906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67 Rectángulo"/>
          <p:cNvSpPr/>
          <p:nvPr/>
        </p:nvSpPr>
        <p:spPr bwMode="auto">
          <a:xfrm>
            <a:off x="2767621" y="3391082"/>
            <a:ext cx="763511" cy="105148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69" name="68 Rectángulo"/>
          <p:cNvSpPr/>
          <p:nvPr/>
        </p:nvSpPr>
        <p:spPr bwMode="auto">
          <a:xfrm>
            <a:off x="2767621" y="3550708"/>
            <a:ext cx="763511" cy="105148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70" name="69 Rectángulo"/>
          <p:cNvSpPr/>
          <p:nvPr/>
        </p:nvSpPr>
        <p:spPr bwMode="auto">
          <a:xfrm>
            <a:off x="2767621" y="3726935"/>
            <a:ext cx="763511" cy="105148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71" name="70 Rectángulo"/>
          <p:cNvSpPr/>
          <p:nvPr/>
        </p:nvSpPr>
        <p:spPr bwMode="auto">
          <a:xfrm>
            <a:off x="2767621" y="3903536"/>
            <a:ext cx="763511" cy="105148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72" name="71 Rectángulo"/>
          <p:cNvSpPr/>
          <p:nvPr/>
        </p:nvSpPr>
        <p:spPr bwMode="auto">
          <a:xfrm>
            <a:off x="2767621" y="4070044"/>
            <a:ext cx="763511" cy="105148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cxnSp>
        <p:nvCxnSpPr>
          <p:cNvPr id="73" name="72 Conector recto"/>
          <p:cNvCxnSpPr>
            <a:stCxn id="68" idx="2"/>
            <a:endCxn id="69" idx="0"/>
          </p:cNvCxnSpPr>
          <p:nvPr/>
        </p:nvCxnSpPr>
        <p:spPr>
          <a:xfrm rot="5400000">
            <a:off x="3122138" y="3523469"/>
            <a:ext cx="54477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>
            <a:stCxn id="69" idx="2"/>
            <a:endCxn id="70" idx="0"/>
          </p:cNvCxnSpPr>
          <p:nvPr/>
        </p:nvCxnSpPr>
        <p:spPr>
          <a:xfrm rot="5400000">
            <a:off x="3113837" y="3691394"/>
            <a:ext cx="71079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>
            <a:stCxn id="70" idx="2"/>
            <a:endCxn id="71" idx="0"/>
          </p:cNvCxnSpPr>
          <p:nvPr/>
        </p:nvCxnSpPr>
        <p:spPr>
          <a:xfrm rot="5400000">
            <a:off x="3113650" y="3867809"/>
            <a:ext cx="71454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>
            <a:stCxn id="71" idx="2"/>
            <a:endCxn id="72" idx="0"/>
          </p:cNvCxnSpPr>
          <p:nvPr/>
        </p:nvCxnSpPr>
        <p:spPr>
          <a:xfrm rot="5400000">
            <a:off x="3118697" y="4039364"/>
            <a:ext cx="61359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CuadroTexto"/>
          <p:cNvSpPr txBox="1"/>
          <p:nvPr/>
        </p:nvSpPr>
        <p:spPr>
          <a:xfrm>
            <a:off x="2458456" y="3329427"/>
            <a:ext cx="41343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8.1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8.2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8.3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8.4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8.5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8.6</a:t>
            </a:r>
            <a:endParaRPr lang="es-CO" sz="900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 bwMode="auto">
          <a:xfrm>
            <a:off x="5363268" y="3397631"/>
            <a:ext cx="783396" cy="98975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99" name="98 Rectángulo"/>
          <p:cNvSpPr/>
          <p:nvPr/>
        </p:nvSpPr>
        <p:spPr bwMode="auto">
          <a:xfrm>
            <a:off x="5363268" y="3553584"/>
            <a:ext cx="783396" cy="98975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00" name="99 Rectángulo"/>
          <p:cNvSpPr/>
          <p:nvPr/>
        </p:nvSpPr>
        <p:spPr bwMode="auto">
          <a:xfrm>
            <a:off x="5363268" y="3738283"/>
            <a:ext cx="783396" cy="98975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cxnSp>
        <p:nvCxnSpPr>
          <p:cNvPr id="101" name="100 Conector recto"/>
          <p:cNvCxnSpPr>
            <a:stCxn id="98" idx="2"/>
            <a:endCxn id="99" idx="0"/>
          </p:cNvCxnSpPr>
          <p:nvPr/>
        </p:nvCxnSpPr>
        <p:spPr>
          <a:xfrm rot="5400000">
            <a:off x="5726477" y="3525095"/>
            <a:ext cx="56978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recto"/>
          <p:cNvCxnSpPr>
            <a:stCxn id="99" idx="2"/>
            <a:endCxn id="100" idx="0"/>
          </p:cNvCxnSpPr>
          <p:nvPr/>
        </p:nvCxnSpPr>
        <p:spPr>
          <a:xfrm rot="5400000">
            <a:off x="5712104" y="3695421"/>
            <a:ext cx="85724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102 CuadroTexto"/>
          <p:cNvSpPr txBox="1"/>
          <p:nvPr/>
        </p:nvSpPr>
        <p:spPr>
          <a:xfrm>
            <a:off x="6088203" y="3329427"/>
            <a:ext cx="5218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9.1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9.2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9.3</a:t>
            </a:r>
            <a:endParaRPr lang="es-CO" sz="900" dirty="0">
              <a:solidFill>
                <a:srgbClr val="FF0000"/>
              </a:solidFill>
            </a:endParaRPr>
          </a:p>
        </p:txBody>
      </p:sp>
      <p:sp>
        <p:nvSpPr>
          <p:cNvPr id="104" name="103 Rombo"/>
          <p:cNvSpPr/>
          <p:nvPr/>
        </p:nvSpPr>
        <p:spPr bwMode="auto">
          <a:xfrm>
            <a:off x="4184148" y="3146448"/>
            <a:ext cx="629445" cy="244633"/>
          </a:xfrm>
          <a:prstGeom prst="diamond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sz="1000" dirty="0" smtClean="0">
              <a:solidFill>
                <a:srgbClr val="FF0000"/>
              </a:solidFill>
            </a:endParaRPr>
          </a:p>
        </p:txBody>
      </p:sp>
      <p:cxnSp>
        <p:nvCxnSpPr>
          <p:cNvPr id="105" name="104 Conector recto de flecha"/>
          <p:cNvCxnSpPr>
            <a:endCxn id="238" idx="0"/>
          </p:cNvCxnSpPr>
          <p:nvPr/>
        </p:nvCxnSpPr>
        <p:spPr>
          <a:xfrm rot="5400000">
            <a:off x="4170891" y="1189131"/>
            <a:ext cx="683768" cy="638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05 CuadroTexto"/>
          <p:cNvSpPr txBox="1"/>
          <p:nvPr/>
        </p:nvSpPr>
        <p:spPr>
          <a:xfrm>
            <a:off x="4257569" y="3144860"/>
            <a:ext cx="64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solidFill>
                  <a:srgbClr val="FF0000"/>
                </a:solidFill>
              </a:rPr>
              <a:t>C=1</a:t>
            </a:r>
            <a:endParaRPr lang="es-CO" sz="1000" dirty="0">
              <a:solidFill>
                <a:srgbClr val="FF0000"/>
              </a:solidFill>
            </a:endParaRPr>
          </a:p>
        </p:txBody>
      </p:sp>
      <p:sp>
        <p:nvSpPr>
          <p:cNvPr id="107" name="106 CuadroTexto"/>
          <p:cNvSpPr txBox="1"/>
          <p:nvPr/>
        </p:nvSpPr>
        <p:spPr>
          <a:xfrm>
            <a:off x="3799141" y="3026045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solidFill>
                  <a:srgbClr val="FF0000"/>
                </a:solidFill>
              </a:rPr>
              <a:t>Yes</a:t>
            </a:r>
            <a:endParaRPr lang="es-CO" sz="1000" dirty="0">
              <a:solidFill>
                <a:srgbClr val="FF0000"/>
              </a:solidFill>
            </a:endParaRPr>
          </a:p>
        </p:txBody>
      </p:sp>
      <p:sp>
        <p:nvSpPr>
          <p:cNvPr id="108" name="107 CuadroTexto"/>
          <p:cNvSpPr txBox="1"/>
          <p:nvPr/>
        </p:nvSpPr>
        <p:spPr>
          <a:xfrm>
            <a:off x="4796499" y="3026045"/>
            <a:ext cx="622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solidFill>
                  <a:srgbClr val="FF0000"/>
                </a:solidFill>
              </a:rPr>
              <a:t>No</a:t>
            </a:r>
            <a:endParaRPr lang="es-CO" sz="1000" dirty="0">
              <a:solidFill>
                <a:srgbClr val="FF0000"/>
              </a:solidFill>
            </a:endParaRPr>
          </a:p>
        </p:txBody>
      </p:sp>
      <p:cxnSp>
        <p:nvCxnSpPr>
          <p:cNvPr id="109" name="108 Conector angular"/>
          <p:cNvCxnSpPr>
            <a:stCxn id="104" idx="1"/>
            <a:endCxn id="68" idx="0"/>
          </p:cNvCxnSpPr>
          <p:nvPr/>
        </p:nvCxnSpPr>
        <p:spPr>
          <a:xfrm rot="10800000" flipV="1">
            <a:off x="3149378" y="3268764"/>
            <a:ext cx="1034771" cy="122317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75 Conector angular"/>
          <p:cNvCxnSpPr>
            <a:stCxn id="104" idx="3"/>
            <a:endCxn id="98" idx="0"/>
          </p:cNvCxnSpPr>
          <p:nvPr/>
        </p:nvCxnSpPr>
        <p:spPr>
          <a:xfrm>
            <a:off x="4813593" y="3268765"/>
            <a:ext cx="941373" cy="128866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112 Rectángulo"/>
          <p:cNvSpPr/>
          <p:nvPr/>
        </p:nvSpPr>
        <p:spPr bwMode="auto">
          <a:xfrm>
            <a:off x="2767621" y="4238578"/>
            <a:ext cx="763511" cy="105148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cxnSp>
        <p:nvCxnSpPr>
          <p:cNvPr id="114" name="113 Conector recto"/>
          <p:cNvCxnSpPr>
            <a:stCxn id="72" idx="2"/>
            <a:endCxn id="113" idx="0"/>
          </p:cNvCxnSpPr>
          <p:nvPr/>
        </p:nvCxnSpPr>
        <p:spPr>
          <a:xfrm rot="5400000">
            <a:off x="3117684" y="4206885"/>
            <a:ext cx="63386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137 Rectángulo"/>
          <p:cNvSpPr/>
          <p:nvPr/>
        </p:nvSpPr>
        <p:spPr bwMode="auto">
          <a:xfrm>
            <a:off x="4129417" y="4643637"/>
            <a:ext cx="763511" cy="87793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39" name="138 Rectángulo"/>
          <p:cNvSpPr/>
          <p:nvPr/>
        </p:nvSpPr>
        <p:spPr bwMode="auto">
          <a:xfrm>
            <a:off x="4128622" y="4808560"/>
            <a:ext cx="763511" cy="87793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40" name="139 Rectángulo"/>
          <p:cNvSpPr/>
          <p:nvPr/>
        </p:nvSpPr>
        <p:spPr bwMode="auto">
          <a:xfrm>
            <a:off x="4128622" y="4955472"/>
            <a:ext cx="763511" cy="87793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41" name="140 Rectángulo"/>
          <p:cNvSpPr/>
          <p:nvPr/>
        </p:nvSpPr>
        <p:spPr bwMode="auto">
          <a:xfrm>
            <a:off x="4128618" y="5096857"/>
            <a:ext cx="763511" cy="87793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42" name="141 Rectángulo"/>
          <p:cNvSpPr/>
          <p:nvPr/>
        </p:nvSpPr>
        <p:spPr bwMode="auto">
          <a:xfrm>
            <a:off x="4128621" y="5263361"/>
            <a:ext cx="763511" cy="87793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43" name="142 Rectángulo"/>
          <p:cNvSpPr/>
          <p:nvPr/>
        </p:nvSpPr>
        <p:spPr bwMode="auto">
          <a:xfrm>
            <a:off x="4128618" y="5408515"/>
            <a:ext cx="763511" cy="87793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44" name="143 Rectángulo"/>
          <p:cNvSpPr/>
          <p:nvPr/>
        </p:nvSpPr>
        <p:spPr bwMode="auto">
          <a:xfrm>
            <a:off x="4128620" y="5542027"/>
            <a:ext cx="763511" cy="87793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45" name="144 Rectángulo"/>
          <p:cNvSpPr/>
          <p:nvPr/>
        </p:nvSpPr>
        <p:spPr bwMode="auto">
          <a:xfrm>
            <a:off x="4128619" y="5697500"/>
            <a:ext cx="763511" cy="87793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cxnSp>
        <p:nvCxnSpPr>
          <p:cNvPr id="146" name="145 Conector recto"/>
          <p:cNvCxnSpPr>
            <a:stCxn id="138" idx="2"/>
            <a:endCxn id="139" idx="0"/>
          </p:cNvCxnSpPr>
          <p:nvPr/>
        </p:nvCxnSpPr>
        <p:spPr>
          <a:xfrm rot="5400000">
            <a:off x="4472211" y="4769598"/>
            <a:ext cx="77130" cy="795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"/>
          <p:cNvCxnSpPr>
            <a:stCxn id="139" idx="2"/>
            <a:endCxn id="140" idx="0"/>
          </p:cNvCxnSpPr>
          <p:nvPr/>
        </p:nvCxnSpPr>
        <p:spPr>
          <a:xfrm rot="5400000">
            <a:off x="4480819" y="4925912"/>
            <a:ext cx="59119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"/>
          <p:cNvCxnSpPr>
            <a:stCxn id="140" idx="2"/>
            <a:endCxn id="141" idx="0"/>
          </p:cNvCxnSpPr>
          <p:nvPr/>
        </p:nvCxnSpPr>
        <p:spPr>
          <a:xfrm rot="5400000">
            <a:off x="4483580" y="5070059"/>
            <a:ext cx="53592" cy="4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"/>
          <p:cNvCxnSpPr>
            <a:stCxn id="141" idx="2"/>
            <a:endCxn id="142" idx="0"/>
          </p:cNvCxnSpPr>
          <p:nvPr/>
        </p:nvCxnSpPr>
        <p:spPr>
          <a:xfrm rot="16200000" flipH="1">
            <a:off x="4471020" y="5224003"/>
            <a:ext cx="78711" cy="3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recto"/>
          <p:cNvCxnSpPr>
            <a:stCxn id="142" idx="2"/>
            <a:endCxn id="143" idx="0"/>
          </p:cNvCxnSpPr>
          <p:nvPr/>
        </p:nvCxnSpPr>
        <p:spPr>
          <a:xfrm rot="5400000">
            <a:off x="4481696" y="5379833"/>
            <a:ext cx="57361" cy="3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150 Conector recto"/>
          <p:cNvCxnSpPr>
            <a:stCxn id="143" idx="2"/>
            <a:endCxn id="144" idx="0"/>
          </p:cNvCxnSpPr>
          <p:nvPr/>
        </p:nvCxnSpPr>
        <p:spPr>
          <a:xfrm rot="16200000" flipH="1">
            <a:off x="4487516" y="5519166"/>
            <a:ext cx="45719" cy="2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151 Conector recto"/>
          <p:cNvCxnSpPr>
            <a:stCxn id="144" idx="2"/>
            <a:endCxn id="145" idx="0"/>
          </p:cNvCxnSpPr>
          <p:nvPr/>
        </p:nvCxnSpPr>
        <p:spPr>
          <a:xfrm rot="5400000">
            <a:off x="4476536" y="5663660"/>
            <a:ext cx="67680" cy="1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152 CuadroTexto"/>
          <p:cNvSpPr txBox="1"/>
          <p:nvPr/>
        </p:nvSpPr>
        <p:spPr>
          <a:xfrm>
            <a:off x="4831448" y="4560427"/>
            <a:ext cx="552451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10.1</a:t>
            </a:r>
          </a:p>
          <a:p>
            <a:pPr>
              <a:lnSpc>
                <a:spcPct val="11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10.2</a:t>
            </a:r>
          </a:p>
          <a:p>
            <a:pPr>
              <a:lnSpc>
                <a:spcPct val="11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10.3</a:t>
            </a:r>
          </a:p>
          <a:p>
            <a:pPr>
              <a:lnSpc>
                <a:spcPct val="11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10.4</a:t>
            </a:r>
          </a:p>
          <a:p>
            <a:pPr>
              <a:lnSpc>
                <a:spcPct val="11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10.5</a:t>
            </a:r>
          </a:p>
          <a:p>
            <a:pPr>
              <a:lnSpc>
                <a:spcPct val="11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10.6</a:t>
            </a:r>
          </a:p>
          <a:p>
            <a:pPr>
              <a:lnSpc>
                <a:spcPct val="11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10.7</a:t>
            </a:r>
          </a:p>
          <a:p>
            <a:pPr>
              <a:lnSpc>
                <a:spcPct val="11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10.8</a:t>
            </a:r>
          </a:p>
        </p:txBody>
      </p:sp>
      <p:cxnSp>
        <p:nvCxnSpPr>
          <p:cNvPr id="155" name="154 Conector angular"/>
          <p:cNvCxnSpPr>
            <a:stCxn id="113" idx="2"/>
            <a:endCxn id="138" idx="0"/>
          </p:cNvCxnSpPr>
          <p:nvPr/>
        </p:nvCxnSpPr>
        <p:spPr>
          <a:xfrm rot="16200000" flipH="1">
            <a:off x="3680320" y="3812783"/>
            <a:ext cx="299911" cy="1361796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156 Conector angular"/>
          <p:cNvCxnSpPr>
            <a:stCxn id="100" idx="2"/>
            <a:endCxn id="138" idx="0"/>
          </p:cNvCxnSpPr>
          <p:nvPr/>
        </p:nvCxnSpPr>
        <p:spPr>
          <a:xfrm rot="5400000">
            <a:off x="4729881" y="3618551"/>
            <a:ext cx="806379" cy="1243793"/>
          </a:xfrm>
          <a:prstGeom prst="bentConnector3">
            <a:avLst>
              <a:gd name="adj1" fmla="val 81184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181 Conector recto de flecha"/>
          <p:cNvCxnSpPr>
            <a:stCxn id="145" idx="2"/>
          </p:cNvCxnSpPr>
          <p:nvPr/>
        </p:nvCxnSpPr>
        <p:spPr>
          <a:xfrm rot="5400000">
            <a:off x="4173951" y="6120131"/>
            <a:ext cx="671263" cy="1586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183 CuadroTexto"/>
          <p:cNvSpPr txBox="1"/>
          <p:nvPr/>
        </p:nvSpPr>
        <p:spPr>
          <a:xfrm>
            <a:off x="3816235" y="5884974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solidFill>
                  <a:srgbClr val="FF0000"/>
                </a:solidFill>
              </a:rPr>
              <a:t>Yes</a:t>
            </a:r>
            <a:endParaRPr lang="es-CO" sz="1000" dirty="0">
              <a:solidFill>
                <a:srgbClr val="FF0000"/>
              </a:solidFill>
            </a:endParaRPr>
          </a:p>
        </p:txBody>
      </p:sp>
      <p:sp>
        <p:nvSpPr>
          <p:cNvPr id="185" name="184 CuadroTexto"/>
          <p:cNvSpPr txBox="1"/>
          <p:nvPr/>
        </p:nvSpPr>
        <p:spPr>
          <a:xfrm>
            <a:off x="4813593" y="5884974"/>
            <a:ext cx="622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solidFill>
                  <a:srgbClr val="FF0000"/>
                </a:solidFill>
              </a:rPr>
              <a:t>No</a:t>
            </a:r>
            <a:endParaRPr lang="es-CO" sz="1000" dirty="0">
              <a:solidFill>
                <a:srgbClr val="FF0000"/>
              </a:solidFill>
            </a:endParaRPr>
          </a:p>
        </p:txBody>
      </p:sp>
      <p:cxnSp>
        <p:nvCxnSpPr>
          <p:cNvPr id="231" name="230 Conector recto de flecha"/>
          <p:cNvCxnSpPr/>
          <p:nvPr/>
        </p:nvCxnSpPr>
        <p:spPr>
          <a:xfrm rot="5400000" flipH="1" flipV="1">
            <a:off x="-713319" y="3685838"/>
            <a:ext cx="5531912" cy="9525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237 Rectángulo"/>
          <p:cNvSpPr/>
          <p:nvPr/>
        </p:nvSpPr>
        <p:spPr bwMode="auto">
          <a:xfrm>
            <a:off x="4127828" y="1534206"/>
            <a:ext cx="763511" cy="87793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239" name="238 Rectángulo"/>
          <p:cNvSpPr/>
          <p:nvPr/>
        </p:nvSpPr>
        <p:spPr bwMode="auto">
          <a:xfrm>
            <a:off x="4127828" y="1698335"/>
            <a:ext cx="763511" cy="87793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240" name="239 Rectángulo"/>
          <p:cNvSpPr/>
          <p:nvPr/>
        </p:nvSpPr>
        <p:spPr bwMode="auto">
          <a:xfrm>
            <a:off x="4127828" y="1846041"/>
            <a:ext cx="763511" cy="87793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241" name="240 Rectángulo"/>
          <p:cNvSpPr/>
          <p:nvPr/>
        </p:nvSpPr>
        <p:spPr bwMode="auto">
          <a:xfrm>
            <a:off x="4127828" y="1986631"/>
            <a:ext cx="763511" cy="87793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242" name="241 Rectángulo"/>
          <p:cNvSpPr/>
          <p:nvPr/>
        </p:nvSpPr>
        <p:spPr bwMode="auto">
          <a:xfrm>
            <a:off x="4127828" y="2153931"/>
            <a:ext cx="763511" cy="87793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243" name="242 Rectángulo"/>
          <p:cNvSpPr/>
          <p:nvPr/>
        </p:nvSpPr>
        <p:spPr bwMode="auto">
          <a:xfrm>
            <a:off x="4127828" y="2299084"/>
            <a:ext cx="763511" cy="87793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244" name="243 Rectángulo"/>
          <p:cNvSpPr/>
          <p:nvPr/>
        </p:nvSpPr>
        <p:spPr bwMode="auto">
          <a:xfrm>
            <a:off x="4127828" y="2432596"/>
            <a:ext cx="763511" cy="87793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245" name="244 Rectángulo"/>
          <p:cNvSpPr/>
          <p:nvPr/>
        </p:nvSpPr>
        <p:spPr bwMode="auto">
          <a:xfrm>
            <a:off x="4127828" y="2587275"/>
            <a:ext cx="763511" cy="87793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cxnSp>
        <p:nvCxnSpPr>
          <p:cNvPr id="246" name="245 Conector recto"/>
          <p:cNvCxnSpPr>
            <a:stCxn id="238" idx="2"/>
            <a:endCxn id="239" idx="0"/>
          </p:cNvCxnSpPr>
          <p:nvPr/>
        </p:nvCxnSpPr>
        <p:spPr>
          <a:xfrm rot="5400000">
            <a:off x="4471416" y="1660166"/>
            <a:ext cx="76336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246 Conector recto"/>
          <p:cNvCxnSpPr>
            <a:stCxn id="239" idx="2"/>
            <a:endCxn id="240" idx="0"/>
          </p:cNvCxnSpPr>
          <p:nvPr/>
        </p:nvCxnSpPr>
        <p:spPr>
          <a:xfrm rot="5400000">
            <a:off x="4479627" y="1816084"/>
            <a:ext cx="59913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247 Conector recto"/>
          <p:cNvCxnSpPr>
            <a:stCxn id="240" idx="2"/>
            <a:endCxn id="241" idx="0"/>
          </p:cNvCxnSpPr>
          <p:nvPr/>
        </p:nvCxnSpPr>
        <p:spPr>
          <a:xfrm rot="5400000">
            <a:off x="4483185" y="1960232"/>
            <a:ext cx="52797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248 Conector recto"/>
          <p:cNvCxnSpPr>
            <a:stCxn id="241" idx="2"/>
            <a:endCxn id="242" idx="0"/>
          </p:cNvCxnSpPr>
          <p:nvPr/>
        </p:nvCxnSpPr>
        <p:spPr>
          <a:xfrm rot="5400000">
            <a:off x="4469832" y="2114177"/>
            <a:ext cx="79507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249 Conector recto"/>
          <p:cNvCxnSpPr>
            <a:stCxn id="242" idx="2"/>
            <a:endCxn id="243" idx="0"/>
          </p:cNvCxnSpPr>
          <p:nvPr/>
        </p:nvCxnSpPr>
        <p:spPr>
          <a:xfrm rot="5400000">
            <a:off x="4480904" y="2270404"/>
            <a:ext cx="57360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250 Conector recto"/>
          <p:cNvCxnSpPr>
            <a:stCxn id="243" idx="2"/>
            <a:endCxn id="244" idx="0"/>
          </p:cNvCxnSpPr>
          <p:nvPr/>
        </p:nvCxnSpPr>
        <p:spPr>
          <a:xfrm rot="5400000">
            <a:off x="4486726" y="2409736"/>
            <a:ext cx="45719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251 Conector recto"/>
          <p:cNvCxnSpPr>
            <a:stCxn id="244" idx="2"/>
            <a:endCxn id="245" idx="0"/>
          </p:cNvCxnSpPr>
          <p:nvPr/>
        </p:nvCxnSpPr>
        <p:spPr>
          <a:xfrm rot="5400000">
            <a:off x="4476141" y="2553831"/>
            <a:ext cx="66886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252 CuadroTexto"/>
          <p:cNvSpPr txBox="1"/>
          <p:nvPr/>
        </p:nvSpPr>
        <p:spPr>
          <a:xfrm>
            <a:off x="4839881" y="1450995"/>
            <a:ext cx="552451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7.1</a:t>
            </a:r>
          </a:p>
          <a:p>
            <a:pPr>
              <a:lnSpc>
                <a:spcPct val="11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7.2</a:t>
            </a:r>
          </a:p>
          <a:p>
            <a:pPr>
              <a:lnSpc>
                <a:spcPct val="11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7.3</a:t>
            </a:r>
          </a:p>
          <a:p>
            <a:pPr>
              <a:lnSpc>
                <a:spcPct val="11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7.4</a:t>
            </a:r>
          </a:p>
          <a:p>
            <a:pPr>
              <a:lnSpc>
                <a:spcPct val="11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7.5</a:t>
            </a:r>
          </a:p>
          <a:p>
            <a:pPr>
              <a:lnSpc>
                <a:spcPct val="11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7.6</a:t>
            </a:r>
          </a:p>
          <a:p>
            <a:pPr>
              <a:lnSpc>
                <a:spcPct val="11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7.7</a:t>
            </a:r>
          </a:p>
          <a:p>
            <a:pPr>
              <a:lnSpc>
                <a:spcPct val="11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7.8</a:t>
            </a:r>
          </a:p>
        </p:txBody>
      </p:sp>
      <p:cxnSp>
        <p:nvCxnSpPr>
          <p:cNvPr id="254" name="253 Conector recto de flecha"/>
          <p:cNvCxnSpPr>
            <a:stCxn id="245" idx="2"/>
            <a:endCxn id="104" idx="0"/>
          </p:cNvCxnSpPr>
          <p:nvPr/>
        </p:nvCxnSpPr>
        <p:spPr>
          <a:xfrm rot="5400000">
            <a:off x="4268538" y="2905402"/>
            <a:ext cx="471380" cy="10713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2552701" y="241301"/>
            <a:ext cx="394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 smtClean="0">
                <a:solidFill>
                  <a:srgbClr val="9933FF"/>
                </a:solidFill>
              </a:rPr>
              <a:t>ASM</a:t>
            </a:r>
            <a:endParaRPr lang="es-CO" sz="3200" dirty="0">
              <a:solidFill>
                <a:srgbClr val="9933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 bwMode="auto">
          <a:xfrm>
            <a:off x="5446953" y="4975409"/>
            <a:ext cx="497769" cy="263782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sz="1000" dirty="0" smtClean="0">
              <a:solidFill>
                <a:srgbClr val="FF0000"/>
              </a:solidFill>
            </a:endParaRPr>
          </a:p>
        </p:txBody>
      </p:sp>
      <p:sp>
        <p:nvSpPr>
          <p:cNvPr id="6" name="5 Rombo"/>
          <p:cNvSpPr/>
          <p:nvPr/>
        </p:nvSpPr>
        <p:spPr bwMode="auto">
          <a:xfrm>
            <a:off x="4411112" y="4975409"/>
            <a:ext cx="497441" cy="263782"/>
          </a:xfrm>
          <a:prstGeom prst="diamond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sz="1000" dirty="0" smtClean="0">
              <a:solidFill>
                <a:srgbClr val="FF0000"/>
              </a:solidFill>
            </a:endParaRPr>
          </a:p>
        </p:txBody>
      </p:sp>
      <p:cxnSp>
        <p:nvCxnSpPr>
          <p:cNvPr id="7" name="6 Conector recto de flecha"/>
          <p:cNvCxnSpPr>
            <a:stCxn id="6" idx="3"/>
            <a:endCxn id="5" idx="1"/>
          </p:cNvCxnSpPr>
          <p:nvPr/>
        </p:nvCxnSpPr>
        <p:spPr>
          <a:xfrm>
            <a:off x="4908553" y="5107300"/>
            <a:ext cx="538400" cy="15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4484927" y="4992971"/>
            <a:ext cx="534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solidFill>
                  <a:srgbClr val="FF0000"/>
                </a:solidFill>
              </a:rPr>
              <a:t>Z=1</a:t>
            </a:r>
            <a:endParaRPr lang="es-CO" sz="1000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434253" y="4975409"/>
            <a:ext cx="508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solidFill>
                  <a:srgbClr val="FF0000"/>
                </a:solidFill>
              </a:rPr>
              <a:t>END</a:t>
            </a:r>
            <a:endParaRPr lang="es-CO" sz="1000" dirty="0">
              <a:solidFill>
                <a:srgbClr val="FF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885770" y="4861078"/>
            <a:ext cx="503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solidFill>
                  <a:srgbClr val="FF0000"/>
                </a:solidFill>
              </a:rPr>
              <a:t>Yes</a:t>
            </a:r>
            <a:endParaRPr lang="es-CO" sz="1000" dirty="0">
              <a:solidFill>
                <a:srgbClr val="FF0000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873038" y="4861079"/>
            <a:ext cx="513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000" dirty="0" smtClean="0">
                <a:solidFill>
                  <a:srgbClr val="FF0000"/>
                </a:solidFill>
              </a:rPr>
              <a:t>No</a:t>
            </a:r>
            <a:endParaRPr lang="es-CO" sz="1000" dirty="0">
              <a:solidFill>
                <a:srgbClr val="FF0000"/>
              </a:solidFill>
            </a:endParaRPr>
          </a:p>
        </p:txBody>
      </p:sp>
      <p:sp>
        <p:nvSpPr>
          <p:cNvPr id="23" name="22 Rectángulo"/>
          <p:cNvSpPr/>
          <p:nvPr/>
        </p:nvSpPr>
        <p:spPr bwMode="auto">
          <a:xfrm>
            <a:off x="2957376" y="3582966"/>
            <a:ext cx="763511" cy="105148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24" name="23 Rectángulo"/>
          <p:cNvSpPr/>
          <p:nvPr/>
        </p:nvSpPr>
        <p:spPr bwMode="auto">
          <a:xfrm>
            <a:off x="2957376" y="3742592"/>
            <a:ext cx="763511" cy="105148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25" name="24 Rectángulo"/>
          <p:cNvSpPr/>
          <p:nvPr/>
        </p:nvSpPr>
        <p:spPr bwMode="auto">
          <a:xfrm>
            <a:off x="2957376" y="3918819"/>
            <a:ext cx="763511" cy="105148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26" name="25 Rectángulo"/>
          <p:cNvSpPr/>
          <p:nvPr/>
        </p:nvSpPr>
        <p:spPr bwMode="auto">
          <a:xfrm>
            <a:off x="2957376" y="4095420"/>
            <a:ext cx="763511" cy="105148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27" name="26 Rectángulo"/>
          <p:cNvSpPr/>
          <p:nvPr/>
        </p:nvSpPr>
        <p:spPr bwMode="auto">
          <a:xfrm>
            <a:off x="2957376" y="4261928"/>
            <a:ext cx="763511" cy="105148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cxnSp>
        <p:nvCxnSpPr>
          <p:cNvPr id="28" name="27 Conector recto"/>
          <p:cNvCxnSpPr>
            <a:stCxn id="23" idx="2"/>
            <a:endCxn id="24" idx="0"/>
          </p:cNvCxnSpPr>
          <p:nvPr/>
        </p:nvCxnSpPr>
        <p:spPr>
          <a:xfrm rot="5400000">
            <a:off x="3311893" y="3715353"/>
            <a:ext cx="54478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stCxn id="24" idx="2"/>
            <a:endCxn id="25" idx="0"/>
          </p:cNvCxnSpPr>
          <p:nvPr/>
        </p:nvCxnSpPr>
        <p:spPr>
          <a:xfrm rot="5400000">
            <a:off x="3303593" y="3883279"/>
            <a:ext cx="71079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25" idx="2"/>
            <a:endCxn id="26" idx="0"/>
          </p:cNvCxnSpPr>
          <p:nvPr/>
        </p:nvCxnSpPr>
        <p:spPr>
          <a:xfrm rot="5400000">
            <a:off x="3303406" y="4059693"/>
            <a:ext cx="71453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>
            <a:stCxn id="26" idx="2"/>
            <a:endCxn id="27" idx="0"/>
          </p:cNvCxnSpPr>
          <p:nvPr/>
        </p:nvCxnSpPr>
        <p:spPr>
          <a:xfrm rot="5400000">
            <a:off x="3308452" y="4231248"/>
            <a:ext cx="61360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2648211" y="3521311"/>
            <a:ext cx="41343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14.1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14.2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14.3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14.4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14.5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14.6</a:t>
            </a:r>
            <a:endParaRPr lang="es-CO" sz="900" dirty="0">
              <a:solidFill>
                <a:srgbClr val="FF0000"/>
              </a:solidFill>
            </a:endParaRPr>
          </a:p>
        </p:txBody>
      </p:sp>
      <p:sp>
        <p:nvSpPr>
          <p:cNvPr id="33" name="32 Rectángulo"/>
          <p:cNvSpPr/>
          <p:nvPr/>
        </p:nvSpPr>
        <p:spPr bwMode="auto">
          <a:xfrm>
            <a:off x="5553023" y="3589515"/>
            <a:ext cx="783396" cy="98975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34" name="33 Rectángulo"/>
          <p:cNvSpPr/>
          <p:nvPr/>
        </p:nvSpPr>
        <p:spPr bwMode="auto">
          <a:xfrm>
            <a:off x="5553023" y="3745468"/>
            <a:ext cx="783396" cy="98975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35" name="34 Rectángulo"/>
          <p:cNvSpPr/>
          <p:nvPr/>
        </p:nvSpPr>
        <p:spPr bwMode="auto">
          <a:xfrm>
            <a:off x="5553023" y="3930167"/>
            <a:ext cx="783396" cy="98975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cxnSp>
        <p:nvCxnSpPr>
          <p:cNvPr id="36" name="35 Conector recto"/>
          <p:cNvCxnSpPr>
            <a:stCxn id="33" idx="2"/>
            <a:endCxn id="34" idx="0"/>
          </p:cNvCxnSpPr>
          <p:nvPr/>
        </p:nvCxnSpPr>
        <p:spPr>
          <a:xfrm rot="5400000">
            <a:off x="5916232" y="3716979"/>
            <a:ext cx="56978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34" idx="2"/>
            <a:endCxn id="35" idx="0"/>
          </p:cNvCxnSpPr>
          <p:nvPr/>
        </p:nvCxnSpPr>
        <p:spPr>
          <a:xfrm rot="5400000">
            <a:off x="5901859" y="3887305"/>
            <a:ext cx="85724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Rombo"/>
          <p:cNvSpPr/>
          <p:nvPr/>
        </p:nvSpPr>
        <p:spPr bwMode="auto">
          <a:xfrm>
            <a:off x="4318373" y="3276678"/>
            <a:ext cx="629445" cy="244633"/>
          </a:xfrm>
          <a:prstGeom prst="diamond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sz="1000" dirty="0" smtClean="0">
              <a:solidFill>
                <a:srgbClr val="FF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4422750" y="3279385"/>
            <a:ext cx="455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solidFill>
                  <a:srgbClr val="FF0000"/>
                </a:solidFill>
              </a:rPr>
              <a:t>C=1</a:t>
            </a:r>
            <a:endParaRPr lang="es-CO" sz="1000" dirty="0">
              <a:solidFill>
                <a:srgbClr val="FF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3933366" y="3156275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solidFill>
                  <a:srgbClr val="FF0000"/>
                </a:solidFill>
              </a:rPr>
              <a:t>Yes</a:t>
            </a:r>
            <a:endParaRPr lang="es-CO" sz="1000" dirty="0">
              <a:solidFill>
                <a:srgbClr val="FF0000"/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4930724" y="3156275"/>
            <a:ext cx="622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solidFill>
                  <a:srgbClr val="FF0000"/>
                </a:solidFill>
              </a:rPr>
              <a:t>No</a:t>
            </a:r>
            <a:endParaRPr lang="es-CO" sz="1000" dirty="0">
              <a:solidFill>
                <a:srgbClr val="FF0000"/>
              </a:solidFill>
            </a:endParaRPr>
          </a:p>
        </p:txBody>
      </p:sp>
      <p:cxnSp>
        <p:nvCxnSpPr>
          <p:cNvPr id="42" name="108 Conector angular"/>
          <p:cNvCxnSpPr>
            <a:stCxn id="38" idx="1"/>
            <a:endCxn id="23" idx="0"/>
          </p:cNvCxnSpPr>
          <p:nvPr/>
        </p:nvCxnSpPr>
        <p:spPr>
          <a:xfrm rot="10800000" flipV="1">
            <a:off x="3339133" y="3398994"/>
            <a:ext cx="979241" cy="183971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175 Conector angular"/>
          <p:cNvCxnSpPr>
            <a:stCxn id="38" idx="3"/>
            <a:endCxn id="33" idx="0"/>
          </p:cNvCxnSpPr>
          <p:nvPr/>
        </p:nvCxnSpPr>
        <p:spPr>
          <a:xfrm>
            <a:off x="4947818" y="3398995"/>
            <a:ext cx="996903" cy="190520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Rectángulo"/>
          <p:cNvSpPr/>
          <p:nvPr/>
        </p:nvSpPr>
        <p:spPr bwMode="auto">
          <a:xfrm>
            <a:off x="2957376" y="4430462"/>
            <a:ext cx="763511" cy="105148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cxnSp>
        <p:nvCxnSpPr>
          <p:cNvPr id="45" name="44 Conector recto"/>
          <p:cNvCxnSpPr>
            <a:stCxn id="27" idx="2"/>
            <a:endCxn id="44" idx="0"/>
          </p:cNvCxnSpPr>
          <p:nvPr/>
        </p:nvCxnSpPr>
        <p:spPr>
          <a:xfrm rot="5400000">
            <a:off x="3307439" y="4398769"/>
            <a:ext cx="63386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>
            <a:off x="6292370" y="3504489"/>
            <a:ext cx="5218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15.1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15.2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15.3</a:t>
            </a:r>
            <a:endParaRPr lang="es-CO" sz="900" dirty="0">
              <a:solidFill>
                <a:srgbClr val="FF0000"/>
              </a:solidFill>
            </a:endParaRPr>
          </a:p>
        </p:txBody>
      </p:sp>
      <p:cxnSp>
        <p:nvCxnSpPr>
          <p:cNvPr id="47" name="213 Forma"/>
          <p:cNvCxnSpPr>
            <a:stCxn id="35" idx="2"/>
            <a:endCxn id="6" idx="0"/>
          </p:cNvCxnSpPr>
          <p:nvPr/>
        </p:nvCxnSpPr>
        <p:spPr>
          <a:xfrm rot="5400000">
            <a:off x="4829144" y="3859831"/>
            <a:ext cx="946267" cy="1284888"/>
          </a:xfrm>
          <a:prstGeom prst="bentConnector3">
            <a:avLst>
              <a:gd name="adj1" fmla="val 77104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215 Forma"/>
          <p:cNvCxnSpPr>
            <a:stCxn id="44" idx="2"/>
            <a:endCxn id="6" idx="0"/>
          </p:cNvCxnSpPr>
          <p:nvPr/>
        </p:nvCxnSpPr>
        <p:spPr>
          <a:xfrm rot="16200000" flipH="1">
            <a:off x="3779583" y="4095158"/>
            <a:ext cx="439799" cy="1320701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>
            <a:stCxn id="132" idx="2"/>
            <a:endCxn id="38" idx="0"/>
          </p:cNvCxnSpPr>
          <p:nvPr/>
        </p:nvCxnSpPr>
        <p:spPr>
          <a:xfrm rot="5400000">
            <a:off x="4529375" y="3165406"/>
            <a:ext cx="214993" cy="755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angular"/>
          <p:cNvCxnSpPr/>
          <p:nvPr/>
        </p:nvCxnSpPr>
        <p:spPr>
          <a:xfrm rot="16200000" flipV="1">
            <a:off x="1283104" y="1980877"/>
            <a:ext cx="4232588" cy="2023434"/>
          </a:xfrm>
          <a:prstGeom prst="bentConnector3">
            <a:avLst>
              <a:gd name="adj1" fmla="val -409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106 Rectángulo"/>
          <p:cNvSpPr/>
          <p:nvPr/>
        </p:nvSpPr>
        <p:spPr bwMode="auto">
          <a:xfrm>
            <a:off x="2940283" y="1518798"/>
            <a:ext cx="763511" cy="105148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08" name="107 Rectángulo"/>
          <p:cNvSpPr/>
          <p:nvPr/>
        </p:nvSpPr>
        <p:spPr bwMode="auto">
          <a:xfrm>
            <a:off x="2940283" y="1678424"/>
            <a:ext cx="763511" cy="105148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09" name="108 Rectángulo"/>
          <p:cNvSpPr/>
          <p:nvPr/>
        </p:nvSpPr>
        <p:spPr bwMode="auto">
          <a:xfrm>
            <a:off x="2940283" y="1854651"/>
            <a:ext cx="763511" cy="105148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10" name="109 Rectángulo"/>
          <p:cNvSpPr/>
          <p:nvPr/>
        </p:nvSpPr>
        <p:spPr bwMode="auto">
          <a:xfrm>
            <a:off x="2940283" y="2031252"/>
            <a:ext cx="763511" cy="105148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11" name="110 Rectángulo"/>
          <p:cNvSpPr/>
          <p:nvPr/>
        </p:nvSpPr>
        <p:spPr bwMode="auto">
          <a:xfrm>
            <a:off x="2940283" y="2197760"/>
            <a:ext cx="763511" cy="105148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cxnSp>
        <p:nvCxnSpPr>
          <p:cNvPr id="112" name="111 Conector recto"/>
          <p:cNvCxnSpPr>
            <a:stCxn id="107" idx="2"/>
            <a:endCxn id="108" idx="0"/>
          </p:cNvCxnSpPr>
          <p:nvPr/>
        </p:nvCxnSpPr>
        <p:spPr>
          <a:xfrm rot="5400000">
            <a:off x="3294800" y="1651185"/>
            <a:ext cx="54478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recto"/>
          <p:cNvCxnSpPr>
            <a:stCxn id="108" idx="2"/>
            <a:endCxn id="109" idx="0"/>
          </p:cNvCxnSpPr>
          <p:nvPr/>
        </p:nvCxnSpPr>
        <p:spPr>
          <a:xfrm rot="5400000">
            <a:off x="3286500" y="1819111"/>
            <a:ext cx="71079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13 Conector recto"/>
          <p:cNvCxnSpPr>
            <a:stCxn id="109" idx="2"/>
            <a:endCxn id="110" idx="0"/>
          </p:cNvCxnSpPr>
          <p:nvPr/>
        </p:nvCxnSpPr>
        <p:spPr>
          <a:xfrm rot="5400000">
            <a:off x="3286313" y="1995525"/>
            <a:ext cx="71453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recto"/>
          <p:cNvCxnSpPr>
            <a:stCxn id="110" idx="2"/>
            <a:endCxn id="111" idx="0"/>
          </p:cNvCxnSpPr>
          <p:nvPr/>
        </p:nvCxnSpPr>
        <p:spPr>
          <a:xfrm rot="5400000">
            <a:off x="3291359" y="2167080"/>
            <a:ext cx="61360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15 CuadroTexto"/>
          <p:cNvSpPr txBox="1"/>
          <p:nvPr/>
        </p:nvSpPr>
        <p:spPr>
          <a:xfrm>
            <a:off x="2631118" y="1457143"/>
            <a:ext cx="41343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11.1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11.2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11.3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11.4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11.5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11.6</a:t>
            </a:r>
            <a:endParaRPr lang="es-CO" sz="900" dirty="0">
              <a:solidFill>
                <a:srgbClr val="FF0000"/>
              </a:solidFill>
            </a:endParaRPr>
          </a:p>
        </p:txBody>
      </p:sp>
      <p:sp>
        <p:nvSpPr>
          <p:cNvPr id="117" name="116 Rectángulo"/>
          <p:cNvSpPr/>
          <p:nvPr/>
        </p:nvSpPr>
        <p:spPr bwMode="auto">
          <a:xfrm>
            <a:off x="5535930" y="1525347"/>
            <a:ext cx="783396" cy="98975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18" name="117 Rectángulo"/>
          <p:cNvSpPr/>
          <p:nvPr/>
        </p:nvSpPr>
        <p:spPr bwMode="auto">
          <a:xfrm>
            <a:off x="5535930" y="1681300"/>
            <a:ext cx="783396" cy="98975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19" name="118 Rectángulo"/>
          <p:cNvSpPr/>
          <p:nvPr/>
        </p:nvSpPr>
        <p:spPr bwMode="auto">
          <a:xfrm>
            <a:off x="5535930" y="1865999"/>
            <a:ext cx="783396" cy="98975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cxnSp>
        <p:nvCxnSpPr>
          <p:cNvPr id="120" name="119 Conector recto"/>
          <p:cNvCxnSpPr>
            <a:stCxn id="117" idx="2"/>
            <a:endCxn id="118" idx="0"/>
          </p:cNvCxnSpPr>
          <p:nvPr/>
        </p:nvCxnSpPr>
        <p:spPr>
          <a:xfrm rot="5400000">
            <a:off x="5899139" y="1652811"/>
            <a:ext cx="56978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recto"/>
          <p:cNvCxnSpPr>
            <a:stCxn id="118" idx="2"/>
            <a:endCxn id="119" idx="0"/>
          </p:cNvCxnSpPr>
          <p:nvPr/>
        </p:nvCxnSpPr>
        <p:spPr>
          <a:xfrm rot="5400000">
            <a:off x="5884766" y="1823137"/>
            <a:ext cx="85724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121 Rombo"/>
          <p:cNvSpPr/>
          <p:nvPr/>
        </p:nvSpPr>
        <p:spPr bwMode="auto">
          <a:xfrm>
            <a:off x="4301280" y="1212510"/>
            <a:ext cx="629445" cy="244633"/>
          </a:xfrm>
          <a:prstGeom prst="diamond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sz="1000" dirty="0" smtClean="0">
              <a:solidFill>
                <a:srgbClr val="FF0000"/>
              </a:solidFill>
            </a:endParaRPr>
          </a:p>
        </p:txBody>
      </p:sp>
      <p:sp>
        <p:nvSpPr>
          <p:cNvPr id="123" name="122 CuadroTexto"/>
          <p:cNvSpPr txBox="1"/>
          <p:nvPr/>
        </p:nvSpPr>
        <p:spPr>
          <a:xfrm>
            <a:off x="4422750" y="1194100"/>
            <a:ext cx="64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solidFill>
                  <a:srgbClr val="FF0000"/>
                </a:solidFill>
              </a:rPr>
              <a:t>C=1</a:t>
            </a:r>
            <a:endParaRPr lang="es-CO" sz="1000" dirty="0">
              <a:solidFill>
                <a:srgbClr val="FF0000"/>
              </a:solidFill>
            </a:endParaRPr>
          </a:p>
        </p:txBody>
      </p:sp>
      <p:cxnSp>
        <p:nvCxnSpPr>
          <p:cNvPr id="124" name="108 Conector angular"/>
          <p:cNvCxnSpPr>
            <a:stCxn id="122" idx="1"/>
            <a:endCxn id="107" idx="0"/>
          </p:cNvCxnSpPr>
          <p:nvPr/>
        </p:nvCxnSpPr>
        <p:spPr>
          <a:xfrm rot="10800000" flipV="1">
            <a:off x="3322040" y="1334826"/>
            <a:ext cx="979241" cy="183971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175 Conector angular"/>
          <p:cNvCxnSpPr>
            <a:stCxn id="122" idx="3"/>
            <a:endCxn id="117" idx="0"/>
          </p:cNvCxnSpPr>
          <p:nvPr/>
        </p:nvCxnSpPr>
        <p:spPr>
          <a:xfrm>
            <a:off x="4930725" y="1334827"/>
            <a:ext cx="996903" cy="190520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125 Rectángulo"/>
          <p:cNvSpPr/>
          <p:nvPr/>
        </p:nvSpPr>
        <p:spPr bwMode="auto">
          <a:xfrm>
            <a:off x="2940283" y="2366294"/>
            <a:ext cx="763511" cy="105148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cxnSp>
        <p:nvCxnSpPr>
          <p:cNvPr id="127" name="126 Conector recto"/>
          <p:cNvCxnSpPr>
            <a:stCxn id="111" idx="2"/>
            <a:endCxn id="126" idx="0"/>
          </p:cNvCxnSpPr>
          <p:nvPr/>
        </p:nvCxnSpPr>
        <p:spPr>
          <a:xfrm rot="5400000">
            <a:off x="3290346" y="2334601"/>
            <a:ext cx="63386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27 CuadroTexto"/>
          <p:cNvSpPr txBox="1"/>
          <p:nvPr/>
        </p:nvSpPr>
        <p:spPr>
          <a:xfrm>
            <a:off x="6275277" y="1440321"/>
            <a:ext cx="5218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12.1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12.2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12.3</a:t>
            </a:r>
            <a:endParaRPr lang="es-CO" sz="900" dirty="0">
              <a:solidFill>
                <a:srgbClr val="FF0000"/>
              </a:solidFill>
            </a:endParaRPr>
          </a:p>
        </p:txBody>
      </p:sp>
      <p:cxnSp>
        <p:nvCxnSpPr>
          <p:cNvPr id="129" name="213 Forma"/>
          <p:cNvCxnSpPr>
            <a:stCxn id="119" idx="2"/>
            <a:endCxn id="131" idx="0"/>
          </p:cNvCxnSpPr>
          <p:nvPr/>
        </p:nvCxnSpPr>
        <p:spPr>
          <a:xfrm rot="5400000">
            <a:off x="4868169" y="1737451"/>
            <a:ext cx="831937" cy="1286982"/>
          </a:xfrm>
          <a:prstGeom prst="bentConnector3">
            <a:avLst>
              <a:gd name="adj1" fmla="val 80913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215 Forma"/>
          <p:cNvCxnSpPr>
            <a:stCxn id="126" idx="2"/>
            <a:endCxn id="131" idx="0"/>
          </p:cNvCxnSpPr>
          <p:nvPr/>
        </p:nvCxnSpPr>
        <p:spPr>
          <a:xfrm rot="16200000" flipH="1">
            <a:off x="3818608" y="1974872"/>
            <a:ext cx="325469" cy="1318607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130 Rectángulo"/>
          <p:cNvSpPr/>
          <p:nvPr/>
        </p:nvSpPr>
        <p:spPr bwMode="auto">
          <a:xfrm>
            <a:off x="4258890" y="2796911"/>
            <a:ext cx="763511" cy="105148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32" name="131 Rectángulo"/>
          <p:cNvSpPr/>
          <p:nvPr/>
        </p:nvSpPr>
        <p:spPr bwMode="auto">
          <a:xfrm>
            <a:off x="4258890" y="2956537"/>
            <a:ext cx="763511" cy="105148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cxnSp>
        <p:nvCxnSpPr>
          <p:cNvPr id="133" name="132 Conector recto"/>
          <p:cNvCxnSpPr>
            <a:stCxn id="131" idx="2"/>
            <a:endCxn id="132" idx="0"/>
          </p:cNvCxnSpPr>
          <p:nvPr/>
        </p:nvCxnSpPr>
        <p:spPr>
          <a:xfrm rot="5400000">
            <a:off x="4613407" y="2929298"/>
            <a:ext cx="54477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134 CuadroTexto"/>
          <p:cNvSpPr txBox="1"/>
          <p:nvPr/>
        </p:nvSpPr>
        <p:spPr>
          <a:xfrm>
            <a:off x="4949777" y="2696938"/>
            <a:ext cx="3966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13.1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13.2</a:t>
            </a:r>
            <a:endParaRPr lang="es-CO" sz="900" dirty="0">
              <a:solidFill>
                <a:srgbClr val="FF0000"/>
              </a:solidFill>
            </a:endParaRPr>
          </a:p>
        </p:txBody>
      </p:sp>
      <p:cxnSp>
        <p:nvCxnSpPr>
          <p:cNvPr id="136" name="135 Conector recto de flecha"/>
          <p:cNvCxnSpPr>
            <a:endCxn id="122" idx="0"/>
          </p:cNvCxnSpPr>
          <p:nvPr/>
        </p:nvCxnSpPr>
        <p:spPr>
          <a:xfrm rot="5400000">
            <a:off x="4447899" y="1044405"/>
            <a:ext cx="336209" cy="15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2552701" y="241301"/>
            <a:ext cx="394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 smtClean="0">
                <a:solidFill>
                  <a:srgbClr val="9933FF"/>
                </a:solidFill>
              </a:rPr>
              <a:t>ASM</a:t>
            </a:r>
            <a:endParaRPr lang="es-CO" sz="3200" dirty="0">
              <a:solidFill>
                <a:srgbClr val="9933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64" descr="panthmm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6" y="4267200"/>
            <a:ext cx="1073151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1295401" y="101312"/>
            <a:ext cx="608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200" dirty="0" smtClean="0">
                <a:solidFill>
                  <a:srgbClr val="9933FF"/>
                </a:solidFill>
              </a:rPr>
              <a:t>División 2N/N con restauración</a:t>
            </a:r>
            <a:endParaRPr lang="es-CO" sz="3200" dirty="0">
              <a:solidFill>
                <a:srgbClr val="9933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84201" y="1154490"/>
            <a:ext cx="8267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00FF"/>
                </a:solidFill>
              </a:rPr>
              <a:t>Diseñar una FSM para calcular la división 2N/N usando el procesador UV2009. Los datos son de 8 bits: dividendo en R0 y R1, divisor en R2, cociente en R3 y residuo en R4. Realizar el ASM.</a:t>
            </a:r>
            <a:endParaRPr lang="es-CO" dirty="0">
              <a:solidFill>
                <a:srgbClr val="0000FF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5997471" y="3230027"/>
            <a:ext cx="2374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dirty="0" smtClean="0">
                <a:solidFill>
                  <a:srgbClr val="0000FF"/>
                </a:solidFill>
              </a:rPr>
              <a:t>La ALU (S</a:t>
            </a:r>
            <a:r>
              <a:rPr lang="es-CO" sz="1800" baseline="-25000" dirty="0">
                <a:solidFill>
                  <a:srgbClr val="0000FF"/>
                </a:solidFill>
              </a:rPr>
              <a:t>0</a:t>
            </a:r>
            <a:r>
              <a:rPr lang="es-CO" sz="1800" dirty="0" smtClean="0">
                <a:solidFill>
                  <a:srgbClr val="0000FF"/>
                </a:solidFill>
              </a:rPr>
              <a:t>S</a:t>
            </a:r>
            <a:r>
              <a:rPr lang="es-CO" sz="1800" baseline="-25000" dirty="0" smtClean="0">
                <a:solidFill>
                  <a:srgbClr val="0000FF"/>
                </a:solidFill>
              </a:rPr>
              <a:t>1</a:t>
            </a:r>
            <a:r>
              <a:rPr lang="es-CO" sz="1800" dirty="0" smtClean="0">
                <a:solidFill>
                  <a:srgbClr val="0000FF"/>
                </a:solidFill>
              </a:rPr>
              <a:t>): 00 = A </a:t>
            </a:r>
            <a:r>
              <a:rPr lang="es-CO" sz="1800" dirty="0" err="1" smtClean="0">
                <a:solidFill>
                  <a:srgbClr val="0000FF"/>
                </a:solidFill>
              </a:rPr>
              <a:t>or</a:t>
            </a:r>
            <a:r>
              <a:rPr lang="es-CO" sz="1800" dirty="0" smtClean="0">
                <a:solidFill>
                  <a:srgbClr val="0000FF"/>
                </a:solidFill>
              </a:rPr>
              <a:t> B;</a:t>
            </a:r>
          </a:p>
          <a:p>
            <a:r>
              <a:rPr lang="es-CO" sz="1800" dirty="0" smtClean="0">
                <a:solidFill>
                  <a:srgbClr val="0000FF"/>
                </a:solidFill>
              </a:rPr>
              <a:t>01 = A and B;</a:t>
            </a:r>
          </a:p>
          <a:p>
            <a:r>
              <a:rPr lang="es-CO" sz="1800" dirty="0" smtClean="0">
                <a:solidFill>
                  <a:srgbClr val="0000FF"/>
                </a:solidFill>
              </a:rPr>
              <a:t>10 = A + B;</a:t>
            </a:r>
          </a:p>
          <a:p>
            <a:r>
              <a:rPr lang="es-CO" sz="1800" dirty="0" smtClean="0">
                <a:solidFill>
                  <a:srgbClr val="0000FF"/>
                </a:solidFill>
              </a:rPr>
              <a:t>11 = A-B.</a:t>
            </a:r>
          </a:p>
          <a:p>
            <a:endParaRPr lang="es-CO" sz="1800" dirty="0">
              <a:solidFill>
                <a:srgbClr val="0000FF"/>
              </a:solidFill>
            </a:endParaRPr>
          </a:p>
          <a:p>
            <a:r>
              <a:rPr lang="es-CO" sz="1800" dirty="0" err="1" smtClean="0">
                <a:solidFill>
                  <a:srgbClr val="0000FF"/>
                </a:solidFill>
              </a:rPr>
              <a:t>Shifter</a:t>
            </a:r>
            <a:r>
              <a:rPr lang="es-CO" sz="1800" dirty="0" smtClean="0">
                <a:solidFill>
                  <a:srgbClr val="0000FF"/>
                </a:solidFill>
              </a:rPr>
              <a:t> (S):</a:t>
            </a:r>
          </a:p>
          <a:p>
            <a:r>
              <a:rPr lang="es-CO" sz="1800" dirty="0" smtClean="0">
                <a:solidFill>
                  <a:srgbClr val="0000FF"/>
                </a:solidFill>
              </a:rPr>
              <a:t>1 desplaza lógico SHL;</a:t>
            </a:r>
          </a:p>
          <a:p>
            <a:r>
              <a:rPr lang="es-CO" sz="1800" dirty="0" smtClean="0">
                <a:solidFill>
                  <a:srgbClr val="0000FF"/>
                </a:solidFill>
              </a:rPr>
              <a:t>0 desplaza lógico SHR.</a:t>
            </a:r>
            <a:endParaRPr lang="es-CO" sz="1800" dirty="0">
              <a:solidFill>
                <a:srgbClr val="0000FF"/>
              </a:solidFill>
            </a:endParaRPr>
          </a:p>
        </p:txBody>
      </p:sp>
      <p:sp>
        <p:nvSpPr>
          <p:cNvPr id="79" name="78 Proceso"/>
          <p:cNvSpPr/>
          <p:nvPr/>
        </p:nvSpPr>
        <p:spPr>
          <a:xfrm>
            <a:off x="1943045" y="4100673"/>
            <a:ext cx="813123" cy="147386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400" dirty="0"/>
          </a:p>
        </p:txBody>
      </p:sp>
      <p:sp>
        <p:nvSpPr>
          <p:cNvPr id="80" name="79 Proceso"/>
          <p:cNvSpPr/>
          <p:nvPr/>
        </p:nvSpPr>
        <p:spPr>
          <a:xfrm>
            <a:off x="1943048" y="3658151"/>
            <a:ext cx="813121" cy="225664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400" dirty="0"/>
          </a:p>
        </p:txBody>
      </p:sp>
      <p:sp>
        <p:nvSpPr>
          <p:cNvPr id="81" name="80 Proceso"/>
          <p:cNvSpPr/>
          <p:nvPr/>
        </p:nvSpPr>
        <p:spPr>
          <a:xfrm>
            <a:off x="1943048" y="3899141"/>
            <a:ext cx="813121" cy="200991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400" dirty="0"/>
          </a:p>
        </p:txBody>
      </p:sp>
      <p:sp>
        <p:nvSpPr>
          <p:cNvPr id="82" name="81 Proceso"/>
          <p:cNvSpPr/>
          <p:nvPr/>
        </p:nvSpPr>
        <p:spPr>
          <a:xfrm>
            <a:off x="1943048" y="5361576"/>
            <a:ext cx="813121" cy="225664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400" dirty="0"/>
          </a:p>
        </p:txBody>
      </p:sp>
      <p:sp>
        <p:nvSpPr>
          <p:cNvPr id="83" name="82 CuadroTexto"/>
          <p:cNvSpPr txBox="1"/>
          <p:nvPr/>
        </p:nvSpPr>
        <p:spPr>
          <a:xfrm>
            <a:off x="2136409" y="3600711"/>
            <a:ext cx="425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s-CO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83 CuadroTexto"/>
          <p:cNvSpPr txBox="1"/>
          <p:nvPr/>
        </p:nvSpPr>
        <p:spPr>
          <a:xfrm>
            <a:off x="2136407" y="3826375"/>
            <a:ext cx="6769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s-CO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84 CuadroTexto"/>
          <p:cNvSpPr txBox="1"/>
          <p:nvPr/>
        </p:nvSpPr>
        <p:spPr>
          <a:xfrm>
            <a:off x="2136407" y="5301400"/>
            <a:ext cx="437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s-CO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85 CuadroTexto"/>
          <p:cNvSpPr txBox="1"/>
          <p:nvPr/>
        </p:nvSpPr>
        <p:spPr>
          <a:xfrm>
            <a:off x="2057486" y="4569122"/>
            <a:ext cx="1008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s-CO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EG</a:t>
            </a: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86 Flecha arriba"/>
          <p:cNvSpPr/>
          <p:nvPr/>
        </p:nvSpPr>
        <p:spPr>
          <a:xfrm>
            <a:off x="2008410" y="3162124"/>
            <a:ext cx="179057" cy="4513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400" dirty="0"/>
          </a:p>
        </p:txBody>
      </p:sp>
      <p:sp>
        <p:nvSpPr>
          <p:cNvPr id="89" name="88 Flecha arriba"/>
          <p:cNvSpPr/>
          <p:nvPr/>
        </p:nvSpPr>
        <p:spPr>
          <a:xfrm>
            <a:off x="2187467" y="5658504"/>
            <a:ext cx="162141" cy="4633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400" dirty="0"/>
          </a:p>
        </p:txBody>
      </p:sp>
      <p:sp>
        <p:nvSpPr>
          <p:cNvPr id="90" name="89 Proceso"/>
          <p:cNvSpPr/>
          <p:nvPr/>
        </p:nvSpPr>
        <p:spPr>
          <a:xfrm>
            <a:off x="3677485" y="3613452"/>
            <a:ext cx="673945" cy="225664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400" dirty="0"/>
          </a:p>
        </p:txBody>
      </p:sp>
      <p:sp>
        <p:nvSpPr>
          <p:cNvPr id="91" name="90 CuadroTexto"/>
          <p:cNvSpPr txBox="1"/>
          <p:nvPr/>
        </p:nvSpPr>
        <p:spPr>
          <a:xfrm>
            <a:off x="3815028" y="3574621"/>
            <a:ext cx="6546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s-CO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91 Proceso"/>
          <p:cNvSpPr/>
          <p:nvPr/>
        </p:nvSpPr>
        <p:spPr>
          <a:xfrm>
            <a:off x="4488582" y="3600711"/>
            <a:ext cx="673945" cy="225664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400" dirty="0"/>
          </a:p>
        </p:txBody>
      </p:sp>
      <p:sp>
        <p:nvSpPr>
          <p:cNvPr id="93" name="92 CuadroTexto"/>
          <p:cNvSpPr txBox="1"/>
          <p:nvPr/>
        </p:nvSpPr>
        <p:spPr>
          <a:xfrm>
            <a:off x="4631146" y="3574621"/>
            <a:ext cx="4705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s-CO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93 Flecha arriba"/>
          <p:cNvSpPr/>
          <p:nvPr/>
        </p:nvSpPr>
        <p:spPr>
          <a:xfrm rot="10800000">
            <a:off x="4000819" y="3162125"/>
            <a:ext cx="160484" cy="4124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400" dirty="0"/>
          </a:p>
        </p:txBody>
      </p:sp>
      <p:sp>
        <p:nvSpPr>
          <p:cNvPr id="96" name="95 Triángulo isósceles"/>
          <p:cNvSpPr/>
          <p:nvPr/>
        </p:nvSpPr>
        <p:spPr>
          <a:xfrm rot="10800000">
            <a:off x="4439669" y="4122219"/>
            <a:ext cx="290781" cy="25651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400" dirty="0"/>
          </a:p>
        </p:txBody>
      </p:sp>
      <p:sp>
        <p:nvSpPr>
          <p:cNvPr id="97" name="96 Proceso"/>
          <p:cNvSpPr/>
          <p:nvPr/>
        </p:nvSpPr>
        <p:spPr>
          <a:xfrm>
            <a:off x="4105958" y="4997701"/>
            <a:ext cx="673945" cy="225664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400" dirty="0"/>
          </a:p>
        </p:txBody>
      </p:sp>
      <p:sp>
        <p:nvSpPr>
          <p:cNvPr id="98" name="97 Flecha arriba"/>
          <p:cNvSpPr/>
          <p:nvPr/>
        </p:nvSpPr>
        <p:spPr>
          <a:xfrm rot="10800000">
            <a:off x="4333251" y="5278488"/>
            <a:ext cx="183387" cy="1916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400" dirty="0"/>
          </a:p>
        </p:txBody>
      </p:sp>
      <p:pic>
        <p:nvPicPr>
          <p:cNvPr id="99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2579" y="4140674"/>
            <a:ext cx="1037195" cy="622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99 Flecha arriba"/>
          <p:cNvSpPr>
            <a:spLocks noChangeArrowheads="1"/>
          </p:cNvSpPr>
          <p:nvPr/>
        </p:nvSpPr>
        <p:spPr bwMode="auto">
          <a:xfrm rot="10800000">
            <a:off x="4656211" y="3921229"/>
            <a:ext cx="174968" cy="219443"/>
          </a:xfrm>
          <a:prstGeom prst="up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25400" algn="ctr">
            <a:solidFill>
              <a:srgbClr val="00956F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s-CO" sz="14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01" name="100 Flecha arriba"/>
          <p:cNvSpPr/>
          <p:nvPr/>
        </p:nvSpPr>
        <p:spPr>
          <a:xfrm rot="10800000">
            <a:off x="4042936" y="3899140"/>
            <a:ext cx="147539" cy="2415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400" dirty="0"/>
          </a:p>
        </p:txBody>
      </p:sp>
      <p:sp>
        <p:nvSpPr>
          <p:cNvPr id="102" name="56 CuadroTexto"/>
          <p:cNvSpPr txBox="1">
            <a:spLocks noChangeArrowheads="1"/>
          </p:cNvSpPr>
          <p:nvPr/>
        </p:nvSpPr>
        <p:spPr bwMode="auto">
          <a:xfrm>
            <a:off x="4129062" y="4427975"/>
            <a:ext cx="6212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</a:rPr>
              <a:t>ALU</a:t>
            </a:r>
          </a:p>
        </p:txBody>
      </p:sp>
      <p:sp>
        <p:nvSpPr>
          <p:cNvPr id="103" name="102 Flecha arriba"/>
          <p:cNvSpPr/>
          <p:nvPr/>
        </p:nvSpPr>
        <p:spPr>
          <a:xfrm rot="10800000">
            <a:off x="4333253" y="4763013"/>
            <a:ext cx="177817" cy="1833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400" dirty="0"/>
          </a:p>
        </p:txBody>
      </p:sp>
      <p:sp>
        <p:nvSpPr>
          <p:cNvPr id="104" name="103 CuadroTexto"/>
          <p:cNvSpPr txBox="1"/>
          <p:nvPr/>
        </p:nvSpPr>
        <p:spPr>
          <a:xfrm>
            <a:off x="4014457" y="4946367"/>
            <a:ext cx="11691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 smtClean="0">
                <a:solidFill>
                  <a:srgbClr val="595959"/>
                </a:solidFill>
              </a:rPr>
              <a:t> SHIFTER</a:t>
            </a:r>
            <a:endParaRPr lang="es-CO" sz="1200" dirty="0">
              <a:solidFill>
                <a:srgbClr val="595959"/>
              </a:solidFill>
            </a:endParaRPr>
          </a:p>
        </p:txBody>
      </p:sp>
      <p:sp>
        <p:nvSpPr>
          <p:cNvPr id="105" name="104 CuadroTexto"/>
          <p:cNvSpPr txBox="1"/>
          <p:nvPr/>
        </p:nvSpPr>
        <p:spPr>
          <a:xfrm>
            <a:off x="1295402" y="2601040"/>
            <a:ext cx="8159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CO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 A</a:t>
            </a:r>
          </a:p>
        </p:txBody>
      </p:sp>
      <p:sp>
        <p:nvSpPr>
          <p:cNvPr id="106" name="105 CuadroTexto"/>
          <p:cNvSpPr txBox="1"/>
          <p:nvPr/>
        </p:nvSpPr>
        <p:spPr>
          <a:xfrm>
            <a:off x="1271236" y="2915903"/>
            <a:ext cx="8159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CO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 B</a:t>
            </a:r>
          </a:p>
        </p:txBody>
      </p:sp>
      <p:sp>
        <p:nvSpPr>
          <p:cNvPr id="107" name="106 CuadroTexto"/>
          <p:cNvSpPr txBox="1"/>
          <p:nvPr/>
        </p:nvSpPr>
        <p:spPr>
          <a:xfrm>
            <a:off x="1533634" y="5875592"/>
            <a:ext cx="8159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CO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 C</a:t>
            </a:r>
          </a:p>
        </p:txBody>
      </p:sp>
      <p:sp>
        <p:nvSpPr>
          <p:cNvPr id="108" name="107 Proceso"/>
          <p:cNvSpPr/>
          <p:nvPr/>
        </p:nvSpPr>
        <p:spPr>
          <a:xfrm>
            <a:off x="4132754" y="5545673"/>
            <a:ext cx="673945" cy="225664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400" dirty="0"/>
          </a:p>
        </p:txBody>
      </p:sp>
      <p:sp>
        <p:nvSpPr>
          <p:cNvPr id="109" name="108 CuadroTexto"/>
          <p:cNvSpPr txBox="1"/>
          <p:nvPr/>
        </p:nvSpPr>
        <p:spPr>
          <a:xfrm>
            <a:off x="4261438" y="5507572"/>
            <a:ext cx="4705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CO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s-CO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109 Flecha arriba"/>
          <p:cNvSpPr/>
          <p:nvPr/>
        </p:nvSpPr>
        <p:spPr>
          <a:xfrm rot="10800000">
            <a:off x="4351429" y="5815346"/>
            <a:ext cx="165209" cy="3064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400" dirty="0"/>
          </a:p>
        </p:txBody>
      </p:sp>
      <p:cxnSp>
        <p:nvCxnSpPr>
          <p:cNvPr id="111" name="110 Conector recto"/>
          <p:cNvCxnSpPr/>
          <p:nvPr/>
        </p:nvCxnSpPr>
        <p:spPr>
          <a:xfrm>
            <a:off x="1295401" y="3112239"/>
            <a:ext cx="4502979" cy="1588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recto"/>
          <p:cNvCxnSpPr/>
          <p:nvPr/>
        </p:nvCxnSpPr>
        <p:spPr>
          <a:xfrm>
            <a:off x="1302686" y="2847261"/>
            <a:ext cx="4495695" cy="1588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15 Flecha arriba"/>
          <p:cNvSpPr/>
          <p:nvPr/>
        </p:nvSpPr>
        <p:spPr>
          <a:xfrm rot="10800000">
            <a:off x="4817133" y="2915902"/>
            <a:ext cx="206035" cy="6661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400" dirty="0"/>
          </a:p>
        </p:txBody>
      </p:sp>
      <p:sp>
        <p:nvSpPr>
          <p:cNvPr id="117" name="116 Flecha arriba"/>
          <p:cNvSpPr/>
          <p:nvPr/>
        </p:nvSpPr>
        <p:spPr>
          <a:xfrm>
            <a:off x="2418071" y="2915903"/>
            <a:ext cx="212835" cy="6975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400" dirty="0"/>
          </a:p>
        </p:txBody>
      </p:sp>
      <p:cxnSp>
        <p:nvCxnSpPr>
          <p:cNvPr id="118" name="117 Conector recto"/>
          <p:cNvCxnSpPr/>
          <p:nvPr/>
        </p:nvCxnSpPr>
        <p:spPr>
          <a:xfrm>
            <a:off x="1501776" y="6161802"/>
            <a:ext cx="4495695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recto de flecha"/>
          <p:cNvCxnSpPr>
            <a:stCxn id="102" idx="1"/>
            <a:endCxn id="122" idx="3"/>
          </p:cNvCxnSpPr>
          <p:nvPr/>
        </p:nvCxnSpPr>
        <p:spPr>
          <a:xfrm rot="10800000">
            <a:off x="3815028" y="4569122"/>
            <a:ext cx="314035" cy="1274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120 Rectángulo"/>
          <p:cNvSpPr/>
          <p:nvPr/>
        </p:nvSpPr>
        <p:spPr bwMode="auto">
          <a:xfrm>
            <a:off x="3396385" y="4472176"/>
            <a:ext cx="209321" cy="193891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22" name="121 Rectángulo"/>
          <p:cNvSpPr/>
          <p:nvPr/>
        </p:nvSpPr>
        <p:spPr bwMode="auto">
          <a:xfrm>
            <a:off x="3605706" y="4472176"/>
            <a:ext cx="209321" cy="193891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25" name="124 CuadroTexto"/>
          <p:cNvSpPr txBox="1"/>
          <p:nvPr/>
        </p:nvSpPr>
        <p:spPr>
          <a:xfrm>
            <a:off x="3335622" y="4384456"/>
            <a:ext cx="54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Z</a:t>
            </a:r>
            <a:r>
              <a:rPr lang="es-CO" sz="1800" dirty="0" smtClean="0"/>
              <a:t>  c</a:t>
            </a:r>
            <a:endParaRPr lang="es-CO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6000" y="277168"/>
            <a:ext cx="665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rgbClr val="9933FF"/>
                </a:solidFill>
              </a:rPr>
              <a:t>ASM y </a:t>
            </a:r>
            <a:r>
              <a:rPr lang="es-CO" dirty="0" err="1" smtClean="0">
                <a:solidFill>
                  <a:srgbClr val="9933FF"/>
                </a:solidFill>
              </a:rPr>
              <a:t>Datapa</a:t>
            </a:r>
            <a:r>
              <a:rPr lang="es-CO" dirty="0" smtClean="0">
                <a:solidFill>
                  <a:srgbClr val="9933FF"/>
                </a:solidFill>
              </a:rPr>
              <a:t> original</a:t>
            </a:r>
            <a:endParaRPr lang="es-CO" dirty="0">
              <a:solidFill>
                <a:srgbClr val="9933FF"/>
              </a:solidFill>
            </a:endParaRPr>
          </a:p>
        </p:txBody>
      </p:sp>
      <p:sp>
        <p:nvSpPr>
          <p:cNvPr id="5" name="4 Rectángulo"/>
          <p:cNvSpPr/>
          <p:nvPr/>
        </p:nvSpPr>
        <p:spPr bwMode="auto">
          <a:xfrm>
            <a:off x="2527300" y="1441450"/>
            <a:ext cx="812800" cy="342900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FF0000"/>
              </a:solidFill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6406359" y="933619"/>
            <a:ext cx="812800" cy="342900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FF0000"/>
              </a:solidFill>
            </a:endParaRPr>
          </a:p>
        </p:txBody>
      </p:sp>
      <p:sp>
        <p:nvSpPr>
          <p:cNvPr id="7" name="6 Rectángulo"/>
          <p:cNvSpPr/>
          <p:nvPr/>
        </p:nvSpPr>
        <p:spPr bwMode="auto">
          <a:xfrm>
            <a:off x="6126960" y="2022078"/>
            <a:ext cx="1371600" cy="605632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FF0000"/>
              </a:solidFill>
            </a:endParaRPr>
          </a:p>
        </p:txBody>
      </p:sp>
      <p:sp>
        <p:nvSpPr>
          <p:cNvPr id="8" name="7 Rectángulo"/>
          <p:cNvSpPr/>
          <p:nvPr/>
        </p:nvSpPr>
        <p:spPr bwMode="auto">
          <a:xfrm>
            <a:off x="5926135" y="2980948"/>
            <a:ext cx="1758955" cy="342900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FF0000"/>
              </a:solidFill>
            </a:endParaRPr>
          </a:p>
        </p:txBody>
      </p:sp>
      <p:sp>
        <p:nvSpPr>
          <p:cNvPr id="9" name="8 Rectángulo"/>
          <p:cNvSpPr/>
          <p:nvPr/>
        </p:nvSpPr>
        <p:spPr bwMode="auto">
          <a:xfrm>
            <a:off x="6301187" y="3517254"/>
            <a:ext cx="1008852" cy="342900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FF0000"/>
              </a:solidFill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7429500" y="4035426"/>
            <a:ext cx="812800" cy="342900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FF0000"/>
              </a:solidFill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7324729" y="4620202"/>
            <a:ext cx="1022347" cy="584775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FF0000"/>
              </a:solidFill>
            </a:endParaRPr>
          </a:p>
        </p:txBody>
      </p:sp>
      <p:sp>
        <p:nvSpPr>
          <p:cNvPr id="12" name="11 Rectángulo"/>
          <p:cNvSpPr/>
          <p:nvPr/>
        </p:nvSpPr>
        <p:spPr bwMode="auto">
          <a:xfrm>
            <a:off x="5586413" y="4620202"/>
            <a:ext cx="1015999" cy="574893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FF0000"/>
              </a:solidFill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7442200" y="5765800"/>
            <a:ext cx="602851" cy="342900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FF0000"/>
              </a:solidFill>
            </a:endParaRPr>
          </a:p>
        </p:txBody>
      </p:sp>
      <p:sp>
        <p:nvSpPr>
          <p:cNvPr id="14" name="13 Rombo"/>
          <p:cNvSpPr/>
          <p:nvPr/>
        </p:nvSpPr>
        <p:spPr bwMode="auto">
          <a:xfrm>
            <a:off x="6500018" y="1460203"/>
            <a:ext cx="609601" cy="343694"/>
          </a:xfrm>
          <a:prstGeom prst="diamond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FF0000"/>
              </a:solidFill>
            </a:endParaRPr>
          </a:p>
        </p:txBody>
      </p:sp>
      <p:sp>
        <p:nvSpPr>
          <p:cNvPr id="15" name="14 Rombo"/>
          <p:cNvSpPr/>
          <p:nvPr/>
        </p:nvSpPr>
        <p:spPr bwMode="auto">
          <a:xfrm>
            <a:off x="6498038" y="4037014"/>
            <a:ext cx="629445" cy="342900"/>
          </a:xfrm>
          <a:prstGeom prst="diamond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FF0000"/>
              </a:solidFill>
            </a:endParaRPr>
          </a:p>
        </p:txBody>
      </p:sp>
      <p:cxnSp>
        <p:nvCxnSpPr>
          <p:cNvPr id="19" name="18 Conector recto de flecha"/>
          <p:cNvCxnSpPr>
            <a:stCxn id="6" idx="2"/>
            <a:endCxn id="14" idx="0"/>
          </p:cNvCxnSpPr>
          <p:nvPr/>
        </p:nvCxnSpPr>
        <p:spPr>
          <a:xfrm rot="5400000">
            <a:off x="6716949" y="1364390"/>
            <a:ext cx="183683" cy="7941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angular"/>
          <p:cNvCxnSpPr>
            <a:stCxn id="14" idx="3"/>
            <a:endCxn id="6" idx="3"/>
          </p:cNvCxnSpPr>
          <p:nvPr/>
        </p:nvCxnSpPr>
        <p:spPr>
          <a:xfrm flipV="1">
            <a:off x="7109619" y="1105069"/>
            <a:ext cx="109541" cy="526980"/>
          </a:xfrm>
          <a:prstGeom prst="bentConnector3">
            <a:avLst>
              <a:gd name="adj1" fmla="val 308689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14" idx="2"/>
            <a:endCxn id="7" idx="0"/>
          </p:cNvCxnSpPr>
          <p:nvPr/>
        </p:nvCxnSpPr>
        <p:spPr>
          <a:xfrm rot="16200000" flipH="1">
            <a:off x="6699698" y="1909016"/>
            <a:ext cx="218182" cy="7943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7" idx="2"/>
            <a:endCxn id="8" idx="0"/>
          </p:cNvCxnSpPr>
          <p:nvPr/>
        </p:nvCxnSpPr>
        <p:spPr>
          <a:xfrm rot="5400000">
            <a:off x="6632568" y="2800756"/>
            <a:ext cx="353238" cy="714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8" idx="2"/>
            <a:endCxn id="9" idx="0"/>
          </p:cNvCxnSpPr>
          <p:nvPr/>
        </p:nvCxnSpPr>
        <p:spPr>
          <a:xfrm rot="5400000">
            <a:off x="6708910" y="3420552"/>
            <a:ext cx="193406" cy="15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stCxn id="9" idx="2"/>
            <a:endCxn id="15" idx="0"/>
          </p:cNvCxnSpPr>
          <p:nvPr/>
        </p:nvCxnSpPr>
        <p:spPr>
          <a:xfrm rot="16200000" flipH="1">
            <a:off x="6720757" y="3945010"/>
            <a:ext cx="176860" cy="714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Rombo"/>
          <p:cNvSpPr/>
          <p:nvPr/>
        </p:nvSpPr>
        <p:spPr bwMode="auto">
          <a:xfrm>
            <a:off x="6406360" y="5765800"/>
            <a:ext cx="602453" cy="342900"/>
          </a:xfrm>
          <a:prstGeom prst="diamond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FF0000"/>
              </a:solidFill>
            </a:endParaRPr>
          </a:p>
        </p:txBody>
      </p:sp>
      <p:cxnSp>
        <p:nvCxnSpPr>
          <p:cNvPr id="38" name="37 Conector recto de flecha"/>
          <p:cNvCxnSpPr>
            <a:stCxn id="15" idx="3"/>
            <a:endCxn id="10" idx="1"/>
          </p:cNvCxnSpPr>
          <p:nvPr/>
        </p:nvCxnSpPr>
        <p:spPr>
          <a:xfrm flipV="1">
            <a:off x="7127481" y="4206876"/>
            <a:ext cx="302019" cy="15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10" idx="2"/>
            <a:endCxn id="11" idx="0"/>
          </p:cNvCxnSpPr>
          <p:nvPr/>
        </p:nvCxnSpPr>
        <p:spPr>
          <a:xfrm rot="16200000" flipH="1">
            <a:off x="7714965" y="4499261"/>
            <a:ext cx="241875" cy="3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stCxn id="36" idx="3"/>
            <a:endCxn id="13" idx="1"/>
          </p:cNvCxnSpPr>
          <p:nvPr/>
        </p:nvCxnSpPr>
        <p:spPr>
          <a:xfrm>
            <a:off x="7008813" y="5937251"/>
            <a:ext cx="433388" cy="15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Forma"/>
          <p:cNvCxnSpPr>
            <a:stCxn id="15" idx="1"/>
            <a:endCxn id="12" idx="0"/>
          </p:cNvCxnSpPr>
          <p:nvPr/>
        </p:nvCxnSpPr>
        <p:spPr>
          <a:xfrm rot="10800000" flipV="1">
            <a:off x="6094411" y="4208464"/>
            <a:ext cx="403627" cy="411737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Forma"/>
          <p:cNvCxnSpPr>
            <a:stCxn id="12" idx="2"/>
            <a:endCxn id="36" idx="0"/>
          </p:cNvCxnSpPr>
          <p:nvPr/>
        </p:nvCxnSpPr>
        <p:spPr>
          <a:xfrm rot="16200000" flipH="1">
            <a:off x="6115646" y="5173860"/>
            <a:ext cx="570706" cy="613175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angular"/>
          <p:cNvCxnSpPr>
            <a:stCxn id="11" idx="2"/>
            <a:endCxn id="36" idx="0"/>
          </p:cNvCxnSpPr>
          <p:nvPr/>
        </p:nvCxnSpPr>
        <p:spPr>
          <a:xfrm rot="5400000">
            <a:off x="6991333" y="4921230"/>
            <a:ext cx="560824" cy="1128316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Forma"/>
          <p:cNvCxnSpPr>
            <a:stCxn id="36" idx="1"/>
            <a:endCxn id="8" idx="0"/>
          </p:cNvCxnSpPr>
          <p:nvPr/>
        </p:nvCxnSpPr>
        <p:spPr>
          <a:xfrm rot="10800000" flipH="1">
            <a:off x="6406359" y="2980948"/>
            <a:ext cx="399253" cy="2956302"/>
          </a:xfrm>
          <a:prstGeom prst="bentConnector4">
            <a:avLst>
              <a:gd name="adj1" fmla="val -301595"/>
              <a:gd name="adj2" fmla="val 107733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 de flecha"/>
          <p:cNvCxnSpPr>
            <a:stCxn id="5" idx="2"/>
          </p:cNvCxnSpPr>
          <p:nvPr/>
        </p:nvCxnSpPr>
        <p:spPr>
          <a:xfrm rot="5400000">
            <a:off x="2663826" y="2054225"/>
            <a:ext cx="539750" cy="15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86 Forma libre"/>
          <p:cNvSpPr/>
          <p:nvPr/>
        </p:nvSpPr>
        <p:spPr bwMode="auto">
          <a:xfrm>
            <a:off x="1676401" y="2324895"/>
            <a:ext cx="1460500" cy="660400"/>
          </a:xfrm>
          <a:custGeom>
            <a:avLst/>
            <a:gdLst>
              <a:gd name="connsiteX0" fmla="*/ 1866900 w 1866900"/>
              <a:gd name="connsiteY0" fmla="*/ 0 h 977900"/>
              <a:gd name="connsiteX1" fmla="*/ 1130300 w 1866900"/>
              <a:gd name="connsiteY1" fmla="*/ 0 h 977900"/>
              <a:gd name="connsiteX2" fmla="*/ 876300 w 1866900"/>
              <a:gd name="connsiteY2" fmla="*/ 381000 h 977900"/>
              <a:gd name="connsiteX3" fmla="*/ 635000 w 1866900"/>
              <a:gd name="connsiteY3" fmla="*/ 0 h 977900"/>
              <a:gd name="connsiteX4" fmla="*/ 0 w 1866900"/>
              <a:gd name="connsiteY4" fmla="*/ 12700 h 977900"/>
              <a:gd name="connsiteX5" fmla="*/ 508000 w 1866900"/>
              <a:gd name="connsiteY5" fmla="*/ 977900 h 977900"/>
              <a:gd name="connsiteX6" fmla="*/ 1308100 w 1866900"/>
              <a:gd name="connsiteY6" fmla="*/ 977900 h 977900"/>
              <a:gd name="connsiteX7" fmla="*/ 1866900 w 1866900"/>
              <a:gd name="connsiteY7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6900" h="977900">
                <a:moveTo>
                  <a:pt x="1866900" y="0"/>
                </a:moveTo>
                <a:lnTo>
                  <a:pt x="1130300" y="0"/>
                </a:lnTo>
                <a:lnTo>
                  <a:pt x="876300" y="381000"/>
                </a:lnTo>
                <a:lnTo>
                  <a:pt x="635000" y="0"/>
                </a:lnTo>
                <a:lnTo>
                  <a:pt x="0" y="12700"/>
                </a:lnTo>
                <a:lnTo>
                  <a:pt x="508000" y="977900"/>
                </a:lnTo>
                <a:lnTo>
                  <a:pt x="1308100" y="977900"/>
                </a:lnTo>
                <a:lnTo>
                  <a:pt x="1866900" y="0"/>
                </a:lnTo>
                <a:close/>
              </a:path>
            </a:pathLst>
          </a:cu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 bwMode="auto">
          <a:xfrm>
            <a:off x="1930400" y="3518693"/>
            <a:ext cx="812800" cy="342900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 bwMode="auto">
          <a:xfrm>
            <a:off x="2743200" y="3518693"/>
            <a:ext cx="812800" cy="342900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FF0000"/>
              </a:solidFill>
            </a:endParaRPr>
          </a:p>
        </p:txBody>
      </p:sp>
      <p:cxnSp>
        <p:nvCxnSpPr>
          <p:cNvPr id="92" name="91 Conector recto de flecha"/>
          <p:cNvCxnSpPr>
            <a:endCxn id="89" idx="0"/>
          </p:cNvCxnSpPr>
          <p:nvPr/>
        </p:nvCxnSpPr>
        <p:spPr>
          <a:xfrm rot="5400000">
            <a:off x="2070102" y="3251994"/>
            <a:ext cx="533399" cy="15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Forma"/>
          <p:cNvCxnSpPr>
            <a:stCxn id="89" idx="2"/>
          </p:cNvCxnSpPr>
          <p:nvPr/>
        </p:nvCxnSpPr>
        <p:spPr>
          <a:xfrm rot="5400000" flipH="1">
            <a:off x="1365251" y="2890044"/>
            <a:ext cx="1536699" cy="406400"/>
          </a:xfrm>
          <a:prstGeom prst="bentConnector5">
            <a:avLst>
              <a:gd name="adj1" fmla="val -14876"/>
              <a:gd name="adj2" fmla="val 296875"/>
              <a:gd name="adj3" fmla="val 119835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 de flecha"/>
          <p:cNvCxnSpPr>
            <a:stCxn id="89" idx="2"/>
          </p:cNvCxnSpPr>
          <p:nvPr/>
        </p:nvCxnSpPr>
        <p:spPr>
          <a:xfrm rot="5400000">
            <a:off x="2045098" y="4153296"/>
            <a:ext cx="583407" cy="15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111 Conector recto de flecha"/>
          <p:cNvCxnSpPr>
            <a:stCxn id="90" idx="2"/>
          </p:cNvCxnSpPr>
          <p:nvPr/>
        </p:nvCxnSpPr>
        <p:spPr>
          <a:xfrm rot="16200000" flipH="1">
            <a:off x="2857502" y="4153691"/>
            <a:ext cx="584201" cy="3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recto de flecha"/>
          <p:cNvCxnSpPr/>
          <p:nvPr/>
        </p:nvCxnSpPr>
        <p:spPr>
          <a:xfrm flipH="1">
            <a:off x="3556000" y="3688704"/>
            <a:ext cx="279400" cy="144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129 CuadroTexto"/>
          <p:cNvSpPr txBox="1"/>
          <p:nvPr/>
        </p:nvSpPr>
        <p:spPr>
          <a:xfrm>
            <a:off x="2755903" y="1415018"/>
            <a:ext cx="3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dirty="0" smtClean="0">
                <a:solidFill>
                  <a:srgbClr val="FF0000"/>
                </a:solidFill>
              </a:rPr>
              <a:t>d</a:t>
            </a:r>
            <a:endParaRPr lang="es-CO" sz="1800" dirty="0">
              <a:solidFill>
                <a:srgbClr val="FF0000"/>
              </a:solidFill>
            </a:endParaRPr>
          </a:p>
        </p:txBody>
      </p:sp>
      <p:sp>
        <p:nvSpPr>
          <p:cNvPr id="131" name="130 CuadroTexto"/>
          <p:cNvSpPr txBox="1"/>
          <p:nvPr/>
        </p:nvSpPr>
        <p:spPr>
          <a:xfrm>
            <a:off x="2108200" y="2500869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dirty="0" smtClean="0">
                <a:solidFill>
                  <a:srgbClr val="FF0000"/>
                </a:solidFill>
              </a:rPr>
              <a:t> +/-</a:t>
            </a:r>
            <a:endParaRPr lang="es-CO" sz="1800" dirty="0">
              <a:solidFill>
                <a:srgbClr val="FF0000"/>
              </a:solidFill>
            </a:endParaRPr>
          </a:p>
        </p:txBody>
      </p:sp>
      <p:sp>
        <p:nvSpPr>
          <p:cNvPr id="132" name="131 CuadroTexto"/>
          <p:cNvSpPr txBox="1"/>
          <p:nvPr/>
        </p:nvSpPr>
        <p:spPr>
          <a:xfrm>
            <a:off x="3937000" y="3340101"/>
            <a:ext cx="27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dirty="0" smtClean="0">
                <a:solidFill>
                  <a:srgbClr val="FF0000"/>
                </a:solidFill>
              </a:rPr>
              <a:t>01</a:t>
            </a:r>
            <a:endParaRPr lang="es-CO" sz="1800" dirty="0">
              <a:solidFill>
                <a:srgbClr val="FF0000"/>
              </a:solidFill>
            </a:endParaRPr>
          </a:p>
        </p:txBody>
      </p:sp>
      <p:sp>
        <p:nvSpPr>
          <p:cNvPr id="133" name="132 Forma libre"/>
          <p:cNvSpPr/>
          <p:nvPr/>
        </p:nvSpPr>
        <p:spPr>
          <a:xfrm>
            <a:off x="3848100" y="3340101"/>
            <a:ext cx="228600" cy="635000"/>
          </a:xfrm>
          <a:custGeom>
            <a:avLst/>
            <a:gdLst>
              <a:gd name="connsiteX0" fmla="*/ 215900 w 228600"/>
              <a:gd name="connsiteY0" fmla="*/ 0 h 635000"/>
              <a:gd name="connsiteX1" fmla="*/ 114300 w 228600"/>
              <a:gd name="connsiteY1" fmla="*/ 0 h 635000"/>
              <a:gd name="connsiteX2" fmla="*/ 0 w 228600"/>
              <a:gd name="connsiteY2" fmla="*/ 355600 h 635000"/>
              <a:gd name="connsiteX3" fmla="*/ 139700 w 228600"/>
              <a:gd name="connsiteY3" fmla="*/ 635000 h 635000"/>
              <a:gd name="connsiteX4" fmla="*/ 228600 w 228600"/>
              <a:gd name="connsiteY4" fmla="*/ 635000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635000">
                <a:moveTo>
                  <a:pt x="215900" y="0"/>
                </a:moveTo>
                <a:lnTo>
                  <a:pt x="114300" y="0"/>
                </a:lnTo>
                <a:lnTo>
                  <a:pt x="0" y="355600"/>
                </a:lnTo>
                <a:lnTo>
                  <a:pt x="139700" y="635000"/>
                </a:lnTo>
                <a:lnTo>
                  <a:pt x="228600" y="635000"/>
                </a:lnTo>
              </a:path>
            </a:pathLst>
          </a:cu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  <p:sp>
        <p:nvSpPr>
          <p:cNvPr id="134" name="133 CuadroTexto"/>
          <p:cNvSpPr txBox="1"/>
          <p:nvPr/>
        </p:nvSpPr>
        <p:spPr>
          <a:xfrm>
            <a:off x="2020095" y="349226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dirty="0" smtClean="0">
                <a:solidFill>
                  <a:srgbClr val="FF0000"/>
                </a:solidFill>
              </a:rPr>
              <a:t>A</a:t>
            </a:r>
            <a:endParaRPr lang="es-CO" sz="1800" dirty="0">
              <a:solidFill>
                <a:srgbClr val="FF0000"/>
              </a:solidFill>
            </a:endParaRPr>
          </a:p>
        </p:txBody>
      </p:sp>
      <p:sp>
        <p:nvSpPr>
          <p:cNvPr id="135" name="134 CuadroTexto"/>
          <p:cNvSpPr txBox="1"/>
          <p:nvPr/>
        </p:nvSpPr>
        <p:spPr>
          <a:xfrm>
            <a:off x="2838057" y="3459311"/>
            <a:ext cx="6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dirty="0" smtClean="0">
                <a:solidFill>
                  <a:srgbClr val="FF0000"/>
                </a:solidFill>
              </a:rPr>
              <a:t>Q</a:t>
            </a:r>
            <a:endParaRPr lang="es-CO" sz="1800" dirty="0">
              <a:solidFill>
                <a:srgbClr val="FF0000"/>
              </a:solidFill>
            </a:endParaRPr>
          </a:p>
        </p:txBody>
      </p:sp>
      <p:sp>
        <p:nvSpPr>
          <p:cNvPr id="136" name="135 CuadroTexto"/>
          <p:cNvSpPr txBox="1"/>
          <p:nvPr/>
        </p:nvSpPr>
        <p:spPr>
          <a:xfrm>
            <a:off x="6406359" y="933620"/>
            <a:ext cx="810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solidFill>
                  <a:srgbClr val="FF0000"/>
                </a:solidFill>
              </a:rPr>
              <a:t>IDLE</a:t>
            </a:r>
            <a:endParaRPr lang="es-CO" sz="1600" dirty="0">
              <a:solidFill>
                <a:srgbClr val="FF0000"/>
              </a:solidFill>
            </a:endParaRPr>
          </a:p>
        </p:txBody>
      </p:sp>
      <p:sp>
        <p:nvSpPr>
          <p:cNvPr id="170" name="169 CuadroTexto"/>
          <p:cNvSpPr txBox="1"/>
          <p:nvPr/>
        </p:nvSpPr>
        <p:spPr>
          <a:xfrm>
            <a:off x="6126961" y="2081022"/>
            <a:ext cx="162480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60000"/>
              </a:lnSpc>
              <a:spcBef>
                <a:spcPts val="0"/>
              </a:spcBef>
              <a:spcAft>
                <a:spcPts val="0"/>
              </a:spcAft>
            </a:pPr>
            <a:r>
              <a:rPr lang="es-CO" sz="1400" dirty="0" smtClean="0">
                <a:solidFill>
                  <a:srgbClr val="FF0000"/>
                </a:solidFill>
              </a:rPr>
              <a:t>d </a:t>
            </a:r>
            <a:r>
              <a:rPr lang="es-CO" sz="1050" dirty="0" smtClean="0">
                <a:solidFill>
                  <a:srgbClr val="FF0000"/>
                </a:solidFill>
              </a:rPr>
              <a:t>&lt;</a:t>
            </a:r>
            <a:r>
              <a:rPr lang="es-CO" sz="1600" dirty="0" smtClean="0">
                <a:solidFill>
                  <a:srgbClr val="FF0000"/>
                </a:solidFill>
              </a:rPr>
              <a:t>- </a:t>
            </a:r>
            <a:r>
              <a:rPr lang="es-CO" sz="1400" dirty="0" smtClean="0">
                <a:solidFill>
                  <a:srgbClr val="FF0000"/>
                </a:solidFill>
              </a:rPr>
              <a:t>divisor</a:t>
            </a:r>
          </a:p>
          <a:p>
            <a:pPr algn="just">
              <a:lnSpc>
                <a:spcPct val="60000"/>
              </a:lnSpc>
              <a:spcBef>
                <a:spcPts val="0"/>
              </a:spcBef>
              <a:spcAft>
                <a:spcPts val="0"/>
              </a:spcAft>
            </a:pPr>
            <a:r>
              <a:rPr lang="es-CO" sz="1400" dirty="0" smtClean="0">
                <a:solidFill>
                  <a:srgbClr val="FF0000"/>
                </a:solidFill>
              </a:rPr>
              <a:t>A,Q </a:t>
            </a:r>
            <a:r>
              <a:rPr lang="es-CO" sz="1050" dirty="0" smtClean="0">
                <a:solidFill>
                  <a:srgbClr val="FF0000"/>
                </a:solidFill>
              </a:rPr>
              <a:t>&lt;</a:t>
            </a:r>
            <a:r>
              <a:rPr lang="es-CO" sz="1600" dirty="0" smtClean="0">
                <a:solidFill>
                  <a:srgbClr val="FF0000"/>
                </a:solidFill>
              </a:rPr>
              <a:t>- </a:t>
            </a:r>
            <a:r>
              <a:rPr lang="es-CO" sz="1400" dirty="0" smtClean="0">
                <a:solidFill>
                  <a:srgbClr val="FF0000"/>
                </a:solidFill>
              </a:rPr>
              <a:t>dividendo</a:t>
            </a:r>
          </a:p>
          <a:p>
            <a:pPr algn="just">
              <a:lnSpc>
                <a:spcPct val="60000"/>
              </a:lnSpc>
              <a:spcBef>
                <a:spcPts val="0"/>
              </a:spcBef>
              <a:spcAft>
                <a:spcPts val="0"/>
              </a:spcAft>
            </a:pPr>
            <a:r>
              <a:rPr lang="es-CO" sz="1400" dirty="0" err="1" smtClean="0">
                <a:solidFill>
                  <a:srgbClr val="FF0000"/>
                </a:solidFill>
              </a:rPr>
              <a:t>Cnt</a:t>
            </a:r>
            <a:r>
              <a:rPr lang="es-CO" sz="1400" dirty="0" smtClean="0">
                <a:solidFill>
                  <a:srgbClr val="FF0000"/>
                </a:solidFill>
              </a:rPr>
              <a:t> </a:t>
            </a:r>
            <a:r>
              <a:rPr lang="es-CO" sz="1050" dirty="0" smtClean="0">
                <a:solidFill>
                  <a:srgbClr val="FF0000"/>
                </a:solidFill>
              </a:rPr>
              <a:t>&lt;</a:t>
            </a:r>
            <a:r>
              <a:rPr lang="es-CO" sz="1600" dirty="0" smtClean="0">
                <a:solidFill>
                  <a:srgbClr val="FF0000"/>
                </a:solidFill>
              </a:rPr>
              <a:t>- </a:t>
            </a:r>
            <a:r>
              <a:rPr lang="es-CO" sz="1400" dirty="0" smtClean="0">
                <a:solidFill>
                  <a:srgbClr val="FF0000"/>
                </a:solidFill>
              </a:rPr>
              <a:t>contador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200" name="199 CuadroTexto"/>
          <p:cNvSpPr txBox="1"/>
          <p:nvPr/>
        </p:nvSpPr>
        <p:spPr>
          <a:xfrm>
            <a:off x="5926135" y="3013036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A,Q </a:t>
            </a:r>
            <a:r>
              <a:rPr lang="es-CO" sz="1050" dirty="0" smtClean="0">
                <a:solidFill>
                  <a:srgbClr val="FF0000"/>
                </a:solidFill>
              </a:rPr>
              <a:t>&lt;</a:t>
            </a:r>
            <a:r>
              <a:rPr lang="es-CO" sz="1600" dirty="0" smtClean="0">
                <a:solidFill>
                  <a:srgbClr val="FF0000"/>
                </a:solidFill>
              </a:rPr>
              <a:t>- </a:t>
            </a:r>
            <a:r>
              <a:rPr lang="es-CO" sz="1400" dirty="0" err="1" smtClean="0">
                <a:solidFill>
                  <a:srgbClr val="FF0000"/>
                </a:solidFill>
              </a:rPr>
              <a:t>shl</a:t>
            </a:r>
            <a:r>
              <a:rPr lang="es-CO" sz="1400" dirty="0" smtClean="0">
                <a:solidFill>
                  <a:srgbClr val="FF0000"/>
                </a:solidFill>
              </a:rPr>
              <a:t>((A,Q), 0)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201" name="200 CuadroTexto"/>
          <p:cNvSpPr txBox="1"/>
          <p:nvPr/>
        </p:nvSpPr>
        <p:spPr>
          <a:xfrm>
            <a:off x="6342859" y="3518048"/>
            <a:ext cx="87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A </a:t>
            </a:r>
            <a:r>
              <a:rPr lang="es-CO" sz="1000" dirty="0" smtClean="0">
                <a:solidFill>
                  <a:srgbClr val="FF0000"/>
                </a:solidFill>
              </a:rPr>
              <a:t>&lt;</a:t>
            </a:r>
            <a:r>
              <a:rPr lang="es-CO" sz="1600" dirty="0" smtClean="0">
                <a:solidFill>
                  <a:srgbClr val="FF0000"/>
                </a:solidFill>
              </a:rPr>
              <a:t>- </a:t>
            </a:r>
            <a:r>
              <a:rPr lang="es-CO" sz="1400" dirty="0" smtClean="0">
                <a:solidFill>
                  <a:srgbClr val="FF0000"/>
                </a:solidFill>
              </a:rPr>
              <a:t>A-d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202" name="201 CuadroTexto"/>
          <p:cNvSpPr txBox="1"/>
          <p:nvPr/>
        </p:nvSpPr>
        <p:spPr>
          <a:xfrm>
            <a:off x="6602411" y="1460203"/>
            <a:ext cx="58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err="1" smtClean="0">
                <a:solidFill>
                  <a:srgbClr val="FF0000"/>
                </a:solidFill>
              </a:rPr>
              <a:t>start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203" name="202 CuadroTexto"/>
          <p:cNvSpPr txBox="1"/>
          <p:nvPr/>
        </p:nvSpPr>
        <p:spPr>
          <a:xfrm>
            <a:off x="6571459" y="4035427"/>
            <a:ext cx="64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C=1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205" name="204 CuadroTexto"/>
          <p:cNvSpPr txBox="1"/>
          <p:nvPr/>
        </p:nvSpPr>
        <p:spPr>
          <a:xfrm>
            <a:off x="7429501" y="4035426"/>
            <a:ext cx="87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A </a:t>
            </a:r>
            <a:r>
              <a:rPr lang="es-CO" sz="1000" dirty="0" smtClean="0">
                <a:solidFill>
                  <a:srgbClr val="FF0000"/>
                </a:solidFill>
              </a:rPr>
              <a:t>&lt;</a:t>
            </a:r>
            <a:r>
              <a:rPr lang="es-CO" sz="1600" dirty="0" smtClean="0">
                <a:solidFill>
                  <a:srgbClr val="FF0000"/>
                </a:solidFill>
              </a:rPr>
              <a:t>- </a:t>
            </a:r>
            <a:r>
              <a:rPr lang="es-CO" sz="1400" dirty="0" err="1" smtClean="0">
                <a:solidFill>
                  <a:srgbClr val="FF0000"/>
                </a:solidFill>
              </a:rPr>
              <a:t>A+d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206" name="205 CuadroTexto"/>
          <p:cNvSpPr txBox="1"/>
          <p:nvPr/>
        </p:nvSpPr>
        <p:spPr>
          <a:xfrm>
            <a:off x="7310039" y="4620202"/>
            <a:ext cx="12176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err="1" smtClean="0">
                <a:solidFill>
                  <a:srgbClr val="FF0000"/>
                </a:solidFill>
              </a:rPr>
              <a:t>Q</a:t>
            </a:r>
            <a:r>
              <a:rPr lang="es-CO" sz="1100" dirty="0" err="1" smtClean="0">
                <a:solidFill>
                  <a:srgbClr val="FF0000"/>
                </a:solidFill>
              </a:rPr>
              <a:t>o</a:t>
            </a:r>
            <a:r>
              <a:rPr lang="es-CO" sz="1100" dirty="0" smtClean="0">
                <a:solidFill>
                  <a:srgbClr val="FF0000"/>
                </a:solidFill>
              </a:rPr>
              <a:t> </a:t>
            </a:r>
            <a:r>
              <a:rPr lang="es-CO" sz="1050" dirty="0" smtClean="0">
                <a:solidFill>
                  <a:srgbClr val="FF0000"/>
                </a:solidFill>
              </a:rPr>
              <a:t>&lt;</a:t>
            </a:r>
            <a:r>
              <a:rPr lang="es-CO" sz="1600" dirty="0" smtClean="0">
                <a:solidFill>
                  <a:srgbClr val="FF0000"/>
                </a:solidFill>
              </a:rPr>
              <a:t>-</a:t>
            </a:r>
            <a:r>
              <a:rPr lang="es-CO" sz="1400" dirty="0" smtClean="0">
                <a:solidFill>
                  <a:srgbClr val="FF0000"/>
                </a:solidFill>
              </a:rPr>
              <a:t> 0</a:t>
            </a:r>
          </a:p>
          <a:p>
            <a:r>
              <a:rPr lang="es-CO" sz="1400" dirty="0" err="1" smtClean="0">
                <a:solidFill>
                  <a:srgbClr val="FF0000"/>
                </a:solidFill>
              </a:rPr>
              <a:t>Cnt</a:t>
            </a:r>
            <a:r>
              <a:rPr lang="es-CO" sz="1400" dirty="0" smtClean="0">
                <a:solidFill>
                  <a:srgbClr val="FF0000"/>
                </a:solidFill>
              </a:rPr>
              <a:t> </a:t>
            </a:r>
            <a:r>
              <a:rPr lang="es-CO" sz="1050" dirty="0" smtClean="0">
                <a:solidFill>
                  <a:srgbClr val="FF0000"/>
                </a:solidFill>
              </a:rPr>
              <a:t>&lt;</a:t>
            </a:r>
            <a:r>
              <a:rPr lang="es-CO" sz="1600" dirty="0" smtClean="0">
                <a:solidFill>
                  <a:srgbClr val="FF0000"/>
                </a:solidFill>
              </a:rPr>
              <a:t>-</a:t>
            </a:r>
            <a:r>
              <a:rPr lang="es-CO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err="1" smtClean="0">
                <a:solidFill>
                  <a:srgbClr val="FF0000"/>
                </a:solidFill>
              </a:rPr>
              <a:t>cnt</a:t>
            </a:r>
            <a:r>
              <a:rPr lang="es-CO" sz="1400" dirty="0" smtClean="0">
                <a:solidFill>
                  <a:srgbClr val="FF0000"/>
                </a:solidFill>
              </a:rPr>
              <a:t> - 1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209" name="208 CuadroTexto"/>
          <p:cNvSpPr txBox="1"/>
          <p:nvPr/>
        </p:nvSpPr>
        <p:spPr>
          <a:xfrm>
            <a:off x="5586411" y="4620202"/>
            <a:ext cx="12176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err="1" smtClean="0">
                <a:solidFill>
                  <a:srgbClr val="FF0000"/>
                </a:solidFill>
              </a:rPr>
              <a:t>Q</a:t>
            </a:r>
            <a:r>
              <a:rPr lang="es-CO" sz="1100" dirty="0" err="1" smtClean="0">
                <a:solidFill>
                  <a:srgbClr val="FF0000"/>
                </a:solidFill>
              </a:rPr>
              <a:t>o</a:t>
            </a:r>
            <a:r>
              <a:rPr lang="es-CO" sz="1100" dirty="0" smtClean="0">
                <a:solidFill>
                  <a:srgbClr val="FF0000"/>
                </a:solidFill>
              </a:rPr>
              <a:t> </a:t>
            </a:r>
            <a:r>
              <a:rPr lang="es-CO" sz="1050" dirty="0" smtClean="0">
                <a:solidFill>
                  <a:srgbClr val="FF0000"/>
                </a:solidFill>
              </a:rPr>
              <a:t>&lt;</a:t>
            </a:r>
            <a:r>
              <a:rPr lang="es-CO" sz="1600" dirty="0" smtClean="0">
                <a:solidFill>
                  <a:srgbClr val="FF0000"/>
                </a:solidFill>
              </a:rPr>
              <a:t>-</a:t>
            </a:r>
            <a:r>
              <a:rPr lang="es-CO" sz="1400" dirty="0" smtClean="0">
                <a:solidFill>
                  <a:srgbClr val="FF0000"/>
                </a:solidFill>
              </a:rPr>
              <a:t> 1</a:t>
            </a:r>
          </a:p>
          <a:p>
            <a:r>
              <a:rPr lang="es-CO" sz="1400" dirty="0" err="1" smtClean="0">
                <a:solidFill>
                  <a:srgbClr val="FF0000"/>
                </a:solidFill>
              </a:rPr>
              <a:t>Cnt</a:t>
            </a:r>
            <a:r>
              <a:rPr lang="es-CO" sz="1400" dirty="0" smtClean="0">
                <a:solidFill>
                  <a:srgbClr val="FF0000"/>
                </a:solidFill>
              </a:rPr>
              <a:t> </a:t>
            </a:r>
            <a:r>
              <a:rPr lang="es-CO" sz="1050" dirty="0" smtClean="0">
                <a:solidFill>
                  <a:srgbClr val="FF0000"/>
                </a:solidFill>
              </a:rPr>
              <a:t>&lt;</a:t>
            </a:r>
            <a:r>
              <a:rPr lang="es-CO" sz="1600" dirty="0" smtClean="0">
                <a:solidFill>
                  <a:srgbClr val="FF0000"/>
                </a:solidFill>
              </a:rPr>
              <a:t>-</a:t>
            </a:r>
            <a:r>
              <a:rPr lang="es-CO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err="1" smtClean="0">
                <a:solidFill>
                  <a:srgbClr val="FF0000"/>
                </a:solidFill>
              </a:rPr>
              <a:t>cnt</a:t>
            </a:r>
            <a:r>
              <a:rPr lang="es-CO" sz="1400" dirty="0" smtClean="0">
                <a:solidFill>
                  <a:srgbClr val="FF0000"/>
                </a:solidFill>
              </a:rPr>
              <a:t> - 1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211" name="210 CuadroTexto"/>
          <p:cNvSpPr txBox="1"/>
          <p:nvPr/>
        </p:nvSpPr>
        <p:spPr>
          <a:xfrm>
            <a:off x="6480174" y="5783362"/>
            <a:ext cx="64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Z=1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212" name="211 CuadroTexto"/>
          <p:cNvSpPr txBox="1"/>
          <p:nvPr/>
        </p:nvSpPr>
        <p:spPr>
          <a:xfrm>
            <a:off x="7429501" y="5765801"/>
            <a:ext cx="615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END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213" name="212 CuadroTexto"/>
          <p:cNvSpPr txBox="1"/>
          <p:nvPr/>
        </p:nvSpPr>
        <p:spPr>
          <a:xfrm>
            <a:off x="6881019" y="1737202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1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214" name="213 CuadroTexto"/>
          <p:cNvSpPr txBox="1"/>
          <p:nvPr/>
        </p:nvSpPr>
        <p:spPr>
          <a:xfrm>
            <a:off x="6881019" y="561191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Yes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215" name="214 CuadroTexto"/>
          <p:cNvSpPr txBox="1"/>
          <p:nvPr/>
        </p:nvSpPr>
        <p:spPr>
          <a:xfrm>
            <a:off x="6992935" y="3900688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Yes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216" name="215 CuadroTexto"/>
          <p:cNvSpPr txBox="1"/>
          <p:nvPr/>
        </p:nvSpPr>
        <p:spPr>
          <a:xfrm>
            <a:off x="6190461" y="3900688"/>
            <a:ext cx="622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No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217" name="216 CuadroTexto"/>
          <p:cNvSpPr txBox="1"/>
          <p:nvPr/>
        </p:nvSpPr>
        <p:spPr>
          <a:xfrm>
            <a:off x="5857875" y="5631062"/>
            <a:ext cx="622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dirty="0" smtClean="0">
                <a:solidFill>
                  <a:srgbClr val="FF0000"/>
                </a:solidFill>
              </a:rPr>
              <a:t>No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288" name="287 CuadroTexto"/>
          <p:cNvSpPr txBox="1"/>
          <p:nvPr/>
        </p:nvSpPr>
        <p:spPr>
          <a:xfrm>
            <a:off x="1853807" y="4445794"/>
            <a:ext cx="196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dirty="0" smtClean="0"/>
              <a:t>Residuo  Cociente</a:t>
            </a:r>
            <a:endParaRPr lang="es-CO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044700" y="200968"/>
            <a:ext cx="497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rgbClr val="9933FF"/>
                </a:solidFill>
              </a:rPr>
              <a:t>RTL división 2N/N</a:t>
            </a:r>
            <a:endParaRPr lang="es-CO" sz="3200" dirty="0">
              <a:solidFill>
                <a:srgbClr val="9933FF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022004" y="973658"/>
            <a:ext cx="6070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0000FF"/>
                </a:solidFill>
              </a:rPr>
              <a:t>Primero se cargan los datos, se deben cargar dichos datos en los registros que van a interactuar en el algoritmo:</a:t>
            </a:r>
          </a:p>
          <a:p>
            <a:endParaRPr lang="es-CO" sz="1400" dirty="0" smtClean="0">
              <a:solidFill>
                <a:srgbClr val="0000FF"/>
              </a:solidFill>
            </a:endParaRPr>
          </a:p>
          <a:p>
            <a:r>
              <a:rPr lang="es-CO" sz="1400" dirty="0" smtClean="0">
                <a:solidFill>
                  <a:srgbClr val="0000FF"/>
                </a:solidFill>
              </a:rPr>
              <a:t>RTL				 Control</a:t>
            </a:r>
          </a:p>
          <a:p>
            <a:r>
              <a:rPr lang="es-CO" sz="1400" dirty="0" smtClean="0">
                <a:solidFill>
                  <a:srgbClr val="0000FF"/>
                </a:solidFill>
              </a:rPr>
              <a:t>		</a:t>
            </a:r>
          </a:p>
          <a:p>
            <a:r>
              <a:rPr lang="es-ES" sz="1100" dirty="0" smtClean="0">
                <a:solidFill>
                  <a:srgbClr val="FF0000"/>
                </a:solidFill>
              </a:rPr>
              <a:t>1.1  </a:t>
            </a:r>
            <a:r>
              <a:rPr lang="es-ES" sz="1200" dirty="0" smtClean="0"/>
              <a:t>RA</a:t>
            </a:r>
            <a:r>
              <a:rPr lang="es-CO" sz="12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200" dirty="0" smtClean="0">
                <a:cs typeface="Times New Roman" pitchFamily="18" charset="0"/>
              </a:rPr>
              <a:t>R1,  RB</a:t>
            </a:r>
            <a:r>
              <a:rPr lang="es-CO" sz="12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200" dirty="0" smtClean="0">
                <a:cs typeface="Times New Roman" pitchFamily="18" charset="0"/>
              </a:rPr>
              <a:t>R3;</a:t>
            </a:r>
            <a:r>
              <a:rPr lang="es-CO" sz="1200" dirty="0" smtClean="0">
                <a:solidFill>
                  <a:srgbClr val="FF0000"/>
                </a:solidFill>
                <a:cs typeface="Times New Roman" pitchFamily="18" charset="0"/>
              </a:rPr>
              <a:t> 			</a:t>
            </a:r>
            <a:r>
              <a:rPr lang="es-CO" sz="1200" dirty="0" smtClean="0">
                <a:solidFill>
                  <a:srgbClr val="0070C0"/>
                </a:solidFill>
                <a:cs typeface="Times New Roman" pitchFamily="18" charset="0"/>
              </a:rPr>
              <a:t>RR1, WRA, RR2, WRB;</a:t>
            </a:r>
          </a:p>
          <a:p>
            <a:r>
              <a:rPr lang="es-CO" sz="1100" dirty="0" smtClean="0">
                <a:solidFill>
                  <a:srgbClr val="FF0000"/>
                </a:solidFill>
                <a:cs typeface="Times New Roman" pitchFamily="18" charset="0"/>
              </a:rPr>
              <a:t>1.2  </a:t>
            </a:r>
            <a:r>
              <a:rPr lang="es-CO" sz="1200" dirty="0" smtClean="0">
                <a:cs typeface="Times New Roman" pitchFamily="18" charset="0"/>
              </a:rPr>
              <a:t>RC</a:t>
            </a:r>
            <a:r>
              <a:rPr lang="es-CO" sz="12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200" dirty="0" smtClean="0">
                <a:cs typeface="Times New Roman" pitchFamily="18" charset="0"/>
              </a:rPr>
              <a:t>RA+RB;   	 </a:t>
            </a:r>
            <a:r>
              <a:rPr lang="es-CO" sz="1200" dirty="0" smtClean="0">
                <a:solidFill>
                  <a:srgbClr val="FF0000"/>
                </a:solidFill>
                <a:cs typeface="Times New Roman" pitchFamily="18" charset="0"/>
              </a:rPr>
              <a:t>		</a:t>
            </a:r>
            <a:r>
              <a:rPr lang="es-CO" sz="1200" dirty="0" smtClean="0">
                <a:solidFill>
                  <a:srgbClr val="0070C0"/>
                </a:solidFill>
                <a:cs typeface="Times New Roman" pitchFamily="18" charset="0"/>
              </a:rPr>
              <a:t>RRA, RRB,</a:t>
            </a:r>
            <a:r>
              <a:rPr lang="es-CO" sz="12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s-CO" sz="1200" dirty="0" smtClean="0">
                <a:solidFill>
                  <a:srgbClr val="0070C0"/>
                </a:solidFill>
              </a:rPr>
              <a:t>S</a:t>
            </a:r>
            <a:r>
              <a:rPr lang="es-CO" sz="1200" baseline="-25000" dirty="0" smtClean="0">
                <a:solidFill>
                  <a:srgbClr val="0070C0"/>
                </a:solidFill>
              </a:rPr>
              <a:t>0</a:t>
            </a:r>
            <a:r>
              <a:rPr lang="es-CO" sz="1200" dirty="0" smtClean="0">
                <a:solidFill>
                  <a:srgbClr val="0070C0"/>
                </a:solidFill>
              </a:rPr>
              <a:t>S</a:t>
            </a:r>
            <a:r>
              <a:rPr lang="es-CO" sz="1200" baseline="-25000" dirty="0" smtClean="0">
                <a:solidFill>
                  <a:srgbClr val="0070C0"/>
                </a:solidFill>
              </a:rPr>
              <a:t>1</a:t>
            </a:r>
            <a:r>
              <a:rPr lang="es-CO" sz="1200" dirty="0" smtClean="0">
                <a:solidFill>
                  <a:srgbClr val="0070C0"/>
                </a:solidFill>
              </a:rPr>
              <a:t>, WRC;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1.3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/>
              <a:t>R3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RC;	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RRC, WR3; 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1.4 </a:t>
            </a:r>
            <a:r>
              <a:rPr lang="es-ES" sz="1200" dirty="0" smtClean="0"/>
              <a:t>RA</a:t>
            </a:r>
            <a:r>
              <a:rPr lang="es-CO" sz="12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200" dirty="0" smtClean="0">
                <a:cs typeface="Times New Roman" pitchFamily="18" charset="0"/>
              </a:rPr>
              <a:t>R4,  RB</a:t>
            </a:r>
            <a:r>
              <a:rPr lang="es-CO" sz="12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200" dirty="0" smtClean="0">
                <a:cs typeface="Times New Roman" pitchFamily="18" charset="0"/>
              </a:rPr>
              <a:t>R0;</a:t>
            </a:r>
            <a:r>
              <a:rPr lang="es-CO" sz="1200" dirty="0" smtClean="0">
                <a:solidFill>
                  <a:srgbClr val="FF0000"/>
                </a:solidFill>
                <a:cs typeface="Times New Roman" pitchFamily="18" charset="0"/>
              </a:rPr>
              <a:t> 			</a:t>
            </a:r>
            <a:r>
              <a:rPr lang="es-CO" sz="1200" dirty="0" smtClean="0">
                <a:solidFill>
                  <a:srgbClr val="0070C0"/>
                </a:solidFill>
                <a:cs typeface="Times New Roman" pitchFamily="18" charset="0"/>
              </a:rPr>
              <a:t>RR4, WRA, RR0, WRB;</a:t>
            </a:r>
          </a:p>
          <a:p>
            <a:r>
              <a:rPr lang="es-CO" sz="1200" dirty="0" smtClean="0">
                <a:solidFill>
                  <a:srgbClr val="FF0000"/>
                </a:solidFill>
                <a:cs typeface="Times New Roman" pitchFamily="18" charset="0"/>
              </a:rPr>
              <a:t>1.5 </a:t>
            </a:r>
            <a:r>
              <a:rPr lang="es-CO" sz="1200" dirty="0" smtClean="0">
                <a:cs typeface="Times New Roman" pitchFamily="18" charset="0"/>
              </a:rPr>
              <a:t>RC</a:t>
            </a:r>
            <a:r>
              <a:rPr lang="es-CO" sz="12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200" dirty="0" smtClean="0">
                <a:cs typeface="Times New Roman" pitchFamily="18" charset="0"/>
              </a:rPr>
              <a:t>RA+RB;   	 </a:t>
            </a:r>
            <a:r>
              <a:rPr lang="es-CO" sz="1200" dirty="0" smtClean="0">
                <a:solidFill>
                  <a:srgbClr val="FF0000"/>
                </a:solidFill>
                <a:cs typeface="Times New Roman" pitchFamily="18" charset="0"/>
              </a:rPr>
              <a:t>		</a:t>
            </a:r>
            <a:r>
              <a:rPr lang="es-CO" sz="1200" dirty="0" smtClean="0">
                <a:solidFill>
                  <a:srgbClr val="0070C0"/>
                </a:solidFill>
                <a:cs typeface="Times New Roman" pitchFamily="18" charset="0"/>
              </a:rPr>
              <a:t>RRA, RRB,</a:t>
            </a:r>
            <a:r>
              <a:rPr lang="es-CO" sz="12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s-CO" sz="1200" dirty="0" smtClean="0">
                <a:solidFill>
                  <a:srgbClr val="0070C0"/>
                </a:solidFill>
              </a:rPr>
              <a:t>S</a:t>
            </a:r>
            <a:r>
              <a:rPr lang="es-CO" sz="1200" baseline="-25000" dirty="0" smtClean="0">
                <a:solidFill>
                  <a:srgbClr val="0070C0"/>
                </a:solidFill>
              </a:rPr>
              <a:t>0</a:t>
            </a:r>
            <a:r>
              <a:rPr lang="es-CO" sz="1200" dirty="0" smtClean="0">
                <a:solidFill>
                  <a:srgbClr val="0070C0"/>
                </a:solidFill>
              </a:rPr>
              <a:t>S</a:t>
            </a:r>
            <a:r>
              <a:rPr lang="es-CO" sz="1200" baseline="-25000" dirty="0" smtClean="0">
                <a:solidFill>
                  <a:srgbClr val="0070C0"/>
                </a:solidFill>
              </a:rPr>
              <a:t>1</a:t>
            </a:r>
            <a:r>
              <a:rPr lang="es-CO" sz="1200" dirty="0" smtClean="0">
                <a:solidFill>
                  <a:srgbClr val="0070C0"/>
                </a:solidFill>
              </a:rPr>
              <a:t>, WRC;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1.6 </a:t>
            </a:r>
            <a:r>
              <a:rPr lang="es-CO" sz="1200" dirty="0" smtClean="0"/>
              <a:t>R4</a:t>
            </a:r>
            <a:r>
              <a:rPr lang="es-CO" sz="12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200" dirty="0" smtClean="0">
                <a:cs typeface="Times New Roman" pitchFamily="18" charset="0"/>
              </a:rPr>
              <a:t>RC;				</a:t>
            </a:r>
            <a:r>
              <a:rPr lang="es-CO" sz="1200" dirty="0" smtClean="0">
                <a:solidFill>
                  <a:srgbClr val="0070C0"/>
                </a:solidFill>
                <a:cs typeface="Times New Roman" pitchFamily="18" charset="0"/>
              </a:rPr>
              <a:t>RRC, WR4; </a:t>
            </a:r>
          </a:p>
          <a:p>
            <a:r>
              <a:rPr lang="es-ES" sz="1400" dirty="0" smtClean="0">
                <a:solidFill>
                  <a:srgbClr val="FF0000"/>
                </a:solidFill>
              </a:rPr>
              <a:t>     </a:t>
            </a:r>
            <a:r>
              <a:rPr lang="es-CO" sz="1400" dirty="0" smtClean="0">
                <a:cs typeface="Times New Roman" pitchFamily="18" charset="0"/>
              </a:rPr>
              <a:t>R5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0..</a:t>
            </a:r>
            <a:r>
              <a:rPr lang="es-CO" sz="1400" dirty="0">
                <a:cs typeface="Times New Roman" pitchFamily="18" charset="0"/>
              </a:rPr>
              <a:t>1</a:t>
            </a:r>
            <a:r>
              <a:rPr lang="es-CO" sz="1400" dirty="0" smtClean="0">
                <a:cs typeface="Times New Roman" pitchFamily="18" charset="0"/>
              </a:rPr>
              <a:t>;	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WR5;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    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>
                <a:cs typeface="Times New Roman" pitchFamily="18" charset="0"/>
              </a:rPr>
              <a:t>R6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-- </a:t>
            </a:r>
            <a:r>
              <a:rPr lang="es-CO" sz="1400" dirty="0" smtClean="0">
                <a:cs typeface="Times New Roman" pitchFamily="18" charset="0"/>
              </a:rPr>
              <a:t>registro auxiliar;		</a:t>
            </a:r>
            <a:endParaRPr lang="es-CO" sz="1400" dirty="0" smtClean="0">
              <a:solidFill>
                <a:srgbClr val="0070C0"/>
              </a:solidFill>
              <a:cs typeface="Times New Roman" pitchFamily="18" charset="0"/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     </a:t>
            </a:r>
            <a:r>
              <a:rPr lang="es-CO" sz="1400" dirty="0" err="1" smtClean="0">
                <a:cs typeface="Times New Roman" pitchFamily="18" charset="0"/>
              </a:rPr>
              <a:t>cnt</a:t>
            </a:r>
            <a:r>
              <a:rPr lang="es-CO" sz="1400" dirty="0" smtClean="0">
                <a:cs typeface="Times New Roman" pitchFamily="18" charset="0"/>
              </a:rPr>
              <a:t> 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← </a:t>
            </a:r>
            <a:r>
              <a:rPr lang="es-CO" sz="1400" dirty="0" smtClean="0">
                <a:cs typeface="Times New Roman" pitchFamily="18" charset="0"/>
              </a:rPr>
              <a:t>8;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				ya que </a:t>
            </a:r>
            <a:r>
              <a:rPr lang="es-CO" sz="1400" dirty="0" err="1" smtClean="0">
                <a:solidFill>
                  <a:srgbClr val="FF0000"/>
                </a:solidFill>
                <a:cs typeface="Times New Roman" pitchFamily="18" charset="0"/>
              </a:rPr>
              <a:t>cnt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= </a:t>
            </a:r>
            <a:r>
              <a:rPr lang="es-CO" sz="1400" dirty="0" err="1" smtClean="0">
                <a:solidFill>
                  <a:srgbClr val="FF0000"/>
                </a:solidFill>
                <a:cs typeface="Times New Roman" pitchFamily="18" charset="0"/>
              </a:rPr>
              <a:t>nbits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;</a:t>
            </a:r>
            <a:endParaRPr lang="es-CO" sz="14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022004" y="4145281"/>
            <a:ext cx="561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0000FF"/>
                </a:solidFill>
              </a:rPr>
              <a:t>Se realiza el desplazamiento del acumulador y el cociente, se testea el bis mas significativo de R3 para saber si el LSB de R4 al ser desplazado es 1 o 0:</a:t>
            </a:r>
          </a:p>
          <a:p>
            <a:endParaRPr lang="es-ES" sz="1400" dirty="0" smtClean="0">
              <a:solidFill>
                <a:srgbClr val="0000FF"/>
              </a:solidFill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2.1 </a:t>
            </a:r>
            <a:r>
              <a:rPr lang="es-ES" sz="1400" dirty="0" smtClean="0"/>
              <a:t>RA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R3,  RB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R3;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RR1, WRA, ZRB;</a:t>
            </a:r>
          </a:p>
          <a:p>
            <a:r>
              <a:rPr lang="es-CO" sz="1200" dirty="0" smtClean="0">
                <a:solidFill>
                  <a:srgbClr val="FF0000"/>
                </a:solidFill>
                <a:cs typeface="Times New Roman" pitchFamily="18" charset="0"/>
              </a:rPr>
              <a:t>2.2 </a:t>
            </a:r>
            <a:r>
              <a:rPr lang="es-CO" sz="1400" dirty="0" smtClean="0">
                <a:cs typeface="Times New Roman" pitchFamily="18" charset="0"/>
              </a:rPr>
              <a:t>RC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RA+RB;   	 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RRA, RRB,</a:t>
            </a:r>
            <a:r>
              <a:rPr lang="es-CO" sz="1400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0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1</a:t>
            </a:r>
            <a:r>
              <a:rPr lang="es-CO" sz="1400" dirty="0" smtClean="0">
                <a:solidFill>
                  <a:srgbClr val="0070C0"/>
                </a:solidFill>
              </a:rPr>
              <a:t>, WRC;</a:t>
            </a:r>
          </a:p>
          <a:p>
            <a:endParaRPr lang="es-CO" sz="1400" dirty="0" smtClean="0">
              <a:solidFill>
                <a:srgbClr val="0070C0"/>
              </a:solidFill>
            </a:endParaRPr>
          </a:p>
          <a:p>
            <a:endParaRPr lang="es-CO" sz="1400" dirty="0" smtClean="0">
              <a:solidFill>
                <a:srgbClr val="0070C0"/>
              </a:solidFill>
            </a:endParaRPr>
          </a:p>
          <a:p>
            <a:r>
              <a:rPr lang="es-CO" sz="1400" dirty="0" err="1" smtClean="0">
                <a:cs typeface="Times New Roman" pitchFamily="18" charset="0"/>
              </a:rPr>
              <a:t>If</a:t>
            </a:r>
            <a:r>
              <a:rPr lang="es-CO" sz="1400" dirty="0" smtClean="0">
                <a:cs typeface="Times New Roman" pitchFamily="18" charset="0"/>
              </a:rPr>
              <a:t>  C= 1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s-CO" sz="1400" dirty="0" err="1" smtClean="0">
                <a:cs typeface="Times New Roman" pitchFamily="18" charset="0"/>
              </a:rPr>
              <a:t>then</a:t>
            </a:r>
            <a:r>
              <a:rPr lang="es-CO" sz="1400" dirty="0" smtClean="0">
                <a:cs typeface="Times New Roman" pitchFamily="18" charset="0"/>
              </a:rPr>
              <a:t> {2a} </a:t>
            </a:r>
            <a:r>
              <a:rPr lang="es-CO" sz="1400" dirty="0" err="1" smtClean="0">
                <a:cs typeface="Times New Roman" pitchFamily="18" charset="0"/>
              </a:rPr>
              <a:t>else</a:t>
            </a:r>
            <a:r>
              <a:rPr lang="es-CO" sz="1400" dirty="0" smtClean="0">
                <a:cs typeface="Times New Roman" pitchFamily="18" charset="0"/>
              </a:rPr>
              <a:t> {2b}</a:t>
            </a:r>
            <a:endParaRPr lang="es-CO" sz="1400" dirty="0" smtClean="0"/>
          </a:p>
        </p:txBody>
      </p:sp>
      <p:sp>
        <p:nvSpPr>
          <p:cNvPr id="45" name="44 Elipse"/>
          <p:cNvSpPr/>
          <p:nvPr/>
        </p:nvSpPr>
        <p:spPr bwMode="auto">
          <a:xfrm>
            <a:off x="1167788" y="2620264"/>
            <a:ext cx="369064" cy="36355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46" name="45 Elipse"/>
          <p:cNvSpPr/>
          <p:nvPr/>
        </p:nvSpPr>
        <p:spPr bwMode="auto">
          <a:xfrm>
            <a:off x="1206348" y="5020034"/>
            <a:ext cx="369065" cy="36355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1206345" y="2583710"/>
            <a:ext cx="33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1</a:t>
            </a:r>
            <a:endParaRPr lang="es-CO" sz="2000" dirty="0"/>
          </a:p>
        </p:txBody>
      </p:sp>
      <p:sp>
        <p:nvSpPr>
          <p:cNvPr id="48" name="47 CuadroTexto"/>
          <p:cNvSpPr txBox="1"/>
          <p:nvPr/>
        </p:nvSpPr>
        <p:spPr>
          <a:xfrm>
            <a:off x="1244905" y="4983480"/>
            <a:ext cx="33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2</a:t>
            </a:r>
          </a:p>
        </p:txBody>
      </p:sp>
      <p:cxnSp>
        <p:nvCxnSpPr>
          <p:cNvPr id="52" name="51 Conector recto"/>
          <p:cNvCxnSpPr/>
          <p:nvPr/>
        </p:nvCxnSpPr>
        <p:spPr>
          <a:xfrm>
            <a:off x="6686549" y="2848293"/>
            <a:ext cx="95251" cy="1588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CuadroTexto"/>
          <p:cNvSpPr txBox="1"/>
          <p:nvPr/>
        </p:nvSpPr>
        <p:spPr>
          <a:xfrm>
            <a:off x="4313002" y="5772989"/>
            <a:ext cx="3983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200" dirty="0" smtClean="0">
                <a:solidFill>
                  <a:srgbClr val="FF0000"/>
                </a:solidFill>
              </a:rPr>
              <a:t>Si el </a:t>
            </a:r>
            <a:r>
              <a:rPr lang="es-CO" sz="1200" dirty="0" err="1" smtClean="0">
                <a:solidFill>
                  <a:srgbClr val="FF0000"/>
                </a:solidFill>
              </a:rPr>
              <a:t>carry</a:t>
            </a:r>
            <a:r>
              <a:rPr lang="es-CO" sz="1200" dirty="0" smtClean="0">
                <a:solidFill>
                  <a:srgbClr val="FF0000"/>
                </a:solidFill>
              </a:rPr>
              <a:t> es 1 el MBS de R3 es 1, de lo contrario MBS es 0, y se debe hacer el respectivo desplazamiento del dividendo.</a:t>
            </a:r>
            <a:endParaRPr lang="es-CO" sz="1200" dirty="0">
              <a:solidFill>
                <a:srgbClr val="FF0000"/>
              </a:solidFill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5943600" y="5271453"/>
            <a:ext cx="95251" cy="1588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6686549" y="2265363"/>
            <a:ext cx="95251" cy="1588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739901" y="1130300"/>
            <a:ext cx="632777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0000FF"/>
                </a:solidFill>
              </a:rPr>
              <a:t>En este macro estado se hace el desplazamiento de del dividendo donde el LSB de R4 es igual a 1 y posteriormente se realiza el desplazamiento de R3:</a:t>
            </a:r>
          </a:p>
          <a:p>
            <a:endParaRPr lang="es-ES" sz="1400" dirty="0"/>
          </a:p>
          <a:p>
            <a:r>
              <a:rPr lang="es-ES" sz="1200" dirty="0" smtClean="0">
                <a:solidFill>
                  <a:srgbClr val="FF0000"/>
                </a:solidFill>
              </a:rPr>
              <a:t>2a.1 </a:t>
            </a:r>
            <a:r>
              <a:rPr lang="es-ES" sz="1400" dirty="0" smtClean="0"/>
              <a:t>RA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R4,  RB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0;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RR4, WRA, ZRB;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2a.2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>
                <a:cs typeface="Times New Roman" pitchFamily="18" charset="0"/>
              </a:rPr>
              <a:t>RC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err="1" smtClean="0">
                <a:cs typeface="Times New Roman" pitchFamily="18" charset="0"/>
              </a:rPr>
              <a:t>shl</a:t>
            </a:r>
            <a:r>
              <a:rPr lang="es-CO" sz="1400" dirty="0" smtClean="0">
                <a:cs typeface="Times New Roman" pitchFamily="18" charset="0"/>
              </a:rPr>
              <a:t> ([RA+RB],0);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RRA, RRB,</a:t>
            </a:r>
            <a:r>
              <a:rPr lang="es-CO" sz="1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0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1</a:t>
            </a:r>
            <a:r>
              <a:rPr lang="es-CO" sz="1400" dirty="0" smtClean="0">
                <a:solidFill>
                  <a:srgbClr val="0070C0"/>
                </a:solidFill>
              </a:rPr>
              <a:t>, S, WRC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2a.3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>
                <a:cs typeface="Times New Roman" pitchFamily="18" charset="0"/>
              </a:rPr>
              <a:t>R4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← </a:t>
            </a:r>
            <a:r>
              <a:rPr lang="es-CO" sz="1400" dirty="0" smtClean="0">
                <a:cs typeface="Times New Roman" pitchFamily="18" charset="0"/>
              </a:rPr>
              <a:t>RC; 	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RRC, WR4; </a:t>
            </a:r>
            <a:endParaRPr lang="es-CO" sz="1400" dirty="0" smtClean="0">
              <a:cs typeface="Times New Roman" pitchFamily="18" charset="0"/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2a.4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 smtClean="0"/>
              <a:t>RA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R4,  RB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R5;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RR4, WRA, RR5, WRB;</a:t>
            </a:r>
            <a:endParaRPr lang="es-CO" sz="1400" dirty="0" smtClean="0">
              <a:cs typeface="Times New Roman" pitchFamily="18" charset="0"/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2a.5 </a:t>
            </a:r>
            <a:r>
              <a:rPr lang="es-CO" sz="1400" dirty="0" smtClean="0">
                <a:cs typeface="Times New Roman" pitchFamily="18" charset="0"/>
              </a:rPr>
              <a:t>RC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RA+RB;	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RRA, RRB,</a:t>
            </a:r>
            <a:r>
              <a:rPr lang="es-CO" sz="1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0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1</a:t>
            </a:r>
            <a:r>
              <a:rPr lang="es-CO" sz="1400" dirty="0" smtClean="0">
                <a:solidFill>
                  <a:srgbClr val="0070C0"/>
                </a:solidFill>
              </a:rPr>
              <a:t>, WRC;</a:t>
            </a:r>
            <a:endParaRPr lang="es-CO" sz="1400" dirty="0" smtClean="0">
              <a:cs typeface="Times New Roman" pitchFamily="18" charset="0"/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2a.6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>
                <a:cs typeface="Times New Roman" pitchFamily="18" charset="0"/>
              </a:rPr>
              <a:t>R4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← </a:t>
            </a:r>
            <a:r>
              <a:rPr lang="es-CO" sz="1400" dirty="0" smtClean="0">
                <a:cs typeface="Times New Roman" pitchFamily="18" charset="0"/>
              </a:rPr>
              <a:t>RC, </a:t>
            </a:r>
            <a:r>
              <a:rPr lang="es-ES" sz="1400" dirty="0" smtClean="0"/>
              <a:t>RA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R3,  RB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0;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RRC, WR4, RR3, WRA; ZRB; </a:t>
            </a:r>
            <a:endParaRPr lang="es-CO" sz="1400" dirty="0" smtClean="0">
              <a:cs typeface="Times New Roman" pitchFamily="18" charset="0"/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2a.7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>
                <a:cs typeface="Times New Roman" pitchFamily="18" charset="0"/>
              </a:rPr>
              <a:t>RC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err="1" smtClean="0">
                <a:cs typeface="Times New Roman" pitchFamily="18" charset="0"/>
              </a:rPr>
              <a:t>shl</a:t>
            </a:r>
            <a:r>
              <a:rPr lang="es-CO" sz="1400" dirty="0" smtClean="0">
                <a:cs typeface="Times New Roman" pitchFamily="18" charset="0"/>
              </a:rPr>
              <a:t> ([RA+RB],0);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RRA, RRB,</a:t>
            </a:r>
            <a:r>
              <a:rPr lang="es-CO" sz="1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0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1</a:t>
            </a:r>
            <a:r>
              <a:rPr lang="es-CO" sz="1400" dirty="0" smtClean="0">
                <a:solidFill>
                  <a:srgbClr val="0070C0"/>
                </a:solidFill>
              </a:rPr>
              <a:t>, S, WRC;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2a.8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>
                <a:cs typeface="Times New Roman" pitchFamily="18" charset="0"/>
              </a:rPr>
              <a:t>R3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← </a:t>
            </a:r>
            <a:r>
              <a:rPr lang="es-CO" sz="1400" dirty="0" smtClean="0">
                <a:cs typeface="Times New Roman" pitchFamily="18" charset="0"/>
              </a:rPr>
              <a:t>RC; 	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RRC, WR3; </a:t>
            </a:r>
            <a:endParaRPr lang="es-CO" sz="1400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6562028" y="3117851"/>
            <a:ext cx="95251" cy="1588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6562028" y="2690811"/>
            <a:ext cx="95251" cy="1588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6562028" y="2043111"/>
            <a:ext cx="95251" cy="1588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Elipse"/>
          <p:cNvSpPr/>
          <p:nvPr/>
        </p:nvSpPr>
        <p:spPr bwMode="auto">
          <a:xfrm>
            <a:off x="727882" y="2446398"/>
            <a:ext cx="450839" cy="401698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27880" y="2412266"/>
            <a:ext cx="50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2a</a:t>
            </a:r>
            <a:endParaRPr lang="es-CO" sz="20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739900" y="4087259"/>
            <a:ext cx="61922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0000FF"/>
                </a:solidFill>
              </a:rPr>
              <a:t>En este otro macro estado se hace el desplazamiento cuando el LSB de R4 es igual a 0 y se desplaza R3.</a:t>
            </a:r>
          </a:p>
          <a:p>
            <a:endParaRPr lang="es-CO" sz="1400" dirty="0" smtClean="0">
              <a:solidFill>
                <a:srgbClr val="0000FF"/>
              </a:solidFill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2b.1 </a:t>
            </a:r>
            <a:r>
              <a:rPr lang="es-ES" sz="1400" dirty="0" smtClean="0"/>
              <a:t>RA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R4,  RB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0;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RR4, WRA, ZRB;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2b.2 </a:t>
            </a:r>
            <a:r>
              <a:rPr lang="es-CO" sz="1400" dirty="0" smtClean="0">
                <a:cs typeface="Times New Roman" pitchFamily="18" charset="0"/>
              </a:rPr>
              <a:t>RC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err="1" smtClean="0">
                <a:cs typeface="Times New Roman" pitchFamily="18" charset="0"/>
              </a:rPr>
              <a:t>shl</a:t>
            </a:r>
            <a:r>
              <a:rPr lang="es-CO" sz="1400" dirty="0" smtClean="0">
                <a:cs typeface="Times New Roman" pitchFamily="18" charset="0"/>
              </a:rPr>
              <a:t> ([RA+RB],0);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RRA, RRB,</a:t>
            </a:r>
            <a:r>
              <a:rPr lang="es-CO" sz="1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0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1</a:t>
            </a:r>
            <a:r>
              <a:rPr lang="es-CO" sz="1400" dirty="0" smtClean="0">
                <a:solidFill>
                  <a:srgbClr val="0070C0"/>
                </a:solidFill>
              </a:rPr>
              <a:t>, S, WRC;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2b.3 </a:t>
            </a:r>
            <a:r>
              <a:rPr lang="es-CO" sz="1400" dirty="0" smtClean="0">
                <a:cs typeface="Times New Roman" pitchFamily="18" charset="0"/>
              </a:rPr>
              <a:t>R4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← </a:t>
            </a:r>
            <a:r>
              <a:rPr lang="es-CO" sz="1400" dirty="0" smtClean="0">
                <a:cs typeface="Times New Roman" pitchFamily="18" charset="0"/>
              </a:rPr>
              <a:t>RC, </a:t>
            </a:r>
            <a:r>
              <a:rPr lang="es-ES" sz="1400" dirty="0" smtClean="0"/>
              <a:t>RA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R3,  RB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0;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RRC, WR4, RR3, WRA, ZRB; </a:t>
            </a:r>
            <a:endParaRPr lang="es-CO" sz="1400" dirty="0" smtClean="0">
              <a:cs typeface="Times New Roman" pitchFamily="18" charset="0"/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2b.4 </a:t>
            </a:r>
            <a:r>
              <a:rPr lang="es-CO" sz="1400" dirty="0" smtClean="0">
                <a:cs typeface="Times New Roman" pitchFamily="18" charset="0"/>
              </a:rPr>
              <a:t>RC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err="1" smtClean="0">
                <a:cs typeface="Times New Roman" pitchFamily="18" charset="0"/>
              </a:rPr>
              <a:t>shl</a:t>
            </a:r>
            <a:r>
              <a:rPr lang="es-CO" sz="1400" dirty="0" smtClean="0">
                <a:cs typeface="Times New Roman" pitchFamily="18" charset="0"/>
              </a:rPr>
              <a:t> ([RA+RB],0);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RRA, RRB,</a:t>
            </a:r>
            <a:r>
              <a:rPr lang="es-CO" sz="1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0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1</a:t>
            </a:r>
            <a:r>
              <a:rPr lang="es-CO" sz="1400" dirty="0" smtClean="0">
                <a:solidFill>
                  <a:srgbClr val="0070C0"/>
                </a:solidFill>
              </a:rPr>
              <a:t>, S, WRC;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2b.5 </a:t>
            </a:r>
            <a:r>
              <a:rPr lang="es-CO" sz="1400" dirty="0" smtClean="0">
                <a:cs typeface="Times New Roman" pitchFamily="18" charset="0"/>
              </a:rPr>
              <a:t>R3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← </a:t>
            </a:r>
            <a:r>
              <a:rPr lang="es-CO" sz="1400" dirty="0" smtClean="0">
                <a:cs typeface="Times New Roman" pitchFamily="18" charset="0"/>
              </a:rPr>
              <a:t>RC; 	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RRC, WR3; </a:t>
            </a:r>
            <a:endParaRPr lang="es-CO" sz="1400" dirty="0" smtClean="0"/>
          </a:p>
          <a:p>
            <a:endParaRPr lang="es-CO" sz="1400" dirty="0" smtClean="0">
              <a:solidFill>
                <a:srgbClr val="0000FF"/>
              </a:solidFill>
            </a:endParaRPr>
          </a:p>
          <a:p>
            <a:endParaRPr lang="es-CO" sz="1400" dirty="0">
              <a:solidFill>
                <a:srgbClr val="0000FF"/>
              </a:solidFill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6562028" y="4989513"/>
            <a:ext cx="95251" cy="1588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6562028" y="5427663"/>
            <a:ext cx="95251" cy="1588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Elipse"/>
          <p:cNvSpPr/>
          <p:nvPr/>
        </p:nvSpPr>
        <p:spPr bwMode="auto">
          <a:xfrm>
            <a:off x="727882" y="4870452"/>
            <a:ext cx="450839" cy="401698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727880" y="4836320"/>
            <a:ext cx="50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2b</a:t>
            </a:r>
            <a:endParaRPr lang="es-CO" sz="20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044700" y="200968"/>
            <a:ext cx="497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rgbClr val="9933FF"/>
                </a:solidFill>
              </a:rPr>
              <a:t>RTL división 2N/N</a:t>
            </a:r>
            <a:endParaRPr lang="es-CO" sz="3200" dirty="0">
              <a:solidFill>
                <a:srgbClr val="9933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906861" y="1338147"/>
            <a:ext cx="56871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0000FF"/>
                </a:solidFill>
              </a:rPr>
              <a:t>Luego se </a:t>
            </a:r>
            <a:r>
              <a:rPr lang="es-ES" sz="1400" dirty="0" err="1" smtClean="0">
                <a:solidFill>
                  <a:srgbClr val="0000FF"/>
                </a:solidFill>
              </a:rPr>
              <a:t>prosede</a:t>
            </a:r>
            <a:r>
              <a:rPr lang="es-ES" sz="1400" dirty="0" smtClean="0">
                <a:solidFill>
                  <a:srgbClr val="0000FF"/>
                </a:solidFill>
              </a:rPr>
              <a:t> a realizar el macro estado donde se ejecuta la resta:</a:t>
            </a:r>
          </a:p>
          <a:p>
            <a:endParaRPr lang="es-ES" sz="1400" dirty="0" smtClean="0">
              <a:solidFill>
                <a:srgbClr val="0000FF"/>
              </a:solidFill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3.1 </a:t>
            </a:r>
            <a:r>
              <a:rPr lang="es-ES" sz="1400" dirty="0" smtClean="0"/>
              <a:t>RA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R4,  RB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R2;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RR4, WRA, RR2, WRB;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3.2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>
                <a:cs typeface="Times New Roman" pitchFamily="18" charset="0"/>
              </a:rPr>
              <a:t>RC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RA-RB;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RRA, RRB,</a:t>
            </a:r>
            <a:r>
              <a:rPr lang="es-CO" sz="1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0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1</a:t>
            </a:r>
            <a:r>
              <a:rPr lang="es-CO" sz="1400" dirty="0" smtClean="0">
                <a:solidFill>
                  <a:srgbClr val="0070C0"/>
                </a:solidFill>
              </a:rPr>
              <a:t>, WRC;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3.3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>
                <a:cs typeface="Times New Roman" pitchFamily="18" charset="0"/>
              </a:rPr>
              <a:t>R4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← </a:t>
            </a:r>
            <a:r>
              <a:rPr lang="es-CO" sz="1400" dirty="0" smtClean="0">
                <a:cs typeface="Times New Roman" pitchFamily="18" charset="0"/>
              </a:rPr>
              <a:t>RC;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RRC, WR4; </a:t>
            </a:r>
          </a:p>
          <a:p>
            <a:endParaRPr lang="es-CO" sz="1400" dirty="0" smtClean="0">
              <a:solidFill>
                <a:srgbClr val="0070C0"/>
              </a:solidFill>
              <a:cs typeface="Times New Roman" pitchFamily="18" charset="0"/>
            </a:endParaRPr>
          </a:p>
          <a:p>
            <a:r>
              <a:rPr lang="es-CO" sz="1400" dirty="0" err="1" smtClean="0"/>
              <a:t>If</a:t>
            </a:r>
            <a:r>
              <a:rPr lang="es-CO" sz="1400" dirty="0" smtClean="0"/>
              <a:t> C=1 </a:t>
            </a:r>
            <a:r>
              <a:rPr lang="es-CO" sz="1400" dirty="0" err="1" smtClean="0"/>
              <a:t>then</a:t>
            </a:r>
            <a:r>
              <a:rPr lang="es-CO" sz="1400" dirty="0" smtClean="0"/>
              <a:t> {5} </a:t>
            </a:r>
            <a:r>
              <a:rPr lang="es-CO" sz="1400" dirty="0" err="1" smtClean="0"/>
              <a:t>else</a:t>
            </a:r>
            <a:r>
              <a:rPr lang="es-CO" sz="1400" dirty="0" smtClean="0"/>
              <a:t> {4}</a:t>
            </a:r>
            <a:endParaRPr lang="es-CO" sz="1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248151" y="2598421"/>
            <a:ext cx="403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200" dirty="0" smtClean="0">
                <a:solidFill>
                  <a:srgbClr val="FF0000"/>
                </a:solidFill>
              </a:rPr>
              <a:t>Si el </a:t>
            </a:r>
            <a:r>
              <a:rPr lang="es-CO" sz="1200" dirty="0" err="1" smtClean="0">
                <a:solidFill>
                  <a:srgbClr val="FF0000"/>
                </a:solidFill>
              </a:rPr>
              <a:t>carry</a:t>
            </a:r>
            <a:r>
              <a:rPr lang="es-CO" sz="1200" dirty="0" smtClean="0">
                <a:solidFill>
                  <a:srgbClr val="FF0000"/>
                </a:solidFill>
              </a:rPr>
              <a:t> es 1 indica que la resta no se pudo hacer y debemos restaurar (macro estado 5), en caso contrario la resta se pudo realizar y se continua con el proceso (macro estado 4).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6" name="5 Elipse"/>
          <p:cNvSpPr/>
          <p:nvPr/>
        </p:nvSpPr>
        <p:spPr bwMode="auto">
          <a:xfrm>
            <a:off x="963977" y="1856597"/>
            <a:ext cx="369064" cy="36355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002535" y="1820043"/>
            <a:ext cx="33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3</a:t>
            </a:r>
            <a:endParaRPr lang="es-CO" sz="2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906861" y="3824868"/>
            <a:ext cx="56871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0000FF"/>
                </a:solidFill>
              </a:rPr>
              <a:t>Este es el macro estado donde la resta fue posible, se agrega 1 al cociente y disminuimos en uno el contador:</a:t>
            </a:r>
          </a:p>
          <a:p>
            <a:endParaRPr lang="es-ES" sz="1400" dirty="0" smtClean="0">
              <a:solidFill>
                <a:srgbClr val="0000FF"/>
              </a:solidFill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4.1 </a:t>
            </a:r>
            <a:r>
              <a:rPr lang="es-ES" sz="1400" dirty="0" smtClean="0"/>
              <a:t>RA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R3,  RB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R5;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RR3, WRA, RR5, WRB;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4.2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>
                <a:cs typeface="Times New Roman" pitchFamily="18" charset="0"/>
              </a:rPr>
              <a:t>RC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RA+RB;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RRA, RRB,</a:t>
            </a:r>
            <a:r>
              <a:rPr lang="es-CO" sz="1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0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1</a:t>
            </a:r>
            <a:r>
              <a:rPr lang="es-CO" sz="1400" dirty="0" smtClean="0">
                <a:solidFill>
                  <a:srgbClr val="0070C0"/>
                </a:solidFill>
              </a:rPr>
              <a:t>, WRC;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4.3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>
                <a:cs typeface="Times New Roman" pitchFamily="18" charset="0"/>
              </a:rPr>
              <a:t>R3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← </a:t>
            </a:r>
            <a:r>
              <a:rPr lang="es-CO" sz="1400" dirty="0" smtClean="0">
                <a:cs typeface="Times New Roman" pitchFamily="18" charset="0"/>
              </a:rPr>
              <a:t>RC;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RRC, WR4; </a:t>
            </a:r>
          </a:p>
          <a:p>
            <a:r>
              <a:rPr lang="es-ES" sz="1400" dirty="0" smtClean="0">
                <a:solidFill>
                  <a:srgbClr val="FF0000"/>
                </a:solidFill>
              </a:rPr>
              <a:t>     </a:t>
            </a:r>
            <a:r>
              <a:rPr lang="es-CO" sz="1400" dirty="0" err="1" smtClean="0">
                <a:cs typeface="Times New Roman" pitchFamily="18" charset="0"/>
              </a:rPr>
              <a:t>cnt</a:t>
            </a:r>
            <a:r>
              <a:rPr lang="es-CO" sz="1400" dirty="0" smtClean="0">
                <a:cs typeface="Times New Roman" pitchFamily="18" charset="0"/>
              </a:rPr>
              <a:t>  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← </a:t>
            </a:r>
            <a:r>
              <a:rPr lang="es-CO" sz="1400" dirty="0" err="1" smtClean="0">
                <a:cs typeface="Times New Roman" pitchFamily="18" charset="0"/>
              </a:rPr>
              <a:t>cnt</a:t>
            </a:r>
            <a:r>
              <a:rPr lang="es-CO" sz="1400" dirty="0" smtClean="0">
                <a:cs typeface="Times New Roman" pitchFamily="18" charset="0"/>
              </a:rPr>
              <a:t> -1</a:t>
            </a:r>
            <a:endParaRPr lang="es-CO" sz="1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5822156" y="4752975"/>
            <a:ext cx="95251" cy="1588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Elipse"/>
          <p:cNvSpPr/>
          <p:nvPr/>
        </p:nvSpPr>
        <p:spPr bwMode="auto">
          <a:xfrm>
            <a:off x="963977" y="4999049"/>
            <a:ext cx="369064" cy="36355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002535" y="4962495"/>
            <a:ext cx="33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4</a:t>
            </a:r>
            <a:endParaRPr lang="es-CO" sz="2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044700" y="200968"/>
            <a:ext cx="497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rgbClr val="9933FF"/>
                </a:solidFill>
              </a:rPr>
              <a:t>RTL división 2N/N</a:t>
            </a:r>
            <a:endParaRPr lang="es-CO" sz="3200" dirty="0">
              <a:solidFill>
                <a:srgbClr val="9933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29162" y="1360449"/>
            <a:ext cx="58543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0000FF"/>
                </a:solidFill>
              </a:rPr>
              <a:t>Este es el macro estado donde la resta no fue posible, se restaura el acumulador,  el cociente queda con 0 y se disminuye el contador:</a:t>
            </a:r>
          </a:p>
          <a:p>
            <a:endParaRPr lang="es-ES" sz="1400" dirty="0" smtClean="0">
              <a:solidFill>
                <a:srgbClr val="0000FF"/>
              </a:solidFill>
            </a:endParaRPr>
          </a:p>
          <a:p>
            <a:r>
              <a:rPr lang="es-ES" sz="1200" dirty="0" smtClean="0">
                <a:solidFill>
                  <a:srgbClr val="FF0000"/>
                </a:solidFill>
              </a:rPr>
              <a:t>5.1 </a:t>
            </a:r>
            <a:r>
              <a:rPr lang="es-ES" sz="1400" dirty="0" smtClean="0"/>
              <a:t>RA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R4,  RB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R2;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RR4, WRA, RR2, WRB;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5.2 </a:t>
            </a:r>
            <a:r>
              <a:rPr lang="es-CO" sz="1400" dirty="0" smtClean="0">
                <a:cs typeface="Times New Roman" pitchFamily="18" charset="0"/>
              </a:rPr>
              <a:t>RC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← </a:t>
            </a:r>
            <a:r>
              <a:rPr lang="es-CO" sz="1400" dirty="0" smtClean="0">
                <a:cs typeface="Times New Roman" pitchFamily="18" charset="0"/>
              </a:rPr>
              <a:t>RA+RB;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	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RRA, RRB,</a:t>
            </a:r>
            <a:r>
              <a:rPr lang="es-CO" sz="1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0</a:t>
            </a:r>
            <a:r>
              <a:rPr lang="es-CO" sz="1400" dirty="0" smtClean="0">
                <a:solidFill>
                  <a:srgbClr val="0070C0"/>
                </a:solidFill>
              </a:rPr>
              <a:t>S</a:t>
            </a:r>
            <a:r>
              <a:rPr lang="es-CO" sz="1400" baseline="-25000" dirty="0" smtClean="0">
                <a:solidFill>
                  <a:srgbClr val="0070C0"/>
                </a:solidFill>
              </a:rPr>
              <a:t>1</a:t>
            </a:r>
            <a:r>
              <a:rPr lang="es-CO" sz="1400" dirty="0" smtClean="0">
                <a:solidFill>
                  <a:srgbClr val="0070C0"/>
                </a:solidFill>
              </a:rPr>
              <a:t>, WRC;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5.3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smtClean="0">
                <a:cs typeface="Times New Roman" pitchFamily="18" charset="0"/>
              </a:rPr>
              <a:t>R4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  ← </a:t>
            </a:r>
            <a:r>
              <a:rPr lang="es-CO" sz="1400" dirty="0" smtClean="0">
                <a:cs typeface="Times New Roman" pitchFamily="18" charset="0"/>
              </a:rPr>
              <a:t>RC; 			</a:t>
            </a:r>
            <a:r>
              <a:rPr lang="es-CO" sz="1400" dirty="0" smtClean="0">
                <a:solidFill>
                  <a:srgbClr val="0070C0"/>
                </a:solidFill>
                <a:cs typeface="Times New Roman" pitchFamily="18" charset="0"/>
              </a:rPr>
              <a:t>RRC, WR4; 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     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err="1" smtClean="0">
                <a:cs typeface="Times New Roman" pitchFamily="18" charset="0"/>
              </a:rPr>
              <a:t>cnt</a:t>
            </a:r>
            <a:r>
              <a:rPr lang="es-CO" sz="1400" dirty="0" smtClean="0">
                <a:cs typeface="Times New Roman" pitchFamily="18" charset="0"/>
              </a:rPr>
              <a:t>  </a:t>
            </a:r>
            <a:r>
              <a:rPr lang="es-CO" sz="1400" dirty="0" smtClean="0">
                <a:solidFill>
                  <a:srgbClr val="FF0000"/>
                </a:solidFill>
                <a:cs typeface="Times New Roman" pitchFamily="18" charset="0"/>
              </a:rPr>
              <a:t>← </a:t>
            </a:r>
            <a:r>
              <a:rPr lang="es-CO" sz="1400" dirty="0" err="1" smtClean="0">
                <a:cs typeface="Times New Roman" pitchFamily="18" charset="0"/>
              </a:rPr>
              <a:t>cnt</a:t>
            </a:r>
            <a:r>
              <a:rPr lang="es-CO" sz="1400" dirty="0" smtClean="0">
                <a:cs typeface="Times New Roman" pitchFamily="18" charset="0"/>
              </a:rPr>
              <a:t> -1</a:t>
            </a:r>
            <a:endParaRPr lang="es-CO" sz="1400" dirty="0"/>
          </a:p>
        </p:txBody>
      </p:sp>
      <p:cxnSp>
        <p:nvCxnSpPr>
          <p:cNvPr id="3" name="2 Conector recto"/>
          <p:cNvCxnSpPr/>
          <p:nvPr/>
        </p:nvCxnSpPr>
        <p:spPr>
          <a:xfrm>
            <a:off x="6734175" y="2284413"/>
            <a:ext cx="95251" cy="1588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CuadroTexto"/>
          <p:cNvSpPr txBox="1"/>
          <p:nvPr/>
        </p:nvSpPr>
        <p:spPr>
          <a:xfrm>
            <a:off x="1929160" y="3434577"/>
            <a:ext cx="5531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0000FF"/>
                </a:solidFill>
              </a:rPr>
              <a:t>Por ultimo se realiza la comparación final, donde se observamos si el contador ya se encuentra en cero o aun nos hace falta interacciones:</a:t>
            </a:r>
          </a:p>
          <a:p>
            <a:endParaRPr lang="es-CO" sz="1400" dirty="0" smtClean="0">
              <a:solidFill>
                <a:srgbClr val="0000FF"/>
              </a:solidFill>
            </a:endParaRPr>
          </a:p>
          <a:p>
            <a:r>
              <a:rPr lang="es-CO" sz="1400" dirty="0" err="1" smtClean="0"/>
              <a:t>If</a:t>
            </a:r>
            <a:r>
              <a:rPr lang="es-CO" sz="1400" dirty="0" smtClean="0"/>
              <a:t> Z=1 </a:t>
            </a:r>
            <a:r>
              <a:rPr lang="es-CO" sz="1400" dirty="0" err="1" smtClean="0"/>
              <a:t>then</a:t>
            </a:r>
            <a:r>
              <a:rPr lang="es-CO" sz="1400" dirty="0" smtClean="0"/>
              <a:t> {END} </a:t>
            </a:r>
            <a:r>
              <a:rPr lang="es-CO" sz="1400" dirty="0" err="1" smtClean="0"/>
              <a:t>else</a:t>
            </a:r>
            <a:r>
              <a:rPr lang="es-CO" sz="1400" dirty="0" smtClean="0"/>
              <a:t> {2}	</a:t>
            </a:r>
            <a:endParaRPr lang="es-CO" sz="1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4143376" y="4159406"/>
            <a:ext cx="3640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200" dirty="0" smtClean="0">
                <a:solidFill>
                  <a:srgbClr val="FF0000"/>
                </a:solidFill>
              </a:rPr>
              <a:t>Si la señal Z se activa quiere decir que el contador ya esta en cero y terminar el proceso de lo contrario se debe regresar al macro estado 2.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044700" y="200968"/>
            <a:ext cx="497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rgbClr val="9933FF"/>
                </a:solidFill>
              </a:rPr>
              <a:t>RTL división 2N/N</a:t>
            </a:r>
            <a:endParaRPr lang="es-CO" sz="3200" dirty="0">
              <a:solidFill>
                <a:srgbClr val="9933FF"/>
              </a:solidFill>
            </a:endParaRPr>
          </a:p>
        </p:txBody>
      </p:sp>
      <p:sp>
        <p:nvSpPr>
          <p:cNvPr id="7" name="6 Elipse"/>
          <p:cNvSpPr/>
          <p:nvPr/>
        </p:nvSpPr>
        <p:spPr bwMode="auto">
          <a:xfrm>
            <a:off x="1129231" y="2516229"/>
            <a:ext cx="369064" cy="36355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167788" y="2479675"/>
            <a:ext cx="33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5</a:t>
            </a:r>
            <a:endParaRPr lang="es-CO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64115" y="200968"/>
            <a:ext cx="5906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rgbClr val="9933FF"/>
                </a:solidFill>
              </a:rPr>
              <a:t>ASM división 2N/N en el UV2009</a:t>
            </a:r>
            <a:endParaRPr lang="es-CO" sz="3200" dirty="0">
              <a:solidFill>
                <a:srgbClr val="9933FF"/>
              </a:solidFill>
            </a:endParaRPr>
          </a:p>
        </p:txBody>
      </p:sp>
      <p:sp>
        <p:nvSpPr>
          <p:cNvPr id="3" name="2 Rectángulo"/>
          <p:cNvSpPr/>
          <p:nvPr/>
        </p:nvSpPr>
        <p:spPr bwMode="auto">
          <a:xfrm>
            <a:off x="3913347" y="910720"/>
            <a:ext cx="628941" cy="122744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FF0000"/>
              </a:solidFill>
            </a:endParaRPr>
          </a:p>
        </p:txBody>
      </p:sp>
      <p:sp>
        <p:nvSpPr>
          <p:cNvPr id="4" name="3 Rombo"/>
          <p:cNvSpPr/>
          <p:nvPr/>
        </p:nvSpPr>
        <p:spPr bwMode="auto">
          <a:xfrm>
            <a:off x="3991964" y="1173957"/>
            <a:ext cx="471707" cy="188119"/>
          </a:xfrm>
          <a:prstGeom prst="diamond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FF0000"/>
              </a:solidFill>
            </a:endParaRPr>
          </a:p>
        </p:txBody>
      </p:sp>
      <p:cxnSp>
        <p:nvCxnSpPr>
          <p:cNvPr id="5" name="4 Conector recto de flecha"/>
          <p:cNvCxnSpPr>
            <a:stCxn id="3" idx="2"/>
            <a:endCxn id="4" idx="0"/>
          </p:cNvCxnSpPr>
          <p:nvPr/>
        </p:nvCxnSpPr>
        <p:spPr>
          <a:xfrm rot="5400000">
            <a:off x="4157572" y="1103709"/>
            <a:ext cx="140493" cy="15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angular"/>
          <p:cNvCxnSpPr>
            <a:stCxn id="4" idx="3"/>
            <a:endCxn id="3" idx="3"/>
          </p:cNvCxnSpPr>
          <p:nvPr/>
        </p:nvCxnSpPr>
        <p:spPr>
          <a:xfrm flipV="1">
            <a:off x="4463672" y="972092"/>
            <a:ext cx="78617" cy="295925"/>
          </a:xfrm>
          <a:prstGeom prst="bentConnector3">
            <a:avLst>
              <a:gd name="adj1" fmla="val 390777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>
            <a:stCxn id="4" idx="2"/>
            <a:endCxn id="11" idx="0"/>
          </p:cNvCxnSpPr>
          <p:nvPr/>
        </p:nvCxnSpPr>
        <p:spPr>
          <a:xfrm rot="5400000">
            <a:off x="4146459" y="1442639"/>
            <a:ext cx="161924" cy="795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3748831" y="848981"/>
            <a:ext cx="959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dirty="0" smtClean="0">
                <a:solidFill>
                  <a:srgbClr val="FF0000"/>
                </a:solidFill>
              </a:rPr>
              <a:t>IDLE</a:t>
            </a:r>
            <a:endParaRPr lang="es-CO" sz="1000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011620" y="1115854"/>
            <a:ext cx="452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err="1" smtClean="0">
                <a:solidFill>
                  <a:srgbClr val="FF0000"/>
                </a:solidFill>
              </a:rPr>
              <a:t>start</a:t>
            </a:r>
            <a:endParaRPr lang="es-CO" sz="1000" dirty="0">
              <a:solidFill>
                <a:srgbClr val="FF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217506" y="1264215"/>
            <a:ext cx="1641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solidFill>
                  <a:srgbClr val="FF0000"/>
                </a:solidFill>
              </a:rPr>
              <a:t>1</a:t>
            </a:r>
            <a:endParaRPr lang="es-CO" sz="1000" dirty="0">
              <a:solidFill>
                <a:srgbClr val="FF0000"/>
              </a:solidFill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3839713" y="1524000"/>
            <a:ext cx="774619" cy="90169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2" name="11 Rectángulo"/>
          <p:cNvSpPr/>
          <p:nvPr/>
        </p:nvSpPr>
        <p:spPr bwMode="auto">
          <a:xfrm>
            <a:off x="3841303" y="1678941"/>
            <a:ext cx="774619" cy="90169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3839713" y="1814194"/>
            <a:ext cx="774619" cy="90169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4" name="13 Rectángulo"/>
          <p:cNvSpPr/>
          <p:nvPr/>
        </p:nvSpPr>
        <p:spPr bwMode="auto">
          <a:xfrm>
            <a:off x="3838124" y="1954528"/>
            <a:ext cx="774619" cy="90169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3838124" y="2085337"/>
            <a:ext cx="774619" cy="90169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3838124" y="2218527"/>
            <a:ext cx="774619" cy="90169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7" name="16 Rectángulo"/>
          <p:cNvSpPr/>
          <p:nvPr/>
        </p:nvSpPr>
        <p:spPr bwMode="auto">
          <a:xfrm>
            <a:off x="3838124" y="2453057"/>
            <a:ext cx="774619" cy="90169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8" name="17 Rectángulo"/>
          <p:cNvSpPr/>
          <p:nvPr/>
        </p:nvSpPr>
        <p:spPr bwMode="auto">
          <a:xfrm>
            <a:off x="3838124" y="2623274"/>
            <a:ext cx="774619" cy="90169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9" name="18 Rectángulo"/>
          <p:cNvSpPr/>
          <p:nvPr/>
        </p:nvSpPr>
        <p:spPr bwMode="auto">
          <a:xfrm>
            <a:off x="2651919" y="3243819"/>
            <a:ext cx="763511" cy="105148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20" name="19 Rectángulo"/>
          <p:cNvSpPr/>
          <p:nvPr/>
        </p:nvSpPr>
        <p:spPr bwMode="auto">
          <a:xfrm>
            <a:off x="5181995" y="3003064"/>
            <a:ext cx="763511" cy="87793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21" name="20 Rectángulo"/>
          <p:cNvSpPr/>
          <p:nvPr/>
        </p:nvSpPr>
        <p:spPr bwMode="auto">
          <a:xfrm>
            <a:off x="2651919" y="3403445"/>
            <a:ext cx="763511" cy="105148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22" name="21 Rectángulo"/>
          <p:cNvSpPr/>
          <p:nvPr/>
        </p:nvSpPr>
        <p:spPr bwMode="auto">
          <a:xfrm>
            <a:off x="5181995" y="3167193"/>
            <a:ext cx="763511" cy="87793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23" name="22 Rectángulo"/>
          <p:cNvSpPr/>
          <p:nvPr/>
        </p:nvSpPr>
        <p:spPr bwMode="auto">
          <a:xfrm>
            <a:off x="2651919" y="3579672"/>
            <a:ext cx="763511" cy="105148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24" name="23 Rectángulo"/>
          <p:cNvSpPr/>
          <p:nvPr/>
        </p:nvSpPr>
        <p:spPr bwMode="auto">
          <a:xfrm>
            <a:off x="5181995" y="3314899"/>
            <a:ext cx="763511" cy="87793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25" name="24 Rectángulo"/>
          <p:cNvSpPr/>
          <p:nvPr/>
        </p:nvSpPr>
        <p:spPr bwMode="auto">
          <a:xfrm>
            <a:off x="5181995" y="3455489"/>
            <a:ext cx="763511" cy="87793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26" name="25 Rectángulo"/>
          <p:cNvSpPr/>
          <p:nvPr/>
        </p:nvSpPr>
        <p:spPr bwMode="auto">
          <a:xfrm>
            <a:off x="5181995" y="3622789"/>
            <a:ext cx="763511" cy="87793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27" name="26 Rectángulo"/>
          <p:cNvSpPr/>
          <p:nvPr/>
        </p:nvSpPr>
        <p:spPr bwMode="auto">
          <a:xfrm>
            <a:off x="5181995" y="3767942"/>
            <a:ext cx="763511" cy="87793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28" name="27 Rectángulo"/>
          <p:cNvSpPr/>
          <p:nvPr/>
        </p:nvSpPr>
        <p:spPr bwMode="auto">
          <a:xfrm>
            <a:off x="5181995" y="3901454"/>
            <a:ext cx="763511" cy="87793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29" name="28 Rectángulo"/>
          <p:cNvSpPr/>
          <p:nvPr/>
        </p:nvSpPr>
        <p:spPr bwMode="auto">
          <a:xfrm>
            <a:off x="5181995" y="4056133"/>
            <a:ext cx="763511" cy="87793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30" name="29 Rectángulo"/>
          <p:cNvSpPr/>
          <p:nvPr/>
        </p:nvSpPr>
        <p:spPr bwMode="auto">
          <a:xfrm>
            <a:off x="2651919" y="3756273"/>
            <a:ext cx="763511" cy="105148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31" name="30 Rectángulo"/>
          <p:cNvSpPr/>
          <p:nvPr/>
        </p:nvSpPr>
        <p:spPr bwMode="auto">
          <a:xfrm>
            <a:off x="2651919" y="3922781"/>
            <a:ext cx="763511" cy="105148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32" name="31 Rectángulo"/>
          <p:cNvSpPr/>
          <p:nvPr/>
        </p:nvSpPr>
        <p:spPr bwMode="auto">
          <a:xfrm>
            <a:off x="3865346" y="4341875"/>
            <a:ext cx="783396" cy="98975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33" name="32 Rectángulo"/>
          <p:cNvSpPr/>
          <p:nvPr/>
        </p:nvSpPr>
        <p:spPr bwMode="auto">
          <a:xfrm>
            <a:off x="3865346" y="4497828"/>
            <a:ext cx="783396" cy="98975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34" name="33 Rectángulo"/>
          <p:cNvSpPr/>
          <p:nvPr/>
        </p:nvSpPr>
        <p:spPr bwMode="auto">
          <a:xfrm>
            <a:off x="3865346" y="4682527"/>
            <a:ext cx="783396" cy="98975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35" name="34 Rectángulo"/>
          <p:cNvSpPr/>
          <p:nvPr/>
        </p:nvSpPr>
        <p:spPr bwMode="auto">
          <a:xfrm>
            <a:off x="5182393" y="5264651"/>
            <a:ext cx="764305" cy="113295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36" name="35 Rectángulo"/>
          <p:cNvSpPr/>
          <p:nvPr/>
        </p:nvSpPr>
        <p:spPr bwMode="auto">
          <a:xfrm>
            <a:off x="5182393" y="5424911"/>
            <a:ext cx="764305" cy="113295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37" name="36 Rectángulo"/>
          <p:cNvSpPr/>
          <p:nvPr/>
        </p:nvSpPr>
        <p:spPr bwMode="auto">
          <a:xfrm>
            <a:off x="5181201" y="5591677"/>
            <a:ext cx="764305" cy="113295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73" name="72 Rectángulo"/>
          <p:cNvSpPr/>
          <p:nvPr/>
        </p:nvSpPr>
        <p:spPr bwMode="auto">
          <a:xfrm>
            <a:off x="4920854" y="6059288"/>
            <a:ext cx="497769" cy="263782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sz="1000" dirty="0" smtClean="0">
              <a:solidFill>
                <a:srgbClr val="FF0000"/>
              </a:solidFill>
            </a:endParaRPr>
          </a:p>
        </p:txBody>
      </p:sp>
      <p:sp>
        <p:nvSpPr>
          <p:cNvPr id="74" name="73 Rombo"/>
          <p:cNvSpPr/>
          <p:nvPr/>
        </p:nvSpPr>
        <p:spPr bwMode="auto">
          <a:xfrm>
            <a:off x="3885013" y="6059288"/>
            <a:ext cx="497441" cy="263782"/>
          </a:xfrm>
          <a:prstGeom prst="diamond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sz="1000" dirty="0" smtClean="0">
              <a:solidFill>
                <a:srgbClr val="FF0000"/>
              </a:solidFill>
            </a:endParaRPr>
          </a:p>
        </p:txBody>
      </p:sp>
      <p:cxnSp>
        <p:nvCxnSpPr>
          <p:cNvPr id="75" name="74 Conector recto de flecha"/>
          <p:cNvCxnSpPr>
            <a:stCxn id="74" idx="3"/>
            <a:endCxn id="73" idx="1"/>
          </p:cNvCxnSpPr>
          <p:nvPr/>
        </p:nvCxnSpPr>
        <p:spPr>
          <a:xfrm>
            <a:off x="4382453" y="6191178"/>
            <a:ext cx="538400" cy="15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75 CuadroTexto"/>
          <p:cNvSpPr txBox="1"/>
          <p:nvPr/>
        </p:nvSpPr>
        <p:spPr>
          <a:xfrm>
            <a:off x="3958828" y="6076850"/>
            <a:ext cx="534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solidFill>
                  <a:srgbClr val="FF0000"/>
                </a:solidFill>
              </a:rPr>
              <a:t>Z=1</a:t>
            </a:r>
            <a:endParaRPr lang="es-CO" sz="1000" dirty="0">
              <a:solidFill>
                <a:srgbClr val="FF0000"/>
              </a:solidFill>
            </a:endParaRPr>
          </a:p>
        </p:txBody>
      </p:sp>
      <p:sp>
        <p:nvSpPr>
          <p:cNvPr id="77" name="76 CuadroTexto"/>
          <p:cNvSpPr txBox="1"/>
          <p:nvPr/>
        </p:nvSpPr>
        <p:spPr>
          <a:xfrm>
            <a:off x="4908154" y="6059288"/>
            <a:ext cx="508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solidFill>
                  <a:srgbClr val="FF0000"/>
                </a:solidFill>
              </a:rPr>
              <a:t>END</a:t>
            </a:r>
            <a:endParaRPr lang="es-CO" sz="1000" dirty="0">
              <a:solidFill>
                <a:srgbClr val="FF0000"/>
              </a:solidFill>
            </a:endParaRPr>
          </a:p>
        </p:txBody>
      </p:sp>
      <p:sp>
        <p:nvSpPr>
          <p:cNvPr id="78" name="77 CuadroTexto"/>
          <p:cNvSpPr txBox="1"/>
          <p:nvPr/>
        </p:nvSpPr>
        <p:spPr>
          <a:xfrm>
            <a:off x="4359671" y="5944957"/>
            <a:ext cx="503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solidFill>
                  <a:srgbClr val="FF0000"/>
                </a:solidFill>
              </a:rPr>
              <a:t>Yes</a:t>
            </a:r>
            <a:endParaRPr lang="es-CO" sz="1000" dirty="0">
              <a:solidFill>
                <a:srgbClr val="FF0000"/>
              </a:solidFill>
            </a:endParaRPr>
          </a:p>
        </p:txBody>
      </p:sp>
      <p:sp>
        <p:nvSpPr>
          <p:cNvPr id="79" name="78 CuadroTexto"/>
          <p:cNvSpPr txBox="1"/>
          <p:nvPr/>
        </p:nvSpPr>
        <p:spPr>
          <a:xfrm>
            <a:off x="3346939" y="5944958"/>
            <a:ext cx="513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000" dirty="0" smtClean="0">
                <a:solidFill>
                  <a:srgbClr val="FF0000"/>
                </a:solidFill>
              </a:rPr>
              <a:t>No</a:t>
            </a:r>
            <a:endParaRPr lang="es-CO" sz="1000" dirty="0">
              <a:solidFill>
                <a:srgbClr val="FF0000"/>
              </a:solidFill>
            </a:endParaRPr>
          </a:p>
        </p:txBody>
      </p:sp>
      <p:sp>
        <p:nvSpPr>
          <p:cNvPr id="80" name="79 Rombo"/>
          <p:cNvSpPr/>
          <p:nvPr/>
        </p:nvSpPr>
        <p:spPr bwMode="auto">
          <a:xfrm>
            <a:off x="3938198" y="4958362"/>
            <a:ext cx="629445" cy="244633"/>
          </a:xfrm>
          <a:prstGeom prst="diamond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sz="1000" dirty="0" smtClean="0">
              <a:solidFill>
                <a:srgbClr val="FF0000"/>
              </a:solidFill>
            </a:endParaRPr>
          </a:p>
        </p:txBody>
      </p:sp>
      <p:cxnSp>
        <p:nvCxnSpPr>
          <p:cNvPr id="81" name="80 Conector recto de flecha"/>
          <p:cNvCxnSpPr>
            <a:stCxn id="34" idx="2"/>
            <a:endCxn id="80" idx="0"/>
          </p:cNvCxnSpPr>
          <p:nvPr/>
        </p:nvCxnSpPr>
        <p:spPr>
          <a:xfrm rot="5400000">
            <a:off x="4166553" y="4867871"/>
            <a:ext cx="176860" cy="4123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CuadroTexto"/>
          <p:cNvSpPr txBox="1"/>
          <p:nvPr/>
        </p:nvSpPr>
        <p:spPr>
          <a:xfrm>
            <a:off x="4011619" y="4956775"/>
            <a:ext cx="64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solidFill>
                  <a:srgbClr val="FF0000"/>
                </a:solidFill>
              </a:rPr>
              <a:t>C=1</a:t>
            </a:r>
            <a:endParaRPr lang="es-CO" sz="1000" dirty="0">
              <a:solidFill>
                <a:srgbClr val="FF0000"/>
              </a:solidFill>
            </a:endParaRPr>
          </a:p>
        </p:txBody>
      </p:sp>
      <p:sp>
        <p:nvSpPr>
          <p:cNvPr id="84" name="83 CuadroTexto"/>
          <p:cNvSpPr txBox="1"/>
          <p:nvPr/>
        </p:nvSpPr>
        <p:spPr>
          <a:xfrm>
            <a:off x="4502560" y="4837959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solidFill>
                  <a:srgbClr val="FF0000"/>
                </a:solidFill>
              </a:rPr>
              <a:t>Yes</a:t>
            </a:r>
            <a:endParaRPr lang="es-CO" sz="1000" dirty="0">
              <a:solidFill>
                <a:srgbClr val="FF0000"/>
              </a:solidFill>
            </a:endParaRPr>
          </a:p>
        </p:txBody>
      </p:sp>
      <p:sp>
        <p:nvSpPr>
          <p:cNvPr id="85" name="84 CuadroTexto"/>
          <p:cNvSpPr txBox="1"/>
          <p:nvPr/>
        </p:nvSpPr>
        <p:spPr>
          <a:xfrm>
            <a:off x="3630621" y="4822036"/>
            <a:ext cx="622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solidFill>
                  <a:srgbClr val="FF0000"/>
                </a:solidFill>
              </a:rPr>
              <a:t>No</a:t>
            </a:r>
            <a:endParaRPr lang="es-CO" sz="1000" dirty="0">
              <a:solidFill>
                <a:srgbClr val="FF0000"/>
              </a:solidFill>
            </a:endParaRPr>
          </a:p>
        </p:txBody>
      </p:sp>
      <p:sp>
        <p:nvSpPr>
          <p:cNvPr id="87" name="86 Rombo"/>
          <p:cNvSpPr/>
          <p:nvPr/>
        </p:nvSpPr>
        <p:spPr bwMode="auto">
          <a:xfrm>
            <a:off x="3907542" y="2923056"/>
            <a:ext cx="629445" cy="244633"/>
          </a:xfrm>
          <a:prstGeom prst="diamond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sz="1000" dirty="0" smtClean="0">
              <a:solidFill>
                <a:srgbClr val="FF0000"/>
              </a:solidFill>
            </a:endParaRPr>
          </a:p>
        </p:txBody>
      </p:sp>
      <p:cxnSp>
        <p:nvCxnSpPr>
          <p:cNvPr id="88" name="87 Conector recto de flecha"/>
          <p:cNvCxnSpPr>
            <a:stCxn id="18" idx="2"/>
          </p:cNvCxnSpPr>
          <p:nvPr/>
        </p:nvCxnSpPr>
        <p:spPr>
          <a:xfrm rot="5400000">
            <a:off x="4121023" y="2817058"/>
            <a:ext cx="208026" cy="795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>
            <a:stCxn id="87" idx="3"/>
            <a:endCxn id="20" idx="1"/>
          </p:cNvCxnSpPr>
          <p:nvPr/>
        </p:nvCxnSpPr>
        <p:spPr>
          <a:xfrm>
            <a:off x="4536987" y="3045372"/>
            <a:ext cx="645008" cy="15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89 CuadroTexto"/>
          <p:cNvSpPr txBox="1"/>
          <p:nvPr/>
        </p:nvSpPr>
        <p:spPr>
          <a:xfrm>
            <a:off x="3980963" y="2921469"/>
            <a:ext cx="64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solidFill>
                  <a:srgbClr val="FF0000"/>
                </a:solidFill>
              </a:rPr>
              <a:t>C=1</a:t>
            </a:r>
            <a:endParaRPr lang="es-CO" sz="1000" dirty="0">
              <a:solidFill>
                <a:srgbClr val="FF0000"/>
              </a:solidFill>
            </a:endParaRPr>
          </a:p>
        </p:txBody>
      </p:sp>
      <p:sp>
        <p:nvSpPr>
          <p:cNvPr id="91" name="90 CuadroTexto"/>
          <p:cNvSpPr txBox="1"/>
          <p:nvPr/>
        </p:nvSpPr>
        <p:spPr>
          <a:xfrm>
            <a:off x="3573644" y="2779057"/>
            <a:ext cx="622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solidFill>
                  <a:srgbClr val="FF0000"/>
                </a:solidFill>
              </a:rPr>
              <a:t>No</a:t>
            </a:r>
            <a:endParaRPr lang="es-CO" sz="1000" dirty="0">
              <a:solidFill>
                <a:srgbClr val="FF0000"/>
              </a:solidFill>
            </a:endParaRPr>
          </a:p>
        </p:txBody>
      </p:sp>
      <p:cxnSp>
        <p:nvCxnSpPr>
          <p:cNvPr id="96" name="95 Conector recto"/>
          <p:cNvCxnSpPr>
            <a:stCxn id="17" idx="2"/>
            <a:endCxn id="18" idx="0"/>
          </p:cNvCxnSpPr>
          <p:nvPr/>
        </p:nvCxnSpPr>
        <p:spPr>
          <a:xfrm rot="5400000">
            <a:off x="4185409" y="2583249"/>
            <a:ext cx="80048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Conector recto"/>
          <p:cNvCxnSpPr>
            <a:stCxn id="11" idx="2"/>
            <a:endCxn id="12" idx="0"/>
          </p:cNvCxnSpPr>
          <p:nvPr/>
        </p:nvCxnSpPr>
        <p:spPr>
          <a:xfrm rot="16200000" flipH="1">
            <a:off x="4195431" y="1645759"/>
            <a:ext cx="64772" cy="1589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recto"/>
          <p:cNvCxnSpPr>
            <a:stCxn id="12" idx="2"/>
            <a:endCxn id="13" idx="0"/>
          </p:cNvCxnSpPr>
          <p:nvPr/>
        </p:nvCxnSpPr>
        <p:spPr>
          <a:xfrm rot="5400000">
            <a:off x="4205275" y="1790856"/>
            <a:ext cx="45084" cy="1591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recto"/>
          <p:cNvCxnSpPr>
            <a:stCxn id="13" idx="2"/>
            <a:endCxn id="14" idx="0"/>
          </p:cNvCxnSpPr>
          <p:nvPr/>
        </p:nvCxnSpPr>
        <p:spPr>
          <a:xfrm rot="5400000">
            <a:off x="4201147" y="1928650"/>
            <a:ext cx="50165" cy="1589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"/>
          <p:cNvCxnSpPr>
            <a:stCxn id="14" idx="2"/>
            <a:endCxn id="15" idx="0"/>
          </p:cNvCxnSpPr>
          <p:nvPr/>
        </p:nvCxnSpPr>
        <p:spPr>
          <a:xfrm rot="5400000">
            <a:off x="4205113" y="2065017"/>
            <a:ext cx="40640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recto"/>
          <p:cNvCxnSpPr>
            <a:stCxn id="15" idx="2"/>
            <a:endCxn id="16" idx="0"/>
          </p:cNvCxnSpPr>
          <p:nvPr/>
        </p:nvCxnSpPr>
        <p:spPr>
          <a:xfrm rot="5400000">
            <a:off x="4203924" y="2197016"/>
            <a:ext cx="43021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Conector recto"/>
          <p:cNvCxnSpPr>
            <a:stCxn id="16" idx="2"/>
            <a:endCxn id="17" idx="0"/>
          </p:cNvCxnSpPr>
          <p:nvPr/>
        </p:nvCxnSpPr>
        <p:spPr>
          <a:xfrm rot="5400000">
            <a:off x="4153254" y="2380875"/>
            <a:ext cx="144361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125 Conector recto"/>
          <p:cNvCxnSpPr>
            <a:stCxn id="20" idx="2"/>
            <a:endCxn id="22" idx="0"/>
          </p:cNvCxnSpPr>
          <p:nvPr/>
        </p:nvCxnSpPr>
        <p:spPr>
          <a:xfrm rot="5400000">
            <a:off x="5525583" y="3129024"/>
            <a:ext cx="76336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127 Conector recto"/>
          <p:cNvCxnSpPr>
            <a:stCxn id="22" idx="2"/>
            <a:endCxn id="24" idx="0"/>
          </p:cNvCxnSpPr>
          <p:nvPr/>
        </p:nvCxnSpPr>
        <p:spPr>
          <a:xfrm rot="5400000">
            <a:off x="5533794" y="3284942"/>
            <a:ext cx="59913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Conector recto"/>
          <p:cNvCxnSpPr>
            <a:stCxn id="24" idx="2"/>
            <a:endCxn id="25" idx="0"/>
          </p:cNvCxnSpPr>
          <p:nvPr/>
        </p:nvCxnSpPr>
        <p:spPr>
          <a:xfrm rot="5400000">
            <a:off x="5537352" y="3429090"/>
            <a:ext cx="52797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Conector recto"/>
          <p:cNvCxnSpPr>
            <a:stCxn id="25" idx="2"/>
            <a:endCxn id="26" idx="0"/>
          </p:cNvCxnSpPr>
          <p:nvPr/>
        </p:nvCxnSpPr>
        <p:spPr>
          <a:xfrm rot="5400000">
            <a:off x="5523999" y="3583035"/>
            <a:ext cx="79507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recto"/>
          <p:cNvCxnSpPr>
            <a:stCxn id="26" idx="2"/>
            <a:endCxn id="27" idx="0"/>
          </p:cNvCxnSpPr>
          <p:nvPr/>
        </p:nvCxnSpPr>
        <p:spPr>
          <a:xfrm rot="5400000">
            <a:off x="5535071" y="3739262"/>
            <a:ext cx="57360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Conector recto"/>
          <p:cNvCxnSpPr>
            <a:stCxn id="27" idx="2"/>
            <a:endCxn id="28" idx="0"/>
          </p:cNvCxnSpPr>
          <p:nvPr/>
        </p:nvCxnSpPr>
        <p:spPr>
          <a:xfrm rot="5400000">
            <a:off x="5540893" y="3878594"/>
            <a:ext cx="45719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"/>
          <p:cNvCxnSpPr>
            <a:stCxn id="28" idx="2"/>
            <a:endCxn id="29" idx="0"/>
          </p:cNvCxnSpPr>
          <p:nvPr/>
        </p:nvCxnSpPr>
        <p:spPr>
          <a:xfrm rot="5400000">
            <a:off x="5530308" y="4022689"/>
            <a:ext cx="66886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"/>
          <p:cNvCxnSpPr>
            <a:stCxn id="32" idx="2"/>
            <a:endCxn id="33" idx="0"/>
          </p:cNvCxnSpPr>
          <p:nvPr/>
        </p:nvCxnSpPr>
        <p:spPr>
          <a:xfrm rot="5400000">
            <a:off x="4228555" y="4469339"/>
            <a:ext cx="56978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>
            <a:stCxn id="33" idx="2"/>
            <a:endCxn id="34" idx="0"/>
          </p:cNvCxnSpPr>
          <p:nvPr/>
        </p:nvCxnSpPr>
        <p:spPr>
          <a:xfrm rot="5400000">
            <a:off x="4214182" y="4639665"/>
            <a:ext cx="85724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angular"/>
          <p:cNvCxnSpPr>
            <a:stCxn id="29" idx="2"/>
            <a:endCxn id="32" idx="0"/>
          </p:cNvCxnSpPr>
          <p:nvPr/>
        </p:nvCxnSpPr>
        <p:spPr>
          <a:xfrm rot="5400000">
            <a:off x="4811424" y="3589547"/>
            <a:ext cx="197949" cy="1306707"/>
          </a:xfrm>
          <a:prstGeom prst="bentConnector3">
            <a:avLst>
              <a:gd name="adj1" fmla="val 30753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"/>
          <p:cNvCxnSpPr>
            <a:stCxn id="19" idx="2"/>
            <a:endCxn id="21" idx="0"/>
          </p:cNvCxnSpPr>
          <p:nvPr/>
        </p:nvCxnSpPr>
        <p:spPr>
          <a:xfrm rot="5400000">
            <a:off x="3006436" y="3376206"/>
            <a:ext cx="54477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"/>
          <p:cNvCxnSpPr>
            <a:stCxn id="21" idx="2"/>
            <a:endCxn id="23" idx="0"/>
          </p:cNvCxnSpPr>
          <p:nvPr/>
        </p:nvCxnSpPr>
        <p:spPr>
          <a:xfrm rot="5400000">
            <a:off x="2998135" y="3544131"/>
            <a:ext cx="71079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150 Conector recto"/>
          <p:cNvCxnSpPr>
            <a:stCxn id="23" idx="2"/>
            <a:endCxn id="30" idx="0"/>
          </p:cNvCxnSpPr>
          <p:nvPr/>
        </p:nvCxnSpPr>
        <p:spPr>
          <a:xfrm rot="5400000">
            <a:off x="2997948" y="3720546"/>
            <a:ext cx="71454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152 Conector recto"/>
          <p:cNvCxnSpPr>
            <a:stCxn id="30" idx="2"/>
            <a:endCxn id="31" idx="0"/>
          </p:cNvCxnSpPr>
          <p:nvPr/>
        </p:nvCxnSpPr>
        <p:spPr>
          <a:xfrm rot="5400000">
            <a:off x="3002995" y="3892101"/>
            <a:ext cx="61359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154 Forma"/>
          <p:cNvCxnSpPr>
            <a:stCxn id="87" idx="1"/>
            <a:endCxn id="19" idx="0"/>
          </p:cNvCxnSpPr>
          <p:nvPr/>
        </p:nvCxnSpPr>
        <p:spPr>
          <a:xfrm rot="10800000" flipV="1">
            <a:off x="3033676" y="3045371"/>
            <a:ext cx="873867" cy="198447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156 Conector angular"/>
          <p:cNvCxnSpPr>
            <a:stCxn id="31" idx="2"/>
            <a:endCxn id="32" idx="0"/>
          </p:cNvCxnSpPr>
          <p:nvPr/>
        </p:nvCxnSpPr>
        <p:spPr>
          <a:xfrm rot="16200000" flipH="1">
            <a:off x="3488386" y="3573217"/>
            <a:ext cx="313946" cy="1223369"/>
          </a:xfrm>
          <a:prstGeom prst="bentConnector3">
            <a:avLst>
              <a:gd name="adj1" fmla="val 56067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163 Conector recto"/>
          <p:cNvCxnSpPr>
            <a:stCxn id="35" idx="2"/>
            <a:endCxn id="36" idx="0"/>
          </p:cNvCxnSpPr>
          <p:nvPr/>
        </p:nvCxnSpPr>
        <p:spPr>
          <a:xfrm rot="5400000">
            <a:off x="5541062" y="5401428"/>
            <a:ext cx="46966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65 Conector recto"/>
          <p:cNvCxnSpPr>
            <a:stCxn id="36" idx="2"/>
            <a:endCxn id="37" idx="0"/>
          </p:cNvCxnSpPr>
          <p:nvPr/>
        </p:nvCxnSpPr>
        <p:spPr>
          <a:xfrm rot="5400000">
            <a:off x="5537214" y="5564345"/>
            <a:ext cx="53470" cy="1192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166 Rectángulo"/>
          <p:cNvSpPr/>
          <p:nvPr/>
        </p:nvSpPr>
        <p:spPr bwMode="auto">
          <a:xfrm>
            <a:off x="2576804" y="5264651"/>
            <a:ext cx="764305" cy="113295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68" name="167 Rectángulo"/>
          <p:cNvSpPr/>
          <p:nvPr/>
        </p:nvSpPr>
        <p:spPr bwMode="auto">
          <a:xfrm>
            <a:off x="2576804" y="5424911"/>
            <a:ext cx="764305" cy="113295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sp>
        <p:nvSpPr>
          <p:cNvPr id="169" name="168 Rectángulo"/>
          <p:cNvSpPr/>
          <p:nvPr/>
        </p:nvSpPr>
        <p:spPr bwMode="auto">
          <a:xfrm>
            <a:off x="2575612" y="5591677"/>
            <a:ext cx="764305" cy="113295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0000FF"/>
              </a:solidFill>
            </a:endParaRPr>
          </a:p>
        </p:txBody>
      </p:sp>
      <p:cxnSp>
        <p:nvCxnSpPr>
          <p:cNvPr id="170" name="169 Conector recto"/>
          <p:cNvCxnSpPr>
            <a:stCxn id="167" idx="2"/>
            <a:endCxn id="168" idx="0"/>
          </p:cNvCxnSpPr>
          <p:nvPr/>
        </p:nvCxnSpPr>
        <p:spPr>
          <a:xfrm rot="5400000">
            <a:off x="2935473" y="5401428"/>
            <a:ext cx="46966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170 Conector recto"/>
          <p:cNvCxnSpPr>
            <a:stCxn id="168" idx="2"/>
            <a:endCxn id="169" idx="0"/>
          </p:cNvCxnSpPr>
          <p:nvPr/>
        </p:nvCxnSpPr>
        <p:spPr>
          <a:xfrm rot="5400000">
            <a:off x="2931625" y="5564345"/>
            <a:ext cx="53470" cy="1192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172 Conector angular"/>
          <p:cNvCxnSpPr>
            <a:stCxn id="85" idx="2"/>
            <a:endCxn id="167" idx="0"/>
          </p:cNvCxnSpPr>
          <p:nvPr/>
        </p:nvCxnSpPr>
        <p:spPr>
          <a:xfrm rot="5400000">
            <a:off x="3352167" y="4675047"/>
            <a:ext cx="196394" cy="982814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175 Conector angular"/>
          <p:cNvCxnSpPr>
            <a:stCxn id="80" idx="3"/>
            <a:endCxn id="35" idx="0"/>
          </p:cNvCxnSpPr>
          <p:nvPr/>
        </p:nvCxnSpPr>
        <p:spPr>
          <a:xfrm>
            <a:off x="4567643" y="5080678"/>
            <a:ext cx="996903" cy="183972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179 Conector angular"/>
          <p:cNvCxnSpPr>
            <a:stCxn id="37" idx="2"/>
            <a:endCxn id="74" idx="0"/>
          </p:cNvCxnSpPr>
          <p:nvPr/>
        </p:nvCxnSpPr>
        <p:spPr>
          <a:xfrm rot="5400000">
            <a:off x="4671386" y="5167319"/>
            <a:ext cx="354316" cy="1429620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181 Conector angular"/>
          <p:cNvCxnSpPr>
            <a:stCxn id="169" idx="2"/>
            <a:endCxn id="74" idx="0"/>
          </p:cNvCxnSpPr>
          <p:nvPr/>
        </p:nvCxnSpPr>
        <p:spPr>
          <a:xfrm rot="16200000" flipH="1">
            <a:off x="3368591" y="5294144"/>
            <a:ext cx="354316" cy="1175971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angular"/>
          <p:cNvCxnSpPr>
            <a:stCxn id="74" idx="1"/>
            <a:endCxn id="17" idx="1"/>
          </p:cNvCxnSpPr>
          <p:nvPr/>
        </p:nvCxnSpPr>
        <p:spPr>
          <a:xfrm rot="10800000">
            <a:off x="3838124" y="2498143"/>
            <a:ext cx="46888" cy="3693037"/>
          </a:xfrm>
          <a:prstGeom prst="bentConnector3">
            <a:avLst>
              <a:gd name="adj1" fmla="val 381753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188 CuadroTexto"/>
          <p:cNvSpPr txBox="1"/>
          <p:nvPr/>
        </p:nvSpPr>
        <p:spPr>
          <a:xfrm>
            <a:off x="4567643" y="1442697"/>
            <a:ext cx="388931" cy="93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solidFill>
                  <a:srgbClr val="FF0000"/>
                </a:solidFill>
              </a:rPr>
              <a:t>1.1</a:t>
            </a:r>
          </a:p>
          <a:p>
            <a:pPr>
              <a:lnSpc>
                <a:spcPct val="11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1.2</a:t>
            </a:r>
          </a:p>
          <a:p>
            <a:r>
              <a:rPr lang="es-CO" sz="900" dirty="0" smtClean="0">
                <a:solidFill>
                  <a:srgbClr val="FF0000"/>
                </a:solidFill>
              </a:rPr>
              <a:t>1.3</a:t>
            </a:r>
          </a:p>
          <a:p>
            <a:r>
              <a:rPr lang="es-CO" sz="900" dirty="0" smtClean="0">
                <a:solidFill>
                  <a:srgbClr val="FF0000"/>
                </a:solidFill>
              </a:rPr>
              <a:t>1.4</a:t>
            </a:r>
          </a:p>
          <a:p>
            <a:r>
              <a:rPr lang="es-CO" sz="900" dirty="0" smtClean="0">
                <a:solidFill>
                  <a:srgbClr val="FF0000"/>
                </a:solidFill>
              </a:rPr>
              <a:t>1.5</a:t>
            </a:r>
          </a:p>
          <a:p>
            <a:r>
              <a:rPr lang="es-CO" sz="900" dirty="0" smtClean="0">
                <a:solidFill>
                  <a:srgbClr val="FF0000"/>
                </a:solidFill>
              </a:rPr>
              <a:t>1.6</a:t>
            </a:r>
            <a:endParaRPr lang="es-CO" sz="900" dirty="0">
              <a:solidFill>
                <a:srgbClr val="FF0000"/>
              </a:solidFill>
            </a:endParaRPr>
          </a:p>
        </p:txBody>
      </p:sp>
      <p:sp>
        <p:nvSpPr>
          <p:cNvPr id="190" name="189 CuadroTexto"/>
          <p:cNvSpPr txBox="1"/>
          <p:nvPr/>
        </p:nvSpPr>
        <p:spPr>
          <a:xfrm>
            <a:off x="4566847" y="2379878"/>
            <a:ext cx="341307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2.1</a:t>
            </a:r>
          </a:p>
          <a:p>
            <a:pPr>
              <a:lnSpc>
                <a:spcPct val="11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2.2</a:t>
            </a:r>
            <a:endParaRPr lang="es-CO" sz="900" dirty="0">
              <a:solidFill>
                <a:srgbClr val="FF0000"/>
              </a:solidFill>
            </a:endParaRPr>
          </a:p>
        </p:txBody>
      </p:sp>
      <p:sp>
        <p:nvSpPr>
          <p:cNvPr id="191" name="190 CuadroTexto"/>
          <p:cNvSpPr txBox="1"/>
          <p:nvPr/>
        </p:nvSpPr>
        <p:spPr>
          <a:xfrm>
            <a:off x="5891529" y="2923056"/>
            <a:ext cx="552451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2a.1</a:t>
            </a:r>
          </a:p>
          <a:p>
            <a:pPr>
              <a:lnSpc>
                <a:spcPct val="11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2a.2</a:t>
            </a:r>
          </a:p>
          <a:p>
            <a:pPr>
              <a:lnSpc>
                <a:spcPct val="11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2a.3</a:t>
            </a:r>
          </a:p>
          <a:p>
            <a:pPr>
              <a:lnSpc>
                <a:spcPct val="11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2a.4</a:t>
            </a:r>
          </a:p>
          <a:p>
            <a:pPr>
              <a:lnSpc>
                <a:spcPct val="11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2a.5</a:t>
            </a:r>
          </a:p>
          <a:p>
            <a:pPr>
              <a:lnSpc>
                <a:spcPct val="11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2a.6</a:t>
            </a:r>
          </a:p>
          <a:p>
            <a:pPr>
              <a:lnSpc>
                <a:spcPct val="11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2a.7</a:t>
            </a:r>
          </a:p>
          <a:p>
            <a:pPr>
              <a:lnSpc>
                <a:spcPct val="11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2a.8</a:t>
            </a:r>
          </a:p>
        </p:txBody>
      </p:sp>
      <p:sp>
        <p:nvSpPr>
          <p:cNvPr id="192" name="191 CuadroTexto"/>
          <p:cNvSpPr txBox="1"/>
          <p:nvPr/>
        </p:nvSpPr>
        <p:spPr>
          <a:xfrm>
            <a:off x="2321667" y="3167985"/>
            <a:ext cx="413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2b.1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2b.2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2b.3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2b.4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2b.5</a:t>
            </a:r>
            <a:endParaRPr lang="es-CO" sz="900" dirty="0">
              <a:solidFill>
                <a:srgbClr val="FF0000"/>
              </a:solidFill>
            </a:endParaRPr>
          </a:p>
        </p:txBody>
      </p:sp>
      <p:sp>
        <p:nvSpPr>
          <p:cNvPr id="193" name="192 CuadroTexto"/>
          <p:cNvSpPr txBox="1"/>
          <p:nvPr/>
        </p:nvSpPr>
        <p:spPr>
          <a:xfrm>
            <a:off x="4590281" y="4273671"/>
            <a:ext cx="5218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3.1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3.2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3.3</a:t>
            </a:r>
            <a:endParaRPr lang="es-CO" sz="900" dirty="0">
              <a:solidFill>
                <a:srgbClr val="FF0000"/>
              </a:solidFill>
            </a:endParaRPr>
          </a:p>
        </p:txBody>
      </p:sp>
      <p:sp>
        <p:nvSpPr>
          <p:cNvPr id="194" name="193 CuadroTexto"/>
          <p:cNvSpPr txBox="1"/>
          <p:nvPr/>
        </p:nvSpPr>
        <p:spPr>
          <a:xfrm>
            <a:off x="5891531" y="5202995"/>
            <a:ext cx="44140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5.1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5.2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5.3</a:t>
            </a:r>
            <a:endParaRPr lang="es-CO" sz="900" dirty="0">
              <a:solidFill>
                <a:srgbClr val="FF0000"/>
              </a:solidFill>
            </a:endParaRPr>
          </a:p>
        </p:txBody>
      </p:sp>
      <p:sp>
        <p:nvSpPr>
          <p:cNvPr id="195" name="194 CuadroTexto"/>
          <p:cNvSpPr txBox="1"/>
          <p:nvPr/>
        </p:nvSpPr>
        <p:spPr>
          <a:xfrm>
            <a:off x="2293699" y="5202994"/>
            <a:ext cx="44140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4.1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4.2</a:t>
            </a:r>
          </a:p>
          <a:p>
            <a:pPr>
              <a:lnSpc>
                <a:spcPct val="120000"/>
              </a:lnSpc>
            </a:pPr>
            <a:r>
              <a:rPr lang="es-CO" sz="900" dirty="0" smtClean="0">
                <a:solidFill>
                  <a:srgbClr val="FF0000"/>
                </a:solidFill>
              </a:rPr>
              <a:t>4.3</a:t>
            </a:r>
            <a:endParaRPr lang="es-CO" sz="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>
          <a:solidFill>
            <a:srgbClr val="0000FF"/>
          </a:solidFill>
          <a:round/>
          <a:headEnd type="triangle" w="med" len="med"/>
          <a:tailEnd/>
        </a:ln>
      </a:spPr>
      <a:bodyPr lIns="0" tIns="0" rIns="0" bIns="0" rtlCol="0" anchor="ctr" anchorCtr="1"/>
      <a:lstStyle>
        <a:defPPr algn="ctr">
          <a:defRPr dirty="0" smtClean="0">
            <a:solidFill>
              <a:srgbClr val="0000FF"/>
            </a:solidFill>
          </a:defRPr>
        </a:defPPr>
      </a:lstStyle>
    </a:spDef>
    <a:lnDef>
      <a:spPr>
        <a:ln w="19050">
          <a:solidFill>
            <a:srgbClr val="0000FF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1365</TotalTime>
  <Words>1567</Words>
  <Application>Microsoft PowerPoint</Application>
  <PresentationFormat>Presentación en pantalla (4:3)</PresentationFormat>
  <Paragraphs>441</Paragraphs>
  <Slides>21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3" baseType="lpstr">
      <vt:lpstr>1_Diseño predeterminado</vt:lpstr>
      <vt:lpstr>Fotografía de Photo Editor</vt:lpstr>
      <vt:lpstr>Diapositiva 1</vt:lpstr>
      <vt:lpstr>Advanced Digital System  Design Course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</vt:vector>
  </TitlesOfParts>
  <Company>UNIVERSIDAD DEL VALLE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root</dc:creator>
  <cp:lastModifiedBy>JACOB</cp:lastModifiedBy>
  <cp:revision>186</cp:revision>
  <dcterms:created xsi:type="dcterms:W3CDTF">2004-09-18T17:10:08Z</dcterms:created>
  <dcterms:modified xsi:type="dcterms:W3CDTF">2009-12-16T06:03:54Z</dcterms:modified>
</cp:coreProperties>
</file>