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8" r:id="rId5"/>
    <p:sldId id="269" r:id="rId6"/>
    <p:sldId id="270" r:id="rId7"/>
    <p:sldId id="271" r:id="rId8"/>
    <p:sldId id="259" r:id="rId9"/>
    <p:sldId id="263" r:id="rId10"/>
    <p:sldId id="264" r:id="rId11"/>
    <p:sldId id="274" r:id="rId12"/>
    <p:sldId id="275" r:id="rId13"/>
    <p:sldId id="260" r:id="rId14"/>
    <p:sldId id="261" r:id="rId15"/>
    <p:sldId id="262" r:id="rId16"/>
    <p:sldId id="272" r:id="rId17"/>
    <p:sldId id="266" r:id="rId18"/>
    <p:sldId id="267" r:id="rId19"/>
    <p:sldId id="265" r:id="rId20"/>
    <p:sldId id="273" r:id="rId21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3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A0D9E-9AE3-4ECF-8599-EC6C6C29B127}" type="datetimeFigureOut">
              <a:rPr lang="es-CO" smtClean="0"/>
              <a:pPr/>
              <a:t>18/12/2007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9DE4C-AB4D-42FB-980D-708CF77C3C7C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A0D9E-9AE3-4ECF-8599-EC6C6C29B127}" type="datetimeFigureOut">
              <a:rPr lang="es-CO" smtClean="0"/>
              <a:pPr/>
              <a:t>18/12/2007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9DE4C-AB4D-42FB-980D-708CF77C3C7C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A0D9E-9AE3-4ECF-8599-EC6C6C29B127}" type="datetimeFigureOut">
              <a:rPr lang="es-CO" smtClean="0"/>
              <a:pPr/>
              <a:t>18/12/2007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9DE4C-AB4D-42FB-980D-708CF77C3C7C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A0D9E-9AE3-4ECF-8599-EC6C6C29B127}" type="datetimeFigureOut">
              <a:rPr lang="es-CO" smtClean="0"/>
              <a:pPr/>
              <a:t>18/12/2007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9DE4C-AB4D-42FB-980D-708CF77C3C7C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A0D9E-9AE3-4ECF-8599-EC6C6C29B127}" type="datetimeFigureOut">
              <a:rPr lang="es-CO" smtClean="0"/>
              <a:pPr/>
              <a:t>18/12/2007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9DE4C-AB4D-42FB-980D-708CF77C3C7C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A0D9E-9AE3-4ECF-8599-EC6C6C29B127}" type="datetimeFigureOut">
              <a:rPr lang="es-CO" smtClean="0"/>
              <a:pPr/>
              <a:t>18/12/2007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9DE4C-AB4D-42FB-980D-708CF77C3C7C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A0D9E-9AE3-4ECF-8599-EC6C6C29B127}" type="datetimeFigureOut">
              <a:rPr lang="es-CO" smtClean="0"/>
              <a:pPr/>
              <a:t>18/12/2007</a:t>
            </a:fld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9DE4C-AB4D-42FB-980D-708CF77C3C7C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A0D9E-9AE3-4ECF-8599-EC6C6C29B127}" type="datetimeFigureOut">
              <a:rPr lang="es-CO" smtClean="0"/>
              <a:pPr/>
              <a:t>18/12/2007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9DE4C-AB4D-42FB-980D-708CF77C3C7C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A0D9E-9AE3-4ECF-8599-EC6C6C29B127}" type="datetimeFigureOut">
              <a:rPr lang="es-CO" smtClean="0"/>
              <a:pPr/>
              <a:t>18/12/2007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9DE4C-AB4D-42FB-980D-708CF77C3C7C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A0D9E-9AE3-4ECF-8599-EC6C6C29B127}" type="datetimeFigureOut">
              <a:rPr lang="es-CO" smtClean="0"/>
              <a:pPr/>
              <a:t>18/12/2007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9DE4C-AB4D-42FB-980D-708CF77C3C7C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A0D9E-9AE3-4ECF-8599-EC6C6C29B127}" type="datetimeFigureOut">
              <a:rPr lang="es-CO" smtClean="0"/>
              <a:pPr/>
              <a:t>18/12/2007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9DE4C-AB4D-42FB-980D-708CF77C3C7C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3A0D9E-9AE3-4ECF-8599-EC6C6C29B127}" type="datetimeFigureOut">
              <a:rPr lang="es-CO" smtClean="0"/>
              <a:pPr/>
              <a:t>18/12/2007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49DE4C-AB4D-42FB-980D-708CF77C3C7C}" type="slidenum">
              <a:rPr lang="es-CO" smtClean="0"/>
              <a:pPr/>
              <a:t>‹Nº›</a:t>
            </a:fld>
            <a:endParaRPr 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42910" y="285728"/>
            <a:ext cx="7772400" cy="2714644"/>
          </a:xfrm>
        </p:spPr>
        <p:txBody>
          <a:bodyPr>
            <a:noAutofit/>
          </a:bodyPr>
          <a:lstStyle/>
          <a:p>
            <a:r>
              <a:rPr lang="es-MX" sz="5400" dirty="0" smtClean="0"/>
              <a:t>DISEÑO DEL MULTIPLICADOR Y RAIZ CUADRADA</a:t>
            </a:r>
            <a:endParaRPr lang="es-CO" sz="5400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714348" y="5286388"/>
            <a:ext cx="7643866" cy="1071570"/>
          </a:xfrm>
        </p:spPr>
        <p:txBody>
          <a:bodyPr/>
          <a:lstStyle/>
          <a:p>
            <a:r>
              <a:rPr lang="es-MX" dirty="0" smtClean="0"/>
              <a:t>José </a:t>
            </a:r>
            <a:r>
              <a:rPr lang="es-MX" dirty="0" err="1" smtClean="0"/>
              <a:t>Jafeth</a:t>
            </a:r>
            <a:r>
              <a:rPr lang="es-MX" dirty="0" smtClean="0"/>
              <a:t> Salazar Céspedes   0524109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39100" y="0"/>
            <a:ext cx="1104900" cy="145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33723" y="3071810"/>
            <a:ext cx="3038475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39100" y="0"/>
            <a:ext cx="1104900" cy="145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69810" y="71414"/>
            <a:ext cx="5974024" cy="6643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85918" y="142852"/>
            <a:ext cx="5591574" cy="6500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1500174"/>
            <a:ext cx="7433588" cy="3829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85720" y="357166"/>
            <a:ext cx="7572428" cy="1143000"/>
          </a:xfrm>
        </p:spPr>
        <p:txBody>
          <a:bodyPr>
            <a:normAutofit/>
          </a:bodyPr>
          <a:lstStyle/>
          <a:p>
            <a:r>
              <a:rPr lang="es-MX" dirty="0" smtClean="0"/>
              <a:t>IMPLEMENTACION EN QUARTUS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s-MX" dirty="0" smtClean="0"/>
              <a:t>SHIFTER:</a:t>
            </a:r>
          </a:p>
          <a:p>
            <a:pPr>
              <a:buNone/>
            </a:pPr>
            <a:r>
              <a:rPr lang="es-MX" dirty="0" smtClean="0"/>
              <a:t>La implementación de un SHIFTER en QUARTUS se hizo a través de un multiplexor el cual posee una señal de control para controlar la salida, como se puede observar en la figura.</a:t>
            </a:r>
          </a:p>
          <a:p>
            <a:pPr>
              <a:buNone/>
            </a:pPr>
            <a:endParaRPr lang="es-MX" dirty="0"/>
          </a:p>
          <a:p>
            <a:pPr>
              <a:buNone/>
            </a:pPr>
            <a:endParaRPr lang="es-CO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43174" y="4214818"/>
            <a:ext cx="3457575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39100" y="0"/>
            <a:ext cx="1104900" cy="145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00034" y="357166"/>
            <a:ext cx="3114668" cy="5697559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s-MX" dirty="0" smtClean="0"/>
              <a:t>BANCO DE REGISTROS:</a:t>
            </a:r>
          </a:p>
          <a:p>
            <a:pPr>
              <a:buNone/>
            </a:pPr>
            <a:r>
              <a:rPr lang="es-MX" dirty="0" smtClean="0"/>
              <a:t>Para el banco de registros se utilizo CI 74374 y tres decodificadores, estos decodificadores cumplen la función de: Uno para el enable de los registros y los otros dos para la señal de salida de los mismos.</a:t>
            </a:r>
            <a:endParaRPr lang="es-CO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43306" y="928670"/>
            <a:ext cx="4357718" cy="5143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39100" y="0"/>
            <a:ext cx="1104900" cy="145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0034" y="928670"/>
            <a:ext cx="8229600" cy="2725734"/>
          </a:xfrm>
        </p:spPr>
        <p:txBody>
          <a:bodyPr>
            <a:normAutofit fontScale="90000"/>
          </a:bodyPr>
          <a:lstStyle/>
          <a:p>
            <a:pPr algn="just"/>
            <a:r>
              <a:rPr lang="es-MX" dirty="0" smtClean="0"/>
              <a:t>RAM:</a:t>
            </a:r>
            <a:br>
              <a:rPr lang="es-MX" dirty="0" smtClean="0"/>
            </a:br>
            <a:r>
              <a:rPr lang="es-MX" dirty="0" smtClean="0"/>
              <a:t>En la siguiente figura se muestra la RAM implementada en el data-</a:t>
            </a:r>
            <a:r>
              <a:rPr lang="es-MX" dirty="0" err="1" smtClean="0"/>
              <a:t>path</a:t>
            </a:r>
            <a:r>
              <a:rPr lang="es-MX" dirty="0" smtClean="0"/>
              <a:t>, la cual se hizo por medio de megafunciones.</a:t>
            </a:r>
            <a:endParaRPr lang="es-CO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71538" y="4000504"/>
            <a:ext cx="6953250" cy="245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39100" y="0"/>
            <a:ext cx="1104900" cy="145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CONTADORES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757362"/>
          </a:xfrm>
        </p:spPr>
        <p:txBody>
          <a:bodyPr/>
          <a:lstStyle/>
          <a:p>
            <a:r>
              <a:rPr lang="es-MX" dirty="0" smtClean="0"/>
              <a:t>Los contadores son diseñados con el fin de realizar una parte del algoritmo diseñado una serie de veces predeterminada.</a:t>
            </a:r>
            <a:endParaRPr lang="es-CO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3519504"/>
            <a:ext cx="7172325" cy="2266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39100" y="0"/>
            <a:ext cx="1104900" cy="145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1422"/>
            <a:ext cx="8229600" cy="1143000"/>
          </a:xfrm>
        </p:spPr>
        <p:txBody>
          <a:bodyPr/>
          <a:lstStyle/>
          <a:p>
            <a:r>
              <a:rPr lang="es-MX" dirty="0" smtClean="0"/>
              <a:t>ASM</a:t>
            </a:r>
            <a:endParaRPr lang="es-CO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14190" y="928670"/>
            <a:ext cx="4758140" cy="5643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39100" y="0"/>
            <a:ext cx="1104900" cy="145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56996" y="214291"/>
            <a:ext cx="5329648" cy="63579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39100" y="0"/>
            <a:ext cx="1104900" cy="145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SIMULACION DE LA RAIZ </a:t>
            </a:r>
            <a:br>
              <a:rPr lang="es-MX" dirty="0" smtClean="0"/>
            </a:br>
            <a:r>
              <a:rPr lang="es-MX" dirty="0" smtClean="0"/>
              <a:t>CUADRADA</a:t>
            </a:r>
            <a:endParaRPr lang="es-CO" dirty="0"/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39100" y="0"/>
            <a:ext cx="1104900" cy="145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1934" y="1500174"/>
            <a:ext cx="8567784" cy="3929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5 CuadroTexto"/>
          <p:cNvSpPr txBox="1"/>
          <p:nvPr/>
        </p:nvSpPr>
        <p:spPr>
          <a:xfrm>
            <a:off x="4429124" y="5786454"/>
            <a:ext cx="135732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MX" dirty="0" smtClean="0"/>
              <a:t>RESULTADO</a:t>
            </a:r>
            <a:endParaRPr lang="es-CO" dirty="0"/>
          </a:p>
        </p:txBody>
      </p:sp>
      <p:cxnSp>
        <p:nvCxnSpPr>
          <p:cNvPr id="8" name="7 Conector recto de flecha"/>
          <p:cNvCxnSpPr/>
          <p:nvPr/>
        </p:nvCxnSpPr>
        <p:spPr>
          <a:xfrm rot="5400000" flipH="1" flipV="1">
            <a:off x="3821901" y="4036223"/>
            <a:ext cx="3286148" cy="214314"/>
          </a:xfrm>
          <a:prstGeom prst="straightConnector1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8 CuadroTexto"/>
          <p:cNvSpPr txBox="1"/>
          <p:nvPr/>
        </p:nvSpPr>
        <p:spPr>
          <a:xfrm>
            <a:off x="1142976" y="5546727"/>
            <a:ext cx="20717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 smtClean="0"/>
              <a:t>RADICANDO: 10110110</a:t>
            </a:r>
            <a:endParaRPr lang="es-CO" sz="2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DATAPATH UTILIZADO</a:t>
            </a:r>
            <a:endParaRPr lang="es-CO" dirty="0"/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357158" y="1285860"/>
            <a:ext cx="7786742" cy="20497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rgbClr val="0000FF"/>
              </a:buClr>
            </a:pPr>
            <a:r>
              <a:rPr lang="es-CO" sz="2800" dirty="0"/>
              <a:t>E</a:t>
            </a:r>
            <a:r>
              <a:rPr lang="es-CO" sz="2800" dirty="0" smtClean="0"/>
              <a:t>l data-</a:t>
            </a:r>
            <a:r>
              <a:rPr lang="es-CO" sz="2800" dirty="0" err="1" smtClean="0"/>
              <a:t>path</a:t>
            </a:r>
            <a:r>
              <a:rPr lang="es-CO" sz="2800" dirty="0" smtClean="0"/>
              <a:t> de la siguiente figura, va a ser controlado para realizar las operaciones de raíz cuadrada y multiplicación para datos de 8 bits.</a:t>
            </a:r>
            <a:endParaRPr lang="es-CO" dirty="0" smtClean="0"/>
          </a:p>
          <a:p>
            <a:pPr lvl="1">
              <a:spcBef>
                <a:spcPct val="20000"/>
              </a:spcBef>
              <a:buClr>
                <a:srgbClr val="FF0000"/>
              </a:buClr>
              <a:buSzPct val="90000"/>
              <a:buFont typeface="Wingdings" pitchFamily="2" charset="2"/>
              <a:buChar char="v"/>
            </a:pPr>
            <a:endParaRPr lang="en-US" dirty="0"/>
          </a:p>
          <a:p>
            <a:pPr lvl="1">
              <a:spcBef>
                <a:spcPct val="20000"/>
              </a:spcBef>
              <a:buClr>
                <a:srgbClr val="FF0000"/>
              </a:buClr>
              <a:buSzPct val="90000"/>
              <a:buFont typeface="Wingdings" pitchFamily="2" charset="2"/>
              <a:buChar char="v"/>
            </a:pPr>
            <a:endParaRPr lang="en-US" dirty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39100" y="0"/>
            <a:ext cx="1104900" cy="145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2" y="3000372"/>
            <a:ext cx="8715404" cy="317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-32" y="28572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SIMULACION DE LA MULTIPLICACION</a:t>
            </a:r>
            <a:endParaRPr lang="es-CO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06" y="1536661"/>
            <a:ext cx="8967804" cy="4178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39100" y="0"/>
            <a:ext cx="1104900" cy="145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5 CuadroTexto"/>
          <p:cNvSpPr txBox="1"/>
          <p:nvPr/>
        </p:nvSpPr>
        <p:spPr>
          <a:xfrm>
            <a:off x="5572132" y="6000768"/>
            <a:ext cx="128588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MX" dirty="0" smtClean="0"/>
              <a:t>PARTE ALTA</a:t>
            </a:r>
            <a:endParaRPr lang="es-CO" dirty="0"/>
          </a:p>
        </p:txBody>
      </p:sp>
      <p:sp>
        <p:nvSpPr>
          <p:cNvPr id="7" name="6 CuadroTexto"/>
          <p:cNvSpPr txBox="1"/>
          <p:nvPr/>
        </p:nvSpPr>
        <p:spPr>
          <a:xfrm>
            <a:off x="3214678" y="6000768"/>
            <a:ext cx="135732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MX" dirty="0" smtClean="0"/>
              <a:t>PARTE BAJA</a:t>
            </a:r>
            <a:endParaRPr lang="es-CO" dirty="0"/>
          </a:p>
        </p:txBody>
      </p:sp>
      <p:cxnSp>
        <p:nvCxnSpPr>
          <p:cNvPr id="9" name="8 Conector recto de flecha"/>
          <p:cNvCxnSpPr/>
          <p:nvPr/>
        </p:nvCxnSpPr>
        <p:spPr>
          <a:xfrm rot="16200000" flipV="1">
            <a:off x="1857356" y="4214818"/>
            <a:ext cx="3357586" cy="214314"/>
          </a:xfrm>
          <a:prstGeom prst="straightConnector1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10 Conector recto de flecha"/>
          <p:cNvCxnSpPr/>
          <p:nvPr/>
        </p:nvCxnSpPr>
        <p:spPr>
          <a:xfrm rot="16200000" flipV="1">
            <a:off x="4572000" y="4214818"/>
            <a:ext cx="3429024" cy="142876"/>
          </a:xfrm>
          <a:prstGeom prst="straightConnector1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11 CuadroTexto"/>
          <p:cNvSpPr txBox="1"/>
          <p:nvPr/>
        </p:nvSpPr>
        <p:spPr>
          <a:xfrm>
            <a:off x="142844" y="5925941"/>
            <a:ext cx="30718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MULTIPLICANDO:  11010111</a:t>
            </a:r>
          </a:p>
          <a:p>
            <a:r>
              <a:rPr lang="es-MX" dirty="0" smtClean="0"/>
              <a:t>MULTIPLICADOR: 11011101</a:t>
            </a:r>
            <a:endParaRPr lang="es-CO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MX" sz="7200" dirty="0" smtClean="0"/>
              <a:t>FSM</a:t>
            </a:r>
            <a:endParaRPr lang="es-CO" sz="72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s-MX" dirty="0" smtClean="0"/>
          </a:p>
          <a:p>
            <a:pPr>
              <a:buNone/>
            </a:pPr>
            <a:r>
              <a:rPr lang="es-MX" dirty="0" smtClean="0"/>
              <a:t>La FSM  es activada con unas señales de entrada para así poder obtener el control de las señales que controlan el data-</a:t>
            </a:r>
            <a:r>
              <a:rPr lang="es-MX" dirty="0" err="1" smtClean="0"/>
              <a:t>path</a:t>
            </a:r>
            <a:r>
              <a:rPr lang="es-MX" dirty="0" smtClean="0"/>
              <a:t>; Para una mayor rapidez la FSM fue diseñada por medio del lenguaje AHDL.</a:t>
            </a:r>
            <a:endParaRPr lang="es-CO" dirty="0" smtClean="0"/>
          </a:p>
          <a:p>
            <a:pPr>
              <a:buNone/>
            </a:pPr>
            <a:endParaRPr lang="es-MX" dirty="0" smtClean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39100" y="0"/>
            <a:ext cx="1104900" cy="145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SEÑALES DE ENTRADA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Arial" charset="0"/>
              <a:buChar char="•"/>
            </a:pPr>
            <a:r>
              <a:rPr lang="es-MX" dirty="0" smtClean="0"/>
              <a:t>START: Es utilizado para inicializar la máquina de estados.</a:t>
            </a:r>
          </a:p>
          <a:p>
            <a:pPr>
              <a:buFont typeface="Arial" charset="0"/>
              <a:buChar char="•"/>
            </a:pPr>
            <a:r>
              <a:rPr lang="es-MX" dirty="0" smtClean="0"/>
              <a:t>M/R: Aquella que se encarga de escoger si se la operación a realizar es la multiplicación o la raíz cuadrada.</a:t>
            </a:r>
          </a:p>
          <a:p>
            <a:pPr>
              <a:buFont typeface="Arial" charset="0"/>
              <a:buChar char="•"/>
            </a:pPr>
            <a:r>
              <a:rPr lang="es-MX" dirty="0" smtClean="0"/>
              <a:t>CARRY, ZZ4, YY0, ZZ3, WW0, ZZM0: Son señales que indican la cuenta de los diferentes contadores implementados respectivamente.</a:t>
            </a:r>
          </a:p>
          <a:p>
            <a:pPr>
              <a:buFont typeface="Arial" charset="0"/>
              <a:buChar char="•"/>
            </a:pPr>
            <a:r>
              <a:rPr lang="es-MX" dirty="0" smtClean="0"/>
              <a:t>R1LSB, R2LSB: Son las encargadas de censar el bit menos significativo del multiplicador y el acumulador (Parte Baja y parte Alta).</a:t>
            </a:r>
            <a:endParaRPr lang="es-CO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39100" y="0"/>
            <a:ext cx="1104900" cy="145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SEÑALES DE SALIDA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MX" dirty="0" smtClean="0"/>
              <a:t>ENABLE DE LOS REGISTROS: Son los que me controlan la entrada de datos a los registros.</a:t>
            </a:r>
          </a:p>
          <a:p>
            <a:r>
              <a:rPr lang="es-MX" dirty="0" smtClean="0"/>
              <a:t>OUTPUT ENABLE DE LOS REGISTROS: Son los que controlan la salida de datos de los registros.</a:t>
            </a:r>
          </a:p>
          <a:p>
            <a:r>
              <a:rPr lang="es-MX" dirty="0" smtClean="0"/>
              <a:t>CLEAR: Se encarga de limpiar o borrar los registros determinados.</a:t>
            </a:r>
          </a:p>
          <a:p>
            <a:r>
              <a:rPr lang="es-MX" dirty="0" smtClean="0"/>
              <a:t>COUNT/LDX, COUNT/LDY, COUNT/LDZ, COUNT/LDW: Estas señales se encargan de cargar o empezar la cuenta en los contadores implementados en el </a:t>
            </a:r>
            <a:r>
              <a:rPr lang="es-MX" dirty="0" err="1" smtClean="0"/>
              <a:t>datapath</a:t>
            </a:r>
            <a:r>
              <a:rPr lang="es-MX" dirty="0" smtClean="0"/>
              <a:t>.</a:t>
            </a:r>
          </a:p>
          <a:p>
            <a:r>
              <a:rPr lang="es-MX" dirty="0" smtClean="0"/>
              <a:t>OEBB, OEBA: Se encargan de activar o desactivar un </a:t>
            </a:r>
            <a:r>
              <a:rPr lang="es-MX" dirty="0" err="1" smtClean="0"/>
              <a:t>triestado</a:t>
            </a:r>
            <a:r>
              <a:rPr lang="es-MX" dirty="0" smtClean="0"/>
              <a:t>, con el fin de dar paso o bloquear el paso del dato hacia el </a:t>
            </a:r>
            <a:r>
              <a:rPr lang="es-MX" dirty="0" err="1" smtClean="0"/>
              <a:t>busA</a:t>
            </a:r>
            <a:r>
              <a:rPr lang="es-MX" dirty="0" smtClean="0"/>
              <a:t> o </a:t>
            </a:r>
            <a:r>
              <a:rPr lang="es-MX" dirty="0" err="1" smtClean="0"/>
              <a:t>busB</a:t>
            </a:r>
            <a:r>
              <a:rPr lang="es-MX" dirty="0" smtClean="0"/>
              <a:t>, según como este predeterminado.</a:t>
            </a:r>
          </a:p>
          <a:p>
            <a:endParaRPr lang="es-CO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39100" y="0"/>
            <a:ext cx="1104900" cy="145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SEÑALES DE SALIDA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MX" dirty="0" smtClean="0"/>
              <a:t>DECOEN: Es el encargado de los enable del banco de registros, los cuales son direccionados a través de un decodificador de 3 a 8 bits.</a:t>
            </a:r>
          </a:p>
          <a:p>
            <a:r>
              <a:rPr lang="es-MX" dirty="0" smtClean="0"/>
              <a:t>DECOA, DECOB: Estas dos señales son las encargados de los OUTPUT ENABLE del banco de registros, las cuales se obtiene por medio de dos decodificadores de 3 a 8 bits.</a:t>
            </a:r>
          </a:p>
          <a:p>
            <a:r>
              <a:rPr lang="es-MX" dirty="0" smtClean="0"/>
              <a:t>SELRAM: Es la encargada de seleccionar la dirección de la RAM a través de un multiplexor que se implemento para ello.</a:t>
            </a:r>
          </a:p>
          <a:p>
            <a:r>
              <a:rPr lang="es-MX" dirty="0" smtClean="0"/>
              <a:t>SELSH: Esta señal es la que escoge o selecciona el desplazamiento, ya sea a la izquierda o derecha con cero ‘0’ o con uno ‘1’, lo que corresponde a la señal del SHIFTER.</a:t>
            </a:r>
            <a:endParaRPr lang="es-CO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39100" y="0"/>
            <a:ext cx="1104900" cy="145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SEÑALES DE SALIDA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SUM/RES: Es la que indica a la ALU, si la operación a realizar es la suma (Se activa con uno) o la resta (Se activa con cero).</a:t>
            </a:r>
          </a:p>
          <a:p>
            <a:r>
              <a:rPr lang="es-MX" dirty="0" smtClean="0"/>
              <a:t>CHEN: Es la que activa el funcionamiento de la RAM.</a:t>
            </a:r>
          </a:p>
          <a:p>
            <a:r>
              <a:rPr lang="es-MX" dirty="0" smtClean="0"/>
              <a:t>W/R: Se encarga de indicarle a la RAM si se va a escribir o a leer en ella.</a:t>
            </a:r>
          </a:p>
          <a:p>
            <a:pPr>
              <a:buNone/>
            </a:pPr>
            <a:endParaRPr lang="es-MX" dirty="0" smtClean="0"/>
          </a:p>
          <a:p>
            <a:endParaRPr lang="es-CO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14282" y="274638"/>
            <a:ext cx="8229600" cy="1143000"/>
          </a:xfrm>
        </p:spPr>
        <p:txBody>
          <a:bodyPr>
            <a:noAutofit/>
          </a:bodyPr>
          <a:lstStyle/>
          <a:p>
            <a:r>
              <a:rPr lang="es-MX" sz="5400" dirty="0" smtClean="0"/>
              <a:t>ESQUEMATICO DE LA FSM</a:t>
            </a:r>
            <a:endParaRPr lang="es-CO" sz="540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43042" y="1500174"/>
            <a:ext cx="6000792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39100" y="0"/>
            <a:ext cx="1104900" cy="145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IMPLEMENTACION EN AHDL</a:t>
            </a:r>
            <a:endParaRPr lang="es-CO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2498" y="1571612"/>
            <a:ext cx="7284278" cy="48291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39100" y="0"/>
            <a:ext cx="1104900" cy="145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flipH="1">
            <a:off x="5286380" y="3208033"/>
            <a:ext cx="1981541" cy="2721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</TotalTime>
  <Words>608</Words>
  <Application>Microsoft Office PowerPoint</Application>
  <PresentationFormat>Presentación en pantalla (4:3)</PresentationFormat>
  <Paragraphs>46</Paragraphs>
  <Slides>20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1" baseType="lpstr">
      <vt:lpstr>Tema de Office</vt:lpstr>
      <vt:lpstr>DISEÑO DEL MULTIPLICADOR Y RAIZ CUADRADA</vt:lpstr>
      <vt:lpstr>DATAPATH UTILIZADO</vt:lpstr>
      <vt:lpstr>FSM</vt:lpstr>
      <vt:lpstr>SEÑALES DE ENTRADA</vt:lpstr>
      <vt:lpstr>SEÑALES DE SALIDA</vt:lpstr>
      <vt:lpstr>SEÑALES DE SALIDA</vt:lpstr>
      <vt:lpstr>SEÑALES DE SALIDA</vt:lpstr>
      <vt:lpstr>ESQUEMATICO DE LA FSM</vt:lpstr>
      <vt:lpstr>IMPLEMENTACION EN AHDL</vt:lpstr>
      <vt:lpstr>Diapositiva 10</vt:lpstr>
      <vt:lpstr>Diapositiva 11</vt:lpstr>
      <vt:lpstr>Diapositiva 12</vt:lpstr>
      <vt:lpstr>IMPLEMENTACION EN QUARTUS</vt:lpstr>
      <vt:lpstr>Diapositiva 14</vt:lpstr>
      <vt:lpstr>RAM: En la siguiente figura se muestra la RAM implementada en el data-path, la cual se hizo por medio de megafunciones.</vt:lpstr>
      <vt:lpstr>CONTADORES</vt:lpstr>
      <vt:lpstr>ASM</vt:lpstr>
      <vt:lpstr>Diapositiva 18</vt:lpstr>
      <vt:lpstr>SIMULACION DE LA RAIZ  CUADRADA</vt:lpstr>
      <vt:lpstr>SIMULACION DE LA MULTIPLICACION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DISEÑO DEL MULTIPLICADOR Y RAIZ CUADRADA</dc:title>
  <dc:creator>jose</dc:creator>
  <cp:lastModifiedBy>jose</cp:lastModifiedBy>
  <cp:revision>28</cp:revision>
  <dcterms:created xsi:type="dcterms:W3CDTF">2007-12-17T11:55:06Z</dcterms:created>
  <dcterms:modified xsi:type="dcterms:W3CDTF">2007-12-18T14:51:23Z</dcterms:modified>
</cp:coreProperties>
</file>