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0" r:id="rId4"/>
    <p:sldId id="263" r:id="rId5"/>
    <p:sldId id="261" r:id="rId6"/>
    <p:sldId id="262" r:id="rId7"/>
    <p:sldId id="264"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77" r:id="rId21"/>
    <p:sldId id="279" r:id="rId22"/>
    <p:sldId id="280"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3CC4"/>
    <a:srgbClr val="0000D6"/>
    <a:srgbClr val="0000FF"/>
    <a:srgbClr val="934BC9"/>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56" autoAdjust="0"/>
    <p:restoredTop sz="94660"/>
  </p:normalViewPr>
  <p:slideViewPr>
    <p:cSldViewPr>
      <p:cViewPr varScale="1">
        <p:scale>
          <a:sx n="70" d="100"/>
          <a:sy n="70" d="100"/>
        </p:scale>
        <p:origin x="-10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EBCCAB-D176-4F2B-A834-E0663BA242B8}" type="datetimeFigureOut">
              <a:rPr lang="es-CO" smtClean="0"/>
              <a:pPr/>
              <a:t>20/01/2009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0FBAFF-F3E7-49A9-B821-C4462BE49F33}" type="slidenum">
              <a:rPr lang="es-CO" smtClean="0"/>
              <a:pPr/>
              <a:t>‹Nº›</a:t>
            </a:fld>
            <a:endParaRPr lang="es-C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10</a:t>
            </a:fld>
            <a:endParaRPr lang="es-C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11</a:t>
            </a:fld>
            <a:endParaRPr lang="es-C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13</a:t>
            </a:fld>
            <a:endParaRPr lang="es-C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14</a:t>
            </a:fld>
            <a:endParaRPr lang="es-C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15</a:t>
            </a:fld>
            <a:endParaRPr lang="es-C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16</a:t>
            </a:fld>
            <a:endParaRPr lang="es-C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17</a:t>
            </a:fld>
            <a:endParaRPr lang="es-CO"/>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19</a:t>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20</a:t>
            </a:fld>
            <a:endParaRPr lang="es-CO"/>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21</a:t>
            </a:fld>
            <a:endParaRPr lang="es-CO"/>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22</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3</a:t>
            </a:fld>
            <a:endParaRPr 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4</a:t>
            </a:fld>
            <a:endParaRPr lang="es-C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5</a:t>
            </a:fld>
            <a:endParaRPr lang="es-C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6</a:t>
            </a:fld>
            <a:endParaRPr lang="es-C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8</a:t>
            </a:fld>
            <a:endParaRPr lang="es-C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fld id="{B40FBAFF-F3E7-49A9-B821-C4462BE49F33}" type="slidenum">
              <a:rPr lang="es-CO" smtClean="0"/>
              <a:pPr/>
              <a:t>9</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75D60643-20B3-423F-A31C-947399BD4260}" type="datetime1">
              <a:rPr lang="es-CO" smtClean="0"/>
              <a:pPr/>
              <a:t>20/01/2009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479D9E92-8C24-46C5-B3DB-D18F0FF9A295}"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133915F-68DC-46A7-B08F-C2E0033CC267}" type="datetime1">
              <a:rPr lang="es-CO" smtClean="0"/>
              <a:pPr/>
              <a:t>20/01/2009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479D9E92-8C24-46C5-B3DB-D18F0FF9A295}"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36A35BD-6DB0-429B-B865-50E540CD1A95}" type="datetime1">
              <a:rPr lang="es-CO" smtClean="0"/>
              <a:pPr/>
              <a:t>20/01/2009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479D9E92-8C24-46C5-B3DB-D18F0FF9A295}"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9016333D-8406-4BAF-A877-B73E3BB8A170}" type="datetime1">
              <a:rPr lang="es-CO" smtClean="0"/>
              <a:pPr/>
              <a:t>20/01/2009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479D9E92-8C24-46C5-B3DB-D18F0FF9A295}"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7E24DCE-DF4E-479E-B940-A0BF7AE89998}" type="datetime1">
              <a:rPr lang="es-CO" smtClean="0"/>
              <a:pPr/>
              <a:t>20/01/2009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479D9E92-8C24-46C5-B3DB-D18F0FF9A295}"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B313001B-61D7-4089-99FB-A1003782F1E7}" type="datetime1">
              <a:rPr lang="es-CO" smtClean="0"/>
              <a:pPr/>
              <a:t>20/01/2009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479D9E92-8C24-46C5-B3DB-D18F0FF9A295}"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14920C03-62E2-4E9B-BA93-89A547445DAE}" type="datetime1">
              <a:rPr lang="es-CO" smtClean="0"/>
              <a:pPr/>
              <a:t>20/01/2009</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479D9E92-8C24-46C5-B3DB-D18F0FF9A295}"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2637209D-DDF6-4444-B2D5-B79DD388AAE6}" type="datetime1">
              <a:rPr lang="es-CO" smtClean="0"/>
              <a:pPr/>
              <a:t>20/01/2009</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479D9E92-8C24-46C5-B3DB-D18F0FF9A295}"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C12EBF0-1BCF-46A4-B50D-42629085A881}" type="datetime1">
              <a:rPr lang="es-CO" smtClean="0"/>
              <a:pPr/>
              <a:t>20/01/2009</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479D9E92-8C24-46C5-B3DB-D18F0FF9A295}"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EF7138A-7457-4FC6-AC26-C3F9F110C2F0}" type="datetime1">
              <a:rPr lang="es-CO" smtClean="0"/>
              <a:pPr/>
              <a:t>20/01/2009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479D9E92-8C24-46C5-B3DB-D18F0FF9A295}"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3C681A0-0958-4F91-8982-F86F0083B006}" type="datetime1">
              <a:rPr lang="es-CO" smtClean="0"/>
              <a:pPr/>
              <a:t>20/01/2009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479D9E92-8C24-46C5-B3DB-D18F0FF9A295}"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336E2-30B3-4F6C-BCEE-819144E4C12A}" type="datetime1">
              <a:rPr lang="es-CO" smtClean="0"/>
              <a:pPr/>
              <a:t>20/01/2009</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D9E92-8C24-46C5-B3DB-D18F0FF9A295}"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2000240"/>
            <a:ext cx="7772400" cy="2370145"/>
          </a:xfrm>
        </p:spPr>
        <p:txBody>
          <a:bodyPr>
            <a:normAutofit/>
          </a:bodyPr>
          <a:lstStyle/>
          <a:p>
            <a:r>
              <a:rPr lang="es-CO" b="1" i="1" dirty="0" smtClean="0">
                <a:solidFill>
                  <a:srgbClr val="8A3CC4"/>
                </a:solidFill>
                <a:latin typeface="Times New Roman" pitchFamily="18" charset="0"/>
                <a:cs typeface="Times New Roman" pitchFamily="18" charset="0"/>
              </a:rPr>
              <a:t>Diseño de un circuito controlador para una maquina de venta de gaseosas</a:t>
            </a:r>
            <a:endParaRPr lang="es-CO" b="1" i="1" dirty="0">
              <a:solidFill>
                <a:srgbClr val="8A3CC4"/>
              </a:solidFill>
              <a:latin typeface="Times New Roman" pitchFamily="18" charset="0"/>
              <a:cs typeface="Times New Roman" pitchFamily="18" charset="0"/>
            </a:endParaRPr>
          </a:p>
        </p:txBody>
      </p:sp>
      <p:sp>
        <p:nvSpPr>
          <p:cNvPr id="3" name="2 Subtítulo"/>
          <p:cNvSpPr>
            <a:spLocks noGrp="1"/>
          </p:cNvSpPr>
          <p:nvPr>
            <p:ph type="subTitle" idx="1"/>
          </p:nvPr>
        </p:nvSpPr>
        <p:spPr>
          <a:xfrm>
            <a:off x="1357290" y="4857760"/>
            <a:ext cx="6400800" cy="757246"/>
          </a:xfrm>
        </p:spPr>
        <p:txBody>
          <a:bodyPr>
            <a:normAutofit/>
          </a:bodyPr>
          <a:lstStyle/>
          <a:p>
            <a:r>
              <a:rPr lang="es-CO" sz="2800" b="1" i="1" dirty="0" smtClean="0">
                <a:solidFill>
                  <a:schemeClr val="tx1"/>
                </a:solidFill>
                <a:latin typeface="Times New Roman" pitchFamily="18" charset="0"/>
                <a:cs typeface="Times New Roman" pitchFamily="18" charset="0"/>
              </a:rPr>
              <a:t>Mauricio </a:t>
            </a:r>
            <a:r>
              <a:rPr lang="es-CO" sz="2800" b="1" i="1" dirty="0">
                <a:solidFill>
                  <a:schemeClr val="tx1"/>
                </a:solidFill>
                <a:latin typeface="Times New Roman" pitchFamily="18" charset="0"/>
                <a:cs typeface="Times New Roman" pitchFamily="18" charset="0"/>
              </a:rPr>
              <a:t>R</a:t>
            </a:r>
            <a:r>
              <a:rPr lang="es-CO" sz="2800" b="1" i="1" dirty="0" smtClean="0">
                <a:solidFill>
                  <a:schemeClr val="tx1"/>
                </a:solidFill>
                <a:latin typeface="Times New Roman" pitchFamily="18" charset="0"/>
                <a:cs typeface="Times New Roman" pitchFamily="18" charset="0"/>
              </a:rPr>
              <a:t>amirez  </a:t>
            </a:r>
            <a:r>
              <a:rPr lang="es-CO" sz="2800" b="1" i="1" dirty="0">
                <a:solidFill>
                  <a:schemeClr val="tx1"/>
                </a:solidFill>
                <a:latin typeface="Times New Roman" pitchFamily="18" charset="0"/>
                <a:cs typeface="Times New Roman" pitchFamily="18" charset="0"/>
              </a:rPr>
              <a:t>R</a:t>
            </a:r>
            <a:r>
              <a:rPr lang="es-CO" sz="2800" b="1" i="1" dirty="0" smtClean="0">
                <a:solidFill>
                  <a:schemeClr val="tx1"/>
                </a:solidFill>
                <a:latin typeface="Times New Roman" pitchFamily="18" charset="0"/>
                <a:cs typeface="Times New Roman" pitchFamily="18" charset="0"/>
              </a:rPr>
              <a:t>amirez  0611167</a:t>
            </a:r>
            <a:endParaRPr lang="es-CO" sz="2800" b="1" i="1" dirty="0">
              <a:solidFill>
                <a:schemeClr val="tx1"/>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1</a:t>
            </a:fld>
            <a:endParaRPr lang="es-CO" sz="1600" dirty="0">
              <a:solidFill>
                <a:srgbClr val="0000FF"/>
              </a:solidFill>
              <a:latin typeface="Times New Roman" pitchFamily="18" charset="0"/>
              <a:cs typeface="Times New Roman" pitchFamily="18" charset="0"/>
            </a:endParaRPr>
          </a:p>
        </p:txBody>
      </p:sp>
      <p:grpSp>
        <p:nvGrpSpPr>
          <p:cNvPr id="9" name="8 Grupo"/>
          <p:cNvGrpSpPr/>
          <p:nvPr/>
        </p:nvGrpSpPr>
        <p:grpSpPr>
          <a:xfrm>
            <a:off x="0" y="66657"/>
            <a:ext cx="9063065" cy="841930"/>
            <a:chOff x="0" y="66657"/>
            <a:chExt cx="9063065" cy="841930"/>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1"/>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Manejo de los buses de datos</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10</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sp>
        <p:nvSpPr>
          <p:cNvPr id="9" name="8 CuadroTexto"/>
          <p:cNvSpPr txBox="1"/>
          <p:nvPr/>
        </p:nvSpPr>
        <p:spPr>
          <a:xfrm>
            <a:off x="285720" y="1071546"/>
            <a:ext cx="1071570" cy="369332"/>
          </a:xfrm>
          <a:prstGeom prst="rect">
            <a:avLst/>
          </a:prstGeom>
          <a:noFill/>
        </p:spPr>
        <p:txBody>
          <a:bodyPr wrap="square" rtlCol="0">
            <a:spAutoFit/>
          </a:bodyPr>
          <a:lstStyle/>
          <a:p>
            <a:r>
              <a:rPr lang="es-CO" b="1" u="sng" dirty="0" smtClean="0"/>
              <a:t>BUS B</a:t>
            </a:r>
            <a:endParaRPr lang="es-CO" b="1" u="sng" dirty="0"/>
          </a:p>
        </p:txBody>
      </p:sp>
      <p:sp>
        <p:nvSpPr>
          <p:cNvPr id="17" name="16 CuadroTexto"/>
          <p:cNvSpPr txBox="1"/>
          <p:nvPr/>
        </p:nvSpPr>
        <p:spPr>
          <a:xfrm>
            <a:off x="1000100" y="1687945"/>
            <a:ext cx="1071570" cy="738664"/>
          </a:xfrm>
          <a:prstGeom prst="rect">
            <a:avLst/>
          </a:prstGeom>
          <a:noFill/>
          <a:ln>
            <a:solidFill>
              <a:schemeClr val="tx1"/>
            </a:solidFill>
          </a:ln>
        </p:spPr>
        <p:txBody>
          <a:bodyPr wrap="square" rtlCol="0">
            <a:spAutoFit/>
          </a:bodyPr>
          <a:lstStyle/>
          <a:p>
            <a:r>
              <a:rPr lang="es-CO" sz="1400" dirty="0" smtClean="0"/>
              <a:t>Salidas del registro acumulador</a:t>
            </a:r>
            <a:endParaRPr lang="es-CO" sz="1400" dirty="0"/>
          </a:p>
        </p:txBody>
      </p:sp>
      <p:grpSp>
        <p:nvGrpSpPr>
          <p:cNvPr id="4" name="43 Grupo"/>
          <p:cNvGrpSpPr/>
          <p:nvPr/>
        </p:nvGrpSpPr>
        <p:grpSpPr>
          <a:xfrm>
            <a:off x="6000760" y="2000240"/>
            <a:ext cx="307975" cy="2802751"/>
            <a:chOff x="7786710" y="1697819"/>
            <a:chExt cx="307975" cy="2802751"/>
          </a:xfrm>
        </p:grpSpPr>
        <p:cxnSp>
          <p:nvCxnSpPr>
            <p:cNvPr id="34" name="33 Conector recto"/>
            <p:cNvCxnSpPr/>
            <p:nvPr/>
          </p:nvCxnSpPr>
          <p:spPr>
            <a:xfrm rot="5400000">
              <a:off x="6394463" y="3106735"/>
              <a:ext cx="2786082" cy="158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rot="5400000">
              <a:off x="7010423" y="2474106"/>
              <a:ext cx="1860550" cy="307975"/>
            </a:xfrm>
            <a:prstGeom prst="rect">
              <a:avLst/>
            </a:prstGeom>
            <a:noFill/>
          </p:spPr>
          <p:txBody>
            <a:bodyPr wrap="square">
              <a:spAutoFit/>
            </a:bodyPr>
            <a:lstStyle/>
            <a:p>
              <a:pPr>
                <a:defRPr/>
              </a:pPr>
              <a:r>
                <a:rPr lang="es-CO" sz="1400" dirty="0" smtClean="0">
                  <a:solidFill>
                    <a:schemeClr val="tx1">
                      <a:lumMod val="75000"/>
                      <a:lumOff val="25000"/>
                    </a:schemeClr>
                  </a:solidFill>
                </a:rPr>
                <a:t>BUS B</a:t>
              </a:r>
              <a:endParaRPr lang="es-CO" sz="1400" dirty="0">
                <a:solidFill>
                  <a:schemeClr val="tx1">
                    <a:lumMod val="75000"/>
                    <a:lumOff val="25000"/>
                  </a:schemeClr>
                </a:solidFill>
              </a:endParaRPr>
            </a:p>
          </p:txBody>
        </p:sp>
      </p:grpSp>
      <p:sp>
        <p:nvSpPr>
          <p:cNvPr id="37" name="36 CuadroTexto"/>
          <p:cNvSpPr txBox="1"/>
          <p:nvPr/>
        </p:nvSpPr>
        <p:spPr>
          <a:xfrm>
            <a:off x="5286380" y="1000108"/>
            <a:ext cx="2571768" cy="523220"/>
          </a:xfrm>
          <a:prstGeom prst="rect">
            <a:avLst/>
          </a:prstGeom>
          <a:noFill/>
          <a:ln>
            <a:solidFill>
              <a:schemeClr val="tx1"/>
            </a:solidFill>
          </a:ln>
        </p:spPr>
        <p:txBody>
          <a:bodyPr wrap="square" rtlCol="0">
            <a:spAutoFit/>
          </a:bodyPr>
          <a:lstStyle/>
          <a:p>
            <a:r>
              <a:rPr lang="es-CO" sz="1400" dirty="0" smtClean="0"/>
              <a:t>Multiplexor que selecciona el valor del Acumulador</a:t>
            </a:r>
          </a:p>
        </p:txBody>
      </p:sp>
      <p:pic>
        <p:nvPicPr>
          <p:cNvPr id="3074" name="Picture 2"/>
          <p:cNvPicPr>
            <a:picLocks noChangeAspect="1" noChangeArrowheads="1"/>
          </p:cNvPicPr>
          <p:nvPr/>
        </p:nvPicPr>
        <p:blipFill>
          <a:blip r:embed="rId5"/>
          <a:srcRect/>
          <a:stretch>
            <a:fillRect/>
          </a:stretch>
        </p:blipFill>
        <p:spPr bwMode="auto">
          <a:xfrm>
            <a:off x="2643174" y="1928802"/>
            <a:ext cx="3248025" cy="4333875"/>
          </a:xfrm>
          <a:prstGeom prst="rect">
            <a:avLst/>
          </a:prstGeom>
          <a:noFill/>
          <a:ln w="9525">
            <a:noFill/>
            <a:miter lim="800000"/>
            <a:headEnd/>
            <a:tailEnd/>
          </a:ln>
          <a:effectLst/>
        </p:spPr>
      </p:pic>
      <p:cxnSp>
        <p:nvCxnSpPr>
          <p:cNvPr id="38" name="37 Conector recto de flecha"/>
          <p:cNvCxnSpPr>
            <a:stCxn id="17" idx="3"/>
          </p:cNvCxnSpPr>
          <p:nvPr/>
        </p:nvCxnSpPr>
        <p:spPr>
          <a:xfrm>
            <a:off x="2071670" y="2057277"/>
            <a:ext cx="642942" cy="8002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41 Conector recto de flecha"/>
          <p:cNvCxnSpPr>
            <a:stCxn id="37" idx="2"/>
          </p:cNvCxnSpPr>
          <p:nvPr/>
        </p:nvCxnSpPr>
        <p:spPr>
          <a:xfrm rot="5400000">
            <a:off x="5547990" y="1261718"/>
            <a:ext cx="762664" cy="12858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857224" y="4214818"/>
            <a:ext cx="1428760" cy="1169551"/>
          </a:xfrm>
          <a:prstGeom prst="rect">
            <a:avLst/>
          </a:prstGeom>
          <a:noFill/>
          <a:ln>
            <a:solidFill>
              <a:schemeClr val="tx1"/>
            </a:solidFill>
          </a:ln>
        </p:spPr>
        <p:txBody>
          <a:bodyPr wrap="square" rtlCol="0">
            <a:spAutoFit/>
          </a:bodyPr>
          <a:lstStyle/>
          <a:p>
            <a:r>
              <a:rPr lang="es-CO" sz="1400" dirty="0" smtClean="0"/>
              <a:t>Señal de control de la FSM.</a:t>
            </a:r>
          </a:p>
          <a:p>
            <a:r>
              <a:rPr lang="es-CO" sz="1400" dirty="0" err="1" smtClean="0"/>
              <a:t>Sel</a:t>
            </a:r>
            <a:r>
              <a:rPr lang="es-CO" sz="1400" dirty="0" smtClean="0"/>
              <a:t> B  = 1, envía al bus el valor acumulado </a:t>
            </a:r>
            <a:endParaRPr lang="es-CO" sz="1400" dirty="0"/>
          </a:p>
        </p:txBody>
      </p:sp>
      <p:cxnSp>
        <p:nvCxnSpPr>
          <p:cNvPr id="46" name="45 Conector recto de flecha"/>
          <p:cNvCxnSpPr/>
          <p:nvPr/>
        </p:nvCxnSpPr>
        <p:spPr>
          <a:xfrm rot="16200000" flipH="1">
            <a:off x="2350222" y="4864960"/>
            <a:ext cx="728781" cy="7143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Implementación ALU</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11</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sp>
        <p:nvSpPr>
          <p:cNvPr id="48" name="47 CuadroTexto"/>
          <p:cNvSpPr txBox="1"/>
          <p:nvPr/>
        </p:nvSpPr>
        <p:spPr>
          <a:xfrm>
            <a:off x="1117600" y="1535113"/>
            <a:ext cx="6400800" cy="4678204"/>
          </a:xfrm>
          <a:prstGeom prst="rect">
            <a:avLst/>
          </a:prstGeom>
          <a:noFill/>
        </p:spPr>
        <p:txBody>
          <a:bodyPr wrap="square">
            <a:spAutoFit/>
          </a:bodyPr>
          <a:lstStyle/>
          <a:p>
            <a:pPr algn="just">
              <a:defRPr/>
            </a:pPr>
            <a:r>
              <a:rPr lang="es-CO" sz="2000" dirty="0">
                <a:latin typeface="Times New Roman" pitchFamily="18" charset="0"/>
                <a:cs typeface="Times New Roman" pitchFamily="18" charset="0"/>
              </a:rPr>
              <a:t>Las señales que son controladas por la FSM son:</a:t>
            </a:r>
          </a:p>
          <a:p>
            <a:pPr algn="just">
              <a:defRPr/>
            </a:pPr>
            <a:endParaRPr lang="es-CO" sz="2000" dirty="0">
              <a:latin typeface="Times New Roman" pitchFamily="18" charset="0"/>
              <a:cs typeface="Times New Roman" pitchFamily="18" charset="0"/>
            </a:endParaRPr>
          </a:p>
          <a:p>
            <a:pPr marL="457200" indent="-457200" algn="just">
              <a:buFontTx/>
              <a:buAutoNum type="arabicPeriod"/>
              <a:defRPr/>
            </a:pPr>
            <a:r>
              <a:rPr lang="es-CO" sz="2000" dirty="0" smtClean="0">
                <a:latin typeface="Times New Roman" pitchFamily="18" charset="0"/>
                <a:cs typeface="Times New Roman" pitchFamily="18" charset="0"/>
              </a:rPr>
              <a:t>OCRA </a:t>
            </a:r>
            <a:r>
              <a:rPr lang="es-CO" sz="2000" dirty="0">
                <a:latin typeface="Times New Roman" pitchFamily="18" charset="0"/>
                <a:cs typeface="Times New Roman" pitchFamily="18" charset="0"/>
              </a:rPr>
              <a:t>Y </a:t>
            </a:r>
            <a:r>
              <a:rPr lang="es-CO" sz="2000" dirty="0" smtClean="0">
                <a:latin typeface="Times New Roman" pitchFamily="18" charset="0"/>
                <a:cs typeface="Times New Roman" pitchFamily="18" charset="0"/>
              </a:rPr>
              <a:t>OCRB: Se </a:t>
            </a:r>
            <a:r>
              <a:rPr lang="es-CO" sz="2000" dirty="0">
                <a:latin typeface="Times New Roman" pitchFamily="18" charset="0"/>
                <a:cs typeface="Times New Roman" pitchFamily="18" charset="0"/>
              </a:rPr>
              <a:t>encargan de habilitar la salida de datos del Registro </a:t>
            </a:r>
            <a:r>
              <a:rPr lang="es-CO" sz="2000" dirty="0" smtClean="0">
                <a:latin typeface="Times New Roman" pitchFamily="18" charset="0"/>
                <a:cs typeface="Times New Roman" pitchFamily="18" charset="0"/>
              </a:rPr>
              <a:t>RA </a:t>
            </a:r>
            <a:r>
              <a:rPr lang="es-CO" sz="2000" dirty="0">
                <a:latin typeface="Times New Roman" pitchFamily="18" charset="0"/>
                <a:cs typeface="Times New Roman" pitchFamily="18" charset="0"/>
              </a:rPr>
              <a:t>y </a:t>
            </a:r>
            <a:r>
              <a:rPr lang="es-CO" sz="2000" dirty="0" smtClean="0">
                <a:latin typeface="Times New Roman" pitchFamily="18" charset="0"/>
                <a:cs typeface="Times New Roman" pitchFamily="18" charset="0"/>
              </a:rPr>
              <a:t>RB </a:t>
            </a:r>
            <a:r>
              <a:rPr lang="es-CO" sz="2000" dirty="0">
                <a:latin typeface="Times New Roman" pitchFamily="18" charset="0"/>
                <a:cs typeface="Times New Roman" pitchFamily="18" charset="0"/>
              </a:rPr>
              <a:t>respectivamente.</a:t>
            </a:r>
            <a:endParaRPr lang="es-CO" sz="2000" baseline="-25000" dirty="0">
              <a:latin typeface="Times New Roman" pitchFamily="18" charset="0"/>
              <a:cs typeface="Times New Roman" pitchFamily="18" charset="0"/>
            </a:endParaRPr>
          </a:p>
          <a:p>
            <a:pPr marL="457200" indent="-457200" algn="just">
              <a:buFontTx/>
              <a:buAutoNum type="arabicPeriod"/>
              <a:defRPr/>
            </a:pPr>
            <a:r>
              <a:rPr lang="es-CO" sz="2000" dirty="0" smtClean="0">
                <a:latin typeface="Times New Roman" pitchFamily="18" charset="0"/>
                <a:cs typeface="Times New Roman" pitchFamily="18" charset="0"/>
              </a:rPr>
              <a:t>CLKRA </a:t>
            </a:r>
            <a:r>
              <a:rPr lang="es-CO" sz="2000" dirty="0">
                <a:latin typeface="Times New Roman" pitchFamily="18" charset="0"/>
                <a:cs typeface="Times New Roman" pitchFamily="18" charset="0"/>
              </a:rPr>
              <a:t>Y </a:t>
            </a:r>
            <a:r>
              <a:rPr lang="es-CO" sz="2000" dirty="0" smtClean="0">
                <a:latin typeface="Times New Roman" pitchFamily="18" charset="0"/>
                <a:cs typeface="Times New Roman" pitchFamily="18" charset="0"/>
              </a:rPr>
              <a:t>CLKRB: Se </a:t>
            </a:r>
            <a:r>
              <a:rPr lang="es-CO" sz="2000" dirty="0">
                <a:latin typeface="Times New Roman" pitchFamily="18" charset="0"/>
                <a:cs typeface="Times New Roman" pitchFamily="18" charset="0"/>
              </a:rPr>
              <a:t>encargan de habilitar el ingreso de datos al Registro </a:t>
            </a:r>
            <a:r>
              <a:rPr lang="es-CO" sz="2000" dirty="0" smtClean="0">
                <a:latin typeface="Times New Roman" pitchFamily="18" charset="0"/>
                <a:cs typeface="Times New Roman" pitchFamily="18" charset="0"/>
              </a:rPr>
              <a:t>RA </a:t>
            </a:r>
            <a:r>
              <a:rPr lang="es-CO" sz="2000" dirty="0">
                <a:latin typeface="Times New Roman" pitchFamily="18" charset="0"/>
                <a:cs typeface="Times New Roman" pitchFamily="18" charset="0"/>
              </a:rPr>
              <a:t>y </a:t>
            </a:r>
            <a:r>
              <a:rPr lang="es-CO" sz="2000" dirty="0" smtClean="0">
                <a:latin typeface="Times New Roman" pitchFamily="18" charset="0"/>
                <a:cs typeface="Times New Roman" pitchFamily="18" charset="0"/>
              </a:rPr>
              <a:t>RB </a:t>
            </a:r>
            <a:r>
              <a:rPr lang="es-CO" sz="2000" dirty="0">
                <a:latin typeface="Times New Roman" pitchFamily="18" charset="0"/>
                <a:cs typeface="Times New Roman" pitchFamily="18" charset="0"/>
              </a:rPr>
              <a:t>respectivamente</a:t>
            </a:r>
            <a:r>
              <a:rPr lang="es-CO" sz="2000" dirty="0" smtClean="0">
                <a:latin typeface="Times New Roman" pitchFamily="18" charset="0"/>
                <a:cs typeface="Times New Roman" pitchFamily="18" charset="0"/>
              </a:rPr>
              <a:t>.</a:t>
            </a:r>
          </a:p>
          <a:p>
            <a:pPr marL="457200" indent="-457200" algn="just">
              <a:buFontTx/>
              <a:buAutoNum type="arabicPeriod"/>
              <a:defRPr/>
            </a:pPr>
            <a:r>
              <a:rPr lang="es-CO" sz="2000" dirty="0" smtClean="0">
                <a:latin typeface="Times New Roman" pitchFamily="18" charset="0"/>
                <a:cs typeface="Times New Roman" pitchFamily="18" charset="0"/>
              </a:rPr>
              <a:t>S_R: Indica cuando se suma o resta</a:t>
            </a:r>
          </a:p>
          <a:p>
            <a:pPr marL="457200" indent="-457200" algn="just">
              <a:buFontTx/>
              <a:buAutoNum type="arabicPeriod"/>
              <a:defRPr/>
            </a:pPr>
            <a:r>
              <a:rPr lang="es-CO" sz="2000" dirty="0" smtClean="0">
                <a:latin typeface="Times New Roman" pitchFamily="18" charset="0"/>
                <a:cs typeface="Times New Roman" pitchFamily="18" charset="0"/>
              </a:rPr>
              <a:t>LD_SHN: Se encarga de habilitar la salida del registro de desplazamiento RSH.</a:t>
            </a:r>
          </a:p>
          <a:p>
            <a:pPr marL="457200" indent="-457200" algn="just">
              <a:buFontTx/>
              <a:buAutoNum type="arabicPeriod"/>
              <a:defRPr/>
            </a:pPr>
            <a:r>
              <a:rPr lang="es-CO" sz="2000" dirty="0" smtClean="0">
                <a:latin typeface="Times New Roman" pitchFamily="18" charset="0"/>
                <a:cs typeface="Times New Roman" pitchFamily="18" charset="0"/>
              </a:rPr>
              <a:t> </a:t>
            </a:r>
            <a:r>
              <a:rPr lang="es-CO" sz="2000" dirty="0" err="1" smtClean="0">
                <a:latin typeface="Times New Roman" pitchFamily="18" charset="0"/>
                <a:cs typeface="Times New Roman" pitchFamily="18" charset="0"/>
              </a:rPr>
              <a:t>ClkRSH</a:t>
            </a:r>
            <a:r>
              <a:rPr lang="es-CO" sz="2000" dirty="0" smtClean="0">
                <a:latin typeface="Times New Roman" pitchFamily="18" charset="0"/>
                <a:cs typeface="Times New Roman" pitchFamily="18" charset="0"/>
              </a:rPr>
              <a:t>: Se encargan de habilitar el ingreso de datos al Registro RSH.</a:t>
            </a:r>
          </a:p>
          <a:p>
            <a:pPr marL="457200" indent="-457200" algn="just">
              <a:buFontTx/>
              <a:buAutoNum type="arabicPeriod"/>
              <a:defRPr/>
            </a:pPr>
            <a:r>
              <a:rPr lang="es-CO" sz="2000" dirty="0" smtClean="0">
                <a:latin typeface="Times New Roman" pitchFamily="18" charset="0"/>
                <a:cs typeface="Times New Roman" pitchFamily="18" charset="0"/>
              </a:rPr>
              <a:t>CL_RSH: Borra la información almacena en el registro RSH.</a:t>
            </a:r>
          </a:p>
          <a:p>
            <a:pPr marL="457200" indent="-457200" algn="just">
              <a:buFontTx/>
              <a:buAutoNum type="arabicPeriod"/>
              <a:defRPr/>
            </a:pPr>
            <a:r>
              <a:rPr lang="es-CO" sz="2000" dirty="0" err="1" smtClean="0">
                <a:latin typeface="Times New Roman" pitchFamily="18" charset="0"/>
                <a:cs typeface="Times New Roman" pitchFamily="18" charset="0"/>
              </a:rPr>
              <a:t>Cout</a:t>
            </a:r>
            <a:r>
              <a:rPr lang="es-CO" sz="2000" dirty="0" smtClean="0">
                <a:latin typeface="Times New Roman" pitchFamily="18" charset="0"/>
                <a:cs typeface="Times New Roman" pitchFamily="18" charset="0"/>
              </a:rPr>
              <a:t>: Señal que le indica a la FSM si hay acarreo </a:t>
            </a:r>
          </a:p>
          <a:p>
            <a:pPr marL="457200" indent="-457200" algn="just">
              <a:defRPr/>
            </a:pPr>
            <a:endParaRPr lang="es-CO"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Implementación ALU</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12</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pic>
        <p:nvPicPr>
          <p:cNvPr id="4098" name="Picture 2"/>
          <p:cNvPicPr>
            <a:picLocks noChangeAspect="1" noChangeArrowheads="1"/>
          </p:cNvPicPr>
          <p:nvPr/>
        </p:nvPicPr>
        <p:blipFill>
          <a:blip r:embed="rId5"/>
          <a:srcRect/>
          <a:stretch>
            <a:fillRect/>
          </a:stretch>
        </p:blipFill>
        <p:spPr bwMode="auto">
          <a:xfrm>
            <a:off x="500034" y="1142984"/>
            <a:ext cx="7953375" cy="440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Implementación ALU</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13</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sp>
        <p:nvSpPr>
          <p:cNvPr id="48" name="47 CuadroTexto"/>
          <p:cNvSpPr txBox="1"/>
          <p:nvPr/>
        </p:nvSpPr>
        <p:spPr>
          <a:xfrm>
            <a:off x="1071538" y="1571612"/>
            <a:ext cx="6858048" cy="3447098"/>
          </a:xfrm>
          <a:prstGeom prst="rect">
            <a:avLst/>
          </a:prstGeom>
          <a:noFill/>
        </p:spPr>
        <p:txBody>
          <a:bodyPr wrap="square">
            <a:spAutoFit/>
          </a:bodyPr>
          <a:lstStyle/>
          <a:p>
            <a:pPr algn="just">
              <a:defRPr/>
            </a:pPr>
            <a:r>
              <a:rPr lang="es-CO" sz="2500" dirty="0" smtClean="0">
                <a:latin typeface="Times New Roman" pitchFamily="18" charset="0"/>
                <a:cs typeface="Times New Roman" pitchFamily="18" charset="0"/>
              </a:rPr>
              <a:t>La razón por la que se escogió el </a:t>
            </a:r>
            <a:r>
              <a:rPr lang="es-CO" sz="2500" dirty="0" err="1" smtClean="0">
                <a:latin typeface="Times New Roman" pitchFamily="18" charset="0"/>
                <a:cs typeface="Times New Roman" pitchFamily="18" charset="0"/>
              </a:rPr>
              <a:t>Flip</a:t>
            </a:r>
            <a:r>
              <a:rPr lang="es-CO" sz="2500" dirty="0" smtClean="0">
                <a:latin typeface="Times New Roman" pitchFamily="18" charset="0"/>
                <a:cs typeface="Times New Roman" pitchFamily="18" charset="0"/>
              </a:rPr>
              <a:t> </a:t>
            </a:r>
            <a:r>
              <a:rPr lang="es-CO" sz="2500" dirty="0" err="1" smtClean="0">
                <a:latin typeface="Times New Roman" pitchFamily="18" charset="0"/>
                <a:cs typeface="Times New Roman" pitchFamily="18" charset="0"/>
              </a:rPr>
              <a:t>Flop</a:t>
            </a:r>
            <a:r>
              <a:rPr lang="es-CO" sz="2500" dirty="0" smtClean="0">
                <a:latin typeface="Times New Roman" pitchFamily="18" charset="0"/>
                <a:cs typeface="Times New Roman" pitchFamily="18" charset="0"/>
              </a:rPr>
              <a:t> D (74374) para los Registros RA y RB es porque  una de sus principales características es que funciona por flanco, permitiendo ingresar cualquier dato en el pequeño periodo en el que se genera un Flanco de subida (En este caso), lo cual evita que se guarden señales con </a:t>
            </a:r>
            <a:r>
              <a:rPr lang="es-CO" sz="2500" dirty="0" err="1" smtClean="0">
                <a:latin typeface="Times New Roman" pitchFamily="18" charset="0"/>
                <a:cs typeface="Times New Roman" pitchFamily="18" charset="0"/>
              </a:rPr>
              <a:t>glitches</a:t>
            </a:r>
            <a:r>
              <a:rPr lang="es-CO" sz="2500" dirty="0" smtClean="0">
                <a:latin typeface="Times New Roman" pitchFamily="18" charset="0"/>
                <a:cs typeface="Times New Roman" pitchFamily="18" charset="0"/>
              </a:rPr>
              <a:t>, que posiblemente causaran errores.</a:t>
            </a:r>
          </a:p>
          <a:p>
            <a:pPr marL="457200" indent="-457200" algn="just">
              <a:defRPr/>
            </a:pPr>
            <a:endParaRPr lang="es-CO"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Diagrama ASM</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14</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sp>
        <p:nvSpPr>
          <p:cNvPr id="9" name="8 Rectángulo"/>
          <p:cNvSpPr/>
          <p:nvPr/>
        </p:nvSpPr>
        <p:spPr>
          <a:xfrm>
            <a:off x="4087693" y="875091"/>
            <a:ext cx="1149602" cy="32742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smtClean="0">
                <a:ln>
                  <a:noFill/>
                </a:ln>
                <a:solidFill>
                  <a:sysClr val="windowText" lastClr="000000"/>
                </a:solidFill>
                <a:effectLst/>
                <a:uLnTx/>
                <a:uFillTx/>
                <a:latin typeface="Calibri"/>
                <a:ea typeface="+mn-ea"/>
                <a:cs typeface="+mn-cs"/>
              </a:rPr>
              <a:t>IDLE</a:t>
            </a:r>
          </a:p>
        </p:txBody>
      </p:sp>
      <p:sp>
        <p:nvSpPr>
          <p:cNvPr id="10" name="9 Rombo"/>
          <p:cNvSpPr/>
          <p:nvPr/>
        </p:nvSpPr>
        <p:spPr>
          <a:xfrm>
            <a:off x="4375093" y="1398970"/>
            <a:ext cx="574801" cy="458394"/>
          </a:xfrm>
          <a:prstGeom prst="diamond">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smtClean="0">
                <a:ln>
                  <a:noFill/>
                </a:ln>
                <a:solidFill>
                  <a:sysClr val="window" lastClr="FFFFFF"/>
                </a:solidFill>
                <a:effectLst/>
                <a:uLnTx/>
                <a:uFillTx/>
                <a:latin typeface="Calibri"/>
                <a:ea typeface="+mn-ea"/>
                <a:cs typeface="+mn-cs"/>
              </a:rPr>
              <a:t>S</a:t>
            </a:r>
          </a:p>
        </p:txBody>
      </p:sp>
      <p:sp>
        <p:nvSpPr>
          <p:cNvPr id="11" name="10 Rectángulo"/>
          <p:cNvSpPr/>
          <p:nvPr/>
        </p:nvSpPr>
        <p:spPr>
          <a:xfrm>
            <a:off x="4214810" y="2071678"/>
            <a:ext cx="857256" cy="51197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400" kern="0" dirty="0" smtClean="0">
                <a:solidFill>
                  <a:sysClr val="windowText" lastClr="000000"/>
                </a:solidFill>
                <a:latin typeface="Calibri"/>
              </a:rPr>
              <a:t>Espera1</a:t>
            </a:r>
            <a:endPar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endParaRPr>
          </a:p>
        </p:txBody>
      </p:sp>
      <p:cxnSp>
        <p:nvCxnSpPr>
          <p:cNvPr id="16" name="15 Conector angular"/>
          <p:cNvCxnSpPr>
            <a:stCxn id="10" idx="1"/>
            <a:endCxn id="9" idx="1"/>
          </p:cNvCxnSpPr>
          <p:nvPr/>
        </p:nvCxnSpPr>
        <p:spPr>
          <a:xfrm rot="10800000">
            <a:off x="4087693" y="1038803"/>
            <a:ext cx="287400" cy="589364"/>
          </a:xfrm>
          <a:prstGeom prst="bentConnector3">
            <a:avLst>
              <a:gd name="adj1" fmla="val 179541"/>
            </a:avLst>
          </a:prstGeom>
          <a:noFill/>
          <a:ln w="9525" cap="flat" cmpd="sng" algn="ctr">
            <a:solidFill>
              <a:srgbClr val="4F81BD">
                <a:shade val="95000"/>
                <a:satMod val="105000"/>
              </a:srgbClr>
            </a:solidFill>
            <a:prstDash val="solid"/>
            <a:tailEnd type="arrow"/>
          </a:ln>
          <a:effectLst/>
        </p:spPr>
      </p:cxnSp>
      <p:cxnSp>
        <p:nvCxnSpPr>
          <p:cNvPr id="18" name="17 Conector recto de flecha"/>
          <p:cNvCxnSpPr>
            <a:stCxn id="9" idx="2"/>
            <a:endCxn id="10" idx="0"/>
          </p:cNvCxnSpPr>
          <p:nvPr/>
        </p:nvCxnSpPr>
        <p:spPr>
          <a:xfrm rot="5400000">
            <a:off x="4564267" y="1300742"/>
            <a:ext cx="196455" cy="1588"/>
          </a:xfrm>
          <a:prstGeom prst="straightConnector1">
            <a:avLst/>
          </a:prstGeom>
          <a:noFill/>
          <a:ln w="9525" cap="flat" cmpd="sng" algn="ctr">
            <a:solidFill>
              <a:srgbClr val="4F81BD">
                <a:shade val="95000"/>
                <a:satMod val="105000"/>
              </a:srgbClr>
            </a:solidFill>
            <a:prstDash val="solid"/>
            <a:tailEnd type="arrow"/>
          </a:ln>
          <a:effectLst/>
        </p:spPr>
      </p:cxnSp>
      <p:sp>
        <p:nvSpPr>
          <p:cNvPr id="34" name="33 CuadroTexto"/>
          <p:cNvSpPr txBox="1"/>
          <p:nvPr/>
        </p:nvSpPr>
        <p:spPr>
          <a:xfrm>
            <a:off x="5186482" y="857232"/>
            <a:ext cx="385650" cy="3103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S0</a:t>
            </a:r>
          </a:p>
        </p:txBody>
      </p:sp>
      <p:sp>
        <p:nvSpPr>
          <p:cNvPr id="36" name="35 CuadroTexto"/>
          <p:cNvSpPr txBox="1"/>
          <p:nvPr/>
        </p:nvSpPr>
        <p:spPr>
          <a:xfrm>
            <a:off x="2757590" y="3261535"/>
            <a:ext cx="385650" cy="3103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S2</a:t>
            </a:r>
          </a:p>
        </p:txBody>
      </p:sp>
      <p:sp>
        <p:nvSpPr>
          <p:cNvPr id="37" name="36 CuadroTexto"/>
          <p:cNvSpPr txBox="1"/>
          <p:nvPr/>
        </p:nvSpPr>
        <p:spPr>
          <a:xfrm>
            <a:off x="5043606" y="2000240"/>
            <a:ext cx="385650" cy="3103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S1</a:t>
            </a:r>
          </a:p>
        </p:txBody>
      </p:sp>
      <p:sp>
        <p:nvSpPr>
          <p:cNvPr id="38" name="37 CuadroTexto"/>
          <p:cNvSpPr txBox="1"/>
          <p:nvPr/>
        </p:nvSpPr>
        <p:spPr>
          <a:xfrm>
            <a:off x="4071934" y="1375934"/>
            <a:ext cx="2888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0</a:t>
            </a:r>
          </a:p>
        </p:txBody>
      </p:sp>
      <p:sp>
        <p:nvSpPr>
          <p:cNvPr id="45" name="44 CuadroTexto"/>
          <p:cNvSpPr txBox="1"/>
          <p:nvPr/>
        </p:nvSpPr>
        <p:spPr>
          <a:xfrm>
            <a:off x="4640328" y="1733124"/>
            <a:ext cx="2888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600" kern="0" dirty="0" smtClean="0">
                <a:solidFill>
                  <a:sysClr val="windowText" lastClr="000000"/>
                </a:solidFill>
              </a:rPr>
              <a:t>1</a:t>
            </a:r>
            <a:endParaRPr kumimoji="0" lang="es-ES" sz="1600" b="0" i="0" u="none" strike="noStrike" kern="0" cap="none" spc="0" normalizeH="0" baseline="0" noProof="0" dirty="0" smtClean="0">
              <a:ln>
                <a:noFill/>
              </a:ln>
              <a:solidFill>
                <a:sysClr val="windowText" lastClr="000000"/>
              </a:solidFill>
              <a:effectLst/>
              <a:uLnTx/>
              <a:uFillTx/>
            </a:endParaRPr>
          </a:p>
        </p:txBody>
      </p:sp>
      <p:cxnSp>
        <p:nvCxnSpPr>
          <p:cNvPr id="63" name="62 Conector recto de flecha"/>
          <p:cNvCxnSpPr/>
          <p:nvPr/>
        </p:nvCxnSpPr>
        <p:spPr>
          <a:xfrm rot="5400000">
            <a:off x="4536281" y="1964521"/>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a:stCxn id="11" idx="2"/>
          </p:cNvCxnSpPr>
          <p:nvPr/>
        </p:nvCxnSpPr>
        <p:spPr>
          <a:xfrm rot="5400000">
            <a:off x="4547792" y="2678505"/>
            <a:ext cx="190500" cy="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68 Rombo"/>
          <p:cNvSpPr/>
          <p:nvPr/>
        </p:nvSpPr>
        <p:spPr>
          <a:xfrm>
            <a:off x="4357686" y="2786058"/>
            <a:ext cx="574801" cy="458394"/>
          </a:xfrm>
          <a:prstGeom prst="diamond">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kern="0" dirty="0" smtClean="0">
                <a:solidFill>
                  <a:sysClr val="window" lastClr="FFFFFF"/>
                </a:solidFill>
                <a:latin typeface="Calibri"/>
              </a:rPr>
              <a:t>M</a:t>
            </a:r>
            <a:endParaRPr kumimoji="0" lang="es-ES" sz="1800" b="0" i="0" u="none" strike="noStrike" kern="0" cap="none" spc="0" normalizeH="0" baseline="0" noProof="0" dirty="0" smtClean="0">
              <a:ln>
                <a:noFill/>
              </a:ln>
              <a:solidFill>
                <a:sysClr val="window" lastClr="FFFFFF"/>
              </a:solidFill>
              <a:effectLst/>
              <a:uLnTx/>
              <a:uFillTx/>
              <a:latin typeface="Calibri"/>
              <a:ea typeface="+mn-ea"/>
              <a:cs typeface="+mn-cs"/>
            </a:endParaRPr>
          </a:p>
        </p:txBody>
      </p:sp>
      <p:cxnSp>
        <p:nvCxnSpPr>
          <p:cNvPr id="78" name="77 Forma"/>
          <p:cNvCxnSpPr>
            <a:stCxn id="72" idx="2"/>
          </p:cNvCxnSpPr>
          <p:nvPr/>
        </p:nvCxnSpPr>
        <p:spPr>
          <a:xfrm rot="5400000">
            <a:off x="1283587" y="4359962"/>
            <a:ext cx="357191" cy="10670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0" name="79 Conector angular"/>
          <p:cNvCxnSpPr/>
          <p:nvPr/>
        </p:nvCxnSpPr>
        <p:spPr>
          <a:xfrm rot="5400000" flipH="1" flipV="1">
            <a:off x="-644165" y="3500041"/>
            <a:ext cx="3144066"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3" name="82 Conector recto de flecha"/>
          <p:cNvCxnSpPr/>
          <p:nvPr/>
        </p:nvCxnSpPr>
        <p:spPr>
          <a:xfrm>
            <a:off x="928662" y="1928802"/>
            <a:ext cx="364333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92 CuadroTexto"/>
          <p:cNvSpPr txBox="1"/>
          <p:nvPr/>
        </p:nvSpPr>
        <p:spPr>
          <a:xfrm>
            <a:off x="4068824" y="2733256"/>
            <a:ext cx="2888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0</a:t>
            </a:r>
          </a:p>
        </p:txBody>
      </p:sp>
      <p:sp>
        <p:nvSpPr>
          <p:cNvPr id="95" name="94 CuadroTexto"/>
          <p:cNvSpPr txBox="1"/>
          <p:nvPr/>
        </p:nvSpPr>
        <p:spPr>
          <a:xfrm>
            <a:off x="2757590" y="4118791"/>
            <a:ext cx="38343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S3</a:t>
            </a:r>
          </a:p>
        </p:txBody>
      </p:sp>
      <p:grpSp>
        <p:nvGrpSpPr>
          <p:cNvPr id="115" name="114 Grupo"/>
          <p:cNvGrpSpPr/>
          <p:nvPr/>
        </p:nvGrpSpPr>
        <p:grpSpPr>
          <a:xfrm>
            <a:off x="1205348" y="3000372"/>
            <a:ext cx="3152338" cy="1714512"/>
            <a:chOff x="1205348" y="3000372"/>
            <a:chExt cx="3152338" cy="1714512"/>
          </a:xfrm>
        </p:grpSpPr>
        <p:sp>
          <p:nvSpPr>
            <p:cNvPr id="70" name="69 Rectángulo"/>
            <p:cNvSpPr/>
            <p:nvPr/>
          </p:nvSpPr>
          <p:spPr>
            <a:xfrm>
              <a:off x="1205348" y="3357562"/>
              <a:ext cx="1580702" cy="65484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rPr>
                <a:t>RB</a:t>
              </a: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sym typeface="Wingdings" pitchFamily="2" charset="2"/>
                </a:rPr>
                <a:t>R3</a:t>
              </a:r>
            </a:p>
            <a:p>
              <a:pPr marL="0" marR="0" lvl="0" indent="0" algn="ctr" defTabSz="914400" eaLnBrk="1" fontAlgn="auto" latinLnBrk="0" hangingPunct="1">
                <a:lnSpc>
                  <a:spcPct val="100000"/>
                </a:lnSpc>
                <a:spcBef>
                  <a:spcPts val="0"/>
                </a:spcBef>
                <a:spcAft>
                  <a:spcPts val="0"/>
                </a:spcAft>
                <a:buClrTx/>
                <a:buSzTx/>
                <a:buFontTx/>
                <a:buNone/>
                <a:tabLst/>
                <a:defRPr/>
              </a:pPr>
              <a:r>
                <a:rPr lang="es-ES" sz="1400" kern="0" dirty="0" smtClean="0">
                  <a:solidFill>
                    <a:sysClr val="windowText" lastClr="000000"/>
                  </a:solidFill>
                  <a:latin typeface="Calibri"/>
                  <a:sym typeface="Wingdings" pitchFamily="2" charset="2"/>
                </a:rPr>
                <a:t>RA</a:t>
              </a: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sym typeface="Wingdings" pitchFamily="2" charset="2"/>
                </a:rPr>
                <a:t></a:t>
              </a:r>
              <a:r>
                <a:rPr lang="es-ES" sz="1400" kern="0" dirty="0" smtClean="0">
                  <a:solidFill>
                    <a:sysClr val="windowText" lastClr="000000"/>
                  </a:solidFill>
                  <a:latin typeface="Calibri"/>
                  <a:sym typeface="Wingdings" pitchFamily="2" charset="2"/>
                </a:rPr>
                <a:t>R[M, cod_M]</a:t>
              </a:r>
              <a:endPar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endParaRPr>
            </a:p>
          </p:txBody>
        </p:sp>
        <p:sp>
          <p:nvSpPr>
            <p:cNvPr id="72" name="71 Rectángulo"/>
            <p:cNvSpPr/>
            <p:nvPr/>
          </p:nvSpPr>
          <p:spPr>
            <a:xfrm>
              <a:off x="1205348" y="4357694"/>
              <a:ext cx="1580702" cy="35719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rPr>
                <a:t>R3</a:t>
              </a: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sym typeface="Wingdings" pitchFamily="2" charset="2"/>
                </a:rPr>
                <a:t>RA+RB</a:t>
              </a:r>
            </a:p>
          </p:txBody>
        </p:sp>
        <p:cxnSp>
          <p:nvCxnSpPr>
            <p:cNvPr id="89" name="88 Conector recto"/>
            <p:cNvCxnSpPr/>
            <p:nvPr/>
          </p:nvCxnSpPr>
          <p:spPr>
            <a:xfrm rot="10800000">
              <a:off x="2000232" y="3000372"/>
              <a:ext cx="23574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90 Conector recto de flecha"/>
            <p:cNvCxnSpPr>
              <a:endCxn id="70" idx="0"/>
            </p:cNvCxnSpPr>
            <p:nvPr/>
          </p:nvCxnSpPr>
          <p:spPr>
            <a:xfrm rot="5400000">
              <a:off x="1819371" y="3176701"/>
              <a:ext cx="357190" cy="4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96 Conector recto de flecha"/>
            <p:cNvCxnSpPr>
              <a:stCxn id="70" idx="2"/>
              <a:endCxn id="72" idx="0"/>
            </p:cNvCxnSpPr>
            <p:nvPr/>
          </p:nvCxnSpPr>
          <p:spPr>
            <a:xfrm rot="5400000">
              <a:off x="1823057" y="4185052"/>
              <a:ext cx="3452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5" name="104 CuadroTexto"/>
          <p:cNvSpPr txBox="1"/>
          <p:nvPr/>
        </p:nvSpPr>
        <p:spPr>
          <a:xfrm>
            <a:off x="7643834" y="3304760"/>
            <a:ext cx="38343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S4</a:t>
            </a:r>
          </a:p>
        </p:txBody>
      </p:sp>
      <p:sp>
        <p:nvSpPr>
          <p:cNvPr id="108" name="107 Rectángulo"/>
          <p:cNvSpPr/>
          <p:nvPr/>
        </p:nvSpPr>
        <p:spPr>
          <a:xfrm>
            <a:off x="6858016" y="3345655"/>
            <a:ext cx="857256" cy="51197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400" kern="0" dirty="0" smtClean="0">
                <a:solidFill>
                  <a:sysClr val="windowText" lastClr="000000"/>
                </a:solidFill>
                <a:latin typeface="Calibri"/>
              </a:rPr>
              <a:t>Espera2</a:t>
            </a:r>
            <a:endPar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endParaRPr>
          </a:p>
        </p:txBody>
      </p:sp>
      <p:cxnSp>
        <p:nvCxnSpPr>
          <p:cNvPr id="109" name="108 Conector recto"/>
          <p:cNvCxnSpPr/>
          <p:nvPr/>
        </p:nvCxnSpPr>
        <p:spPr>
          <a:xfrm rot="10800000">
            <a:off x="4929190" y="3000372"/>
            <a:ext cx="23574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109 Conector recto de flecha"/>
          <p:cNvCxnSpPr/>
          <p:nvPr/>
        </p:nvCxnSpPr>
        <p:spPr>
          <a:xfrm rot="5400000">
            <a:off x="7110316" y="3176700"/>
            <a:ext cx="357190" cy="4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110 CuadroTexto"/>
          <p:cNvSpPr txBox="1"/>
          <p:nvPr/>
        </p:nvSpPr>
        <p:spPr>
          <a:xfrm>
            <a:off x="4929190" y="2714620"/>
            <a:ext cx="2888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600" kern="0" dirty="0" smtClean="0">
                <a:solidFill>
                  <a:sysClr val="windowText" lastClr="000000"/>
                </a:solidFill>
              </a:rPr>
              <a:t>1</a:t>
            </a:r>
            <a:endParaRPr kumimoji="0" lang="es-ES" sz="1600" b="0" i="0" u="none" strike="noStrike" kern="0" cap="none" spc="0" normalizeH="0" baseline="0" noProof="0" dirty="0" smtClean="0">
              <a:ln>
                <a:noFill/>
              </a:ln>
              <a:solidFill>
                <a:sysClr val="windowText" lastClr="000000"/>
              </a:solidFill>
              <a:effectLst/>
              <a:uLnTx/>
              <a:uFillTx/>
            </a:endParaRPr>
          </a:p>
        </p:txBody>
      </p:sp>
      <p:sp>
        <p:nvSpPr>
          <p:cNvPr id="113" name="112 Rombo"/>
          <p:cNvSpPr/>
          <p:nvPr/>
        </p:nvSpPr>
        <p:spPr>
          <a:xfrm>
            <a:off x="7000892" y="4071942"/>
            <a:ext cx="574801" cy="458394"/>
          </a:xfrm>
          <a:prstGeom prst="diamond">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kern="0" noProof="0" dirty="0" smtClean="0">
                <a:solidFill>
                  <a:sysClr val="window" lastClr="FFFFFF"/>
                </a:solidFill>
                <a:latin typeface="Calibri"/>
              </a:rPr>
              <a:t>P</a:t>
            </a:r>
            <a:endParaRPr kumimoji="0" lang="es-ES" sz="1800" b="0" i="0" u="none" strike="noStrike" kern="0" cap="none" spc="0" normalizeH="0" baseline="0" noProof="0" dirty="0" smtClean="0">
              <a:ln>
                <a:noFill/>
              </a:ln>
              <a:solidFill>
                <a:sysClr val="window" lastClr="FFFFFF"/>
              </a:solidFill>
              <a:effectLst/>
              <a:uLnTx/>
              <a:uFillTx/>
              <a:latin typeface="Calibri"/>
              <a:ea typeface="+mn-ea"/>
              <a:cs typeface="+mn-cs"/>
            </a:endParaRPr>
          </a:p>
        </p:txBody>
      </p:sp>
      <p:cxnSp>
        <p:nvCxnSpPr>
          <p:cNvPr id="114" name="113 Conector recto de flecha"/>
          <p:cNvCxnSpPr/>
          <p:nvPr/>
        </p:nvCxnSpPr>
        <p:spPr>
          <a:xfrm rot="5400000">
            <a:off x="7191790" y="3952482"/>
            <a:ext cx="190500" cy="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16" name="115 Grupo"/>
          <p:cNvGrpSpPr/>
          <p:nvPr/>
        </p:nvGrpSpPr>
        <p:grpSpPr>
          <a:xfrm>
            <a:off x="4500562" y="4286256"/>
            <a:ext cx="2500330" cy="1643074"/>
            <a:chOff x="1205348" y="3000372"/>
            <a:chExt cx="2500330" cy="1643074"/>
          </a:xfrm>
        </p:grpSpPr>
        <p:sp>
          <p:nvSpPr>
            <p:cNvPr id="117" name="116 Rectángulo"/>
            <p:cNvSpPr/>
            <p:nvPr/>
          </p:nvSpPr>
          <p:spPr>
            <a:xfrm>
              <a:off x="1205348" y="3357562"/>
              <a:ext cx="1580702" cy="65484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rPr>
                <a:t>RB</a:t>
              </a: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sym typeface="Wingdings" pitchFamily="2" charset="2"/>
                </a:rPr>
                <a:t>R3</a:t>
              </a:r>
            </a:p>
            <a:p>
              <a:pPr marL="0" marR="0" lvl="0" indent="0" algn="ctr" defTabSz="914400" eaLnBrk="1" fontAlgn="auto" latinLnBrk="0" hangingPunct="1">
                <a:lnSpc>
                  <a:spcPct val="100000"/>
                </a:lnSpc>
                <a:spcBef>
                  <a:spcPts val="0"/>
                </a:spcBef>
                <a:spcAft>
                  <a:spcPts val="0"/>
                </a:spcAft>
                <a:buClrTx/>
                <a:buSzTx/>
                <a:buFontTx/>
                <a:buNone/>
                <a:tabLst/>
                <a:defRPr/>
              </a:pPr>
              <a:r>
                <a:rPr lang="es-ES" sz="1400" kern="0" dirty="0" smtClean="0">
                  <a:solidFill>
                    <a:sysClr val="windowText" lastClr="000000"/>
                  </a:solidFill>
                  <a:latin typeface="Calibri"/>
                  <a:sym typeface="Wingdings" pitchFamily="2" charset="2"/>
                </a:rPr>
                <a:t>RA</a:t>
              </a: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sym typeface="Wingdings" pitchFamily="2" charset="2"/>
                </a:rPr>
                <a:t></a:t>
              </a:r>
              <a:r>
                <a:rPr lang="es-ES" sz="1400" kern="0" dirty="0" smtClean="0">
                  <a:solidFill>
                    <a:sysClr val="windowText" lastClr="000000"/>
                  </a:solidFill>
                  <a:latin typeface="Calibri"/>
                  <a:sym typeface="Wingdings" pitchFamily="2" charset="2"/>
                </a:rPr>
                <a:t>R[P, cod_P]</a:t>
              </a:r>
              <a:endPar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endParaRPr>
            </a:p>
          </p:txBody>
        </p:sp>
        <p:sp>
          <p:nvSpPr>
            <p:cNvPr id="118" name="117 Rectángulo"/>
            <p:cNvSpPr/>
            <p:nvPr/>
          </p:nvSpPr>
          <p:spPr>
            <a:xfrm>
              <a:off x="1205348" y="4286256"/>
              <a:ext cx="1580702" cy="35719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rPr>
                <a:t>RSH</a:t>
              </a: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sym typeface="Wingdings" pitchFamily="2" charset="2"/>
                </a:rPr>
                <a:t>RB - RA</a:t>
              </a:r>
            </a:p>
          </p:txBody>
        </p:sp>
        <p:cxnSp>
          <p:nvCxnSpPr>
            <p:cNvPr id="119" name="118 Conector recto"/>
            <p:cNvCxnSpPr/>
            <p:nvPr/>
          </p:nvCxnSpPr>
          <p:spPr>
            <a:xfrm rot="10800000">
              <a:off x="1991166" y="3000372"/>
              <a:ext cx="17145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119 Conector recto de flecha"/>
            <p:cNvCxnSpPr>
              <a:endCxn id="117" idx="0"/>
            </p:cNvCxnSpPr>
            <p:nvPr/>
          </p:nvCxnSpPr>
          <p:spPr>
            <a:xfrm rot="5400000">
              <a:off x="1819371" y="3176701"/>
              <a:ext cx="357190" cy="4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120 Conector recto de flecha"/>
            <p:cNvCxnSpPr/>
            <p:nvPr/>
          </p:nvCxnSpPr>
          <p:spPr>
            <a:xfrm rot="5400000">
              <a:off x="1856907" y="4146670"/>
              <a:ext cx="273846" cy="5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24" name="123 CuadroTexto"/>
          <p:cNvSpPr txBox="1"/>
          <p:nvPr/>
        </p:nvSpPr>
        <p:spPr>
          <a:xfrm>
            <a:off x="6712030" y="4000504"/>
            <a:ext cx="2888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600" kern="0" dirty="0" smtClean="0">
                <a:solidFill>
                  <a:sysClr val="windowText" lastClr="000000"/>
                </a:solidFill>
              </a:rPr>
              <a:t>1</a:t>
            </a:r>
            <a:endParaRPr kumimoji="0" lang="es-ES" sz="1600" b="0" i="0" u="none" strike="noStrike" kern="0" cap="none" spc="0" normalizeH="0" baseline="0" noProof="0" dirty="0" smtClean="0">
              <a:ln>
                <a:noFill/>
              </a:ln>
              <a:solidFill>
                <a:sysClr val="windowText" lastClr="000000"/>
              </a:solidFill>
              <a:effectLst/>
              <a:uLnTx/>
              <a:uFillTx/>
            </a:endParaRPr>
          </a:p>
        </p:txBody>
      </p:sp>
      <p:sp>
        <p:nvSpPr>
          <p:cNvPr id="125" name="124 CuadroTexto"/>
          <p:cNvSpPr txBox="1"/>
          <p:nvPr/>
        </p:nvSpPr>
        <p:spPr>
          <a:xfrm>
            <a:off x="6072198" y="4643446"/>
            <a:ext cx="38343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S5</a:t>
            </a:r>
          </a:p>
        </p:txBody>
      </p:sp>
      <p:sp>
        <p:nvSpPr>
          <p:cNvPr id="126" name="125 CuadroTexto"/>
          <p:cNvSpPr txBox="1"/>
          <p:nvPr/>
        </p:nvSpPr>
        <p:spPr>
          <a:xfrm>
            <a:off x="6072198" y="5590776"/>
            <a:ext cx="38343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S6</a:t>
            </a:r>
          </a:p>
        </p:txBody>
      </p:sp>
      <p:cxnSp>
        <p:nvCxnSpPr>
          <p:cNvPr id="127" name="126 Conector recto de flecha"/>
          <p:cNvCxnSpPr/>
          <p:nvPr/>
        </p:nvCxnSpPr>
        <p:spPr>
          <a:xfrm rot="5400000">
            <a:off x="5144298" y="607141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131 Elipse"/>
          <p:cNvSpPr/>
          <p:nvPr/>
        </p:nvSpPr>
        <p:spPr>
          <a:xfrm>
            <a:off x="5000628" y="6215082"/>
            <a:ext cx="571504"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A</a:t>
            </a:r>
            <a:endParaRPr lang="es-CO" dirty="0"/>
          </a:p>
        </p:txBody>
      </p:sp>
      <p:sp>
        <p:nvSpPr>
          <p:cNvPr id="133" name="132 Elipse"/>
          <p:cNvSpPr/>
          <p:nvPr/>
        </p:nvSpPr>
        <p:spPr>
          <a:xfrm>
            <a:off x="7000892" y="4929198"/>
            <a:ext cx="571504"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B</a:t>
            </a:r>
            <a:endParaRPr lang="es-CO" dirty="0"/>
          </a:p>
        </p:txBody>
      </p:sp>
      <p:cxnSp>
        <p:nvCxnSpPr>
          <p:cNvPr id="134" name="133 Conector recto de flecha"/>
          <p:cNvCxnSpPr/>
          <p:nvPr/>
        </p:nvCxnSpPr>
        <p:spPr>
          <a:xfrm rot="5400000">
            <a:off x="7072330" y="471488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7" name="136 CuadroTexto"/>
          <p:cNvSpPr txBox="1"/>
          <p:nvPr/>
        </p:nvSpPr>
        <p:spPr>
          <a:xfrm>
            <a:off x="7286644" y="4500570"/>
            <a:ext cx="2888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600" kern="0" noProof="0" dirty="0" smtClean="0">
                <a:solidFill>
                  <a:sysClr val="windowText" lastClr="000000"/>
                </a:solidFill>
              </a:rPr>
              <a:t>0</a:t>
            </a:r>
            <a:endParaRPr kumimoji="0" lang="es-ES" sz="1600" b="0" i="0" u="none" strike="noStrike" kern="0" cap="none" spc="0" normalizeH="0" baseline="0" noProof="0" dirty="0" smtClean="0">
              <a:ln>
                <a:noFill/>
              </a:ln>
              <a:solidFill>
                <a:sysClr val="windowText" lastClr="000000"/>
              </a:solidFill>
              <a:effectLst/>
              <a:uLnTx/>
              <a:uFillTx/>
            </a:endParaRPr>
          </a:p>
        </p:txBody>
      </p:sp>
      <p:sp>
        <p:nvSpPr>
          <p:cNvPr id="138" name="137 Elipse"/>
          <p:cNvSpPr/>
          <p:nvPr/>
        </p:nvSpPr>
        <p:spPr>
          <a:xfrm>
            <a:off x="1714480" y="6143644"/>
            <a:ext cx="571504"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C</a:t>
            </a:r>
            <a:endParaRPr lang="es-CO" dirty="0"/>
          </a:p>
        </p:txBody>
      </p:sp>
      <p:cxnSp>
        <p:nvCxnSpPr>
          <p:cNvPr id="140" name="139 Conector recto de flecha"/>
          <p:cNvCxnSpPr>
            <a:stCxn id="138" idx="0"/>
          </p:cNvCxnSpPr>
          <p:nvPr/>
        </p:nvCxnSpPr>
        <p:spPr>
          <a:xfrm rot="5400000" flipH="1" flipV="1">
            <a:off x="1464447" y="5607859"/>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bg/>
                                          </p:spTgt>
                                        </p:tgtEl>
                                        <p:attrNameLst>
                                          <p:attrName>style.visibility</p:attrName>
                                        </p:attrNameLst>
                                      </p:cBhvr>
                                      <p:to>
                                        <p:strVal val="visible"/>
                                      </p:to>
                                    </p:set>
                                    <p:animEffect transition="in" filter="wipe(down)">
                                      <p:cBhvr>
                                        <p:cTn id="12" dur="500"/>
                                        <p:tgtEl>
                                          <p:spTgt spid="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8">
                                            <p:bg/>
                                          </p:spTgt>
                                        </p:tgtEl>
                                        <p:attrNameLst>
                                          <p:attrName>style.visibility</p:attrName>
                                        </p:attrNameLst>
                                      </p:cBhvr>
                                      <p:to>
                                        <p:strVal val="visible"/>
                                      </p:to>
                                    </p:set>
                                    <p:animEffect transition="in" filter="wipe(down)">
                                      <p:cBhvr>
                                        <p:cTn id="22" dur="500"/>
                                        <p:tgtEl>
                                          <p:spTgt spid="108">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8">
                                            <p:txEl>
                                              <p:pRg st="0" end="0"/>
                                            </p:txEl>
                                          </p:spTgt>
                                        </p:tgtEl>
                                        <p:attrNameLst>
                                          <p:attrName>style.visibility</p:attrName>
                                        </p:attrNameLst>
                                      </p:cBhvr>
                                      <p:to>
                                        <p:strVal val="visible"/>
                                      </p:to>
                                    </p:set>
                                    <p:animEffect transition="in" filter="wipe(down)">
                                      <p:cBhvr>
                                        <p:cTn id="27" dur="500"/>
                                        <p:tgtEl>
                                          <p:spTgt spid="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08"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Diagrama ASM</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15</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sp>
        <p:nvSpPr>
          <p:cNvPr id="34" name="33 CuadroTexto"/>
          <p:cNvSpPr txBox="1"/>
          <p:nvPr/>
        </p:nvSpPr>
        <p:spPr>
          <a:xfrm>
            <a:off x="3286116" y="3786190"/>
            <a:ext cx="38343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S9</a:t>
            </a:r>
          </a:p>
        </p:txBody>
      </p:sp>
      <p:sp>
        <p:nvSpPr>
          <p:cNvPr id="35" name="34 CuadroTexto"/>
          <p:cNvSpPr txBox="1"/>
          <p:nvPr/>
        </p:nvSpPr>
        <p:spPr>
          <a:xfrm>
            <a:off x="8001024" y="2428868"/>
            <a:ext cx="38343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S7</a:t>
            </a:r>
          </a:p>
        </p:txBody>
      </p:sp>
      <p:sp>
        <p:nvSpPr>
          <p:cNvPr id="105" name="104 CuadroTexto"/>
          <p:cNvSpPr txBox="1"/>
          <p:nvPr/>
        </p:nvSpPr>
        <p:spPr>
          <a:xfrm>
            <a:off x="2893612" y="2071678"/>
            <a:ext cx="38343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S8</a:t>
            </a:r>
          </a:p>
        </p:txBody>
      </p:sp>
      <p:cxnSp>
        <p:nvCxnSpPr>
          <p:cNvPr id="110" name="109 Conector recto de flecha"/>
          <p:cNvCxnSpPr>
            <a:stCxn id="132" idx="4"/>
          </p:cNvCxnSpPr>
          <p:nvPr/>
        </p:nvCxnSpPr>
        <p:spPr>
          <a:xfrm rot="5400000">
            <a:off x="5643570" y="1857364"/>
            <a:ext cx="42862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112 Rombo"/>
          <p:cNvSpPr/>
          <p:nvPr/>
        </p:nvSpPr>
        <p:spPr>
          <a:xfrm>
            <a:off x="5357818" y="2071678"/>
            <a:ext cx="1071570" cy="642942"/>
          </a:xfrm>
          <a:prstGeom prst="diamond">
            <a:avLst/>
          </a:prstGeom>
          <a:solidFill>
            <a:srgbClr val="8A3CC4"/>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400" kern="0" dirty="0" err="1" smtClean="0">
                <a:solidFill>
                  <a:sysClr val="window" lastClr="FFFFFF"/>
                </a:solidFill>
                <a:latin typeface="Calibri"/>
              </a:rPr>
              <a:t>Cout</a:t>
            </a:r>
            <a:endParaRPr kumimoji="0" lang="es-ES" sz="1400" b="0" i="0" u="none" strike="noStrike" kern="0" cap="none" spc="0" normalizeH="0" baseline="0" noProof="0" dirty="0" smtClean="0">
              <a:ln>
                <a:noFill/>
              </a:ln>
              <a:solidFill>
                <a:sysClr val="window" lastClr="FFFFFF"/>
              </a:solidFill>
              <a:effectLst/>
              <a:uLnTx/>
              <a:uFillTx/>
              <a:latin typeface="Calibri"/>
              <a:ea typeface="+mn-ea"/>
              <a:cs typeface="+mn-cs"/>
            </a:endParaRPr>
          </a:p>
        </p:txBody>
      </p:sp>
      <p:cxnSp>
        <p:nvCxnSpPr>
          <p:cNvPr id="114" name="113 Conector recto de flecha"/>
          <p:cNvCxnSpPr>
            <a:endCxn id="118" idx="0"/>
          </p:cNvCxnSpPr>
          <p:nvPr/>
        </p:nvCxnSpPr>
        <p:spPr>
          <a:xfrm rot="16200000" flipH="1">
            <a:off x="2351020" y="4713014"/>
            <a:ext cx="285751" cy="3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116 Rectángulo"/>
          <p:cNvSpPr/>
          <p:nvPr/>
        </p:nvSpPr>
        <p:spPr>
          <a:xfrm>
            <a:off x="6786578" y="2714620"/>
            <a:ext cx="1580702" cy="65484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rPr>
              <a:t>Entregar Producto</a:t>
            </a:r>
            <a:endPar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sym typeface="Wingdings" pitchFamily="2"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ES" sz="1400" kern="0" dirty="0" smtClean="0">
                <a:solidFill>
                  <a:sysClr val="windowText" lastClr="000000"/>
                </a:solidFill>
                <a:latin typeface="Calibri"/>
                <a:sym typeface="Wingdings" pitchFamily="2" charset="2"/>
              </a:rPr>
              <a:t>R3</a:t>
            </a: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sym typeface="Wingdings" pitchFamily="2" charset="2"/>
              </a:rPr>
              <a:t></a:t>
            </a:r>
            <a:r>
              <a:rPr lang="es-ES" sz="1400" kern="0" dirty="0" smtClean="0">
                <a:solidFill>
                  <a:sysClr val="windowText" lastClr="000000"/>
                </a:solidFill>
                <a:latin typeface="Calibri"/>
                <a:sym typeface="Wingdings" pitchFamily="2" charset="2"/>
              </a:rPr>
              <a:t>RSH</a:t>
            </a:r>
            <a:endPar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endParaRPr>
          </a:p>
        </p:txBody>
      </p:sp>
      <p:sp>
        <p:nvSpPr>
          <p:cNvPr id="118" name="117 Rectángulo"/>
          <p:cNvSpPr/>
          <p:nvPr/>
        </p:nvSpPr>
        <p:spPr>
          <a:xfrm>
            <a:off x="1705414" y="4857760"/>
            <a:ext cx="1580702" cy="35719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rPr>
              <a:t>R3</a:t>
            </a: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sym typeface="Wingdings" pitchFamily="2" charset="2"/>
              </a:rPr>
              <a:t>RSH</a:t>
            </a:r>
          </a:p>
        </p:txBody>
      </p:sp>
      <p:cxnSp>
        <p:nvCxnSpPr>
          <p:cNvPr id="119" name="118 Conector recto"/>
          <p:cNvCxnSpPr/>
          <p:nvPr/>
        </p:nvCxnSpPr>
        <p:spPr>
          <a:xfrm rot="10800000">
            <a:off x="6429388" y="2357430"/>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119 Conector recto de flecha"/>
          <p:cNvCxnSpPr/>
          <p:nvPr/>
        </p:nvCxnSpPr>
        <p:spPr>
          <a:xfrm rot="5400000">
            <a:off x="7396067" y="2533759"/>
            <a:ext cx="357190" cy="4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120 Conector recto de flecha"/>
          <p:cNvCxnSpPr/>
          <p:nvPr/>
        </p:nvCxnSpPr>
        <p:spPr>
          <a:xfrm rot="5400000">
            <a:off x="7432809" y="3491822"/>
            <a:ext cx="273846" cy="5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123 CuadroTexto"/>
          <p:cNvSpPr txBox="1"/>
          <p:nvPr/>
        </p:nvSpPr>
        <p:spPr>
          <a:xfrm>
            <a:off x="6429388" y="2071678"/>
            <a:ext cx="2888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600" kern="0" dirty="0" smtClean="0">
                <a:solidFill>
                  <a:sysClr val="windowText" lastClr="000000"/>
                </a:solidFill>
              </a:rPr>
              <a:t>1</a:t>
            </a:r>
            <a:endParaRPr kumimoji="0" lang="es-ES" sz="1600" b="0" i="0" u="none" strike="noStrike" kern="0" cap="none" spc="0" normalizeH="0" baseline="0" noProof="0" dirty="0" smtClean="0">
              <a:ln>
                <a:noFill/>
              </a:ln>
              <a:solidFill>
                <a:sysClr val="windowText" lastClr="000000"/>
              </a:solidFill>
              <a:effectLst/>
              <a:uLnTx/>
              <a:uFillTx/>
            </a:endParaRPr>
          </a:p>
        </p:txBody>
      </p:sp>
      <p:sp>
        <p:nvSpPr>
          <p:cNvPr id="126" name="125 CuadroTexto"/>
          <p:cNvSpPr txBox="1"/>
          <p:nvPr/>
        </p:nvSpPr>
        <p:spPr>
          <a:xfrm>
            <a:off x="3286116" y="4786322"/>
            <a:ext cx="487634"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sysClr val="windowText" lastClr="000000"/>
                </a:solidFill>
                <a:effectLst/>
                <a:uLnTx/>
                <a:uFillTx/>
              </a:rPr>
              <a:t>S10</a:t>
            </a:r>
          </a:p>
        </p:txBody>
      </p:sp>
      <p:cxnSp>
        <p:nvCxnSpPr>
          <p:cNvPr id="127" name="126 Conector recto de flecha"/>
          <p:cNvCxnSpPr/>
          <p:nvPr/>
        </p:nvCxnSpPr>
        <p:spPr>
          <a:xfrm rot="5400000">
            <a:off x="2349150" y="278526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131 Elipse"/>
          <p:cNvSpPr/>
          <p:nvPr/>
        </p:nvSpPr>
        <p:spPr>
          <a:xfrm>
            <a:off x="5572132" y="1142984"/>
            <a:ext cx="571504"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A</a:t>
            </a:r>
            <a:endParaRPr lang="es-CO" dirty="0"/>
          </a:p>
        </p:txBody>
      </p:sp>
      <p:sp>
        <p:nvSpPr>
          <p:cNvPr id="133" name="132 Elipse"/>
          <p:cNvSpPr/>
          <p:nvPr/>
        </p:nvSpPr>
        <p:spPr>
          <a:xfrm>
            <a:off x="2205480" y="1214422"/>
            <a:ext cx="571504"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B</a:t>
            </a:r>
            <a:endParaRPr lang="es-CO" dirty="0"/>
          </a:p>
        </p:txBody>
      </p:sp>
      <p:cxnSp>
        <p:nvCxnSpPr>
          <p:cNvPr id="134" name="133 Conector recto de flecha"/>
          <p:cNvCxnSpPr/>
          <p:nvPr/>
        </p:nvCxnSpPr>
        <p:spPr>
          <a:xfrm rot="5400000">
            <a:off x="2277712" y="192800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7" name="136 CuadroTexto"/>
          <p:cNvSpPr txBox="1"/>
          <p:nvPr/>
        </p:nvSpPr>
        <p:spPr>
          <a:xfrm>
            <a:off x="1857356" y="2857496"/>
            <a:ext cx="2888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600" kern="0" noProof="0" dirty="0" smtClean="0">
                <a:solidFill>
                  <a:sysClr val="windowText" lastClr="000000"/>
                </a:solidFill>
              </a:rPr>
              <a:t>0</a:t>
            </a:r>
            <a:endParaRPr kumimoji="0" lang="es-ES" sz="1600" b="0" i="0" u="none" strike="noStrike" kern="0" cap="none" spc="0" normalizeH="0" baseline="0" noProof="0" dirty="0" smtClean="0">
              <a:ln>
                <a:noFill/>
              </a:ln>
              <a:solidFill>
                <a:sysClr val="windowText" lastClr="000000"/>
              </a:solidFill>
              <a:effectLst/>
              <a:uLnTx/>
              <a:uFillTx/>
            </a:endParaRPr>
          </a:p>
        </p:txBody>
      </p:sp>
      <p:cxnSp>
        <p:nvCxnSpPr>
          <p:cNvPr id="56" name="55 Conector recto"/>
          <p:cNvCxnSpPr/>
          <p:nvPr/>
        </p:nvCxnSpPr>
        <p:spPr>
          <a:xfrm rot="10800000">
            <a:off x="4572000" y="2357430"/>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endCxn id="61" idx="4"/>
          </p:cNvCxnSpPr>
          <p:nvPr/>
        </p:nvCxnSpPr>
        <p:spPr>
          <a:xfrm rot="5400000" flipH="1" flipV="1">
            <a:off x="4249735" y="2035959"/>
            <a:ext cx="64373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59 CuadroTexto"/>
          <p:cNvSpPr txBox="1"/>
          <p:nvPr/>
        </p:nvSpPr>
        <p:spPr>
          <a:xfrm>
            <a:off x="5000628" y="2071678"/>
            <a:ext cx="2888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600" kern="0" noProof="0" dirty="0" smtClean="0">
                <a:solidFill>
                  <a:sysClr val="windowText" lastClr="000000"/>
                </a:solidFill>
              </a:rPr>
              <a:t>0</a:t>
            </a:r>
            <a:endParaRPr kumimoji="0" lang="es-ES" sz="1600" b="0" i="0" u="none" strike="noStrike" kern="0" cap="none" spc="0" normalizeH="0" baseline="0" noProof="0" dirty="0" smtClean="0">
              <a:ln>
                <a:noFill/>
              </a:ln>
              <a:solidFill>
                <a:sysClr val="windowText" lastClr="000000"/>
              </a:solidFill>
              <a:effectLst/>
              <a:uLnTx/>
              <a:uFillTx/>
            </a:endParaRPr>
          </a:p>
        </p:txBody>
      </p:sp>
      <p:sp>
        <p:nvSpPr>
          <p:cNvPr id="61" name="60 Elipse"/>
          <p:cNvSpPr/>
          <p:nvPr/>
        </p:nvSpPr>
        <p:spPr>
          <a:xfrm>
            <a:off x="4286248" y="1214422"/>
            <a:ext cx="571504"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C</a:t>
            </a:r>
            <a:endParaRPr lang="es-CO" dirty="0"/>
          </a:p>
        </p:txBody>
      </p:sp>
      <p:cxnSp>
        <p:nvCxnSpPr>
          <p:cNvPr id="77" name="76 Conector recto"/>
          <p:cNvCxnSpPr/>
          <p:nvPr/>
        </p:nvCxnSpPr>
        <p:spPr>
          <a:xfrm rot="10800000">
            <a:off x="4572000" y="3643314"/>
            <a:ext cx="299960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78 Conector recto de flecha"/>
          <p:cNvCxnSpPr/>
          <p:nvPr/>
        </p:nvCxnSpPr>
        <p:spPr>
          <a:xfrm rot="5400000" flipH="1" flipV="1">
            <a:off x="3929058" y="3000372"/>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89 Rectángulo"/>
          <p:cNvSpPr/>
          <p:nvPr/>
        </p:nvSpPr>
        <p:spPr>
          <a:xfrm>
            <a:off x="2062604" y="2143116"/>
            <a:ext cx="857256" cy="51197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400" kern="0" dirty="0" smtClean="0">
                <a:solidFill>
                  <a:sysClr val="windowText" lastClr="000000"/>
                </a:solidFill>
                <a:latin typeface="Calibri"/>
              </a:rPr>
              <a:t>Espera3</a:t>
            </a:r>
            <a:endPar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endParaRPr>
          </a:p>
        </p:txBody>
      </p:sp>
      <p:sp>
        <p:nvSpPr>
          <p:cNvPr id="92" name="91 Rombo"/>
          <p:cNvSpPr/>
          <p:nvPr/>
        </p:nvSpPr>
        <p:spPr>
          <a:xfrm>
            <a:off x="2205480" y="2928934"/>
            <a:ext cx="574801" cy="458394"/>
          </a:xfrm>
          <a:prstGeom prst="diamond">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kern="0" noProof="0" dirty="0" smtClean="0">
                <a:solidFill>
                  <a:sysClr val="window" lastClr="FFFFFF"/>
                </a:solidFill>
                <a:latin typeface="Calibri"/>
              </a:rPr>
              <a:t>D</a:t>
            </a:r>
            <a:endParaRPr kumimoji="0" lang="es-ES" sz="1800" b="0" i="0" u="none" strike="noStrike" kern="0" cap="none" spc="0" normalizeH="0" baseline="0" noProof="0" dirty="0" smtClean="0">
              <a:ln>
                <a:noFill/>
              </a:ln>
              <a:solidFill>
                <a:sysClr val="window" lastClr="FFFFFF"/>
              </a:solidFill>
              <a:effectLst/>
              <a:uLnTx/>
              <a:uFillTx/>
              <a:latin typeface="Calibri"/>
              <a:ea typeface="+mn-ea"/>
              <a:cs typeface="+mn-cs"/>
            </a:endParaRPr>
          </a:p>
        </p:txBody>
      </p:sp>
      <p:sp>
        <p:nvSpPr>
          <p:cNvPr id="94" name="93 Rectángulo"/>
          <p:cNvSpPr/>
          <p:nvPr/>
        </p:nvSpPr>
        <p:spPr>
          <a:xfrm>
            <a:off x="1705414" y="3786190"/>
            <a:ext cx="1580702" cy="78581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rPr>
              <a:t>Entregar Devuelta</a:t>
            </a:r>
            <a:endPar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sym typeface="Wingdings" pitchFamily="2"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ES" sz="1400" kern="0" noProof="0" dirty="0" smtClean="0">
                <a:solidFill>
                  <a:sysClr val="windowText" lastClr="000000"/>
                </a:solidFill>
                <a:latin typeface="Calibri"/>
                <a:sym typeface="Wingdings" pitchFamily="2" charset="2"/>
              </a:rPr>
              <a:t>Salida</a:t>
            </a:r>
            <a:r>
              <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sym typeface="Wingdings" pitchFamily="2" charset="2"/>
              </a:rPr>
              <a:t></a:t>
            </a:r>
            <a:r>
              <a:rPr lang="es-ES" sz="1400" kern="0" dirty="0" smtClean="0">
                <a:solidFill>
                  <a:sysClr val="windowText" lastClr="000000"/>
                </a:solidFill>
                <a:latin typeface="Calibri"/>
                <a:sym typeface="Wingdings" pitchFamily="2" charset="2"/>
              </a:rPr>
              <a:t>R3</a:t>
            </a:r>
          </a:p>
          <a:p>
            <a:pPr algn="ctr">
              <a:defRPr/>
            </a:pPr>
            <a:r>
              <a:rPr lang="es-ES" sz="1400" kern="0" dirty="0" smtClean="0">
                <a:solidFill>
                  <a:sysClr val="windowText" lastClr="000000"/>
                </a:solidFill>
              </a:rPr>
              <a:t>RSH</a:t>
            </a:r>
            <a:r>
              <a:rPr lang="es-ES" sz="1400" kern="0" dirty="0" smtClean="0">
                <a:solidFill>
                  <a:sysClr val="windowText" lastClr="000000"/>
                </a:solidFill>
                <a:sym typeface="Wingdings" pitchFamily="2" charset="2"/>
              </a:rPr>
              <a:t>0</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smtClean="0">
              <a:ln>
                <a:noFill/>
              </a:ln>
              <a:solidFill>
                <a:sysClr val="windowText" lastClr="000000"/>
              </a:solidFill>
              <a:effectLst/>
              <a:uLnTx/>
              <a:uFillTx/>
              <a:latin typeface="Calibri"/>
              <a:ea typeface="+mn-ea"/>
              <a:cs typeface="+mn-cs"/>
            </a:endParaRPr>
          </a:p>
        </p:txBody>
      </p:sp>
      <p:cxnSp>
        <p:nvCxnSpPr>
          <p:cNvPr id="96" name="95 Conector recto de flecha"/>
          <p:cNvCxnSpPr/>
          <p:nvPr/>
        </p:nvCxnSpPr>
        <p:spPr>
          <a:xfrm rot="5400000">
            <a:off x="2277712" y="357108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97 CuadroTexto"/>
          <p:cNvSpPr txBox="1"/>
          <p:nvPr/>
        </p:nvSpPr>
        <p:spPr>
          <a:xfrm>
            <a:off x="2491232" y="3357562"/>
            <a:ext cx="2888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600" kern="0" dirty="0" smtClean="0">
                <a:solidFill>
                  <a:sysClr val="windowText" lastClr="000000"/>
                </a:solidFill>
              </a:rPr>
              <a:t>1</a:t>
            </a:r>
            <a:endParaRPr kumimoji="0" lang="es-ES" sz="1600" b="0" i="0" u="none" strike="noStrike" kern="0" cap="none" spc="0" normalizeH="0" baseline="0" noProof="0" dirty="0" smtClean="0">
              <a:ln>
                <a:noFill/>
              </a:ln>
              <a:solidFill>
                <a:sysClr val="windowText" lastClr="000000"/>
              </a:solidFill>
              <a:effectLst/>
              <a:uLnTx/>
              <a:uFillTx/>
            </a:endParaRPr>
          </a:p>
        </p:txBody>
      </p:sp>
      <p:cxnSp>
        <p:nvCxnSpPr>
          <p:cNvPr id="100" name="99 Conector recto de flecha"/>
          <p:cNvCxnSpPr/>
          <p:nvPr/>
        </p:nvCxnSpPr>
        <p:spPr>
          <a:xfrm rot="5400000">
            <a:off x="2366038" y="5349210"/>
            <a:ext cx="273846" cy="5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rot="10800000">
            <a:off x="1142976" y="5499114"/>
            <a:ext cx="135732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129 Conector recto"/>
          <p:cNvCxnSpPr/>
          <p:nvPr/>
        </p:nvCxnSpPr>
        <p:spPr>
          <a:xfrm rot="5400000" flipH="1" flipV="1">
            <a:off x="-642974" y="3714752"/>
            <a:ext cx="35719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134 Conector recto de flecha"/>
          <p:cNvCxnSpPr/>
          <p:nvPr/>
        </p:nvCxnSpPr>
        <p:spPr>
          <a:xfrm>
            <a:off x="1142976" y="1928802"/>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8" name="137 Conector recto de flecha"/>
          <p:cNvCxnSpPr/>
          <p:nvPr/>
        </p:nvCxnSpPr>
        <p:spPr>
          <a:xfrm rot="10800000">
            <a:off x="1142976" y="3143248"/>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0">
                                            <p:bg/>
                                          </p:spTgt>
                                        </p:tgtEl>
                                        <p:attrNameLst>
                                          <p:attrName>style.visibility</p:attrName>
                                        </p:attrNameLst>
                                      </p:cBhvr>
                                      <p:to>
                                        <p:strVal val="visible"/>
                                      </p:to>
                                    </p:set>
                                    <p:animEffect transition="in" filter="wipe(down)">
                                      <p:cBhvr>
                                        <p:cTn id="7" dur="500"/>
                                        <p:tgtEl>
                                          <p:spTgt spid="90">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0">
                                            <p:txEl>
                                              <p:pRg st="0" end="0"/>
                                            </p:txEl>
                                          </p:spTgt>
                                        </p:tgtEl>
                                        <p:attrNameLst>
                                          <p:attrName>style.visibility</p:attrName>
                                        </p:attrNameLst>
                                      </p:cBhvr>
                                      <p:to>
                                        <p:strVal val="visible"/>
                                      </p:to>
                                    </p:set>
                                    <p:animEffect transition="in" filter="wipe(down)">
                                      <p:cBhvr>
                                        <p:cTn id="12" dur="5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smtClean="0">
                <a:solidFill>
                  <a:srgbClr val="8A3CC4"/>
                </a:solidFill>
                <a:latin typeface="Times New Roman" pitchFamily="18" charset="0"/>
                <a:cs typeface="Times New Roman" pitchFamily="18" charset="0"/>
              </a:rPr>
              <a:t>Tabla de Valores Lógicos de las Salidas</a:t>
            </a:r>
            <a:endParaRPr lang="es-CO" sz="3200" b="1" i="1">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16</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graphicFrame>
        <p:nvGraphicFramePr>
          <p:cNvPr id="9" name="5 Marcador de contenido"/>
          <p:cNvGraphicFramePr>
            <a:graphicFrameLocks/>
          </p:cNvGraphicFramePr>
          <p:nvPr/>
        </p:nvGraphicFramePr>
        <p:xfrm>
          <a:off x="642910" y="1500172"/>
          <a:ext cx="7781609" cy="4357715"/>
        </p:xfrm>
        <a:graphic>
          <a:graphicData uri="http://schemas.openxmlformats.org/drawingml/2006/table">
            <a:tbl>
              <a:tblPr>
                <a:tableStyleId>{5DA37D80-6434-44D0-A028-1B22A696006F}</a:tableStyleId>
              </a:tblPr>
              <a:tblGrid>
                <a:gridCol w="481012"/>
                <a:gridCol w="642942"/>
                <a:gridCol w="545438"/>
                <a:gridCol w="597570"/>
                <a:gridCol w="642942"/>
                <a:gridCol w="642942"/>
                <a:gridCol w="604578"/>
                <a:gridCol w="609868"/>
                <a:gridCol w="571504"/>
                <a:gridCol w="456562"/>
                <a:gridCol w="560388"/>
                <a:gridCol w="530225"/>
                <a:gridCol w="447819"/>
                <a:gridCol w="447819"/>
              </a:tblGrid>
              <a:tr h="389986">
                <a:tc>
                  <a:txBody>
                    <a:bodyPr/>
                    <a:lstStyle/>
                    <a:p>
                      <a:pPr algn="ctr" fontAlgn="b"/>
                      <a:r>
                        <a:rPr lang="es-ES" sz="1200" b="1" u="none" strike="noStrike" dirty="0"/>
                        <a:t>Estado</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i="0" u="none" strike="noStrike" dirty="0" smtClean="0">
                          <a:solidFill>
                            <a:schemeClr val="tx1"/>
                          </a:solidFill>
                          <a:latin typeface="+mn-lt"/>
                        </a:rPr>
                        <a:t>M_P</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err="1" smtClean="0"/>
                        <a:t>selB</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smtClean="0"/>
                        <a:t>LR3</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err="1" smtClean="0"/>
                        <a:t>ocRA</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err="1" smtClean="0"/>
                        <a:t>clkRA</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err="1" smtClean="0"/>
                        <a:t>ocRB</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err="1" smtClean="0"/>
                        <a:t>clkRB</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smtClean="0"/>
                        <a:t>S_R</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err="1" smtClean="0"/>
                        <a:t>clkRSH</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smtClean="0"/>
                        <a:t>LD_SHN</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smtClean="0"/>
                        <a:t>CL_RSH</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err="1" smtClean="0"/>
                        <a:t>outP</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1" u="none" strike="noStrike" dirty="0" err="1" smtClean="0"/>
                        <a:t>outDe</a:t>
                      </a:r>
                      <a:endParaRPr lang="es-ES" sz="1200" b="1" i="0" u="none" strike="noStrike" dirty="0">
                        <a:solidFill>
                          <a:srgbClr val="FFFFFF"/>
                        </a:solidFill>
                        <a:latin typeface="Calibri"/>
                      </a:endParaRPr>
                    </a:p>
                  </a:txBody>
                  <a:tcPr marL="9525" marR="9525" marT="9525" marB="0" anchor="ctr"/>
                </a:tc>
              </a:tr>
              <a:tr h="375326">
                <a:tc>
                  <a:txBody>
                    <a:bodyPr/>
                    <a:lstStyle/>
                    <a:p>
                      <a:pPr algn="ctr" fontAlgn="b"/>
                      <a:r>
                        <a:rPr lang="es-ES" sz="1200" b="1" u="none" strike="noStrike" dirty="0" smtClean="0"/>
                        <a:t>S0</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r>
              <a:tr h="375326">
                <a:tc>
                  <a:txBody>
                    <a:bodyPr/>
                    <a:lstStyle/>
                    <a:p>
                      <a:pPr algn="ctr" fontAlgn="b"/>
                      <a:r>
                        <a:rPr lang="es-ES" sz="1200" b="1" u="none" strike="noStrike" dirty="0"/>
                        <a:t>S1</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smtClean="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smtClean="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r>
              <a:tr h="357453">
                <a:tc>
                  <a:txBody>
                    <a:bodyPr/>
                    <a:lstStyle/>
                    <a:p>
                      <a:pPr algn="ctr" fontAlgn="b"/>
                      <a:r>
                        <a:rPr lang="es-ES" sz="1200" b="1" u="none" strike="noStrike" dirty="0"/>
                        <a:t>S2</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r>
              <a:tr h="357453">
                <a:tc>
                  <a:txBody>
                    <a:bodyPr/>
                    <a:lstStyle/>
                    <a:p>
                      <a:pPr algn="ctr" fontAlgn="b"/>
                      <a:r>
                        <a:rPr lang="es-ES" sz="1200" b="1" u="none" strike="noStrike" dirty="0"/>
                        <a:t>S3</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r>
              <a:tr h="357453">
                <a:tc>
                  <a:txBody>
                    <a:bodyPr/>
                    <a:lstStyle/>
                    <a:p>
                      <a:pPr algn="ctr" fontAlgn="b"/>
                      <a:r>
                        <a:rPr lang="es-ES" sz="1200" b="1" u="none" strike="noStrike" dirty="0"/>
                        <a:t>S4</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smtClean="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smtClean="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r>
              <a:tr h="357453">
                <a:tc>
                  <a:txBody>
                    <a:bodyPr/>
                    <a:lstStyle/>
                    <a:p>
                      <a:pPr algn="ctr" fontAlgn="b"/>
                      <a:r>
                        <a:rPr lang="es-ES" sz="1200" b="1" u="none" strike="noStrike" dirty="0"/>
                        <a:t>S5</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r>
              <a:tr h="357453">
                <a:tc>
                  <a:txBody>
                    <a:bodyPr/>
                    <a:lstStyle/>
                    <a:p>
                      <a:pPr algn="ctr" fontAlgn="b"/>
                      <a:r>
                        <a:rPr lang="es-ES" sz="1200" b="1" u="none" strike="noStrike" dirty="0"/>
                        <a:t>S6</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r>
              <a:tr h="357453">
                <a:tc>
                  <a:txBody>
                    <a:bodyPr/>
                    <a:lstStyle/>
                    <a:p>
                      <a:pPr algn="ctr" fontAlgn="b"/>
                      <a:r>
                        <a:rPr lang="es-ES" sz="1200" b="1" u="none" strike="noStrike" dirty="0"/>
                        <a:t>S7</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smtClean="0">
                          <a:solidFill>
                            <a:schemeClr val="tx1"/>
                          </a:solidFill>
                          <a:latin typeface="+mn-lt"/>
                        </a:rPr>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smtClean="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r>
              <a:tr h="357453">
                <a:tc>
                  <a:txBody>
                    <a:bodyPr/>
                    <a:lstStyle/>
                    <a:p>
                      <a:pPr algn="ctr" fontAlgn="b"/>
                      <a:r>
                        <a:rPr lang="es-ES" sz="1200" b="1" u="none" strike="noStrike" dirty="0"/>
                        <a:t>S8</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smtClean="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smtClean="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r>
              <a:tr h="357453">
                <a:tc>
                  <a:txBody>
                    <a:bodyPr/>
                    <a:lstStyle/>
                    <a:p>
                      <a:pPr algn="ctr" fontAlgn="b"/>
                      <a:r>
                        <a:rPr lang="es-ES" sz="1200" b="1" u="none" strike="noStrike" dirty="0"/>
                        <a:t>S9</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1</a:t>
                      </a:r>
                      <a:endParaRPr lang="es-ES" sz="1200" b="0" i="0" u="none" strike="noStrike" dirty="0">
                        <a:solidFill>
                          <a:srgbClr val="000000"/>
                        </a:solidFill>
                        <a:latin typeface="Calibri"/>
                      </a:endParaRPr>
                    </a:p>
                  </a:txBody>
                  <a:tcPr marL="9525" marR="9525" marT="9525" marB="0" anchor="ctr"/>
                </a:tc>
              </a:tr>
              <a:tr h="357453">
                <a:tc>
                  <a:txBody>
                    <a:bodyPr/>
                    <a:lstStyle/>
                    <a:p>
                      <a:pPr algn="ctr" fontAlgn="b"/>
                      <a:r>
                        <a:rPr lang="es-ES" sz="1200" b="1" u="none" strike="noStrike" dirty="0"/>
                        <a:t>S10</a:t>
                      </a:r>
                      <a:endParaRPr lang="es-ES" sz="1200" b="1" i="0" u="none" strike="noStrike" dirty="0">
                        <a:solidFill>
                          <a:srgbClr val="FFFFFF"/>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smtClean="0"/>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u="none" strike="noStrike" dirty="0"/>
                        <a:t>1</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smtClean="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c>
                  <a:txBody>
                    <a:bodyPr/>
                    <a:lstStyle/>
                    <a:p>
                      <a:pPr algn="ctr" fontAlgn="b"/>
                      <a:r>
                        <a:rPr lang="es-ES" sz="1200" b="0" i="0" u="none" strike="noStrike" dirty="0">
                          <a:solidFill>
                            <a:schemeClr val="tx1"/>
                          </a:solidFill>
                          <a:latin typeface="+mn-lt"/>
                        </a:rPr>
                        <a:t>0</a:t>
                      </a:r>
                      <a:endParaRPr lang="es-ES" sz="1200" b="0" i="0" u="none" strike="noStrike" dirty="0">
                        <a:solidFill>
                          <a:srgbClr val="000000"/>
                        </a:solidFill>
                        <a:latin typeface="Calibri"/>
                      </a:endParaRPr>
                    </a:p>
                  </a:txBody>
                  <a:tcPr marL="9525" marR="9525" marT="9525" marB="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357158" y="1071546"/>
            <a:ext cx="8277225" cy="3714776"/>
          </a:xfrm>
          <a:prstGeom prst="rect">
            <a:avLst/>
          </a:prstGeom>
          <a:noFill/>
          <a:ln w="9525">
            <a:noFill/>
            <a:miter lim="800000"/>
            <a:headEnd/>
            <a:tailEnd/>
          </a:ln>
          <a:effectLst/>
        </p:spPr>
      </p:pic>
      <p:sp>
        <p:nvSpPr>
          <p:cNvPr id="2" name="1 Título"/>
          <p:cNvSpPr>
            <a:spLocks noGrp="1"/>
          </p:cNvSpPr>
          <p:nvPr>
            <p:ph type="ctrTitle"/>
          </p:nvPr>
        </p:nvSpPr>
        <p:spPr>
          <a:xfrm>
            <a:off x="214282" y="142852"/>
            <a:ext cx="7772400" cy="642941"/>
          </a:xfrm>
        </p:spPr>
        <p:txBody>
          <a:bodyPr>
            <a:normAutofit/>
          </a:bodyPr>
          <a:lstStyle/>
          <a:p>
            <a:pPr marL="514350" indent="-514350" algn="l"/>
            <a:r>
              <a:rPr lang="es-ES" sz="3200" b="1" i="1" dirty="0" smtClean="0">
                <a:solidFill>
                  <a:srgbClr val="8A3CC4"/>
                </a:solidFill>
                <a:latin typeface="Times New Roman" pitchFamily="18" charset="0"/>
                <a:cs typeface="Times New Roman" pitchFamily="18" charset="0"/>
              </a:rPr>
              <a:t>FSM</a:t>
            </a:r>
            <a:endParaRPr lang="es-CO" sz="3200" b="1" i="1" dirty="0" err="1" smtClean="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17</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4"/>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5"/>
            <a:stretch>
              <a:fillRect/>
            </a:stretch>
          </p:blipFill>
          <p:spPr>
            <a:xfrm>
              <a:off x="0" y="714356"/>
              <a:ext cx="8429652" cy="194232"/>
            </a:xfrm>
            <a:prstGeom prst="rect">
              <a:avLst/>
            </a:prstGeom>
          </p:spPr>
        </p:pic>
      </p:grpSp>
      <p:sp>
        <p:nvSpPr>
          <p:cNvPr id="11" name="10 Rectángulo"/>
          <p:cNvSpPr/>
          <p:nvPr/>
        </p:nvSpPr>
        <p:spPr>
          <a:xfrm>
            <a:off x="3714744" y="4714884"/>
            <a:ext cx="3111500" cy="830263"/>
          </a:xfrm>
          <a:prstGeom prst="rect">
            <a:avLst/>
          </a:prstGeom>
        </p:spPr>
        <p:txBody>
          <a:bodyPr>
            <a:spAutoFit/>
          </a:bodyPr>
          <a:lstStyle/>
          <a:p>
            <a:pPr algn="ctr">
              <a:defRPr/>
            </a:pPr>
            <a:r>
              <a:rPr lang="es-CO" sz="1600" b="1" dirty="0"/>
              <a:t>Sincronización de la Señal CLK para  la unidad de Control y la Unidad Operativa</a:t>
            </a:r>
          </a:p>
        </p:txBody>
      </p:sp>
      <p:sp>
        <p:nvSpPr>
          <p:cNvPr id="12" name="11 Rectángulo"/>
          <p:cNvSpPr/>
          <p:nvPr/>
        </p:nvSpPr>
        <p:spPr>
          <a:xfrm>
            <a:off x="2000232" y="4714884"/>
            <a:ext cx="1714512" cy="338138"/>
          </a:xfrm>
          <a:prstGeom prst="rect">
            <a:avLst/>
          </a:prstGeom>
        </p:spPr>
        <p:txBody>
          <a:bodyPr wrap="square">
            <a:spAutoFit/>
          </a:bodyPr>
          <a:lstStyle/>
          <a:p>
            <a:pPr algn="ctr">
              <a:defRPr/>
            </a:pPr>
            <a:r>
              <a:rPr lang="es-CO" sz="1600" b="1" dirty="0"/>
              <a:t>FSM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Simulación</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18</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sp>
        <p:nvSpPr>
          <p:cNvPr id="10" name="9 CuadroTexto"/>
          <p:cNvSpPr txBox="1"/>
          <p:nvPr/>
        </p:nvSpPr>
        <p:spPr>
          <a:xfrm>
            <a:off x="571472" y="1000108"/>
            <a:ext cx="7929618" cy="7017306"/>
          </a:xfrm>
          <a:prstGeom prst="rect">
            <a:avLst/>
          </a:prstGeom>
          <a:noFill/>
        </p:spPr>
        <p:txBody>
          <a:bodyPr wrap="square">
            <a:spAutoFit/>
          </a:bodyPr>
          <a:lstStyle/>
          <a:p>
            <a:pPr algn="just">
              <a:buFont typeface="Wingdings" pitchFamily="2" charset="2"/>
              <a:buChar char="v"/>
              <a:defRPr/>
            </a:pPr>
            <a:r>
              <a:rPr lang="es-CO" sz="2500" dirty="0" smtClean="0">
                <a:latin typeface="Times New Roman" pitchFamily="18" charset="0"/>
                <a:cs typeface="Times New Roman" pitchFamily="18" charset="0"/>
              </a:rPr>
              <a:t> Supongamos que deseamos un producto de $300 y tenemos en dinero 2 monedas de $200, después de insertar las monedas, procedemos a seleccionar el producto y por ultimo presionamos el botón devuelta.</a:t>
            </a:r>
          </a:p>
          <a:p>
            <a:pPr algn="just">
              <a:defRPr/>
            </a:pPr>
            <a:endParaRPr lang="es-CO" sz="2500" dirty="0" smtClean="0">
              <a:latin typeface="Times New Roman" pitchFamily="18" charset="0"/>
              <a:cs typeface="Times New Roman" pitchFamily="18" charset="0"/>
            </a:endParaRPr>
          </a:p>
          <a:p>
            <a:pPr algn="just">
              <a:defRPr/>
            </a:pPr>
            <a:r>
              <a:rPr lang="es-CO" sz="2500" dirty="0" smtClean="0">
                <a:latin typeface="Times New Roman" pitchFamily="18" charset="0"/>
                <a:cs typeface="Times New Roman" pitchFamily="18" charset="0"/>
              </a:rPr>
              <a:t>Recordemos que por simplicidad se asumen valores de decimas, entonces tenemos que: </a:t>
            </a:r>
          </a:p>
          <a:p>
            <a:pPr algn="just">
              <a:defRPr/>
            </a:pPr>
            <a:endParaRPr lang="es-CO" sz="2500" dirty="0" smtClean="0">
              <a:latin typeface="Times New Roman" pitchFamily="18" charset="0"/>
              <a:cs typeface="Times New Roman" pitchFamily="18" charset="0"/>
            </a:endParaRPr>
          </a:p>
          <a:p>
            <a:pPr algn="just">
              <a:defRPr/>
            </a:pPr>
            <a:endParaRPr lang="es-CO" sz="2500" dirty="0" smtClean="0">
              <a:latin typeface="Times New Roman" pitchFamily="18" charset="0"/>
              <a:cs typeface="Times New Roman" pitchFamily="18" charset="0"/>
            </a:endParaRPr>
          </a:p>
          <a:p>
            <a:pPr algn="just">
              <a:defRPr/>
            </a:pPr>
            <a:endParaRPr lang="es-CO" sz="2500" dirty="0" smtClean="0">
              <a:latin typeface="Times New Roman" pitchFamily="18" charset="0"/>
              <a:cs typeface="Times New Roman" pitchFamily="18" charset="0"/>
            </a:endParaRPr>
          </a:p>
          <a:p>
            <a:pPr algn="just">
              <a:defRPr/>
            </a:pPr>
            <a:endParaRPr lang="es-CO" sz="2500" dirty="0" smtClean="0">
              <a:latin typeface="Times New Roman" pitchFamily="18" charset="0"/>
              <a:cs typeface="Times New Roman" pitchFamily="18" charset="0"/>
            </a:endParaRPr>
          </a:p>
          <a:p>
            <a:pPr algn="just">
              <a:defRPr/>
            </a:pPr>
            <a:endParaRPr lang="es-CO" sz="2500" dirty="0" smtClean="0">
              <a:latin typeface="Times New Roman" pitchFamily="18" charset="0"/>
              <a:cs typeface="Times New Roman" pitchFamily="18" charset="0"/>
            </a:endParaRPr>
          </a:p>
          <a:p>
            <a:pPr algn="just">
              <a:defRPr/>
            </a:pPr>
            <a:endParaRPr lang="es-CO" sz="2500" dirty="0" smtClean="0">
              <a:latin typeface="Times New Roman" pitchFamily="18" charset="0"/>
              <a:cs typeface="Times New Roman" pitchFamily="18" charset="0"/>
            </a:endParaRPr>
          </a:p>
          <a:p>
            <a:pPr algn="just">
              <a:defRPr/>
            </a:pPr>
            <a:endParaRPr lang="es-CO" sz="2500" dirty="0" smtClean="0">
              <a:latin typeface="Times New Roman" pitchFamily="18" charset="0"/>
              <a:cs typeface="Times New Roman" pitchFamily="18" charset="0"/>
            </a:endParaRPr>
          </a:p>
          <a:p>
            <a:pPr algn="just">
              <a:defRPr/>
            </a:pPr>
            <a:endParaRPr lang="es-CO" sz="2500" dirty="0" smtClean="0">
              <a:latin typeface="Times New Roman" pitchFamily="18" charset="0"/>
              <a:cs typeface="Times New Roman" pitchFamily="18" charset="0"/>
            </a:endParaRPr>
          </a:p>
          <a:p>
            <a:pPr algn="just">
              <a:defRPr/>
            </a:pPr>
            <a:endParaRPr lang="es-CO" sz="2500" dirty="0" smtClean="0">
              <a:latin typeface="Times New Roman" pitchFamily="18" charset="0"/>
              <a:cs typeface="Times New Roman" pitchFamily="18" charset="0"/>
            </a:endParaRPr>
          </a:p>
          <a:p>
            <a:pPr algn="just">
              <a:defRPr/>
            </a:pPr>
            <a:endParaRPr lang="es-CO" sz="2500" dirty="0" smtClean="0">
              <a:latin typeface="Times New Roman" pitchFamily="18" charset="0"/>
              <a:cs typeface="Times New Roman" pitchFamily="18" charset="0"/>
            </a:endParaRPr>
          </a:p>
          <a:p>
            <a:pPr algn="just">
              <a:defRPr/>
            </a:pPr>
            <a:endParaRPr lang="es-CO" sz="2500" dirty="0" smtClean="0">
              <a:latin typeface="Times New Roman" pitchFamily="18" charset="0"/>
              <a:cs typeface="Times New Roman" pitchFamily="18" charset="0"/>
            </a:endParaRPr>
          </a:p>
        </p:txBody>
      </p:sp>
      <p:graphicFrame>
        <p:nvGraphicFramePr>
          <p:cNvPr id="12" name="11 Tabla"/>
          <p:cNvGraphicFramePr>
            <a:graphicFrameLocks noGrp="1"/>
          </p:cNvGraphicFramePr>
          <p:nvPr/>
        </p:nvGraphicFramePr>
        <p:xfrm>
          <a:off x="2214546" y="4071942"/>
          <a:ext cx="4143404" cy="1428760"/>
        </p:xfrm>
        <a:graphic>
          <a:graphicData uri="http://schemas.openxmlformats.org/drawingml/2006/table">
            <a:tbl>
              <a:tblPr/>
              <a:tblGrid>
                <a:gridCol w="1035851"/>
                <a:gridCol w="1035851"/>
                <a:gridCol w="1035851"/>
                <a:gridCol w="1035851"/>
              </a:tblGrid>
              <a:tr h="348478">
                <a:tc>
                  <a:txBody>
                    <a:bodyPr/>
                    <a:lstStyle/>
                    <a:p>
                      <a:pPr algn="ctr" fontAlgn="ctr"/>
                      <a:r>
                        <a:rPr lang="es-CO" sz="1600" b="0" i="0" u="none" strike="noStrike" dirty="0">
                          <a:solidFill>
                            <a:srgbClr val="000000"/>
                          </a:solidFill>
                          <a:latin typeface="Calibri"/>
                        </a:rPr>
                        <a:t>Moneda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latin typeface="Calibri"/>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latin typeface="Calibri"/>
                        </a:rPr>
                        <a:t>Cod_M1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latin typeface="Calibri"/>
                        </a:rPr>
                        <a:t>Cod_M0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902">
                <a:tc>
                  <a:txBody>
                    <a:bodyPr/>
                    <a:lstStyle/>
                    <a:p>
                      <a:pPr algn="ctr" fontAlgn="ctr"/>
                      <a:r>
                        <a:rPr lang="es-CO" sz="1600" b="0" i="0" u="none" strike="noStrike" dirty="0" smtClean="0">
                          <a:solidFill>
                            <a:srgbClr val="000000"/>
                          </a:solidFill>
                          <a:latin typeface="Calibri"/>
                        </a:rPr>
                        <a:t>20</a:t>
                      </a:r>
                      <a:endParaRPr lang="es-CO" sz="16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478">
                <a:tc>
                  <a:txBody>
                    <a:bodyPr/>
                    <a:lstStyle/>
                    <a:p>
                      <a:pPr algn="ctr" fontAlgn="ctr"/>
                      <a:r>
                        <a:rPr lang="es-CO" sz="1600" b="0" i="0" u="none" strike="noStrike">
                          <a:solidFill>
                            <a:srgbClr val="000000"/>
                          </a:solidFill>
                          <a:latin typeface="Calibri"/>
                        </a:rPr>
                        <a:t>Producto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latin typeface="Calibri"/>
                        </a:rPr>
                        <a: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latin typeface="Calibri"/>
                        </a:rPr>
                        <a:t>Cod_P1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latin typeface="Calibri"/>
                        </a:rPr>
                        <a:t>Cod_P0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902">
                <a:tc>
                  <a:txBody>
                    <a:bodyPr/>
                    <a:lstStyle/>
                    <a:p>
                      <a:pPr algn="ctr" fontAlgn="ctr"/>
                      <a:r>
                        <a:rPr lang="es-CO" sz="1600" b="0" i="0" u="none" strike="noStrike">
                          <a:solidFill>
                            <a:srgbClr val="000000"/>
                          </a:solidFill>
                          <a:latin typeface="Calibri"/>
                        </a:rPr>
                        <a:t>30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O" sz="16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O" sz="1600" b="0" i="0" u="none" strike="noStrike" dirty="0">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Simulación</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19</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grpSp>
        <p:nvGrpSpPr>
          <p:cNvPr id="32" name="31 Grupo"/>
          <p:cNvGrpSpPr/>
          <p:nvPr/>
        </p:nvGrpSpPr>
        <p:grpSpPr>
          <a:xfrm>
            <a:off x="1071538" y="1142984"/>
            <a:ext cx="7215238" cy="5289801"/>
            <a:chOff x="1071538" y="1142984"/>
            <a:chExt cx="7215238" cy="5289801"/>
          </a:xfrm>
        </p:grpSpPr>
        <p:pic>
          <p:nvPicPr>
            <p:cNvPr id="51203" name="Picture 3"/>
            <p:cNvPicPr>
              <a:picLocks noChangeAspect="1" noChangeArrowheads="1"/>
            </p:cNvPicPr>
            <p:nvPr/>
          </p:nvPicPr>
          <p:blipFill>
            <a:blip r:embed="rId5"/>
            <a:srcRect/>
            <a:stretch>
              <a:fillRect/>
            </a:stretch>
          </p:blipFill>
          <p:spPr bwMode="auto">
            <a:xfrm>
              <a:off x="1071538" y="1142984"/>
              <a:ext cx="6929486" cy="4743450"/>
            </a:xfrm>
            <a:prstGeom prst="rect">
              <a:avLst/>
            </a:prstGeom>
            <a:noFill/>
            <a:ln w="9525">
              <a:noFill/>
              <a:miter lim="800000"/>
              <a:headEnd/>
              <a:tailEnd/>
            </a:ln>
            <a:effectLst/>
          </p:spPr>
        </p:pic>
        <p:sp>
          <p:nvSpPr>
            <p:cNvPr id="13" name="12 Elipse"/>
            <p:cNvSpPr/>
            <p:nvPr/>
          </p:nvSpPr>
          <p:spPr>
            <a:xfrm>
              <a:off x="6000760" y="1500174"/>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15" name="14 Conector recto de flecha"/>
            <p:cNvCxnSpPr/>
            <p:nvPr/>
          </p:nvCxnSpPr>
          <p:spPr>
            <a:xfrm flipV="1">
              <a:off x="4429124" y="1857364"/>
              <a:ext cx="1571636"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3000364" y="1928802"/>
              <a:ext cx="1428760" cy="923330"/>
            </a:xfrm>
            <a:prstGeom prst="rect">
              <a:avLst/>
            </a:prstGeom>
            <a:noFill/>
          </p:spPr>
          <p:txBody>
            <a:bodyPr wrap="square" rtlCol="0">
              <a:spAutoFit/>
            </a:bodyPr>
            <a:lstStyle/>
            <a:p>
              <a:r>
                <a:rPr lang="es-CO" b="1" dirty="0" smtClean="0"/>
                <a:t>Código de la moneda ingresada</a:t>
              </a:r>
              <a:endParaRPr lang="es-CO" b="1" dirty="0"/>
            </a:p>
          </p:txBody>
        </p:sp>
        <p:sp>
          <p:nvSpPr>
            <p:cNvPr id="17" name="16 Elipse"/>
            <p:cNvSpPr/>
            <p:nvPr/>
          </p:nvSpPr>
          <p:spPr>
            <a:xfrm>
              <a:off x="6000760" y="4071942"/>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19" name="18 Conector recto de flecha"/>
            <p:cNvCxnSpPr/>
            <p:nvPr/>
          </p:nvCxnSpPr>
          <p:spPr>
            <a:xfrm flipV="1">
              <a:off x="4500564" y="4500570"/>
              <a:ext cx="1636201" cy="12858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3357554" y="5786454"/>
              <a:ext cx="1428760" cy="646331"/>
            </a:xfrm>
            <a:prstGeom prst="rect">
              <a:avLst/>
            </a:prstGeom>
            <a:noFill/>
          </p:spPr>
          <p:txBody>
            <a:bodyPr wrap="square" rtlCol="0">
              <a:spAutoFit/>
            </a:bodyPr>
            <a:lstStyle/>
            <a:p>
              <a:r>
                <a:rPr lang="es-CO" b="1" dirty="0" smtClean="0"/>
                <a:t>Valor de la moneda</a:t>
              </a:r>
              <a:endParaRPr lang="es-CO" b="1" dirty="0"/>
            </a:p>
          </p:txBody>
        </p:sp>
        <p:sp>
          <p:nvSpPr>
            <p:cNvPr id="23" name="22 Elipse"/>
            <p:cNvSpPr/>
            <p:nvPr/>
          </p:nvSpPr>
          <p:spPr>
            <a:xfrm>
              <a:off x="6715140" y="2071678"/>
              <a:ext cx="928694" cy="20002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4" name="23 CuadroTexto"/>
            <p:cNvSpPr txBox="1"/>
            <p:nvPr/>
          </p:nvSpPr>
          <p:spPr>
            <a:xfrm>
              <a:off x="2928926" y="3571876"/>
              <a:ext cx="2071702" cy="369332"/>
            </a:xfrm>
            <a:prstGeom prst="rect">
              <a:avLst/>
            </a:prstGeom>
            <a:noFill/>
          </p:spPr>
          <p:txBody>
            <a:bodyPr wrap="square" rtlCol="0">
              <a:spAutoFit/>
            </a:bodyPr>
            <a:lstStyle/>
            <a:p>
              <a:r>
                <a:rPr lang="es-CO" b="1" dirty="0" smtClean="0"/>
                <a:t>Señales de control</a:t>
              </a:r>
              <a:endParaRPr lang="es-CO" b="1" dirty="0"/>
            </a:p>
          </p:txBody>
        </p:sp>
        <p:cxnSp>
          <p:nvCxnSpPr>
            <p:cNvPr id="25" name="24 Conector recto de flecha"/>
            <p:cNvCxnSpPr/>
            <p:nvPr/>
          </p:nvCxnSpPr>
          <p:spPr>
            <a:xfrm flipV="1">
              <a:off x="4786314" y="3143248"/>
              <a:ext cx="1857388" cy="5000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29 Elipse"/>
            <p:cNvSpPr/>
            <p:nvPr/>
          </p:nvSpPr>
          <p:spPr>
            <a:xfrm>
              <a:off x="7072330" y="5286388"/>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31" name="30 CuadroTexto"/>
            <p:cNvSpPr txBox="1"/>
            <p:nvPr/>
          </p:nvSpPr>
          <p:spPr>
            <a:xfrm>
              <a:off x="5929322" y="5786454"/>
              <a:ext cx="2357454" cy="369332"/>
            </a:xfrm>
            <a:prstGeom prst="rect">
              <a:avLst/>
            </a:prstGeom>
            <a:noFill/>
          </p:spPr>
          <p:txBody>
            <a:bodyPr wrap="square" rtlCol="0">
              <a:spAutoFit/>
            </a:bodyPr>
            <a:lstStyle/>
            <a:p>
              <a:r>
                <a:rPr lang="es-CO" b="1" dirty="0" smtClean="0"/>
                <a:t>Valor acumulado = 20</a:t>
              </a:r>
              <a:endParaRPr lang="es-CO" b="1"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Problema</a:t>
            </a:r>
            <a:endParaRPr lang="es-CO" sz="3200" b="1" i="1" dirty="0">
              <a:solidFill>
                <a:srgbClr val="8A3CC4"/>
              </a:solidFill>
              <a:latin typeface="Times New Roman" pitchFamily="18" charset="0"/>
              <a:cs typeface="Times New Roman" pitchFamily="18" charset="0"/>
            </a:endParaRPr>
          </a:p>
        </p:txBody>
      </p:sp>
      <p:sp>
        <p:nvSpPr>
          <p:cNvPr id="3" name="2 Subtítulo"/>
          <p:cNvSpPr>
            <a:spLocks noGrp="1"/>
          </p:cNvSpPr>
          <p:nvPr>
            <p:ph type="subTitle" idx="1"/>
          </p:nvPr>
        </p:nvSpPr>
        <p:spPr>
          <a:xfrm>
            <a:off x="357158" y="1000108"/>
            <a:ext cx="8429684" cy="1000132"/>
          </a:xfrm>
        </p:spPr>
        <p:txBody>
          <a:bodyPr>
            <a:normAutofit/>
          </a:bodyPr>
          <a:lstStyle/>
          <a:p>
            <a:pPr algn="just"/>
            <a:r>
              <a:rPr lang="es-CO" sz="2800" dirty="0" smtClean="0">
                <a:solidFill>
                  <a:schemeClr val="tx1"/>
                </a:solidFill>
                <a:latin typeface="Times New Roman" pitchFamily="18" charset="0"/>
                <a:cs typeface="Times New Roman" pitchFamily="18" charset="0"/>
              </a:rPr>
              <a:t>Realizar el control para una maquina de venta de gaseosas en el </a:t>
            </a:r>
            <a:r>
              <a:rPr lang="es-CO" sz="2800" dirty="0" err="1" smtClean="0">
                <a:solidFill>
                  <a:schemeClr val="tx1"/>
                </a:solidFill>
                <a:latin typeface="Times New Roman" pitchFamily="18" charset="0"/>
                <a:cs typeface="Times New Roman" pitchFamily="18" charset="0"/>
              </a:rPr>
              <a:t>Datapath</a:t>
            </a:r>
            <a:r>
              <a:rPr lang="es-CO" sz="2800" dirty="0" smtClean="0">
                <a:solidFill>
                  <a:schemeClr val="tx1"/>
                </a:solidFill>
                <a:latin typeface="Times New Roman" pitchFamily="18" charset="0"/>
                <a:cs typeface="Times New Roman" pitchFamily="18" charset="0"/>
              </a:rPr>
              <a:t> </a:t>
            </a:r>
            <a:r>
              <a:rPr lang="es-CO" sz="2800" dirty="0" smtClean="0">
                <a:solidFill>
                  <a:schemeClr val="tx1"/>
                </a:solidFill>
                <a:latin typeface="Times New Roman" pitchFamily="18" charset="0"/>
                <a:cs typeface="Times New Roman" pitchFamily="18" charset="0"/>
              </a:rPr>
              <a:t>de la figura.</a:t>
            </a:r>
            <a:endParaRPr lang="es-CO" sz="2800" dirty="0">
              <a:solidFill>
                <a:schemeClr val="tx1"/>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2</a:t>
            </a:fld>
            <a:endParaRPr lang="es-CO" sz="1600" dirty="0">
              <a:solidFill>
                <a:srgbClr val="0000FF"/>
              </a:solidFill>
              <a:latin typeface="Times New Roman" pitchFamily="18" charset="0"/>
              <a:cs typeface="Times New Roman" pitchFamily="18" charset="0"/>
            </a:endParaRPr>
          </a:p>
        </p:txBody>
      </p:sp>
      <p:grpSp>
        <p:nvGrpSpPr>
          <p:cNvPr id="9"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pic>
        <p:nvPicPr>
          <p:cNvPr id="12" name="11 Imagen" descr="datapath.bmp"/>
          <p:cNvPicPr>
            <a:picLocks noChangeAspect="1"/>
          </p:cNvPicPr>
          <p:nvPr/>
        </p:nvPicPr>
        <p:blipFill>
          <a:blip r:embed="rId5"/>
          <a:stretch>
            <a:fillRect/>
          </a:stretch>
        </p:blipFill>
        <p:spPr>
          <a:xfrm>
            <a:off x="357158" y="1928802"/>
            <a:ext cx="8358246" cy="450336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Simulación</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20</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grpSp>
        <p:nvGrpSpPr>
          <p:cNvPr id="20" name="19 Grupo"/>
          <p:cNvGrpSpPr/>
          <p:nvPr/>
        </p:nvGrpSpPr>
        <p:grpSpPr>
          <a:xfrm>
            <a:off x="1142976" y="1142984"/>
            <a:ext cx="6696100" cy="5012802"/>
            <a:chOff x="1142976" y="1142984"/>
            <a:chExt cx="6696100" cy="5012802"/>
          </a:xfrm>
        </p:grpSpPr>
        <p:pic>
          <p:nvPicPr>
            <p:cNvPr id="52226" name="Picture 2"/>
            <p:cNvPicPr>
              <a:picLocks noChangeAspect="1" noChangeArrowheads="1"/>
            </p:cNvPicPr>
            <p:nvPr/>
          </p:nvPicPr>
          <p:blipFill>
            <a:blip r:embed="rId5"/>
            <a:srcRect/>
            <a:stretch>
              <a:fillRect/>
            </a:stretch>
          </p:blipFill>
          <p:spPr bwMode="auto">
            <a:xfrm>
              <a:off x="1142976" y="1142984"/>
              <a:ext cx="6696100" cy="4714875"/>
            </a:xfrm>
            <a:prstGeom prst="rect">
              <a:avLst/>
            </a:prstGeom>
            <a:noFill/>
            <a:ln w="9525">
              <a:noFill/>
              <a:miter lim="800000"/>
              <a:headEnd/>
              <a:tailEnd/>
            </a:ln>
            <a:effectLst/>
          </p:spPr>
        </p:pic>
        <p:sp>
          <p:nvSpPr>
            <p:cNvPr id="13" name="12 Elipse"/>
            <p:cNvSpPr/>
            <p:nvPr/>
          </p:nvSpPr>
          <p:spPr>
            <a:xfrm>
              <a:off x="6000760" y="1500174"/>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15" name="14 Conector recto de flecha"/>
            <p:cNvCxnSpPr/>
            <p:nvPr/>
          </p:nvCxnSpPr>
          <p:spPr>
            <a:xfrm flipV="1">
              <a:off x="4500562" y="1928802"/>
              <a:ext cx="1357322"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3143240" y="2071678"/>
              <a:ext cx="1428760" cy="646331"/>
            </a:xfrm>
            <a:prstGeom prst="rect">
              <a:avLst/>
            </a:prstGeom>
            <a:noFill/>
          </p:spPr>
          <p:txBody>
            <a:bodyPr wrap="square" rtlCol="0">
              <a:spAutoFit/>
            </a:bodyPr>
            <a:lstStyle/>
            <a:p>
              <a:r>
                <a:rPr lang="es-CO" b="1" dirty="0" smtClean="0"/>
                <a:t>Ingreso otra moneda</a:t>
              </a:r>
              <a:endParaRPr lang="es-CO" b="1" dirty="0"/>
            </a:p>
          </p:txBody>
        </p:sp>
        <p:sp>
          <p:nvSpPr>
            <p:cNvPr id="17" name="16 Elipse"/>
            <p:cNvSpPr/>
            <p:nvPr/>
          </p:nvSpPr>
          <p:spPr>
            <a:xfrm>
              <a:off x="6786578" y="5286388"/>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19" name="18 Conector recto de flecha"/>
            <p:cNvCxnSpPr/>
            <p:nvPr/>
          </p:nvCxnSpPr>
          <p:spPr>
            <a:xfrm flipV="1">
              <a:off x="5715010" y="5643578"/>
              <a:ext cx="1136135"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3571868" y="5786454"/>
              <a:ext cx="2357454" cy="369332"/>
            </a:xfrm>
            <a:prstGeom prst="rect">
              <a:avLst/>
            </a:prstGeom>
            <a:noFill/>
          </p:spPr>
          <p:txBody>
            <a:bodyPr wrap="square" rtlCol="0">
              <a:spAutoFit/>
            </a:bodyPr>
            <a:lstStyle/>
            <a:p>
              <a:r>
                <a:rPr lang="es-CO" b="1" dirty="0" smtClean="0"/>
                <a:t>Valor acumulado = 40</a:t>
              </a:r>
              <a:endParaRPr lang="es-CO" b="1"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Simulación</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21</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grpSp>
        <p:nvGrpSpPr>
          <p:cNvPr id="27" name="26 Grupo"/>
          <p:cNvGrpSpPr/>
          <p:nvPr/>
        </p:nvGrpSpPr>
        <p:grpSpPr>
          <a:xfrm>
            <a:off x="1071538" y="1071546"/>
            <a:ext cx="6786610" cy="5084240"/>
            <a:chOff x="1071538" y="1071546"/>
            <a:chExt cx="6786610" cy="5084240"/>
          </a:xfrm>
        </p:grpSpPr>
        <p:pic>
          <p:nvPicPr>
            <p:cNvPr id="53250" name="Picture 2"/>
            <p:cNvPicPr>
              <a:picLocks noChangeAspect="1" noChangeArrowheads="1"/>
            </p:cNvPicPr>
            <p:nvPr/>
          </p:nvPicPr>
          <p:blipFill>
            <a:blip r:embed="rId5"/>
            <a:srcRect/>
            <a:stretch>
              <a:fillRect/>
            </a:stretch>
          </p:blipFill>
          <p:spPr bwMode="auto">
            <a:xfrm>
              <a:off x="1071538" y="1071546"/>
              <a:ext cx="6786610" cy="4762500"/>
            </a:xfrm>
            <a:prstGeom prst="rect">
              <a:avLst/>
            </a:prstGeom>
            <a:noFill/>
            <a:ln w="9525">
              <a:noFill/>
              <a:miter lim="800000"/>
              <a:headEnd/>
              <a:tailEnd/>
            </a:ln>
            <a:effectLst/>
          </p:spPr>
        </p:pic>
        <p:sp>
          <p:nvSpPr>
            <p:cNvPr id="13" name="12 Elipse"/>
            <p:cNvSpPr/>
            <p:nvPr/>
          </p:nvSpPr>
          <p:spPr>
            <a:xfrm>
              <a:off x="5857884" y="1643050"/>
              <a:ext cx="92869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15" name="14 Conector recto de flecha"/>
            <p:cNvCxnSpPr/>
            <p:nvPr/>
          </p:nvCxnSpPr>
          <p:spPr>
            <a:xfrm flipV="1">
              <a:off x="4500562" y="1928802"/>
              <a:ext cx="1357322"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2857488" y="2071678"/>
              <a:ext cx="1785950" cy="646331"/>
            </a:xfrm>
            <a:prstGeom prst="rect">
              <a:avLst/>
            </a:prstGeom>
            <a:noFill/>
          </p:spPr>
          <p:txBody>
            <a:bodyPr wrap="square" rtlCol="0">
              <a:spAutoFit/>
            </a:bodyPr>
            <a:lstStyle/>
            <a:p>
              <a:r>
                <a:rPr lang="es-CO" b="1" dirty="0" smtClean="0"/>
                <a:t>Código producto solicitado</a:t>
              </a:r>
              <a:endParaRPr lang="es-CO" b="1" dirty="0"/>
            </a:p>
          </p:txBody>
        </p:sp>
        <p:sp>
          <p:nvSpPr>
            <p:cNvPr id="17" name="16 Elipse"/>
            <p:cNvSpPr/>
            <p:nvPr/>
          </p:nvSpPr>
          <p:spPr>
            <a:xfrm>
              <a:off x="7000892" y="5429264"/>
              <a:ext cx="785818"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19" name="18 Conector recto de flecha"/>
            <p:cNvCxnSpPr>
              <a:endCxn id="17" idx="3"/>
            </p:cNvCxnSpPr>
            <p:nvPr/>
          </p:nvCxnSpPr>
          <p:spPr>
            <a:xfrm flipV="1">
              <a:off x="5786448" y="5734145"/>
              <a:ext cx="1329524" cy="1951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3571868" y="5786454"/>
              <a:ext cx="2357454" cy="369332"/>
            </a:xfrm>
            <a:prstGeom prst="rect">
              <a:avLst/>
            </a:prstGeom>
            <a:noFill/>
          </p:spPr>
          <p:txBody>
            <a:bodyPr wrap="square" rtlCol="0">
              <a:spAutoFit/>
            </a:bodyPr>
            <a:lstStyle/>
            <a:p>
              <a:r>
                <a:rPr lang="es-CO" b="1" dirty="0" smtClean="0"/>
                <a:t>Valor acumulado = 10</a:t>
              </a:r>
              <a:endParaRPr lang="es-CO" b="1" dirty="0"/>
            </a:p>
          </p:txBody>
        </p:sp>
        <p:sp>
          <p:nvSpPr>
            <p:cNvPr id="21" name="20 CuadroTexto"/>
            <p:cNvSpPr txBox="1"/>
            <p:nvPr/>
          </p:nvSpPr>
          <p:spPr>
            <a:xfrm>
              <a:off x="3143240" y="5000636"/>
              <a:ext cx="2000264" cy="369332"/>
            </a:xfrm>
            <a:prstGeom prst="rect">
              <a:avLst/>
            </a:prstGeom>
            <a:noFill/>
          </p:spPr>
          <p:txBody>
            <a:bodyPr wrap="square" rtlCol="0">
              <a:spAutoFit/>
            </a:bodyPr>
            <a:lstStyle/>
            <a:p>
              <a:r>
                <a:rPr lang="es-CO" b="1" dirty="0" smtClean="0"/>
                <a:t>Entregar producto</a:t>
              </a:r>
              <a:endParaRPr lang="es-CO" b="1" dirty="0"/>
            </a:p>
          </p:txBody>
        </p:sp>
        <p:cxnSp>
          <p:nvCxnSpPr>
            <p:cNvPr id="25" name="24 Conector recto de flecha"/>
            <p:cNvCxnSpPr/>
            <p:nvPr/>
          </p:nvCxnSpPr>
          <p:spPr>
            <a:xfrm>
              <a:off x="5000628" y="5214950"/>
              <a:ext cx="1714512"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17 Elipse"/>
            <p:cNvSpPr/>
            <p:nvPr/>
          </p:nvSpPr>
          <p:spPr>
            <a:xfrm>
              <a:off x="6072198" y="4000504"/>
              <a:ext cx="928694"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20" name="19 Conector recto de flecha"/>
            <p:cNvCxnSpPr/>
            <p:nvPr/>
          </p:nvCxnSpPr>
          <p:spPr>
            <a:xfrm>
              <a:off x="4357686" y="3786190"/>
              <a:ext cx="1714512" cy="3587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3214678" y="3357562"/>
              <a:ext cx="1214446" cy="646331"/>
            </a:xfrm>
            <a:prstGeom prst="rect">
              <a:avLst/>
            </a:prstGeom>
            <a:noFill/>
          </p:spPr>
          <p:txBody>
            <a:bodyPr wrap="square" rtlCol="0">
              <a:spAutoFit/>
            </a:bodyPr>
            <a:lstStyle/>
            <a:p>
              <a:r>
                <a:rPr lang="es-CO" b="1" dirty="0" smtClean="0"/>
                <a:t>Valor del producto</a:t>
              </a:r>
              <a:endParaRPr lang="es-CO" b="1"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Simulación</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22</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grpSp>
        <p:nvGrpSpPr>
          <p:cNvPr id="27" name="26 Grupo"/>
          <p:cNvGrpSpPr/>
          <p:nvPr/>
        </p:nvGrpSpPr>
        <p:grpSpPr>
          <a:xfrm>
            <a:off x="1500166" y="1052513"/>
            <a:ext cx="6143668" cy="5246149"/>
            <a:chOff x="1500166" y="1052513"/>
            <a:chExt cx="6143668" cy="5246149"/>
          </a:xfrm>
        </p:grpSpPr>
        <p:pic>
          <p:nvPicPr>
            <p:cNvPr id="54274" name="Picture 2"/>
            <p:cNvPicPr>
              <a:picLocks noChangeAspect="1" noChangeArrowheads="1"/>
            </p:cNvPicPr>
            <p:nvPr/>
          </p:nvPicPr>
          <p:blipFill>
            <a:blip r:embed="rId5"/>
            <a:srcRect/>
            <a:stretch>
              <a:fillRect/>
            </a:stretch>
          </p:blipFill>
          <p:spPr bwMode="auto">
            <a:xfrm>
              <a:off x="1500166" y="1052513"/>
              <a:ext cx="6143668" cy="4752975"/>
            </a:xfrm>
            <a:prstGeom prst="rect">
              <a:avLst/>
            </a:prstGeom>
            <a:noFill/>
            <a:ln w="9525">
              <a:noFill/>
              <a:miter lim="800000"/>
              <a:headEnd/>
              <a:tailEnd/>
            </a:ln>
            <a:effectLst/>
          </p:spPr>
        </p:pic>
        <p:cxnSp>
          <p:nvCxnSpPr>
            <p:cNvPr id="15" name="14 Conector recto de flecha"/>
            <p:cNvCxnSpPr/>
            <p:nvPr/>
          </p:nvCxnSpPr>
          <p:spPr>
            <a:xfrm flipV="1">
              <a:off x="5000628" y="2071678"/>
              <a:ext cx="928694" cy="7143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3214678" y="2571744"/>
              <a:ext cx="2000264" cy="369332"/>
            </a:xfrm>
            <a:prstGeom prst="rect">
              <a:avLst/>
            </a:prstGeom>
            <a:noFill/>
          </p:spPr>
          <p:txBody>
            <a:bodyPr wrap="square" rtlCol="0">
              <a:spAutoFit/>
            </a:bodyPr>
            <a:lstStyle/>
            <a:p>
              <a:r>
                <a:rPr lang="es-CO" b="1" dirty="0" smtClean="0"/>
                <a:t>Solicitar devuelta</a:t>
              </a:r>
              <a:endParaRPr lang="es-CO" b="1" dirty="0"/>
            </a:p>
          </p:txBody>
        </p:sp>
        <p:sp>
          <p:nvSpPr>
            <p:cNvPr id="17" name="16 Elipse"/>
            <p:cNvSpPr/>
            <p:nvPr/>
          </p:nvSpPr>
          <p:spPr>
            <a:xfrm>
              <a:off x="6643702" y="5143512"/>
              <a:ext cx="785818"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19" name="18 Conector recto de flecha"/>
            <p:cNvCxnSpPr/>
            <p:nvPr/>
          </p:nvCxnSpPr>
          <p:spPr>
            <a:xfrm flipV="1">
              <a:off x="5286380" y="5357826"/>
              <a:ext cx="1329524" cy="1951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3071802" y="5429264"/>
              <a:ext cx="2357454" cy="369332"/>
            </a:xfrm>
            <a:prstGeom prst="rect">
              <a:avLst/>
            </a:prstGeom>
            <a:noFill/>
          </p:spPr>
          <p:txBody>
            <a:bodyPr wrap="square" rtlCol="0">
              <a:spAutoFit/>
            </a:bodyPr>
            <a:lstStyle/>
            <a:p>
              <a:r>
                <a:rPr lang="es-CO" b="1" dirty="0" smtClean="0"/>
                <a:t>Valor acumulado = 0</a:t>
              </a:r>
              <a:endParaRPr lang="es-CO" b="1" dirty="0"/>
            </a:p>
          </p:txBody>
        </p:sp>
        <p:sp>
          <p:nvSpPr>
            <p:cNvPr id="21" name="20 CuadroTexto"/>
            <p:cNvSpPr txBox="1"/>
            <p:nvPr/>
          </p:nvSpPr>
          <p:spPr>
            <a:xfrm>
              <a:off x="3500430" y="5929330"/>
              <a:ext cx="2000264" cy="369332"/>
            </a:xfrm>
            <a:prstGeom prst="rect">
              <a:avLst/>
            </a:prstGeom>
            <a:noFill/>
          </p:spPr>
          <p:txBody>
            <a:bodyPr wrap="square" rtlCol="0">
              <a:spAutoFit/>
            </a:bodyPr>
            <a:lstStyle/>
            <a:p>
              <a:r>
                <a:rPr lang="es-CO" b="1" dirty="0" smtClean="0"/>
                <a:t>Entregar devuelta</a:t>
              </a:r>
              <a:endParaRPr lang="es-CO" b="1" dirty="0"/>
            </a:p>
          </p:txBody>
        </p:sp>
        <p:cxnSp>
          <p:nvCxnSpPr>
            <p:cNvPr id="25" name="24 Conector recto de flecha"/>
            <p:cNvCxnSpPr/>
            <p:nvPr/>
          </p:nvCxnSpPr>
          <p:spPr>
            <a:xfrm flipV="1">
              <a:off x="5357818" y="5715016"/>
              <a:ext cx="1214446"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3</a:t>
            </a:fld>
            <a:endParaRPr lang="es-CO" sz="1600" dirty="0">
              <a:solidFill>
                <a:srgbClr val="0000FF"/>
              </a:solidFill>
              <a:latin typeface="Times New Roman" pitchFamily="18" charset="0"/>
              <a:cs typeface="Times New Roman" pitchFamily="18" charset="0"/>
            </a:endParaRPr>
          </a:p>
        </p:txBody>
      </p:sp>
      <p:grpSp>
        <p:nvGrpSpPr>
          <p:cNvPr id="2" name="8 Grupo"/>
          <p:cNvGrpSpPr/>
          <p:nvPr/>
        </p:nvGrpSpPr>
        <p:grpSpPr>
          <a:xfrm>
            <a:off x="0" y="66657"/>
            <a:ext cx="9063065" cy="841930"/>
            <a:chOff x="0" y="66657"/>
            <a:chExt cx="9063065" cy="841930"/>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1"/>
            </a:xfrm>
            <a:prstGeom prst="rect">
              <a:avLst/>
            </a:prstGeom>
          </p:spPr>
        </p:pic>
      </p:grpSp>
      <p:grpSp>
        <p:nvGrpSpPr>
          <p:cNvPr id="40" name="39 Grupo"/>
          <p:cNvGrpSpPr/>
          <p:nvPr/>
        </p:nvGrpSpPr>
        <p:grpSpPr>
          <a:xfrm>
            <a:off x="214282" y="1000108"/>
            <a:ext cx="4071966" cy="5594189"/>
            <a:chOff x="428596" y="1000108"/>
            <a:chExt cx="4071966" cy="5594189"/>
          </a:xfrm>
        </p:grpSpPr>
        <p:grpSp>
          <p:nvGrpSpPr>
            <p:cNvPr id="32" name="31 Grupo"/>
            <p:cNvGrpSpPr/>
            <p:nvPr/>
          </p:nvGrpSpPr>
          <p:grpSpPr>
            <a:xfrm>
              <a:off x="857224" y="1571612"/>
              <a:ext cx="3429024" cy="4572032"/>
              <a:chOff x="857224" y="1571612"/>
              <a:chExt cx="3429024" cy="4572032"/>
            </a:xfrm>
          </p:grpSpPr>
          <p:sp>
            <p:nvSpPr>
              <p:cNvPr id="11" name="10 Rectángulo"/>
              <p:cNvSpPr/>
              <p:nvPr/>
            </p:nvSpPr>
            <p:spPr>
              <a:xfrm>
                <a:off x="857224" y="1571612"/>
                <a:ext cx="3429024" cy="45720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grpSp>
            <p:nvGrpSpPr>
              <p:cNvPr id="22" name="21 Grupo"/>
              <p:cNvGrpSpPr/>
              <p:nvPr/>
            </p:nvGrpSpPr>
            <p:grpSpPr>
              <a:xfrm>
                <a:off x="1071538" y="2714620"/>
                <a:ext cx="1857388" cy="2357454"/>
                <a:chOff x="1142976" y="2928934"/>
                <a:chExt cx="1857388" cy="2357454"/>
              </a:xfrm>
            </p:grpSpPr>
            <p:sp>
              <p:nvSpPr>
                <p:cNvPr id="13" name="12 Rectángulo"/>
                <p:cNvSpPr/>
                <p:nvPr/>
              </p:nvSpPr>
              <p:spPr>
                <a:xfrm>
                  <a:off x="1142976" y="2928934"/>
                  <a:ext cx="1857388" cy="23574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6" name="15 Bisel"/>
                <p:cNvSpPr/>
                <p:nvPr/>
              </p:nvSpPr>
              <p:spPr>
                <a:xfrm>
                  <a:off x="1285852" y="3143248"/>
                  <a:ext cx="500066" cy="357190"/>
                </a:xfrm>
                <a:prstGeom prst="bevel">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sp>
              <p:nvSpPr>
                <p:cNvPr id="17" name="16 Bisel"/>
                <p:cNvSpPr/>
                <p:nvPr/>
              </p:nvSpPr>
              <p:spPr>
                <a:xfrm>
                  <a:off x="1285852" y="3929066"/>
                  <a:ext cx="500066" cy="357190"/>
                </a:xfrm>
                <a:prstGeom prst="bevel">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sp>
              <p:nvSpPr>
                <p:cNvPr id="18" name="17 Bisel"/>
                <p:cNvSpPr/>
                <p:nvPr/>
              </p:nvSpPr>
              <p:spPr>
                <a:xfrm>
                  <a:off x="1285852" y="4714884"/>
                  <a:ext cx="500066" cy="357190"/>
                </a:xfrm>
                <a:prstGeom prst="bevel">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sp>
              <p:nvSpPr>
                <p:cNvPr id="19" name="18 CuadroTexto"/>
                <p:cNvSpPr txBox="1"/>
                <p:nvPr/>
              </p:nvSpPr>
              <p:spPr>
                <a:xfrm>
                  <a:off x="1857356" y="3000372"/>
                  <a:ext cx="1071570" cy="584775"/>
                </a:xfrm>
                <a:prstGeom prst="rect">
                  <a:avLst/>
                </a:prstGeom>
                <a:noFill/>
              </p:spPr>
              <p:txBody>
                <a:bodyPr wrap="square" rtlCol="0">
                  <a:spAutoFit/>
                </a:bodyPr>
                <a:lstStyle/>
                <a:p>
                  <a:r>
                    <a:rPr lang="es-CO" sz="1600" b="1" dirty="0" smtClean="0"/>
                    <a:t>Coca-cola</a:t>
                  </a:r>
                </a:p>
                <a:p>
                  <a:r>
                    <a:rPr lang="es-CO" sz="1600" b="1" dirty="0" smtClean="0"/>
                    <a:t>$ 500</a:t>
                  </a:r>
                  <a:endParaRPr lang="es-CO" sz="1600" b="1" dirty="0"/>
                </a:p>
              </p:txBody>
            </p:sp>
            <p:sp>
              <p:nvSpPr>
                <p:cNvPr id="20" name="19 CuadroTexto"/>
                <p:cNvSpPr txBox="1"/>
                <p:nvPr/>
              </p:nvSpPr>
              <p:spPr>
                <a:xfrm>
                  <a:off x="1857356" y="3786190"/>
                  <a:ext cx="1071570" cy="584775"/>
                </a:xfrm>
                <a:prstGeom prst="rect">
                  <a:avLst/>
                </a:prstGeom>
                <a:noFill/>
              </p:spPr>
              <p:txBody>
                <a:bodyPr wrap="square" rtlCol="0">
                  <a:spAutoFit/>
                </a:bodyPr>
                <a:lstStyle/>
                <a:p>
                  <a:r>
                    <a:rPr lang="es-CO" sz="1600" b="1" dirty="0" err="1" smtClean="0"/>
                    <a:t>Pepsi</a:t>
                  </a:r>
                  <a:endParaRPr lang="es-CO" sz="1600" b="1" dirty="0" smtClean="0"/>
                </a:p>
                <a:p>
                  <a:r>
                    <a:rPr lang="es-CO" sz="1600" b="1" dirty="0" smtClean="0"/>
                    <a:t>$ 400</a:t>
                  </a:r>
                  <a:endParaRPr lang="es-CO" sz="1600" b="1" dirty="0"/>
                </a:p>
              </p:txBody>
            </p:sp>
            <p:sp>
              <p:nvSpPr>
                <p:cNvPr id="21" name="20 CuadroTexto"/>
                <p:cNvSpPr txBox="1"/>
                <p:nvPr/>
              </p:nvSpPr>
              <p:spPr>
                <a:xfrm>
                  <a:off x="1857356" y="4572008"/>
                  <a:ext cx="1071570" cy="584775"/>
                </a:xfrm>
                <a:prstGeom prst="rect">
                  <a:avLst/>
                </a:prstGeom>
                <a:noFill/>
              </p:spPr>
              <p:txBody>
                <a:bodyPr wrap="square" rtlCol="0">
                  <a:spAutoFit/>
                </a:bodyPr>
                <a:lstStyle/>
                <a:p>
                  <a:r>
                    <a:rPr lang="es-CO" sz="1600" b="1" dirty="0" smtClean="0"/>
                    <a:t>Postobon</a:t>
                  </a:r>
                </a:p>
                <a:p>
                  <a:r>
                    <a:rPr lang="es-CO" sz="1600" b="1" dirty="0" smtClean="0"/>
                    <a:t>$ 300</a:t>
                  </a:r>
                  <a:endParaRPr lang="es-CO" sz="1600" b="1" dirty="0"/>
                </a:p>
              </p:txBody>
            </p:sp>
          </p:grpSp>
          <p:sp>
            <p:nvSpPr>
              <p:cNvPr id="23" name="22 Marco"/>
              <p:cNvSpPr/>
              <p:nvPr/>
            </p:nvSpPr>
            <p:spPr>
              <a:xfrm>
                <a:off x="1500166" y="5357826"/>
                <a:ext cx="1071570" cy="500066"/>
              </a:xfrm>
              <a:prstGeom prst="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solidFill>
                    <a:schemeClr val="tx1"/>
                  </a:solidFill>
                </a:endParaRPr>
              </a:p>
            </p:txBody>
          </p:sp>
          <p:sp>
            <p:nvSpPr>
              <p:cNvPr id="24" name="23 Marco"/>
              <p:cNvSpPr/>
              <p:nvPr/>
            </p:nvSpPr>
            <p:spPr>
              <a:xfrm rot="5400000">
                <a:off x="3464711" y="5464983"/>
                <a:ext cx="428628" cy="357190"/>
              </a:xfrm>
              <a:prstGeom prst="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solidFill>
                    <a:schemeClr val="tx1"/>
                  </a:solidFill>
                </a:endParaRPr>
              </a:p>
            </p:txBody>
          </p:sp>
          <p:sp>
            <p:nvSpPr>
              <p:cNvPr id="27" name="26 CuadroTexto"/>
              <p:cNvSpPr txBox="1"/>
              <p:nvPr/>
            </p:nvSpPr>
            <p:spPr>
              <a:xfrm>
                <a:off x="1357290" y="1785926"/>
                <a:ext cx="185738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sz="1600" b="1" dirty="0" smtClean="0"/>
                  <a:t>Monedas</a:t>
                </a:r>
              </a:p>
              <a:p>
                <a:r>
                  <a:rPr lang="es-CO" sz="1600" b="1" dirty="0" smtClean="0"/>
                  <a:t>$ 100, $ 200, $ 500</a:t>
                </a:r>
                <a:endParaRPr lang="es-CO" sz="1600" b="1" dirty="0"/>
              </a:p>
            </p:txBody>
          </p:sp>
          <p:sp>
            <p:nvSpPr>
              <p:cNvPr id="28" name="27 Marco"/>
              <p:cNvSpPr/>
              <p:nvPr/>
            </p:nvSpPr>
            <p:spPr>
              <a:xfrm>
                <a:off x="1071538" y="1785926"/>
                <a:ext cx="214314" cy="571504"/>
              </a:xfrm>
              <a:prstGeom prst="frame">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s-CO">
                  <a:solidFill>
                    <a:schemeClr val="tx1"/>
                  </a:solidFill>
                </a:endParaRPr>
              </a:p>
            </p:txBody>
          </p:sp>
          <p:grpSp>
            <p:nvGrpSpPr>
              <p:cNvPr id="31" name="30 Grupo"/>
              <p:cNvGrpSpPr/>
              <p:nvPr/>
            </p:nvGrpSpPr>
            <p:grpSpPr>
              <a:xfrm>
                <a:off x="3000364" y="2714620"/>
                <a:ext cx="1071570" cy="1143008"/>
                <a:chOff x="5857884" y="2714620"/>
                <a:chExt cx="1071570" cy="1143008"/>
              </a:xfrm>
            </p:grpSpPr>
            <p:sp>
              <p:nvSpPr>
                <p:cNvPr id="30" name="29 Rectángulo"/>
                <p:cNvSpPr/>
                <p:nvPr/>
              </p:nvSpPr>
              <p:spPr>
                <a:xfrm>
                  <a:off x="5857884" y="2714620"/>
                  <a:ext cx="1071570" cy="11430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26" name="25 CuadroTexto"/>
                <p:cNvSpPr txBox="1"/>
                <p:nvPr/>
              </p:nvSpPr>
              <p:spPr>
                <a:xfrm>
                  <a:off x="5857884" y="3429000"/>
                  <a:ext cx="1071570" cy="338554"/>
                </a:xfrm>
                <a:prstGeom prst="rect">
                  <a:avLst/>
                </a:prstGeom>
                <a:noFill/>
              </p:spPr>
              <p:txBody>
                <a:bodyPr wrap="square" rtlCol="0">
                  <a:spAutoFit/>
                </a:bodyPr>
                <a:lstStyle/>
                <a:p>
                  <a:pPr algn="ctr"/>
                  <a:r>
                    <a:rPr lang="es-CO" sz="1600" b="1" dirty="0" smtClean="0"/>
                    <a:t>Devuelta</a:t>
                  </a:r>
                  <a:endParaRPr lang="es-CO" sz="1600" b="1" dirty="0"/>
                </a:p>
              </p:txBody>
            </p:sp>
            <p:sp>
              <p:nvSpPr>
                <p:cNvPr id="25" name="24 Bisel"/>
                <p:cNvSpPr/>
                <p:nvPr/>
              </p:nvSpPr>
              <p:spPr>
                <a:xfrm rot="5400000">
                  <a:off x="6143636" y="2928934"/>
                  <a:ext cx="500066" cy="357190"/>
                </a:xfrm>
                <a:prstGeom prst="bevel">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grpSp>
        </p:grpSp>
        <p:cxnSp>
          <p:nvCxnSpPr>
            <p:cNvPr id="34" name="33 Conector recto de flecha"/>
            <p:cNvCxnSpPr/>
            <p:nvPr/>
          </p:nvCxnSpPr>
          <p:spPr>
            <a:xfrm rot="5400000">
              <a:off x="929456" y="1500174"/>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428596" y="1000108"/>
              <a:ext cx="1500198" cy="307777"/>
            </a:xfrm>
            <a:prstGeom prst="rect">
              <a:avLst/>
            </a:prstGeom>
            <a:noFill/>
          </p:spPr>
          <p:txBody>
            <a:bodyPr wrap="square" rtlCol="0">
              <a:spAutoFit/>
            </a:bodyPr>
            <a:lstStyle/>
            <a:p>
              <a:pPr algn="ctr"/>
              <a:r>
                <a:rPr lang="es-CO" sz="1400" i="1" dirty="0" smtClean="0">
                  <a:latin typeface="Times New Roman" pitchFamily="18" charset="0"/>
                  <a:cs typeface="Times New Roman" pitchFamily="18" charset="0"/>
                </a:rPr>
                <a:t>Insertar monedas</a:t>
              </a:r>
              <a:endParaRPr lang="es-CO" sz="1400" i="1" dirty="0">
                <a:latin typeface="Times New Roman" pitchFamily="18" charset="0"/>
                <a:cs typeface="Times New Roman" pitchFamily="18" charset="0"/>
              </a:endParaRPr>
            </a:p>
          </p:txBody>
        </p:sp>
        <p:cxnSp>
          <p:nvCxnSpPr>
            <p:cNvPr id="36" name="35 Conector recto de flecha"/>
            <p:cNvCxnSpPr/>
            <p:nvPr/>
          </p:nvCxnSpPr>
          <p:spPr>
            <a:xfrm rot="16200000" flipV="1">
              <a:off x="1786712" y="6142850"/>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36 CuadroTexto"/>
            <p:cNvSpPr txBox="1"/>
            <p:nvPr/>
          </p:nvSpPr>
          <p:spPr>
            <a:xfrm>
              <a:off x="1142976" y="6286520"/>
              <a:ext cx="1714512" cy="307777"/>
            </a:xfrm>
            <a:prstGeom prst="rect">
              <a:avLst/>
            </a:prstGeom>
            <a:noFill/>
          </p:spPr>
          <p:txBody>
            <a:bodyPr wrap="square" rtlCol="0">
              <a:spAutoFit/>
            </a:bodyPr>
            <a:lstStyle/>
            <a:p>
              <a:pPr algn="ctr"/>
              <a:r>
                <a:rPr lang="es-CO" sz="1400" i="1" dirty="0" smtClean="0">
                  <a:latin typeface="Times New Roman" pitchFamily="18" charset="0"/>
                  <a:cs typeface="Times New Roman" pitchFamily="18" charset="0"/>
                </a:rPr>
                <a:t>Entregar Producto</a:t>
              </a:r>
              <a:endParaRPr lang="es-CO" sz="1400" i="1" dirty="0">
                <a:latin typeface="Times New Roman" pitchFamily="18" charset="0"/>
                <a:cs typeface="Times New Roman" pitchFamily="18" charset="0"/>
              </a:endParaRPr>
            </a:p>
          </p:txBody>
        </p:sp>
        <p:cxnSp>
          <p:nvCxnSpPr>
            <p:cNvPr id="38" name="37 Conector recto de flecha"/>
            <p:cNvCxnSpPr/>
            <p:nvPr/>
          </p:nvCxnSpPr>
          <p:spPr>
            <a:xfrm rot="16200000" flipV="1">
              <a:off x="3429786" y="6142850"/>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38 CuadroTexto"/>
            <p:cNvSpPr txBox="1"/>
            <p:nvPr/>
          </p:nvSpPr>
          <p:spPr>
            <a:xfrm>
              <a:off x="2786050" y="6286520"/>
              <a:ext cx="1714512" cy="307777"/>
            </a:xfrm>
            <a:prstGeom prst="rect">
              <a:avLst/>
            </a:prstGeom>
            <a:noFill/>
          </p:spPr>
          <p:txBody>
            <a:bodyPr wrap="square" rtlCol="0">
              <a:spAutoFit/>
            </a:bodyPr>
            <a:lstStyle/>
            <a:p>
              <a:pPr algn="ctr"/>
              <a:r>
                <a:rPr lang="es-CO" sz="1400" i="1" dirty="0" smtClean="0">
                  <a:latin typeface="Times New Roman" pitchFamily="18" charset="0"/>
                  <a:cs typeface="Times New Roman" pitchFamily="18" charset="0"/>
                </a:rPr>
                <a:t>Entregar Devuelta</a:t>
              </a:r>
              <a:endParaRPr lang="es-CO" sz="1400" i="1" dirty="0">
                <a:latin typeface="Times New Roman" pitchFamily="18" charset="0"/>
                <a:cs typeface="Times New Roman" pitchFamily="18" charset="0"/>
              </a:endParaRPr>
            </a:p>
          </p:txBody>
        </p:sp>
      </p:grpSp>
      <p:sp>
        <p:nvSpPr>
          <p:cNvPr id="41" name="2 Subtítulo"/>
          <p:cNvSpPr>
            <a:spLocks noGrp="1"/>
          </p:cNvSpPr>
          <p:nvPr>
            <p:ph type="subTitle" idx="1"/>
          </p:nvPr>
        </p:nvSpPr>
        <p:spPr>
          <a:xfrm>
            <a:off x="4572000" y="1500174"/>
            <a:ext cx="4214842" cy="4500594"/>
          </a:xfrm>
        </p:spPr>
        <p:txBody>
          <a:bodyPr>
            <a:normAutofit lnSpcReduction="10000"/>
          </a:bodyPr>
          <a:lstStyle/>
          <a:p>
            <a:pPr algn="just">
              <a:buFont typeface="Arial" pitchFamily="34" charset="0"/>
              <a:buChar char="•"/>
            </a:pPr>
            <a:r>
              <a:rPr lang="es-CO" sz="2800" dirty="0">
                <a:solidFill>
                  <a:srgbClr val="002060"/>
                </a:solidFill>
                <a:latin typeface="Times New Roman" pitchFamily="18" charset="0"/>
                <a:cs typeface="Times New Roman" pitchFamily="18" charset="0"/>
              </a:rPr>
              <a:t> </a:t>
            </a:r>
            <a:r>
              <a:rPr lang="es-CO" sz="2800" dirty="0">
                <a:solidFill>
                  <a:schemeClr val="tx1"/>
                </a:solidFill>
                <a:latin typeface="Times New Roman" pitchFamily="18" charset="0"/>
                <a:cs typeface="Times New Roman" pitchFamily="18" charset="0"/>
              </a:rPr>
              <a:t>L</a:t>
            </a:r>
            <a:r>
              <a:rPr lang="es-CO" sz="2800" dirty="0" smtClean="0">
                <a:solidFill>
                  <a:schemeClr val="tx1"/>
                </a:solidFill>
                <a:latin typeface="Times New Roman" pitchFamily="18" charset="0"/>
                <a:cs typeface="Times New Roman" pitchFamily="18" charset="0"/>
              </a:rPr>
              <a:t>a maquina recibe     monedas de 100, 200 y 500 pesos.</a:t>
            </a:r>
          </a:p>
          <a:p>
            <a:pPr algn="just">
              <a:buFont typeface="Arial" pitchFamily="34" charset="0"/>
              <a:buChar char="•"/>
            </a:pPr>
            <a:r>
              <a:rPr lang="es-CO" sz="2800" dirty="0">
                <a:solidFill>
                  <a:schemeClr val="tx1"/>
                </a:solidFill>
                <a:latin typeface="Times New Roman" pitchFamily="18" charset="0"/>
                <a:cs typeface="Times New Roman" pitchFamily="18" charset="0"/>
              </a:rPr>
              <a:t> </a:t>
            </a:r>
            <a:r>
              <a:rPr lang="es-CO" sz="2800" dirty="0" smtClean="0">
                <a:solidFill>
                  <a:schemeClr val="tx1"/>
                </a:solidFill>
                <a:latin typeface="Times New Roman" pitchFamily="18" charset="0"/>
                <a:cs typeface="Times New Roman" pitchFamily="18" charset="0"/>
              </a:rPr>
              <a:t>Entrega productos: </a:t>
            </a:r>
          </a:p>
          <a:p>
            <a:pPr algn="just"/>
            <a:r>
              <a:rPr lang="es-CO" sz="2800" dirty="0" smtClean="0">
                <a:solidFill>
                  <a:schemeClr val="tx1"/>
                </a:solidFill>
                <a:latin typeface="Times New Roman" pitchFamily="18" charset="0"/>
                <a:cs typeface="Times New Roman" pitchFamily="18" charset="0"/>
              </a:rPr>
              <a:t>Coca-cola = 500, Pepsi = 400 y Postobon = 300 pesos.</a:t>
            </a:r>
          </a:p>
          <a:p>
            <a:pPr algn="just">
              <a:buFont typeface="Arial" pitchFamily="34" charset="0"/>
              <a:buChar char="•"/>
            </a:pPr>
            <a:r>
              <a:rPr lang="es-CO" sz="2800" dirty="0" smtClean="0">
                <a:solidFill>
                  <a:schemeClr val="tx1"/>
                </a:solidFill>
                <a:latin typeface="Times New Roman" pitchFamily="18" charset="0"/>
                <a:cs typeface="Times New Roman" pitchFamily="18" charset="0"/>
              </a:rPr>
              <a:t> La maquina entrega la devuelta.</a:t>
            </a:r>
          </a:p>
          <a:p>
            <a:pPr algn="just">
              <a:buFont typeface="Arial" pitchFamily="34" charset="0"/>
              <a:buChar char="•"/>
            </a:pPr>
            <a:r>
              <a:rPr lang="es-CO" sz="2800" dirty="0" smtClean="0">
                <a:solidFill>
                  <a:schemeClr val="tx1"/>
                </a:solidFill>
                <a:latin typeface="Times New Roman" pitchFamily="18" charset="0"/>
                <a:cs typeface="Times New Roman" pitchFamily="18" charset="0"/>
              </a:rPr>
              <a:t> Diagrama ASM.</a:t>
            </a:r>
          </a:p>
        </p:txBody>
      </p:sp>
      <p:sp>
        <p:nvSpPr>
          <p:cNvPr id="43"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Especificaciones de diseño</a:t>
            </a:r>
            <a:endParaRPr lang="es-CO" sz="3200" b="1" i="1" dirty="0">
              <a:solidFill>
                <a:srgbClr val="8A3CC4"/>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Principio de funcionamiento</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4</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sp>
        <p:nvSpPr>
          <p:cNvPr id="9" name="8 CuadroTexto"/>
          <p:cNvSpPr txBox="1"/>
          <p:nvPr/>
        </p:nvSpPr>
        <p:spPr>
          <a:xfrm>
            <a:off x="571472" y="857232"/>
            <a:ext cx="7929618" cy="5863144"/>
          </a:xfrm>
          <a:prstGeom prst="rect">
            <a:avLst/>
          </a:prstGeom>
          <a:noFill/>
        </p:spPr>
        <p:txBody>
          <a:bodyPr wrap="square">
            <a:spAutoFit/>
          </a:bodyPr>
          <a:lstStyle/>
          <a:p>
            <a:pPr algn="just">
              <a:defRPr/>
            </a:pPr>
            <a:r>
              <a:rPr lang="es-CO" sz="2500" dirty="0" smtClean="0">
                <a:latin typeface="Times New Roman" pitchFamily="18" charset="0"/>
                <a:cs typeface="Times New Roman" pitchFamily="18" charset="0"/>
              </a:rPr>
              <a:t>Para implementar la maquina de gaseosas en el </a:t>
            </a:r>
            <a:r>
              <a:rPr lang="es-CO" sz="2500" dirty="0" err="1" smtClean="0">
                <a:latin typeface="Times New Roman" pitchFamily="18" charset="0"/>
                <a:cs typeface="Times New Roman" pitchFamily="18" charset="0"/>
              </a:rPr>
              <a:t>Datapath</a:t>
            </a:r>
            <a:r>
              <a:rPr lang="es-CO" sz="2500" dirty="0" smtClean="0">
                <a:latin typeface="Times New Roman" pitchFamily="18" charset="0"/>
                <a:cs typeface="Times New Roman" pitchFamily="18" charset="0"/>
              </a:rPr>
              <a:t> especificado se utilizara el banco de registros (8 registros de 8 bits) en el cual se almacenara el valor de cada moneda y de cada producto dejando un registro como acumulador de saldo o monedas, también se hará uso de los registros </a:t>
            </a:r>
            <a:r>
              <a:rPr lang="es-CO" sz="2500" dirty="0" smtClean="0">
                <a:latin typeface="Times New Roman" pitchFamily="18" charset="0"/>
                <a:cs typeface="Times New Roman" pitchFamily="18" charset="0"/>
              </a:rPr>
              <a:t>RA </a:t>
            </a:r>
            <a:r>
              <a:rPr lang="es-CO" sz="2500" dirty="0" smtClean="0">
                <a:latin typeface="Times New Roman" pitchFamily="18" charset="0"/>
                <a:cs typeface="Times New Roman" pitchFamily="18" charset="0"/>
              </a:rPr>
              <a:t>y </a:t>
            </a:r>
            <a:r>
              <a:rPr lang="es-CO" sz="2500" dirty="0" smtClean="0">
                <a:latin typeface="Times New Roman" pitchFamily="18" charset="0"/>
                <a:cs typeface="Times New Roman" pitchFamily="18" charset="0"/>
              </a:rPr>
              <a:t>RB</a:t>
            </a:r>
            <a:r>
              <a:rPr lang="es-CO" sz="2500" dirty="0" smtClean="0">
                <a:latin typeface="Times New Roman" pitchFamily="18" charset="0"/>
                <a:cs typeface="Times New Roman" pitchFamily="18" charset="0"/>
              </a:rPr>
              <a:t>, de la ALU (suma y resta), la bandera de </a:t>
            </a:r>
            <a:r>
              <a:rPr lang="es-CO" sz="2500" dirty="0" err="1" smtClean="0">
                <a:latin typeface="Times New Roman" pitchFamily="18" charset="0"/>
                <a:cs typeface="Times New Roman" pitchFamily="18" charset="0"/>
              </a:rPr>
              <a:t>Carry</a:t>
            </a:r>
            <a:r>
              <a:rPr lang="es-CO" sz="2500" dirty="0" smtClean="0">
                <a:latin typeface="Times New Roman" pitchFamily="18" charset="0"/>
                <a:cs typeface="Times New Roman" pitchFamily="18" charset="0"/>
              </a:rPr>
              <a:t> y el registro de desplazamiento</a:t>
            </a:r>
            <a:r>
              <a:rPr lang="es-CO" sz="2500" dirty="0" smtClean="0">
                <a:latin typeface="Times New Roman" pitchFamily="18" charset="0"/>
                <a:cs typeface="Times New Roman" pitchFamily="18" charset="0"/>
              </a:rPr>
              <a:t>. El bus de datos “A” manejara la información correspondiente al valor de la moneda o el producto y el bus “B” manejara la información del registro acumulador.  </a:t>
            </a:r>
            <a:endParaRPr lang="es-CO" sz="2500" dirty="0" smtClean="0">
              <a:latin typeface="Times New Roman" pitchFamily="18" charset="0"/>
              <a:cs typeface="Times New Roman" pitchFamily="18" charset="0"/>
            </a:endParaRPr>
          </a:p>
          <a:p>
            <a:pPr algn="just">
              <a:defRPr/>
            </a:pPr>
            <a:r>
              <a:rPr lang="es-CO" sz="2500" dirty="0" smtClean="0">
                <a:latin typeface="Times New Roman" pitchFamily="18" charset="0"/>
                <a:cs typeface="Times New Roman" pitchFamily="18" charset="0"/>
              </a:rPr>
              <a:t>Es </a:t>
            </a:r>
            <a:r>
              <a:rPr lang="es-CO" sz="2500" dirty="0" smtClean="0">
                <a:latin typeface="Times New Roman" pitchFamily="18" charset="0"/>
                <a:cs typeface="Times New Roman" pitchFamily="18" charset="0"/>
              </a:rPr>
              <a:t>necesario un sensor de monedas y productos, el cual se encargara de identificar el valor de la moneda insertada o del producto solicitado. En el banco de registros se almacenaran valores de 10, 20, 30, 40 y 50 esto con el fin de manipular mas fácilmente los datos.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Codificación sensor de monedas y productos</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5</a:t>
            </a:fld>
            <a:endParaRPr lang="es-CO" sz="1600" dirty="0">
              <a:solidFill>
                <a:srgbClr val="0000FF"/>
              </a:solidFill>
              <a:latin typeface="Times New Roman" pitchFamily="18" charset="0"/>
              <a:cs typeface="Times New Roman" pitchFamily="18" charset="0"/>
            </a:endParaRPr>
          </a:p>
        </p:txBody>
      </p:sp>
      <p:grpSp>
        <p:nvGrpSpPr>
          <p:cNvPr id="4"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graphicFrame>
        <p:nvGraphicFramePr>
          <p:cNvPr id="9" name="8 Tabla"/>
          <p:cNvGraphicFramePr>
            <a:graphicFrameLocks noGrp="1"/>
          </p:cNvGraphicFramePr>
          <p:nvPr/>
        </p:nvGraphicFramePr>
        <p:xfrm>
          <a:off x="1142975" y="1142982"/>
          <a:ext cx="6715173" cy="2571770"/>
        </p:xfrm>
        <a:graphic>
          <a:graphicData uri="http://schemas.openxmlformats.org/drawingml/2006/table">
            <a:tbl>
              <a:tblPr firstRow="1" bandRow="1">
                <a:tableStyleId>{5C22544A-7EE6-4342-B048-85BDC9FD1C3A}</a:tableStyleId>
              </a:tblPr>
              <a:tblGrid>
                <a:gridCol w="2238391"/>
                <a:gridCol w="2238391"/>
                <a:gridCol w="2238391"/>
              </a:tblGrid>
              <a:tr h="449137">
                <a:tc gridSpan="3">
                  <a:txBody>
                    <a:bodyPr/>
                    <a:lstStyle/>
                    <a:p>
                      <a:pPr algn="ctr"/>
                      <a:r>
                        <a:rPr lang="es-CO" dirty="0" smtClean="0">
                          <a:solidFill>
                            <a:sysClr val="windowText" lastClr="000000"/>
                          </a:solidFill>
                        </a:rPr>
                        <a:t>MONEDAS</a:t>
                      </a:r>
                      <a:endParaRPr lang="es-CO"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s-CO"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5222">
                <a:tc>
                  <a:txBody>
                    <a:bodyPr/>
                    <a:lstStyle/>
                    <a:p>
                      <a:pPr algn="ctr"/>
                      <a:r>
                        <a:rPr lang="es-CO" b="0" dirty="0" smtClean="0"/>
                        <a:t>Valor</a:t>
                      </a:r>
                      <a:endParaRPr lang="es-CO"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Sensor monedas</a:t>
                      </a:r>
                    </a:p>
                    <a:p>
                      <a:pPr algn="ctr"/>
                      <a:r>
                        <a:rPr lang="es-CO" b="1" dirty="0" smtClean="0"/>
                        <a:t>[M]</a:t>
                      </a:r>
                      <a:endParaRPr lang="es-CO"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Código moneda</a:t>
                      </a:r>
                    </a:p>
                    <a:p>
                      <a:pPr algn="ctr"/>
                      <a:r>
                        <a:rPr lang="es-CO" b="1" dirty="0" smtClean="0"/>
                        <a:t>[Cod_M]</a:t>
                      </a:r>
                      <a:endParaRPr lang="es-CO"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9137">
                <a:tc>
                  <a:txBody>
                    <a:bodyPr/>
                    <a:lstStyle/>
                    <a:p>
                      <a:pPr algn="ctr"/>
                      <a:r>
                        <a:rPr lang="es-CO" dirty="0" smtClean="0"/>
                        <a:t>$ 100</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0</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00</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9137">
                <a:tc>
                  <a:txBody>
                    <a:bodyPr/>
                    <a:lstStyle/>
                    <a:p>
                      <a:pPr algn="ctr"/>
                      <a:r>
                        <a:rPr lang="es-CO" dirty="0" smtClean="0"/>
                        <a:t>$ 200</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0</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01</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9137">
                <a:tc>
                  <a:txBody>
                    <a:bodyPr/>
                    <a:lstStyle/>
                    <a:p>
                      <a:pPr algn="ctr"/>
                      <a:r>
                        <a:rPr lang="es-CO" dirty="0" smtClean="0"/>
                        <a:t>$ 500</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0</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10</a:t>
                      </a:r>
                      <a:endParaRPr lang="es-CO"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10 Tabla"/>
          <p:cNvGraphicFramePr>
            <a:graphicFrameLocks noGrp="1"/>
          </p:cNvGraphicFramePr>
          <p:nvPr/>
        </p:nvGraphicFramePr>
        <p:xfrm>
          <a:off x="1142976" y="3786190"/>
          <a:ext cx="6715173" cy="2571770"/>
        </p:xfrm>
        <a:graphic>
          <a:graphicData uri="http://schemas.openxmlformats.org/drawingml/2006/table">
            <a:tbl>
              <a:tblPr firstRow="1" bandRow="1">
                <a:tableStyleId>{5C22544A-7EE6-4342-B048-85BDC9FD1C3A}</a:tableStyleId>
              </a:tblPr>
              <a:tblGrid>
                <a:gridCol w="2238391"/>
                <a:gridCol w="2238391"/>
                <a:gridCol w="2238391"/>
              </a:tblGrid>
              <a:tr h="449137">
                <a:tc gridSpan="3">
                  <a:txBody>
                    <a:bodyPr/>
                    <a:lstStyle/>
                    <a:p>
                      <a:pPr algn="ctr"/>
                      <a:r>
                        <a:rPr lang="es-CO" dirty="0" smtClean="0">
                          <a:solidFill>
                            <a:sysClr val="windowText" lastClr="000000"/>
                          </a:solidFill>
                        </a:rPr>
                        <a:t>PRODUCTOS</a:t>
                      </a:r>
                      <a:endParaRPr lang="es-CO"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s-CO"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5222">
                <a:tc>
                  <a:txBody>
                    <a:bodyPr/>
                    <a:lstStyle/>
                    <a:p>
                      <a:pPr algn="ctr"/>
                      <a:r>
                        <a:rPr lang="es-CO" b="0" dirty="0" smtClean="0"/>
                        <a:t>Tipo y valor</a:t>
                      </a:r>
                      <a:endParaRPr lang="es-CO"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Sensor producto</a:t>
                      </a:r>
                    </a:p>
                    <a:p>
                      <a:pPr algn="ctr"/>
                      <a:r>
                        <a:rPr lang="es-CO" b="1" dirty="0" smtClean="0"/>
                        <a:t>[P]</a:t>
                      </a:r>
                      <a:endParaRPr lang="es-CO"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Código producto</a:t>
                      </a:r>
                    </a:p>
                    <a:p>
                      <a:pPr algn="ctr"/>
                      <a:r>
                        <a:rPr lang="es-CO" b="1" dirty="0" smtClean="0"/>
                        <a:t>[Cod_Pr]</a:t>
                      </a:r>
                      <a:endParaRPr lang="es-CO"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9137">
                <a:tc>
                  <a:txBody>
                    <a:bodyPr/>
                    <a:lstStyle/>
                    <a:p>
                      <a:pPr algn="ctr"/>
                      <a:r>
                        <a:rPr lang="es-CO" dirty="0" smtClean="0"/>
                        <a:t>Coca-cola = $ 500</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1</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00</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9137">
                <a:tc>
                  <a:txBody>
                    <a:bodyPr/>
                    <a:lstStyle/>
                    <a:p>
                      <a:pPr algn="ctr"/>
                      <a:r>
                        <a:rPr lang="es-CO" dirty="0" err="1" smtClean="0"/>
                        <a:t>Pepsi</a:t>
                      </a:r>
                      <a:r>
                        <a:rPr lang="es-CO" dirty="0" smtClean="0"/>
                        <a:t> = $ 400</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1</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01</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9137">
                <a:tc>
                  <a:txBody>
                    <a:bodyPr/>
                    <a:lstStyle/>
                    <a:p>
                      <a:pPr algn="ctr"/>
                      <a:r>
                        <a:rPr lang="es-CO" dirty="0" smtClean="0"/>
                        <a:t>Postobon = $ 300</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1</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smtClean="0"/>
                        <a:t>10</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Implementación del Registro.</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6</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grpSp>
        <p:nvGrpSpPr>
          <p:cNvPr id="188" name="187 Grupo"/>
          <p:cNvGrpSpPr/>
          <p:nvPr/>
        </p:nvGrpSpPr>
        <p:grpSpPr>
          <a:xfrm>
            <a:off x="3345412" y="1643050"/>
            <a:ext cx="5298554" cy="4106878"/>
            <a:chOff x="500034" y="1500174"/>
            <a:chExt cx="5298554" cy="4106878"/>
          </a:xfrm>
        </p:grpSpPr>
        <p:grpSp>
          <p:nvGrpSpPr>
            <p:cNvPr id="149" name="148 Grupo"/>
            <p:cNvGrpSpPr/>
            <p:nvPr/>
          </p:nvGrpSpPr>
          <p:grpSpPr>
            <a:xfrm>
              <a:off x="500034" y="1500174"/>
              <a:ext cx="4572032" cy="4106878"/>
              <a:chOff x="500034" y="1500174"/>
              <a:chExt cx="4572032" cy="4106878"/>
            </a:xfrm>
          </p:grpSpPr>
          <p:sp>
            <p:nvSpPr>
              <p:cNvPr id="21" name="20 CuadroTexto"/>
              <p:cNvSpPr txBox="1"/>
              <p:nvPr/>
            </p:nvSpPr>
            <p:spPr>
              <a:xfrm>
                <a:off x="4116388" y="4914900"/>
                <a:ext cx="665162" cy="369332"/>
              </a:xfrm>
              <a:prstGeom prst="rect">
                <a:avLst/>
              </a:prstGeom>
              <a:noFill/>
            </p:spPr>
            <p:txBody>
              <a:bodyPr>
                <a:spAutoFit/>
              </a:bodyPr>
              <a:lstStyle/>
              <a:p>
                <a:pPr algn="ctr">
                  <a:defRPr/>
                </a:pPr>
                <a:r>
                  <a:rPr lang="es-CO" dirty="0">
                    <a:solidFill>
                      <a:schemeClr val="tx1">
                        <a:lumMod val="75000"/>
                        <a:lumOff val="25000"/>
                      </a:schemeClr>
                    </a:solidFill>
                  </a:rPr>
                  <a:t>R</a:t>
                </a:r>
                <a:r>
                  <a:rPr lang="es-CO" sz="1800" dirty="0">
                    <a:solidFill>
                      <a:schemeClr val="tx1">
                        <a:lumMod val="75000"/>
                        <a:lumOff val="25000"/>
                      </a:schemeClr>
                    </a:solidFill>
                  </a:rPr>
                  <a:t>7</a:t>
                </a:r>
                <a:endParaRPr lang="es-CO" dirty="0">
                  <a:solidFill>
                    <a:schemeClr val="tx1">
                      <a:lumMod val="75000"/>
                      <a:lumOff val="25000"/>
                    </a:schemeClr>
                  </a:solidFill>
                </a:endParaRPr>
              </a:p>
            </p:txBody>
          </p:sp>
          <p:grpSp>
            <p:nvGrpSpPr>
              <p:cNvPr id="101" name="100 Grupo"/>
              <p:cNvGrpSpPr/>
              <p:nvPr/>
            </p:nvGrpSpPr>
            <p:grpSpPr>
              <a:xfrm>
                <a:off x="1257300" y="1624008"/>
                <a:ext cx="1308100" cy="1376364"/>
                <a:chOff x="1257300" y="2266950"/>
                <a:chExt cx="1308100" cy="2605088"/>
              </a:xfrm>
            </p:grpSpPr>
            <p:sp>
              <p:nvSpPr>
                <p:cNvPr id="22" name="21 Proceso"/>
                <p:cNvSpPr/>
                <p:nvPr/>
              </p:nvSpPr>
              <p:spPr>
                <a:xfrm>
                  <a:off x="1257300" y="2266950"/>
                  <a:ext cx="1308100" cy="2605088"/>
                </a:xfrm>
                <a:prstGeom prst="flowChartProcess">
                  <a:avLst/>
                </a:prstGeom>
                <a:solidFill>
                  <a:srgbClr val="FFCC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23" name="22 CuadroTexto"/>
                <p:cNvSpPr txBox="1"/>
                <p:nvPr/>
              </p:nvSpPr>
              <p:spPr>
                <a:xfrm>
                  <a:off x="1428728" y="2953938"/>
                  <a:ext cx="928694" cy="1106822"/>
                </a:xfrm>
                <a:prstGeom prst="rect">
                  <a:avLst/>
                </a:prstGeom>
                <a:noFill/>
              </p:spPr>
              <p:txBody>
                <a:bodyPr wrap="square">
                  <a:spAutoFit/>
                </a:bodyPr>
                <a:lstStyle/>
                <a:p>
                  <a:pPr algn="ctr">
                    <a:defRPr/>
                  </a:pPr>
                  <a:r>
                    <a:rPr lang="es-CO" sz="1600" dirty="0" err="1" smtClean="0">
                      <a:solidFill>
                        <a:schemeClr val="tx1">
                          <a:lumMod val="75000"/>
                          <a:lumOff val="25000"/>
                        </a:schemeClr>
                      </a:solidFill>
                    </a:rPr>
                    <a:t>Deco</a:t>
                  </a:r>
                  <a:r>
                    <a:rPr lang="es-CO" sz="1600" dirty="0" smtClean="0">
                      <a:solidFill>
                        <a:schemeClr val="tx1">
                          <a:lumMod val="75000"/>
                          <a:lumOff val="25000"/>
                        </a:schemeClr>
                      </a:solidFill>
                    </a:rPr>
                    <a:t> 3-8</a:t>
                  </a:r>
                  <a:endParaRPr lang="es-CO" sz="1600" dirty="0">
                    <a:solidFill>
                      <a:schemeClr val="tx1">
                        <a:lumMod val="75000"/>
                        <a:lumOff val="25000"/>
                      </a:schemeClr>
                    </a:solidFill>
                  </a:endParaRPr>
                </a:p>
                <a:p>
                  <a:pPr algn="ctr">
                    <a:defRPr/>
                  </a:pPr>
                  <a:r>
                    <a:rPr lang="es-CO" sz="1600" dirty="0">
                      <a:solidFill>
                        <a:schemeClr val="tx1">
                          <a:lumMod val="75000"/>
                          <a:lumOff val="25000"/>
                        </a:schemeClr>
                      </a:solidFill>
                    </a:rPr>
                    <a:t>    </a:t>
                  </a:r>
                  <a:r>
                    <a:rPr lang="es-CO" sz="1600" dirty="0" smtClean="0">
                      <a:solidFill>
                        <a:schemeClr val="tx1">
                          <a:lumMod val="75000"/>
                          <a:lumOff val="25000"/>
                        </a:schemeClr>
                      </a:solidFill>
                    </a:rPr>
                    <a:t>74138</a:t>
                  </a:r>
                  <a:endParaRPr lang="es-CO" sz="1600" dirty="0">
                    <a:solidFill>
                      <a:schemeClr val="tx1">
                        <a:lumMod val="75000"/>
                        <a:lumOff val="25000"/>
                      </a:schemeClr>
                    </a:solidFill>
                  </a:endParaRPr>
                </a:p>
              </p:txBody>
            </p:sp>
          </p:grpSp>
          <p:grpSp>
            <p:nvGrpSpPr>
              <p:cNvPr id="105" name="104 Grupo"/>
              <p:cNvGrpSpPr/>
              <p:nvPr/>
            </p:nvGrpSpPr>
            <p:grpSpPr>
              <a:xfrm>
                <a:off x="500034" y="1785926"/>
                <a:ext cx="698500" cy="895350"/>
                <a:chOff x="495300" y="3111500"/>
                <a:chExt cx="698500" cy="895350"/>
              </a:xfrm>
            </p:grpSpPr>
            <p:sp>
              <p:nvSpPr>
                <p:cNvPr id="24" name="23 Flecha derecha"/>
                <p:cNvSpPr/>
                <p:nvPr/>
              </p:nvSpPr>
              <p:spPr>
                <a:xfrm>
                  <a:off x="508000" y="3400425"/>
                  <a:ext cx="673100" cy="46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5" name="24 Flecha derecha"/>
                <p:cNvSpPr/>
                <p:nvPr/>
              </p:nvSpPr>
              <p:spPr>
                <a:xfrm>
                  <a:off x="495300" y="3667125"/>
                  <a:ext cx="673100" cy="46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6" name="25 Flecha derecha"/>
                <p:cNvSpPr/>
                <p:nvPr/>
              </p:nvSpPr>
              <p:spPr>
                <a:xfrm>
                  <a:off x="508000" y="3960813"/>
                  <a:ext cx="673100" cy="46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7" name="101 CuadroTexto"/>
                <p:cNvSpPr txBox="1">
                  <a:spLocks noChangeArrowheads="1"/>
                </p:cNvSpPr>
                <p:nvPr/>
              </p:nvSpPr>
              <p:spPr bwMode="auto">
                <a:xfrm>
                  <a:off x="508000" y="3111500"/>
                  <a:ext cx="673100" cy="261938"/>
                </a:xfrm>
                <a:prstGeom prst="rect">
                  <a:avLst/>
                </a:prstGeom>
                <a:noFill/>
                <a:ln w="9525">
                  <a:noFill/>
                  <a:miter lim="800000"/>
                  <a:headEnd/>
                  <a:tailEnd/>
                </a:ln>
              </p:spPr>
              <p:txBody>
                <a:bodyPr>
                  <a:spAutoFit/>
                </a:bodyPr>
                <a:lstStyle/>
                <a:p>
                  <a:pPr algn="ctr"/>
                  <a:r>
                    <a:rPr lang="es-CO" sz="1100" dirty="0" smtClean="0">
                      <a:solidFill>
                        <a:srgbClr val="FF0000"/>
                      </a:solidFill>
                    </a:rPr>
                    <a:t>      M</a:t>
                  </a:r>
                  <a:endParaRPr lang="es-CO" sz="1100" dirty="0">
                    <a:solidFill>
                      <a:srgbClr val="FF0000"/>
                    </a:solidFill>
                  </a:endParaRPr>
                </a:p>
              </p:txBody>
            </p:sp>
            <p:sp>
              <p:nvSpPr>
                <p:cNvPr id="28" name="102 CuadroTexto"/>
                <p:cNvSpPr txBox="1">
                  <a:spLocks noChangeArrowheads="1"/>
                </p:cNvSpPr>
                <p:nvPr/>
              </p:nvSpPr>
              <p:spPr bwMode="auto">
                <a:xfrm>
                  <a:off x="520700" y="3429000"/>
                  <a:ext cx="673100" cy="261938"/>
                </a:xfrm>
                <a:prstGeom prst="rect">
                  <a:avLst/>
                </a:prstGeom>
                <a:noFill/>
                <a:ln w="9525">
                  <a:noFill/>
                  <a:miter lim="800000"/>
                  <a:headEnd/>
                  <a:tailEnd/>
                </a:ln>
              </p:spPr>
              <p:txBody>
                <a:bodyPr>
                  <a:spAutoFit/>
                </a:bodyPr>
                <a:lstStyle/>
                <a:p>
                  <a:pPr algn="ctr"/>
                  <a:r>
                    <a:rPr lang="es-CO" sz="1100" dirty="0" smtClean="0">
                      <a:solidFill>
                        <a:srgbClr val="FF0000"/>
                      </a:solidFill>
                    </a:rPr>
                    <a:t>Cod_M1</a:t>
                  </a:r>
                  <a:endParaRPr lang="es-CO" sz="1100" dirty="0">
                    <a:solidFill>
                      <a:srgbClr val="FF0000"/>
                    </a:solidFill>
                  </a:endParaRPr>
                </a:p>
              </p:txBody>
            </p:sp>
            <p:sp>
              <p:nvSpPr>
                <p:cNvPr id="29" name="103 CuadroTexto"/>
                <p:cNvSpPr txBox="1">
                  <a:spLocks noChangeArrowheads="1"/>
                </p:cNvSpPr>
                <p:nvPr/>
              </p:nvSpPr>
              <p:spPr bwMode="auto">
                <a:xfrm>
                  <a:off x="520700" y="3725863"/>
                  <a:ext cx="673100" cy="261937"/>
                </a:xfrm>
                <a:prstGeom prst="rect">
                  <a:avLst/>
                </a:prstGeom>
                <a:noFill/>
                <a:ln w="9525">
                  <a:noFill/>
                  <a:miter lim="800000"/>
                  <a:headEnd/>
                  <a:tailEnd/>
                </a:ln>
              </p:spPr>
              <p:txBody>
                <a:bodyPr>
                  <a:spAutoFit/>
                </a:bodyPr>
                <a:lstStyle/>
                <a:p>
                  <a:pPr algn="ctr"/>
                  <a:r>
                    <a:rPr lang="es-CO" sz="1100" dirty="0" smtClean="0">
                      <a:solidFill>
                        <a:srgbClr val="FF0000"/>
                      </a:solidFill>
                    </a:rPr>
                    <a:t>Cod_M0</a:t>
                  </a:r>
                  <a:endParaRPr lang="es-CO" sz="1100" dirty="0">
                    <a:solidFill>
                      <a:srgbClr val="FF0000"/>
                    </a:solidFill>
                  </a:endParaRPr>
                </a:p>
              </p:txBody>
            </p:sp>
          </p:grpSp>
          <p:grpSp>
            <p:nvGrpSpPr>
              <p:cNvPr id="121" name="120 Grupo"/>
              <p:cNvGrpSpPr/>
              <p:nvPr/>
            </p:nvGrpSpPr>
            <p:grpSpPr>
              <a:xfrm>
                <a:off x="2640013" y="1500174"/>
                <a:ext cx="860417" cy="1428760"/>
                <a:chOff x="2640013" y="1214422"/>
                <a:chExt cx="860417" cy="1428760"/>
              </a:xfrm>
            </p:grpSpPr>
            <p:grpSp>
              <p:nvGrpSpPr>
                <p:cNvPr id="120" name="119 Grupo"/>
                <p:cNvGrpSpPr/>
                <p:nvPr/>
              </p:nvGrpSpPr>
              <p:grpSpPr>
                <a:xfrm>
                  <a:off x="2640013" y="1435095"/>
                  <a:ext cx="713109" cy="1208087"/>
                  <a:chOff x="2640013" y="1435095"/>
                  <a:chExt cx="713109" cy="1208087"/>
                </a:xfrm>
              </p:grpSpPr>
              <p:sp>
                <p:nvSpPr>
                  <p:cNvPr id="31" name="30 Flecha derecha"/>
                  <p:cNvSpPr/>
                  <p:nvPr/>
                </p:nvSpPr>
                <p:spPr bwMode="auto">
                  <a:xfrm>
                    <a:off x="2885510" y="2000240"/>
                    <a:ext cx="455922" cy="128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32" name="31 Flecha derecha"/>
                  <p:cNvSpPr/>
                  <p:nvPr/>
                </p:nvSpPr>
                <p:spPr bwMode="auto">
                  <a:xfrm>
                    <a:off x="2885510" y="1435095"/>
                    <a:ext cx="455922" cy="127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33" name="32 Flecha derecha"/>
                  <p:cNvSpPr/>
                  <p:nvPr/>
                </p:nvSpPr>
                <p:spPr bwMode="auto">
                  <a:xfrm>
                    <a:off x="2897200" y="2516182"/>
                    <a:ext cx="455922" cy="127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39" name="38 Llamada de flecha a la izquierda"/>
                  <p:cNvSpPr/>
                  <p:nvPr/>
                </p:nvSpPr>
                <p:spPr bwMode="auto">
                  <a:xfrm>
                    <a:off x="2640013" y="1435095"/>
                    <a:ext cx="200186" cy="1166811"/>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grpSp>
            <p:sp>
              <p:nvSpPr>
                <p:cNvPr id="40" name="39 CuadroTexto"/>
                <p:cNvSpPr txBox="1"/>
                <p:nvPr/>
              </p:nvSpPr>
              <p:spPr bwMode="auto">
                <a:xfrm>
                  <a:off x="2880843" y="1214422"/>
                  <a:ext cx="619587" cy="261610"/>
                </a:xfrm>
                <a:prstGeom prst="rect">
                  <a:avLst/>
                </a:prstGeom>
                <a:noFill/>
              </p:spPr>
              <p:txBody>
                <a:bodyPr>
                  <a:spAutoFit/>
                </a:bodyPr>
                <a:lstStyle/>
                <a:p>
                  <a:pPr algn="ctr">
                    <a:defRPr/>
                  </a:pPr>
                  <a:r>
                    <a:rPr lang="es-CO" sz="1100" dirty="0" smtClean="0">
                      <a:solidFill>
                        <a:schemeClr val="tx1">
                          <a:lumMod val="75000"/>
                          <a:lumOff val="25000"/>
                        </a:schemeClr>
                      </a:solidFill>
                    </a:rPr>
                    <a:t>OEN0</a:t>
                  </a:r>
                  <a:endParaRPr lang="es-CO" sz="1100" dirty="0">
                    <a:solidFill>
                      <a:schemeClr val="tx1">
                        <a:lumMod val="75000"/>
                        <a:lumOff val="25000"/>
                      </a:schemeClr>
                    </a:solidFill>
                  </a:endParaRPr>
                </a:p>
              </p:txBody>
            </p:sp>
            <p:sp>
              <p:nvSpPr>
                <p:cNvPr id="41" name="40 CuadroTexto"/>
                <p:cNvSpPr txBox="1"/>
                <p:nvPr/>
              </p:nvSpPr>
              <p:spPr bwMode="auto">
                <a:xfrm>
                  <a:off x="2857488" y="1755765"/>
                  <a:ext cx="619587" cy="261610"/>
                </a:xfrm>
                <a:prstGeom prst="rect">
                  <a:avLst/>
                </a:prstGeom>
                <a:noFill/>
              </p:spPr>
              <p:txBody>
                <a:bodyPr>
                  <a:spAutoFit/>
                </a:bodyPr>
                <a:lstStyle/>
                <a:p>
                  <a:pPr algn="ctr">
                    <a:defRPr/>
                  </a:pPr>
                  <a:r>
                    <a:rPr lang="es-CO" sz="1100" dirty="0" smtClean="0">
                      <a:solidFill>
                        <a:schemeClr val="tx1">
                          <a:lumMod val="75000"/>
                          <a:lumOff val="25000"/>
                        </a:schemeClr>
                      </a:solidFill>
                    </a:rPr>
                    <a:t>OEN1</a:t>
                  </a:r>
                  <a:endParaRPr lang="es-CO" sz="1100" dirty="0">
                    <a:solidFill>
                      <a:schemeClr val="tx1">
                        <a:lumMod val="75000"/>
                        <a:lumOff val="25000"/>
                      </a:schemeClr>
                    </a:solidFill>
                  </a:endParaRPr>
                </a:p>
              </p:txBody>
            </p:sp>
            <p:sp>
              <p:nvSpPr>
                <p:cNvPr id="42" name="41 CuadroTexto"/>
                <p:cNvSpPr txBox="1"/>
                <p:nvPr/>
              </p:nvSpPr>
              <p:spPr bwMode="auto">
                <a:xfrm>
                  <a:off x="2880843" y="2285992"/>
                  <a:ext cx="619587" cy="261610"/>
                </a:xfrm>
                <a:prstGeom prst="rect">
                  <a:avLst/>
                </a:prstGeom>
                <a:noFill/>
              </p:spPr>
              <p:txBody>
                <a:bodyPr>
                  <a:spAutoFit/>
                </a:bodyPr>
                <a:lstStyle/>
                <a:p>
                  <a:pPr algn="ctr">
                    <a:defRPr/>
                  </a:pPr>
                  <a:r>
                    <a:rPr lang="es-CO" sz="1100" dirty="0" smtClean="0">
                      <a:solidFill>
                        <a:schemeClr val="tx1">
                          <a:lumMod val="75000"/>
                          <a:lumOff val="25000"/>
                        </a:schemeClr>
                      </a:solidFill>
                    </a:rPr>
                    <a:t>OEN2</a:t>
                  </a:r>
                  <a:endParaRPr lang="es-CO" sz="1100" dirty="0">
                    <a:solidFill>
                      <a:schemeClr val="tx1">
                        <a:lumMod val="75000"/>
                        <a:lumOff val="25000"/>
                      </a:schemeClr>
                    </a:solidFill>
                  </a:endParaRPr>
                </a:p>
              </p:txBody>
            </p:sp>
          </p:grpSp>
          <p:grpSp>
            <p:nvGrpSpPr>
              <p:cNvPr id="102" name="101 Grupo"/>
              <p:cNvGrpSpPr/>
              <p:nvPr/>
            </p:nvGrpSpPr>
            <p:grpSpPr>
              <a:xfrm>
                <a:off x="1285852" y="3714752"/>
                <a:ext cx="1308100" cy="1376364"/>
                <a:chOff x="1257300" y="2266950"/>
                <a:chExt cx="1308100" cy="2605088"/>
              </a:xfrm>
            </p:grpSpPr>
            <p:sp>
              <p:nvSpPr>
                <p:cNvPr id="103" name="102 Proceso"/>
                <p:cNvSpPr/>
                <p:nvPr/>
              </p:nvSpPr>
              <p:spPr>
                <a:xfrm>
                  <a:off x="1257300" y="2266950"/>
                  <a:ext cx="1308100" cy="2605088"/>
                </a:xfrm>
                <a:prstGeom prst="flowChartProcess">
                  <a:avLst/>
                </a:prstGeom>
                <a:solidFill>
                  <a:srgbClr val="FFCC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04" name="103 CuadroTexto"/>
                <p:cNvSpPr txBox="1"/>
                <p:nvPr/>
              </p:nvSpPr>
              <p:spPr>
                <a:xfrm>
                  <a:off x="1428728" y="2953938"/>
                  <a:ext cx="928694" cy="1106822"/>
                </a:xfrm>
                <a:prstGeom prst="rect">
                  <a:avLst/>
                </a:prstGeom>
                <a:noFill/>
              </p:spPr>
              <p:txBody>
                <a:bodyPr wrap="square">
                  <a:spAutoFit/>
                </a:bodyPr>
                <a:lstStyle/>
                <a:p>
                  <a:pPr algn="ctr">
                    <a:defRPr/>
                  </a:pPr>
                  <a:r>
                    <a:rPr lang="es-CO" sz="1600" dirty="0" err="1" smtClean="0">
                      <a:solidFill>
                        <a:schemeClr val="tx1">
                          <a:lumMod val="75000"/>
                          <a:lumOff val="25000"/>
                        </a:schemeClr>
                      </a:solidFill>
                    </a:rPr>
                    <a:t>Deco</a:t>
                  </a:r>
                  <a:r>
                    <a:rPr lang="es-CO" sz="1600" dirty="0" smtClean="0">
                      <a:solidFill>
                        <a:schemeClr val="tx1">
                          <a:lumMod val="75000"/>
                          <a:lumOff val="25000"/>
                        </a:schemeClr>
                      </a:solidFill>
                    </a:rPr>
                    <a:t> 3-8</a:t>
                  </a:r>
                  <a:endParaRPr lang="es-CO" sz="1600" dirty="0">
                    <a:solidFill>
                      <a:schemeClr val="tx1">
                        <a:lumMod val="75000"/>
                        <a:lumOff val="25000"/>
                      </a:schemeClr>
                    </a:solidFill>
                  </a:endParaRPr>
                </a:p>
                <a:p>
                  <a:pPr algn="ctr">
                    <a:defRPr/>
                  </a:pPr>
                  <a:r>
                    <a:rPr lang="es-CO" sz="1600" dirty="0">
                      <a:solidFill>
                        <a:schemeClr val="tx1">
                          <a:lumMod val="75000"/>
                          <a:lumOff val="25000"/>
                        </a:schemeClr>
                      </a:solidFill>
                    </a:rPr>
                    <a:t>    </a:t>
                  </a:r>
                  <a:r>
                    <a:rPr lang="es-CO" sz="1600" dirty="0" smtClean="0">
                      <a:solidFill>
                        <a:schemeClr val="tx1">
                          <a:lumMod val="75000"/>
                          <a:lumOff val="25000"/>
                        </a:schemeClr>
                      </a:solidFill>
                    </a:rPr>
                    <a:t>74138</a:t>
                  </a:r>
                  <a:endParaRPr lang="es-CO" sz="1600" dirty="0">
                    <a:solidFill>
                      <a:schemeClr val="tx1">
                        <a:lumMod val="75000"/>
                        <a:lumOff val="25000"/>
                      </a:schemeClr>
                    </a:solidFill>
                  </a:endParaRPr>
                </a:p>
              </p:txBody>
            </p:sp>
          </p:grpSp>
          <p:grpSp>
            <p:nvGrpSpPr>
              <p:cNvPr id="113" name="112 Grupo"/>
              <p:cNvGrpSpPr/>
              <p:nvPr/>
            </p:nvGrpSpPr>
            <p:grpSpPr>
              <a:xfrm>
                <a:off x="500034" y="3857628"/>
                <a:ext cx="698500" cy="895350"/>
                <a:chOff x="495300" y="3111500"/>
                <a:chExt cx="698500" cy="895350"/>
              </a:xfrm>
            </p:grpSpPr>
            <p:sp>
              <p:nvSpPr>
                <p:cNvPr id="114" name="113 Flecha derecha"/>
                <p:cNvSpPr/>
                <p:nvPr/>
              </p:nvSpPr>
              <p:spPr>
                <a:xfrm>
                  <a:off x="508000" y="3400425"/>
                  <a:ext cx="673100" cy="46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15" name="114 Flecha derecha"/>
                <p:cNvSpPr/>
                <p:nvPr/>
              </p:nvSpPr>
              <p:spPr>
                <a:xfrm>
                  <a:off x="495300" y="3667125"/>
                  <a:ext cx="673100" cy="46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16" name="115 Flecha derecha"/>
                <p:cNvSpPr/>
                <p:nvPr/>
              </p:nvSpPr>
              <p:spPr>
                <a:xfrm>
                  <a:off x="508000" y="3960813"/>
                  <a:ext cx="673100" cy="46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17" name="101 CuadroTexto"/>
                <p:cNvSpPr txBox="1">
                  <a:spLocks noChangeArrowheads="1"/>
                </p:cNvSpPr>
                <p:nvPr/>
              </p:nvSpPr>
              <p:spPr bwMode="auto">
                <a:xfrm>
                  <a:off x="508000" y="3111500"/>
                  <a:ext cx="673100" cy="261938"/>
                </a:xfrm>
                <a:prstGeom prst="rect">
                  <a:avLst/>
                </a:prstGeom>
                <a:noFill/>
                <a:ln w="9525">
                  <a:noFill/>
                  <a:miter lim="800000"/>
                  <a:headEnd/>
                  <a:tailEnd/>
                </a:ln>
              </p:spPr>
              <p:txBody>
                <a:bodyPr>
                  <a:spAutoFit/>
                </a:bodyPr>
                <a:lstStyle/>
                <a:p>
                  <a:pPr algn="ctr"/>
                  <a:r>
                    <a:rPr lang="es-CO" sz="1100" dirty="0" smtClean="0">
                      <a:solidFill>
                        <a:srgbClr val="FF0000"/>
                      </a:solidFill>
                    </a:rPr>
                    <a:t>      P</a:t>
                  </a:r>
                  <a:endParaRPr lang="es-CO" sz="1100" dirty="0">
                    <a:solidFill>
                      <a:srgbClr val="FF0000"/>
                    </a:solidFill>
                  </a:endParaRPr>
                </a:p>
              </p:txBody>
            </p:sp>
            <p:sp>
              <p:nvSpPr>
                <p:cNvPr id="118" name="102 CuadroTexto"/>
                <p:cNvSpPr txBox="1">
                  <a:spLocks noChangeArrowheads="1"/>
                </p:cNvSpPr>
                <p:nvPr/>
              </p:nvSpPr>
              <p:spPr bwMode="auto">
                <a:xfrm>
                  <a:off x="520700" y="3429000"/>
                  <a:ext cx="673100" cy="261938"/>
                </a:xfrm>
                <a:prstGeom prst="rect">
                  <a:avLst/>
                </a:prstGeom>
                <a:noFill/>
                <a:ln w="9525">
                  <a:noFill/>
                  <a:miter lim="800000"/>
                  <a:headEnd/>
                  <a:tailEnd/>
                </a:ln>
              </p:spPr>
              <p:txBody>
                <a:bodyPr>
                  <a:spAutoFit/>
                </a:bodyPr>
                <a:lstStyle/>
                <a:p>
                  <a:pPr algn="ctr"/>
                  <a:r>
                    <a:rPr lang="es-CO" sz="1100" dirty="0" smtClean="0">
                      <a:solidFill>
                        <a:srgbClr val="FF0000"/>
                      </a:solidFill>
                    </a:rPr>
                    <a:t>Cod_P1</a:t>
                  </a:r>
                  <a:endParaRPr lang="es-CO" sz="1100" dirty="0">
                    <a:solidFill>
                      <a:srgbClr val="FF0000"/>
                    </a:solidFill>
                  </a:endParaRPr>
                </a:p>
              </p:txBody>
            </p:sp>
            <p:sp>
              <p:nvSpPr>
                <p:cNvPr id="119" name="103 CuadroTexto"/>
                <p:cNvSpPr txBox="1">
                  <a:spLocks noChangeArrowheads="1"/>
                </p:cNvSpPr>
                <p:nvPr/>
              </p:nvSpPr>
              <p:spPr bwMode="auto">
                <a:xfrm>
                  <a:off x="520700" y="3725863"/>
                  <a:ext cx="673100" cy="261937"/>
                </a:xfrm>
                <a:prstGeom prst="rect">
                  <a:avLst/>
                </a:prstGeom>
                <a:noFill/>
                <a:ln w="9525">
                  <a:noFill/>
                  <a:miter lim="800000"/>
                  <a:headEnd/>
                  <a:tailEnd/>
                </a:ln>
              </p:spPr>
              <p:txBody>
                <a:bodyPr>
                  <a:spAutoFit/>
                </a:bodyPr>
                <a:lstStyle/>
                <a:p>
                  <a:pPr algn="ctr"/>
                  <a:r>
                    <a:rPr lang="es-CO" sz="1100" dirty="0" smtClean="0">
                      <a:solidFill>
                        <a:srgbClr val="FF0000"/>
                      </a:solidFill>
                    </a:rPr>
                    <a:t>Cod_P0</a:t>
                  </a:r>
                  <a:endParaRPr lang="es-CO" sz="1100" dirty="0">
                    <a:solidFill>
                      <a:srgbClr val="FF0000"/>
                    </a:solidFill>
                  </a:endParaRPr>
                </a:p>
              </p:txBody>
            </p:sp>
          </p:grpSp>
          <p:grpSp>
            <p:nvGrpSpPr>
              <p:cNvPr id="129" name="128 Grupo"/>
              <p:cNvGrpSpPr/>
              <p:nvPr/>
            </p:nvGrpSpPr>
            <p:grpSpPr>
              <a:xfrm>
                <a:off x="3500430" y="1536700"/>
                <a:ext cx="1571636" cy="2035176"/>
                <a:chOff x="3500430" y="1536700"/>
                <a:chExt cx="1676400" cy="2389174"/>
              </a:xfrm>
            </p:grpSpPr>
            <p:sp>
              <p:nvSpPr>
                <p:cNvPr id="12" name="11 Proceso"/>
                <p:cNvSpPr/>
                <p:nvPr/>
              </p:nvSpPr>
              <p:spPr>
                <a:xfrm>
                  <a:off x="3500430" y="1536700"/>
                  <a:ext cx="1676400" cy="604838"/>
                </a:xfrm>
                <a:prstGeom prst="flowChartProcess">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3" name="12 Proceso"/>
                <p:cNvSpPr/>
                <p:nvPr/>
              </p:nvSpPr>
              <p:spPr>
                <a:xfrm>
                  <a:off x="3500430" y="2143116"/>
                  <a:ext cx="1676400" cy="604838"/>
                </a:xfrm>
                <a:prstGeom prst="flowChartProcess">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5" name="14 CuadroTexto"/>
                <p:cNvSpPr txBox="1"/>
                <p:nvPr/>
              </p:nvSpPr>
              <p:spPr>
                <a:xfrm>
                  <a:off x="4033830" y="1609716"/>
                  <a:ext cx="609600" cy="433574"/>
                </a:xfrm>
                <a:prstGeom prst="rect">
                  <a:avLst/>
                </a:prstGeom>
                <a:noFill/>
              </p:spPr>
              <p:txBody>
                <a:bodyPr>
                  <a:spAutoFit/>
                </a:bodyPr>
                <a:lstStyle/>
                <a:p>
                  <a:pPr algn="ctr">
                    <a:defRPr/>
                  </a:pPr>
                  <a:r>
                    <a:rPr lang="es-CO" dirty="0" smtClean="0">
                      <a:solidFill>
                        <a:schemeClr val="tx1">
                          <a:lumMod val="75000"/>
                          <a:lumOff val="25000"/>
                        </a:schemeClr>
                      </a:solidFill>
                    </a:rPr>
                    <a:t>$10</a:t>
                  </a:r>
                  <a:endParaRPr lang="es-CO" dirty="0">
                    <a:solidFill>
                      <a:schemeClr val="tx1">
                        <a:lumMod val="75000"/>
                        <a:lumOff val="25000"/>
                      </a:schemeClr>
                    </a:solidFill>
                  </a:endParaRPr>
                </a:p>
              </p:txBody>
            </p:sp>
            <p:sp>
              <p:nvSpPr>
                <p:cNvPr id="124" name="123 CuadroTexto"/>
                <p:cNvSpPr txBox="1"/>
                <p:nvPr/>
              </p:nvSpPr>
              <p:spPr>
                <a:xfrm>
                  <a:off x="4033830" y="2285992"/>
                  <a:ext cx="609600" cy="433574"/>
                </a:xfrm>
                <a:prstGeom prst="rect">
                  <a:avLst/>
                </a:prstGeom>
                <a:noFill/>
              </p:spPr>
              <p:txBody>
                <a:bodyPr>
                  <a:spAutoFit/>
                </a:bodyPr>
                <a:lstStyle/>
                <a:p>
                  <a:pPr algn="ctr">
                    <a:defRPr/>
                  </a:pPr>
                  <a:r>
                    <a:rPr lang="es-CO" dirty="0" smtClean="0">
                      <a:solidFill>
                        <a:schemeClr val="tx1">
                          <a:lumMod val="75000"/>
                          <a:lumOff val="25000"/>
                        </a:schemeClr>
                      </a:solidFill>
                    </a:rPr>
                    <a:t>$20</a:t>
                  </a:r>
                  <a:endParaRPr lang="es-CO" dirty="0">
                    <a:solidFill>
                      <a:schemeClr val="tx1">
                        <a:lumMod val="75000"/>
                        <a:lumOff val="25000"/>
                      </a:schemeClr>
                    </a:solidFill>
                  </a:endParaRPr>
                </a:p>
              </p:txBody>
            </p:sp>
            <p:sp>
              <p:nvSpPr>
                <p:cNvPr id="125" name="124 Proceso"/>
                <p:cNvSpPr/>
                <p:nvPr/>
              </p:nvSpPr>
              <p:spPr>
                <a:xfrm>
                  <a:off x="3500430" y="2714620"/>
                  <a:ext cx="1676400" cy="604838"/>
                </a:xfrm>
                <a:prstGeom prst="flowChartProcess">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26" name="125 Proceso"/>
                <p:cNvSpPr/>
                <p:nvPr/>
              </p:nvSpPr>
              <p:spPr>
                <a:xfrm>
                  <a:off x="3500430" y="3321036"/>
                  <a:ext cx="1676400" cy="604838"/>
                </a:xfrm>
                <a:prstGeom prst="flowChartProcess">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27" name="126 CuadroTexto"/>
                <p:cNvSpPr txBox="1"/>
                <p:nvPr/>
              </p:nvSpPr>
              <p:spPr>
                <a:xfrm>
                  <a:off x="4033830" y="2787635"/>
                  <a:ext cx="609600" cy="433574"/>
                </a:xfrm>
                <a:prstGeom prst="rect">
                  <a:avLst/>
                </a:prstGeom>
                <a:noFill/>
              </p:spPr>
              <p:txBody>
                <a:bodyPr>
                  <a:spAutoFit/>
                </a:bodyPr>
                <a:lstStyle/>
                <a:p>
                  <a:pPr algn="ctr">
                    <a:defRPr/>
                  </a:pPr>
                  <a:r>
                    <a:rPr lang="es-CO" dirty="0" smtClean="0">
                      <a:solidFill>
                        <a:schemeClr val="tx1">
                          <a:lumMod val="75000"/>
                          <a:lumOff val="25000"/>
                        </a:schemeClr>
                      </a:solidFill>
                    </a:rPr>
                    <a:t>$50</a:t>
                  </a:r>
                  <a:endParaRPr lang="es-CO" dirty="0">
                    <a:solidFill>
                      <a:schemeClr val="tx1">
                        <a:lumMod val="75000"/>
                        <a:lumOff val="25000"/>
                      </a:schemeClr>
                    </a:solidFill>
                  </a:endParaRPr>
                </a:p>
              </p:txBody>
            </p:sp>
            <p:sp>
              <p:nvSpPr>
                <p:cNvPr id="128" name="127 CuadroTexto"/>
                <p:cNvSpPr txBox="1"/>
                <p:nvPr/>
              </p:nvSpPr>
              <p:spPr>
                <a:xfrm>
                  <a:off x="3500430" y="3422691"/>
                  <a:ext cx="1600200" cy="397442"/>
                </a:xfrm>
                <a:prstGeom prst="rect">
                  <a:avLst/>
                </a:prstGeom>
                <a:noFill/>
              </p:spPr>
              <p:txBody>
                <a:bodyPr wrap="square">
                  <a:spAutoFit/>
                </a:bodyPr>
                <a:lstStyle/>
                <a:p>
                  <a:pPr algn="ctr">
                    <a:defRPr/>
                  </a:pPr>
                  <a:r>
                    <a:rPr lang="es-CO" sz="1600" dirty="0" smtClean="0">
                      <a:solidFill>
                        <a:schemeClr val="tx1">
                          <a:lumMod val="75000"/>
                          <a:lumOff val="25000"/>
                        </a:schemeClr>
                      </a:solidFill>
                    </a:rPr>
                    <a:t> ACUMULADOR</a:t>
                  </a:r>
                  <a:endParaRPr lang="es-CO" sz="1600" dirty="0">
                    <a:solidFill>
                      <a:schemeClr val="tx1">
                        <a:lumMod val="75000"/>
                        <a:lumOff val="25000"/>
                      </a:schemeClr>
                    </a:solidFill>
                  </a:endParaRPr>
                </a:p>
              </p:txBody>
            </p:sp>
          </p:grpSp>
          <p:grpSp>
            <p:nvGrpSpPr>
              <p:cNvPr id="130" name="129 Grupo"/>
              <p:cNvGrpSpPr/>
              <p:nvPr/>
            </p:nvGrpSpPr>
            <p:grpSpPr>
              <a:xfrm>
                <a:off x="3500430" y="3571876"/>
                <a:ext cx="1571636" cy="2035176"/>
                <a:chOff x="3500430" y="1536700"/>
                <a:chExt cx="1676400" cy="2389174"/>
              </a:xfrm>
            </p:grpSpPr>
            <p:sp>
              <p:nvSpPr>
                <p:cNvPr id="131" name="130 Proceso"/>
                <p:cNvSpPr/>
                <p:nvPr/>
              </p:nvSpPr>
              <p:spPr>
                <a:xfrm>
                  <a:off x="3500430" y="1536700"/>
                  <a:ext cx="1676400" cy="604838"/>
                </a:xfrm>
                <a:prstGeom prst="flowChartProcess">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32" name="131 Proceso"/>
                <p:cNvSpPr/>
                <p:nvPr/>
              </p:nvSpPr>
              <p:spPr>
                <a:xfrm>
                  <a:off x="3500430" y="2143116"/>
                  <a:ext cx="1676400" cy="604838"/>
                </a:xfrm>
                <a:prstGeom prst="flowChartProcess">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33" name="132 CuadroTexto"/>
                <p:cNvSpPr txBox="1"/>
                <p:nvPr/>
              </p:nvSpPr>
              <p:spPr>
                <a:xfrm>
                  <a:off x="4033830" y="1609716"/>
                  <a:ext cx="609600" cy="433574"/>
                </a:xfrm>
                <a:prstGeom prst="rect">
                  <a:avLst/>
                </a:prstGeom>
                <a:noFill/>
              </p:spPr>
              <p:txBody>
                <a:bodyPr>
                  <a:spAutoFit/>
                </a:bodyPr>
                <a:lstStyle/>
                <a:p>
                  <a:pPr algn="ctr">
                    <a:defRPr/>
                  </a:pPr>
                  <a:r>
                    <a:rPr lang="es-CO" dirty="0" smtClean="0">
                      <a:solidFill>
                        <a:schemeClr val="tx1">
                          <a:lumMod val="75000"/>
                          <a:lumOff val="25000"/>
                        </a:schemeClr>
                      </a:solidFill>
                    </a:rPr>
                    <a:t>$50</a:t>
                  </a:r>
                  <a:endParaRPr lang="es-CO" dirty="0">
                    <a:solidFill>
                      <a:schemeClr val="tx1">
                        <a:lumMod val="75000"/>
                        <a:lumOff val="25000"/>
                      </a:schemeClr>
                    </a:solidFill>
                  </a:endParaRPr>
                </a:p>
              </p:txBody>
            </p:sp>
            <p:sp>
              <p:nvSpPr>
                <p:cNvPr id="134" name="133 CuadroTexto"/>
                <p:cNvSpPr txBox="1"/>
                <p:nvPr/>
              </p:nvSpPr>
              <p:spPr>
                <a:xfrm>
                  <a:off x="4033830" y="2285992"/>
                  <a:ext cx="609600" cy="433574"/>
                </a:xfrm>
                <a:prstGeom prst="rect">
                  <a:avLst/>
                </a:prstGeom>
                <a:noFill/>
              </p:spPr>
              <p:txBody>
                <a:bodyPr>
                  <a:spAutoFit/>
                </a:bodyPr>
                <a:lstStyle/>
                <a:p>
                  <a:pPr algn="ctr">
                    <a:defRPr/>
                  </a:pPr>
                  <a:r>
                    <a:rPr lang="es-CO" dirty="0" smtClean="0">
                      <a:solidFill>
                        <a:schemeClr val="tx1">
                          <a:lumMod val="75000"/>
                          <a:lumOff val="25000"/>
                        </a:schemeClr>
                      </a:solidFill>
                    </a:rPr>
                    <a:t>$40</a:t>
                  </a:r>
                  <a:endParaRPr lang="es-CO" dirty="0">
                    <a:solidFill>
                      <a:schemeClr val="tx1">
                        <a:lumMod val="75000"/>
                        <a:lumOff val="25000"/>
                      </a:schemeClr>
                    </a:solidFill>
                  </a:endParaRPr>
                </a:p>
              </p:txBody>
            </p:sp>
            <p:sp>
              <p:nvSpPr>
                <p:cNvPr id="135" name="134 Proceso"/>
                <p:cNvSpPr/>
                <p:nvPr/>
              </p:nvSpPr>
              <p:spPr>
                <a:xfrm>
                  <a:off x="3500430" y="2714620"/>
                  <a:ext cx="1676400" cy="604838"/>
                </a:xfrm>
                <a:prstGeom prst="flowChartProcess">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36" name="135 Proceso"/>
                <p:cNvSpPr/>
                <p:nvPr/>
              </p:nvSpPr>
              <p:spPr>
                <a:xfrm>
                  <a:off x="3500430" y="3321036"/>
                  <a:ext cx="1676400" cy="604838"/>
                </a:xfrm>
                <a:prstGeom prst="flowChartProcess">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37" name="136 CuadroTexto"/>
                <p:cNvSpPr txBox="1"/>
                <p:nvPr/>
              </p:nvSpPr>
              <p:spPr>
                <a:xfrm>
                  <a:off x="4033830" y="2787635"/>
                  <a:ext cx="609600" cy="433574"/>
                </a:xfrm>
                <a:prstGeom prst="rect">
                  <a:avLst/>
                </a:prstGeom>
                <a:noFill/>
              </p:spPr>
              <p:txBody>
                <a:bodyPr>
                  <a:spAutoFit/>
                </a:bodyPr>
                <a:lstStyle/>
                <a:p>
                  <a:pPr algn="ctr">
                    <a:defRPr/>
                  </a:pPr>
                  <a:r>
                    <a:rPr lang="es-CO" dirty="0" smtClean="0">
                      <a:solidFill>
                        <a:schemeClr val="tx1">
                          <a:lumMod val="75000"/>
                          <a:lumOff val="25000"/>
                        </a:schemeClr>
                      </a:solidFill>
                    </a:rPr>
                    <a:t>$30</a:t>
                  </a:r>
                  <a:endParaRPr lang="es-CO" dirty="0">
                    <a:solidFill>
                      <a:schemeClr val="tx1">
                        <a:lumMod val="75000"/>
                        <a:lumOff val="25000"/>
                      </a:schemeClr>
                    </a:solidFill>
                  </a:endParaRPr>
                </a:p>
              </p:txBody>
            </p:sp>
          </p:grpSp>
          <p:sp>
            <p:nvSpPr>
              <p:cNvPr id="139" name="138 CuadroTexto"/>
              <p:cNvSpPr txBox="1"/>
              <p:nvPr/>
            </p:nvSpPr>
            <p:spPr>
              <a:xfrm>
                <a:off x="3500430" y="5214950"/>
                <a:ext cx="1500198" cy="338554"/>
              </a:xfrm>
              <a:prstGeom prst="rect">
                <a:avLst/>
              </a:prstGeom>
              <a:noFill/>
            </p:spPr>
            <p:txBody>
              <a:bodyPr wrap="square">
                <a:spAutoFit/>
              </a:bodyPr>
              <a:lstStyle/>
              <a:p>
                <a:pPr algn="ctr">
                  <a:defRPr/>
                </a:pPr>
                <a:r>
                  <a:rPr lang="es-CO" sz="1600" dirty="0" smtClean="0">
                    <a:solidFill>
                      <a:schemeClr val="tx1">
                        <a:lumMod val="75000"/>
                        <a:lumOff val="25000"/>
                      </a:schemeClr>
                    </a:solidFill>
                  </a:rPr>
                  <a:t> AUXILIAR</a:t>
                </a:r>
                <a:endParaRPr lang="es-CO" sz="1600" dirty="0">
                  <a:solidFill>
                    <a:schemeClr val="tx1">
                      <a:lumMod val="75000"/>
                      <a:lumOff val="25000"/>
                    </a:schemeClr>
                  </a:solidFill>
                </a:endParaRPr>
              </a:p>
            </p:txBody>
          </p:sp>
          <p:grpSp>
            <p:nvGrpSpPr>
              <p:cNvPr id="140" name="139 Grupo"/>
              <p:cNvGrpSpPr/>
              <p:nvPr/>
            </p:nvGrpSpPr>
            <p:grpSpPr>
              <a:xfrm>
                <a:off x="2714612" y="3571876"/>
                <a:ext cx="860417" cy="1428760"/>
                <a:chOff x="2640013" y="1214422"/>
                <a:chExt cx="860417" cy="1428760"/>
              </a:xfrm>
            </p:grpSpPr>
            <p:grpSp>
              <p:nvGrpSpPr>
                <p:cNvPr id="141" name="119 Grupo"/>
                <p:cNvGrpSpPr/>
                <p:nvPr/>
              </p:nvGrpSpPr>
              <p:grpSpPr>
                <a:xfrm>
                  <a:off x="2640013" y="1435095"/>
                  <a:ext cx="713109" cy="1208087"/>
                  <a:chOff x="2640013" y="1435095"/>
                  <a:chExt cx="713109" cy="1208087"/>
                </a:xfrm>
              </p:grpSpPr>
              <p:sp>
                <p:nvSpPr>
                  <p:cNvPr id="145" name="144 Flecha derecha"/>
                  <p:cNvSpPr/>
                  <p:nvPr/>
                </p:nvSpPr>
                <p:spPr bwMode="auto">
                  <a:xfrm>
                    <a:off x="2885510" y="2000240"/>
                    <a:ext cx="455922" cy="128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46" name="145 Flecha derecha"/>
                  <p:cNvSpPr/>
                  <p:nvPr/>
                </p:nvSpPr>
                <p:spPr bwMode="auto">
                  <a:xfrm>
                    <a:off x="2885510" y="1435095"/>
                    <a:ext cx="455922" cy="127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47" name="146 Flecha derecha"/>
                  <p:cNvSpPr/>
                  <p:nvPr/>
                </p:nvSpPr>
                <p:spPr bwMode="auto">
                  <a:xfrm>
                    <a:off x="2897200" y="2516182"/>
                    <a:ext cx="455922" cy="127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48" name="147 Llamada de flecha a la izquierda"/>
                  <p:cNvSpPr/>
                  <p:nvPr/>
                </p:nvSpPr>
                <p:spPr bwMode="auto">
                  <a:xfrm>
                    <a:off x="2640013" y="1435095"/>
                    <a:ext cx="200186" cy="1166811"/>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grpSp>
            <p:sp>
              <p:nvSpPr>
                <p:cNvPr id="142" name="141 CuadroTexto"/>
                <p:cNvSpPr txBox="1"/>
                <p:nvPr/>
              </p:nvSpPr>
              <p:spPr bwMode="auto">
                <a:xfrm>
                  <a:off x="2880843" y="1214422"/>
                  <a:ext cx="619587" cy="261610"/>
                </a:xfrm>
                <a:prstGeom prst="rect">
                  <a:avLst/>
                </a:prstGeom>
                <a:noFill/>
              </p:spPr>
              <p:txBody>
                <a:bodyPr>
                  <a:spAutoFit/>
                </a:bodyPr>
                <a:lstStyle/>
                <a:p>
                  <a:pPr algn="ctr">
                    <a:defRPr/>
                  </a:pPr>
                  <a:r>
                    <a:rPr lang="es-CO" sz="1100" dirty="0" smtClean="0">
                      <a:solidFill>
                        <a:schemeClr val="tx1">
                          <a:lumMod val="75000"/>
                          <a:lumOff val="25000"/>
                        </a:schemeClr>
                      </a:solidFill>
                    </a:rPr>
                    <a:t>OEN4</a:t>
                  </a:r>
                </a:p>
              </p:txBody>
            </p:sp>
            <p:sp>
              <p:nvSpPr>
                <p:cNvPr id="143" name="142 CuadroTexto"/>
                <p:cNvSpPr txBox="1"/>
                <p:nvPr/>
              </p:nvSpPr>
              <p:spPr bwMode="auto">
                <a:xfrm>
                  <a:off x="2857488" y="1755765"/>
                  <a:ext cx="619587" cy="261610"/>
                </a:xfrm>
                <a:prstGeom prst="rect">
                  <a:avLst/>
                </a:prstGeom>
                <a:noFill/>
              </p:spPr>
              <p:txBody>
                <a:bodyPr>
                  <a:spAutoFit/>
                </a:bodyPr>
                <a:lstStyle/>
                <a:p>
                  <a:pPr algn="ctr">
                    <a:defRPr/>
                  </a:pPr>
                  <a:r>
                    <a:rPr lang="es-CO" sz="1100" dirty="0" smtClean="0">
                      <a:solidFill>
                        <a:schemeClr val="tx1">
                          <a:lumMod val="75000"/>
                          <a:lumOff val="25000"/>
                        </a:schemeClr>
                      </a:solidFill>
                    </a:rPr>
                    <a:t>OEN5</a:t>
                  </a:r>
                  <a:endParaRPr lang="es-CO" sz="1100" dirty="0">
                    <a:solidFill>
                      <a:schemeClr val="tx1">
                        <a:lumMod val="75000"/>
                        <a:lumOff val="25000"/>
                      </a:schemeClr>
                    </a:solidFill>
                  </a:endParaRPr>
                </a:p>
              </p:txBody>
            </p:sp>
            <p:sp>
              <p:nvSpPr>
                <p:cNvPr id="144" name="143 CuadroTexto"/>
                <p:cNvSpPr txBox="1"/>
                <p:nvPr/>
              </p:nvSpPr>
              <p:spPr bwMode="auto">
                <a:xfrm>
                  <a:off x="2880843" y="2285992"/>
                  <a:ext cx="619587" cy="261610"/>
                </a:xfrm>
                <a:prstGeom prst="rect">
                  <a:avLst/>
                </a:prstGeom>
                <a:noFill/>
              </p:spPr>
              <p:txBody>
                <a:bodyPr>
                  <a:spAutoFit/>
                </a:bodyPr>
                <a:lstStyle/>
                <a:p>
                  <a:pPr algn="ctr">
                    <a:defRPr/>
                  </a:pPr>
                  <a:r>
                    <a:rPr lang="es-CO" sz="1100" dirty="0" smtClean="0">
                      <a:solidFill>
                        <a:schemeClr val="tx1">
                          <a:lumMod val="75000"/>
                          <a:lumOff val="25000"/>
                        </a:schemeClr>
                      </a:solidFill>
                    </a:rPr>
                    <a:t>OEN6</a:t>
                  </a:r>
                  <a:endParaRPr lang="es-CO" sz="1100" dirty="0">
                    <a:solidFill>
                      <a:schemeClr val="tx1">
                        <a:lumMod val="75000"/>
                        <a:lumOff val="25000"/>
                      </a:schemeClr>
                    </a:solidFill>
                  </a:endParaRPr>
                </a:p>
              </p:txBody>
            </p:sp>
          </p:grpSp>
        </p:grpSp>
        <p:sp>
          <p:nvSpPr>
            <p:cNvPr id="150" name="149 Cerrar llave"/>
            <p:cNvSpPr/>
            <p:nvPr/>
          </p:nvSpPr>
          <p:spPr>
            <a:xfrm>
              <a:off x="5143504" y="1571612"/>
              <a:ext cx="285752" cy="1500198"/>
            </a:xfrm>
            <a:prstGeom prst="rightBrac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1" name="150 CuadroTexto"/>
            <p:cNvSpPr txBox="1"/>
            <p:nvPr/>
          </p:nvSpPr>
          <p:spPr>
            <a:xfrm rot="5400000">
              <a:off x="4935261" y="2137045"/>
              <a:ext cx="1357322" cy="369332"/>
            </a:xfrm>
            <a:prstGeom prst="rect">
              <a:avLst/>
            </a:prstGeom>
            <a:noFill/>
          </p:spPr>
          <p:txBody>
            <a:bodyPr wrap="square">
              <a:spAutoFit/>
            </a:bodyPr>
            <a:lstStyle/>
            <a:p>
              <a:pPr algn="ctr">
                <a:defRPr/>
              </a:pPr>
              <a:r>
                <a:rPr lang="es-CO" dirty="0" smtClean="0">
                  <a:solidFill>
                    <a:schemeClr val="tx1">
                      <a:lumMod val="75000"/>
                      <a:lumOff val="25000"/>
                    </a:schemeClr>
                  </a:solidFill>
                </a:rPr>
                <a:t>MONEDAS</a:t>
              </a:r>
              <a:endParaRPr lang="es-CO" dirty="0">
                <a:solidFill>
                  <a:schemeClr val="tx1">
                    <a:lumMod val="75000"/>
                    <a:lumOff val="25000"/>
                  </a:schemeClr>
                </a:solidFill>
              </a:endParaRPr>
            </a:p>
          </p:txBody>
        </p:sp>
        <p:sp>
          <p:nvSpPr>
            <p:cNvPr id="152" name="151 Cerrar llave"/>
            <p:cNvSpPr/>
            <p:nvPr/>
          </p:nvSpPr>
          <p:spPr>
            <a:xfrm>
              <a:off x="5143504" y="3571876"/>
              <a:ext cx="285752" cy="1500198"/>
            </a:xfrm>
            <a:prstGeom prst="rightBrac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3" name="152 CuadroTexto"/>
            <p:cNvSpPr txBox="1"/>
            <p:nvPr/>
          </p:nvSpPr>
          <p:spPr>
            <a:xfrm rot="5400000">
              <a:off x="4935261" y="4137309"/>
              <a:ext cx="1357322" cy="369332"/>
            </a:xfrm>
            <a:prstGeom prst="rect">
              <a:avLst/>
            </a:prstGeom>
            <a:noFill/>
          </p:spPr>
          <p:txBody>
            <a:bodyPr wrap="square">
              <a:spAutoFit/>
            </a:bodyPr>
            <a:lstStyle/>
            <a:p>
              <a:pPr algn="ctr">
                <a:defRPr/>
              </a:pPr>
              <a:r>
                <a:rPr lang="es-CO" dirty="0" smtClean="0">
                  <a:solidFill>
                    <a:schemeClr val="tx1">
                      <a:lumMod val="75000"/>
                      <a:lumOff val="25000"/>
                    </a:schemeClr>
                  </a:solidFill>
                </a:rPr>
                <a:t>PRODUCTOS</a:t>
              </a:r>
              <a:endParaRPr lang="es-CO" dirty="0">
                <a:solidFill>
                  <a:schemeClr val="tx1">
                    <a:lumMod val="75000"/>
                    <a:lumOff val="25000"/>
                  </a:schemeClr>
                </a:solidFill>
              </a:endParaRPr>
            </a:p>
          </p:txBody>
        </p:sp>
      </p:grpSp>
      <p:sp>
        <p:nvSpPr>
          <p:cNvPr id="191" name="190 CuadroTexto"/>
          <p:cNvSpPr txBox="1"/>
          <p:nvPr/>
        </p:nvSpPr>
        <p:spPr>
          <a:xfrm>
            <a:off x="214282" y="1285860"/>
            <a:ext cx="3000396" cy="5016758"/>
          </a:xfrm>
          <a:prstGeom prst="rect">
            <a:avLst/>
          </a:prstGeom>
          <a:noFill/>
        </p:spPr>
        <p:txBody>
          <a:bodyPr wrap="square" rtlCol="0">
            <a:spAutoFit/>
          </a:bodyPr>
          <a:lstStyle/>
          <a:p>
            <a:pPr algn="just"/>
            <a:r>
              <a:rPr lang="es-CO" sz="2000" b="1" dirty="0" smtClean="0"/>
              <a:t>Funcionamiento:</a:t>
            </a:r>
          </a:p>
          <a:p>
            <a:pPr algn="just"/>
            <a:r>
              <a:rPr lang="es-CO" sz="2000" dirty="0" smtClean="0"/>
              <a:t>Las señales M y P habilitan el decodificador  correspondiente y el código de la moneda o el producto </a:t>
            </a:r>
            <a:r>
              <a:rPr lang="es-CO" sz="2000" dirty="0" smtClean="0"/>
              <a:t>habilita la salida del registro, la cual va al registro “A”.</a:t>
            </a:r>
            <a:endParaRPr lang="es-CO" sz="2000" dirty="0" smtClean="0"/>
          </a:p>
          <a:p>
            <a:pPr algn="just"/>
            <a:endParaRPr lang="es-CO" sz="2000" dirty="0" smtClean="0"/>
          </a:p>
          <a:p>
            <a:pPr algn="just"/>
            <a:r>
              <a:rPr lang="es-CO" sz="2000" dirty="0" smtClean="0"/>
              <a:t>La señal LR3 del registro acumulador  la controla la FSM, la salida de este registro se conecta al bus de datos “B”.</a:t>
            </a:r>
          </a:p>
          <a:p>
            <a:pPr algn="just"/>
            <a:endParaRPr lang="es-CO" sz="2000" dirty="0" smtClean="0"/>
          </a:p>
          <a:p>
            <a:pPr algn="just"/>
            <a:endParaRPr lang="es-CO" sz="2000" dirty="0"/>
          </a:p>
        </p:txBody>
      </p:sp>
      <p:sp>
        <p:nvSpPr>
          <p:cNvPr id="192" name="191 Flecha derecha"/>
          <p:cNvSpPr/>
          <p:nvPr/>
        </p:nvSpPr>
        <p:spPr bwMode="auto">
          <a:xfrm>
            <a:off x="5786446" y="3357562"/>
            <a:ext cx="455922" cy="127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93" name="192 CuadroTexto"/>
          <p:cNvSpPr txBox="1"/>
          <p:nvPr/>
        </p:nvSpPr>
        <p:spPr bwMode="auto">
          <a:xfrm>
            <a:off x="5715008" y="3143248"/>
            <a:ext cx="619587" cy="261610"/>
          </a:xfrm>
          <a:prstGeom prst="rect">
            <a:avLst/>
          </a:prstGeom>
          <a:noFill/>
        </p:spPr>
        <p:txBody>
          <a:bodyPr>
            <a:spAutoFit/>
          </a:bodyPr>
          <a:lstStyle/>
          <a:p>
            <a:pPr algn="ctr">
              <a:defRPr/>
            </a:pPr>
            <a:r>
              <a:rPr lang="es-CO" sz="1100" dirty="0" smtClean="0">
                <a:solidFill>
                  <a:schemeClr val="tx1">
                    <a:lumMod val="75000"/>
                    <a:lumOff val="25000"/>
                  </a:schemeClr>
                </a:solidFill>
              </a:rPr>
              <a:t>LR3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Implementación del Registro</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7</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pic>
        <p:nvPicPr>
          <p:cNvPr id="1026" name="Picture 2"/>
          <p:cNvPicPr>
            <a:picLocks noChangeAspect="1" noChangeArrowheads="1"/>
          </p:cNvPicPr>
          <p:nvPr/>
        </p:nvPicPr>
        <p:blipFill>
          <a:blip r:embed="rId5"/>
          <a:srcRect/>
          <a:stretch>
            <a:fillRect/>
          </a:stretch>
        </p:blipFill>
        <p:spPr bwMode="auto">
          <a:xfrm>
            <a:off x="1000100" y="1357298"/>
            <a:ext cx="6858048" cy="43734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Implementación del Registro</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8</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sp>
        <p:nvSpPr>
          <p:cNvPr id="11" name="10 CuadroTexto"/>
          <p:cNvSpPr txBox="1"/>
          <p:nvPr/>
        </p:nvSpPr>
        <p:spPr>
          <a:xfrm>
            <a:off x="857224" y="1500174"/>
            <a:ext cx="7429552" cy="3985706"/>
          </a:xfrm>
          <a:prstGeom prst="rect">
            <a:avLst/>
          </a:prstGeom>
          <a:noFill/>
        </p:spPr>
        <p:txBody>
          <a:bodyPr wrap="square">
            <a:spAutoFit/>
          </a:bodyPr>
          <a:lstStyle/>
          <a:p>
            <a:pPr algn="just">
              <a:defRPr/>
            </a:pPr>
            <a:r>
              <a:rPr lang="es-CO" sz="2500" dirty="0">
                <a:latin typeface="Times New Roman" pitchFamily="18" charset="0"/>
                <a:cs typeface="Times New Roman" pitchFamily="18" charset="0"/>
              </a:rPr>
              <a:t>La razón por la que se escogió el Lath D (74373) para el Banco de </a:t>
            </a:r>
            <a:r>
              <a:rPr lang="es-CO" sz="2500" dirty="0" smtClean="0">
                <a:latin typeface="Times New Roman" pitchFamily="18" charset="0"/>
                <a:cs typeface="Times New Roman" pitchFamily="18" charset="0"/>
              </a:rPr>
              <a:t>Registro es porque una de sus principales características es que funciona por Pulso y no por flanco, permitiendo ingresar cualquier dato que se encuentre en el bus durante el periodo de activación del </a:t>
            </a:r>
            <a:r>
              <a:rPr lang="es-CO" sz="2500" dirty="0" err="1" smtClean="0">
                <a:latin typeface="Times New Roman" pitchFamily="18" charset="0"/>
                <a:cs typeface="Times New Roman" pitchFamily="18" charset="0"/>
              </a:rPr>
              <a:t>Enable</a:t>
            </a:r>
            <a:r>
              <a:rPr lang="es-CO" sz="2500" dirty="0" smtClean="0">
                <a:latin typeface="Times New Roman" pitchFamily="18" charset="0"/>
                <a:cs typeface="Times New Roman" pitchFamily="18" charset="0"/>
              </a:rPr>
              <a:t>, lo cual es favorable para los datos que salen del </a:t>
            </a:r>
            <a:r>
              <a:rPr lang="es-CO" sz="2500" dirty="0" err="1" smtClean="0">
                <a:latin typeface="Times New Roman" pitchFamily="18" charset="0"/>
                <a:cs typeface="Times New Roman" pitchFamily="18" charset="0"/>
              </a:rPr>
              <a:t>Shifter</a:t>
            </a:r>
            <a:r>
              <a:rPr lang="es-CO" sz="2500" dirty="0" smtClean="0">
                <a:latin typeface="Times New Roman" pitchFamily="18" charset="0"/>
                <a:cs typeface="Times New Roman" pitchFamily="18" charset="0"/>
              </a:rPr>
              <a:t> con un tiempo de retardo aproximado de 15ns y deben ser ingresados al Registro (74373) en el mismo estado.</a:t>
            </a:r>
          </a:p>
          <a:p>
            <a:pPr marL="457200" indent="-457200" algn="just">
              <a:defRPr/>
            </a:pPr>
            <a:endParaRPr lang="es-CO"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142852"/>
            <a:ext cx="7772400" cy="642941"/>
          </a:xfrm>
        </p:spPr>
        <p:txBody>
          <a:bodyPr>
            <a:normAutofit/>
          </a:bodyPr>
          <a:lstStyle/>
          <a:p>
            <a:pPr marL="514350" indent="-514350" algn="l"/>
            <a:r>
              <a:rPr lang="es-CO" sz="3200" b="1" i="1" dirty="0" smtClean="0">
                <a:solidFill>
                  <a:srgbClr val="8A3CC4"/>
                </a:solidFill>
                <a:latin typeface="Times New Roman" pitchFamily="18" charset="0"/>
                <a:cs typeface="Times New Roman" pitchFamily="18" charset="0"/>
              </a:rPr>
              <a:t>Manejo de los buses de datos</a:t>
            </a:r>
            <a:endParaRPr lang="es-CO" sz="3200" b="1" i="1" dirty="0">
              <a:solidFill>
                <a:srgbClr val="8A3CC4"/>
              </a:solidFill>
              <a:latin typeface="Times New Roman" pitchFamily="18" charset="0"/>
              <a:cs typeface="Times New Roman" pitchFamily="18" charset="0"/>
            </a:endParaRPr>
          </a:p>
        </p:txBody>
      </p:sp>
      <p:sp>
        <p:nvSpPr>
          <p:cNvPr id="7" name="6 Marcador de número de diapositiva"/>
          <p:cNvSpPr>
            <a:spLocks noGrp="1"/>
          </p:cNvSpPr>
          <p:nvPr>
            <p:ph type="sldNum" sz="quarter" idx="12"/>
          </p:nvPr>
        </p:nvSpPr>
        <p:spPr/>
        <p:txBody>
          <a:bodyPr/>
          <a:lstStyle/>
          <a:p>
            <a:fld id="{479D9E92-8C24-46C5-B3DB-D18F0FF9A295}" type="slidenum">
              <a:rPr lang="es-CO" sz="1600" smtClean="0">
                <a:solidFill>
                  <a:srgbClr val="0000FF"/>
                </a:solidFill>
                <a:latin typeface="Times New Roman" pitchFamily="18" charset="0"/>
                <a:cs typeface="Times New Roman" pitchFamily="18" charset="0"/>
              </a:rPr>
              <a:pPr/>
              <a:t>9</a:t>
            </a:fld>
            <a:endParaRPr lang="es-CO" sz="1600" dirty="0">
              <a:solidFill>
                <a:srgbClr val="0000FF"/>
              </a:solidFill>
              <a:latin typeface="Times New Roman" pitchFamily="18" charset="0"/>
              <a:cs typeface="Times New Roman" pitchFamily="18" charset="0"/>
            </a:endParaRPr>
          </a:p>
        </p:txBody>
      </p:sp>
      <p:grpSp>
        <p:nvGrpSpPr>
          <p:cNvPr id="3" name="8 Grupo"/>
          <p:cNvGrpSpPr/>
          <p:nvPr/>
        </p:nvGrpSpPr>
        <p:grpSpPr>
          <a:xfrm>
            <a:off x="0" y="66657"/>
            <a:ext cx="9063065" cy="841931"/>
            <a:chOff x="0" y="66657"/>
            <a:chExt cx="9063065" cy="841931"/>
          </a:xfrm>
        </p:grpSpPr>
        <p:pic>
          <p:nvPicPr>
            <p:cNvPr id="6" name="5 Imagen" descr="univalle.bmp"/>
            <p:cNvPicPr>
              <a:picLocks noChangeAspect="1"/>
            </p:cNvPicPr>
            <p:nvPr/>
          </p:nvPicPr>
          <p:blipFill>
            <a:blip r:embed="rId3"/>
            <a:stretch>
              <a:fillRect/>
            </a:stretch>
          </p:blipFill>
          <p:spPr>
            <a:xfrm>
              <a:off x="8501090" y="66657"/>
              <a:ext cx="561975" cy="790575"/>
            </a:xfrm>
            <a:prstGeom prst="rect">
              <a:avLst/>
            </a:prstGeom>
          </p:spPr>
        </p:pic>
        <p:pic>
          <p:nvPicPr>
            <p:cNvPr id="8" name="7 Imagen" descr="univalle2.bmp"/>
            <p:cNvPicPr>
              <a:picLocks noChangeAspect="1"/>
            </p:cNvPicPr>
            <p:nvPr/>
          </p:nvPicPr>
          <p:blipFill>
            <a:blip r:embed="rId4"/>
            <a:stretch>
              <a:fillRect/>
            </a:stretch>
          </p:blipFill>
          <p:spPr>
            <a:xfrm>
              <a:off x="0" y="714356"/>
              <a:ext cx="8429652" cy="194232"/>
            </a:xfrm>
            <a:prstGeom prst="rect">
              <a:avLst/>
            </a:prstGeom>
          </p:spPr>
        </p:pic>
      </p:grpSp>
      <p:pic>
        <p:nvPicPr>
          <p:cNvPr id="2050" name="Picture 2"/>
          <p:cNvPicPr>
            <a:picLocks noChangeAspect="1" noChangeArrowheads="1"/>
          </p:cNvPicPr>
          <p:nvPr/>
        </p:nvPicPr>
        <p:blipFill>
          <a:blip r:embed="rId5"/>
          <a:srcRect/>
          <a:stretch>
            <a:fillRect/>
          </a:stretch>
        </p:blipFill>
        <p:spPr bwMode="auto">
          <a:xfrm>
            <a:off x="1857356" y="1333519"/>
            <a:ext cx="5857875" cy="4810125"/>
          </a:xfrm>
          <a:prstGeom prst="rect">
            <a:avLst/>
          </a:prstGeom>
          <a:noFill/>
          <a:ln w="9525">
            <a:noFill/>
            <a:miter lim="800000"/>
            <a:headEnd/>
            <a:tailEnd/>
          </a:ln>
          <a:effectLst/>
        </p:spPr>
      </p:pic>
      <p:sp>
        <p:nvSpPr>
          <p:cNvPr id="9" name="8 CuadroTexto"/>
          <p:cNvSpPr txBox="1"/>
          <p:nvPr/>
        </p:nvSpPr>
        <p:spPr>
          <a:xfrm>
            <a:off x="285720" y="1071546"/>
            <a:ext cx="1071570" cy="369332"/>
          </a:xfrm>
          <a:prstGeom prst="rect">
            <a:avLst/>
          </a:prstGeom>
          <a:noFill/>
        </p:spPr>
        <p:txBody>
          <a:bodyPr wrap="square" rtlCol="0">
            <a:spAutoFit/>
          </a:bodyPr>
          <a:lstStyle/>
          <a:p>
            <a:r>
              <a:rPr lang="es-CO" b="1" u="sng" dirty="0" smtClean="0"/>
              <a:t>BUS A</a:t>
            </a:r>
            <a:endParaRPr lang="es-CO" b="1" u="sng" dirty="0"/>
          </a:p>
        </p:txBody>
      </p:sp>
      <p:cxnSp>
        <p:nvCxnSpPr>
          <p:cNvPr id="14" name="13 Conector recto de flecha"/>
          <p:cNvCxnSpPr>
            <a:stCxn id="17" idx="3"/>
          </p:cNvCxnSpPr>
          <p:nvPr/>
        </p:nvCxnSpPr>
        <p:spPr>
          <a:xfrm>
            <a:off x="2071670" y="2272721"/>
            <a:ext cx="714380" cy="227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17" idx="3"/>
          </p:cNvCxnSpPr>
          <p:nvPr/>
        </p:nvCxnSpPr>
        <p:spPr>
          <a:xfrm>
            <a:off x="2071670" y="2272721"/>
            <a:ext cx="857256" cy="16563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1000100" y="1687945"/>
            <a:ext cx="1071570" cy="1169551"/>
          </a:xfrm>
          <a:prstGeom prst="rect">
            <a:avLst/>
          </a:prstGeom>
          <a:noFill/>
          <a:ln>
            <a:solidFill>
              <a:schemeClr val="tx1"/>
            </a:solidFill>
          </a:ln>
        </p:spPr>
        <p:txBody>
          <a:bodyPr wrap="square" rtlCol="0">
            <a:spAutoFit/>
          </a:bodyPr>
          <a:lstStyle/>
          <a:p>
            <a:r>
              <a:rPr lang="es-CO" sz="1400" dirty="0" smtClean="0"/>
              <a:t>Salidas de los registros de Valor moneda y producto</a:t>
            </a:r>
            <a:endParaRPr lang="es-CO" sz="1400" dirty="0"/>
          </a:p>
        </p:txBody>
      </p:sp>
      <p:sp>
        <p:nvSpPr>
          <p:cNvPr id="25" name="24 CuadroTexto"/>
          <p:cNvSpPr txBox="1"/>
          <p:nvPr/>
        </p:nvSpPr>
        <p:spPr>
          <a:xfrm>
            <a:off x="357158" y="4192793"/>
            <a:ext cx="1357322" cy="307777"/>
          </a:xfrm>
          <a:prstGeom prst="rect">
            <a:avLst/>
          </a:prstGeom>
          <a:noFill/>
          <a:ln>
            <a:solidFill>
              <a:schemeClr val="tx1"/>
            </a:solidFill>
          </a:ln>
        </p:spPr>
        <p:txBody>
          <a:bodyPr wrap="square" rtlCol="0">
            <a:spAutoFit/>
          </a:bodyPr>
          <a:lstStyle/>
          <a:p>
            <a:r>
              <a:rPr lang="es-CO" sz="1400" dirty="0" smtClean="0"/>
              <a:t>Valor Moneda</a:t>
            </a:r>
            <a:endParaRPr lang="es-CO" sz="1400" dirty="0"/>
          </a:p>
        </p:txBody>
      </p:sp>
      <p:sp>
        <p:nvSpPr>
          <p:cNvPr id="26" name="25 CuadroTexto"/>
          <p:cNvSpPr txBox="1"/>
          <p:nvPr/>
        </p:nvSpPr>
        <p:spPr>
          <a:xfrm>
            <a:off x="357158" y="4786322"/>
            <a:ext cx="1357322" cy="307777"/>
          </a:xfrm>
          <a:prstGeom prst="rect">
            <a:avLst/>
          </a:prstGeom>
          <a:noFill/>
          <a:ln>
            <a:solidFill>
              <a:schemeClr val="tx1"/>
            </a:solidFill>
          </a:ln>
        </p:spPr>
        <p:txBody>
          <a:bodyPr wrap="square" rtlCol="0">
            <a:spAutoFit/>
          </a:bodyPr>
          <a:lstStyle/>
          <a:p>
            <a:r>
              <a:rPr lang="es-CO" sz="1400" dirty="0" smtClean="0"/>
              <a:t>Valor Producto</a:t>
            </a:r>
            <a:endParaRPr lang="es-CO" sz="1400" dirty="0"/>
          </a:p>
        </p:txBody>
      </p:sp>
      <p:cxnSp>
        <p:nvCxnSpPr>
          <p:cNvPr id="28" name="27 Conector recto de flecha"/>
          <p:cNvCxnSpPr>
            <a:stCxn id="25" idx="0"/>
          </p:cNvCxnSpPr>
          <p:nvPr/>
        </p:nvCxnSpPr>
        <p:spPr>
          <a:xfrm rot="5400000" flipH="1" flipV="1">
            <a:off x="1136129" y="3471567"/>
            <a:ext cx="620917" cy="821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a:stCxn id="26" idx="2"/>
          </p:cNvCxnSpPr>
          <p:nvPr/>
        </p:nvCxnSpPr>
        <p:spPr>
          <a:xfrm rot="16200000" flipH="1">
            <a:off x="1279005" y="4850912"/>
            <a:ext cx="335165" cy="821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30 CuadroTexto"/>
          <p:cNvSpPr txBox="1"/>
          <p:nvPr/>
        </p:nvSpPr>
        <p:spPr>
          <a:xfrm>
            <a:off x="5429256" y="4643446"/>
            <a:ext cx="2786082" cy="738664"/>
          </a:xfrm>
          <a:prstGeom prst="rect">
            <a:avLst/>
          </a:prstGeom>
          <a:noFill/>
          <a:ln>
            <a:solidFill>
              <a:schemeClr val="tx1"/>
            </a:solidFill>
          </a:ln>
        </p:spPr>
        <p:txBody>
          <a:bodyPr wrap="square" rtlCol="0">
            <a:spAutoFit/>
          </a:bodyPr>
          <a:lstStyle/>
          <a:p>
            <a:r>
              <a:rPr lang="es-CO" sz="1400" dirty="0" smtClean="0"/>
              <a:t>M_P, señal de control de la FSM.</a:t>
            </a:r>
          </a:p>
          <a:p>
            <a:r>
              <a:rPr lang="es-CO" sz="1400" dirty="0" smtClean="0"/>
              <a:t>M_P = 0, Detecto Moneda </a:t>
            </a:r>
          </a:p>
          <a:p>
            <a:r>
              <a:rPr lang="es-CO" sz="1400" dirty="0" smtClean="0"/>
              <a:t>M_P = 1, Solicitud de producto</a:t>
            </a:r>
          </a:p>
        </p:txBody>
      </p:sp>
      <p:cxnSp>
        <p:nvCxnSpPr>
          <p:cNvPr id="33" name="32 Conector recto de flecha"/>
          <p:cNvCxnSpPr/>
          <p:nvPr/>
        </p:nvCxnSpPr>
        <p:spPr>
          <a:xfrm rot="5400000" flipH="1" flipV="1">
            <a:off x="6464710" y="4393016"/>
            <a:ext cx="35639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rot="5400000">
            <a:off x="6394463" y="3106735"/>
            <a:ext cx="2786082" cy="158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rot="5400000">
            <a:off x="7010423" y="2474106"/>
            <a:ext cx="1860550" cy="307975"/>
          </a:xfrm>
          <a:prstGeom prst="rect">
            <a:avLst/>
          </a:prstGeom>
          <a:noFill/>
        </p:spPr>
        <p:txBody>
          <a:bodyPr wrap="square">
            <a:spAutoFit/>
          </a:bodyPr>
          <a:lstStyle/>
          <a:p>
            <a:pPr>
              <a:defRPr/>
            </a:pPr>
            <a:r>
              <a:rPr lang="es-CO" sz="1400" dirty="0">
                <a:solidFill>
                  <a:schemeClr val="tx1">
                    <a:lumMod val="75000"/>
                    <a:lumOff val="25000"/>
                  </a:schemeClr>
                </a:solidFill>
              </a:rPr>
              <a:t>BUS A</a:t>
            </a:r>
          </a:p>
        </p:txBody>
      </p:sp>
      <p:sp>
        <p:nvSpPr>
          <p:cNvPr id="37" name="36 CuadroTexto"/>
          <p:cNvSpPr txBox="1"/>
          <p:nvPr/>
        </p:nvSpPr>
        <p:spPr>
          <a:xfrm>
            <a:off x="5286380" y="1000108"/>
            <a:ext cx="2571768" cy="523220"/>
          </a:xfrm>
          <a:prstGeom prst="rect">
            <a:avLst/>
          </a:prstGeom>
          <a:noFill/>
          <a:ln>
            <a:solidFill>
              <a:schemeClr val="tx1"/>
            </a:solidFill>
          </a:ln>
        </p:spPr>
        <p:txBody>
          <a:bodyPr wrap="square" rtlCol="0">
            <a:spAutoFit/>
          </a:bodyPr>
          <a:lstStyle/>
          <a:p>
            <a:r>
              <a:rPr lang="es-CO" sz="1400" dirty="0" smtClean="0"/>
              <a:t>Multiplexor que selecciona el valor de la moneda insertada</a:t>
            </a:r>
          </a:p>
        </p:txBody>
      </p:sp>
      <p:cxnSp>
        <p:nvCxnSpPr>
          <p:cNvPr id="39" name="38 Conector recto de flecha"/>
          <p:cNvCxnSpPr/>
          <p:nvPr/>
        </p:nvCxnSpPr>
        <p:spPr>
          <a:xfrm rot="10800000" flipV="1">
            <a:off x="5214942" y="1571612"/>
            <a:ext cx="1143008"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5286380" y="5643578"/>
            <a:ext cx="2571768" cy="523220"/>
          </a:xfrm>
          <a:prstGeom prst="rect">
            <a:avLst/>
          </a:prstGeom>
          <a:noFill/>
          <a:ln>
            <a:solidFill>
              <a:schemeClr val="tx1"/>
            </a:solidFill>
          </a:ln>
        </p:spPr>
        <p:txBody>
          <a:bodyPr wrap="square" rtlCol="0">
            <a:spAutoFit/>
          </a:bodyPr>
          <a:lstStyle/>
          <a:p>
            <a:r>
              <a:rPr lang="es-CO" sz="1400" dirty="0" smtClean="0"/>
              <a:t>Multiplexor que selecciona el valor del producto requerido</a:t>
            </a:r>
          </a:p>
        </p:txBody>
      </p:sp>
      <p:cxnSp>
        <p:nvCxnSpPr>
          <p:cNvPr id="43" name="42 Conector recto de flecha"/>
          <p:cNvCxnSpPr/>
          <p:nvPr/>
        </p:nvCxnSpPr>
        <p:spPr>
          <a:xfrm rot="16200000" flipV="1">
            <a:off x="4714876" y="5429264"/>
            <a:ext cx="571504" cy="4286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3023</TotalTime>
  <Words>1246</Words>
  <Application>Microsoft Office PowerPoint</Application>
  <PresentationFormat>Presentación en pantalla (4:3)</PresentationFormat>
  <Paragraphs>436</Paragraphs>
  <Slides>22</Slides>
  <Notes>22</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Diseño de un circuito controlador para una maquina de venta de gaseosas</vt:lpstr>
      <vt:lpstr>Problema</vt:lpstr>
      <vt:lpstr>Especificaciones de diseño</vt:lpstr>
      <vt:lpstr>Principio de funcionamiento</vt:lpstr>
      <vt:lpstr>Codificación sensor de monedas y productos</vt:lpstr>
      <vt:lpstr>Implementación del Registro.</vt:lpstr>
      <vt:lpstr>Implementación del Registro</vt:lpstr>
      <vt:lpstr>Implementación del Registro</vt:lpstr>
      <vt:lpstr>Manejo de los buses de datos</vt:lpstr>
      <vt:lpstr>Manejo de los buses de datos</vt:lpstr>
      <vt:lpstr>Implementación ALU</vt:lpstr>
      <vt:lpstr>Implementación ALU</vt:lpstr>
      <vt:lpstr>Implementación ALU</vt:lpstr>
      <vt:lpstr>Diagrama ASM</vt:lpstr>
      <vt:lpstr>Diagrama ASM</vt:lpstr>
      <vt:lpstr>Tabla de Valores Lógicos de las Salidas</vt:lpstr>
      <vt:lpstr>FSM</vt:lpstr>
      <vt:lpstr>Simulación</vt:lpstr>
      <vt:lpstr>Simulación</vt:lpstr>
      <vt:lpstr>Simulación</vt:lpstr>
      <vt:lpstr>Simulación</vt:lpstr>
      <vt:lpstr>Simulación</vt:lpstr>
    </vt:vector>
  </TitlesOfParts>
  <Company>Hogar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Mauricio Ramirez</dc:creator>
  <cp:lastModifiedBy>Mauricio Ramirez</cp:lastModifiedBy>
  <cp:revision>883</cp:revision>
  <dcterms:created xsi:type="dcterms:W3CDTF">2009-01-17T02:29:24Z</dcterms:created>
  <dcterms:modified xsi:type="dcterms:W3CDTF">2009-01-20T13:23:36Z</dcterms:modified>
</cp:coreProperties>
</file>