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1E785B4-DBE0-4179-A425-B729D2F2B39D}" type="datetimeFigureOut">
              <a:rPr lang="es-CO" smtClean="0"/>
              <a:pPr/>
              <a:t>22/01/2008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3591BB-AE93-4479-84EC-37B47260A12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Logaritmo en Base 2</a:t>
            </a:r>
            <a:br>
              <a:rPr lang="es-ES" dirty="0" smtClean="0"/>
            </a:br>
            <a:r>
              <a:rPr lang="es-ES" dirty="0" smtClean="0"/>
              <a:t>log</a:t>
            </a:r>
            <a:r>
              <a:rPr lang="es-ES" baseline="-25000" dirty="0" smtClean="0"/>
              <a:t>2</a:t>
            </a:r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943808"/>
            <a:ext cx="7772400" cy="1199704"/>
          </a:xfrm>
        </p:spPr>
        <p:txBody>
          <a:bodyPr/>
          <a:lstStyle/>
          <a:p>
            <a:r>
              <a:rPr lang="es-ES" dirty="0" smtClean="0"/>
              <a:t>Juan Manuel Marmolejo Tejada</a:t>
            </a:r>
          </a:p>
          <a:p>
            <a:r>
              <a:rPr lang="es-ES" dirty="0" smtClean="0"/>
              <a:t>EIEE, Universidad del Valle</a:t>
            </a:r>
            <a:endParaRPr lang="es-CO" dirty="0"/>
          </a:p>
        </p:txBody>
      </p:sp>
      <p:pic>
        <p:nvPicPr>
          <p:cNvPr id="4" name="3 Imagen" descr="Logo Univall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24" y="5357826"/>
            <a:ext cx="928694" cy="13101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 smtClean="0"/>
              <a:t>Teniendo en cuenta que </a:t>
            </a:r>
            <a:r>
              <a:rPr lang="es-CO" sz="2400" i="1" dirty="0" smtClean="0"/>
              <a:t>l</a:t>
            </a:r>
            <a:r>
              <a:rPr lang="es-ES" sz="2400" i="1" dirty="0" err="1" smtClean="0"/>
              <a:t>og</a:t>
            </a:r>
            <a:r>
              <a:rPr lang="es-ES" sz="2400" i="1" dirty="0" smtClean="0"/>
              <a:t>(A) = -</a:t>
            </a:r>
            <a:r>
              <a:rPr lang="es-CO" sz="2400" i="1" dirty="0" smtClean="0"/>
              <a:t> l</a:t>
            </a:r>
            <a:r>
              <a:rPr lang="es-ES" sz="2400" i="1" dirty="0" err="1" smtClean="0"/>
              <a:t>og</a:t>
            </a:r>
            <a:r>
              <a:rPr lang="es-ES" sz="2400" i="1" dirty="0" smtClean="0"/>
              <a:t>(1/A)</a:t>
            </a:r>
            <a:r>
              <a:rPr lang="es-ES" sz="2400" dirty="0" smtClean="0"/>
              <a:t>, se puede calcular el logaritmo de un número </a:t>
            </a:r>
            <a:r>
              <a:rPr lang="es-ES" sz="2400" i="1" dirty="0" smtClean="0"/>
              <a:t>A</a:t>
            </a:r>
            <a:r>
              <a:rPr lang="es-ES" sz="2400" dirty="0" smtClean="0"/>
              <a:t> tal que </a:t>
            </a:r>
            <a:r>
              <a:rPr lang="es-ES" sz="2400" i="1" dirty="0" smtClean="0"/>
              <a:t>0&lt;A&lt;1</a:t>
            </a:r>
            <a:r>
              <a:rPr lang="es-ES" sz="2400" dirty="0" smtClean="0"/>
              <a:t>, mediante el cálculo del logaritmo de 1/A y la inclusión de un signo negativo, como se ve a continuación.</a:t>
            </a:r>
          </a:p>
          <a:p>
            <a:pPr algn="just"/>
            <a:r>
              <a:rPr lang="es-CO" sz="2400" dirty="0" smtClean="0"/>
              <a:t>Luego, se realiza una prueba del algoritmo para calcular </a:t>
            </a:r>
            <a:r>
              <a:rPr lang="es-ES" sz="2400" i="1" dirty="0" smtClean="0"/>
              <a:t>log</a:t>
            </a:r>
            <a:r>
              <a:rPr lang="es-ES" sz="2400" i="1" baseline="-25000" dirty="0" smtClean="0"/>
              <a:t>2</a:t>
            </a:r>
            <a:r>
              <a:rPr lang="es-ES" sz="2400" i="1" dirty="0" smtClean="0"/>
              <a:t>0,625.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Logaritmo de Números entre 0 y 1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Logaritmo de Números entre 0 y 1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785918" y="1000108"/>
            <a:ext cx="65722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X=A; //número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Y=0; //exponente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Z=1; //cuenta cifras 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significativas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S=0; //signo</a:t>
            </a:r>
            <a:endParaRPr lang="es-C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(X&lt;1)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X=1/X;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S=1;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(X&gt;=2)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X=X/2;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Y=Y+1;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(Z&gt;0.0001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s-C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X=X*X;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Z=Z/2;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(X&gt;=2)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	Y=Y+Z;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	X=X/2;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CO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85720" y="4429132"/>
            <a:ext cx="2643206" cy="2428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85720" y="3214686"/>
            <a:ext cx="2643206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85720" y="2000240"/>
            <a:ext cx="2643206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Prueba del Algoritmo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071802" y="1885964"/>
          <a:ext cx="5956299" cy="3543300"/>
        </p:xfrm>
        <a:graphic>
          <a:graphicData uri="http://schemas.openxmlformats.org/drawingml/2006/table">
            <a:tbl>
              <a:tblPr/>
              <a:tblGrid>
                <a:gridCol w="761594"/>
                <a:gridCol w="761594"/>
                <a:gridCol w="977379"/>
                <a:gridCol w="837753"/>
                <a:gridCol w="990072"/>
                <a:gridCol w="866313"/>
                <a:gridCol w="761594"/>
              </a:tblGrid>
              <a:tr h="26670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00,1010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01,000000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01,1001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10,0111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00,100000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01,0011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00,100000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01,0110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00,010000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01,1110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00,001000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00,000100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01,1100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00,100100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00,000010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0,03125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01,1000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00,100110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10,0100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00,000001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0,015625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01,0010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00,100111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11 Rectángulo"/>
          <p:cNvSpPr/>
          <p:nvPr/>
        </p:nvSpPr>
        <p:spPr>
          <a:xfrm>
            <a:off x="1142976" y="4929198"/>
            <a:ext cx="1785950" cy="1714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14282" y="1000108"/>
            <a:ext cx="278608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X=A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Y=0;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Z=1;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S=0;</a:t>
            </a:r>
            <a:endParaRPr lang="es-C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(X&lt;1)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X=1/X;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S=1;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(X&gt;=2)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X=X/2;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Y=Y+1;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(Z&gt;0.0001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s-C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X=X*X;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Z=Z/2;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(X&gt;=2)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	Y=Y+Z;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	X=X/2;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C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143504" y="5927071"/>
            <a:ext cx="235745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200" dirty="0" smtClean="0"/>
              <a:t>2</a:t>
            </a:r>
            <a:r>
              <a:rPr lang="es-CO" sz="2200" baseline="30000" dirty="0" smtClean="0"/>
              <a:t>-0,6093</a:t>
            </a:r>
            <a:r>
              <a:rPr lang="es-CO" sz="2200" dirty="0" smtClean="0"/>
              <a:t> = 0,655</a:t>
            </a:r>
            <a:endParaRPr lang="es-E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dirty="0" smtClean="0"/>
              <a:t>Como se aprecia en la prueba, se pierde bastante precisión desde el momento de invertir el número que se quiere calcular.</a:t>
            </a:r>
          </a:p>
          <a:p>
            <a:pPr algn="just"/>
            <a:r>
              <a:rPr lang="es-CO" dirty="0" smtClean="0"/>
              <a:t>Esto indica que se puede optimizar el resultado en la medida en la que se aumenten los tamaños de los registros.</a:t>
            </a:r>
          </a:p>
          <a:p>
            <a:pPr algn="just"/>
            <a:r>
              <a:rPr lang="es-CO" dirty="0" smtClean="0"/>
              <a:t>Con lo anterior, se puede proceder a ver el logaritmo como un bit se signo (1 negativo y 0 positivo), seguido de una serie de bits que determinan la magnitud para realizar entonces operaciones aritméticas con ellos.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Prueba del Algoritmo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dirty="0" smtClean="0"/>
              <a:t>Teniendo el resultado, almacenado en el registro Y, se puede proceder a hacer operaciones con logaritmos bajo la siguiente notación:</a:t>
            </a:r>
          </a:p>
          <a:p>
            <a:pPr algn="ctr">
              <a:buNone/>
            </a:pPr>
            <a:r>
              <a:rPr lang="es-CO" dirty="0" smtClean="0"/>
              <a:t>	(SA, LA) = (signo (A), log</a:t>
            </a:r>
            <a:r>
              <a:rPr lang="es-CO" baseline="-25000" dirty="0" smtClean="0"/>
              <a:t>2</a:t>
            </a:r>
            <a:r>
              <a:rPr lang="es-CO" dirty="0" smtClean="0"/>
              <a:t>|A|)</a:t>
            </a:r>
          </a:p>
          <a:p>
            <a:pPr lvl="1" algn="just"/>
            <a:endParaRPr lang="es-CO" dirty="0" smtClean="0"/>
          </a:p>
          <a:p>
            <a:pPr lvl="1" algn="just"/>
            <a:r>
              <a:rPr lang="es-CO" dirty="0" smtClean="0"/>
              <a:t>Suma - Resta</a:t>
            </a:r>
          </a:p>
          <a:p>
            <a:pPr lvl="1" algn="just">
              <a:buNone/>
            </a:pPr>
            <a:r>
              <a:rPr lang="es-CO" dirty="0" smtClean="0"/>
              <a:t>	(SX, LX) ± (SY, LY) = (SZ, LZ)</a:t>
            </a:r>
          </a:p>
          <a:p>
            <a:pPr lvl="1" algn="just"/>
            <a:r>
              <a:rPr lang="es-CO" dirty="0" smtClean="0"/>
              <a:t>Multiplicación</a:t>
            </a:r>
          </a:p>
          <a:p>
            <a:pPr lvl="1" algn="just">
              <a:buNone/>
            </a:pPr>
            <a:r>
              <a:rPr lang="es-CO" dirty="0" smtClean="0"/>
              <a:t>	(SX, LX) x (SY, LY) = (SX ⊕ SY, LX + LY)</a:t>
            </a:r>
          </a:p>
          <a:p>
            <a:pPr lvl="1" algn="just"/>
            <a:r>
              <a:rPr lang="es-CO" dirty="0" smtClean="0"/>
              <a:t>División</a:t>
            </a:r>
          </a:p>
          <a:p>
            <a:pPr lvl="1" algn="just">
              <a:buNone/>
            </a:pPr>
            <a:r>
              <a:rPr lang="es-CO" dirty="0" smtClean="0"/>
              <a:t>	(SX, LX) / (SY, LY) = (SX ⊕ SY, LX - LY)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Aritmética con Logaritmos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El algoritmo para obtener </a:t>
            </a:r>
            <a:r>
              <a:rPr lang="es-ES" i="1" dirty="0" smtClean="0"/>
              <a:t>Y=log</a:t>
            </a:r>
            <a:r>
              <a:rPr lang="es-ES" i="1" baseline="-25000" dirty="0" smtClean="0"/>
              <a:t>2</a:t>
            </a:r>
            <a:r>
              <a:rPr lang="es-ES" i="1" dirty="0" smtClean="0"/>
              <a:t>A</a:t>
            </a:r>
            <a:r>
              <a:rPr lang="es-ES" dirty="0" smtClean="0"/>
              <a:t> consta de dos partes:</a:t>
            </a:r>
          </a:p>
          <a:p>
            <a:pPr lvl="1" algn="just"/>
            <a:r>
              <a:rPr lang="es-ES" dirty="0" smtClean="0"/>
              <a:t>Determinación de la parte entera del resultado:</a:t>
            </a:r>
          </a:p>
          <a:p>
            <a:pPr lvl="2" algn="just"/>
            <a:r>
              <a:rPr lang="es-ES" dirty="0" smtClean="0"/>
              <a:t>Para este paso, se divide el número </a:t>
            </a:r>
            <a:r>
              <a:rPr lang="es-ES" i="1" dirty="0" smtClean="0"/>
              <a:t>A</a:t>
            </a:r>
            <a:r>
              <a:rPr lang="es-ES" dirty="0" smtClean="0"/>
              <a:t> entre 2 y se cuentan las veces que se puede operar el número antes de que el valor resultante </a:t>
            </a:r>
            <a:r>
              <a:rPr lang="es-ES" i="1" dirty="0" smtClean="0"/>
              <a:t>a</a:t>
            </a:r>
            <a:r>
              <a:rPr lang="es-ES" dirty="0" smtClean="0"/>
              <a:t> cumpla 1≤</a:t>
            </a:r>
            <a:r>
              <a:rPr lang="es-ES" i="1" dirty="0" smtClean="0"/>
              <a:t>a</a:t>
            </a:r>
            <a:r>
              <a:rPr lang="es-ES" dirty="0" smtClean="0"/>
              <a:t>&lt;2.</a:t>
            </a:r>
          </a:p>
          <a:p>
            <a:pPr lvl="2" algn="just"/>
            <a:r>
              <a:rPr lang="es-ES" dirty="0" smtClean="0"/>
              <a:t>El conteo del número de veces corresponde al incremento del valor de </a:t>
            </a:r>
            <a:r>
              <a:rPr lang="es-ES" i="1" dirty="0" smtClean="0"/>
              <a:t>Y</a:t>
            </a:r>
            <a:r>
              <a:rPr lang="es-ES" dirty="0" smtClean="0"/>
              <a:t>, pues esta es la parte entera del resultado y las cifras significativas se le irán agregando con el paso a continuación.</a:t>
            </a:r>
            <a:endParaRPr lang="es-ES" i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del Logaritmo 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s-ES" dirty="0" smtClean="0"/>
              <a:t>Cálculo de las cifras significativas:</a:t>
            </a:r>
          </a:p>
          <a:p>
            <a:pPr lvl="2" algn="just"/>
            <a:r>
              <a:rPr lang="es-ES" dirty="0" smtClean="0"/>
              <a:t>Asumiendo </a:t>
            </a:r>
            <a:r>
              <a:rPr lang="es-ES" i="1" dirty="0" smtClean="0"/>
              <a:t>a=2</a:t>
            </a:r>
            <a:r>
              <a:rPr lang="es-ES" i="1" baseline="30000" dirty="0" smtClean="0"/>
              <a:t>y</a:t>
            </a:r>
            <a:r>
              <a:rPr lang="es-ES" dirty="0" smtClean="0"/>
              <a:t>, donde </a:t>
            </a:r>
            <a:r>
              <a:rPr lang="es-ES" i="1" dirty="0" smtClean="0"/>
              <a:t>y</a:t>
            </a:r>
            <a:r>
              <a:rPr lang="es-ES" dirty="0" smtClean="0"/>
              <a:t> corresponde a las cifras significativas del resultado, la idea es elevar al cuadrado ambas partes de la ecuación </a:t>
            </a:r>
            <a:r>
              <a:rPr lang="es-ES" i="1" dirty="0" smtClean="0"/>
              <a:t>a</a:t>
            </a:r>
            <a:r>
              <a:rPr lang="es-ES" i="1" baseline="30000" dirty="0" smtClean="0"/>
              <a:t>2</a:t>
            </a:r>
            <a:r>
              <a:rPr lang="es-ES" i="1" dirty="0" smtClean="0"/>
              <a:t>=2</a:t>
            </a:r>
            <a:r>
              <a:rPr lang="es-ES" i="1" baseline="30000" dirty="0" smtClean="0"/>
              <a:t>2y</a:t>
            </a:r>
            <a:r>
              <a:rPr lang="es-ES" dirty="0" smtClean="0"/>
              <a:t>.</a:t>
            </a:r>
          </a:p>
          <a:p>
            <a:pPr lvl="2" algn="just"/>
            <a:r>
              <a:rPr lang="es-ES" dirty="0" smtClean="0"/>
              <a:t>De allí, </a:t>
            </a:r>
            <a:r>
              <a:rPr lang="es-ES" i="1" dirty="0" smtClean="0"/>
              <a:t>2y</a:t>
            </a:r>
            <a:r>
              <a:rPr lang="es-ES" dirty="0" smtClean="0"/>
              <a:t> debe ser visto como </a:t>
            </a:r>
            <a:r>
              <a:rPr lang="es-ES" i="1" dirty="0" err="1" smtClean="0"/>
              <a:t>e.sssss</a:t>
            </a:r>
            <a:r>
              <a:rPr lang="es-ES" dirty="0" smtClean="0"/>
              <a:t>, donde las </a:t>
            </a:r>
            <a:r>
              <a:rPr lang="es-ES" i="1" dirty="0" smtClean="0"/>
              <a:t>s</a:t>
            </a:r>
            <a:r>
              <a:rPr lang="es-ES" dirty="0" smtClean="0"/>
              <a:t>’ representan el número de los dígitos binarios desconocidos, y </a:t>
            </a:r>
            <a:r>
              <a:rPr lang="es-ES" i="1" dirty="0" smtClean="0"/>
              <a:t>e</a:t>
            </a:r>
            <a:r>
              <a:rPr lang="es-ES" dirty="0" smtClean="0"/>
              <a:t> es 0 o 1. De esta forma:</a:t>
            </a:r>
          </a:p>
          <a:p>
            <a:pPr lvl="3" algn="just"/>
            <a:r>
              <a:rPr lang="es-ES" dirty="0" smtClean="0"/>
              <a:t>Si </a:t>
            </a:r>
            <a:r>
              <a:rPr lang="es-ES" i="1" dirty="0" smtClean="0"/>
              <a:t>y=1</a:t>
            </a:r>
            <a:r>
              <a:rPr lang="es-ES" dirty="0" smtClean="0"/>
              <a:t>, </a:t>
            </a:r>
            <a:r>
              <a:rPr lang="es-ES" i="1" dirty="0" smtClean="0"/>
              <a:t>a=2</a:t>
            </a:r>
            <a:r>
              <a:rPr lang="es-ES" i="1" baseline="30000" dirty="0" smtClean="0"/>
              <a:t>1.ssss</a:t>
            </a:r>
            <a:r>
              <a:rPr lang="es-ES" i="1" dirty="0" smtClean="0"/>
              <a:t>≥2.</a:t>
            </a:r>
          </a:p>
          <a:p>
            <a:pPr lvl="3" algn="just"/>
            <a:r>
              <a:rPr lang="es-ES" dirty="0" smtClean="0"/>
              <a:t>Si </a:t>
            </a:r>
            <a:r>
              <a:rPr lang="es-ES" i="1" dirty="0" smtClean="0"/>
              <a:t>y=0</a:t>
            </a:r>
            <a:r>
              <a:rPr lang="es-ES" dirty="0" smtClean="0"/>
              <a:t>, </a:t>
            </a:r>
            <a:r>
              <a:rPr lang="es-ES" i="1" dirty="0" smtClean="0"/>
              <a:t>a=2</a:t>
            </a:r>
            <a:r>
              <a:rPr lang="es-ES" i="1" baseline="30000" dirty="0" smtClean="0"/>
              <a:t>0.ssss</a:t>
            </a:r>
            <a:r>
              <a:rPr lang="es-ES" i="1" dirty="0" smtClean="0"/>
              <a:t>&lt;2.</a:t>
            </a:r>
          </a:p>
          <a:p>
            <a:pPr lvl="2" algn="just"/>
            <a:r>
              <a:rPr lang="es-ES" dirty="0" smtClean="0"/>
              <a:t>De esta forma, la comparación entre </a:t>
            </a:r>
            <a:r>
              <a:rPr lang="es-ES" i="1" dirty="0" smtClean="0"/>
              <a:t>a</a:t>
            </a:r>
            <a:r>
              <a:rPr lang="es-ES" dirty="0" smtClean="0"/>
              <a:t> y 2, indica el valor del dígito más significativo de </a:t>
            </a:r>
            <a:r>
              <a:rPr lang="es-ES" i="1" dirty="0" smtClean="0"/>
              <a:t>y</a:t>
            </a:r>
            <a:r>
              <a:rPr lang="es-ES" dirty="0" smtClean="0"/>
              <a:t>.</a:t>
            </a:r>
          </a:p>
          <a:p>
            <a:pPr lvl="2" algn="just"/>
            <a:r>
              <a:rPr lang="es-ES" dirty="0" smtClean="0"/>
              <a:t>Lo anterior se repite hasta encontrar suficientes cifras significativas del resultado </a:t>
            </a:r>
            <a:r>
              <a:rPr lang="es-ES" i="1" dirty="0" smtClean="0"/>
              <a:t>Y</a:t>
            </a:r>
            <a:r>
              <a:rPr lang="es-ES" dirty="0" smtClean="0"/>
              <a:t>.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del Logaritmo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Sumando los pasos, el algoritmo en lenguaje de programación para </a:t>
            </a:r>
            <a:r>
              <a:rPr lang="es-ES" i="1" dirty="0" smtClean="0"/>
              <a:t>Y=log</a:t>
            </a:r>
            <a:r>
              <a:rPr lang="es-ES" i="1" baseline="-25000" dirty="0" smtClean="0"/>
              <a:t>2</a:t>
            </a:r>
            <a:r>
              <a:rPr lang="es-ES" i="1" dirty="0" smtClean="0"/>
              <a:t>A</a:t>
            </a:r>
            <a:r>
              <a:rPr lang="es-ES" dirty="0" smtClean="0"/>
              <a:t> es: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del Logaritmo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1785918" y="2357430"/>
            <a:ext cx="6572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X=A; //número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Y=0; //exponente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Z=1; //cuenta cifras significativas</a:t>
            </a:r>
          </a:p>
          <a:p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(X&gt;=2)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X=X/2;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Y=Y+1;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(Z&gt;0.0001) //esta condición se puede manipular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X=X*X;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Z=Z/2;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(X&gt;=2)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	Y=Y+Z;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	X=X/2;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CO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" dirty="0" smtClean="0"/>
              <a:t>En primera instancia, se harán pruebas pequeñas con registros de 8 bits, es decir, se utilizarán los registro X, Y </a:t>
            </a:r>
            <a:r>
              <a:rPr lang="es-ES" dirty="0" err="1" smtClean="0"/>
              <a:t>y</a:t>
            </a:r>
            <a:r>
              <a:rPr lang="es-ES" dirty="0" smtClean="0"/>
              <a:t> Z, que son las variables necesarias para el programa.</a:t>
            </a:r>
          </a:p>
          <a:p>
            <a:pPr lvl="1" algn="just"/>
            <a:r>
              <a:rPr lang="es-ES" dirty="0" smtClean="0"/>
              <a:t>X es el número a operar. Los MSB serán la parte entera y los LSB serán las cifras significativas: x</a:t>
            </a:r>
            <a:r>
              <a:rPr lang="es-ES" baseline="-25000" dirty="0" smtClean="0"/>
              <a:t>7</a:t>
            </a:r>
            <a:r>
              <a:rPr lang="es-ES" dirty="0" smtClean="0"/>
              <a:t>x</a:t>
            </a:r>
            <a:r>
              <a:rPr lang="es-ES" baseline="-25000" dirty="0" smtClean="0"/>
              <a:t>6</a:t>
            </a:r>
            <a:r>
              <a:rPr lang="es-ES" dirty="0" smtClean="0"/>
              <a:t>x</a:t>
            </a:r>
            <a:r>
              <a:rPr lang="es-ES" baseline="-25000" dirty="0" smtClean="0"/>
              <a:t>5</a:t>
            </a:r>
            <a:r>
              <a:rPr lang="es-ES" dirty="0" smtClean="0"/>
              <a:t>x</a:t>
            </a:r>
            <a:r>
              <a:rPr lang="es-ES" baseline="-25000" dirty="0" smtClean="0"/>
              <a:t>4</a:t>
            </a:r>
            <a:r>
              <a:rPr lang="es-ES" dirty="0" smtClean="0"/>
              <a:t>.x</a:t>
            </a:r>
            <a:r>
              <a:rPr lang="es-ES" baseline="-25000" dirty="0" smtClean="0"/>
              <a:t>3</a:t>
            </a:r>
            <a:r>
              <a:rPr lang="es-ES" dirty="0" smtClean="0"/>
              <a:t>x</a:t>
            </a:r>
            <a:r>
              <a:rPr lang="es-ES" baseline="-25000" dirty="0" smtClean="0"/>
              <a:t>2</a:t>
            </a:r>
            <a:r>
              <a:rPr lang="es-ES" dirty="0" smtClean="0"/>
              <a:t>x</a:t>
            </a:r>
            <a:r>
              <a:rPr lang="es-ES" baseline="-25000" dirty="0" smtClean="0"/>
              <a:t>1</a:t>
            </a:r>
            <a:r>
              <a:rPr lang="es-ES" dirty="0" smtClean="0"/>
              <a:t>x</a:t>
            </a:r>
            <a:r>
              <a:rPr lang="es-ES" baseline="-25000" dirty="0" smtClean="0"/>
              <a:t>0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smtClean="0"/>
              <a:t>Como el máximo número que se podría operar es 15.9375, el resultado máximo esperado es 3.9943, indicando que el exponente Y podría tener 2 cifras enteras y 6 significativas: y</a:t>
            </a:r>
            <a:r>
              <a:rPr lang="es-ES" baseline="-25000" dirty="0" smtClean="0"/>
              <a:t>7</a:t>
            </a:r>
            <a:r>
              <a:rPr lang="es-ES" dirty="0" smtClean="0"/>
              <a:t>y</a:t>
            </a:r>
            <a:r>
              <a:rPr lang="es-ES" baseline="-25000" dirty="0" smtClean="0"/>
              <a:t>6</a:t>
            </a:r>
            <a:r>
              <a:rPr lang="es-ES" dirty="0" smtClean="0"/>
              <a:t>.y</a:t>
            </a:r>
            <a:r>
              <a:rPr lang="es-ES" baseline="-25000" dirty="0" smtClean="0"/>
              <a:t>5</a:t>
            </a:r>
            <a:r>
              <a:rPr lang="es-ES" dirty="0" smtClean="0"/>
              <a:t>y</a:t>
            </a:r>
            <a:r>
              <a:rPr lang="es-ES" baseline="-25000" dirty="0" smtClean="0"/>
              <a:t>4</a:t>
            </a:r>
            <a:r>
              <a:rPr lang="es-ES" dirty="0" smtClean="0"/>
              <a:t>y</a:t>
            </a:r>
            <a:r>
              <a:rPr lang="es-ES" baseline="-25000" dirty="0" smtClean="0"/>
              <a:t>3</a:t>
            </a:r>
            <a:r>
              <a:rPr lang="es-ES" dirty="0" smtClean="0"/>
              <a:t>y</a:t>
            </a:r>
            <a:r>
              <a:rPr lang="es-ES" baseline="-25000" dirty="0" smtClean="0"/>
              <a:t>2</a:t>
            </a:r>
            <a:r>
              <a:rPr lang="es-ES" dirty="0" smtClean="0"/>
              <a:t>y</a:t>
            </a:r>
            <a:r>
              <a:rPr lang="es-ES" baseline="-25000" dirty="0" smtClean="0"/>
              <a:t>1</a:t>
            </a:r>
            <a:r>
              <a:rPr lang="es-ES" dirty="0" smtClean="0"/>
              <a:t>y</a:t>
            </a:r>
            <a:r>
              <a:rPr lang="es-ES" baseline="-25000" dirty="0" smtClean="0"/>
              <a:t>0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smtClean="0"/>
              <a:t>Z debe también tener 6  cifras significativas, pues será adicionado al registro Y: z</a:t>
            </a:r>
            <a:r>
              <a:rPr lang="es-ES" baseline="-25000" dirty="0" smtClean="0"/>
              <a:t>7</a:t>
            </a:r>
            <a:r>
              <a:rPr lang="es-ES" dirty="0" smtClean="0"/>
              <a:t>z</a:t>
            </a:r>
            <a:r>
              <a:rPr lang="es-ES" baseline="-25000" dirty="0" smtClean="0"/>
              <a:t>6</a:t>
            </a:r>
            <a:r>
              <a:rPr lang="es-ES" dirty="0" smtClean="0"/>
              <a:t>.z</a:t>
            </a:r>
            <a:r>
              <a:rPr lang="es-ES" baseline="-25000" dirty="0" smtClean="0"/>
              <a:t>5</a:t>
            </a:r>
            <a:r>
              <a:rPr lang="es-ES" dirty="0" smtClean="0"/>
              <a:t>z</a:t>
            </a:r>
            <a:r>
              <a:rPr lang="es-ES" baseline="-25000" dirty="0" smtClean="0"/>
              <a:t>4</a:t>
            </a:r>
            <a:r>
              <a:rPr lang="es-ES" dirty="0" smtClean="0"/>
              <a:t>z</a:t>
            </a:r>
            <a:r>
              <a:rPr lang="es-ES" baseline="-25000" dirty="0" smtClean="0"/>
              <a:t>3</a:t>
            </a:r>
            <a:r>
              <a:rPr lang="es-ES" dirty="0" smtClean="0"/>
              <a:t>z</a:t>
            </a:r>
            <a:r>
              <a:rPr lang="es-ES" baseline="-25000" dirty="0" smtClean="0"/>
              <a:t>2</a:t>
            </a:r>
            <a:r>
              <a:rPr lang="es-ES" dirty="0" smtClean="0"/>
              <a:t>z</a:t>
            </a:r>
            <a:r>
              <a:rPr lang="es-ES" baseline="-25000" dirty="0" smtClean="0"/>
              <a:t>1</a:t>
            </a:r>
            <a:r>
              <a:rPr lang="es-ES" dirty="0" smtClean="0"/>
              <a:t>z</a:t>
            </a:r>
            <a:r>
              <a:rPr lang="es-ES" baseline="-25000" dirty="0" smtClean="0"/>
              <a:t>0</a:t>
            </a:r>
            <a:r>
              <a:rPr lang="es-ES" dirty="0" smtClean="0"/>
              <a:t>.</a:t>
            </a:r>
          </a:p>
          <a:p>
            <a:pPr lvl="1" algn="just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Utilización del Algoritmo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14282" y="4071942"/>
            <a:ext cx="2714644" cy="2428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1142976" y="5072074"/>
            <a:ext cx="178595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214282" y="2857496"/>
            <a:ext cx="2714644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realiza una prueba inicial para determinar </a:t>
            </a:r>
            <a:r>
              <a:rPr lang="es-ES" sz="2400" i="1" dirty="0" smtClean="0"/>
              <a:t>log</a:t>
            </a:r>
            <a:r>
              <a:rPr lang="es-ES" sz="2400" i="1" baseline="-25000" dirty="0" smtClean="0"/>
              <a:t>2</a:t>
            </a:r>
            <a:r>
              <a:rPr lang="es-ES" sz="2400" i="1" dirty="0" smtClean="0"/>
              <a:t>5</a:t>
            </a:r>
            <a:r>
              <a:rPr lang="es-ES" sz="2400" dirty="0" smtClean="0"/>
              <a:t>: </a:t>
            </a:r>
            <a:endParaRPr lang="es-CO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 Inicial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214282" y="2071678"/>
            <a:ext cx="2857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X=A;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Y=0;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Z=1;</a:t>
            </a:r>
          </a:p>
          <a:p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(X&gt;=2)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X=X/2;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Y=Y+1;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(Z&gt;0.01)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X=X*X;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Z=Z/2;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CO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 (X&gt;=2)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	Y=Y+Z;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	X=X/2;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s-C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CO"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143241" y="2000240"/>
          <a:ext cx="5929353" cy="4357718"/>
        </p:xfrm>
        <a:graphic>
          <a:graphicData uri="http://schemas.openxmlformats.org/drawingml/2006/table">
            <a:tbl>
              <a:tblPr/>
              <a:tblGrid>
                <a:gridCol w="957269"/>
                <a:gridCol w="957269"/>
                <a:gridCol w="957269"/>
                <a:gridCol w="957269"/>
                <a:gridCol w="957269"/>
                <a:gridCol w="1143008"/>
              </a:tblGrid>
              <a:tr h="3401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40194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0101,0000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00,000000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01,000000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993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0010,1000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01,000000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01,000000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0194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0001,0100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10,000000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01,000000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0194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0001,1001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00,100000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23993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0010,0111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00,010000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340194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0001,0011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10,010000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0194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0001,0110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00,001000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40194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0001,1110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00,000100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23993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0011,1000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00,000010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0,03125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340194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0001,1100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10,010010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2,28125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3993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0011,0001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00,000001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0,015265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340194"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0001,1000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10,010011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2,296875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 smtClean="0"/>
              <a:t>En la tabla anterior se omitieron los cálculos de las multiplicaciones.</a:t>
            </a:r>
          </a:p>
          <a:p>
            <a:pPr algn="just"/>
            <a:r>
              <a:rPr lang="es-ES" dirty="0" smtClean="0"/>
              <a:t>El resultado de </a:t>
            </a:r>
            <a:r>
              <a:rPr lang="es-ES" sz="2800" i="1" dirty="0" smtClean="0"/>
              <a:t>log</a:t>
            </a:r>
            <a:r>
              <a:rPr lang="es-ES" sz="2800" i="1" baseline="-25000" dirty="0" smtClean="0"/>
              <a:t>2</a:t>
            </a:r>
            <a:r>
              <a:rPr lang="es-ES" sz="2800" i="1" dirty="0" smtClean="0"/>
              <a:t>5</a:t>
            </a:r>
            <a:r>
              <a:rPr lang="es-ES" sz="2800" dirty="0" smtClean="0"/>
              <a:t> obtenido es 2.96875. 2</a:t>
            </a:r>
            <a:r>
              <a:rPr lang="es-ES" sz="2800" baseline="30000" dirty="0" smtClean="0"/>
              <a:t>2.96875</a:t>
            </a:r>
            <a:r>
              <a:rPr lang="es-ES" sz="2800" dirty="0" smtClean="0"/>
              <a:t>=4.9139.</a:t>
            </a:r>
          </a:p>
          <a:p>
            <a:pPr algn="just"/>
            <a:r>
              <a:rPr lang="es-ES" sz="2800" dirty="0" smtClean="0"/>
              <a:t>La prueba definitiva se obtiene utilizando los registros X, Y </a:t>
            </a:r>
            <a:r>
              <a:rPr lang="es-ES" sz="2800" dirty="0" err="1" smtClean="0"/>
              <a:t>y</a:t>
            </a:r>
            <a:r>
              <a:rPr lang="es-ES" sz="2800" dirty="0" smtClean="0"/>
              <a:t> Z: </a:t>
            </a:r>
          </a:p>
          <a:p>
            <a:pPr algn="just">
              <a:buNone/>
            </a:pPr>
            <a:r>
              <a:rPr lang="es-ES" sz="2800" dirty="0" smtClean="0"/>
              <a:t>	X</a:t>
            </a:r>
            <a:r>
              <a:rPr lang="es-ES" sz="2800" baseline="30000" dirty="0" smtClean="0"/>
              <a:t>Z</a:t>
            </a:r>
            <a:r>
              <a:rPr lang="es-ES" sz="2800" dirty="0" smtClean="0"/>
              <a:t>*2</a:t>
            </a:r>
            <a:r>
              <a:rPr lang="es-ES" sz="2800" baseline="30000" dirty="0" smtClean="0"/>
              <a:t>Y</a:t>
            </a:r>
            <a:r>
              <a:rPr lang="es-ES" sz="2800" dirty="0" smtClean="0"/>
              <a:t>=(1.00635)(4.9139)=4.9451≅5</a:t>
            </a:r>
          </a:p>
          <a:p>
            <a:pPr algn="just"/>
            <a:r>
              <a:rPr lang="es-ES" sz="2800" dirty="0" smtClean="0"/>
              <a:t>Se ha obtenido un resultado no muy preciso, pero que satisface el objetivo inicial de una aproximación hacia el cálculo del logaritmo. Con registros más grandes y más cifras significativas, el cálculo se puede optimizar.</a:t>
            </a:r>
          </a:p>
          <a:p>
            <a:pPr algn="just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 Inicial</a:t>
            </a:r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Se presenta el siguiente data-</a:t>
            </a:r>
            <a:r>
              <a:rPr lang="es-ES" dirty="0" err="1" smtClean="0"/>
              <a:t>path</a:t>
            </a:r>
            <a:r>
              <a:rPr lang="es-ES" dirty="0" smtClean="0"/>
              <a:t>, el cual consta de 8 registros de tamaño </a:t>
            </a:r>
            <a:r>
              <a:rPr lang="es-ES" i="1" dirty="0" smtClean="0"/>
              <a:t>n</a:t>
            </a:r>
            <a:r>
              <a:rPr lang="es-ES" dirty="0" smtClean="0"/>
              <a:t> y una ALU para </a:t>
            </a:r>
            <a:r>
              <a:rPr lang="es-ES" dirty="0" err="1" smtClean="0"/>
              <a:t>operandos</a:t>
            </a:r>
            <a:r>
              <a:rPr lang="es-ES" dirty="0" smtClean="0"/>
              <a:t> de tamaño </a:t>
            </a:r>
            <a:r>
              <a:rPr lang="es-ES" i="1" dirty="0" smtClean="0"/>
              <a:t>n</a:t>
            </a:r>
            <a:r>
              <a:rPr lang="es-ES" dirty="0" smtClean="0"/>
              <a:t>.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Concepción del data-</a:t>
            </a:r>
            <a:r>
              <a:rPr lang="es-ES" dirty="0" err="1" smtClean="0"/>
              <a:t>path</a:t>
            </a:r>
            <a:endParaRPr lang="es-CO" dirty="0"/>
          </a:p>
        </p:txBody>
      </p:sp>
      <p:grpSp>
        <p:nvGrpSpPr>
          <p:cNvPr id="62" name="61 Grupo"/>
          <p:cNvGrpSpPr/>
          <p:nvPr/>
        </p:nvGrpSpPr>
        <p:grpSpPr>
          <a:xfrm>
            <a:off x="2428860" y="3643314"/>
            <a:ext cx="4429156" cy="2071702"/>
            <a:chOff x="2428860" y="3643314"/>
            <a:chExt cx="4429156" cy="2071702"/>
          </a:xfrm>
        </p:grpSpPr>
        <p:sp>
          <p:nvSpPr>
            <p:cNvPr id="4" name="3 Rectángulo"/>
            <p:cNvSpPr/>
            <p:nvPr/>
          </p:nvSpPr>
          <p:spPr>
            <a:xfrm>
              <a:off x="3929058" y="3643314"/>
              <a:ext cx="107157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5072066" y="3643314"/>
              <a:ext cx="107157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F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4572000" y="5357826"/>
              <a:ext cx="107157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5786446" y="5357826"/>
              <a:ext cx="107157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4000496" y="5357826"/>
              <a:ext cx="35719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2428860" y="3929066"/>
              <a:ext cx="107157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2428860" y="4286256"/>
              <a:ext cx="107157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2428860" y="4643446"/>
              <a:ext cx="107157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Y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2428860" y="5000636"/>
              <a:ext cx="107157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Z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33 Conector recto de flecha"/>
            <p:cNvCxnSpPr>
              <a:endCxn id="18" idx="0"/>
            </p:cNvCxnSpPr>
            <p:nvPr/>
          </p:nvCxnSpPr>
          <p:spPr>
            <a:xfrm rot="16200000" flipH="1">
              <a:off x="4947049" y="5197090"/>
              <a:ext cx="285752" cy="357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0" idx="3"/>
              <a:endCxn id="18" idx="1"/>
            </p:cNvCxnSpPr>
            <p:nvPr/>
          </p:nvCxnSpPr>
          <p:spPr>
            <a:xfrm>
              <a:off x="4357686" y="5536421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>
              <a:stCxn id="18" idx="3"/>
              <a:endCxn id="19" idx="1"/>
            </p:cNvCxnSpPr>
            <p:nvPr/>
          </p:nvCxnSpPr>
          <p:spPr>
            <a:xfrm>
              <a:off x="5643570" y="5536421"/>
              <a:ext cx="14287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>
              <a:stCxn id="4" idx="2"/>
            </p:cNvCxnSpPr>
            <p:nvPr/>
          </p:nvCxnSpPr>
          <p:spPr>
            <a:xfrm rot="16200000" flipH="1">
              <a:off x="4446983" y="4018363"/>
              <a:ext cx="214314" cy="1785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stCxn id="6" idx="2"/>
            </p:cNvCxnSpPr>
            <p:nvPr/>
          </p:nvCxnSpPr>
          <p:spPr>
            <a:xfrm rot="5400000">
              <a:off x="5447116" y="4054083"/>
              <a:ext cx="214314" cy="1071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angular"/>
            <p:cNvCxnSpPr>
              <a:stCxn id="18" idx="2"/>
              <a:endCxn id="24" idx="2"/>
            </p:cNvCxnSpPr>
            <p:nvPr/>
          </p:nvCxnSpPr>
          <p:spPr>
            <a:xfrm rot="5400000" flipH="1">
              <a:off x="3857620" y="4464851"/>
              <a:ext cx="357190" cy="2143140"/>
            </a:xfrm>
            <a:prstGeom prst="bentConnector3">
              <a:avLst>
                <a:gd name="adj1" fmla="val -64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Forma"/>
            <p:cNvCxnSpPr>
              <a:endCxn id="4" idx="0"/>
            </p:cNvCxnSpPr>
            <p:nvPr/>
          </p:nvCxnSpPr>
          <p:spPr>
            <a:xfrm flipV="1">
              <a:off x="3286116" y="3643314"/>
              <a:ext cx="1178727" cy="285752"/>
            </a:xfrm>
            <a:prstGeom prst="bentConnector4">
              <a:avLst>
                <a:gd name="adj1" fmla="val -42"/>
                <a:gd name="adj2" fmla="val 17999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Forma"/>
            <p:cNvCxnSpPr>
              <a:endCxn id="6" idx="0"/>
            </p:cNvCxnSpPr>
            <p:nvPr/>
          </p:nvCxnSpPr>
          <p:spPr>
            <a:xfrm flipV="1">
              <a:off x="2643174" y="3643314"/>
              <a:ext cx="2964677" cy="285752"/>
            </a:xfrm>
            <a:prstGeom prst="bentConnector4">
              <a:avLst>
                <a:gd name="adj1" fmla="val 1867"/>
                <a:gd name="adj2" fmla="val 22957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24371" y="4210062"/>
              <a:ext cx="1362075" cy="9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8" name="27 Forma"/>
            <p:cNvCxnSpPr>
              <a:endCxn id="20" idx="0"/>
            </p:cNvCxnSpPr>
            <p:nvPr/>
          </p:nvCxnSpPr>
          <p:spPr>
            <a:xfrm rot="10800000" flipV="1">
              <a:off x="4179092" y="4643446"/>
              <a:ext cx="453781" cy="71438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ASM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642910" y="1500174"/>
            <a:ext cx="714380" cy="285752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Inicio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57158" y="2000240"/>
            <a:ext cx="1285884" cy="7143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X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es-CO" sz="1400" dirty="0" smtClean="0">
                <a:solidFill>
                  <a:schemeClr val="tx1"/>
                </a:solidFill>
              </a:rPr>
              <a:t> número</a:t>
            </a:r>
          </a:p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Y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0</a:t>
            </a:r>
          </a:p>
          <a:p>
            <a:pPr algn="just"/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Z  1.0000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" name="5 Rombo"/>
          <p:cNvSpPr/>
          <p:nvPr/>
        </p:nvSpPr>
        <p:spPr>
          <a:xfrm>
            <a:off x="571472" y="3714752"/>
            <a:ext cx="857256" cy="714380"/>
          </a:xfrm>
          <a:prstGeom prst="diamond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X ≥ 10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57158" y="3000372"/>
            <a:ext cx="1285884" cy="50006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err="1" smtClean="0">
                <a:solidFill>
                  <a:schemeClr val="tx1"/>
                </a:solidFill>
              </a:rPr>
              <a:t>shr</a:t>
            </a:r>
            <a:r>
              <a:rPr lang="es-CO" sz="1400" dirty="0" smtClean="0">
                <a:solidFill>
                  <a:schemeClr val="tx1"/>
                </a:solidFill>
              </a:rPr>
              <a:t> X</a:t>
            </a:r>
          </a:p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Y = Y+1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214546" y="2000240"/>
            <a:ext cx="1285884" cy="7143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F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X</a:t>
            </a:r>
          </a:p>
          <a:p>
            <a:pPr algn="just"/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E  X</a:t>
            </a:r>
          </a:p>
          <a:p>
            <a:pPr algn="just"/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C  0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214546" y="3000372"/>
            <a:ext cx="1285884" cy="7143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B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E</a:t>
            </a:r>
          </a:p>
          <a:p>
            <a:pPr algn="just"/>
            <a:r>
              <a:rPr lang="es-CO" sz="1400" dirty="0" err="1" smtClean="0">
                <a:solidFill>
                  <a:schemeClr val="tx1"/>
                </a:solidFill>
                <a:sym typeface="Wingdings" pitchFamily="2" charset="2"/>
              </a:rPr>
              <a:t>cntshf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  n</a:t>
            </a:r>
          </a:p>
          <a:p>
            <a:pPr algn="just"/>
            <a:r>
              <a:rPr lang="es-CO" sz="1400" dirty="0" err="1" smtClean="0">
                <a:solidFill>
                  <a:schemeClr val="tx1"/>
                </a:solidFill>
                <a:sym typeface="Wingdings" pitchFamily="2" charset="2"/>
              </a:rPr>
              <a:t>cntmul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  n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214546" y="4071942"/>
            <a:ext cx="1285884" cy="7143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err="1" smtClean="0">
                <a:solidFill>
                  <a:schemeClr val="tx1"/>
                </a:solidFill>
              </a:rPr>
              <a:t>shr</a:t>
            </a:r>
            <a:r>
              <a:rPr lang="es-CO" sz="1400" dirty="0" smtClean="0">
                <a:solidFill>
                  <a:schemeClr val="tx1"/>
                </a:solidFill>
              </a:rPr>
              <a:t> B,A</a:t>
            </a:r>
          </a:p>
          <a:p>
            <a:pPr algn="just"/>
            <a:r>
              <a:rPr lang="es-CO" sz="1400" dirty="0" err="1" smtClean="0">
                <a:solidFill>
                  <a:schemeClr val="tx1"/>
                </a:solidFill>
              </a:rPr>
              <a:t>contshf</a:t>
            </a:r>
            <a:r>
              <a:rPr lang="es-CO" sz="1400" dirty="0" smtClean="0">
                <a:solidFill>
                  <a:schemeClr val="tx1"/>
                </a:solidFill>
              </a:rPr>
              <a:t>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s-CO" sz="1400" dirty="0" err="1" smtClean="0">
                <a:solidFill>
                  <a:schemeClr val="tx1"/>
                </a:solidFill>
              </a:rPr>
              <a:t>contshf</a:t>
            </a:r>
            <a:r>
              <a:rPr lang="es-CO" sz="1400" dirty="0" smtClean="0">
                <a:solidFill>
                  <a:schemeClr val="tx1"/>
                </a:solidFill>
              </a:rPr>
              <a:t> - 1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1" name="10 Rombo"/>
          <p:cNvSpPr/>
          <p:nvPr/>
        </p:nvSpPr>
        <p:spPr>
          <a:xfrm>
            <a:off x="2428860" y="5143512"/>
            <a:ext cx="857256" cy="714380"/>
          </a:xfrm>
          <a:prstGeom prst="diamond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CO" sz="1400" dirty="0" err="1" smtClean="0">
                <a:solidFill>
                  <a:schemeClr val="tx1"/>
                </a:solidFill>
              </a:rPr>
              <a:t>cntshf</a:t>
            </a:r>
            <a:r>
              <a:rPr lang="es-CO" sz="1400" dirty="0" smtClean="0">
                <a:solidFill>
                  <a:schemeClr val="tx1"/>
                </a:solidFill>
              </a:rPr>
              <a:t>=0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071934" y="2000240"/>
            <a:ext cx="1285884" cy="28575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D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B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3" name="12 Rombo"/>
          <p:cNvSpPr/>
          <p:nvPr/>
        </p:nvSpPr>
        <p:spPr>
          <a:xfrm>
            <a:off x="4286248" y="2571744"/>
            <a:ext cx="857256" cy="714380"/>
          </a:xfrm>
          <a:prstGeom prst="diamond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A0=1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929190" y="3429000"/>
            <a:ext cx="1143008" cy="28575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E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D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929190" y="3929066"/>
            <a:ext cx="1143008" cy="28575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C,B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E+F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4071934" y="4500570"/>
            <a:ext cx="1285884" cy="71438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err="1" smtClean="0">
                <a:solidFill>
                  <a:schemeClr val="tx1"/>
                </a:solidFill>
              </a:rPr>
              <a:t>shr</a:t>
            </a:r>
            <a:r>
              <a:rPr lang="es-CO" sz="1400" dirty="0" smtClean="0">
                <a:solidFill>
                  <a:schemeClr val="tx1"/>
                </a:solidFill>
              </a:rPr>
              <a:t> C,B,A</a:t>
            </a:r>
          </a:p>
          <a:p>
            <a:pPr algn="just"/>
            <a:r>
              <a:rPr lang="es-CO" sz="1400" dirty="0" err="1" smtClean="0">
                <a:solidFill>
                  <a:schemeClr val="tx1"/>
                </a:solidFill>
              </a:rPr>
              <a:t>cntmul</a:t>
            </a:r>
            <a:r>
              <a:rPr lang="es-CO" sz="1400" dirty="0" smtClean="0">
                <a:solidFill>
                  <a:schemeClr val="tx1"/>
                </a:solidFill>
              </a:rPr>
              <a:t>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s-CO" sz="1400" dirty="0" err="1" smtClean="0">
                <a:solidFill>
                  <a:schemeClr val="tx1"/>
                </a:solidFill>
              </a:rPr>
              <a:t>cntmul</a:t>
            </a:r>
            <a:r>
              <a:rPr lang="es-CO" sz="1400" dirty="0" smtClean="0">
                <a:solidFill>
                  <a:schemeClr val="tx1"/>
                </a:solidFill>
              </a:rPr>
              <a:t> - 1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7" name="16 Rombo"/>
          <p:cNvSpPr/>
          <p:nvPr/>
        </p:nvSpPr>
        <p:spPr>
          <a:xfrm>
            <a:off x="4286248" y="5500702"/>
            <a:ext cx="857256" cy="714380"/>
          </a:xfrm>
          <a:prstGeom prst="diamond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CO" sz="1400" dirty="0" err="1" smtClean="0">
                <a:solidFill>
                  <a:schemeClr val="tx1"/>
                </a:solidFill>
              </a:rPr>
              <a:t>cntmul</a:t>
            </a:r>
            <a:r>
              <a:rPr lang="es-CO" sz="1400" dirty="0" smtClean="0">
                <a:solidFill>
                  <a:schemeClr val="tx1"/>
                </a:solidFill>
              </a:rPr>
              <a:t>=0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6929454" y="2000240"/>
            <a:ext cx="1285884" cy="50006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X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B</a:t>
            </a:r>
          </a:p>
          <a:p>
            <a:pPr algn="just"/>
            <a:r>
              <a:rPr lang="es-CO" sz="1400" dirty="0" err="1" smtClean="0">
                <a:solidFill>
                  <a:schemeClr val="tx1"/>
                </a:solidFill>
                <a:sym typeface="Wingdings" pitchFamily="2" charset="2"/>
              </a:rPr>
              <a:t>shr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 Z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0" name="19 Rombo"/>
          <p:cNvSpPr/>
          <p:nvPr/>
        </p:nvSpPr>
        <p:spPr>
          <a:xfrm>
            <a:off x="7143768" y="2786058"/>
            <a:ext cx="857256" cy="714380"/>
          </a:xfrm>
          <a:prstGeom prst="diamond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X≥10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858148" y="3714752"/>
            <a:ext cx="1000132" cy="50006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E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Y</a:t>
            </a:r>
          </a:p>
          <a:p>
            <a:pPr algn="just"/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F  Z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7858148" y="4500570"/>
            <a:ext cx="1000132" cy="28575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B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E+F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7858148" y="5072074"/>
            <a:ext cx="1000132" cy="50006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Y 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 B</a:t>
            </a:r>
          </a:p>
          <a:p>
            <a:pPr algn="just"/>
            <a:r>
              <a:rPr lang="es-CO" sz="1400" dirty="0" err="1" smtClean="0">
                <a:solidFill>
                  <a:schemeClr val="tx1"/>
                </a:solidFill>
                <a:sym typeface="Wingdings" pitchFamily="2" charset="2"/>
              </a:rPr>
              <a:t>shr</a:t>
            </a:r>
            <a:r>
              <a:rPr lang="es-CO" sz="1400" dirty="0" smtClean="0">
                <a:solidFill>
                  <a:schemeClr val="tx1"/>
                </a:solidFill>
                <a:sym typeface="Wingdings" pitchFamily="2" charset="2"/>
              </a:rPr>
              <a:t> X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572264" y="4500570"/>
            <a:ext cx="1000132" cy="28575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 smtClean="0">
                <a:solidFill>
                  <a:schemeClr val="tx1"/>
                </a:solidFill>
              </a:rPr>
              <a:t>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5" name="24 Rombo"/>
          <p:cNvSpPr/>
          <p:nvPr/>
        </p:nvSpPr>
        <p:spPr>
          <a:xfrm>
            <a:off x="7286644" y="6000768"/>
            <a:ext cx="857256" cy="714380"/>
          </a:xfrm>
          <a:prstGeom prst="diamond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Z&gt;0.0001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8429620" y="6572248"/>
            <a:ext cx="714380" cy="285752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Fin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35" name="34 Conector recto de flecha"/>
          <p:cNvCxnSpPr>
            <a:stCxn id="4" idx="2"/>
            <a:endCxn id="5" idx="0"/>
          </p:cNvCxnSpPr>
          <p:nvPr/>
        </p:nvCxnSpPr>
        <p:spPr>
          <a:xfrm rot="5400000">
            <a:off x="892943" y="1893083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5" idx="2"/>
            <a:endCxn id="7" idx="0"/>
          </p:cNvCxnSpPr>
          <p:nvPr/>
        </p:nvCxnSpPr>
        <p:spPr>
          <a:xfrm rot="5400000">
            <a:off x="857224" y="285749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7" idx="2"/>
            <a:endCxn id="6" idx="0"/>
          </p:cNvCxnSpPr>
          <p:nvPr/>
        </p:nvCxnSpPr>
        <p:spPr>
          <a:xfrm rot="5400000">
            <a:off x="892943" y="3607595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Forma"/>
          <p:cNvCxnSpPr>
            <a:stCxn id="6" idx="3"/>
            <a:endCxn id="8" idx="0"/>
          </p:cNvCxnSpPr>
          <p:nvPr/>
        </p:nvCxnSpPr>
        <p:spPr>
          <a:xfrm flipV="1">
            <a:off x="1428728" y="2000240"/>
            <a:ext cx="1428760" cy="2071702"/>
          </a:xfrm>
          <a:prstGeom prst="bentConnector4">
            <a:avLst>
              <a:gd name="adj1" fmla="val 27500"/>
              <a:gd name="adj2" fmla="val 1110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Forma"/>
          <p:cNvCxnSpPr>
            <a:stCxn id="6" idx="1"/>
          </p:cNvCxnSpPr>
          <p:nvPr/>
        </p:nvCxnSpPr>
        <p:spPr>
          <a:xfrm rot="10800000">
            <a:off x="214282" y="2857496"/>
            <a:ext cx="357190" cy="12144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214282" y="2857496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85720" y="4049917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si</a:t>
            </a:r>
            <a:endParaRPr lang="es-ES" sz="14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1438252" y="4019140"/>
            <a:ext cx="49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no</a:t>
            </a:r>
            <a:endParaRPr lang="es-ES" sz="1400" dirty="0"/>
          </a:p>
        </p:txBody>
      </p:sp>
      <p:cxnSp>
        <p:nvCxnSpPr>
          <p:cNvPr id="54" name="53 Conector recto de flecha"/>
          <p:cNvCxnSpPr>
            <a:stCxn id="8" idx="2"/>
            <a:endCxn id="9" idx="0"/>
          </p:cNvCxnSpPr>
          <p:nvPr/>
        </p:nvCxnSpPr>
        <p:spPr>
          <a:xfrm rot="5400000">
            <a:off x="2714612" y="285749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9" idx="2"/>
            <a:endCxn id="10" idx="0"/>
          </p:cNvCxnSpPr>
          <p:nvPr/>
        </p:nvCxnSpPr>
        <p:spPr>
          <a:xfrm rot="5400000">
            <a:off x="2678893" y="389334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10" idx="2"/>
            <a:endCxn id="11" idx="0"/>
          </p:cNvCxnSpPr>
          <p:nvPr/>
        </p:nvCxnSpPr>
        <p:spPr>
          <a:xfrm rot="5400000">
            <a:off x="2678893" y="496491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Forma"/>
          <p:cNvCxnSpPr>
            <a:stCxn id="11" idx="3"/>
            <a:endCxn id="12" idx="0"/>
          </p:cNvCxnSpPr>
          <p:nvPr/>
        </p:nvCxnSpPr>
        <p:spPr>
          <a:xfrm flipV="1">
            <a:off x="3286116" y="2000240"/>
            <a:ext cx="1428760" cy="3500462"/>
          </a:xfrm>
          <a:prstGeom prst="bentConnector4">
            <a:avLst>
              <a:gd name="adj1" fmla="val 27500"/>
              <a:gd name="adj2" fmla="val 1065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Forma"/>
          <p:cNvCxnSpPr/>
          <p:nvPr/>
        </p:nvCxnSpPr>
        <p:spPr>
          <a:xfrm rot="16200000" flipV="1">
            <a:off x="1428728" y="4500570"/>
            <a:ext cx="1643074" cy="357190"/>
          </a:xfrm>
          <a:prstGeom prst="bentConnector3">
            <a:avLst>
              <a:gd name="adj1" fmla="val -1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2071670" y="3857628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2071670" y="5478677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no</a:t>
            </a:r>
            <a:endParaRPr lang="es-ES" sz="14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3295640" y="5478677"/>
            <a:ext cx="49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si</a:t>
            </a:r>
            <a:endParaRPr lang="es-ES" sz="1400" dirty="0"/>
          </a:p>
        </p:txBody>
      </p:sp>
      <p:cxnSp>
        <p:nvCxnSpPr>
          <p:cNvPr id="71" name="70 Conector recto de flecha"/>
          <p:cNvCxnSpPr>
            <a:stCxn id="12" idx="2"/>
            <a:endCxn id="13" idx="0"/>
          </p:cNvCxnSpPr>
          <p:nvPr/>
        </p:nvCxnSpPr>
        <p:spPr>
          <a:xfrm rot="5400000">
            <a:off x="4572000" y="242886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Forma"/>
          <p:cNvCxnSpPr>
            <a:stCxn id="13" idx="3"/>
            <a:endCxn id="14" idx="0"/>
          </p:cNvCxnSpPr>
          <p:nvPr/>
        </p:nvCxnSpPr>
        <p:spPr>
          <a:xfrm>
            <a:off x="5143504" y="2928934"/>
            <a:ext cx="357190" cy="50006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14" idx="2"/>
            <a:endCxn id="15" idx="0"/>
          </p:cNvCxnSpPr>
          <p:nvPr/>
        </p:nvCxnSpPr>
        <p:spPr>
          <a:xfrm rot="5400000">
            <a:off x="5393537" y="3821909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15" idx="2"/>
            <a:endCxn id="16" idx="0"/>
          </p:cNvCxnSpPr>
          <p:nvPr/>
        </p:nvCxnSpPr>
        <p:spPr>
          <a:xfrm rot="5400000">
            <a:off x="4964909" y="3964785"/>
            <a:ext cx="285752" cy="785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16" idx="2"/>
            <a:endCxn id="17" idx="0"/>
          </p:cNvCxnSpPr>
          <p:nvPr/>
        </p:nvCxnSpPr>
        <p:spPr>
          <a:xfrm rot="5400000">
            <a:off x="4572000" y="535782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Forma"/>
          <p:cNvCxnSpPr>
            <a:stCxn id="13" idx="1"/>
          </p:cNvCxnSpPr>
          <p:nvPr/>
        </p:nvCxnSpPr>
        <p:spPr>
          <a:xfrm rot="10800000" flipH="1" flipV="1">
            <a:off x="4286248" y="2928934"/>
            <a:ext cx="428628" cy="1428760"/>
          </a:xfrm>
          <a:prstGeom prst="bentConnector4">
            <a:avLst>
              <a:gd name="adj1" fmla="val -53333"/>
              <a:gd name="adj2" fmla="val 100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CuadroTexto"/>
          <p:cNvSpPr txBox="1"/>
          <p:nvPr/>
        </p:nvSpPr>
        <p:spPr>
          <a:xfrm>
            <a:off x="4000496" y="2906909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no</a:t>
            </a:r>
            <a:endParaRPr lang="es-ES" sz="1400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072066" y="2906909"/>
            <a:ext cx="49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si</a:t>
            </a:r>
            <a:endParaRPr lang="es-ES" sz="1400" dirty="0"/>
          </a:p>
        </p:txBody>
      </p:sp>
      <p:cxnSp>
        <p:nvCxnSpPr>
          <p:cNvPr id="91" name="90 Forma"/>
          <p:cNvCxnSpPr>
            <a:stCxn id="17" idx="1"/>
          </p:cNvCxnSpPr>
          <p:nvPr/>
        </p:nvCxnSpPr>
        <p:spPr>
          <a:xfrm rot="10800000">
            <a:off x="3643306" y="5500702"/>
            <a:ext cx="642942" cy="3571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Forma"/>
          <p:cNvCxnSpPr>
            <a:stCxn id="17" idx="3"/>
            <a:endCxn id="18" idx="0"/>
          </p:cNvCxnSpPr>
          <p:nvPr/>
        </p:nvCxnSpPr>
        <p:spPr>
          <a:xfrm flipV="1">
            <a:off x="5143504" y="2000240"/>
            <a:ext cx="2428892" cy="3857652"/>
          </a:xfrm>
          <a:prstGeom prst="bentConnector4">
            <a:avLst>
              <a:gd name="adj1" fmla="val 45779"/>
              <a:gd name="adj2" fmla="val 1059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>
            <a:stCxn id="18" idx="2"/>
            <a:endCxn id="20" idx="0"/>
          </p:cNvCxnSpPr>
          <p:nvPr/>
        </p:nvCxnSpPr>
        <p:spPr>
          <a:xfrm rot="5400000">
            <a:off x="7429520" y="2643182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Forma"/>
          <p:cNvCxnSpPr>
            <a:stCxn id="20" idx="3"/>
            <a:endCxn id="21" idx="0"/>
          </p:cNvCxnSpPr>
          <p:nvPr/>
        </p:nvCxnSpPr>
        <p:spPr>
          <a:xfrm>
            <a:off x="8001024" y="3143248"/>
            <a:ext cx="357190" cy="57150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 de flecha"/>
          <p:cNvCxnSpPr>
            <a:stCxn id="21" idx="2"/>
            <a:endCxn id="22" idx="0"/>
          </p:cNvCxnSpPr>
          <p:nvPr/>
        </p:nvCxnSpPr>
        <p:spPr>
          <a:xfrm rot="5400000">
            <a:off x="8215338" y="435769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 de flecha"/>
          <p:cNvCxnSpPr>
            <a:stCxn id="22" idx="2"/>
            <a:endCxn id="23" idx="0"/>
          </p:cNvCxnSpPr>
          <p:nvPr/>
        </p:nvCxnSpPr>
        <p:spPr>
          <a:xfrm rot="5400000">
            <a:off x="8215338" y="492919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23" idx="2"/>
            <a:endCxn id="25" idx="0"/>
          </p:cNvCxnSpPr>
          <p:nvPr/>
        </p:nvCxnSpPr>
        <p:spPr>
          <a:xfrm rot="5400000">
            <a:off x="7822429" y="5464983"/>
            <a:ext cx="428628" cy="6429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Forma"/>
          <p:cNvCxnSpPr>
            <a:stCxn id="20" idx="1"/>
            <a:endCxn id="24" idx="0"/>
          </p:cNvCxnSpPr>
          <p:nvPr/>
        </p:nvCxnSpPr>
        <p:spPr>
          <a:xfrm rot="10800000" flipV="1">
            <a:off x="7072330" y="3143248"/>
            <a:ext cx="71438" cy="13573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24" idx="2"/>
          </p:cNvCxnSpPr>
          <p:nvPr/>
        </p:nvCxnSpPr>
        <p:spPr>
          <a:xfrm rot="16200000" flipH="1">
            <a:off x="6893735" y="4964917"/>
            <a:ext cx="1000132" cy="642942"/>
          </a:xfrm>
          <a:prstGeom prst="bentConnector3">
            <a:avLst>
              <a:gd name="adj1" fmla="val 1002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CuadroTexto"/>
          <p:cNvSpPr txBox="1"/>
          <p:nvPr/>
        </p:nvSpPr>
        <p:spPr>
          <a:xfrm>
            <a:off x="4000496" y="5835867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no</a:t>
            </a:r>
            <a:endParaRPr lang="es-ES" sz="1400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5072066" y="5835867"/>
            <a:ext cx="49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si</a:t>
            </a:r>
            <a:endParaRPr lang="es-ES" sz="1400" dirty="0"/>
          </a:p>
        </p:txBody>
      </p:sp>
      <p:cxnSp>
        <p:nvCxnSpPr>
          <p:cNvPr id="127" name="126 Forma"/>
          <p:cNvCxnSpPr>
            <a:stCxn id="25" idx="3"/>
            <a:endCxn id="26" idx="0"/>
          </p:cNvCxnSpPr>
          <p:nvPr/>
        </p:nvCxnSpPr>
        <p:spPr>
          <a:xfrm>
            <a:off x="8143900" y="6357958"/>
            <a:ext cx="642910" cy="2142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angular"/>
          <p:cNvCxnSpPr>
            <a:stCxn id="25" idx="1"/>
          </p:cNvCxnSpPr>
          <p:nvPr/>
        </p:nvCxnSpPr>
        <p:spPr>
          <a:xfrm rot="10800000">
            <a:off x="1857356" y="4071942"/>
            <a:ext cx="5429288" cy="2286016"/>
          </a:xfrm>
          <a:prstGeom prst="bentConnector3">
            <a:avLst>
              <a:gd name="adj1" fmla="val 9767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>
            <a:off x="7000892" y="3264099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no</a:t>
            </a:r>
            <a:endParaRPr lang="es-ES" sz="1400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7939110" y="3121223"/>
            <a:ext cx="49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si</a:t>
            </a:r>
            <a:endParaRPr lang="es-ES" sz="1400" dirty="0"/>
          </a:p>
        </p:txBody>
      </p:sp>
      <p:sp>
        <p:nvSpPr>
          <p:cNvPr id="134" name="133 CuadroTexto"/>
          <p:cNvSpPr txBox="1"/>
          <p:nvPr/>
        </p:nvSpPr>
        <p:spPr>
          <a:xfrm>
            <a:off x="7010416" y="6335933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si</a:t>
            </a:r>
            <a:endParaRPr lang="es-ES" sz="1400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8081986" y="6335933"/>
            <a:ext cx="49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no</a:t>
            </a:r>
            <a:endParaRPr lang="es-E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226</TotalTime>
  <Words>910</Words>
  <Application>Microsoft Office PowerPoint</Application>
  <PresentationFormat>Presentación en pantalla (4:3)</PresentationFormat>
  <Paragraphs>356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Concurrencia</vt:lpstr>
      <vt:lpstr>Logaritmo en Base 2 log2A</vt:lpstr>
      <vt:lpstr>Algoritmo del Logaritmo </vt:lpstr>
      <vt:lpstr>Algoritmo del Logaritmo</vt:lpstr>
      <vt:lpstr>Algoritmo del Logaritmo</vt:lpstr>
      <vt:lpstr>Utilización del Algoritmo</vt:lpstr>
      <vt:lpstr>Prueba Inicial</vt:lpstr>
      <vt:lpstr>Prueba Inicial</vt:lpstr>
      <vt:lpstr>Concepción del data-path</vt:lpstr>
      <vt:lpstr>Diagrama ASM</vt:lpstr>
      <vt:lpstr>Logaritmo de Números entre 0 y 1</vt:lpstr>
      <vt:lpstr>Logaritmo de Números entre 0 y 1</vt:lpstr>
      <vt:lpstr>Prueba del Algoritmo</vt:lpstr>
      <vt:lpstr>Prueba del Algoritmo</vt:lpstr>
      <vt:lpstr>Aritmética con Logaritmos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Logaritmo en Base 2 log2A</dc:title>
  <dc:creator>Windows</dc:creator>
  <cp:lastModifiedBy>Juan Manuel</cp:lastModifiedBy>
  <cp:revision>22</cp:revision>
  <dcterms:created xsi:type="dcterms:W3CDTF">2008-01-17T15:31:09Z</dcterms:created>
  <dcterms:modified xsi:type="dcterms:W3CDTF">2008-01-22T14:59:23Z</dcterms:modified>
</cp:coreProperties>
</file>