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1" r:id="rId2"/>
    <p:sldId id="262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3" r:id="rId11"/>
    <p:sldId id="259" r:id="rId12"/>
    <p:sldId id="264" r:id="rId13"/>
    <p:sldId id="272" r:id="rId14"/>
    <p:sldId id="279" r:id="rId15"/>
    <p:sldId id="263" r:id="rId16"/>
    <p:sldId id="274" r:id="rId17"/>
    <p:sldId id="275" r:id="rId18"/>
    <p:sldId id="276" r:id="rId19"/>
    <p:sldId id="277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FF00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76" autoAdjust="0"/>
    <p:restoredTop sz="94660" autoAdjust="0"/>
  </p:normalViewPr>
  <p:slideViewPr>
    <p:cSldViewPr snapToGrid="0" snapToObjects="1">
      <p:cViewPr>
        <p:scale>
          <a:sx n="100" d="100"/>
          <a:sy n="100" d="100"/>
        </p:scale>
        <p:origin x="51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3" d="100"/>
          <a:sy n="53" d="100"/>
        </p:scale>
        <p:origin x="-1842" y="-102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B71425F1-34C3-42C1-A496-47D5F6B64128}" type="datetimeFigureOut">
              <a:rPr lang="es-ES"/>
              <a:pPr>
                <a:defRPr/>
              </a:pPr>
              <a:t>07/10/2007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4AB498C3-C14E-440B-A097-1CE69CF5036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2595B92-5295-4CEE-8C61-4ED688205CED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A050DC-580F-4C42-9F8E-72E87A39B137}" type="slidenum">
              <a:rPr lang="es-ES"/>
              <a:pPr/>
              <a:t>1</a:t>
            </a:fld>
            <a:endParaRPr lang="es-ES" dirty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s-CO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208B6-6AA4-45E5-A254-5B42EF2921D2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Haga</a:t>
            </a:r>
            <a:r>
              <a:rPr lang="en-US" noProof="0" dirty="0" smtClean="0"/>
              <a:t>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</a:t>
            </a:r>
            <a:r>
              <a:rPr lang="en-US" noProof="0" dirty="0" err="1" smtClean="0"/>
              <a:t>para</a:t>
            </a:r>
            <a:r>
              <a:rPr lang="en-US" noProof="0" dirty="0" smtClean="0"/>
              <a:t> </a:t>
            </a:r>
            <a:r>
              <a:rPr lang="en-US" noProof="0" dirty="0" err="1" smtClean="0"/>
              <a:t>modificar</a:t>
            </a:r>
            <a:r>
              <a:rPr lang="en-US" noProof="0" dirty="0" smtClean="0"/>
              <a:t> el </a:t>
            </a:r>
            <a:r>
              <a:rPr lang="en-US" noProof="0" dirty="0" err="1" smtClean="0"/>
              <a:t>estilo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título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patrón</a:t>
            </a:r>
            <a:endParaRPr lang="en-US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Haga clic para modificar el estilo de texto del patrón</a:t>
            </a:r>
          </a:p>
          <a:p>
            <a:pPr lvl="1"/>
            <a:r>
              <a:rPr lang="en-US" noProof="0" smtClean="0"/>
              <a:t>Segundo nivel</a:t>
            </a:r>
          </a:p>
          <a:p>
            <a:pPr lvl="2"/>
            <a:r>
              <a:rPr lang="en-US" noProof="0" smtClean="0"/>
              <a:t>Tercer nivel</a:t>
            </a:r>
          </a:p>
          <a:p>
            <a:pPr lvl="3"/>
            <a:r>
              <a:rPr lang="en-US" noProof="0" smtClean="0"/>
              <a:t>Cuarto nivel</a:t>
            </a:r>
          </a:p>
          <a:p>
            <a:pPr lvl="4"/>
            <a:r>
              <a:rPr lang="en-US" noProof="0" smtClean="0"/>
              <a:t>Quinto nivel</a:t>
            </a:r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369AE-7E85-40E2-9678-859E9D4BAEA2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6550" y="9398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 Haga clic para modificar el estilo de texto del patrón</a:t>
            </a:r>
          </a:p>
          <a:p>
            <a:pPr lvl="1"/>
            <a:r>
              <a:rPr lang="en-US" smtClean="0"/>
              <a:t> Segundo nivel</a:t>
            </a:r>
          </a:p>
          <a:p>
            <a:pPr lvl="2"/>
            <a:r>
              <a:rPr lang="en-US" smtClean="0"/>
              <a:t> 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E97FD47-D431-44EC-9694-154C6B9AC28C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107950" y="765175"/>
            <a:ext cx="8353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107950" y="819150"/>
            <a:ext cx="8353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6200" y="6477000"/>
            <a:ext cx="2057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dirty="0">
                <a:solidFill>
                  <a:srgbClr val="0000FF"/>
                </a:solidFill>
              </a:rPr>
              <a:t>Jaime Velasco-Medina</a:t>
            </a:r>
            <a:endParaRPr lang="es-ES" sz="1600" dirty="0">
              <a:solidFill>
                <a:srgbClr val="0000FF"/>
              </a:solidFill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3048000" y="6477000"/>
            <a:ext cx="320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1600" dirty="0">
                <a:solidFill>
                  <a:srgbClr val="0000FF"/>
                </a:solidFill>
              </a:rPr>
              <a:t>Digital System Design</a:t>
            </a:r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6934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>
              <a:defRPr/>
            </a:pPr>
            <a:fld id="{4EDA331C-A494-4064-8984-1229E82158E3}" type="slidenum">
              <a:rPr lang="en-US" sz="1600">
                <a:solidFill>
                  <a:srgbClr val="0000FF"/>
                </a:solidFill>
              </a:rPr>
              <a:pPr algn="r" eaLnBrk="0" hangingPunct="0">
                <a:defRPr/>
              </a:pPr>
              <a:t>‹Nº›</a:t>
            </a:fld>
            <a:endParaRPr lang="en-US" sz="1600" dirty="0">
              <a:solidFill>
                <a:srgbClr val="0000FF"/>
              </a:solidFill>
            </a:endParaRPr>
          </a:p>
        </p:txBody>
      </p:sp>
      <p:pic>
        <p:nvPicPr>
          <p:cNvPr id="2060" name="Picture 18" descr="uvlogos-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412163" y="0"/>
            <a:ext cx="7318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0" y="107473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>
            <a:off x="468313" y="857250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90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33FF"/>
        </a:buClr>
        <a:buSzPct val="8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667000" y="933450"/>
          <a:ext cx="3781425" cy="4705350"/>
        </p:xfrm>
        <a:graphic>
          <a:graphicData uri="http://schemas.openxmlformats.org/presentationml/2006/ole">
            <p:oleObj spid="_x0000_s1026" name="Fotografía de Photo Editor" r:id="rId4" imgW="3780952" imgH="4704762" progId="">
              <p:embed/>
            </p:oleObj>
          </a:graphicData>
        </a:graphic>
      </p:graphicFrame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685800" y="1219200"/>
            <a:ext cx="7848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algn="ctr" eaLnBrk="0" hangingPunct="0">
              <a:lnSpc>
                <a:spcPct val="87000"/>
              </a:lnSpc>
            </a:pPr>
            <a:r>
              <a:rPr lang="en-US" sz="4400" b="1" i="1" dirty="0">
                <a:solidFill>
                  <a:srgbClr val="9900FF"/>
                </a:solidFill>
              </a:rPr>
              <a:t>Digital System Design</a:t>
            </a:r>
            <a:br>
              <a:rPr lang="en-US" sz="4400" b="1" i="1" dirty="0">
                <a:solidFill>
                  <a:srgbClr val="9900FF"/>
                </a:solidFill>
              </a:rPr>
            </a:br>
            <a:r>
              <a:rPr lang="en-US" sz="4400" b="1" i="1" dirty="0">
                <a:solidFill>
                  <a:srgbClr val="9900FF"/>
                </a:solidFill>
              </a:rPr>
              <a:t>Course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smtClean="0"/>
              <a:t>CIRCUITO AUXILIAR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Contadores</a:t>
            </a:r>
            <a:endParaRPr lang="es-E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61300" y="4143438"/>
            <a:ext cx="1282700" cy="15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382000" cy="544513"/>
          </a:xfrm>
        </p:spPr>
        <p:txBody>
          <a:bodyPr/>
          <a:lstStyle/>
          <a:p>
            <a:pPr eaLnBrk="1" hangingPunct="1"/>
            <a:r>
              <a:rPr lang="en-US" dirty="0" smtClean="0"/>
              <a:t>1. Contador Principal (P)</a:t>
            </a:r>
          </a:p>
        </p:txBody>
      </p:sp>
      <p:sp>
        <p:nvSpPr>
          <p:cNvPr id="3075" name="Text Box 6"/>
          <p:cNvSpPr txBox="1">
            <a:spLocks noChangeArrowheads="1"/>
          </p:cNvSpPr>
          <p:nvPr/>
        </p:nvSpPr>
        <p:spPr bwMode="auto">
          <a:xfrm>
            <a:off x="357188" y="930275"/>
            <a:ext cx="8077200" cy="3921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r>
              <a:rPr lang="en-US" sz="2800" dirty="0"/>
              <a:t> </a:t>
            </a:r>
            <a:r>
              <a:rPr lang="es-CO" sz="2800" dirty="0" smtClean="0"/>
              <a:t>Contador Principal (P)</a:t>
            </a:r>
          </a:p>
          <a:p>
            <a:pPr>
              <a:spcBef>
                <a:spcPct val="20000"/>
              </a:spcBef>
              <a:buClr>
                <a:srgbClr val="0000FF"/>
              </a:buClr>
            </a:pPr>
            <a:r>
              <a:rPr lang="es-CO" dirty="0" smtClean="0"/>
              <a:t>Este contador es un contador descendente cargado en “11” y es el encargado de:</a:t>
            </a:r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r>
              <a:rPr lang="es-CO" dirty="0" smtClean="0"/>
              <a:t>Desplazar el operando hasta la parte baja del ShiftRegister</a:t>
            </a:r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r>
              <a:rPr lang="es-CO" dirty="0" smtClean="0"/>
              <a:t>Llevar la cuenta del numero de veces que se deben realizar las operaciones para obtener el resultado.</a:t>
            </a:r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36650" y="3760735"/>
            <a:ext cx="70485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Contador Auxiliar (C)</a:t>
            </a:r>
            <a:endParaRPr lang="es-E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57188" y="930275"/>
            <a:ext cx="8077200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r>
              <a:rPr lang="en-US" sz="2800" dirty="0"/>
              <a:t> </a:t>
            </a:r>
            <a:endParaRPr lang="es-CO" sz="2800" dirty="0" smtClean="0"/>
          </a:p>
          <a:p>
            <a:pPr algn="just">
              <a:spcBef>
                <a:spcPct val="20000"/>
              </a:spcBef>
              <a:buClr>
                <a:srgbClr val="0000FF"/>
              </a:buClr>
            </a:pPr>
            <a:r>
              <a:rPr lang="es-CO" dirty="0" smtClean="0"/>
              <a:t>Este contador es un contador ascendente,  para realizar operaciones simultaneas en el mismo estado, como la transferencia de datos desde el ShiftRegister hasta el registro A o B, que debe ser realizada entres flancos de reloj, convirtiéndose este contador en un contador de CLK’s.</a:t>
            </a:r>
          </a:p>
          <a:p>
            <a:pPr lvl="1" algn="just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r>
              <a:rPr lang="es-CO" dirty="0" smtClean="0"/>
              <a:t>Reduce el número de estados</a:t>
            </a:r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65200" y="3778250"/>
            <a:ext cx="71247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smtClean="0"/>
              <a:t>CONTROLADOR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Bloque Controlador</a:t>
            </a:r>
          </a:p>
          <a:p>
            <a:r>
              <a:rPr lang="es-ES" dirty="0" smtClean="0"/>
              <a:t>Diagrama ASM</a:t>
            </a:r>
          </a:p>
          <a:p>
            <a:r>
              <a:rPr lang="es-ES" dirty="0" smtClean="0"/>
              <a:t>Tabla de Señales</a:t>
            </a:r>
          </a:p>
          <a:p>
            <a:r>
              <a:rPr lang="es-ES" dirty="0" smtClean="0"/>
              <a:t>Implementación AHDL</a:t>
            </a:r>
            <a:endParaRPr lang="es-E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2250" y="4156138"/>
            <a:ext cx="1282700" cy="15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Bloque Controlador</a:t>
            </a:r>
            <a:endParaRPr lang="es-E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0500" y="1447799"/>
            <a:ext cx="4356100" cy="446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ASM</a:t>
            </a:r>
            <a:endParaRPr lang="es-ES" dirty="0"/>
          </a:p>
        </p:txBody>
      </p:sp>
      <p:sp>
        <p:nvSpPr>
          <p:cNvPr id="139" name="138 Rectángulo"/>
          <p:cNvSpPr/>
          <p:nvPr/>
        </p:nvSpPr>
        <p:spPr>
          <a:xfrm>
            <a:off x="4087693" y="875091"/>
            <a:ext cx="1149602" cy="327424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IDLE</a:t>
            </a:r>
          </a:p>
        </p:txBody>
      </p:sp>
      <p:sp>
        <p:nvSpPr>
          <p:cNvPr id="140" name="139 Rombo"/>
          <p:cNvSpPr/>
          <p:nvPr/>
        </p:nvSpPr>
        <p:spPr>
          <a:xfrm>
            <a:off x="4375093" y="1333485"/>
            <a:ext cx="574801" cy="458394"/>
          </a:xfrm>
          <a:prstGeom prst="diamond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141" name="140 Rectángulo"/>
          <p:cNvSpPr/>
          <p:nvPr/>
        </p:nvSpPr>
        <p:spPr>
          <a:xfrm>
            <a:off x="3441042" y="1988333"/>
            <a:ext cx="2514754" cy="78581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REG_A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R3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REG_B0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SHIFT_HIGH REG_A+REG_B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P 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4	CC+1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141 Rectángulo"/>
          <p:cNvSpPr/>
          <p:nvPr/>
        </p:nvSpPr>
        <p:spPr>
          <a:xfrm>
            <a:off x="3081791" y="3559969"/>
            <a:ext cx="3233255" cy="45839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SHIFT_HIGH, SHIFT_LOW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 RIGTH , SLIS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0	PP-1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142 Rectángulo"/>
          <p:cNvSpPr/>
          <p:nvPr/>
        </p:nvSpPr>
        <p:spPr>
          <a:xfrm>
            <a:off x="3943992" y="4869666"/>
            <a:ext cx="1580702" cy="65484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REG_B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R4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P4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4" name="143 Rombo"/>
          <p:cNvSpPr/>
          <p:nvPr/>
        </p:nvSpPr>
        <p:spPr>
          <a:xfrm>
            <a:off x="4159543" y="3036091"/>
            <a:ext cx="1005902" cy="458394"/>
          </a:xfrm>
          <a:prstGeom prst="diamond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C0</a:t>
            </a:r>
          </a:p>
        </p:txBody>
      </p:sp>
      <p:sp>
        <p:nvSpPr>
          <p:cNvPr id="145" name="144 Rombo"/>
          <p:cNvSpPr/>
          <p:nvPr/>
        </p:nvSpPr>
        <p:spPr>
          <a:xfrm>
            <a:off x="4231393" y="4214817"/>
            <a:ext cx="1005902" cy="458394"/>
          </a:xfrm>
          <a:prstGeom prst="diamond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P=0</a:t>
            </a:r>
          </a:p>
        </p:txBody>
      </p:sp>
      <p:cxnSp>
        <p:nvCxnSpPr>
          <p:cNvPr id="146" name="145 Conector angular"/>
          <p:cNvCxnSpPr>
            <a:stCxn id="140" idx="1"/>
            <a:endCxn id="139" idx="1"/>
          </p:cNvCxnSpPr>
          <p:nvPr/>
        </p:nvCxnSpPr>
        <p:spPr>
          <a:xfrm rot="10800000">
            <a:off x="4087693" y="1038803"/>
            <a:ext cx="287400" cy="523879"/>
          </a:xfrm>
          <a:prstGeom prst="bentConnector3">
            <a:avLst>
              <a:gd name="adj1" fmla="val 179999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7" name="146 Conector recto de flecha"/>
          <p:cNvCxnSpPr>
            <a:stCxn id="140" idx="2"/>
            <a:endCxn id="141" idx="0"/>
          </p:cNvCxnSpPr>
          <p:nvPr/>
        </p:nvCxnSpPr>
        <p:spPr>
          <a:xfrm rot="16200000" flipH="1">
            <a:off x="4582228" y="1872143"/>
            <a:ext cx="196455" cy="35925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8" name="147 Conector recto de flecha"/>
          <p:cNvCxnSpPr>
            <a:stCxn id="139" idx="2"/>
            <a:endCxn id="140" idx="0"/>
          </p:cNvCxnSpPr>
          <p:nvPr/>
        </p:nvCxnSpPr>
        <p:spPr>
          <a:xfrm rot="5400000">
            <a:off x="4597009" y="1267929"/>
            <a:ext cx="130970" cy="1597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9" name="148 Conector recto de flecha"/>
          <p:cNvCxnSpPr>
            <a:stCxn id="141" idx="2"/>
            <a:endCxn id="144" idx="0"/>
          </p:cNvCxnSpPr>
          <p:nvPr/>
        </p:nvCxnSpPr>
        <p:spPr>
          <a:xfrm rot="5400000">
            <a:off x="4549487" y="2887159"/>
            <a:ext cx="261939" cy="35925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0" name="149 Conector angular"/>
          <p:cNvCxnSpPr>
            <a:stCxn id="144" idx="1"/>
            <a:endCxn id="141" idx="1"/>
          </p:cNvCxnSpPr>
          <p:nvPr/>
        </p:nvCxnSpPr>
        <p:spPr>
          <a:xfrm rot="10800000">
            <a:off x="3441042" y="2381243"/>
            <a:ext cx="718501" cy="884045"/>
          </a:xfrm>
          <a:prstGeom prst="bentConnector3">
            <a:avLst>
              <a:gd name="adj1" fmla="val 132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1" name="150 Conector angular"/>
          <p:cNvCxnSpPr>
            <a:stCxn id="145" idx="1"/>
            <a:endCxn id="142" idx="1"/>
          </p:cNvCxnSpPr>
          <p:nvPr/>
        </p:nvCxnSpPr>
        <p:spPr>
          <a:xfrm rot="10800000">
            <a:off x="3081791" y="3789166"/>
            <a:ext cx="1149602" cy="654848"/>
          </a:xfrm>
          <a:prstGeom prst="bentConnector3">
            <a:avLst>
              <a:gd name="adj1" fmla="val 12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2" name="151 Conector recto de flecha"/>
          <p:cNvCxnSpPr>
            <a:stCxn id="144" idx="2"/>
            <a:endCxn id="142" idx="0"/>
          </p:cNvCxnSpPr>
          <p:nvPr/>
        </p:nvCxnSpPr>
        <p:spPr>
          <a:xfrm rot="16200000" flipH="1">
            <a:off x="4647713" y="3509264"/>
            <a:ext cx="65485" cy="35925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3" name="152 Conector recto de flecha"/>
          <p:cNvCxnSpPr>
            <a:stCxn id="142" idx="2"/>
            <a:endCxn id="145" idx="0"/>
          </p:cNvCxnSpPr>
          <p:nvPr/>
        </p:nvCxnSpPr>
        <p:spPr>
          <a:xfrm rot="16200000" flipH="1">
            <a:off x="4618153" y="4098627"/>
            <a:ext cx="196455" cy="35925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4" name="153 Conector recto de flecha"/>
          <p:cNvCxnSpPr>
            <a:stCxn id="145" idx="2"/>
            <a:endCxn id="143" idx="0"/>
          </p:cNvCxnSpPr>
          <p:nvPr/>
        </p:nvCxnSpPr>
        <p:spPr>
          <a:xfrm rot="5400000">
            <a:off x="4636116" y="4771368"/>
            <a:ext cx="196455" cy="1597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55" name="154 Rombo"/>
          <p:cNvSpPr/>
          <p:nvPr/>
        </p:nvSpPr>
        <p:spPr>
          <a:xfrm>
            <a:off x="4231393" y="5917423"/>
            <a:ext cx="1005902" cy="458394"/>
          </a:xfrm>
          <a:prstGeom prst="diamond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3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M/D</a:t>
            </a:r>
          </a:p>
        </p:txBody>
      </p:sp>
      <p:cxnSp>
        <p:nvCxnSpPr>
          <p:cNvPr id="156" name="155 Conector recto de flecha"/>
          <p:cNvCxnSpPr>
            <a:stCxn id="143" idx="2"/>
          </p:cNvCxnSpPr>
          <p:nvPr/>
        </p:nvCxnSpPr>
        <p:spPr>
          <a:xfrm rot="5400000">
            <a:off x="4537889" y="5720898"/>
            <a:ext cx="392909" cy="1597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7" name="156 Conector recto de flecha"/>
          <p:cNvCxnSpPr>
            <a:stCxn id="155" idx="1"/>
          </p:cNvCxnSpPr>
          <p:nvPr/>
        </p:nvCxnSpPr>
        <p:spPr>
          <a:xfrm rot="10800000">
            <a:off x="1069988" y="6113879"/>
            <a:ext cx="3161405" cy="3274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8" name="157 Conector recto de flecha"/>
          <p:cNvCxnSpPr>
            <a:stCxn id="155" idx="3"/>
          </p:cNvCxnSpPr>
          <p:nvPr/>
        </p:nvCxnSpPr>
        <p:spPr>
          <a:xfrm>
            <a:off x="5237294" y="6146620"/>
            <a:ext cx="3017705" cy="3274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59" name="158 CuadroTexto"/>
          <p:cNvSpPr txBox="1"/>
          <p:nvPr/>
        </p:nvSpPr>
        <p:spPr>
          <a:xfrm>
            <a:off x="2506990" y="57864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kern="0" dirty="0" smtClean="0">
                <a:solidFill>
                  <a:sysClr val="windowText" lastClr="000000"/>
                </a:solidFill>
              </a:rPr>
              <a:t>1</a:t>
            </a: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0" name="159 CuadroTexto"/>
          <p:cNvSpPr txBox="1"/>
          <p:nvPr/>
        </p:nvSpPr>
        <p:spPr>
          <a:xfrm>
            <a:off x="6027646" y="57864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kern="0" dirty="0" smtClean="0">
                <a:solidFill>
                  <a:sysClr val="windowText" lastClr="000000"/>
                </a:solidFill>
              </a:rPr>
              <a:t>0</a:t>
            </a: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1" name="160 CuadroTexto"/>
          <p:cNvSpPr txBox="1"/>
          <p:nvPr/>
        </p:nvSpPr>
        <p:spPr>
          <a:xfrm>
            <a:off x="2794391" y="2643182"/>
            <a:ext cx="303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162" name="161 CuadroTexto"/>
          <p:cNvSpPr txBox="1"/>
          <p:nvPr/>
        </p:nvSpPr>
        <p:spPr>
          <a:xfrm>
            <a:off x="5165444" y="3232545"/>
            <a:ext cx="303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63" name="162 CuadroTexto"/>
          <p:cNvSpPr txBox="1"/>
          <p:nvPr/>
        </p:nvSpPr>
        <p:spPr>
          <a:xfrm>
            <a:off x="2866241" y="3952878"/>
            <a:ext cx="303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164" name="163 CuadroTexto"/>
          <p:cNvSpPr txBox="1"/>
          <p:nvPr/>
        </p:nvSpPr>
        <p:spPr>
          <a:xfrm>
            <a:off x="4949894" y="4542242"/>
            <a:ext cx="303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65" name="164 CuadroTexto"/>
          <p:cNvSpPr txBox="1"/>
          <p:nvPr/>
        </p:nvSpPr>
        <p:spPr>
          <a:xfrm>
            <a:off x="5524695" y="875091"/>
            <a:ext cx="385650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S0</a:t>
            </a:r>
          </a:p>
        </p:txBody>
      </p:sp>
      <p:sp>
        <p:nvSpPr>
          <p:cNvPr id="166" name="165 CuadroTexto"/>
          <p:cNvSpPr txBox="1"/>
          <p:nvPr/>
        </p:nvSpPr>
        <p:spPr>
          <a:xfrm>
            <a:off x="5668395" y="5066120"/>
            <a:ext cx="385650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S3</a:t>
            </a:r>
          </a:p>
        </p:txBody>
      </p:sp>
      <p:sp>
        <p:nvSpPr>
          <p:cNvPr id="167" name="166 CuadroTexto"/>
          <p:cNvSpPr txBox="1"/>
          <p:nvPr/>
        </p:nvSpPr>
        <p:spPr>
          <a:xfrm>
            <a:off x="6315046" y="3625454"/>
            <a:ext cx="385650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S2</a:t>
            </a:r>
          </a:p>
        </p:txBody>
      </p:sp>
      <p:sp>
        <p:nvSpPr>
          <p:cNvPr id="168" name="167 CuadroTexto"/>
          <p:cNvSpPr txBox="1"/>
          <p:nvPr/>
        </p:nvSpPr>
        <p:spPr>
          <a:xfrm>
            <a:off x="6171346" y="2053818"/>
            <a:ext cx="385650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build="p" animBg="1"/>
      <p:bldP spid="142" grpId="0" build="p" animBg="1"/>
      <p:bldP spid="14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ASM (Multiplicación)</a:t>
            </a:r>
            <a:endParaRPr lang="es-ES" dirty="0"/>
          </a:p>
        </p:txBody>
      </p:sp>
      <p:cxnSp>
        <p:nvCxnSpPr>
          <p:cNvPr id="128" name="127 Conector recto de flecha"/>
          <p:cNvCxnSpPr/>
          <p:nvPr/>
        </p:nvCxnSpPr>
        <p:spPr>
          <a:xfrm rot="5400000">
            <a:off x="3931066" y="819637"/>
            <a:ext cx="415730" cy="159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29" name="128 CuadroTexto"/>
          <p:cNvSpPr txBox="1"/>
          <p:nvPr/>
        </p:nvSpPr>
        <p:spPr>
          <a:xfrm>
            <a:off x="3566534" y="4214969"/>
            <a:ext cx="302158" cy="358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140626" y="1512572"/>
            <a:ext cx="2218040" cy="830578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R7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SHIFT_REG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REG_AR7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SHIFT_REG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REG_A+REG_B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CC+1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130 Rombo"/>
          <p:cNvSpPr/>
          <p:nvPr/>
        </p:nvSpPr>
        <p:spPr>
          <a:xfrm>
            <a:off x="3494984" y="1096819"/>
            <a:ext cx="1287894" cy="485046"/>
          </a:xfrm>
          <a:prstGeom prst="diamond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SLOW0</a:t>
            </a:r>
          </a:p>
        </p:txBody>
      </p:sp>
      <p:sp>
        <p:nvSpPr>
          <p:cNvPr id="132" name="131 Rombo"/>
          <p:cNvSpPr/>
          <p:nvPr/>
        </p:nvSpPr>
        <p:spPr>
          <a:xfrm>
            <a:off x="5856123" y="2482663"/>
            <a:ext cx="858596" cy="485046"/>
          </a:xfrm>
          <a:prstGeom prst="diamond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C1</a:t>
            </a:r>
          </a:p>
        </p:txBody>
      </p:sp>
      <p:cxnSp>
        <p:nvCxnSpPr>
          <p:cNvPr id="133" name="132 Forma"/>
          <p:cNvCxnSpPr>
            <a:stCxn id="131" idx="3"/>
            <a:endCxn id="130" idx="0"/>
          </p:cNvCxnSpPr>
          <p:nvPr/>
        </p:nvCxnSpPr>
        <p:spPr>
          <a:xfrm>
            <a:off x="4782878" y="1339342"/>
            <a:ext cx="1466768" cy="173230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34" name="133 Conector recto de flecha"/>
          <p:cNvCxnSpPr>
            <a:stCxn id="130" idx="2"/>
            <a:endCxn id="132" idx="0"/>
          </p:cNvCxnSpPr>
          <p:nvPr/>
        </p:nvCxnSpPr>
        <p:spPr>
          <a:xfrm rot="16200000" flipH="1">
            <a:off x="6197777" y="2395018"/>
            <a:ext cx="139513" cy="35775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35" name="134 Rectángulo"/>
          <p:cNvSpPr/>
          <p:nvPr/>
        </p:nvSpPr>
        <p:spPr>
          <a:xfrm>
            <a:off x="4568229" y="3314170"/>
            <a:ext cx="3434384" cy="692922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SHIFT_HIGH, SHIFT_LOW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 RIGTH , SLIS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COUT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P P-1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6" name="135 Conector angular"/>
          <p:cNvCxnSpPr>
            <a:stCxn id="132" idx="1"/>
            <a:endCxn id="130" idx="1"/>
          </p:cNvCxnSpPr>
          <p:nvPr/>
        </p:nvCxnSpPr>
        <p:spPr>
          <a:xfrm rot="10800000">
            <a:off x="5140627" y="1927862"/>
            <a:ext cx="715497" cy="797325"/>
          </a:xfrm>
          <a:prstGeom prst="bentConnector3">
            <a:avLst>
              <a:gd name="adj1" fmla="val 166562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37" name="136 Conector angular"/>
          <p:cNvCxnSpPr>
            <a:stCxn id="131" idx="1"/>
            <a:endCxn id="135" idx="1"/>
          </p:cNvCxnSpPr>
          <p:nvPr/>
        </p:nvCxnSpPr>
        <p:spPr>
          <a:xfrm rot="10800000" flipH="1" flipV="1">
            <a:off x="3494984" y="1339341"/>
            <a:ext cx="1073245" cy="2321289"/>
          </a:xfrm>
          <a:prstGeom prst="bentConnector3">
            <a:avLst>
              <a:gd name="adj1" fmla="val -10436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38" name="137 Conector recto de flecha"/>
          <p:cNvCxnSpPr>
            <a:stCxn id="132" idx="2"/>
          </p:cNvCxnSpPr>
          <p:nvPr/>
        </p:nvCxnSpPr>
        <p:spPr>
          <a:xfrm rot="5400000">
            <a:off x="6112190" y="3140914"/>
            <a:ext cx="346461" cy="159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39" name="138 Rombo"/>
          <p:cNvSpPr/>
          <p:nvPr/>
        </p:nvSpPr>
        <p:spPr>
          <a:xfrm>
            <a:off x="5856123" y="4422075"/>
            <a:ext cx="858596" cy="485046"/>
          </a:xfrm>
          <a:prstGeom prst="diamond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P=0</a:t>
            </a:r>
          </a:p>
        </p:txBody>
      </p:sp>
      <p:cxnSp>
        <p:nvCxnSpPr>
          <p:cNvPr id="140" name="139 Conector recto de flecha"/>
          <p:cNvCxnSpPr/>
          <p:nvPr/>
        </p:nvCxnSpPr>
        <p:spPr>
          <a:xfrm rot="5400000">
            <a:off x="6112190" y="4248820"/>
            <a:ext cx="346461" cy="159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1" name="140 Rectángulo"/>
          <p:cNvSpPr/>
          <p:nvPr/>
        </p:nvSpPr>
        <p:spPr>
          <a:xfrm>
            <a:off x="5140626" y="5114998"/>
            <a:ext cx="2218040" cy="277939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R1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 SHIFT_HIGH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141 Rectángulo"/>
          <p:cNvSpPr/>
          <p:nvPr/>
        </p:nvSpPr>
        <p:spPr>
          <a:xfrm>
            <a:off x="5140626" y="5670105"/>
            <a:ext cx="2218040" cy="277169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R2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 SHIFT_LOW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3" name="142 Conector recto de flecha"/>
          <p:cNvCxnSpPr>
            <a:endCxn id="141" idx="0"/>
          </p:cNvCxnSpPr>
          <p:nvPr/>
        </p:nvCxnSpPr>
        <p:spPr>
          <a:xfrm rot="5400000">
            <a:off x="6163598" y="4993170"/>
            <a:ext cx="207877" cy="3577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4" name="143 Conector recto de flecha"/>
          <p:cNvCxnSpPr>
            <a:stCxn id="141" idx="2"/>
            <a:endCxn id="142" idx="0"/>
          </p:cNvCxnSpPr>
          <p:nvPr/>
        </p:nvCxnSpPr>
        <p:spPr>
          <a:xfrm rot="5400000">
            <a:off x="6111062" y="5531496"/>
            <a:ext cx="277169" cy="159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5" name="144 Rectángulo"/>
          <p:cNvSpPr/>
          <p:nvPr/>
        </p:nvSpPr>
        <p:spPr>
          <a:xfrm>
            <a:off x="5641474" y="6224443"/>
            <a:ext cx="1216344" cy="277169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glow rad="139700">
              <a:srgbClr val="9BBB59">
                <a:satMod val="175000"/>
                <a:alpha val="4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IDLE</a:t>
            </a:r>
          </a:p>
        </p:txBody>
      </p:sp>
      <p:cxnSp>
        <p:nvCxnSpPr>
          <p:cNvPr id="146" name="145 Conector recto de flecha"/>
          <p:cNvCxnSpPr>
            <a:stCxn id="142" idx="2"/>
            <a:endCxn id="145" idx="0"/>
          </p:cNvCxnSpPr>
          <p:nvPr/>
        </p:nvCxnSpPr>
        <p:spPr>
          <a:xfrm rot="5400000">
            <a:off x="6111062" y="6085834"/>
            <a:ext cx="277169" cy="159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ysDot"/>
            <a:tailEnd type="arrow"/>
          </a:ln>
          <a:effectLst/>
        </p:spPr>
      </p:cxnSp>
      <p:cxnSp>
        <p:nvCxnSpPr>
          <p:cNvPr id="147" name="146 Forma"/>
          <p:cNvCxnSpPr>
            <a:endCxn id="131" idx="1"/>
          </p:cNvCxnSpPr>
          <p:nvPr/>
        </p:nvCxnSpPr>
        <p:spPr>
          <a:xfrm rot="16200000" flipV="1">
            <a:off x="2994089" y="1840238"/>
            <a:ext cx="3291380" cy="2289589"/>
          </a:xfrm>
          <a:prstGeom prst="bentConnector4">
            <a:avLst>
              <a:gd name="adj1" fmla="val -1862"/>
              <a:gd name="adj2" fmla="val 218484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8" name="147 CuadroTexto"/>
          <p:cNvSpPr txBox="1"/>
          <p:nvPr/>
        </p:nvSpPr>
        <p:spPr>
          <a:xfrm>
            <a:off x="2636388" y="888942"/>
            <a:ext cx="302158" cy="358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149" name="148 CuadroTexto"/>
          <p:cNvSpPr txBox="1"/>
          <p:nvPr/>
        </p:nvSpPr>
        <p:spPr>
          <a:xfrm>
            <a:off x="5569924" y="888942"/>
            <a:ext cx="302158" cy="358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50" name="149 CuadroTexto"/>
          <p:cNvSpPr txBox="1"/>
          <p:nvPr/>
        </p:nvSpPr>
        <p:spPr>
          <a:xfrm>
            <a:off x="3781183" y="2136202"/>
            <a:ext cx="302158" cy="358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151" name="150 CuadroTexto"/>
          <p:cNvSpPr txBox="1"/>
          <p:nvPr/>
        </p:nvSpPr>
        <p:spPr>
          <a:xfrm>
            <a:off x="6428520" y="2898417"/>
            <a:ext cx="302158" cy="358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52" name="151 CuadroTexto"/>
          <p:cNvSpPr txBox="1"/>
          <p:nvPr/>
        </p:nvSpPr>
        <p:spPr>
          <a:xfrm>
            <a:off x="4363119" y="7596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kern="0" dirty="0" smtClean="0">
                <a:solidFill>
                  <a:sysClr val="windowText" lastClr="000000"/>
                </a:solidFill>
              </a:rPr>
              <a:t>1</a:t>
            </a: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3" name="152 CuadroTexto"/>
          <p:cNvSpPr txBox="1"/>
          <p:nvPr/>
        </p:nvSpPr>
        <p:spPr>
          <a:xfrm>
            <a:off x="6428520" y="4769307"/>
            <a:ext cx="302158" cy="358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54" name="153 CuadroTexto"/>
          <p:cNvSpPr txBox="1"/>
          <p:nvPr/>
        </p:nvSpPr>
        <p:spPr>
          <a:xfrm>
            <a:off x="7475476" y="5064552"/>
            <a:ext cx="384037" cy="328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S6</a:t>
            </a:r>
          </a:p>
        </p:txBody>
      </p:sp>
      <p:sp>
        <p:nvSpPr>
          <p:cNvPr id="155" name="154 CuadroTexto"/>
          <p:cNvSpPr txBox="1"/>
          <p:nvPr/>
        </p:nvSpPr>
        <p:spPr>
          <a:xfrm>
            <a:off x="8074163" y="3452754"/>
            <a:ext cx="384037" cy="328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S4</a:t>
            </a:r>
          </a:p>
        </p:txBody>
      </p:sp>
      <p:sp>
        <p:nvSpPr>
          <p:cNvPr id="156" name="155 CuadroTexto"/>
          <p:cNvSpPr txBox="1"/>
          <p:nvPr/>
        </p:nvSpPr>
        <p:spPr>
          <a:xfrm>
            <a:off x="7501765" y="1651157"/>
            <a:ext cx="384037" cy="328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S5</a:t>
            </a:r>
          </a:p>
        </p:txBody>
      </p:sp>
      <p:sp>
        <p:nvSpPr>
          <p:cNvPr id="157" name="156 CuadroTexto"/>
          <p:cNvSpPr txBox="1"/>
          <p:nvPr/>
        </p:nvSpPr>
        <p:spPr>
          <a:xfrm>
            <a:off x="7501765" y="5670105"/>
            <a:ext cx="384037" cy="328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build="p" animBg="1"/>
      <p:bldP spid="135" grpId="0" build="allAtOnce" animBg="1"/>
      <p:bldP spid="141" grpId="0" build="allAtOnce" animBg="1"/>
      <p:bldP spid="142" grpId="0" build="allAtOnce" animBg="1"/>
      <p:bldP spid="145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ASM (División)</a:t>
            </a:r>
            <a:endParaRPr lang="es-ES" dirty="0"/>
          </a:p>
        </p:txBody>
      </p:sp>
      <p:sp>
        <p:nvSpPr>
          <p:cNvPr id="45" name="44 Rectángulo"/>
          <p:cNvSpPr/>
          <p:nvPr/>
        </p:nvSpPr>
        <p:spPr>
          <a:xfrm>
            <a:off x="3993386" y="1833214"/>
            <a:ext cx="2589658" cy="767111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R7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SHIFT_HIGH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REG_AR7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SHIFT_HIGH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REG_A-REG_B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kern="0" dirty="0" smtClean="0">
                <a:solidFill>
                  <a:sysClr val="windowText" lastClr="000000"/>
                </a:solidFill>
                <a:latin typeface="Calibri"/>
                <a:sym typeface="Wingdings" pitchFamily="2" charset="2"/>
              </a:rPr>
              <a:t>CC+1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45 Rombo"/>
          <p:cNvSpPr/>
          <p:nvPr/>
        </p:nvSpPr>
        <p:spPr>
          <a:xfrm>
            <a:off x="4881269" y="2744198"/>
            <a:ext cx="887883" cy="455492"/>
          </a:xfrm>
          <a:prstGeom prst="diamond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C1</a:t>
            </a:r>
          </a:p>
        </p:txBody>
      </p:sp>
      <p:sp>
        <p:nvSpPr>
          <p:cNvPr id="47" name="46 Rombo"/>
          <p:cNvSpPr/>
          <p:nvPr/>
        </p:nvSpPr>
        <p:spPr>
          <a:xfrm>
            <a:off x="4807278" y="3329831"/>
            <a:ext cx="1109854" cy="520562"/>
          </a:xfrm>
          <a:prstGeom prst="diamond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 </a:t>
            </a:r>
            <a:r>
              <a:rPr kumimoji="0" lang="es-ES" sz="11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</a:t>
            </a:r>
          </a:p>
        </p:txBody>
      </p:sp>
      <p:sp>
        <p:nvSpPr>
          <p:cNvPr id="48" name="47 Rectángulo"/>
          <p:cNvSpPr/>
          <p:nvPr/>
        </p:nvSpPr>
        <p:spPr>
          <a:xfrm>
            <a:off x="3697425" y="1052370"/>
            <a:ext cx="3181580" cy="585633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SHIFT_HIGH, SHIFT_LOW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 SHIFT LEFT, SLIS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 0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48 Rectángulo"/>
          <p:cNvSpPr/>
          <p:nvPr/>
        </p:nvSpPr>
        <p:spPr>
          <a:xfrm>
            <a:off x="1625698" y="3329831"/>
            <a:ext cx="2293697" cy="780843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R7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SHIFT_HIGH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REG_AR7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SHIFT_HIGH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REG_A+REG_B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kern="0" dirty="0" smtClean="0">
                <a:solidFill>
                  <a:sysClr val="windowText" lastClr="000000"/>
                </a:solidFill>
                <a:latin typeface="Calibri"/>
                <a:sym typeface="Wingdings" pitchFamily="2" charset="2"/>
              </a:rPr>
              <a:t>CC+1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49 Rectángulo"/>
          <p:cNvSpPr/>
          <p:nvPr/>
        </p:nvSpPr>
        <p:spPr>
          <a:xfrm>
            <a:off x="1699689" y="4891518"/>
            <a:ext cx="2293697" cy="520562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 P-1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SLOW COUT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C0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50 Rombo"/>
          <p:cNvSpPr/>
          <p:nvPr/>
        </p:nvSpPr>
        <p:spPr>
          <a:xfrm>
            <a:off x="2291610" y="4240815"/>
            <a:ext cx="887883" cy="455492"/>
          </a:xfrm>
          <a:prstGeom prst="diamond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C1</a:t>
            </a:r>
          </a:p>
        </p:txBody>
      </p:sp>
      <p:sp>
        <p:nvSpPr>
          <p:cNvPr id="52" name="51 Rombo"/>
          <p:cNvSpPr/>
          <p:nvPr/>
        </p:nvSpPr>
        <p:spPr>
          <a:xfrm>
            <a:off x="2365601" y="5802502"/>
            <a:ext cx="887883" cy="455492"/>
          </a:xfrm>
          <a:prstGeom prst="diamond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P=0</a:t>
            </a:r>
          </a:p>
        </p:txBody>
      </p:sp>
      <p:sp>
        <p:nvSpPr>
          <p:cNvPr id="53" name="52 Rectángulo"/>
          <p:cNvSpPr/>
          <p:nvPr/>
        </p:nvSpPr>
        <p:spPr>
          <a:xfrm>
            <a:off x="4141366" y="5737431"/>
            <a:ext cx="2293697" cy="650703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R7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SHIFT_HIGH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RR7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M[100] R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4" name="53 Conector recto de flecha"/>
          <p:cNvCxnSpPr>
            <a:stCxn id="48" idx="2"/>
            <a:endCxn id="45" idx="0"/>
          </p:cNvCxnSpPr>
          <p:nvPr/>
        </p:nvCxnSpPr>
        <p:spPr>
          <a:xfrm rot="5400000">
            <a:off x="5190610" y="1735608"/>
            <a:ext cx="195211" cy="1588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5" name="54 Conector recto de flecha"/>
          <p:cNvCxnSpPr>
            <a:stCxn id="45" idx="2"/>
          </p:cNvCxnSpPr>
          <p:nvPr/>
        </p:nvCxnSpPr>
        <p:spPr>
          <a:xfrm rot="16200000" flipH="1">
            <a:off x="5234776" y="2653764"/>
            <a:ext cx="143872" cy="36994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6" name="55 Conector recto de flecha"/>
          <p:cNvCxnSpPr>
            <a:stCxn id="46" idx="2"/>
          </p:cNvCxnSpPr>
          <p:nvPr/>
        </p:nvCxnSpPr>
        <p:spPr>
          <a:xfrm rot="5400000">
            <a:off x="5260140" y="3264661"/>
            <a:ext cx="130141" cy="1645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7" name="56 Conector recto de flecha"/>
          <p:cNvCxnSpPr>
            <a:stCxn id="47" idx="1"/>
          </p:cNvCxnSpPr>
          <p:nvPr/>
        </p:nvCxnSpPr>
        <p:spPr>
          <a:xfrm rot="10800000">
            <a:off x="3919396" y="3590112"/>
            <a:ext cx="887883" cy="144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8" name="57 Conector recto de flecha"/>
          <p:cNvCxnSpPr>
            <a:stCxn id="50" idx="2"/>
            <a:endCxn id="52" idx="0"/>
          </p:cNvCxnSpPr>
          <p:nvPr/>
        </p:nvCxnSpPr>
        <p:spPr>
          <a:xfrm rot="5400000">
            <a:off x="2632829" y="5588794"/>
            <a:ext cx="390422" cy="36995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9" name="58 Conector recto de flecha"/>
          <p:cNvCxnSpPr>
            <a:stCxn id="52" idx="3"/>
            <a:endCxn id="53" idx="1"/>
          </p:cNvCxnSpPr>
          <p:nvPr/>
        </p:nvCxnSpPr>
        <p:spPr>
          <a:xfrm>
            <a:off x="3253484" y="6030248"/>
            <a:ext cx="887883" cy="32535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0" name="59 Conector angular"/>
          <p:cNvCxnSpPr>
            <a:stCxn id="47" idx="3"/>
            <a:endCxn id="50" idx="3"/>
          </p:cNvCxnSpPr>
          <p:nvPr/>
        </p:nvCxnSpPr>
        <p:spPr>
          <a:xfrm flipH="1">
            <a:off x="3993386" y="3590112"/>
            <a:ext cx="1923746" cy="1561687"/>
          </a:xfrm>
          <a:prstGeom prst="bentConnector3">
            <a:avLst>
              <a:gd name="adj1" fmla="val -67744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1" name="60 Conector recto de flecha"/>
          <p:cNvCxnSpPr>
            <a:stCxn id="49" idx="2"/>
            <a:endCxn id="51" idx="0"/>
          </p:cNvCxnSpPr>
          <p:nvPr/>
        </p:nvCxnSpPr>
        <p:spPr>
          <a:xfrm rot="5400000">
            <a:off x="2688980" y="4157247"/>
            <a:ext cx="130141" cy="36995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2" name="61 Conector recto de flecha"/>
          <p:cNvCxnSpPr>
            <a:stCxn id="51" idx="2"/>
          </p:cNvCxnSpPr>
          <p:nvPr/>
        </p:nvCxnSpPr>
        <p:spPr>
          <a:xfrm rot="5400000">
            <a:off x="2637946" y="4793813"/>
            <a:ext cx="195211" cy="1645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3" name="62 Rectángulo"/>
          <p:cNvSpPr/>
          <p:nvPr/>
        </p:nvSpPr>
        <p:spPr>
          <a:xfrm>
            <a:off x="7174966" y="5932642"/>
            <a:ext cx="1257834" cy="260281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glow rad="139700">
              <a:srgbClr val="9BBB59">
                <a:satMod val="175000"/>
                <a:alpha val="4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IDLE</a:t>
            </a:r>
          </a:p>
        </p:txBody>
      </p:sp>
      <p:cxnSp>
        <p:nvCxnSpPr>
          <p:cNvPr id="64" name="63 Conector recto de flecha"/>
          <p:cNvCxnSpPr>
            <a:stCxn id="53" idx="3"/>
          </p:cNvCxnSpPr>
          <p:nvPr/>
        </p:nvCxnSpPr>
        <p:spPr>
          <a:xfrm>
            <a:off x="6435064" y="6062783"/>
            <a:ext cx="887883" cy="144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5" name="64 CuadroTexto"/>
          <p:cNvSpPr txBox="1"/>
          <p:nvPr/>
        </p:nvSpPr>
        <p:spPr>
          <a:xfrm>
            <a:off x="3919396" y="2733138"/>
            <a:ext cx="312464" cy="336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cxnSp>
        <p:nvCxnSpPr>
          <p:cNvPr id="66" name="65 Conector angular"/>
          <p:cNvCxnSpPr>
            <a:stCxn id="46" idx="1"/>
            <a:endCxn id="45" idx="1"/>
          </p:cNvCxnSpPr>
          <p:nvPr/>
        </p:nvCxnSpPr>
        <p:spPr>
          <a:xfrm rot="10800000">
            <a:off x="3993387" y="2216770"/>
            <a:ext cx="887883" cy="755174"/>
          </a:xfrm>
          <a:prstGeom prst="bentConnector3">
            <a:avLst>
              <a:gd name="adj1" fmla="val 125747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7" name="66 CuadroTexto"/>
          <p:cNvSpPr txBox="1"/>
          <p:nvPr/>
        </p:nvSpPr>
        <p:spPr>
          <a:xfrm>
            <a:off x="5473191" y="3069549"/>
            <a:ext cx="312464" cy="336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1033776" y="4110674"/>
            <a:ext cx="312464" cy="336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cxnSp>
        <p:nvCxnSpPr>
          <p:cNvPr id="69" name="68 Conector angular"/>
          <p:cNvCxnSpPr>
            <a:stCxn id="51" idx="1"/>
            <a:endCxn id="49" idx="1"/>
          </p:cNvCxnSpPr>
          <p:nvPr/>
        </p:nvCxnSpPr>
        <p:spPr>
          <a:xfrm rot="10800000">
            <a:off x="1625698" y="3720253"/>
            <a:ext cx="665912" cy="748308"/>
          </a:xfrm>
          <a:prstGeom prst="bentConnector3">
            <a:avLst>
              <a:gd name="adj1" fmla="val 134329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70" name="69 CuadroTexto"/>
          <p:cNvSpPr txBox="1"/>
          <p:nvPr/>
        </p:nvSpPr>
        <p:spPr>
          <a:xfrm>
            <a:off x="2957523" y="4566166"/>
            <a:ext cx="312464" cy="336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cxnSp>
        <p:nvCxnSpPr>
          <p:cNvPr id="71" name="70 Conector recto de flecha"/>
          <p:cNvCxnSpPr>
            <a:endCxn id="48" idx="0"/>
          </p:cNvCxnSpPr>
          <p:nvPr/>
        </p:nvCxnSpPr>
        <p:spPr>
          <a:xfrm rot="5400000">
            <a:off x="5078978" y="806138"/>
            <a:ext cx="455470" cy="36995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72" name="71 CuadroTexto"/>
          <p:cNvSpPr txBox="1"/>
          <p:nvPr/>
        </p:nvSpPr>
        <p:spPr>
          <a:xfrm>
            <a:off x="4807278" y="596900"/>
            <a:ext cx="369951" cy="336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73" name="72 CuadroTexto"/>
          <p:cNvSpPr txBox="1"/>
          <p:nvPr/>
        </p:nvSpPr>
        <p:spPr>
          <a:xfrm>
            <a:off x="1107767" y="5672361"/>
            <a:ext cx="312464" cy="336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74" name="73 CuadroTexto"/>
          <p:cNvSpPr txBox="1"/>
          <p:nvPr/>
        </p:nvSpPr>
        <p:spPr>
          <a:xfrm>
            <a:off x="3623435" y="5672361"/>
            <a:ext cx="312464" cy="336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7100976" y="1182511"/>
            <a:ext cx="397137" cy="308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S8</a:t>
            </a:r>
          </a:p>
        </p:txBody>
      </p:sp>
      <p:sp>
        <p:nvSpPr>
          <p:cNvPr id="76" name="75 CuadroTexto"/>
          <p:cNvSpPr txBox="1"/>
          <p:nvPr/>
        </p:nvSpPr>
        <p:spPr>
          <a:xfrm>
            <a:off x="6657034" y="1963354"/>
            <a:ext cx="397137" cy="308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S9</a:t>
            </a:r>
          </a:p>
        </p:txBody>
      </p:sp>
      <p:sp>
        <p:nvSpPr>
          <p:cNvPr id="77" name="76 CuadroTexto"/>
          <p:cNvSpPr txBox="1"/>
          <p:nvPr/>
        </p:nvSpPr>
        <p:spPr>
          <a:xfrm>
            <a:off x="3993386" y="3720252"/>
            <a:ext cx="505055" cy="308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S10</a:t>
            </a:r>
          </a:p>
        </p:txBody>
      </p:sp>
      <p:sp>
        <p:nvSpPr>
          <p:cNvPr id="78" name="77 CuadroTexto"/>
          <p:cNvSpPr txBox="1"/>
          <p:nvPr/>
        </p:nvSpPr>
        <p:spPr>
          <a:xfrm>
            <a:off x="4067376" y="5216869"/>
            <a:ext cx="505055" cy="308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S11</a:t>
            </a:r>
          </a:p>
        </p:txBody>
      </p:sp>
      <p:sp>
        <p:nvSpPr>
          <p:cNvPr id="79" name="78 CuadroTexto"/>
          <p:cNvSpPr txBox="1"/>
          <p:nvPr/>
        </p:nvSpPr>
        <p:spPr>
          <a:xfrm>
            <a:off x="6435064" y="6388134"/>
            <a:ext cx="505055" cy="308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S12</a:t>
            </a:r>
          </a:p>
        </p:txBody>
      </p:sp>
      <p:sp>
        <p:nvSpPr>
          <p:cNvPr id="80" name="79 CuadroTexto"/>
          <p:cNvSpPr txBox="1"/>
          <p:nvPr/>
        </p:nvSpPr>
        <p:spPr>
          <a:xfrm>
            <a:off x="6657034" y="3318771"/>
            <a:ext cx="312464" cy="336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81" name="80 CuadroTexto"/>
          <p:cNvSpPr txBox="1"/>
          <p:nvPr/>
        </p:nvSpPr>
        <p:spPr>
          <a:xfrm>
            <a:off x="4151231" y="3318771"/>
            <a:ext cx="312464" cy="336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cxnSp>
        <p:nvCxnSpPr>
          <p:cNvPr id="82" name="81 Conector recto de flecha"/>
          <p:cNvCxnSpPr/>
          <p:nvPr/>
        </p:nvCxnSpPr>
        <p:spPr>
          <a:xfrm rot="10800000">
            <a:off x="885796" y="6062783"/>
            <a:ext cx="1479805" cy="144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3" name="82 Forma"/>
          <p:cNvCxnSpPr>
            <a:endCxn id="48" idx="1"/>
          </p:cNvCxnSpPr>
          <p:nvPr/>
        </p:nvCxnSpPr>
        <p:spPr>
          <a:xfrm rot="5400000" flipH="1" flipV="1">
            <a:off x="-67187" y="2298171"/>
            <a:ext cx="4717596" cy="2811629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allAtOnce" animBg="1"/>
      <p:bldP spid="48" grpId="0" build="allAtOnce" animBg="1"/>
      <p:bldP spid="49" grpId="0" build="allAtOnce" animBg="1"/>
      <p:bldP spid="50" grpId="0" build="allAtOnce" animBg="1"/>
      <p:bldP spid="53" grpId="0" build="allAtOnce" animBg="1"/>
      <p:bldP spid="63" grpId="0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Tabla de Señales</a:t>
            </a:r>
            <a:endParaRPr lang="es-ES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463552" y="2187575"/>
          <a:ext cx="8127996" cy="2686050"/>
        </p:xfrm>
        <a:graphic>
          <a:graphicData uri="http://schemas.openxmlformats.org/drawingml/2006/table">
            <a:tbl>
              <a:tblPr/>
              <a:tblGrid>
                <a:gridCol w="799475"/>
                <a:gridCol w="799475"/>
                <a:gridCol w="799475"/>
                <a:gridCol w="799475"/>
                <a:gridCol w="799475"/>
                <a:gridCol w="799475"/>
                <a:gridCol w="799475"/>
                <a:gridCol w="799475"/>
                <a:gridCol w="866098"/>
                <a:gridCol w="866098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Estado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EN_A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EN_B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CLEAR_B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REG_0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REG_1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REG_2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OE_REG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OSHT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SS0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Tabla de Señales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63552" y="2115185"/>
          <a:ext cx="8127996" cy="2830830"/>
        </p:xfrm>
        <a:graphic>
          <a:graphicData uri="http://schemas.openxmlformats.org/drawingml/2006/table">
            <a:tbl>
              <a:tblPr/>
              <a:tblGrid>
                <a:gridCol w="799475"/>
                <a:gridCol w="799475"/>
                <a:gridCol w="799475"/>
                <a:gridCol w="799475"/>
                <a:gridCol w="799475"/>
                <a:gridCol w="799475"/>
                <a:gridCol w="799475"/>
                <a:gridCol w="799475"/>
                <a:gridCol w="866098"/>
                <a:gridCol w="866098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Estado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SS0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S/R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CNT/LDN_CONT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INH_CLK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Cont/LoadAUX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FF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Mux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5800" y="1219200"/>
            <a:ext cx="7848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algn="ctr" eaLnBrk="0" hangingPunct="0">
              <a:lnSpc>
                <a:spcPct val="87000"/>
              </a:lnSpc>
            </a:pPr>
            <a:r>
              <a:rPr lang="es-CO" sz="4400" b="1" i="1" dirty="0" smtClean="0">
                <a:solidFill>
                  <a:srgbClr val="9900FF"/>
                </a:solidFill>
              </a:rPr>
              <a:t>Diseño De Un Circuito Controlador Para Multiplicar y Dividir.</a:t>
            </a:r>
          </a:p>
          <a:p>
            <a:pPr algn="ctr" eaLnBrk="0" hangingPunct="0">
              <a:lnSpc>
                <a:spcPct val="87000"/>
              </a:lnSpc>
            </a:pPr>
            <a:endParaRPr lang="es-CO" sz="4400" b="1" i="1" dirty="0">
              <a:solidFill>
                <a:srgbClr val="9900FF"/>
              </a:solidFill>
            </a:endParaRPr>
          </a:p>
          <a:p>
            <a:pPr algn="ctr" eaLnBrk="0" hangingPunct="0">
              <a:lnSpc>
                <a:spcPct val="87000"/>
              </a:lnSpc>
            </a:pPr>
            <a:r>
              <a:rPr lang="es-CO" b="1" i="1" dirty="0" smtClean="0">
                <a:solidFill>
                  <a:schemeClr val="accent2">
                    <a:lumMod val="75000"/>
                  </a:schemeClr>
                </a:solidFill>
              </a:rPr>
              <a:t>María Angélica Dávila Guzmán      0431211</a:t>
            </a:r>
            <a:endParaRPr lang="es-CO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 AHDL</a:t>
            </a:r>
            <a:endParaRPr lang="es-E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9019" t="15686" r="3217" b="17892"/>
          <a:stretch>
            <a:fillRect/>
          </a:stretch>
        </p:blipFill>
        <p:spPr bwMode="auto">
          <a:xfrm>
            <a:off x="800100" y="1257300"/>
            <a:ext cx="7929907" cy="5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 AHDL</a:t>
            </a:r>
            <a:endParaRPr lang="es-E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 l="17839" t="17014" r="1953" b="18924"/>
          <a:stretch>
            <a:fillRect/>
          </a:stretch>
        </p:blipFill>
        <p:spPr bwMode="auto">
          <a:xfrm>
            <a:off x="711199" y="1270000"/>
            <a:ext cx="8162417" cy="488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 AHDL</a:t>
            </a:r>
            <a:endParaRPr lang="es-E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9212" t="19272" r="2849" b="24265"/>
          <a:stretch>
            <a:fillRect/>
          </a:stretch>
        </p:blipFill>
        <p:spPr bwMode="auto">
          <a:xfrm>
            <a:off x="825500" y="1308100"/>
            <a:ext cx="8318500" cy="4519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smtClean="0"/>
              <a:t>SIMULACION EN QUARTUS II</a:t>
            </a: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Simulación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verificar el diseño, se carga en R3</a:t>
            </a:r>
            <a:r>
              <a:rPr lang="es-ES" dirty="0" smtClean="0">
                <a:sym typeface="Wingdings" pitchFamily="2" charset="2"/>
              </a:rPr>
              <a:t>1010 y en R40011</a:t>
            </a:r>
            <a:endParaRPr lang="es-E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 l="24740" t="15799" b="43576"/>
          <a:stretch>
            <a:fillRect/>
          </a:stretch>
        </p:blipFill>
        <p:spPr bwMode="auto">
          <a:xfrm>
            <a:off x="863185" y="1898263"/>
            <a:ext cx="734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37 Rectángulo"/>
          <p:cNvSpPr/>
          <p:nvPr/>
        </p:nvSpPr>
        <p:spPr>
          <a:xfrm>
            <a:off x="3562093" y="5068532"/>
            <a:ext cx="1860807" cy="7366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REG_A</a:t>
            </a: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R3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REG_B0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SHIFT_HIGH REG_A+REG_B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P 4</a:t>
            </a:r>
            <a:endParaRPr kumimoji="0" lang="es-ES" sz="105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5601340" y="5068532"/>
            <a:ext cx="2539360" cy="574317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SHIFT_HIGH, SHIFT_LOW</a:t>
            </a:r>
            <a:r>
              <a:rPr kumimoji="0" lang="es-E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 RIGTH , SLIS</a:t>
            </a:r>
            <a:r>
              <a:rPr kumimoji="0" lang="es-E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0	C</a:t>
            </a:r>
            <a:r>
              <a:rPr lang="es-ES" sz="1100" kern="0" dirty="0" smtClean="0">
                <a:solidFill>
                  <a:sysClr val="windowText" lastClr="000000"/>
                </a:solidFill>
                <a:latin typeface="Calibri"/>
                <a:sym typeface="Wingdings" pitchFamily="2" charset="2"/>
              </a:rPr>
              <a:t>C+1</a:t>
            </a:r>
            <a:endParaRPr kumimoji="0" lang="es-E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39 Rectángulo"/>
          <p:cNvSpPr/>
          <p:nvPr/>
        </p:nvSpPr>
        <p:spPr>
          <a:xfrm>
            <a:off x="2487493" y="5315425"/>
            <a:ext cx="890707" cy="327424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IDLE</a:t>
            </a:r>
          </a:p>
        </p:txBody>
      </p:sp>
      <p:cxnSp>
        <p:nvCxnSpPr>
          <p:cNvPr id="42" name="41 Conector recto de flecha"/>
          <p:cNvCxnSpPr/>
          <p:nvPr/>
        </p:nvCxnSpPr>
        <p:spPr>
          <a:xfrm rot="5400000">
            <a:off x="2371488" y="4943712"/>
            <a:ext cx="705325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/>
          <p:nvPr/>
        </p:nvCxnSpPr>
        <p:spPr>
          <a:xfrm rot="5400000">
            <a:off x="4063384" y="4839315"/>
            <a:ext cx="45843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/>
          <p:nvPr/>
        </p:nvCxnSpPr>
        <p:spPr>
          <a:xfrm rot="5400000">
            <a:off x="6501784" y="4839315"/>
            <a:ext cx="45843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Simulación: Multiplicación</a:t>
            </a:r>
            <a:endParaRPr lang="es-E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4908" t="15441" b="44363"/>
          <a:stretch>
            <a:fillRect/>
          </a:stretch>
        </p:blipFill>
        <p:spPr bwMode="auto">
          <a:xfrm>
            <a:off x="615331" y="1371600"/>
            <a:ext cx="8477869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Rectángulo"/>
          <p:cNvSpPr/>
          <p:nvPr/>
        </p:nvSpPr>
        <p:spPr>
          <a:xfrm>
            <a:off x="4467526" y="5072878"/>
            <a:ext cx="1704674" cy="438922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R7</a:t>
            </a: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SHIFT_REG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REG_AR7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SHIFT_REGREG_A+REG_B</a:t>
            </a:r>
            <a:endParaRPr kumimoji="0" lang="es-E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786929" y="5072878"/>
            <a:ext cx="2378671" cy="438922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SHIFT_HIGH, SHIFT_LOW</a:t>
            </a: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 RIGTH , SLIS</a:t>
            </a:r>
            <a:r>
              <a:rPr kumimoji="0" lang="es-E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</a:t>
            </a: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COUT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P P-1</a:t>
            </a:r>
            <a:endParaRPr kumimoji="0" lang="es-E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373963" y="5254737"/>
            <a:ext cx="1258737" cy="277169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R1</a:t>
            </a: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 SHIFT_HIGH</a:t>
            </a:r>
            <a:endParaRPr kumimoji="0" lang="es-E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7820326" y="5254737"/>
            <a:ext cx="1120474" cy="277169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R2</a:t>
            </a: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 SHIFT_LOW</a:t>
            </a:r>
            <a:endParaRPr kumimoji="0" lang="es-E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7429500" y="4546600"/>
            <a:ext cx="723900" cy="708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rot="5400000">
            <a:off x="6707132" y="4900668"/>
            <a:ext cx="70813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 rot="10800000" flipV="1">
            <a:off x="3695700" y="4546600"/>
            <a:ext cx="2895600" cy="526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 rot="5400000">
            <a:off x="5426461" y="4809739"/>
            <a:ext cx="52627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4165600" y="4546600"/>
            <a:ext cx="736600" cy="526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 rot="10800000" flipV="1">
            <a:off x="3695700" y="4546600"/>
            <a:ext cx="1206501" cy="526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 rot="5400000">
            <a:off x="2912258" y="4810136"/>
            <a:ext cx="5254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2300855" y="5814367"/>
            <a:ext cx="466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Resultado=&gt; 1010*0011=0001 1110</a:t>
            </a:r>
            <a:endParaRPr lang="es-ES" dirty="0"/>
          </a:p>
        </p:txBody>
      </p:sp>
      <p:sp>
        <p:nvSpPr>
          <p:cNvPr id="34" name="33 Proceso alternativo"/>
          <p:cNvSpPr/>
          <p:nvPr/>
        </p:nvSpPr>
        <p:spPr>
          <a:xfrm>
            <a:off x="7150100" y="4038600"/>
            <a:ext cx="1206500" cy="330200"/>
          </a:xfrm>
          <a:prstGeom prst="flowChartAlternateProcess">
            <a:avLst/>
          </a:prstGeom>
          <a:noFill/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Simulación División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operación a realizar ahora es R3/R4:</a:t>
            </a:r>
            <a:endParaRPr lang="es-E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 l="15234" t="15625" b="43576"/>
          <a:stretch>
            <a:fillRect/>
          </a:stretch>
        </p:blipFill>
        <p:spPr bwMode="auto">
          <a:xfrm>
            <a:off x="565150" y="1981200"/>
            <a:ext cx="8267700" cy="298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Simulación División</a:t>
            </a:r>
            <a:endParaRPr lang="es-ES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/>
          <a:srcRect l="15234" t="15799" b="43923"/>
          <a:stretch>
            <a:fillRect/>
          </a:stretch>
        </p:blipFill>
        <p:spPr bwMode="auto">
          <a:xfrm>
            <a:off x="622300" y="1409700"/>
            <a:ext cx="8267700" cy="29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Rectángulo"/>
          <p:cNvSpPr/>
          <p:nvPr/>
        </p:nvSpPr>
        <p:spPr>
          <a:xfrm>
            <a:off x="622300" y="4775201"/>
            <a:ext cx="2400300" cy="550671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SHIFT_HIGH, SHIFT_LOW</a:t>
            </a:r>
            <a:r>
              <a:rPr kumimoji="0" lang="es-E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 SHIFT LEFT, SLIS</a:t>
            </a:r>
            <a:r>
              <a:rPr kumimoji="0" lang="es-E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 0</a:t>
            </a:r>
            <a:endParaRPr kumimoji="0" lang="es-E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225800" y="4775201"/>
            <a:ext cx="2171700" cy="550671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R7</a:t>
            </a: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SHIFT_HIGH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REG_AR7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SHIFT_HIGHREG_A-REG_B</a:t>
            </a:r>
            <a:endParaRPr kumimoji="0" lang="es-ES" sz="105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5587999" y="4775201"/>
            <a:ext cx="1727201" cy="550672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R7</a:t>
            </a: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SHIFT_HIGH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REG_AR7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SHIFT_HIGHREG_A+REG_B</a:t>
            </a:r>
            <a:endParaRPr kumimoji="0" lang="es-ES" sz="105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7429500" y="4775201"/>
            <a:ext cx="1460500" cy="520561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 P-1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SLOW COUT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C0</a:t>
            </a:r>
            <a:endParaRPr kumimoji="0" lang="es-ES" sz="105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12 Conector recto de flecha"/>
          <p:cNvCxnSpPr/>
          <p:nvPr/>
        </p:nvCxnSpPr>
        <p:spPr>
          <a:xfrm rot="5400000">
            <a:off x="2305844" y="4475957"/>
            <a:ext cx="59690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endCxn id="9" idx="0"/>
          </p:cNvCxnSpPr>
          <p:nvPr/>
        </p:nvCxnSpPr>
        <p:spPr>
          <a:xfrm rot="16200000" flipH="1">
            <a:off x="3997325" y="4460875"/>
            <a:ext cx="596901" cy="3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rot="16200000" flipH="1">
            <a:off x="6153150" y="4464051"/>
            <a:ext cx="596901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endCxn id="11" idx="0"/>
          </p:cNvCxnSpPr>
          <p:nvPr/>
        </p:nvCxnSpPr>
        <p:spPr>
          <a:xfrm rot="5400000">
            <a:off x="7864474" y="4473575"/>
            <a:ext cx="596902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Simulación División</a:t>
            </a:r>
            <a:endParaRPr lang="es-E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 l="14714" t="15972" b="44097"/>
          <a:stretch>
            <a:fillRect/>
          </a:stretch>
        </p:blipFill>
        <p:spPr bwMode="auto">
          <a:xfrm>
            <a:off x="565150" y="1397000"/>
            <a:ext cx="8318500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1818255" y="4800600"/>
            <a:ext cx="5331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Resultado=&gt; 1010/0011=00010011, donde los 4 bits del MSB son el residuo y los 4 bits del LSB son el cociente</a:t>
            </a:r>
          </a:p>
        </p:txBody>
      </p:sp>
      <p:sp>
        <p:nvSpPr>
          <p:cNvPr id="6" name="5 Rectángulo"/>
          <p:cNvSpPr/>
          <p:nvPr/>
        </p:nvSpPr>
        <p:spPr>
          <a:xfrm>
            <a:off x="7416800" y="3644900"/>
            <a:ext cx="800100" cy="317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Notas Finales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simulación fue realizada en el dispositivo </a:t>
            </a:r>
            <a:r>
              <a:rPr lang="es-ES" dirty="0" err="1" smtClean="0"/>
              <a:t>Stratix</a:t>
            </a:r>
            <a:r>
              <a:rPr lang="es-ES" dirty="0" smtClean="0"/>
              <a:t>, ante las dificultades que presentaba en cuanto a frecuencia los contadores con la Flex10k</a:t>
            </a:r>
          </a:p>
          <a:p>
            <a:r>
              <a:rPr lang="es-ES" dirty="0" smtClean="0"/>
              <a:t>Se hizo uso de un contador para el controlador, y otro contador con la fase de 30ns, para compensar el retraso.</a:t>
            </a:r>
          </a:p>
          <a:p>
            <a:r>
              <a:rPr lang="es-ES" dirty="0" smtClean="0"/>
              <a:t>El análisis de tiempo arrojo:</a:t>
            </a:r>
            <a:endParaRPr lang="es-E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 l="11719" t="15799" b="55382"/>
          <a:stretch>
            <a:fillRect/>
          </a:stretch>
        </p:blipFill>
        <p:spPr bwMode="auto">
          <a:xfrm>
            <a:off x="596900" y="4298012"/>
            <a:ext cx="8121650" cy="198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DATA-PATH</a:t>
            </a:r>
            <a:endParaRPr lang="es-ES" dirty="0"/>
          </a:p>
        </p:txBody>
      </p:sp>
      <p:pic>
        <p:nvPicPr>
          <p:cNvPr id="8" name="7 Marcador de contenido" descr="dataPat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268" y="2654300"/>
            <a:ext cx="7350632" cy="3403600"/>
          </a:xfrm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57188" y="930275"/>
            <a:ext cx="8077200" cy="227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r>
              <a:rPr lang="es-CO" sz="2800" dirty="0" smtClean="0"/>
              <a:t> El data path de la figura, va a se controlado para realizar las operaciones de división y multiplicación para datos de 4 bits.</a:t>
            </a:r>
            <a:endParaRPr lang="es-CO" dirty="0" smtClean="0"/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DATA-PATH Con las Señales</a:t>
            </a:r>
            <a:endParaRPr lang="es-ES" dirty="0"/>
          </a:p>
        </p:txBody>
      </p:sp>
      <p:pic>
        <p:nvPicPr>
          <p:cNvPr id="10" name="9 Marcador de contenido" descr="DATPTSEÑA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550" y="1923803"/>
            <a:ext cx="8382000" cy="3213594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De Señales</a:t>
            </a:r>
            <a:endParaRPr lang="es-ES" dirty="0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idx="1"/>
          </p:nvPr>
        </p:nvSpPr>
        <p:spPr bwMode="auto">
          <a:xfrm>
            <a:off x="336550" y="939800"/>
            <a:ext cx="466725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</a:pPr>
            <a:r>
              <a:rPr lang="es-CO" dirty="0" smtClean="0"/>
              <a:t>Banco de registros:</a:t>
            </a:r>
          </a:p>
          <a:p>
            <a:pPr lvl="1" algn="just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r>
              <a:rPr lang="es-CO" dirty="0" smtClean="0"/>
              <a:t>REG0, REG1, REG2: son las señales encargadas de habilitar cada registro que se necesite y poner el dato de este en el Bus, son las entradas al Decodificador</a:t>
            </a:r>
          </a:p>
          <a:p>
            <a:pPr lvl="1" algn="just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r>
              <a:rPr lang="es-CO" dirty="0" smtClean="0"/>
              <a:t>OE_REG: es la señal que habilita la salida de los registro, manejada por medio del Decodificador</a:t>
            </a:r>
          </a:p>
          <a:p>
            <a:pPr lvl="1" algn="just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  <a:p>
            <a:pPr lvl="1" algn="just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  <a:p>
            <a:pPr lvl="1" algn="just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939800"/>
            <a:ext cx="3609764" cy="5585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De Señales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36550" y="939800"/>
            <a:ext cx="4324350" cy="2120900"/>
          </a:xfrm>
        </p:spPr>
        <p:txBody>
          <a:bodyPr/>
          <a:lstStyle/>
          <a:p>
            <a:pPr algn="just"/>
            <a:r>
              <a:rPr lang="es-ES" dirty="0" smtClean="0"/>
              <a:t>Registro A (REG_A):</a:t>
            </a:r>
          </a:p>
          <a:p>
            <a:pPr lvl="1" algn="just"/>
            <a:r>
              <a:rPr lang="es-ES" dirty="0" smtClean="0"/>
              <a:t>EN_A: Habilita la entrada del registro</a:t>
            </a:r>
          </a:p>
          <a:p>
            <a:pPr lvl="1" algn="just"/>
            <a:r>
              <a:rPr lang="es-ES" dirty="0" smtClean="0"/>
              <a:t>La salida permanece habilitada</a:t>
            </a:r>
          </a:p>
          <a:p>
            <a:pPr lvl="1" algn="just">
              <a:buNone/>
            </a:pPr>
            <a:endParaRPr lang="es-ES" dirty="0" smtClean="0"/>
          </a:p>
          <a:p>
            <a:pPr lvl="1" algn="just">
              <a:buNone/>
            </a:pPr>
            <a:r>
              <a:rPr lang="es-ES" dirty="0" smtClean="0"/>
              <a:t>		</a:t>
            </a: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 bwMode="auto">
          <a:xfrm>
            <a:off x="4787900" y="939800"/>
            <a:ext cx="4356100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s-E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Registro B (REG_B):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itchFamily="2" charset="2"/>
              <a:buChar char="v"/>
              <a:tabLst/>
              <a:defRPr/>
            </a:pPr>
            <a:r>
              <a:rPr kumimoji="0" lang="es-E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EN_B: </a:t>
            </a:r>
            <a:r>
              <a:rPr kumimoji="0" lang="es-E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Habilita la entrada del registro</a:t>
            </a:r>
          </a:p>
          <a:p>
            <a:pPr marL="742950" lvl="1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r>
              <a:rPr kumimoji="0" lang="es-E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CLEAR_B: “limpia ” el registro, colocando su contenido en “</a:t>
            </a:r>
            <a:r>
              <a:rPr lang="es-ES" kern="0" dirty="0" smtClean="0">
                <a:latin typeface="+mn-lt"/>
              </a:rPr>
              <a:t>0” </a:t>
            </a:r>
          </a:p>
          <a:p>
            <a:pPr marL="742950" lvl="1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r>
              <a:rPr lang="es-ES" kern="0" dirty="0" smtClean="0">
                <a:latin typeface="+mn-lt"/>
              </a:rPr>
              <a:t>La salida permanece habilitada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itchFamily="2" charset="2"/>
              <a:buChar char="v"/>
              <a:tabLst/>
              <a:defRPr/>
            </a:pPr>
            <a:endParaRPr kumimoji="0" lang="es-E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s-E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s-E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	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1336" r="17405" b="5841"/>
          <a:stretch>
            <a:fillRect/>
          </a:stretch>
        </p:blipFill>
        <p:spPr bwMode="auto">
          <a:xfrm>
            <a:off x="749300" y="3454400"/>
            <a:ext cx="4203700" cy="238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De Señales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36550" y="939800"/>
            <a:ext cx="8382000" cy="1244600"/>
          </a:xfrm>
        </p:spPr>
        <p:txBody>
          <a:bodyPr/>
          <a:lstStyle/>
          <a:p>
            <a:r>
              <a:rPr lang="es-ES" dirty="0" smtClean="0"/>
              <a:t>Alu: encargado de las operaciones</a:t>
            </a:r>
          </a:p>
          <a:p>
            <a:pPr lvl="1"/>
            <a:r>
              <a:rPr lang="es-ES" dirty="0" smtClean="0"/>
              <a:t>S/R: controla la operación “1” suma, “0” resta</a:t>
            </a:r>
          </a:p>
          <a:p>
            <a:pPr lvl="1">
              <a:buNone/>
            </a:pPr>
            <a:endParaRPr lang="es-ES" dirty="0" smtClean="0"/>
          </a:p>
          <a:p>
            <a:pPr lvl="1"/>
            <a:endParaRPr lang="es-E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2850" y="4227513"/>
            <a:ext cx="43815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361950" y="2324100"/>
            <a:ext cx="838200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s-E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Flip-flop</a:t>
            </a:r>
            <a:r>
              <a:rPr kumimoji="0" lang="es-E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</a:t>
            </a:r>
            <a:r>
              <a:rPr kumimoji="0" lang="es-E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encargado</a:t>
            </a:r>
            <a:r>
              <a:rPr kumimoji="0" lang="es-E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guardar el carry</a:t>
            </a:r>
            <a:endParaRPr kumimoji="0" lang="es-E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itchFamily="2" charset="2"/>
              <a:buChar char="v"/>
              <a:tabLst/>
              <a:defRPr/>
            </a:pPr>
            <a:r>
              <a:rPr lang="es-ES" kern="0" dirty="0" smtClean="0">
                <a:latin typeface="+mn-lt"/>
              </a:rPr>
              <a:t>FF: es una señal que controla el CLK del ff, para guardar solo el cargo que se necesita</a:t>
            </a:r>
            <a:endParaRPr kumimoji="0" lang="es-E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s-E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itchFamily="2" charset="2"/>
              <a:buChar char="v"/>
              <a:tabLst/>
              <a:defRPr/>
            </a:pPr>
            <a:endParaRPr kumimoji="0" lang="es-E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De Señales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SHIFT_HIGH, SHIFT_LOW:</a:t>
            </a:r>
          </a:p>
          <a:p>
            <a:pPr lvl="1"/>
            <a:r>
              <a:rPr lang="es-ES" dirty="0" smtClean="0"/>
              <a:t>SS1,SS0: son las señales que controlan las operaciones del los desplazadores así: “11” carga el dato, “01” desplaza a la derecha, “10” desplaza a la izquierda, “00” conserva el dato.</a:t>
            </a:r>
          </a:p>
          <a:p>
            <a:pPr lvl="1"/>
            <a:r>
              <a:rPr lang="es-ES" dirty="0" smtClean="0"/>
              <a:t>Mux: es una señal auxiliar para la operación de división, que permite conservar el dato en SHIFT_HIGH, y simultáneamente cambiar el  LSB de SHIFT_LOW:</a:t>
            </a:r>
          </a:p>
          <a:p>
            <a:pPr lvl="1">
              <a:buNone/>
            </a:pPr>
            <a:endParaRPr lang="es-ES" dirty="0" smtClean="0"/>
          </a:p>
          <a:p>
            <a:pPr lvl="1"/>
            <a:endParaRPr lang="es-E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9089" y="3731339"/>
            <a:ext cx="3490912" cy="2745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De Señales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Registro R, Memoria:</a:t>
            </a:r>
          </a:p>
          <a:p>
            <a:pPr lvl="1"/>
            <a:r>
              <a:rPr lang="es-ES" dirty="0" smtClean="0"/>
              <a:t>W: señal, que habilita la escritura de la memoria, y la entrada de los datos por el registro R.</a:t>
            </a:r>
          </a:p>
          <a:p>
            <a:pPr lvl="1"/>
            <a:r>
              <a:rPr lang="es-ES" dirty="0" smtClean="0"/>
              <a:t>La entrada de direcciones de la memoria esta configurada para escribir en la posicion 100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68500" y="2831836"/>
            <a:ext cx="5130800" cy="334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1134</Words>
  <Application>Microsoft PowerPoint</Application>
  <PresentationFormat>Presentación en pantalla (4:3)</PresentationFormat>
  <Paragraphs>462</Paragraphs>
  <Slides>29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1" baseType="lpstr">
      <vt:lpstr>Diseño predeterminado</vt:lpstr>
      <vt:lpstr>Fotografía de Photo Editor</vt:lpstr>
      <vt:lpstr>Diapositiva 1</vt:lpstr>
      <vt:lpstr>Diapositiva 2</vt:lpstr>
      <vt:lpstr>DATA-PATH</vt:lpstr>
      <vt:lpstr>DATA-PATH Con las Señales</vt:lpstr>
      <vt:lpstr>Descripción De Señales</vt:lpstr>
      <vt:lpstr>Descripción De Señales</vt:lpstr>
      <vt:lpstr>Descripción De Señales</vt:lpstr>
      <vt:lpstr>Descripción De Señales</vt:lpstr>
      <vt:lpstr>Descripción De Señales</vt:lpstr>
      <vt:lpstr>CIRCUITO AUXILIAR</vt:lpstr>
      <vt:lpstr>1. Contador Principal (P)</vt:lpstr>
      <vt:lpstr>Contador Auxiliar (C)</vt:lpstr>
      <vt:lpstr>CONTROLADOR</vt:lpstr>
      <vt:lpstr>Bloque Controlador</vt:lpstr>
      <vt:lpstr>ASM</vt:lpstr>
      <vt:lpstr>ASM (Multiplicación)</vt:lpstr>
      <vt:lpstr>ASM (División)</vt:lpstr>
      <vt:lpstr>Tabla de Señales</vt:lpstr>
      <vt:lpstr>Tabla de Señales</vt:lpstr>
      <vt:lpstr>Implementación AHDL</vt:lpstr>
      <vt:lpstr>Implementación AHDL</vt:lpstr>
      <vt:lpstr>Implementación AHDL</vt:lpstr>
      <vt:lpstr>SIMULACION EN QUARTUS II</vt:lpstr>
      <vt:lpstr>Simulación</vt:lpstr>
      <vt:lpstr>Simulación: Multiplicación</vt:lpstr>
      <vt:lpstr>Simulación División</vt:lpstr>
      <vt:lpstr>Simulación División</vt:lpstr>
      <vt:lpstr>Simulación División</vt:lpstr>
      <vt:lpstr>Notas Finales</vt:lpstr>
    </vt:vector>
  </TitlesOfParts>
  <Company>UNIVERSIDAD DEL VALLE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root</dc:creator>
  <cp:lastModifiedBy>Pedro</cp:lastModifiedBy>
  <cp:revision>66</cp:revision>
  <dcterms:created xsi:type="dcterms:W3CDTF">2004-09-18T17:10:08Z</dcterms:created>
  <dcterms:modified xsi:type="dcterms:W3CDTF">2007-10-08T03:31:33Z</dcterms:modified>
</cp:coreProperties>
</file>