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37"/>
  </p:notesMasterIdLst>
  <p:sldIdLst>
    <p:sldId id="257" r:id="rId2"/>
    <p:sldId id="258" r:id="rId3"/>
    <p:sldId id="260" r:id="rId4"/>
    <p:sldId id="267" r:id="rId5"/>
    <p:sldId id="269" r:id="rId6"/>
    <p:sldId id="268" r:id="rId7"/>
    <p:sldId id="270" r:id="rId8"/>
    <p:sldId id="271" r:id="rId9"/>
    <p:sldId id="272" r:id="rId10"/>
    <p:sldId id="273" r:id="rId11"/>
    <p:sldId id="256" r:id="rId12"/>
    <p:sldId id="259" r:id="rId13"/>
    <p:sldId id="262" r:id="rId14"/>
    <p:sldId id="263" r:id="rId15"/>
    <p:sldId id="264" r:id="rId16"/>
    <p:sldId id="265" r:id="rId17"/>
    <p:sldId id="266" r:id="rId18"/>
    <p:sldId id="274" r:id="rId19"/>
    <p:sldId id="275" r:id="rId20"/>
    <p:sldId id="277" r:id="rId21"/>
    <p:sldId id="278" r:id="rId22"/>
    <p:sldId id="291" r:id="rId23"/>
    <p:sldId id="285" r:id="rId24"/>
    <p:sldId id="290" r:id="rId25"/>
    <p:sldId id="280" r:id="rId26"/>
    <p:sldId id="289" r:id="rId27"/>
    <p:sldId id="284" r:id="rId28"/>
    <p:sldId id="281" r:id="rId29"/>
    <p:sldId id="282" r:id="rId30"/>
    <p:sldId id="283" r:id="rId31"/>
    <p:sldId id="279" r:id="rId32"/>
    <p:sldId id="286" r:id="rId33"/>
    <p:sldId id="287" r:id="rId34"/>
    <p:sldId id="293" r:id="rId35"/>
    <p:sldId id="292" r:id="rId3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66CCFF"/>
    <a:srgbClr val="9900CC"/>
    <a:srgbClr val="DD8DD2"/>
    <a:srgbClr val="E78BDA"/>
    <a:srgbClr val="666699"/>
    <a:srgbClr val="660066"/>
    <a:srgbClr val="00CCFF"/>
    <a:srgbClr val="57C2D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51" autoAdjust="0"/>
    <p:restoredTop sz="94619" autoAdjust="0"/>
  </p:normalViewPr>
  <p:slideViewPr>
    <p:cSldViewPr>
      <p:cViewPr>
        <p:scale>
          <a:sx n="80" d="100"/>
          <a:sy n="80" d="100"/>
        </p:scale>
        <p:origin x="-1188" y="-102"/>
      </p:cViewPr>
      <p:guideLst>
        <p:guide orient="horz" pos="2160"/>
        <p:guide pos="2880"/>
      </p:guideLst>
    </p:cSldViewPr>
  </p:slideViewPr>
  <p:outlineViewPr>
    <p:cViewPr>
      <p:scale>
        <a:sx n="33" d="100"/>
        <a:sy n="33" d="100"/>
      </p:scale>
      <p:origin x="0" y="25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4DD8A2-5B7D-4CA0-9F08-1B801B928E53}" type="datetimeFigureOut">
              <a:rPr lang="es-ES" smtClean="0"/>
              <a:pPr/>
              <a:t>30/10/2007</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C33ACE-DC89-47A2-83A8-731BC5432705}" type="slidenum">
              <a:rPr lang="es-ES" smtClean="0"/>
              <a:pPr/>
              <a:t>‹Nº›</a:t>
            </a:fld>
            <a:endParaRPr lang="es-E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00C33ACE-DC89-47A2-83A8-731BC5432705}" type="slidenum">
              <a:rPr lang="es-ES" smtClean="0"/>
              <a:pPr/>
              <a:t>11</a:t>
            </a:fld>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99DB7DA4-F6C4-4533-9556-89D1B4E9EBE1}" type="datetimeFigureOut">
              <a:rPr lang="es-ES" smtClean="0"/>
              <a:pPr/>
              <a:t>30/10/2007</a:t>
            </a:fld>
            <a:endParaRPr lang="es-ES" dirty="0"/>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ES" dirty="0"/>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76F7F1AD-14B5-4B76-A9E2-36FAEBEE65DA}" type="slidenum">
              <a:rPr lang="es-ES" smtClean="0"/>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99DB7DA4-F6C4-4533-9556-89D1B4E9EBE1}" type="datetimeFigureOut">
              <a:rPr lang="es-ES" smtClean="0"/>
              <a:pPr/>
              <a:t>30/10/2007</a:t>
            </a:fld>
            <a:endParaRPr lang="es-ES" dirty="0"/>
          </a:p>
        </p:txBody>
      </p:sp>
      <p:sp>
        <p:nvSpPr>
          <p:cNvPr id="5" name="4 Marcador de pie de página"/>
          <p:cNvSpPr>
            <a:spLocks noGrp="1"/>
          </p:cNvSpPr>
          <p:nvPr>
            <p:ph type="ftr" sz="quarter" idx="11"/>
          </p:nvPr>
        </p:nvSpPr>
        <p:spPr/>
        <p:txBody>
          <a:bodyPr/>
          <a:lstStyle>
            <a:extLst/>
          </a:lstStyle>
          <a:p>
            <a:endParaRPr lang="es-ES" dirty="0"/>
          </a:p>
        </p:txBody>
      </p:sp>
      <p:sp>
        <p:nvSpPr>
          <p:cNvPr id="6" name="5 Marcador de número de diapositiva"/>
          <p:cNvSpPr>
            <a:spLocks noGrp="1"/>
          </p:cNvSpPr>
          <p:nvPr>
            <p:ph type="sldNum" sz="quarter" idx="12"/>
          </p:nvPr>
        </p:nvSpPr>
        <p:spPr/>
        <p:txBody>
          <a:bodyPr/>
          <a:lstStyle>
            <a:extLst/>
          </a:lstStyle>
          <a:p>
            <a:fld id="{76F7F1AD-14B5-4B76-A9E2-36FAEBEE65DA}"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99DB7DA4-F6C4-4533-9556-89D1B4E9EBE1}" type="datetimeFigureOut">
              <a:rPr lang="es-ES" smtClean="0"/>
              <a:pPr/>
              <a:t>30/10/2007</a:t>
            </a:fld>
            <a:endParaRPr lang="es-ES" dirty="0"/>
          </a:p>
        </p:txBody>
      </p:sp>
      <p:sp>
        <p:nvSpPr>
          <p:cNvPr id="5" name="4 Marcador de pie de página"/>
          <p:cNvSpPr>
            <a:spLocks noGrp="1"/>
          </p:cNvSpPr>
          <p:nvPr>
            <p:ph type="ftr" sz="quarter" idx="11"/>
          </p:nvPr>
        </p:nvSpPr>
        <p:spPr/>
        <p:txBody>
          <a:bodyPr/>
          <a:lstStyle>
            <a:extLst/>
          </a:lstStyle>
          <a:p>
            <a:endParaRPr lang="es-ES" dirty="0"/>
          </a:p>
        </p:txBody>
      </p:sp>
      <p:sp>
        <p:nvSpPr>
          <p:cNvPr id="6" name="5 Marcador de número de diapositiva"/>
          <p:cNvSpPr>
            <a:spLocks noGrp="1"/>
          </p:cNvSpPr>
          <p:nvPr>
            <p:ph type="sldNum" sz="quarter" idx="12"/>
          </p:nvPr>
        </p:nvSpPr>
        <p:spPr/>
        <p:txBody>
          <a:bodyPr/>
          <a:lstStyle>
            <a:extLst/>
          </a:lstStyle>
          <a:p>
            <a:fld id="{76F7F1AD-14B5-4B76-A9E2-36FAEBEE65DA}"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99DB7DA4-F6C4-4533-9556-89D1B4E9EBE1}" type="datetimeFigureOut">
              <a:rPr lang="es-ES" smtClean="0"/>
              <a:pPr/>
              <a:t>30/10/2007</a:t>
            </a:fld>
            <a:endParaRPr lang="es-ES" dirty="0"/>
          </a:p>
        </p:txBody>
      </p:sp>
      <p:sp>
        <p:nvSpPr>
          <p:cNvPr id="5" name="4 Marcador de pie de página"/>
          <p:cNvSpPr>
            <a:spLocks noGrp="1"/>
          </p:cNvSpPr>
          <p:nvPr>
            <p:ph type="ftr" sz="quarter" idx="11"/>
          </p:nvPr>
        </p:nvSpPr>
        <p:spPr/>
        <p:txBody>
          <a:bodyPr/>
          <a:lstStyle>
            <a:extLst/>
          </a:lstStyle>
          <a:p>
            <a:endParaRPr lang="es-ES" dirty="0"/>
          </a:p>
        </p:txBody>
      </p:sp>
      <p:sp>
        <p:nvSpPr>
          <p:cNvPr id="6" name="5 Marcador de número de diapositiva"/>
          <p:cNvSpPr>
            <a:spLocks noGrp="1"/>
          </p:cNvSpPr>
          <p:nvPr>
            <p:ph type="sldNum" sz="quarter" idx="12"/>
          </p:nvPr>
        </p:nvSpPr>
        <p:spPr/>
        <p:txBody>
          <a:bodyPr/>
          <a:lstStyle>
            <a:extLst/>
          </a:lstStyle>
          <a:p>
            <a:fld id="{76F7F1AD-14B5-4B76-A9E2-36FAEBEE65DA}" type="slidenum">
              <a:rPr lang="es-ES" smtClean="0"/>
              <a:pPr/>
              <a:t>‹Nº›</a:t>
            </a:fld>
            <a:endParaRPr lang="es-ES" dirty="0"/>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99DB7DA4-F6C4-4533-9556-89D1B4E9EBE1}" type="datetimeFigureOut">
              <a:rPr lang="es-ES" smtClean="0"/>
              <a:pPr/>
              <a:t>30/10/2007</a:t>
            </a:fld>
            <a:endParaRPr lang="es-ES" dirty="0"/>
          </a:p>
        </p:txBody>
      </p:sp>
      <p:sp>
        <p:nvSpPr>
          <p:cNvPr id="5" name="4 Marcador de pie de página"/>
          <p:cNvSpPr>
            <a:spLocks noGrp="1"/>
          </p:cNvSpPr>
          <p:nvPr>
            <p:ph type="ftr" sz="quarter" idx="11"/>
          </p:nvPr>
        </p:nvSpPr>
        <p:spPr/>
        <p:txBody>
          <a:bodyPr/>
          <a:lstStyle>
            <a:extLst/>
          </a:lstStyle>
          <a:p>
            <a:endParaRPr lang="es-ES" dirty="0"/>
          </a:p>
        </p:txBody>
      </p:sp>
      <p:sp>
        <p:nvSpPr>
          <p:cNvPr id="6" name="5 Marcador de número de diapositiva"/>
          <p:cNvSpPr>
            <a:spLocks noGrp="1"/>
          </p:cNvSpPr>
          <p:nvPr>
            <p:ph type="sldNum" sz="quarter" idx="12"/>
          </p:nvPr>
        </p:nvSpPr>
        <p:spPr/>
        <p:txBody>
          <a:bodyPr/>
          <a:lstStyle>
            <a:extLst/>
          </a:lstStyle>
          <a:p>
            <a:fld id="{76F7F1AD-14B5-4B76-A9E2-36FAEBEE65DA}" type="slidenum">
              <a:rPr lang="es-ES" smtClean="0"/>
              <a:pPr/>
              <a:t>‹Nº›</a:t>
            </a:fld>
            <a:endParaRPr lang="es-ES" dirty="0"/>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99DB7DA4-F6C4-4533-9556-89D1B4E9EBE1}" type="datetimeFigureOut">
              <a:rPr lang="es-ES" smtClean="0"/>
              <a:pPr/>
              <a:t>30/10/2007</a:t>
            </a:fld>
            <a:endParaRPr lang="es-ES" dirty="0"/>
          </a:p>
        </p:txBody>
      </p:sp>
      <p:sp>
        <p:nvSpPr>
          <p:cNvPr id="6" name="5 Marcador de pie de página"/>
          <p:cNvSpPr>
            <a:spLocks noGrp="1"/>
          </p:cNvSpPr>
          <p:nvPr>
            <p:ph type="ftr" sz="quarter" idx="11"/>
          </p:nvPr>
        </p:nvSpPr>
        <p:spPr/>
        <p:txBody>
          <a:bodyPr/>
          <a:lstStyle>
            <a:extLst/>
          </a:lstStyle>
          <a:p>
            <a:endParaRPr lang="es-ES" dirty="0"/>
          </a:p>
        </p:txBody>
      </p:sp>
      <p:sp>
        <p:nvSpPr>
          <p:cNvPr id="7" name="6 Marcador de número de diapositiva"/>
          <p:cNvSpPr>
            <a:spLocks noGrp="1"/>
          </p:cNvSpPr>
          <p:nvPr>
            <p:ph type="sldNum" sz="quarter" idx="12"/>
          </p:nvPr>
        </p:nvSpPr>
        <p:spPr/>
        <p:txBody>
          <a:bodyPr/>
          <a:lstStyle>
            <a:extLst/>
          </a:lstStyle>
          <a:p>
            <a:fld id="{76F7F1AD-14B5-4B76-A9E2-36FAEBEE65DA}" type="slidenum">
              <a:rPr lang="es-ES" smtClean="0"/>
              <a:pPr/>
              <a:t>‹Nº›</a:t>
            </a:fld>
            <a:endParaRPr lang="es-ES" dirty="0"/>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99DB7DA4-F6C4-4533-9556-89D1B4E9EBE1}" type="datetimeFigureOut">
              <a:rPr lang="es-ES" smtClean="0"/>
              <a:pPr/>
              <a:t>30/10/2007</a:t>
            </a:fld>
            <a:endParaRPr lang="es-ES" dirty="0"/>
          </a:p>
        </p:txBody>
      </p:sp>
      <p:sp>
        <p:nvSpPr>
          <p:cNvPr id="8" name="7 Marcador de pie de página"/>
          <p:cNvSpPr>
            <a:spLocks noGrp="1"/>
          </p:cNvSpPr>
          <p:nvPr>
            <p:ph type="ftr" sz="quarter" idx="11"/>
          </p:nvPr>
        </p:nvSpPr>
        <p:spPr/>
        <p:txBody>
          <a:bodyPr/>
          <a:lstStyle>
            <a:extLst/>
          </a:lstStyle>
          <a:p>
            <a:endParaRPr lang="es-ES" dirty="0"/>
          </a:p>
        </p:txBody>
      </p:sp>
      <p:sp>
        <p:nvSpPr>
          <p:cNvPr id="9" name="8 Marcador de número de diapositiva"/>
          <p:cNvSpPr>
            <a:spLocks noGrp="1"/>
          </p:cNvSpPr>
          <p:nvPr>
            <p:ph type="sldNum" sz="quarter" idx="12"/>
          </p:nvPr>
        </p:nvSpPr>
        <p:spPr/>
        <p:txBody>
          <a:bodyPr/>
          <a:lstStyle>
            <a:extLst/>
          </a:lstStyle>
          <a:p>
            <a:fld id="{76F7F1AD-14B5-4B76-A9E2-36FAEBEE65DA}" type="slidenum">
              <a:rPr lang="es-ES" smtClean="0"/>
              <a:pPr/>
              <a:t>‹Nº›</a:t>
            </a:fld>
            <a:endParaRPr lang="es-E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99DB7DA4-F6C4-4533-9556-89D1B4E9EBE1}" type="datetimeFigureOut">
              <a:rPr lang="es-ES" smtClean="0"/>
              <a:pPr/>
              <a:t>30/10/2007</a:t>
            </a:fld>
            <a:endParaRPr lang="es-ES" dirty="0"/>
          </a:p>
        </p:txBody>
      </p:sp>
      <p:sp>
        <p:nvSpPr>
          <p:cNvPr id="4" name="3 Marcador de pie de página"/>
          <p:cNvSpPr>
            <a:spLocks noGrp="1"/>
          </p:cNvSpPr>
          <p:nvPr>
            <p:ph type="ftr" sz="quarter" idx="11"/>
          </p:nvPr>
        </p:nvSpPr>
        <p:spPr/>
        <p:txBody>
          <a:bodyPr/>
          <a:lstStyle>
            <a:extLst/>
          </a:lstStyle>
          <a:p>
            <a:endParaRPr lang="es-ES" dirty="0"/>
          </a:p>
        </p:txBody>
      </p:sp>
      <p:sp>
        <p:nvSpPr>
          <p:cNvPr id="5" name="4 Marcador de número de diapositiva"/>
          <p:cNvSpPr>
            <a:spLocks noGrp="1"/>
          </p:cNvSpPr>
          <p:nvPr>
            <p:ph type="sldNum" sz="quarter" idx="12"/>
          </p:nvPr>
        </p:nvSpPr>
        <p:spPr/>
        <p:txBody>
          <a:bodyPr/>
          <a:lstStyle>
            <a:extLst/>
          </a:lstStyle>
          <a:p>
            <a:fld id="{76F7F1AD-14B5-4B76-A9E2-36FAEBEE65DA}" type="slidenum">
              <a:rPr lang="es-ES" smtClean="0"/>
              <a:pPr/>
              <a:t>‹Nº›</a:t>
            </a:fld>
            <a:endParaRPr lang="es-ES" dirty="0"/>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99DB7DA4-F6C4-4533-9556-89D1B4E9EBE1}" type="datetimeFigureOut">
              <a:rPr lang="es-ES" smtClean="0"/>
              <a:pPr/>
              <a:t>30/10/2007</a:t>
            </a:fld>
            <a:endParaRPr lang="es-ES" dirty="0"/>
          </a:p>
        </p:txBody>
      </p:sp>
      <p:sp>
        <p:nvSpPr>
          <p:cNvPr id="3" name="2 Marcador de pie de página"/>
          <p:cNvSpPr>
            <a:spLocks noGrp="1"/>
          </p:cNvSpPr>
          <p:nvPr>
            <p:ph type="ftr" sz="quarter" idx="11"/>
          </p:nvPr>
        </p:nvSpPr>
        <p:spPr/>
        <p:txBody>
          <a:bodyPr/>
          <a:lstStyle>
            <a:extLst/>
          </a:lstStyle>
          <a:p>
            <a:endParaRPr lang="es-ES" dirty="0"/>
          </a:p>
        </p:txBody>
      </p:sp>
      <p:sp>
        <p:nvSpPr>
          <p:cNvPr id="4" name="3 Marcador de número de diapositiva"/>
          <p:cNvSpPr>
            <a:spLocks noGrp="1"/>
          </p:cNvSpPr>
          <p:nvPr>
            <p:ph type="sldNum" sz="quarter" idx="12"/>
          </p:nvPr>
        </p:nvSpPr>
        <p:spPr/>
        <p:txBody>
          <a:bodyPr/>
          <a:lstStyle>
            <a:extLst/>
          </a:lstStyle>
          <a:p>
            <a:fld id="{76F7F1AD-14B5-4B76-A9E2-36FAEBEE65DA}"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99DB7DA4-F6C4-4533-9556-89D1B4E9EBE1}" type="datetimeFigureOut">
              <a:rPr lang="es-ES" smtClean="0"/>
              <a:pPr/>
              <a:t>30/10/2007</a:t>
            </a:fld>
            <a:endParaRPr lang="es-ES" dirty="0"/>
          </a:p>
        </p:txBody>
      </p:sp>
      <p:sp>
        <p:nvSpPr>
          <p:cNvPr id="6" name="5 Marcador de pie de página"/>
          <p:cNvSpPr>
            <a:spLocks noGrp="1"/>
          </p:cNvSpPr>
          <p:nvPr>
            <p:ph type="ftr" sz="quarter" idx="11"/>
          </p:nvPr>
        </p:nvSpPr>
        <p:spPr/>
        <p:txBody>
          <a:bodyPr/>
          <a:lstStyle>
            <a:extLst/>
          </a:lstStyle>
          <a:p>
            <a:endParaRPr lang="es-ES" dirty="0"/>
          </a:p>
        </p:txBody>
      </p:sp>
      <p:sp>
        <p:nvSpPr>
          <p:cNvPr id="7" name="6 Marcador de número de diapositiva"/>
          <p:cNvSpPr>
            <a:spLocks noGrp="1"/>
          </p:cNvSpPr>
          <p:nvPr>
            <p:ph type="sldNum" sz="quarter" idx="12"/>
          </p:nvPr>
        </p:nvSpPr>
        <p:spPr/>
        <p:txBody>
          <a:bodyPr/>
          <a:lstStyle>
            <a:extLst/>
          </a:lstStyle>
          <a:p>
            <a:fld id="{76F7F1AD-14B5-4B76-A9E2-36FAEBEE65DA}" type="slidenum">
              <a:rPr lang="es-ES" smtClean="0"/>
              <a:pPr/>
              <a:t>‹Nº›</a:t>
            </a:fld>
            <a:endParaRPr lang="es-E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dirty="0"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99DB7DA4-F6C4-4533-9556-89D1B4E9EBE1}" type="datetimeFigureOut">
              <a:rPr lang="es-ES" smtClean="0"/>
              <a:pPr/>
              <a:t>30/10/2007</a:t>
            </a:fld>
            <a:endParaRPr lang="es-ES" dirty="0"/>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ES" dirty="0"/>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76F7F1AD-14B5-4B76-A9E2-36FAEBEE65DA}" type="slidenum">
              <a:rPr lang="es-ES" smtClean="0"/>
              <a:pPr/>
              <a:t>‹Nº›</a:t>
            </a:fld>
            <a:endParaRPr lang="es-ES" dirty="0"/>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9DB7DA4-F6C4-4533-9556-89D1B4E9EBE1}" type="datetimeFigureOut">
              <a:rPr lang="es-ES" smtClean="0"/>
              <a:pPr/>
              <a:t>30/10/2007</a:t>
            </a:fld>
            <a:endParaRPr lang="es-ES" dirty="0"/>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ES" dirty="0"/>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6F7F1AD-14B5-4B76-A9E2-36FAEBEE65DA}"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_tradnl" dirty="0" smtClean="0">
                <a:solidFill>
                  <a:schemeClr val="accent4">
                    <a:lumMod val="75000"/>
                  </a:schemeClr>
                </a:solidFill>
              </a:rPr>
              <a:t>TRANSFERENCIA DE DATOS ENTRE REGISTROS</a:t>
            </a:r>
            <a:endParaRPr lang="es-ES" dirty="0">
              <a:solidFill>
                <a:schemeClr val="accent4">
                  <a:lumMod val="75000"/>
                </a:schemeClr>
              </a:solidFill>
            </a:endParaRPr>
          </a:p>
        </p:txBody>
      </p:sp>
      <p:sp>
        <p:nvSpPr>
          <p:cNvPr id="3" name="2 Subtítulo"/>
          <p:cNvSpPr>
            <a:spLocks noGrp="1"/>
          </p:cNvSpPr>
          <p:nvPr>
            <p:ph type="subTitle" idx="1"/>
          </p:nvPr>
        </p:nvSpPr>
        <p:spPr/>
        <p:txBody>
          <a:bodyPr>
            <a:normAutofit fontScale="70000" lnSpcReduction="20000"/>
          </a:bodyPr>
          <a:lstStyle/>
          <a:p>
            <a:r>
              <a:rPr lang="es-ES_tradnl" dirty="0" smtClean="0">
                <a:solidFill>
                  <a:schemeClr val="accent4">
                    <a:lumMod val="60000"/>
                    <a:lumOff val="40000"/>
                  </a:schemeClr>
                </a:solidFill>
              </a:rPr>
              <a:t>Nathaly Nieto Ramírez</a:t>
            </a:r>
          </a:p>
          <a:p>
            <a:r>
              <a:rPr lang="es-ES_tradnl" dirty="0" smtClean="0">
                <a:solidFill>
                  <a:schemeClr val="accent4">
                    <a:lumMod val="60000"/>
                    <a:lumOff val="40000"/>
                  </a:schemeClr>
                </a:solidFill>
              </a:rPr>
              <a:t>Ingeniería Electrónica</a:t>
            </a:r>
          </a:p>
          <a:p>
            <a:r>
              <a:rPr lang="es-ES_tradnl" dirty="0" smtClean="0">
                <a:solidFill>
                  <a:schemeClr val="accent4">
                    <a:lumMod val="60000"/>
                    <a:lumOff val="40000"/>
                  </a:schemeClr>
                </a:solidFill>
              </a:rPr>
              <a:t>Universidad del Valle</a:t>
            </a:r>
          </a:p>
          <a:p>
            <a:r>
              <a:rPr lang="es-ES_tradnl" dirty="0" smtClean="0">
                <a:solidFill>
                  <a:schemeClr val="accent4">
                    <a:lumMod val="60000"/>
                    <a:lumOff val="40000"/>
                  </a:schemeClr>
                </a:solidFill>
              </a:rPr>
              <a:t>2007</a:t>
            </a:r>
            <a:endParaRPr lang="es-ES" dirty="0">
              <a:solidFill>
                <a:schemeClr val="accent4">
                  <a:lumMod val="60000"/>
                  <a:lumOff val="4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_tradnl" dirty="0" smtClean="0">
                <a:solidFill>
                  <a:schemeClr val="accent4">
                    <a:lumMod val="75000"/>
                  </a:schemeClr>
                </a:solidFill>
              </a:rPr>
              <a:t>Condición de desbordamiento</a:t>
            </a:r>
            <a:endParaRPr lang="es-ES" dirty="0"/>
          </a:p>
        </p:txBody>
      </p:sp>
      <p:pic>
        <p:nvPicPr>
          <p:cNvPr id="6146" name="Picture 2"/>
          <p:cNvPicPr>
            <a:picLocks noChangeAspect="1" noChangeArrowheads="1"/>
          </p:cNvPicPr>
          <p:nvPr/>
        </p:nvPicPr>
        <p:blipFill>
          <a:blip r:embed="rId2"/>
          <a:srcRect/>
          <a:stretch>
            <a:fillRect/>
          </a:stretch>
        </p:blipFill>
        <p:spPr bwMode="auto">
          <a:xfrm>
            <a:off x="-35657" y="1685925"/>
            <a:ext cx="9207728" cy="2600331"/>
          </a:xfrm>
          <a:prstGeom prst="rect">
            <a:avLst/>
          </a:prstGeom>
          <a:noFill/>
          <a:ln w="9525">
            <a:noFill/>
            <a:miter lim="800000"/>
            <a:headEnd/>
            <a:tailEnd/>
          </a:ln>
          <a:effectLst/>
        </p:spPr>
      </p:pic>
      <p:sp>
        <p:nvSpPr>
          <p:cNvPr id="6" name="5 Rectángulo"/>
          <p:cNvSpPr/>
          <p:nvPr/>
        </p:nvSpPr>
        <p:spPr>
          <a:xfrm>
            <a:off x="3143240" y="4500570"/>
            <a:ext cx="3714776" cy="1200329"/>
          </a:xfrm>
          <a:prstGeom prst="rect">
            <a:avLst/>
          </a:prstGeom>
        </p:spPr>
        <p:txBody>
          <a:bodyPr wrap="square">
            <a:spAutoFit/>
          </a:bodyPr>
          <a:lstStyle/>
          <a:p>
            <a:pPr algn="ctr"/>
            <a:r>
              <a:rPr lang="es-ES" sz="3600" dirty="0" smtClean="0">
                <a:solidFill>
                  <a:schemeClr val="accent4">
                    <a:lumMod val="75000"/>
                  </a:schemeClr>
                </a:solidFill>
              </a:rPr>
              <a:t>A =5</a:t>
            </a:r>
            <a:r>
              <a:rPr lang="es-ES" sz="3600" baseline="-25000" dirty="0" smtClean="0">
                <a:solidFill>
                  <a:schemeClr val="accent4">
                    <a:lumMod val="75000"/>
                  </a:schemeClr>
                </a:solidFill>
              </a:rPr>
              <a:t>10 </a:t>
            </a:r>
            <a:r>
              <a:rPr lang="es-ES" sz="3600" dirty="0" smtClean="0">
                <a:solidFill>
                  <a:schemeClr val="accent4">
                    <a:lumMod val="75000"/>
                  </a:schemeClr>
                </a:solidFill>
              </a:rPr>
              <a:t> y B=16</a:t>
            </a:r>
            <a:r>
              <a:rPr lang="es-ES" sz="3600" baseline="-25000" dirty="0" smtClean="0">
                <a:solidFill>
                  <a:schemeClr val="accent4">
                    <a:lumMod val="75000"/>
                  </a:schemeClr>
                </a:solidFill>
              </a:rPr>
              <a:t>10</a:t>
            </a:r>
            <a:r>
              <a:rPr lang="es-ES" sz="3600" dirty="0" smtClean="0">
                <a:solidFill>
                  <a:schemeClr val="accent4">
                    <a:lumMod val="75000"/>
                  </a:schemeClr>
                </a:solidFill>
              </a:rPr>
              <a:t>.</a:t>
            </a:r>
          </a:p>
          <a:p>
            <a:pPr algn="ctr"/>
            <a:r>
              <a:rPr lang="es-ES_tradnl" sz="3600" dirty="0" smtClean="0">
                <a:solidFill>
                  <a:schemeClr val="accent4">
                    <a:lumMod val="75000"/>
                  </a:schemeClr>
                </a:solidFill>
              </a:rPr>
              <a:t>2A -B = -5</a:t>
            </a:r>
            <a:r>
              <a:rPr lang="es-ES" sz="3600" baseline="-25000" dirty="0" smtClean="0">
                <a:solidFill>
                  <a:schemeClr val="accent4">
                    <a:lumMod val="75000"/>
                  </a:schemeClr>
                </a:solidFill>
              </a:rPr>
              <a:t>10</a:t>
            </a:r>
            <a:endParaRPr lang="es-ES" sz="3600"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Flecha izquierda y derecha"/>
          <p:cNvSpPr/>
          <p:nvPr/>
        </p:nvSpPr>
        <p:spPr>
          <a:xfrm>
            <a:off x="285720" y="1643050"/>
            <a:ext cx="8572560" cy="524004"/>
          </a:xfrm>
          <a:prstGeom prst="leftRightArrow">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smtClean="0">
                <a:solidFill>
                  <a:schemeClr val="accent4">
                    <a:lumMod val="75000"/>
                  </a:schemeClr>
                </a:solidFill>
              </a:rPr>
              <a:t>BUS DE DATOS</a:t>
            </a:r>
            <a:endParaRPr lang="es-ES" dirty="0">
              <a:solidFill>
                <a:schemeClr val="accent4">
                  <a:lumMod val="75000"/>
                </a:schemeClr>
              </a:solidFill>
            </a:endParaRPr>
          </a:p>
        </p:txBody>
      </p:sp>
      <p:sp>
        <p:nvSpPr>
          <p:cNvPr id="6" name="5 Proceso"/>
          <p:cNvSpPr/>
          <p:nvPr/>
        </p:nvSpPr>
        <p:spPr>
          <a:xfrm>
            <a:off x="785786" y="2714620"/>
            <a:ext cx="928694" cy="642942"/>
          </a:xfrm>
          <a:prstGeom prst="flowChartProcess">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smtClean="0"/>
              <a:t>REG 1</a:t>
            </a:r>
            <a:endParaRPr lang="es-ES" dirty="0"/>
          </a:p>
        </p:txBody>
      </p:sp>
      <p:sp>
        <p:nvSpPr>
          <p:cNvPr id="7" name="6 Proceso"/>
          <p:cNvSpPr/>
          <p:nvPr/>
        </p:nvSpPr>
        <p:spPr>
          <a:xfrm>
            <a:off x="2071670" y="2714620"/>
            <a:ext cx="928694" cy="642942"/>
          </a:xfrm>
          <a:prstGeom prst="flowChartProcess">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smtClean="0"/>
              <a:t>REG 2</a:t>
            </a:r>
            <a:endParaRPr lang="es-ES" dirty="0"/>
          </a:p>
        </p:txBody>
      </p:sp>
      <p:sp>
        <p:nvSpPr>
          <p:cNvPr id="8" name="7 Proceso"/>
          <p:cNvSpPr/>
          <p:nvPr/>
        </p:nvSpPr>
        <p:spPr>
          <a:xfrm>
            <a:off x="3857620" y="2714620"/>
            <a:ext cx="928694" cy="642942"/>
          </a:xfrm>
          <a:prstGeom prst="flowChartProcess">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smtClean="0"/>
              <a:t>REG 6</a:t>
            </a:r>
            <a:endParaRPr lang="es-ES" dirty="0"/>
          </a:p>
        </p:txBody>
      </p:sp>
      <p:sp>
        <p:nvSpPr>
          <p:cNvPr id="9" name="8 Proceso"/>
          <p:cNvSpPr/>
          <p:nvPr/>
        </p:nvSpPr>
        <p:spPr>
          <a:xfrm>
            <a:off x="5857884" y="2726495"/>
            <a:ext cx="928694" cy="642942"/>
          </a:xfrm>
          <a:prstGeom prst="flowChartProcess">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smtClean="0"/>
              <a:t>REG 3</a:t>
            </a:r>
            <a:endParaRPr lang="es-ES" dirty="0"/>
          </a:p>
        </p:txBody>
      </p:sp>
      <p:sp>
        <p:nvSpPr>
          <p:cNvPr id="10" name="9 Proceso"/>
          <p:cNvSpPr/>
          <p:nvPr/>
        </p:nvSpPr>
        <p:spPr>
          <a:xfrm>
            <a:off x="7143768" y="2714620"/>
            <a:ext cx="928694" cy="642942"/>
          </a:xfrm>
          <a:prstGeom prst="flowChartProcess">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smtClean="0"/>
              <a:t>REG 4</a:t>
            </a:r>
            <a:endParaRPr lang="es-ES" dirty="0"/>
          </a:p>
        </p:txBody>
      </p:sp>
      <p:sp>
        <p:nvSpPr>
          <p:cNvPr id="11" name="10 Proceso"/>
          <p:cNvSpPr/>
          <p:nvPr/>
        </p:nvSpPr>
        <p:spPr>
          <a:xfrm>
            <a:off x="6572264" y="4857760"/>
            <a:ext cx="928694" cy="642942"/>
          </a:xfrm>
          <a:prstGeom prst="flowChartProcess">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smtClean="0"/>
              <a:t>REG 5</a:t>
            </a:r>
            <a:endParaRPr lang="es-ES" dirty="0"/>
          </a:p>
        </p:txBody>
      </p:sp>
      <p:sp>
        <p:nvSpPr>
          <p:cNvPr id="42" name="41 Forma libre"/>
          <p:cNvSpPr/>
          <p:nvPr/>
        </p:nvSpPr>
        <p:spPr>
          <a:xfrm>
            <a:off x="6000760" y="3726991"/>
            <a:ext cx="1923803" cy="855024"/>
          </a:xfrm>
          <a:custGeom>
            <a:avLst/>
            <a:gdLst>
              <a:gd name="connsiteX0" fmla="*/ 0 w 1923803"/>
              <a:gd name="connsiteY0" fmla="*/ 0 h 855024"/>
              <a:gd name="connsiteX1" fmla="*/ 712520 w 1923803"/>
              <a:gd name="connsiteY1" fmla="*/ 0 h 855024"/>
              <a:gd name="connsiteX2" fmla="*/ 1009403 w 1923803"/>
              <a:gd name="connsiteY2" fmla="*/ 356260 h 855024"/>
              <a:gd name="connsiteX3" fmla="*/ 1199408 w 1923803"/>
              <a:gd name="connsiteY3" fmla="*/ 0 h 855024"/>
              <a:gd name="connsiteX4" fmla="*/ 1923803 w 1923803"/>
              <a:gd name="connsiteY4" fmla="*/ 0 h 855024"/>
              <a:gd name="connsiteX5" fmla="*/ 1341912 w 1923803"/>
              <a:gd name="connsiteY5" fmla="*/ 855024 h 855024"/>
              <a:gd name="connsiteX6" fmla="*/ 593767 w 1923803"/>
              <a:gd name="connsiteY6" fmla="*/ 843148 h 855024"/>
              <a:gd name="connsiteX7" fmla="*/ 0 w 1923803"/>
              <a:gd name="connsiteY7" fmla="*/ 0 h 855024"/>
              <a:gd name="connsiteX0" fmla="*/ 0 w 1923803"/>
              <a:gd name="connsiteY0" fmla="*/ 0 h 855024"/>
              <a:gd name="connsiteX1" fmla="*/ 712520 w 1923803"/>
              <a:gd name="connsiteY1" fmla="*/ 0 h 855024"/>
              <a:gd name="connsiteX2" fmla="*/ 1009403 w 1923803"/>
              <a:gd name="connsiteY2" fmla="*/ 356260 h 855024"/>
              <a:gd name="connsiteX3" fmla="*/ 1199408 w 1923803"/>
              <a:gd name="connsiteY3" fmla="*/ 0 h 855024"/>
              <a:gd name="connsiteX4" fmla="*/ 1923803 w 1923803"/>
              <a:gd name="connsiteY4" fmla="*/ 0 h 855024"/>
              <a:gd name="connsiteX5" fmla="*/ 1341912 w 1923803"/>
              <a:gd name="connsiteY5" fmla="*/ 855024 h 855024"/>
              <a:gd name="connsiteX6" fmla="*/ 593767 w 1923803"/>
              <a:gd name="connsiteY6" fmla="*/ 843148 h 855024"/>
              <a:gd name="connsiteX7" fmla="*/ 0 w 1923803"/>
              <a:gd name="connsiteY7" fmla="*/ 0 h 85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23803" h="855024">
                <a:moveTo>
                  <a:pt x="0" y="0"/>
                </a:moveTo>
                <a:lnTo>
                  <a:pt x="712520" y="0"/>
                </a:lnTo>
                <a:lnTo>
                  <a:pt x="1009403" y="356260"/>
                </a:lnTo>
                <a:lnTo>
                  <a:pt x="1199408" y="0"/>
                </a:lnTo>
                <a:lnTo>
                  <a:pt x="1923803" y="0"/>
                </a:lnTo>
                <a:lnTo>
                  <a:pt x="1341912" y="855024"/>
                </a:lnTo>
                <a:lnTo>
                  <a:pt x="593767" y="843148"/>
                </a:lnTo>
                <a:lnTo>
                  <a:pt x="0" y="0"/>
                </a:lnTo>
                <a:close/>
              </a:path>
            </a:pathLst>
          </a:cu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0" name="29 CuadroTexto"/>
          <p:cNvSpPr txBox="1"/>
          <p:nvPr/>
        </p:nvSpPr>
        <p:spPr>
          <a:xfrm>
            <a:off x="6409917" y="4059800"/>
            <a:ext cx="1214446" cy="338554"/>
          </a:xfrm>
          <a:prstGeom prst="rect">
            <a:avLst/>
          </a:prstGeom>
          <a:noFill/>
          <a:ln>
            <a:noFill/>
          </a:ln>
        </p:spPr>
        <p:txBody>
          <a:bodyPr wrap="square" rtlCol="0">
            <a:spAutoFit/>
          </a:bodyPr>
          <a:lstStyle/>
          <a:p>
            <a:r>
              <a:rPr lang="es-ES_tradnl" sz="1600" dirty="0" smtClean="0">
                <a:solidFill>
                  <a:schemeClr val="bg1"/>
                </a:solidFill>
              </a:rPr>
              <a:t>SUMADOR</a:t>
            </a:r>
            <a:endParaRPr lang="es-ES" dirty="0">
              <a:solidFill>
                <a:schemeClr val="bg1"/>
              </a:solidFill>
            </a:endParaRPr>
          </a:p>
        </p:txBody>
      </p:sp>
      <p:sp>
        <p:nvSpPr>
          <p:cNvPr id="43" name="42 Flecha abajo"/>
          <p:cNvSpPr/>
          <p:nvPr/>
        </p:nvSpPr>
        <p:spPr>
          <a:xfrm>
            <a:off x="4000496" y="3429000"/>
            <a:ext cx="642942" cy="642942"/>
          </a:xfrm>
          <a:prstGeom prst="downArrow">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4" name="43 Flecha arriba"/>
          <p:cNvSpPr/>
          <p:nvPr/>
        </p:nvSpPr>
        <p:spPr>
          <a:xfrm>
            <a:off x="2285984" y="3429000"/>
            <a:ext cx="571504" cy="571504"/>
          </a:xfrm>
          <a:prstGeom prst="upArrow">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5" name="44 Flecha arriba"/>
          <p:cNvSpPr/>
          <p:nvPr/>
        </p:nvSpPr>
        <p:spPr>
          <a:xfrm>
            <a:off x="1000100" y="3429000"/>
            <a:ext cx="571504" cy="571504"/>
          </a:xfrm>
          <a:prstGeom prst="upArrow">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47" name="46 Forma"/>
          <p:cNvCxnSpPr>
            <a:stCxn id="11" idx="2"/>
          </p:cNvCxnSpPr>
          <p:nvPr/>
        </p:nvCxnSpPr>
        <p:spPr>
          <a:xfrm rot="5400000" flipH="1" flipV="1">
            <a:off x="6036480" y="3071809"/>
            <a:ext cx="3429024" cy="1428762"/>
          </a:xfrm>
          <a:prstGeom prst="bentConnector3">
            <a:avLst>
              <a:gd name="adj1" fmla="val -6667"/>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p:nvPr/>
        </p:nvCxnSpPr>
        <p:spPr>
          <a:xfrm rot="5400000">
            <a:off x="6178561" y="3547238"/>
            <a:ext cx="357190" cy="1588"/>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57 Conector recto de flecha"/>
          <p:cNvCxnSpPr/>
          <p:nvPr/>
        </p:nvCxnSpPr>
        <p:spPr>
          <a:xfrm rot="5400000">
            <a:off x="7393006" y="3535363"/>
            <a:ext cx="357190" cy="1588"/>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6" name="65 Conector recto de flecha"/>
          <p:cNvCxnSpPr/>
          <p:nvPr/>
        </p:nvCxnSpPr>
        <p:spPr>
          <a:xfrm rot="5400000">
            <a:off x="6035685" y="2393149"/>
            <a:ext cx="643736" cy="794"/>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69 Conector recto de flecha"/>
          <p:cNvCxnSpPr/>
          <p:nvPr/>
        </p:nvCxnSpPr>
        <p:spPr>
          <a:xfrm rot="5400000">
            <a:off x="7321569" y="2392543"/>
            <a:ext cx="643736" cy="794"/>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72 Conector recto de flecha"/>
          <p:cNvCxnSpPr/>
          <p:nvPr/>
        </p:nvCxnSpPr>
        <p:spPr>
          <a:xfrm rot="5400000">
            <a:off x="2178827" y="2392355"/>
            <a:ext cx="643736" cy="794"/>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4" name="73 Conector recto de flecha"/>
          <p:cNvCxnSpPr/>
          <p:nvPr/>
        </p:nvCxnSpPr>
        <p:spPr>
          <a:xfrm rot="5400000">
            <a:off x="3964777" y="2369211"/>
            <a:ext cx="643736" cy="794"/>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5" name="74 Conector recto de flecha"/>
          <p:cNvCxnSpPr/>
          <p:nvPr/>
        </p:nvCxnSpPr>
        <p:spPr>
          <a:xfrm rot="5400000">
            <a:off x="927962" y="2393149"/>
            <a:ext cx="643736" cy="794"/>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7" name="76 Conector recto de flecha"/>
          <p:cNvCxnSpPr/>
          <p:nvPr/>
        </p:nvCxnSpPr>
        <p:spPr>
          <a:xfrm rot="5400000">
            <a:off x="6857222" y="4725965"/>
            <a:ext cx="285752" cy="1588"/>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1" name="80 CuadroTexto"/>
          <p:cNvSpPr txBox="1"/>
          <p:nvPr/>
        </p:nvSpPr>
        <p:spPr>
          <a:xfrm>
            <a:off x="857224" y="4024442"/>
            <a:ext cx="1000132" cy="369332"/>
          </a:xfrm>
          <a:prstGeom prst="rect">
            <a:avLst/>
          </a:prstGeom>
          <a:noFill/>
        </p:spPr>
        <p:txBody>
          <a:bodyPr wrap="square" rtlCol="0">
            <a:spAutoFit/>
          </a:bodyPr>
          <a:lstStyle/>
          <a:p>
            <a:r>
              <a:rPr lang="es-ES_tradnl" dirty="0" smtClean="0">
                <a:solidFill>
                  <a:schemeClr val="accent4">
                    <a:lumMod val="75000"/>
                  </a:schemeClr>
                </a:solidFill>
              </a:rPr>
              <a:t>DATOS</a:t>
            </a:r>
            <a:endParaRPr lang="es-ES" dirty="0">
              <a:solidFill>
                <a:schemeClr val="accent4">
                  <a:lumMod val="75000"/>
                </a:schemeClr>
              </a:solidFill>
            </a:endParaRPr>
          </a:p>
        </p:txBody>
      </p:sp>
      <p:sp>
        <p:nvSpPr>
          <p:cNvPr id="83" name="82 CuadroTexto"/>
          <p:cNvSpPr txBox="1"/>
          <p:nvPr/>
        </p:nvSpPr>
        <p:spPr>
          <a:xfrm>
            <a:off x="3786182" y="4059800"/>
            <a:ext cx="1000132" cy="369332"/>
          </a:xfrm>
          <a:prstGeom prst="rect">
            <a:avLst/>
          </a:prstGeom>
          <a:noFill/>
        </p:spPr>
        <p:txBody>
          <a:bodyPr wrap="square" rtlCol="0">
            <a:spAutoFit/>
          </a:bodyPr>
          <a:lstStyle/>
          <a:p>
            <a:r>
              <a:rPr lang="es-ES_tradnl" dirty="0" smtClean="0">
                <a:solidFill>
                  <a:schemeClr val="accent4">
                    <a:lumMod val="75000"/>
                  </a:schemeClr>
                </a:solidFill>
              </a:rPr>
              <a:t>DATOS</a:t>
            </a:r>
            <a:endParaRPr lang="es-ES" dirty="0">
              <a:solidFill>
                <a:schemeClr val="accent4">
                  <a:lumMod val="75000"/>
                </a:schemeClr>
              </a:solidFill>
            </a:endParaRPr>
          </a:p>
        </p:txBody>
      </p:sp>
      <p:sp>
        <p:nvSpPr>
          <p:cNvPr id="84" name="83 CuadroTexto"/>
          <p:cNvSpPr txBox="1"/>
          <p:nvPr/>
        </p:nvSpPr>
        <p:spPr>
          <a:xfrm>
            <a:off x="2143108" y="4024442"/>
            <a:ext cx="1000132" cy="369332"/>
          </a:xfrm>
          <a:prstGeom prst="rect">
            <a:avLst/>
          </a:prstGeom>
          <a:noFill/>
        </p:spPr>
        <p:txBody>
          <a:bodyPr wrap="square" rtlCol="0">
            <a:spAutoFit/>
          </a:bodyPr>
          <a:lstStyle/>
          <a:p>
            <a:r>
              <a:rPr lang="es-ES_tradnl" dirty="0" smtClean="0">
                <a:solidFill>
                  <a:schemeClr val="accent4">
                    <a:lumMod val="75000"/>
                  </a:schemeClr>
                </a:solidFill>
              </a:rPr>
              <a:t>DATOS</a:t>
            </a:r>
            <a:endParaRPr lang="es-ES" dirty="0">
              <a:solidFill>
                <a:schemeClr val="accent4">
                  <a:lumMod val="75000"/>
                </a:schemeClr>
              </a:solidFill>
            </a:endParaRPr>
          </a:p>
        </p:txBody>
      </p:sp>
      <p:sp>
        <p:nvSpPr>
          <p:cNvPr id="85" name="84 Título"/>
          <p:cNvSpPr>
            <a:spLocks noGrp="1"/>
          </p:cNvSpPr>
          <p:nvPr>
            <p:ph type="title"/>
          </p:nvPr>
        </p:nvSpPr>
        <p:spPr/>
        <p:txBody>
          <a:bodyPr/>
          <a:lstStyle/>
          <a:p>
            <a:r>
              <a:rPr lang="es-ES_tradnl" dirty="0" smtClean="0">
                <a:solidFill>
                  <a:schemeClr val="accent4">
                    <a:lumMod val="75000"/>
                  </a:schemeClr>
                </a:solidFill>
              </a:rPr>
              <a:t>Diagrama de bloques</a:t>
            </a:r>
            <a:endParaRPr lang="es-E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lnSpcReduction="10000"/>
          </a:bodyPr>
          <a:lstStyle/>
          <a:p>
            <a:pPr algn="just"/>
            <a:r>
              <a:rPr lang="es-ES_tradnl" dirty="0" smtClean="0">
                <a:solidFill>
                  <a:schemeClr val="accent4">
                    <a:lumMod val="60000"/>
                    <a:lumOff val="40000"/>
                  </a:schemeClr>
                </a:solidFill>
              </a:rPr>
              <a:t>Se ingresan los datos A y B a los dos primeros registros, estos son registros formados por Flip-Flops D, por esto se usa una señal de reloj para que capturen los datos. </a:t>
            </a:r>
          </a:p>
          <a:p>
            <a:pPr algn="just"/>
            <a:r>
              <a:rPr lang="es-ES_tradnl" dirty="0" smtClean="0">
                <a:solidFill>
                  <a:schemeClr val="accent4">
                    <a:lumMod val="60000"/>
                    <a:lumOff val="40000"/>
                  </a:schemeClr>
                </a:solidFill>
              </a:rPr>
              <a:t>Se habilita la señal de salida de datos del primer registro, OC1= “0”, por ser activa baja.</a:t>
            </a:r>
          </a:p>
          <a:p>
            <a:pPr algn="just"/>
            <a:r>
              <a:rPr lang="es-ES_tradnl" dirty="0" smtClean="0">
                <a:solidFill>
                  <a:schemeClr val="accent4">
                    <a:lumMod val="60000"/>
                    <a:lumOff val="40000"/>
                  </a:schemeClr>
                </a:solidFill>
              </a:rPr>
              <a:t>Se transfiere el dato A tanto al registro 3 como al registro 4 para que sean pasados directamente al sumador, hasta ahora se tiene 2A. (la señal S’/R debe estar en “0” para que se realice la suma).</a:t>
            </a:r>
          </a:p>
          <a:p>
            <a:pPr algn="just"/>
            <a:endParaRPr lang="es-ES" dirty="0">
              <a:solidFill>
                <a:schemeClr val="accent4">
                  <a:lumMod val="60000"/>
                  <a:lumOff val="40000"/>
                </a:schemeClr>
              </a:solidFill>
            </a:endParaRPr>
          </a:p>
        </p:txBody>
      </p:sp>
      <p:sp>
        <p:nvSpPr>
          <p:cNvPr id="2" name="1 Título"/>
          <p:cNvSpPr>
            <a:spLocks noGrp="1"/>
          </p:cNvSpPr>
          <p:nvPr>
            <p:ph type="title"/>
          </p:nvPr>
        </p:nvSpPr>
        <p:spPr/>
        <p:txBody>
          <a:bodyPr/>
          <a:lstStyle/>
          <a:p>
            <a:r>
              <a:rPr lang="es-ES_tradnl" dirty="0" smtClean="0">
                <a:solidFill>
                  <a:schemeClr val="accent4">
                    <a:lumMod val="75000"/>
                  </a:schemeClr>
                </a:solidFill>
              </a:rPr>
              <a:t>Flujo de datos</a:t>
            </a:r>
            <a:endParaRPr lang="es-E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srcRect/>
          <a:stretch>
            <a:fillRect/>
          </a:stretch>
        </p:blipFill>
        <p:spPr bwMode="auto">
          <a:xfrm>
            <a:off x="5083973" y="3929066"/>
            <a:ext cx="1415965" cy="1143008"/>
          </a:xfrm>
          <a:prstGeom prst="rect">
            <a:avLst/>
          </a:prstGeom>
          <a:noFill/>
          <a:ln w="9525">
            <a:noFill/>
            <a:miter lim="800000"/>
            <a:headEnd/>
            <a:tailEnd/>
          </a:ln>
          <a:effectLst/>
        </p:spPr>
      </p:pic>
      <p:sp>
        <p:nvSpPr>
          <p:cNvPr id="2" name="1 Proceso"/>
          <p:cNvSpPr/>
          <p:nvPr/>
        </p:nvSpPr>
        <p:spPr>
          <a:xfrm>
            <a:off x="1274009" y="1643050"/>
            <a:ext cx="1071570" cy="1428760"/>
          </a:xfrm>
          <a:prstGeom prst="flowChartProcess">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smtClean="0">
                <a:solidFill>
                  <a:schemeClr val="accent4">
                    <a:lumMod val="75000"/>
                  </a:schemeClr>
                </a:solidFill>
              </a:rPr>
              <a:t>REG 1</a:t>
            </a:r>
            <a:endParaRPr lang="es-ES" dirty="0">
              <a:solidFill>
                <a:schemeClr val="accent4">
                  <a:lumMod val="75000"/>
                </a:schemeClr>
              </a:solidFill>
            </a:endParaRPr>
          </a:p>
        </p:txBody>
      </p:sp>
      <p:sp>
        <p:nvSpPr>
          <p:cNvPr id="3" name="2 Proceso"/>
          <p:cNvSpPr/>
          <p:nvPr/>
        </p:nvSpPr>
        <p:spPr>
          <a:xfrm>
            <a:off x="1297759" y="3786190"/>
            <a:ext cx="1071570" cy="1428760"/>
          </a:xfrm>
          <a:prstGeom prst="flowChartProcess">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smtClean="0">
                <a:solidFill>
                  <a:schemeClr val="accent4">
                    <a:lumMod val="75000"/>
                  </a:schemeClr>
                </a:solidFill>
              </a:rPr>
              <a:t>REG 2</a:t>
            </a:r>
            <a:endParaRPr lang="es-ES" dirty="0">
              <a:solidFill>
                <a:schemeClr val="accent4">
                  <a:lumMod val="75000"/>
                </a:schemeClr>
              </a:solidFill>
            </a:endParaRPr>
          </a:p>
        </p:txBody>
      </p:sp>
      <p:sp>
        <p:nvSpPr>
          <p:cNvPr id="4" name="3 Flecha derecha"/>
          <p:cNvSpPr/>
          <p:nvPr/>
        </p:nvSpPr>
        <p:spPr>
          <a:xfrm>
            <a:off x="11875" y="1643050"/>
            <a:ext cx="1159462" cy="762005"/>
          </a:xfrm>
          <a:prstGeom prst="rightArrow">
            <a:avLst/>
          </a:prstGeom>
          <a:solidFill>
            <a:schemeClr val="bg1"/>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600" dirty="0" smtClean="0">
                <a:solidFill>
                  <a:schemeClr val="accent4">
                    <a:lumMod val="75000"/>
                  </a:schemeClr>
                </a:solidFill>
              </a:rPr>
              <a:t>DATO A</a:t>
            </a:r>
            <a:endParaRPr lang="es-ES" sz="1600" dirty="0">
              <a:solidFill>
                <a:schemeClr val="accent4">
                  <a:lumMod val="75000"/>
                </a:schemeClr>
              </a:solidFill>
            </a:endParaRPr>
          </a:p>
        </p:txBody>
      </p:sp>
      <p:sp>
        <p:nvSpPr>
          <p:cNvPr id="5" name="4 Flecha derecha"/>
          <p:cNvSpPr/>
          <p:nvPr/>
        </p:nvSpPr>
        <p:spPr>
          <a:xfrm>
            <a:off x="11875" y="3738565"/>
            <a:ext cx="1159462" cy="762005"/>
          </a:xfrm>
          <a:prstGeom prst="rightArrow">
            <a:avLst/>
          </a:prstGeom>
          <a:solidFill>
            <a:schemeClr val="bg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600" dirty="0" smtClean="0">
                <a:solidFill>
                  <a:schemeClr val="accent4">
                    <a:lumMod val="75000"/>
                  </a:schemeClr>
                </a:solidFill>
              </a:rPr>
              <a:t>DATO B</a:t>
            </a:r>
            <a:endParaRPr lang="es-ES" sz="1600" dirty="0">
              <a:solidFill>
                <a:schemeClr val="accent4">
                  <a:lumMod val="75000"/>
                </a:schemeClr>
              </a:solidFill>
            </a:endParaRPr>
          </a:p>
        </p:txBody>
      </p:sp>
      <p:cxnSp>
        <p:nvCxnSpPr>
          <p:cNvPr id="6" name="5 Conector angular"/>
          <p:cNvCxnSpPr/>
          <p:nvPr/>
        </p:nvCxnSpPr>
        <p:spPr>
          <a:xfrm>
            <a:off x="976194" y="2738433"/>
            <a:ext cx="313228" cy="119063"/>
          </a:xfrm>
          <a:prstGeom prst="bentConnector3">
            <a:avLst>
              <a:gd name="adj1" fmla="val 50000"/>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8" name="7 Triángulo isósceles"/>
          <p:cNvSpPr/>
          <p:nvPr/>
        </p:nvSpPr>
        <p:spPr>
          <a:xfrm rot="5246317">
            <a:off x="1274120" y="2730289"/>
            <a:ext cx="248100" cy="165778"/>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8 Triángulo isósceles"/>
          <p:cNvSpPr/>
          <p:nvPr/>
        </p:nvSpPr>
        <p:spPr>
          <a:xfrm rot="5246317">
            <a:off x="1250183" y="4861554"/>
            <a:ext cx="248100" cy="165778"/>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11 CuadroTexto"/>
          <p:cNvSpPr txBox="1"/>
          <p:nvPr/>
        </p:nvSpPr>
        <p:spPr>
          <a:xfrm>
            <a:off x="484465" y="4795075"/>
            <a:ext cx="527542" cy="276999"/>
          </a:xfrm>
          <a:prstGeom prst="rect">
            <a:avLst/>
          </a:prstGeom>
          <a:noFill/>
        </p:spPr>
        <p:txBody>
          <a:bodyPr wrap="square" rtlCol="0">
            <a:spAutoFit/>
          </a:bodyPr>
          <a:lstStyle/>
          <a:p>
            <a:r>
              <a:rPr lang="es-ES_tradnl" sz="1200" dirty="0" smtClean="0"/>
              <a:t>CLK</a:t>
            </a:r>
            <a:endParaRPr lang="es-ES" sz="1200" dirty="0"/>
          </a:p>
        </p:txBody>
      </p:sp>
      <p:sp>
        <p:nvSpPr>
          <p:cNvPr id="13" name="12 CuadroTexto"/>
          <p:cNvSpPr txBox="1"/>
          <p:nvPr/>
        </p:nvSpPr>
        <p:spPr>
          <a:xfrm>
            <a:off x="555903" y="2714620"/>
            <a:ext cx="527542" cy="276999"/>
          </a:xfrm>
          <a:prstGeom prst="rect">
            <a:avLst/>
          </a:prstGeom>
          <a:noFill/>
        </p:spPr>
        <p:txBody>
          <a:bodyPr wrap="square" rtlCol="0">
            <a:spAutoFit/>
          </a:bodyPr>
          <a:lstStyle/>
          <a:p>
            <a:r>
              <a:rPr lang="es-ES_tradnl" sz="1200" dirty="0" smtClean="0"/>
              <a:t>CLK</a:t>
            </a:r>
            <a:endParaRPr lang="es-ES" sz="1200" dirty="0"/>
          </a:p>
        </p:txBody>
      </p:sp>
      <p:sp>
        <p:nvSpPr>
          <p:cNvPr id="20" name="19 Proceso"/>
          <p:cNvSpPr/>
          <p:nvPr/>
        </p:nvSpPr>
        <p:spPr>
          <a:xfrm>
            <a:off x="3583775" y="1643050"/>
            <a:ext cx="1071570" cy="1428760"/>
          </a:xfrm>
          <a:prstGeom prst="flowChartProcess">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smtClean="0">
                <a:solidFill>
                  <a:schemeClr val="accent4">
                    <a:lumMod val="75000"/>
                  </a:schemeClr>
                </a:solidFill>
              </a:rPr>
              <a:t>REG 3</a:t>
            </a:r>
            <a:endParaRPr lang="es-ES" dirty="0">
              <a:solidFill>
                <a:schemeClr val="accent4">
                  <a:lumMod val="75000"/>
                </a:schemeClr>
              </a:solidFill>
            </a:endParaRPr>
          </a:p>
        </p:txBody>
      </p:sp>
      <p:sp>
        <p:nvSpPr>
          <p:cNvPr id="21" name="20 Proceso"/>
          <p:cNvSpPr/>
          <p:nvPr/>
        </p:nvSpPr>
        <p:spPr>
          <a:xfrm>
            <a:off x="3607525" y="3786190"/>
            <a:ext cx="1071570" cy="1428760"/>
          </a:xfrm>
          <a:prstGeom prst="flowChartProcess">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smtClean="0">
                <a:solidFill>
                  <a:schemeClr val="accent4">
                    <a:lumMod val="75000"/>
                  </a:schemeClr>
                </a:solidFill>
              </a:rPr>
              <a:t>REG 4</a:t>
            </a:r>
            <a:endParaRPr lang="es-ES" dirty="0">
              <a:solidFill>
                <a:schemeClr val="accent4">
                  <a:lumMod val="75000"/>
                </a:schemeClr>
              </a:solidFill>
            </a:endParaRPr>
          </a:p>
        </p:txBody>
      </p:sp>
      <p:sp>
        <p:nvSpPr>
          <p:cNvPr id="23" name="22 Cheurón"/>
          <p:cNvSpPr/>
          <p:nvPr/>
        </p:nvSpPr>
        <p:spPr>
          <a:xfrm>
            <a:off x="2453018" y="2143116"/>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24" name="23 Cheurón"/>
          <p:cNvSpPr/>
          <p:nvPr/>
        </p:nvSpPr>
        <p:spPr>
          <a:xfrm>
            <a:off x="2667332" y="2143116"/>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25" name="24 Cheurón"/>
          <p:cNvSpPr/>
          <p:nvPr/>
        </p:nvSpPr>
        <p:spPr>
          <a:xfrm>
            <a:off x="2881646" y="2143116"/>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26" name="25 Cheurón"/>
          <p:cNvSpPr/>
          <p:nvPr/>
        </p:nvSpPr>
        <p:spPr>
          <a:xfrm>
            <a:off x="3095960" y="2143116"/>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27" name="26 Cheurón"/>
          <p:cNvSpPr/>
          <p:nvPr/>
        </p:nvSpPr>
        <p:spPr>
          <a:xfrm>
            <a:off x="3310274" y="2143116"/>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30" name="29 Cheurón"/>
          <p:cNvSpPr/>
          <p:nvPr/>
        </p:nvSpPr>
        <p:spPr>
          <a:xfrm rot="5400000">
            <a:off x="2548018" y="2464587"/>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31" name="30 Cheurón"/>
          <p:cNvSpPr/>
          <p:nvPr/>
        </p:nvSpPr>
        <p:spPr>
          <a:xfrm rot="5400000">
            <a:off x="2547924" y="2678901"/>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32" name="31 Cheurón"/>
          <p:cNvSpPr/>
          <p:nvPr/>
        </p:nvSpPr>
        <p:spPr>
          <a:xfrm rot="5400000">
            <a:off x="2548111" y="2893215"/>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33" name="32 Cheurón"/>
          <p:cNvSpPr/>
          <p:nvPr/>
        </p:nvSpPr>
        <p:spPr>
          <a:xfrm rot="5400000">
            <a:off x="2547924" y="3107529"/>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34" name="33 Cheurón"/>
          <p:cNvSpPr/>
          <p:nvPr/>
        </p:nvSpPr>
        <p:spPr>
          <a:xfrm rot="5400000">
            <a:off x="2548111" y="3321843"/>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35" name="34 Cheurón"/>
          <p:cNvSpPr/>
          <p:nvPr/>
        </p:nvSpPr>
        <p:spPr>
          <a:xfrm rot="5400000">
            <a:off x="2547924" y="3536157"/>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36" name="35 Cheurón"/>
          <p:cNvSpPr/>
          <p:nvPr/>
        </p:nvSpPr>
        <p:spPr>
          <a:xfrm rot="5400000">
            <a:off x="2548111" y="3750472"/>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37" name="36 Cheurón"/>
          <p:cNvSpPr/>
          <p:nvPr/>
        </p:nvSpPr>
        <p:spPr>
          <a:xfrm rot="5400000">
            <a:off x="2547925" y="3964973"/>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40" name="39 Cheurón"/>
          <p:cNvSpPr/>
          <p:nvPr/>
        </p:nvSpPr>
        <p:spPr>
          <a:xfrm>
            <a:off x="2857144" y="4298319"/>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41" name="40 Cheurón"/>
          <p:cNvSpPr/>
          <p:nvPr/>
        </p:nvSpPr>
        <p:spPr>
          <a:xfrm>
            <a:off x="3071834" y="4310194"/>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42" name="41 Cheurón"/>
          <p:cNvSpPr/>
          <p:nvPr/>
        </p:nvSpPr>
        <p:spPr>
          <a:xfrm>
            <a:off x="3298023" y="4310006"/>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50" name="49 Proceso"/>
          <p:cNvSpPr/>
          <p:nvPr/>
        </p:nvSpPr>
        <p:spPr>
          <a:xfrm>
            <a:off x="6774923" y="2428868"/>
            <a:ext cx="1214446" cy="2928958"/>
          </a:xfrm>
          <a:prstGeom prst="flowChartProcess">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400" dirty="0" smtClean="0">
                <a:solidFill>
                  <a:schemeClr val="accent4">
                    <a:lumMod val="75000"/>
                  </a:schemeClr>
                </a:solidFill>
              </a:rPr>
              <a:t>FULLADDER</a:t>
            </a:r>
            <a:endParaRPr lang="es-ES" sz="1400" dirty="0">
              <a:solidFill>
                <a:schemeClr val="accent4">
                  <a:lumMod val="75000"/>
                </a:schemeClr>
              </a:solidFill>
            </a:endParaRPr>
          </a:p>
        </p:txBody>
      </p:sp>
      <p:sp>
        <p:nvSpPr>
          <p:cNvPr id="73" name="72 Cheurón"/>
          <p:cNvSpPr/>
          <p:nvPr/>
        </p:nvSpPr>
        <p:spPr>
          <a:xfrm>
            <a:off x="4762596" y="4357694"/>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74" name="73 Cheurón"/>
          <p:cNvSpPr/>
          <p:nvPr/>
        </p:nvSpPr>
        <p:spPr>
          <a:xfrm>
            <a:off x="4976910" y="4357694"/>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75" name="74 Cheurón"/>
          <p:cNvSpPr/>
          <p:nvPr/>
        </p:nvSpPr>
        <p:spPr>
          <a:xfrm>
            <a:off x="5191224" y="4357694"/>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85" name="84 Cheurón"/>
          <p:cNvSpPr/>
          <p:nvPr/>
        </p:nvSpPr>
        <p:spPr>
          <a:xfrm>
            <a:off x="4727159" y="2071678"/>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86" name="85 Cheurón"/>
          <p:cNvSpPr/>
          <p:nvPr/>
        </p:nvSpPr>
        <p:spPr>
          <a:xfrm>
            <a:off x="4941473" y="2071678"/>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87" name="86 Cheurón"/>
          <p:cNvSpPr/>
          <p:nvPr/>
        </p:nvSpPr>
        <p:spPr>
          <a:xfrm>
            <a:off x="5155787" y="2071678"/>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88" name="87 Cheurón"/>
          <p:cNvSpPr/>
          <p:nvPr/>
        </p:nvSpPr>
        <p:spPr>
          <a:xfrm>
            <a:off x="5370101" y="2071678"/>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89" name="88 Cheurón"/>
          <p:cNvSpPr/>
          <p:nvPr/>
        </p:nvSpPr>
        <p:spPr>
          <a:xfrm rot="5400000">
            <a:off x="5476882" y="2369399"/>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90" name="89 Cheurón"/>
          <p:cNvSpPr/>
          <p:nvPr/>
        </p:nvSpPr>
        <p:spPr>
          <a:xfrm rot="5400000">
            <a:off x="5476882" y="2583713"/>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91" name="90 Cheurón"/>
          <p:cNvSpPr/>
          <p:nvPr/>
        </p:nvSpPr>
        <p:spPr>
          <a:xfrm rot="5400000">
            <a:off x="5476882" y="2798027"/>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92" name="91 Cheurón"/>
          <p:cNvSpPr/>
          <p:nvPr/>
        </p:nvSpPr>
        <p:spPr>
          <a:xfrm rot="5400000">
            <a:off x="5476882" y="3012341"/>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93" name="92 Cheurón"/>
          <p:cNvSpPr/>
          <p:nvPr/>
        </p:nvSpPr>
        <p:spPr>
          <a:xfrm>
            <a:off x="5584415" y="2071678"/>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94" name="93 Cheurón"/>
          <p:cNvSpPr/>
          <p:nvPr/>
        </p:nvSpPr>
        <p:spPr>
          <a:xfrm>
            <a:off x="6024542" y="3000372"/>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95" name="94 Cheurón"/>
          <p:cNvSpPr/>
          <p:nvPr/>
        </p:nvSpPr>
        <p:spPr>
          <a:xfrm>
            <a:off x="6251295" y="3000372"/>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01" name="100 Cheurón"/>
          <p:cNvSpPr/>
          <p:nvPr/>
        </p:nvSpPr>
        <p:spPr>
          <a:xfrm>
            <a:off x="5798353" y="3000372"/>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02" name="101 Cheurón"/>
          <p:cNvSpPr/>
          <p:nvPr/>
        </p:nvSpPr>
        <p:spPr>
          <a:xfrm>
            <a:off x="2630767" y="4298131"/>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03" name="102 Cheurón"/>
          <p:cNvSpPr/>
          <p:nvPr/>
        </p:nvSpPr>
        <p:spPr>
          <a:xfrm>
            <a:off x="6477484" y="3000372"/>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04" name="103 Cheurón"/>
          <p:cNvSpPr/>
          <p:nvPr/>
        </p:nvSpPr>
        <p:spPr>
          <a:xfrm>
            <a:off x="6191544" y="4357694"/>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05" name="104 Cheurón"/>
          <p:cNvSpPr/>
          <p:nvPr/>
        </p:nvSpPr>
        <p:spPr>
          <a:xfrm>
            <a:off x="6405858" y="4357694"/>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06" name="105 Flecha derecha"/>
          <p:cNvSpPr/>
          <p:nvPr/>
        </p:nvSpPr>
        <p:spPr>
          <a:xfrm>
            <a:off x="8012931" y="3500438"/>
            <a:ext cx="1131101" cy="785818"/>
          </a:xfrm>
          <a:prstGeom prst="rightArrow">
            <a:avLst/>
          </a:prstGeom>
          <a:solidFill>
            <a:schemeClr val="bg1"/>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400" dirty="0" smtClean="0">
                <a:solidFill>
                  <a:schemeClr val="accent4">
                    <a:lumMod val="75000"/>
                  </a:schemeClr>
                </a:solidFill>
              </a:rPr>
              <a:t>DATO 2A</a:t>
            </a:r>
            <a:endParaRPr lang="es-ES" sz="1400" dirty="0">
              <a:solidFill>
                <a:schemeClr val="accent4">
                  <a:lumMod val="75000"/>
                </a:schemeClr>
              </a:solidFill>
            </a:endParaRPr>
          </a:p>
        </p:txBody>
      </p:sp>
      <p:sp>
        <p:nvSpPr>
          <p:cNvPr id="107" name="106 Título"/>
          <p:cNvSpPr>
            <a:spLocks noGrp="1"/>
          </p:cNvSpPr>
          <p:nvPr>
            <p:ph type="title"/>
          </p:nvPr>
        </p:nvSpPr>
        <p:spPr/>
        <p:txBody>
          <a:bodyPr/>
          <a:lstStyle/>
          <a:p>
            <a:r>
              <a:rPr lang="es-ES_tradnl" dirty="0" smtClean="0">
                <a:solidFill>
                  <a:schemeClr val="accent4">
                    <a:lumMod val="75000"/>
                  </a:schemeClr>
                </a:solidFill>
              </a:rPr>
              <a:t>Flujo de datos</a:t>
            </a:r>
            <a:endParaRPr lang="es-ES" dirty="0">
              <a:solidFill>
                <a:schemeClr val="accent4">
                  <a:lumMod val="75000"/>
                </a:schemeClr>
              </a:solidFill>
            </a:endParaRPr>
          </a:p>
        </p:txBody>
      </p:sp>
      <p:cxnSp>
        <p:nvCxnSpPr>
          <p:cNvPr id="109" name="108 Conector recto"/>
          <p:cNvCxnSpPr/>
          <p:nvPr/>
        </p:nvCxnSpPr>
        <p:spPr>
          <a:xfrm rot="5400000">
            <a:off x="5476882" y="5036355"/>
            <a:ext cx="64294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109 CuadroTexto"/>
          <p:cNvSpPr txBox="1"/>
          <p:nvPr/>
        </p:nvSpPr>
        <p:spPr>
          <a:xfrm>
            <a:off x="5512601" y="5286388"/>
            <a:ext cx="642942" cy="338554"/>
          </a:xfrm>
          <a:prstGeom prst="rect">
            <a:avLst/>
          </a:prstGeom>
          <a:noFill/>
        </p:spPr>
        <p:txBody>
          <a:bodyPr wrap="square" rtlCol="0">
            <a:spAutoFit/>
          </a:bodyPr>
          <a:lstStyle/>
          <a:p>
            <a:r>
              <a:rPr lang="es-ES_tradnl" sz="1600" dirty="0" smtClean="0"/>
              <a:t>S’/R </a:t>
            </a:r>
            <a:endParaRPr lang="es-ES" sz="1600" dirty="0"/>
          </a:p>
        </p:txBody>
      </p:sp>
      <p:cxnSp>
        <p:nvCxnSpPr>
          <p:cNvPr id="60" name="59 Conector recto de flecha"/>
          <p:cNvCxnSpPr/>
          <p:nvPr/>
        </p:nvCxnSpPr>
        <p:spPr>
          <a:xfrm rot="5400000" flipH="1" flipV="1">
            <a:off x="905216" y="2798087"/>
            <a:ext cx="142876" cy="1588"/>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1" name="60 Conector angular"/>
          <p:cNvCxnSpPr/>
          <p:nvPr/>
        </p:nvCxnSpPr>
        <p:spPr>
          <a:xfrm>
            <a:off x="928996" y="4845304"/>
            <a:ext cx="313228" cy="119063"/>
          </a:xfrm>
          <a:prstGeom prst="bentConnector3">
            <a:avLst>
              <a:gd name="adj1" fmla="val 50000"/>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61 Conector recto de flecha"/>
          <p:cNvCxnSpPr/>
          <p:nvPr/>
        </p:nvCxnSpPr>
        <p:spPr>
          <a:xfrm rot="5400000" flipH="1" flipV="1">
            <a:off x="858018" y="4904958"/>
            <a:ext cx="142876" cy="1588"/>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6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7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8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8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9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8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9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9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07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0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10"/>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92"/>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0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94"/>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95"/>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04"/>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0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0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3" grpId="0" animBg="1"/>
      <p:bldP spid="42" grpId="0" animBg="1"/>
      <p:bldP spid="75" grpId="0" animBg="1"/>
      <p:bldP spid="85" grpId="0" animBg="1"/>
      <p:bldP spid="89" grpId="0" animBg="1"/>
      <p:bldP spid="90" grpId="0" animBg="1"/>
      <p:bldP spid="91" grpId="0" animBg="1"/>
      <p:bldP spid="92" grpId="0" animBg="1"/>
      <p:bldP spid="93" grpId="0" animBg="1"/>
      <p:bldP spid="94" grpId="0" animBg="1"/>
      <p:bldP spid="95" grpId="0" animBg="1"/>
      <p:bldP spid="101" grpId="0" animBg="1"/>
      <p:bldP spid="103" grpId="0" animBg="1"/>
      <p:bldP spid="104" grpId="0" animBg="1"/>
      <p:bldP spid="105" grpId="0" animBg="1"/>
      <p:bldP spid="106" grpId="0" animBg="1"/>
      <p:bldP spid="1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p:txBody>
          <a:bodyPr>
            <a:normAutofit lnSpcReduction="10000"/>
          </a:bodyPr>
          <a:lstStyle/>
          <a:p>
            <a:pPr algn="just"/>
            <a:r>
              <a:rPr lang="es-ES_tradnl" dirty="0" smtClean="0">
                <a:solidFill>
                  <a:schemeClr val="accent4">
                    <a:lumMod val="60000"/>
                    <a:lumOff val="40000"/>
                  </a:schemeClr>
                </a:solidFill>
              </a:rPr>
              <a:t>El dato 2A es almacenado en el registro 5, el cual tiene como función principal no dejar perder el dato y posteriormente se almacena de nuevo en el registro 3.</a:t>
            </a:r>
          </a:p>
          <a:p>
            <a:pPr algn="just"/>
            <a:r>
              <a:rPr lang="es-ES_tradnl" dirty="0" smtClean="0">
                <a:solidFill>
                  <a:schemeClr val="accent4">
                    <a:lumMod val="60000"/>
                    <a:lumOff val="40000"/>
                  </a:schemeClr>
                </a:solidFill>
              </a:rPr>
              <a:t>Siendo cuidadosos de no poner dos datos diferentes en el bus, se activa la salida del dato B que se encuentra en el registro 2 para que vaya al registro 4.</a:t>
            </a:r>
          </a:p>
          <a:p>
            <a:pPr algn="just"/>
            <a:r>
              <a:rPr lang="es-ES_tradnl" dirty="0" smtClean="0">
                <a:solidFill>
                  <a:schemeClr val="accent4">
                    <a:lumMod val="60000"/>
                    <a:lumOff val="40000"/>
                  </a:schemeClr>
                </a:solidFill>
              </a:rPr>
              <a:t>Dependiendo de si la operación deseada es la resta o la suma, la compuerta XOR realiza el complemento del dato o no respectivamente</a:t>
            </a:r>
            <a:endParaRPr lang="es-ES" dirty="0">
              <a:solidFill>
                <a:schemeClr val="accent4">
                  <a:lumMod val="60000"/>
                  <a:lumOff val="40000"/>
                </a:schemeClr>
              </a:solidFill>
            </a:endParaRPr>
          </a:p>
        </p:txBody>
      </p:sp>
      <p:sp>
        <p:nvSpPr>
          <p:cNvPr id="3" name="2 Título"/>
          <p:cNvSpPr>
            <a:spLocks noGrp="1"/>
          </p:cNvSpPr>
          <p:nvPr>
            <p:ph type="title"/>
          </p:nvPr>
        </p:nvSpPr>
        <p:spPr/>
        <p:txBody>
          <a:bodyPr/>
          <a:lstStyle/>
          <a:p>
            <a:r>
              <a:rPr lang="es-ES_tradnl" dirty="0" smtClean="0">
                <a:solidFill>
                  <a:schemeClr val="accent4">
                    <a:lumMod val="75000"/>
                  </a:schemeClr>
                </a:solidFill>
              </a:rPr>
              <a:t>Flujo de datos</a:t>
            </a:r>
            <a:endParaRPr lang="es-E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15 Proceso"/>
          <p:cNvSpPr/>
          <p:nvPr/>
        </p:nvSpPr>
        <p:spPr>
          <a:xfrm>
            <a:off x="3143240" y="2143116"/>
            <a:ext cx="1071570" cy="1428760"/>
          </a:xfrm>
          <a:prstGeom prst="flowChartProcess">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smtClean="0">
                <a:solidFill>
                  <a:schemeClr val="accent4">
                    <a:lumMod val="75000"/>
                  </a:schemeClr>
                </a:solidFill>
              </a:rPr>
              <a:t>REG 3</a:t>
            </a:r>
            <a:endParaRPr lang="es-ES" dirty="0">
              <a:solidFill>
                <a:schemeClr val="accent4">
                  <a:lumMod val="75000"/>
                </a:schemeClr>
              </a:solidFill>
            </a:endParaRPr>
          </a:p>
        </p:txBody>
      </p:sp>
      <p:sp>
        <p:nvSpPr>
          <p:cNvPr id="34" name="33 Proceso"/>
          <p:cNvSpPr/>
          <p:nvPr/>
        </p:nvSpPr>
        <p:spPr>
          <a:xfrm>
            <a:off x="4786314" y="2906908"/>
            <a:ext cx="1178820" cy="2165166"/>
          </a:xfrm>
          <a:prstGeom prst="flowChartProcess">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smtClean="0">
                <a:solidFill>
                  <a:schemeClr val="accent4">
                    <a:lumMod val="75000"/>
                  </a:schemeClr>
                </a:solidFill>
              </a:rPr>
              <a:t>FULLADDER</a:t>
            </a:r>
            <a:endParaRPr lang="es-ES" sz="1400" dirty="0">
              <a:solidFill>
                <a:schemeClr val="accent4">
                  <a:lumMod val="75000"/>
                </a:schemeClr>
              </a:solidFill>
            </a:endParaRPr>
          </a:p>
        </p:txBody>
      </p:sp>
      <p:sp>
        <p:nvSpPr>
          <p:cNvPr id="38" name="37 Cheurón"/>
          <p:cNvSpPr/>
          <p:nvPr/>
        </p:nvSpPr>
        <p:spPr>
          <a:xfrm>
            <a:off x="2440923" y="2702745"/>
            <a:ext cx="214314" cy="285752"/>
          </a:xfrm>
          <a:prstGeom prst="chevron">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39" name="38 Cheurón"/>
          <p:cNvSpPr/>
          <p:nvPr/>
        </p:nvSpPr>
        <p:spPr>
          <a:xfrm>
            <a:off x="2655049" y="2702745"/>
            <a:ext cx="214314" cy="285752"/>
          </a:xfrm>
          <a:prstGeom prst="chevron">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40" name="39 Cheurón"/>
          <p:cNvSpPr/>
          <p:nvPr/>
        </p:nvSpPr>
        <p:spPr>
          <a:xfrm>
            <a:off x="2869363" y="2702745"/>
            <a:ext cx="214314" cy="285752"/>
          </a:xfrm>
          <a:prstGeom prst="chevron">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54" name="53 Flecha derecha"/>
          <p:cNvSpPr/>
          <p:nvPr/>
        </p:nvSpPr>
        <p:spPr>
          <a:xfrm>
            <a:off x="6000760" y="3835603"/>
            <a:ext cx="1036132" cy="664968"/>
          </a:xfrm>
          <a:prstGeom prst="rightArrow">
            <a:avLst/>
          </a:prstGeom>
          <a:solidFill>
            <a:schemeClr val="bg1"/>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smtClean="0">
                <a:solidFill>
                  <a:schemeClr val="accent4">
                    <a:lumMod val="75000"/>
                  </a:schemeClr>
                </a:solidFill>
              </a:rPr>
              <a:t>DATO 2A</a:t>
            </a:r>
            <a:endParaRPr lang="es-ES" sz="1200" dirty="0">
              <a:solidFill>
                <a:schemeClr val="accent4">
                  <a:lumMod val="75000"/>
                </a:schemeClr>
              </a:solidFill>
            </a:endParaRPr>
          </a:p>
        </p:txBody>
      </p:sp>
      <p:sp>
        <p:nvSpPr>
          <p:cNvPr id="55" name="106 Título"/>
          <p:cNvSpPr txBox="1">
            <a:spLocks/>
          </p:cNvSpPr>
          <p:nvPr/>
        </p:nvSpPr>
        <p:spPr>
          <a:xfrm>
            <a:off x="571472" y="428612"/>
            <a:ext cx="8229600" cy="11430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_tradnl" sz="4400" b="0" i="0" u="none" strike="noStrike" kern="1200" cap="none" spc="0" normalizeH="0" baseline="0" noProof="0" dirty="0" smtClean="0">
                <a:ln>
                  <a:noFill/>
                </a:ln>
                <a:solidFill>
                  <a:schemeClr val="accent4">
                    <a:lumMod val="75000"/>
                  </a:schemeClr>
                </a:solidFill>
                <a:effectLst/>
                <a:uLnTx/>
                <a:uFillTx/>
                <a:latin typeface="+mj-lt"/>
                <a:ea typeface="+mj-ea"/>
                <a:cs typeface="+mj-cs"/>
              </a:rPr>
              <a:t>Flujo de datos</a:t>
            </a:r>
            <a:endParaRPr kumimoji="0" lang="es-ES" sz="4400" b="0" i="0" u="none" strike="noStrike" kern="1200" cap="none" spc="0" normalizeH="0" baseline="0" noProof="0" dirty="0" smtClean="0">
              <a:ln>
                <a:noFill/>
              </a:ln>
              <a:solidFill>
                <a:schemeClr val="accent4">
                  <a:lumMod val="75000"/>
                </a:schemeClr>
              </a:solidFill>
              <a:effectLst/>
              <a:uLnTx/>
              <a:uFillTx/>
              <a:latin typeface="+mj-lt"/>
              <a:ea typeface="+mj-ea"/>
              <a:cs typeface="+mj-cs"/>
            </a:endParaRPr>
          </a:p>
        </p:txBody>
      </p:sp>
      <p:sp>
        <p:nvSpPr>
          <p:cNvPr id="59" name="58 Cheurón"/>
          <p:cNvSpPr/>
          <p:nvPr/>
        </p:nvSpPr>
        <p:spPr>
          <a:xfrm rot="5400000">
            <a:off x="8358121" y="3025940"/>
            <a:ext cx="214314" cy="285752"/>
          </a:xfrm>
          <a:prstGeom prst="chevron">
            <a:avLst/>
          </a:prstGeom>
          <a:solidFill>
            <a:srgbClr val="9900CC"/>
          </a:solidFill>
          <a:ln>
            <a:solidFill>
              <a:srgbClr val="9900CC"/>
            </a:solidFill>
          </a:ln>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60" name="59 Cheurón"/>
          <p:cNvSpPr/>
          <p:nvPr/>
        </p:nvSpPr>
        <p:spPr>
          <a:xfrm rot="5400000">
            <a:off x="8358308" y="3240254"/>
            <a:ext cx="214314" cy="285752"/>
          </a:xfrm>
          <a:prstGeom prst="chevron">
            <a:avLst/>
          </a:prstGeom>
          <a:solidFill>
            <a:srgbClr val="9900CC"/>
          </a:solidFill>
          <a:ln>
            <a:solidFill>
              <a:srgbClr val="9900CC"/>
            </a:solidFill>
          </a:ln>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61" name="60 Cheurón"/>
          <p:cNvSpPr/>
          <p:nvPr/>
        </p:nvSpPr>
        <p:spPr>
          <a:xfrm rot="5400000">
            <a:off x="8358121" y="3454568"/>
            <a:ext cx="214314" cy="285752"/>
          </a:xfrm>
          <a:prstGeom prst="chevron">
            <a:avLst/>
          </a:prstGeom>
          <a:solidFill>
            <a:srgbClr val="9900CC"/>
          </a:solidFill>
          <a:ln>
            <a:solidFill>
              <a:srgbClr val="9900CC"/>
            </a:solidFill>
          </a:ln>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62" name="61 Cheurón"/>
          <p:cNvSpPr/>
          <p:nvPr/>
        </p:nvSpPr>
        <p:spPr>
          <a:xfrm rot="5400000">
            <a:off x="8358308" y="3668882"/>
            <a:ext cx="214314" cy="285752"/>
          </a:xfrm>
          <a:prstGeom prst="chevron">
            <a:avLst/>
          </a:prstGeom>
          <a:solidFill>
            <a:srgbClr val="9900CC"/>
          </a:solidFill>
          <a:ln>
            <a:solidFill>
              <a:srgbClr val="9900CC"/>
            </a:solidFill>
          </a:ln>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63" name="62 Cheurón"/>
          <p:cNvSpPr/>
          <p:nvPr/>
        </p:nvSpPr>
        <p:spPr>
          <a:xfrm rot="5400000">
            <a:off x="8358121" y="3883196"/>
            <a:ext cx="214314" cy="285752"/>
          </a:xfrm>
          <a:prstGeom prst="chevron">
            <a:avLst/>
          </a:prstGeom>
          <a:solidFill>
            <a:srgbClr val="9900CC"/>
          </a:solidFill>
          <a:ln>
            <a:solidFill>
              <a:srgbClr val="9900CC"/>
            </a:solidFill>
          </a:ln>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71" name="70 Cheurón"/>
          <p:cNvSpPr/>
          <p:nvPr/>
        </p:nvSpPr>
        <p:spPr>
          <a:xfrm>
            <a:off x="7179581" y="1643050"/>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72" name="71 Cheurón"/>
          <p:cNvSpPr/>
          <p:nvPr/>
        </p:nvSpPr>
        <p:spPr>
          <a:xfrm>
            <a:off x="7393895" y="1643050"/>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73" name="72 Cheurón"/>
          <p:cNvSpPr/>
          <p:nvPr/>
        </p:nvSpPr>
        <p:spPr>
          <a:xfrm>
            <a:off x="7608209" y="1643050"/>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74" name="73 Cheurón"/>
          <p:cNvSpPr/>
          <p:nvPr/>
        </p:nvSpPr>
        <p:spPr>
          <a:xfrm>
            <a:off x="7822523" y="1643050"/>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75" name="74 Cheurón"/>
          <p:cNvSpPr/>
          <p:nvPr/>
        </p:nvSpPr>
        <p:spPr>
          <a:xfrm>
            <a:off x="8036837" y="1643050"/>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76" name="75 Proceso"/>
          <p:cNvSpPr/>
          <p:nvPr/>
        </p:nvSpPr>
        <p:spPr>
          <a:xfrm>
            <a:off x="7036705" y="3478412"/>
            <a:ext cx="1071570" cy="1428760"/>
          </a:xfrm>
          <a:prstGeom prst="flowChartProcess">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smtClean="0">
                <a:solidFill>
                  <a:schemeClr val="accent4">
                    <a:lumMod val="75000"/>
                  </a:schemeClr>
                </a:solidFill>
              </a:rPr>
              <a:t>REG 5</a:t>
            </a:r>
            <a:endParaRPr lang="es-ES" dirty="0">
              <a:solidFill>
                <a:schemeClr val="accent4">
                  <a:lumMod val="75000"/>
                </a:schemeClr>
              </a:solidFill>
            </a:endParaRPr>
          </a:p>
        </p:txBody>
      </p:sp>
      <p:sp>
        <p:nvSpPr>
          <p:cNvPr id="77" name="76 Cheurón"/>
          <p:cNvSpPr/>
          <p:nvPr/>
        </p:nvSpPr>
        <p:spPr>
          <a:xfrm>
            <a:off x="8155775" y="4192792"/>
            <a:ext cx="214314" cy="285752"/>
          </a:xfrm>
          <a:prstGeom prst="chevron">
            <a:avLst/>
          </a:prstGeom>
          <a:solidFill>
            <a:srgbClr val="9900CC"/>
          </a:solidFill>
          <a:ln>
            <a:solidFill>
              <a:srgbClr val="9900CC"/>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80" name="79 Cheurón"/>
          <p:cNvSpPr/>
          <p:nvPr/>
        </p:nvSpPr>
        <p:spPr>
          <a:xfrm rot="5400000">
            <a:off x="8358308" y="2382998"/>
            <a:ext cx="214314" cy="285752"/>
          </a:xfrm>
          <a:prstGeom prst="chevron">
            <a:avLst/>
          </a:prstGeom>
          <a:solidFill>
            <a:srgbClr val="9900CC"/>
          </a:solidFill>
          <a:ln>
            <a:solidFill>
              <a:srgbClr val="9900CC"/>
            </a:solidFill>
          </a:ln>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81" name="80 Cheurón"/>
          <p:cNvSpPr/>
          <p:nvPr/>
        </p:nvSpPr>
        <p:spPr>
          <a:xfrm rot="5400000">
            <a:off x="8358495" y="2597312"/>
            <a:ext cx="214314" cy="285752"/>
          </a:xfrm>
          <a:prstGeom prst="chevron">
            <a:avLst/>
          </a:prstGeom>
          <a:solidFill>
            <a:srgbClr val="9900CC"/>
          </a:solidFill>
          <a:ln>
            <a:solidFill>
              <a:srgbClr val="9900CC"/>
            </a:solidFill>
          </a:ln>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82" name="81 Cheurón"/>
          <p:cNvSpPr/>
          <p:nvPr/>
        </p:nvSpPr>
        <p:spPr>
          <a:xfrm rot="5400000">
            <a:off x="8358308" y="2811626"/>
            <a:ext cx="214314" cy="285752"/>
          </a:xfrm>
          <a:prstGeom prst="chevron">
            <a:avLst/>
          </a:prstGeom>
          <a:solidFill>
            <a:srgbClr val="9900CC"/>
          </a:solidFill>
          <a:ln>
            <a:solidFill>
              <a:srgbClr val="9900CC"/>
            </a:solidFill>
          </a:ln>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87" name="86 Cheurón"/>
          <p:cNvSpPr/>
          <p:nvPr/>
        </p:nvSpPr>
        <p:spPr>
          <a:xfrm>
            <a:off x="6965267" y="1643050"/>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28" name="127 Cheurón"/>
          <p:cNvSpPr/>
          <p:nvPr/>
        </p:nvSpPr>
        <p:spPr>
          <a:xfrm rot="5400000">
            <a:off x="2238203" y="1964521"/>
            <a:ext cx="214314" cy="285752"/>
          </a:xfrm>
          <a:prstGeom prst="chevron">
            <a:avLst/>
          </a:prstGeom>
          <a:solidFill>
            <a:srgbClr val="9900CC"/>
          </a:solidFill>
          <a:ln>
            <a:solidFill>
              <a:srgbClr val="9900CC"/>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29" name="128 Cheurón"/>
          <p:cNvSpPr/>
          <p:nvPr/>
        </p:nvSpPr>
        <p:spPr>
          <a:xfrm rot="5400000">
            <a:off x="2238390" y="2178835"/>
            <a:ext cx="214314" cy="285752"/>
          </a:xfrm>
          <a:prstGeom prst="chevron">
            <a:avLst/>
          </a:prstGeom>
          <a:solidFill>
            <a:srgbClr val="9900CC"/>
          </a:solidFill>
          <a:ln>
            <a:solidFill>
              <a:srgbClr val="9900CC"/>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30" name="129 Cheurón"/>
          <p:cNvSpPr/>
          <p:nvPr/>
        </p:nvSpPr>
        <p:spPr>
          <a:xfrm rot="5400000">
            <a:off x="2238203" y="2393149"/>
            <a:ext cx="214314" cy="285752"/>
          </a:xfrm>
          <a:prstGeom prst="chevron">
            <a:avLst/>
          </a:prstGeom>
          <a:solidFill>
            <a:srgbClr val="9900CC"/>
          </a:solidFill>
          <a:ln>
            <a:solidFill>
              <a:srgbClr val="9900CC"/>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32" name="131 Cheurón"/>
          <p:cNvSpPr/>
          <p:nvPr/>
        </p:nvSpPr>
        <p:spPr>
          <a:xfrm>
            <a:off x="2238484" y="2714620"/>
            <a:ext cx="214314" cy="285752"/>
          </a:xfrm>
          <a:prstGeom prst="chevron">
            <a:avLst/>
          </a:prstGeom>
          <a:solidFill>
            <a:srgbClr val="9900CC"/>
          </a:solidFill>
          <a:ln>
            <a:solidFill>
              <a:srgbClr val="9900CC"/>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33" name="132 Cheurón"/>
          <p:cNvSpPr/>
          <p:nvPr/>
        </p:nvSpPr>
        <p:spPr>
          <a:xfrm rot="5400000">
            <a:off x="8358121" y="1714582"/>
            <a:ext cx="214314" cy="285752"/>
          </a:xfrm>
          <a:prstGeom prst="chevron">
            <a:avLst/>
          </a:prstGeom>
          <a:solidFill>
            <a:srgbClr val="9900CC"/>
          </a:solidFill>
          <a:ln>
            <a:solidFill>
              <a:srgbClr val="9900CC"/>
            </a:solidFill>
          </a:ln>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34" name="133 Cheurón"/>
          <p:cNvSpPr/>
          <p:nvPr/>
        </p:nvSpPr>
        <p:spPr>
          <a:xfrm rot="5400000">
            <a:off x="8358308" y="1940771"/>
            <a:ext cx="214314" cy="285752"/>
          </a:xfrm>
          <a:prstGeom prst="chevron">
            <a:avLst/>
          </a:prstGeom>
          <a:solidFill>
            <a:srgbClr val="9900CC"/>
          </a:solidFill>
          <a:ln>
            <a:solidFill>
              <a:srgbClr val="9900CC"/>
            </a:solidFill>
          </a:ln>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35" name="134 Cheurón"/>
          <p:cNvSpPr/>
          <p:nvPr/>
        </p:nvSpPr>
        <p:spPr>
          <a:xfrm rot="5400000">
            <a:off x="8358121" y="2166960"/>
            <a:ext cx="214314" cy="285752"/>
          </a:xfrm>
          <a:prstGeom prst="chevron">
            <a:avLst/>
          </a:prstGeom>
          <a:solidFill>
            <a:srgbClr val="9900CC"/>
          </a:solidFill>
          <a:ln>
            <a:solidFill>
              <a:srgbClr val="9900CC"/>
            </a:solidFill>
          </a:ln>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40" name="139 Cheurón"/>
          <p:cNvSpPr/>
          <p:nvPr/>
        </p:nvSpPr>
        <p:spPr>
          <a:xfrm>
            <a:off x="5881822" y="1643050"/>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41" name="140 Cheurón"/>
          <p:cNvSpPr/>
          <p:nvPr/>
        </p:nvSpPr>
        <p:spPr>
          <a:xfrm>
            <a:off x="6096136" y="1643050"/>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42" name="141 Cheurón"/>
          <p:cNvSpPr/>
          <p:nvPr/>
        </p:nvSpPr>
        <p:spPr>
          <a:xfrm>
            <a:off x="6310450" y="1643050"/>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43" name="142 Cheurón"/>
          <p:cNvSpPr/>
          <p:nvPr/>
        </p:nvSpPr>
        <p:spPr>
          <a:xfrm>
            <a:off x="6524764" y="1643050"/>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44" name="143 Cheurón"/>
          <p:cNvSpPr/>
          <p:nvPr/>
        </p:nvSpPr>
        <p:spPr>
          <a:xfrm>
            <a:off x="6739078" y="1643050"/>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45" name="144 Cheurón"/>
          <p:cNvSpPr/>
          <p:nvPr/>
        </p:nvSpPr>
        <p:spPr>
          <a:xfrm>
            <a:off x="5667508" y="1643050"/>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49" name="148 Cheurón"/>
          <p:cNvSpPr/>
          <p:nvPr/>
        </p:nvSpPr>
        <p:spPr>
          <a:xfrm>
            <a:off x="4607625" y="1643050"/>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50" name="149 Cheurón"/>
          <p:cNvSpPr/>
          <p:nvPr/>
        </p:nvSpPr>
        <p:spPr>
          <a:xfrm>
            <a:off x="4821939" y="1643050"/>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51" name="150 Cheurón"/>
          <p:cNvSpPr/>
          <p:nvPr/>
        </p:nvSpPr>
        <p:spPr>
          <a:xfrm>
            <a:off x="5036253" y="1643050"/>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52" name="151 Cheurón"/>
          <p:cNvSpPr/>
          <p:nvPr/>
        </p:nvSpPr>
        <p:spPr>
          <a:xfrm>
            <a:off x="5250567" y="1643050"/>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53" name="152 Cheurón"/>
          <p:cNvSpPr/>
          <p:nvPr/>
        </p:nvSpPr>
        <p:spPr>
          <a:xfrm>
            <a:off x="5464881" y="1643050"/>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54" name="153 Cheurón"/>
          <p:cNvSpPr/>
          <p:nvPr/>
        </p:nvSpPr>
        <p:spPr>
          <a:xfrm>
            <a:off x="4393311" y="1643050"/>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55" name="154 Cheurón"/>
          <p:cNvSpPr/>
          <p:nvPr/>
        </p:nvSpPr>
        <p:spPr>
          <a:xfrm>
            <a:off x="3309866" y="1643050"/>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56" name="155 Cheurón"/>
          <p:cNvSpPr/>
          <p:nvPr/>
        </p:nvSpPr>
        <p:spPr>
          <a:xfrm>
            <a:off x="3524180" y="1643050"/>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57" name="156 Cheurón"/>
          <p:cNvSpPr/>
          <p:nvPr/>
        </p:nvSpPr>
        <p:spPr>
          <a:xfrm>
            <a:off x="3738494" y="1643050"/>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58" name="157 Cheurón"/>
          <p:cNvSpPr/>
          <p:nvPr/>
        </p:nvSpPr>
        <p:spPr>
          <a:xfrm>
            <a:off x="3952808" y="1643050"/>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59" name="158 Cheurón"/>
          <p:cNvSpPr/>
          <p:nvPr/>
        </p:nvSpPr>
        <p:spPr>
          <a:xfrm>
            <a:off x="4167122" y="1643050"/>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60" name="159 Cheurón"/>
          <p:cNvSpPr/>
          <p:nvPr/>
        </p:nvSpPr>
        <p:spPr>
          <a:xfrm>
            <a:off x="3095552" y="1643050"/>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62" name="161 Cheurón"/>
          <p:cNvSpPr/>
          <p:nvPr/>
        </p:nvSpPr>
        <p:spPr>
          <a:xfrm>
            <a:off x="2226421" y="1643050"/>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63" name="162 Cheurón"/>
          <p:cNvSpPr/>
          <p:nvPr/>
        </p:nvSpPr>
        <p:spPr>
          <a:xfrm>
            <a:off x="2440735" y="1643050"/>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64" name="163 Cheurón"/>
          <p:cNvSpPr/>
          <p:nvPr/>
        </p:nvSpPr>
        <p:spPr>
          <a:xfrm>
            <a:off x="2655049" y="1643050"/>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65" name="164 Cheurón"/>
          <p:cNvSpPr/>
          <p:nvPr/>
        </p:nvSpPr>
        <p:spPr>
          <a:xfrm>
            <a:off x="2869363" y="1643050"/>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74" name="173 Proceso"/>
          <p:cNvSpPr/>
          <p:nvPr/>
        </p:nvSpPr>
        <p:spPr>
          <a:xfrm>
            <a:off x="3143240" y="3786190"/>
            <a:ext cx="1071570" cy="1428760"/>
          </a:xfrm>
          <a:prstGeom prst="flowChartProcess">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smtClean="0">
                <a:solidFill>
                  <a:schemeClr val="accent4">
                    <a:lumMod val="75000"/>
                  </a:schemeClr>
                </a:solidFill>
              </a:rPr>
              <a:t>REG 4</a:t>
            </a:r>
            <a:endParaRPr lang="es-ES" dirty="0">
              <a:solidFill>
                <a:schemeClr val="accent4">
                  <a:lumMod val="75000"/>
                </a:schemeClr>
              </a:solidFill>
            </a:endParaRPr>
          </a:p>
        </p:txBody>
      </p:sp>
      <p:sp>
        <p:nvSpPr>
          <p:cNvPr id="182" name="181 Proceso"/>
          <p:cNvSpPr/>
          <p:nvPr/>
        </p:nvSpPr>
        <p:spPr>
          <a:xfrm>
            <a:off x="1104812" y="3857628"/>
            <a:ext cx="1071570" cy="1428760"/>
          </a:xfrm>
          <a:prstGeom prst="flowChartProcess">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smtClean="0">
                <a:solidFill>
                  <a:schemeClr val="accent4">
                    <a:lumMod val="75000"/>
                  </a:schemeClr>
                </a:solidFill>
              </a:rPr>
              <a:t>REG 2</a:t>
            </a:r>
            <a:endParaRPr lang="es-ES" dirty="0">
              <a:solidFill>
                <a:schemeClr val="accent4">
                  <a:lumMod val="75000"/>
                </a:schemeClr>
              </a:solidFill>
            </a:endParaRPr>
          </a:p>
        </p:txBody>
      </p:sp>
      <p:sp>
        <p:nvSpPr>
          <p:cNvPr id="183" name="182 Flecha derecha"/>
          <p:cNvSpPr/>
          <p:nvPr/>
        </p:nvSpPr>
        <p:spPr>
          <a:xfrm>
            <a:off x="-12095" y="3810003"/>
            <a:ext cx="1071538" cy="690567"/>
          </a:xfrm>
          <a:prstGeom prst="rightArrow">
            <a:avLst/>
          </a:prstGeom>
          <a:solidFill>
            <a:schemeClr val="bg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400" dirty="0" smtClean="0">
                <a:solidFill>
                  <a:schemeClr val="accent4">
                    <a:lumMod val="75000"/>
                  </a:schemeClr>
                </a:solidFill>
              </a:rPr>
              <a:t>DATO B</a:t>
            </a:r>
            <a:endParaRPr lang="es-ES" sz="1400" dirty="0">
              <a:solidFill>
                <a:schemeClr val="accent4">
                  <a:lumMod val="75000"/>
                </a:schemeClr>
              </a:solidFill>
            </a:endParaRPr>
          </a:p>
        </p:txBody>
      </p:sp>
      <p:sp>
        <p:nvSpPr>
          <p:cNvPr id="185" name="184 Triángulo isósceles"/>
          <p:cNvSpPr/>
          <p:nvPr/>
        </p:nvSpPr>
        <p:spPr>
          <a:xfrm rot="5246317">
            <a:off x="1069112" y="4831064"/>
            <a:ext cx="248100" cy="165778"/>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6" name="185 CuadroTexto"/>
          <p:cNvSpPr txBox="1"/>
          <p:nvPr/>
        </p:nvSpPr>
        <p:spPr>
          <a:xfrm>
            <a:off x="357158" y="4786322"/>
            <a:ext cx="527542" cy="276999"/>
          </a:xfrm>
          <a:prstGeom prst="rect">
            <a:avLst/>
          </a:prstGeom>
          <a:noFill/>
        </p:spPr>
        <p:txBody>
          <a:bodyPr wrap="square" rtlCol="0">
            <a:spAutoFit/>
          </a:bodyPr>
          <a:lstStyle/>
          <a:p>
            <a:r>
              <a:rPr lang="es-ES_tradnl" sz="1200" dirty="0" smtClean="0"/>
              <a:t>CLK</a:t>
            </a:r>
            <a:endParaRPr lang="es-ES" sz="1200" dirty="0"/>
          </a:p>
        </p:txBody>
      </p:sp>
      <p:sp>
        <p:nvSpPr>
          <p:cNvPr id="187" name="186 Cheurón"/>
          <p:cNvSpPr/>
          <p:nvPr/>
        </p:nvSpPr>
        <p:spPr>
          <a:xfrm>
            <a:off x="2262234" y="4357694"/>
            <a:ext cx="214314" cy="285752"/>
          </a:xfrm>
          <a:prstGeom prst="chevron">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88" name="187 Cheurón"/>
          <p:cNvSpPr/>
          <p:nvPr/>
        </p:nvSpPr>
        <p:spPr>
          <a:xfrm>
            <a:off x="2476548" y="4357694"/>
            <a:ext cx="214314" cy="285752"/>
          </a:xfrm>
          <a:prstGeom prst="chevron">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90" name="189 Cheurón"/>
          <p:cNvSpPr/>
          <p:nvPr/>
        </p:nvSpPr>
        <p:spPr>
          <a:xfrm>
            <a:off x="2690862" y="4357694"/>
            <a:ext cx="214314" cy="285752"/>
          </a:xfrm>
          <a:prstGeom prst="chevron">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91" name="190 Cheurón"/>
          <p:cNvSpPr/>
          <p:nvPr/>
        </p:nvSpPr>
        <p:spPr>
          <a:xfrm>
            <a:off x="2905176" y="4357694"/>
            <a:ext cx="214314" cy="285752"/>
          </a:xfrm>
          <a:prstGeom prst="chevron">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92" name="191 Cheurón"/>
          <p:cNvSpPr/>
          <p:nvPr/>
        </p:nvSpPr>
        <p:spPr>
          <a:xfrm>
            <a:off x="8369901" y="4190880"/>
            <a:ext cx="214314" cy="285752"/>
          </a:xfrm>
          <a:prstGeom prst="chevron">
            <a:avLst/>
          </a:prstGeom>
          <a:solidFill>
            <a:srgbClr val="9900CC"/>
          </a:solidFill>
          <a:ln>
            <a:solidFill>
              <a:srgbClr val="9900CC"/>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cxnSp>
        <p:nvCxnSpPr>
          <p:cNvPr id="65" name="64 Conector angular"/>
          <p:cNvCxnSpPr/>
          <p:nvPr/>
        </p:nvCxnSpPr>
        <p:spPr>
          <a:xfrm>
            <a:off x="786120" y="4821858"/>
            <a:ext cx="313228" cy="119063"/>
          </a:xfrm>
          <a:prstGeom prst="bentConnector3">
            <a:avLst>
              <a:gd name="adj1" fmla="val 50000"/>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65 Conector recto de flecha"/>
          <p:cNvCxnSpPr/>
          <p:nvPr/>
        </p:nvCxnSpPr>
        <p:spPr>
          <a:xfrm rot="5400000" flipH="1" flipV="1">
            <a:off x="715142" y="4881512"/>
            <a:ext cx="142876" cy="1588"/>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6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8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4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4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4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4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4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4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5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5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5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50"/>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4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54"/>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59"/>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5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57"/>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5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55"/>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60"/>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165"/>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164"/>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163"/>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162"/>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128"/>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129"/>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130"/>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132"/>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38"/>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39"/>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40"/>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187"/>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188"/>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0" nodeType="clickEffect">
                                  <p:stCondLst>
                                    <p:cond delay="0"/>
                                  </p:stCondLst>
                                  <p:childTnLst>
                                    <p:set>
                                      <p:cBhvr>
                                        <p:cTn id="210" dur="1" fill="hold">
                                          <p:stCondLst>
                                            <p:cond delay="0"/>
                                          </p:stCondLst>
                                        </p:cTn>
                                        <p:tgtEl>
                                          <p:spTgt spid="190"/>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54" grpId="0" animBg="1"/>
      <p:bldP spid="59" grpId="0" animBg="1"/>
      <p:bldP spid="60" grpId="0" animBg="1"/>
      <p:bldP spid="61" grpId="0" animBg="1"/>
      <p:bldP spid="62" grpId="0" animBg="1"/>
      <p:bldP spid="63" grpId="0" animBg="1"/>
      <p:bldP spid="71" grpId="0" animBg="1"/>
      <p:bldP spid="72" grpId="0" animBg="1"/>
      <p:bldP spid="73" grpId="0" animBg="1"/>
      <p:bldP spid="74" grpId="0" animBg="1"/>
      <p:bldP spid="75" grpId="0" animBg="1"/>
      <p:bldP spid="77" grpId="0" animBg="1"/>
      <p:bldP spid="80" grpId="0" animBg="1"/>
      <p:bldP spid="81" grpId="0" animBg="1"/>
      <p:bldP spid="82" grpId="0" animBg="1"/>
      <p:bldP spid="87" grpId="0" animBg="1"/>
      <p:bldP spid="128" grpId="0" animBg="1"/>
      <p:bldP spid="129" grpId="0" animBg="1"/>
      <p:bldP spid="130" grpId="0" animBg="1"/>
      <p:bldP spid="132" grpId="0" animBg="1"/>
      <p:bldP spid="133" grpId="0" animBg="1"/>
      <p:bldP spid="134" grpId="0" animBg="1"/>
      <p:bldP spid="135" grpId="0" animBg="1"/>
      <p:bldP spid="140" grpId="0" animBg="1"/>
      <p:bldP spid="141" grpId="0" animBg="1"/>
      <p:bldP spid="142" grpId="0" animBg="1"/>
      <p:bldP spid="143" grpId="0" animBg="1"/>
      <p:bldP spid="144" grpId="0" animBg="1"/>
      <p:bldP spid="145"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2" grpId="0" animBg="1"/>
      <p:bldP spid="163" grpId="0" animBg="1"/>
      <p:bldP spid="164" grpId="0" animBg="1"/>
      <p:bldP spid="165" grpId="0" animBg="1"/>
      <p:bldP spid="187" grpId="0" animBg="1"/>
      <p:bldP spid="188" grpId="0" animBg="1"/>
      <p:bldP spid="190" grpId="0" animBg="1"/>
      <p:bldP spid="191" grpId="0" animBg="1"/>
      <p:bldP spid="19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a:srcRect/>
          <a:stretch>
            <a:fillRect/>
          </a:stretch>
        </p:blipFill>
        <p:spPr bwMode="auto">
          <a:xfrm>
            <a:off x="2833550" y="4000504"/>
            <a:ext cx="1238969" cy="1000132"/>
          </a:xfrm>
          <a:prstGeom prst="rect">
            <a:avLst/>
          </a:prstGeom>
          <a:noFill/>
          <a:ln w="9525">
            <a:noFill/>
            <a:miter lim="800000"/>
            <a:headEnd/>
            <a:tailEnd/>
          </a:ln>
          <a:effectLst/>
        </p:spPr>
      </p:pic>
      <p:sp>
        <p:nvSpPr>
          <p:cNvPr id="4" name="3 Proceso"/>
          <p:cNvSpPr/>
          <p:nvPr/>
        </p:nvSpPr>
        <p:spPr>
          <a:xfrm>
            <a:off x="1083413" y="1571612"/>
            <a:ext cx="1071570" cy="1428760"/>
          </a:xfrm>
          <a:prstGeom prst="flowChartProcess">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smtClean="0">
                <a:solidFill>
                  <a:schemeClr val="accent4">
                    <a:lumMod val="75000"/>
                  </a:schemeClr>
                </a:solidFill>
              </a:rPr>
              <a:t>REG 3</a:t>
            </a:r>
            <a:endParaRPr lang="es-ES" dirty="0">
              <a:solidFill>
                <a:schemeClr val="accent4">
                  <a:lumMod val="75000"/>
                </a:schemeClr>
              </a:solidFill>
            </a:endParaRPr>
          </a:p>
        </p:txBody>
      </p:sp>
      <p:sp>
        <p:nvSpPr>
          <p:cNvPr id="5" name="4 Proceso"/>
          <p:cNvSpPr/>
          <p:nvPr/>
        </p:nvSpPr>
        <p:spPr>
          <a:xfrm>
            <a:off x="4476624" y="2000240"/>
            <a:ext cx="1571635" cy="3214710"/>
          </a:xfrm>
          <a:prstGeom prst="flowChartProcess">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400" dirty="0" smtClean="0">
                <a:solidFill>
                  <a:schemeClr val="accent4">
                    <a:lumMod val="75000"/>
                  </a:schemeClr>
                </a:solidFill>
              </a:rPr>
              <a:t>FULLADDER</a:t>
            </a:r>
            <a:endParaRPr lang="es-ES" sz="1400" dirty="0">
              <a:solidFill>
                <a:schemeClr val="accent4">
                  <a:lumMod val="75000"/>
                </a:schemeClr>
              </a:solidFill>
            </a:endParaRPr>
          </a:p>
        </p:txBody>
      </p:sp>
      <p:sp>
        <p:nvSpPr>
          <p:cNvPr id="9" name="8 Cheurón"/>
          <p:cNvSpPr/>
          <p:nvPr/>
        </p:nvSpPr>
        <p:spPr>
          <a:xfrm>
            <a:off x="3143428" y="2061715"/>
            <a:ext cx="214314" cy="285752"/>
          </a:xfrm>
          <a:prstGeom prst="chevron">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0" name="9 Cheurón"/>
          <p:cNvSpPr/>
          <p:nvPr/>
        </p:nvSpPr>
        <p:spPr>
          <a:xfrm rot="5400000">
            <a:off x="3393273" y="2371311"/>
            <a:ext cx="214314" cy="285752"/>
          </a:xfrm>
          <a:prstGeom prst="chevron">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1" name="10 Cheurón"/>
          <p:cNvSpPr/>
          <p:nvPr/>
        </p:nvSpPr>
        <p:spPr>
          <a:xfrm rot="5400000">
            <a:off x="3393273" y="2597500"/>
            <a:ext cx="214314" cy="285752"/>
          </a:xfrm>
          <a:prstGeom prst="chevron">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2" name="11 Cheurón"/>
          <p:cNvSpPr/>
          <p:nvPr/>
        </p:nvSpPr>
        <p:spPr>
          <a:xfrm rot="5400000">
            <a:off x="3393273" y="2823689"/>
            <a:ext cx="214314" cy="285752"/>
          </a:xfrm>
          <a:prstGeom prst="chevron">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4" name="13 Cheurón"/>
          <p:cNvSpPr/>
          <p:nvPr/>
        </p:nvSpPr>
        <p:spPr>
          <a:xfrm>
            <a:off x="3369617" y="2061715"/>
            <a:ext cx="214314" cy="285752"/>
          </a:xfrm>
          <a:prstGeom prst="chevron">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5" name="14 Cheurón"/>
          <p:cNvSpPr/>
          <p:nvPr/>
        </p:nvSpPr>
        <p:spPr>
          <a:xfrm>
            <a:off x="3976558" y="2845997"/>
            <a:ext cx="214314" cy="285752"/>
          </a:xfrm>
          <a:prstGeom prst="chevron">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6" name="15 Cheurón"/>
          <p:cNvSpPr/>
          <p:nvPr/>
        </p:nvSpPr>
        <p:spPr>
          <a:xfrm>
            <a:off x="4202747" y="2847533"/>
            <a:ext cx="214314" cy="285752"/>
          </a:xfrm>
          <a:prstGeom prst="chevron">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7" name="16 Cheurón"/>
          <p:cNvSpPr/>
          <p:nvPr/>
        </p:nvSpPr>
        <p:spPr>
          <a:xfrm>
            <a:off x="3750369" y="2845621"/>
            <a:ext cx="214314" cy="285752"/>
          </a:xfrm>
          <a:prstGeom prst="chevron">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8" name="17 Flecha derecha"/>
          <p:cNvSpPr/>
          <p:nvPr/>
        </p:nvSpPr>
        <p:spPr>
          <a:xfrm>
            <a:off x="6107636" y="3357562"/>
            <a:ext cx="1036132" cy="714381"/>
          </a:xfrm>
          <a:prstGeom prst="rightArrow">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smtClean="0">
                <a:solidFill>
                  <a:schemeClr val="accent4">
                    <a:lumMod val="75000"/>
                  </a:schemeClr>
                </a:solidFill>
              </a:rPr>
              <a:t>DATO 2A±B</a:t>
            </a:r>
            <a:endParaRPr lang="es-ES" sz="1200" dirty="0">
              <a:solidFill>
                <a:schemeClr val="accent4">
                  <a:lumMod val="75000"/>
                </a:schemeClr>
              </a:solidFill>
            </a:endParaRPr>
          </a:p>
        </p:txBody>
      </p:sp>
      <p:sp>
        <p:nvSpPr>
          <p:cNvPr id="19" name="106 Título"/>
          <p:cNvSpPr txBox="1">
            <a:spLocks/>
          </p:cNvSpPr>
          <p:nvPr/>
        </p:nvSpPr>
        <p:spPr>
          <a:xfrm>
            <a:off x="571472" y="357166"/>
            <a:ext cx="8229600" cy="11430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_tradnl" sz="4400" b="0" i="0" u="none" strike="noStrike" kern="1200" cap="none" spc="0" normalizeH="0" baseline="0" noProof="0" dirty="0" smtClean="0">
                <a:ln>
                  <a:noFill/>
                </a:ln>
                <a:solidFill>
                  <a:schemeClr val="accent4">
                    <a:lumMod val="75000"/>
                  </a:schemeClr>
                </a:solidFill>
                <a:effectLst/>
                <a:uLnTx/>
                <a:uFillTx/>
                <a:latin typeface="+mj-lt"/>
                <a:ea typeface="+mj-ea"/>
                <a:cs typeface="+mj-cs"/>
              </a:rPr>
              <a:t>Flujo de datos</a:t>
            </a:r>
            <a:endParaRPr kumimoji="0" lang="es-ES" sz="4400" b="0" i="0" u="none" strike="noStrike" kern="1200" cap="none" spc="0" normalizeH="0" baseline="0" noProof="0" dirty="0" smtClean="0">
              <a:ln>
                <a:noFill/>
              </a:ln>
              <a:solidFill>
                <a:schemeClr val="accent4">
                  <a:lumMod val="75000"/>
                </a:schemeClr>
              </a:solidFill>
              <a:effectLst/>
              <a:uLnTx/>
              <a:uFillTx/>
              <a:latin typeface="+mj-lt"/>
              <a:ea typeface="+mj-ea"/>
              <a:cs typeface="+mj-cs"/>
            </a:endParaRPr>
          </a:p>
        </p:txBody>
      </p:sp>
      <p:sp>
        <p:nvSpPr>
          <p:cNvPr id="30" name="29 Proceso"/>
          <p:cNvSpPr/>
          <p:nvPr/>
        </p:nvSpPr>
        <p:spPr>
          <a:xfrm>
            <a:off x="7215206" y="3049784"/>
            <a:ext cx="1071570" cy="1428760"/>
          </a:xfrm>
          <a:prstGeom prst="flowChartProcess">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smtClean="0">
                <a:solidFill>
                  <a:schemeClr val="accent4">
                    <a:lumMod val="75000"/>
                  </a:schemeClr>
                </a:solidFill>
              </a:rPr>
              <a:t>REG 5</a:t>
            </a:r>
            <a:endParaRPr lang="es-ES" dirty="0">
              <a:solidFill>
                <a:schemeClr val="accent4">
                  <a:lumMod val="75000"/>
                </a:schemeClr>
              </a:solidFill>
            </a:endParaRPr>
          </a:p>
        </p:txBody>
      </p:sp>
      <p:sp>
        <p:nvSpPr>
          <p:cNvPr id="68" name="67 Proceso"/>
          <p:cNvSpPr/>
          <p:nvPr/>
        </p:nvSpPr>
        <p:spPr>
          <a:xfrm>
            <a:off x="1071538" y="3857628"/>
            <a:ext cx="1071570" cy="1428760"/>
          </a:xfrm>
          <a:prstGeom prst="flowChartProcess">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smtClean="0">
                <a:solidFill>
                  <a:schemeClr val="accent4">
                    <a:lumMod val="75000"/>
                  </a:schemeClr>
                </a:solidFill>
              </a:rPr>
              <a:t>REG 4</a:t>
            </a:r>
            <a:endParaRPr lang="es-ES" dirty="0">
              <a:solidFill>
                <a:schemeClr val="accent4">
                  <a:lumMod val="75000"/>
                </a:schemeClr>
              </a:solidFill>
            </a:endParaRPr>
          </a:p>
        </p:txBody>
      </p:sp>
      <p:sp>
        <p:nvSpPr>
          <p:cNvPr id="69" name="68 Cheurón"/>
          <p:cNvSpPr/>
          <p:nvPr/>
        </p:nvSpPr>
        <p:spPr>
          <a:xfrm>
            <a:off x="2214546" y="4357694"/>
            <a:ext cx="214314" cy="285752"/>
          </a:xfrm>
          <a:prstGeom prst="chevron">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70" name="69 Cheurón"/>
          <p:cNvSpPr/>
          <p:nvPr/>
        </p:nvSpPr>
        <p:spPr>
          <a:xfrm>
            <a:off x="2453174" y="4357694"/>
            <a:ext cx="214314" cy="285752"/>
          </a:xfrm>
          <a:prstGeom prst="chevron">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71" name="70 Cheurón"/>
          <p:cNvSpPr/>
          <p:nvPr/>
        </p:nvSpPr>
        <p:spPr>
          <a:xfrm>
            <a:off x="3798245" y="4357694"/>
            <a:ext cx="214314" cy="285752"/>
          </a:xfrm>
          <a:prstGeom prst="chevron">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cxnSp>
        <p:nvCxnSpPr>
          <p:cNvPr id="72" name="71 Conector recto"/>
          <p:cNvCxnSpPr/>
          <p:nvPr/>
        </p:nvCxnSpPr>
        <p:spPr>
          <a:xfrm rot="5400000">
            <a:off x="3179753" y="4964123"/>
            <a:ext cx="64294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72 CuadroTexto"/>
          <p:cNvSpPr txBox="1"/>
          <p:nvPr/>
        </p:nvSpPr>
        <p:spPr>
          <a:xfrm>
            <a:off x="3286116" y="5286388"/>
            <a:ext cx="642942" cy="338554"/>
          </a:xfrm>
          <a:prstGeom prst="rect">
            <a:avLst/>
          </a:prstGeom>
          <a:noFill/>
        </p:spPr>
        <p:txBody>
          <a:bodyPr wrap="square" rtlCol="0">
            <a:spAutoFit/>
          </a:bodyPr>
          <a:lstStyle/>
          <a:p>
            <a:r>
              <a:rPr lang="es-ES_tradnl" sz="1600" dirty="0" smtClean="0"/>
              <a:t>S’/R </a:t>
            </a:r>
            <a:endParaRPr lang="es-ES" sz="1600" dirty="0"/>
          </a:p>
        </p:txBody>
      </p:sp>
      <p:sp>
        <p:nvSpPr>
          <p:cNvPr id="81" name="80 Cheurón"/>
          <p:cNvSpPr/>
          <p:nvPr/>
        </p:nvSpPr>
        <p:spPr>
          <a:xfrm>
            <a:off x="2690862" y="2071678"/>
            <a:ext cx="214314" cy="285752"/>
          </a:xfrm>
          <a:prstGeom prst="chevron">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82" name="81 Cheurón"/>
          <p:cNvSpPr/>
          <p:nvPr/>
        </p:nvSpPr>
        <p:spPr>
          <a:xfrm>
            <a:off x="2916863" y="2071678"/>
            <a:ext cx="214314" cy="285752"/>
          </a:xfrm>
          <a:prstGeom prst="chevron">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83" name="82 Cheurón"/>
          <p:cNvSpPr/>
          <p:nvPr/>
        </p:nvSpPr>
        <p:spPr>
          <a:xfrm>
            <a:off x="2238484" y="2071678"/>
            <a:ext cx="214314" cy="285752"/>
          </a:xfrm>
          <a:prstGeom prst="chevron">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84" name="83 Cheurón"/>
          <p:cNvSpPr/>
          <p:nvPr/>
        </p:nvSpPr>
        <p:spPr>
          <a:xfrm>
            <a:off x="2464673" y="2071678"/>
            <a:ext cx="214314" cy="285752"/>
          </a:xfrm>
          <a:prstGeom prst="chevron">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85" name="84 Cheurón"/>
          <p:cNvSpPr/>
          <p:nvPr/>
        </p:nvSpPr>
        <p:spPr>
          <a:xfrm>
            <a:off x="2679175" y="4357694"/>
            <a:ext cx="214314" cy="285752"/>
          </a:xfrm>
          <a:prstGeom prst="chevron">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86" name="85 Cheurón"/>
          <p:cNvSpPr/>
          <p:nvPr/>
        </p:nvSpPr>
        <p:spPr>
          <a:xfrm>
            <a:off x="2905176" y="4357694"/>
            <a:ext cx="214314" cy="285752"/>
          </a:xfrm>
          <a:prstGeom prst="chevron">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87" name="86 Cheurón"/>
          <p:cNvSpPr/>
          <p:nvPr/>
        </p:nvSpPr>
        <p:spPr>
          <a:xfrm>
            <a:off x="4012559" y="4357694"/>
            <a:ext cx="214314" cy="285752"/>
          </a:xfrm>
          <a:prstGeom prst="chevron">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88" name="87 Cheurón"/>
          <p:cNvSpPr/>
          <p:nvPr/>
        </p:nvSpPr>
        <p:spPr>
          <a:xfrm>
            <a:off x="4226685" y="4357694"/>
            <a:ext cx="214314" cy="285752"/>
          </a:xfrm>
          <a:prstGeom prst="chevron">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Tree>
  </p:cSld>
  <p:clrMapOvr>
    <a:masterClrMapping/>
  </p:clrMapOvr>
  <p:transition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4" grpId="0" animBg="1"/>
      <p:bldP spid="15" grpId="0" animBg="1"/>
      <p:bldP spid="16" grpId="0" animBg="1"/>
      <p:bldP spid="17" grpId="0" animBg="1"/>
      <p:bldP spid="18" grpId="0" animBg="1"/>
      <p:bldP spid="69" grpId="0" animBg="1"/>
      <p:bldP spid="70" grpId="0" animBg="1"/>
      <p:bldP spid="71" grpId="0" animBg="1"/>
      <p:bldP spid="73" grpId="0"/>
      <p:bldP spid="81" grpId="0" animBg="1"/>
      <p:bldP spid="82" grpId="0" animBg="1"/>
      <p:bldP spid="83" grpId="0" animBg="1"/>
      <p:bldP spid="84" grpId="0" animBg="1"/>
      <p:bldP spid="85" grpId="0" animBg="1"/>
      <p:bldP spid="86" grpId="0" animBg="1"/>
      <p:bldP spid="87" grpId="0" animBg="1"/>
      <p:bldP spid="8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gn="just"/>
            <a:r>
              <a:rPr lang="es-ES_tradnl" dirty="0" smtClean="0">
                <a:solidFill>
                  <a:schemeClr val="accent4">
                    <a:lumMod val="60000"/>
                    <a:lumOff val="40000"/>
                  </a:schemeClr>
                </a:solidFill>
              </a:rPr>
              <a:t>Finalmente del registro 5, donde se encuentra el resultado de la operación se envía al registro 6 quien es el encargado de guardar el resultado final y si se desea su salida se conecta a Leds para poder observarlo.</a:t>
            </a:r>
            <a:endParaRPr lang="es-ES" dirty="0">
              <a:solidFill>
                <a:schemeClr val="accent4">
                  <a:lumMod val="60000"/>
                  <a:lumOff val="40000"/>
                </a:schemeClr>
              </a:solidFill>
            </a:endParaRPr>
          </a:p>
        </p:txBody>
      </p:sp>
      <p:sp>
        <p:nvSpPr>
          <p:cNvPr id="2" name="1 Título"/>
          <p:cNvSpPr>
            <a:spLocks noGrp="1"/>
          </p:cNvSpPr>
          <p:nvPr>
            <p:ph type="title"/>
          </p:nvPr>
        </p:nvSpPr>
        <p:spPr/>
        <p:txBody>
          <a:bodyPr/>
          <a:lstStyle/>
          <a:p>
            <a:r>
              <a:rPr lang="es-ES_tradnl" dirty="0" smtClean="0">
                <a:solidFill>
                  <a:schemeClr val="accent4">
                    <a:lumMod val="75000"/>
                  </a:schemeClr>
                </a:solidFill>
              </a:rPr>
              <a:t>Flujo de datos</a:t>
            </a:r>
            <a:endParaRPr lang="es-E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ln>
            <a:noFill/>
          </a:ln>
        </p:spPr>
        <p:txBody>
          <a:bodyPr/>
          <a:lstStyle/>
          <a:p>
            <a:r>
              <a:rPr lang="es-ES_tradnl" dirty="0" smtClean="0">
                <a:solidFill>
                  <a:schemeClr val="accent4">
                    <a:lumMod val="75000"/>
                  </a:schemeClr>
                </a:solidFill>
              </a:rPr>
              <a:t>Diagrama ASM</a:t>
            </a:r>
            <a:endParaRPr lang="es-ES" dirty="0">
              <a:solidFill>
                <a:schemeClr val="accent4">
                  <a:lumMod val="75000"/>
                </a:schemeClr>
              </a:solidFill>
            </a:endParaRPr>
          </a:p>
        </p:txBody>
      </p:sp>
      <p:sp>
        <p:nvSpPr>
          <p:cNvPr id="4" name="3 Rectángulo"/>
          <p:cNvSpPr/>
          <p:nvPr/>
        </p:nvSpPr>
        <p:spPr>
          <a:xfrm>
            <a:off x="1286496" y="1345934"/>
            <a:ext cx="1262753" cy="333385"/>
          </a:xfrm>
          <a:prstGeom prst="rect">
            <a:avLst/>
          </a:prstGeom>
          <a:solidFill>
            <a:sysClr val="window" lastClr="FFFFFF"/>
          </a:solidFill>
          <a:ln w="25400" cap="flat" cmpd="sng" algn="ctr">
            <a:solidFill>
              <a:schemeClr val="accent4">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_tradnl" sz="1400" b="0" i="0" u="none" strike="noStrike" kern="0" cap="none" spc="0" normalizeH="0" baseline="0" noProof="0" dirty="0" smtClean="0">
                <a:ln>
                  <a:noFill/>
                </a:ln>
                <a:solidFill>
                  <a:schemeClr val="accent4">
                    <a:lumMod val="75000"/>
                  </a:schemeClr>
                </a:solidFill>
                <a:effectLst/>
                <a:uLnTx/>
                <a:uFillTx/>
                <a:latin typeface="Calibri"/>
                <a:ea typeface="+mn-ea"/>
                <a:cs typeface="+mn-cs"/>
              </a:rPr>
              <a:t>Start</a:t>
            </a:r>
            <a:endParaRPr kumimoji="0" lang="es-ES" sz="1400" b="0" i="0" u="none" strike="noStrike" kern="0" cap="none" spc="0" normalizeH="0" baseline="0" noProof="0" dirty="0">
              <a:ln>
                <a:noFill/>
              </a:ln>
              <a:solidFill>
                <a:schemeClr val="accent4">
                  <a:lumMod val="75000"/>
                </a:schemeClr>
              </a:solidFill>
              <a:effectLst/>
              <a:uLnTx/>
              <a:uFillTx/>
              <a:latin typeface="Calibri"/>
              <a:ea typeface="+mn-ea"/>
              <a:cs typeface="+mn-cs"/>
            </a:endParaRPr>
          </a:p>
        </p:txBody>
      </p:sp>
      <p:sp>
        <p:nvSpPr>
          <p:cNvPr id="5" name="4 Rectángulo"/>
          <p:cNvSpPr/>
          <p:nvPr/>
        </p:nvSpPr>
        <p:spPr>
          <a:xfrm>
            <a:off x="976198" y="3000372"/>
            <a:ext cx="1857388" cy="428628"/>
          </a:xfrm>
          <a:prstGeom prst="rect">
            <a:avLst/>
          </a:prstGeom>
          <a:solidFill>
            <a:sysClr val="window" lastClr="FFFFFF"/>
          </a:solidFill>
          <a:ln w="25400" cap="flat" cmpd="sng" algn="ctr">
            <a:solidFill>
              <a:schemeClr val="accent4">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ES_tradnl" sz="1400" kern="0" dirty="0" smtClean="0">
                <a:solidFill>
                  <a:schemeClr val="accent4">
                    <a:lumMod val="75000"/>
                  </a:schemeClr>
                </a:solidFill>
                <a:latin typeface="Calibri"/>
              </a:rPr>
              <a:t>REG1 	DATO 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s-ES_tradnl" sz="1400" b="0" i="0" u="none" strike="noStrike" kern="0" cap="none" spc="0" normalizeH="0" baseline="0" noProof="0" dirty="0" smtClean="0">
                <a:ln>
                  <a:noFill/>
                </a:ln>
                <a:solidFill>
                  <a:schemeClr val="accent4">
                    <a:lumMod val="75000"/>
                  </a:schemeClr>
                </a:solidFill>
                <a:effectLst/>
                <a:uLnTx/>
                <a:uFillTx/>
                <a:latin typeface="Calibri"/>
                <a:ea typeface="+mn-ea"/>
                <a:cs typeface="+mn-cs"/>
              </a:rPr>
              <a:t>REG2</a:t>
            </a:r>
            <a:r>
              <a:rPr kumimoji="0" lang="es-ES_tradnl" sz="1400" b="0" i="0" u="none" strike="noStrike" kern="0" cap="none" spc="0" normalizeH="0" noProof="0" dirty="0" smtClean="0">
                <a:ln>
                  <a:noFill/>
                </a:ln>
                <a:solidFill>
                  <a:schemeClr val="accent4">
                    <a:lumMod val="75000"/>
                  </a:schemeClr>
                </a:solidFill>
                <a:effectLst/>
                <a:uLnTx/>
                <a:uFillTx/>
                <a:latin typeface="Calibri"/>
                <a:ea typeface="+mn-ea"/>
                <a:cs typeface="+mn-cs"/>
              </a:rPr>
              <a:t> 	DATO B</a:t>
            </a:r>
            <a:r>
              <a:rPr kumimoji="0" lang="es-ES_tradnl" sz="1100" b="0" i="0" u="none" strike="noStrike" kern="0" cap="none" spc="0" normalizeH="0" baseline="0" noProof="0" dirty="0" smtClean="0">
                <a:ln>
                  <a:noFill/>
                </a:ln>
                <a:solidFill>
                  <a:schemeClr val="accent4">
                    <a:lumMod val="75000"/>
                  </a:schemeClr>
                </a:solidFill>
                <a:effectLst/>
                <a:uLnTx/>
                <a:uFillTx/>
                <a:latin typeface="Calibri"/>
                <a:ea typeface="+mn-ea"/>
                <a:cs typeface="+mn-cs"/>
              </a:rPr>
              <a:t> </a:t>
            </a:r>
            <a:endParaRPr kumimoji="0" lang="es-ES" sz="1800" b="0" i="0" u="none" strike="noStrike" kern="0" cap="none" spc="0" normalizeH="0" baseline="0" noProof="0" dirty="0">
              <a:ln>
                <a:noFill/>
              </a:ln>
              <a:solidFill>
                <a:schemeClr val="accent4">
                  <a:lumMod val="75000"/>
                </a:schemeClr>
              </a:solidFill>
              <a:effectLst/>
              <a:uLnTx/>
              <a:uFillTx/>
              <a:latin typeface="Calibri"/>
              <a:ea typeface="+mn-ea"/>
              <a:cs typeface="+mn-cs"/>
            </a:endParaRPr>
          </a:p>
        </p:txBody>
      </p:sp>
      <p:sp>
        <p:nvSpPr>
          <p:cNvPr id="6" name="5 Rombo"/>
          <p:cNvSpPr/>
          <p:nvPr/>
        </p:nvSpPr>
        <p:spPr>
          <a:xfrm>
            <a:off x="1453310" y="1931323"/>
            <a:ext cx="928694" cy="714380"/>
          </a:xfrm>
          <a:prstGeom prst="diamond">
            <a:avLst/>
          </a:prstGeom>
          <a:solidFill>
            <a:sysClr val="window" lastClr="FFFFFF"/>
          </a:solidFill>
          <a:ln w="25400" cap="flat" cmpd="sng" algn="ctr">
            <a:solidFill>
              <a:schemeClr val="accent4">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ES_tradnl" sz="1400" kern="0" dirty="0" smtClean="0">
                <a:solidFill>
                  <a:schemeClr val="accent4">
                    <a:lumMod val="75000"/>
                  </a:schemeClr>
                </a:solidFill>
                <a:latin typeface="Calibri"/>
              </a:rPr>
              <a:t>CLK</a:t>
            </a:r>
            <a:endParaRPr kumimoji="0" lang="es-ES" sz="1400" b="0" i="0" u="none" strike="noStrike" kern="0" cap="none" spc="0" normalizeH="0" baseline="0" noProof="0" dirty="0">
              <a:ln>
                <a:noFill/>
              </a:ln>
              <a:solidFill>
                <a:schemeClr val="accent4">
                  <a:lumMod val="75000"/>
                </a:schemeClr>
              </a:solidFill>
              <a:effectLst/>
              <a:uLnTx/>
              <a:uFillTx/>
              <a:latin typeface="Calibri"/>
              <a:ea typeface="+mn-ea"/>
              <a:cs typeface="+mn-cs"/>
            </a:endParaRPr>
          </a:p>
        </p:txBody>
      </p:sp>
      <p:cxnSp>
        <p:nvCxnSpPr>
          <p:cNvPr id="7" name="6 Conector recto de flecha"/>
          <p:cNvCxnSpPr>
            <a:stCxn id="4" idx="2"/>
            <a:endCxn id="6" idx="0"/>
          </p:cNvCxnSpPr>
          <p:nvPr/>
        </p:nvCxnSpPr>
        <p:spPr>
          <a:xfrm rot="5400000">
            <a:off x="1791763" y="1805213"/>
            <a:ext cx="252004" cy="216"/>
          </a:xfrm>
          <a:prstGeom prst="straightConnector1">
            <a:avLst/>
          </a:prstGeom>
          <a:noFill/>
          <a:ln w="9525" cap="flat" cmpd="sng" algn="ctr">
            <a:solidFill>
              <a:schemeClr val="accent4">
                <a:lumMod val="75000"/>
              </a:schemeClr>
            </a:solidFill>
            <a:prstDash val="solid"/>
            <a:tailEnd type="arrow"/>
          </a:ln>
          <a:effectLst/>
        </p:spPr>
      </p:cxnSp>
      <p:cxnSp>
        <p:nvCxnSpPr>
          <p:cNvPr id="8" name="7 Conector recto de flecha"/>
          <p:cNvCxnSpPr>
            <a:stCxn id="5" idx="2"/>
            <a:endCxn id="9" idx="0"/>
          </p:cNvCxnSpPr>
          <p:nvPr/>
        </p:nvCxnSpPr>
        <p:spPr>
          <a:xfrm rot="16200000" flipH="1">
            <a:off x="1666936" y="3666956"/>
            <a:ext cx="476252" cy="340"/>
          </a:xfrm>
          <a:prstGeom prst="straightConnector1">
            <a:avLst/>
          </a:prstGeom>
          <a:noFill/>
          <a:ln w="9525" cap="flat" cmpd="sng" algn="ctr">
            <a:solidFill>
              <a:schemeClr val="accent4">
                <a:lumMod val="75000"/>
              </a:schemeClr>
            </a:solidFill>
            <a:prstDash val="solid"/>
            <a:tailEnd type="arrow"/>
          </a:ln>
          <a:effectLst/>
        </p:spPr>
      </p:cxnSp>
      <p:sp>
        <p:nvSpPr>
          <p:cNvPr id="9" name="8 Rectángulo"/>
          <p:cNvSpPr/>
          <p:nvPr/>
        </p:nvSpPr>
        <p:spPr>
          <a:xfrm>
            <a:off x="1119414" y="3905252"/>
            <a:ext cx="1571636" cy="452442"/>
          </a:xfrm>
          <a:prstGeom prst="rect">
            <a:avLst/>
          </a:prstGeom>
          <a:solidFill>
            <a:sysClr val="window" lastClr="FFFFFF"/>
          </a:solidFill>
          <a:ln w="25400" cap="flat" cmpd="sng" algn="ctr">
            <a:solidFill>
              <a:schemeClr val="accent4">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_tradnl" sz="1400" b="0" i="0" u="none" strike="noStrike" kern="0" cap="none" spc="0" normalizeH="0" baseline="0" noProof="0" dirty="0" smtClean="0">
                <a:ln>
                  <a:noFill/>
                </a:ln>
                <a:solidFill>
                  <a:schemeClr val="accent4">
                    <a:lumMod val="75000"/>
                  </a:schemeClr>
                </a:solidFill>
                <a:effectLst/>
                <a:uLnTx/>
                <a:uFillTx/>
                <a:latin typeface="Calibri"/>
                <a:ea typeface="+mn-ea"/>
                <a:cs typeface="+mn-cs"/>
              </a:rPr>
              <a:t>REG3 	 REG1</a:t>
            </a:r>
          </a:p>
          <a:p>
            <a:pPr marL="0" marR="0" lvl="0" indent="0" algn="ctr" defTabSz="914400" eaLnBrk="1" fontAlgn="auto" latinLnBrk="0" hangingPunct="1">
              <a:lnSpc>
                <a:spcPct val="100000"/>
              </a:lnSpc>
              <a:spcBef>
                <a:spcPts val="0"/>
              </a:spcBef>
              <a:spcAft>
                <a:spcPts val="0"/>
              </a:spcAft>
              <a:buClrTx/>
              <a:buSzTx/>
              <a:buFontTx/>
              <a:buNone/>
              <a:tabLst/>
              <a:defRPr/>
            </a:pPr>
            <a:r>
              <a:rPr lang="es-ES_tradnl" sz="1400" kern="0" dirty="0" smtClean="0">
                <a:solidFill>
                  <a:schemeClr val="accent4">
                    <a:lumMod val="75000"/>
                  </a:schemeClr>
                </a:solidFill>
                <a:latin typeface="Calibri"/>
              </a:rPr>
              <a:t>REG4 	REG1</a:t>
            </a:r>
            <a:endParaRPr kumimoji="0" lang="es-ES" sz="1400" b="0" i="0" u="none" strike="noStrike" kern="0" cap="none" spc="0" normalizeH="0" baseline="0" noProof="0" dirty="0">
              <a:ln>
                <a:noFill/>
              </a:ln>
              <a:solidFill>
                <a:schemeClr val="accent4">
                  <a:lumMod val="75000"/>
                </a:schemeClr>
              </a:solidFill>
              <a:effectLst/>
              <a:uLnTx/>
              <a:uFillTx/>
              <a:latin typeface="Calibri"/>
              <a:ea typeface="+mn-ea"/>
              <a:cs typeface="+mn-cs"/>
            </a:endParaRPr>
          </a:p>
        </p:txBody>
      </p:sp>
      <p:cxnSp>
        <p:nvCxnSpPr>
          <p:cNvPr id="12" name="11 Conector angular"/>
          <p:cNvCxnSpPr>
            <a:stCxn id="6" idx="3"/>
          </p:cNvCxnSpPr>
          <p:nvPr/>
        </p:nvCxnSpPr>
        <p:spPr>
          <a:xfrm flipV="1">
            <a:off x="2382004" y="1550317"/>
            <a:ext cx="167245" cy="738196"/>
          </a:xfrm>
          <a:prstGeom prst="bentConnector3">
            <a:avLst>
              <a:gd name="adj1" fmla="val 236686"/>
            </a:avLst>
          </a:prstGeom>
          <a:noFill/>
          <a:ln w="9525" cap="flat" cmpd="sng" algn="ctr">
            <a:solidFill>
              <a:schemeClr val="accent4">
                <a:lumMod val="75000"/>
              </a:schemeClr>
            </a:solidFill>
            <a:prstDash val="solid"/>
            <a:tailEnd type="arrow"/>
          </a:ln>
          <a:effectLst/>
        </p:spPr>
      </p:cxnSp>
      <p:sp>
        <p:nvSpPr>
          <p:cNvPr id="15" name="14 Rectángulo"/>
          <p:cNvSpPr/>
          <p:nvPr/>
        </p:nvSpPr>
        <p:spPr>
          <a:xfrm>
            <a:off x="1964607" y="2621157"/>
            <a:ext cx="298480" cy="307777"/>
          </a:xfrm>
          <a:prstGeom prst="rect">
            <a:avLst/>
          </a:prstGeom>
          <a:ln>
            <a:noFill/>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_tradnl" sz="1400" b="0" i="0" u="none" strike="noStrike" kern="0" cap="none" spc="0" normalizeH="0" baseline="0" noProof="0" dirty="0">
                <a:ln>
                  <a:noFill/>
                </a:ln>
                <a:solidFill>
                  <a:schemeClr val="accent4">
                    <a:lumMod val="75000"/>
                  </a:schemeClr>
                </a:solidFill>
                <a:effectLst/>
                <a:uLnTx/>
                <a:uFillTx/>
              </a:rPr>
              <a:t>1</a:t>
            </a:r>
            <a:endParaRPr kumimoji="0" lang="es-ES" sz="1800" b="0" i="0" u="none" strike="noStrike" kern="0" cap="none" spc="0" normalizeH="0" baseline="0" noProof="0" dirty="0">
              <a:ln>
                <a:noFill/>
              </a:ln>
              <a:solidFill>
                <a:schemeClr val="accent4">
                  <a:lumMod val="75000"/>
                </a:schemeClr>
              </a:solidFill>
              <a:effectLst/>
              <a:uLnTx/>
              <a:uFillTx/>
            </a:endParaRPr>
          </a:p>
        </p:txBody>
      </p:sp>
      <p:sp>
        <p:nvSpPr>
          <p:cNvPr id="16" name="15 Rectángulo"/>
          <p:cNvSpPr/>
          <p:nvPr/>
        </p:nvSpPr>
        <p:spPr>
          <a:xfrm>
            <a:off x="2760139" y="1835339"/>
            <a:ext cx="298480" cy="307777"/>
          </a:xfrm>
          <a:prstGeom prst="rect">
            <a:avLst/>
          </a:prstGeom>
          <a:ln>
            <a:noFill/>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_tradnl" sz="1400" b="0" i="0" u="none" strike="noStrike" kern="0" cap="none" spc="0" normalizeH="0" baseline="0" noProof="0" dirty="0" smtClean="0">
                <a:ln>
                  <a:noFill/>
                </a:ln>
                <a:solidFill>
                  <a:schemeClr val="accent4">
                    <a:lumMod val="75000"/>
                  </a:schemeClr>
                </a:solidFill>
                <a:effectLst/>
                <a:uLnTx/>
                <a:uFillTx/>
              </a:rPr>
              <a:t>0</a:t>
            </a:r>
            <a:endParaRPr kumimoji="0" lang="es-ES" sz="1400" b="0" i="0" u="none" strike="noStrike" kern="0" cap="none" spc="0" normalizeH="0" baseline="0" noProof="0" dirty="0">
              <a:ln>
                <a:noFill/>
              </a:ln>
              <a:solidFill>
                <a:schemeClr val="accent4">
                  <a:lumMod val="75000"/>
                </a:schemeClr>
              </a:solidFill>
              <a:effectLst/>
              <a:uLnTx/>
              <a:uFillTx/>
            </a:endParaRPr>
          </a:p>
        </p:txBody>
      </p:sp>
      <p:sp>
        <p:nvSpPr>
          <p:cNvPr id="18" name="17 Rectángulo"/>
          <p:cNvSpPr/>
          <p:nvPr/>
        </p:nvSpPr>
        <p:spPr>
          <a:xfrm>
            <a:off x="928662" y="4907173"/>
            <a:ext cx="298480" cy="307777"/>
          </a:xfrm>
          <a:prstGeom prst="rect">
            <a:avLst/>
          </a:prstGeom>
          <a:ln>
            <a:noFill/>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_tradnl" sz="1400" b="0" i="0" u="none" strike="noStrike" kern="0" cap="none" spc="0" normalizeH="0" baseline="0" noProof="0" dirty="0">
                <a:ln>
                  <a:noFill/>
                </a:ln>
                <a:solidFill>
                  <a:schemeClr val="accent4">
                    <a:lumMod val="75000"/>
                  </a:schemeClr>
                </a:solidFill>
                <a:effectLst/>
                <a:uLnTx/>
                <a:uFillTx/>
              </a:rPr>
              <a:t>1</a:t>
            </a:r>
            <a:endParaRPr kumimoji="0" lang="es-ES" sz="1800" b="0" i="0" u="none" strike="noStrike" kern="0" cap="none" spc="0" normalizeH="0" baseline="0" noProof="0" dirty="0">
              <a:ln>
                <a:noFill/>
              </a:ln>
              <a:solidFill>
                <a:schemeClr val="accent4">
                  <a:lumMod val="75000"/>
                </a:schemeClr>
              </a:solidFill>
              <a:effectLst/>
              <a:uLnTx/>
              <a:uFillTx/>
            </a:endParaRPr>
          </a:p>
        </p:txBody>
      </p:sp>
      <p:cxnSp>
        <p:nvCxnSpPr>
          <p:cNvPr id="19" name="18 Conector recto de flecha"/>
          <p:cNvCxnSpPr>
            <a:stCxn id="6" idx="2"/>
            <a:endCxn id="5" idx="0"/>
          </p:cNvCxnSpPr>
          <p:nvPr/>
        </p:nvCxnSpPr>
        <p:spPr>
          <a:xfrm rot="5400000">
            <a:off x="1733941" y="2816655"/>
            <a:ext cx="354669" cy="12765"/>
          </a:xfrm>
          <a:prstGeom prst="straightConnector1">
            <a:avLst/>
          </a:prstGeom>
          <a:noFill/>
          <a:ln w="9525" cap="flat" cmpd="sng" algn="ctr">
            <a:solidFill>
              <a:schemeClr val="accent4">
                <a:lumMod val="75000"/>
              </a:schemeClr>
            </a:solidFill>
            <a:prstDash val="solid"/>
            <a:tailEnd type="arrow"/>
          </a:ln>
          <a:effectLst/>
        </p:spPr>
      </p:cxnSp>
      <p:cxnSp>
        <p:nvCxnSpPr>
          <p:cNvPr id="22" name="21 Conector recto de flecha"/>
          <p:cNvCxnSpPr>
            <a:stCxn id="9" idx="2"/>
          </p:cNvCxnSpPr>
          <p:nvPr/>
        </p:nvCxnSpPr>
        <p:spPr>
          <a:xfrm rot="5400000">
            <a:off x="1690701" y="4571791"/>
            <a:ext cx="428628" cy="434"/>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22 Rectángulo"/>
          <p:cNvSpPr/>
          <p:nvPr/>
        </p:nvSpPr>
        <p:spPr>
          <a:xfrm>
            <a:off x="2928926" y="4964367"/>
            <a:ext cx="2000264" cy="428628"/>
          </a:xfrm>
          <a:prstGeom prst="rect">
            <a:avLst/>
          </a:prstGeom>
          <a:solidFill>
            <a:sysClr val="window" lastClr="FFFFFF"/>
          </a:solidFill>
          <a:ln w="25400" cap="flat" cmpd="sng" algn="ctr">
            <a:solidFill>
              <a:schemeClr val="accent4">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ES_tradnl" sz="1400" kern="0" dirty="0" smtClean="0">
                <a:solidFill>
                  <a:schemeClr val="accent4">
                    <a:lumMod val="75000"/>
                  </a:schemeClr>
                </a:solidFill>
                <a:latin typeface="Calibri"/>
              </a:rPr>
              <a:t>REG5             REG3+REG4</a:t>
            </a:r>
          </a:p>
        </p:txBody>
      </p:sp>
      <p:sp>
        <p:nvSpPr>
          <p:cNvPr id="31" name="30 Rectángulo"/>
          <p:cNvSpPr/>
          <p:nvPr/>
        </p:nvSpPr>
        <p:spPr>
          <a:xfrm>
            <a:off x="6867730" y="3978479"/>
            <a:ext cx="298480" cy="307777"/>
          </a:xfrm>
          <a:prstGeom prst="rect">
            <a:avLst/>
          </a:prstGeom>
          <a:ln>
            <a:noFill/>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_tradnl" sz="1400" b="0" i="0" u="none" strike="noStrike" kern="0" cap="none" spc="0" normalizeH="0" baseline="0" noProof="0" dirty="0">
                <a:ln>
                  <a:noFill/>
                </a:ln>
                <a:solidFill>
                  <a:schemeClr val="accent4">
                    <a:lumMod val="75000"/>
                  </a:schemeClr>
                </a:solidFill>
                <a:effectLst/>
                <a:uLnTx/>
                <a:uFillTx/>
              </a:rPr>
              <a:t>1</a:t>
            </a:r>
            <a:endParaRPr kumimoji="0" lang="es-ES" sz="1800" b="0" i="0" u="none" strike="noStrike" kern="0" cap="none" spc="0" normalizeH="0" baseline="0" noProof="0" dirty="0">
              <a:ln>
                <a:noFill/>
              </a:ln>
              <a:solidFill>
                <a:schemeClr val="accent4">
                  <a:lumMod val="75000"/>
                </a:schemeClr>
              </a:solidFill>
              <a:effectLst/>
              <a:uLnTx/>
              <a:uFillTx/>
            </a:endParaRPr>
          </a:p>
        </p:txBody>
      </p:sp>
      <p:sp>
        <p:nvSpPr>
          <p:cNvPr id="35" name="34 Rectángulo"/>
          <p:cNvSpPr/>
          <p:nvPr/>
        </p:nvSpPr>
        <p:spPr>
          <a:xfrm>
            <a:off x="5178674" y="1285860"/>
            <a:ext cx="1500198" cy="428628"/>
          </a:xfrm>
          <a:prstGeom prst="rect">
            <a:avLst/>
          </a:prstGeom>
          <a:solidFill>
            <a:sysClr val="window" lastClr="FFFFFF"/>
          </a:solidFill>
          <a:ln w="25400" cap="flat" cmpd="sng" algn="ctr">
            <a:solidFill>
              <a:schemeClr val="accent4">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ES_tradnl" sz="1400" kern="0" dirty="0" smtClean="0">
                <a:solidFill>
                  <a:schemeClr val="accent4">
                    <a:lumMod val="75000"/>
                  </a:schemeClr>
                </a:solidFill>
                <a:latin typeface="Calibri"/>
              </a:rPr>
              <a:t>REG6            REG5</a:t>
            </a:r>
          </a:p>
        </p:txBody>
      </p:sp>
      <p:cxnSp>
        <p:nvCxnSpPr>
          <p:cNvPr id="36" name="35 Conector recto de flecha"/>
          <p:cNvCxnSpPr>
            <a:stCxn id="23" idx="3"/>
            <a:endCxn id="100" idx="1"/>
          </p:cNvCxnSpPr>
          <p:nvPr/>
        </p:nvCxnSpPr>
        <p:spPr>
          <a:xfrm>
            <a:off x="4929190" y="5178681"/>
            <a:ext cx="312307" cy="1100"/>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40 Rectángulo"/>
          <p:cNvSpPr/>
          <p:nvPr/>
        </p:nvSpPr>
        <p:spPr>
          <a:xfrm>
            <a:off x="4724590" y="3978479"/>
            <a:ext cx="298480" cy="307777"/>
          </a:xfrm>
          <a:prstGeom prst="rect">
            <a:avLst/>
          </a:prstGeom>
          <a:ln>
            <a:noFill/>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_tradnl" sz="1400" b="0" i="0" u="none" strike="noStrike" kern="0" cap="none" spc="0" normalizeH="0" baseline="0" noProof="0" dirty="0" smtClean="0">
                <a:ln>
                  <a:noFill/>
                </a:ln>
                <a:solidFill>
                  <a:schemeClr val="accent4">
                    <a:lumMod val="75000"/>
                  </a:schemeClr>
                </a:solidFill>
                <a:effectLst/>
                <a:uLnTx/>
                <a:uFillTx/>
              </a:rPr>
              <a:t>0</a:t>
            </a:r>
            <a:endParaRPr kumimoji="0" lang="es-ES" sz="1400" b="0" i="0" u="none" strike="noStrike" kern="0" cap="none" spc="0" normalizeH="0" baseline="0" noProof="0" dirty="0">
              <a:ln>
                <a:noFill/>
              </a:ln>
              <a:solidFill>
                <a:schemeClr val="accent4">
                  <a:lumMod val="75000"/>
                </a:schemeClr>
              </a:solidFill>
              <a:effectLst/>
              <a:uLnTx/>
              <a:uFillTx/>
            </a:endParaRPr>
          </a:p>
        </p:txBody>
      </p:sp>
      <p:cxnSp>
        <p:nvCxnSpPr>
          <p:cNvPr id="45" name="44 Conector recto de flecha"/>
          <p:cNvCxnSpPr/>
          <p:nvPr/>
        </p:nvCxnSpPr>
        <p:spPr>
          <a:xfrm>
            <a:off x="1643042" y="3131542"/>
            <a:ext cx="357190" cy="1588"/>
          </a:xfrm>
          <a:prstGeom prst="straightConnector1">
            <a:avLst/>
          </a:prstGeom>
          <a:ln>
            <a:solidFill>
              <a:schemeClr val="accent4">
                <a:lumMod val="75000"/>
              </a:schemeClr>
            </a:solidFill>
            <a:tailEnd type="arrow"/>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46" name="45 Conector recto de flecha"/>
          <p:cNvCxnSpPr/>
          <p:nvPr/>
        </p:nvCxnSpPr>
        <p:spPr>
          <a:xfrm>
            <a:off x="1643042" y="3320330"/>
            <a:ext cx="357190" cy="1588"/>
          </a:xfrm>
          <a:prstGeom prst="straightConnector1">
            <a:avLst/>
          </a:prstGeom>
          <a:ln>
            <a:solidFill>
              <a:schemeClr val="accent4">
                <a:lumMod val="75000"/>
              </a:schemeClr>
            </a:solidFill>
            <a:tailEnd type="arrow"/>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47" name="46 Conector recto de flecha"/>
          <p:cNvCxnSpPr/>
          <p:nvPr/>
        </p:nvCxnSpPr>
        <p:spPr>
          <a:xfrm>
            <a:off x="1702909" y="4022666"/>
            <a:ext cx="357190" cy="1588"/>
          </a:xfrm>
          <a:prstGeom prst="straightConnector1">
            <a:avLst/>
          </a:prstGeom>
          <a:ln>
            <a:solidFill>
              <a:schemeClr val="accent4">
                <a:lumMod val="75000"/>
              </a:schemeClr>
            </a:solidFill>
            <a:tailEnd type="arrow"/>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48" name="47 Conector recto de flecha"/>
          <p:cNvCxnSpPr/>
          <p:nvPr/>
        </p:nvCxnSpPr>
        <p:spPr>
          <a:xfrm>
            <a:off x="1703061" y="4213230"/>
            <a:ext cx="357190" cy="1588"/>
          </a:xfrm>
          <a:prstGeom prst="straightConnector1">
            <a:avLst/>
          </a:prstGeom>
          <a:ln>
            <a:solidFill>
              <a:schemeClr val="accent4">
                <a:lumMod val="75000"/>
              </a:schemeClr>
            </a:solidFill>
            <a:tailEnd type="arrow"/>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49" name="48 Conector recto de flecha"/>
          <p:cNvCxnSpPr/>
          <p:nvPr/>
        </p:nvCxnSpPr>
        <p:spPr>
          <a:xfrm>
            <a:off x="3500430" y="5191504"/>
            <a:ext cx="357190" cy="1588"/>
          </a:xfrm>
          <a:prstGeom prst="straightConnector1">
            <a:avLst/>
          </a:prstGeom>
          <a:ln>
            <a:solidFill>
              <a:schemeClr val="accent4">
                <a:lumMod val="75000"/>
              </a:schemeClr>
            </a:solidFill>
            <a:tailEnd type="arrow"/>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99" name="98 Conector recto de flecha"/>
          <p:cNvCxnSpPr>
            <a:stCxn id="100" idx="0"/>
            <a:endCxn id="101" idx="2"/>
          </p:cNvCxnSpPr>
          <p:nvPr/>
        </p:nvCxnSpPr>
        <p:spPr>
          <a:xfrm rot="16200000" flipV="1">
            <a:off x="5852202" y="4790354"/>
            <a:ext cx="334844" cy="15382"/>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0" name="99 Rectángulo"/>
          <p:cNvSpPr/>
          <p:nvPr/>
        </p:nvSpPr>
        <p:spPr>
          <a:xfrm>
            <a:off x="5241497" y="4965467"/>
            <a:ext cx="1571636" cy="428628"/>
          </a:xfrm>
          <a:prstGeom prst="rect">
            <a:avLst/>
          </a:prstGeom>
          <a:solidFill>
            <a:sysClr val="window" lastClr="FFFFFF"/>
          </a:solidFill>
          <a:ln w="25400" cap="flat" cmpd="sng" algn="ctr">
            <a:solidFill>
              <a:schemeClr val="accent4">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ES_tradnl" sz="1400" kern="0" dirty="0" smtClean="0">
                <a:solidFill>
                  <a:schemeClr val="accent4">
                    <a:lumMod val="75000"/>
                  </a:schemeClr>
                </a:solidFill>
                <a:latin typeface="Calibri"/>
              </a:rPr>
              <a:t>REG3            REG5</a:t>
            </a:r>
          </a:p>
        </p:txBody>
      </p:sp>
      <p:sp>
        <p:nvSpPr>
          <p:cNvPr id="101" name="100 Rombo"/>
          <p:cNvSpPr/>
          <p:nvPr/>
        </p:nvSpPr>
        <p:spPr>
          <a:xfrm>
            <a:off x="5547586" y="3844804"/>
            <a:ext cx="928694" cy="785819"/>
          </a:xfrm>
          <a:prstGeom prst="diamond">
            <a:avLst/>
          </a:prstGeom>
          <a:solidFill>
            <a:sysClr val="window" lastClr="FFFFFF"/>
          </a:solidFill>
          <a:ln w="25400" cap="flat" cmpd="sng" algn="ctr">
            <a:solidFill>
              <a:schemeClr val="accent4">
                <a:lumMod val="75000"/>
              </a:schemeClr>
            </a:solidFill>
            <a:prstDash val="solid"/>
          </a:ln>
          <a:effectLst/>
        </p:spPr>
        <p:txBody>
          <a:bodyPr rtlCol="0" anchor="ctr"/>
          <a:lstStyle/>
          <a:p>
            <a:pPr lvl="0" algn="ctr">
              <a:defRPr/>
            </a:pPr>
            <a:r>
              <a:rPr lang="es-ES_tradnl" sz="1100" kern="0" dirty="0" smtClean="0">
                <a:solidFill>
                  <a:schemeClr val="accent4">
                    <a:lumMod val="75000"/>
                  </a:schemeClr>
                </a:solidFill>
                <a:latin typeface="Calibri"/>
              </a:rPr>
              <a:t>S’/R</a:t>
            </a:r>
          </a:p>
        </p:txBody>
      </p:sp>
      <p:sp>
        <p:nvSpPr>
          <p:cNvPr id="102" name="101 Rectángulo"/>
          <p:cNvSpPr/>
          <p:nvPr/>
        </p:nvSpPr>
        <p:spPr>
          <a:xfrm>
            <a:off x="6500826" y="3047996"/>
            <a:ext cx="2071702" cy="452442"/>
          </a:xfrm>
          <a:prstGeom prst="rect">
            <a:avLst/>
          </a:prstGeom>
          <a:solidFill>
            <a:sysClr val="window" lastClr="FFFFFF"/>
          </a:solidFill>
          <a:ln w="25400" cap="flat" cmpd="sng" algn="ctr">
            <a:solidFill>
              <a:schemeClr val="accent4">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ES_tradnl" sz="1400" kern="0" dirty="0" smtClean="0">
                <a:solidFill>
                  <a:schemeClr val="accent4">
                    <a:lumMod val="75000"/>
                  </a:schemeClr>
                </a:solidFill>
                <a:latin typeface="Calibri"/>
              </a:rPr>
              <a:t>REG5	REG3-REG4</a:t>
            </a:r>
            <a:endParaRPr kumimoji="0" lang="es-ES" sz="1400" b="0" i="0" u="none" strike="noStrike" kern="0" cap="none" spc="0" normalizeH="0" baseline="0" noProof="0" dirty="0">
              <a:ln>
                <a:noFill/>
              </a:ln>
              <a:solidFill>
                <a:schemeClr val="accent4">
                  <a:lumMod val="75000"/>
                </a:schemeClr>
              </a:solidFill>
              <a:effectLst/>
              <a:uLnTx/>
              <a:uFillTx/>
              <a:latin typeface="Calibri"/>
              <a:ea typeface="+mn-ea"/>
              <a:cs typeface="+mn-cs"/>
            </a:endParaRPr>
          </a:p>
        </p:txBody>
      </p:sp>
      <p:cxnSp>
        <p:nvCxnSpPr>
          <p:cNvPr id="105" name="104 Conector recto de flecha"/>
          <p:cNvCxnSpPr/>
          <p:nvPr/>
        </p:nvCxnSpPr>
        <p:spPr>
          <a:xfrm>
            <a:off x="5834438" y="5190404"/>
            <a:ext cx="357190" cy="1588"/>
          </a:xfrm>
          <a:prstGeom prst="straightConnector1">
            <a:avLst/>
          </a:prstGeom>
          <a:ln>
            <a:solidFill>
              <a:schemeClr val="accent4">
                <a:lumMod val="75000"/>
              </a:schemeClr>
            </a:solidFill>
            <a:tailEnd type="arrow"/>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07" name="106 Conector recto de flecha"/>
          <p:cNvCxnSpPr/>
          <p:nvPr/>
        </p:nvCxnSpPr>
        <p:spPr>
          <a:xfrm>
            <a:off x="7143768" y="3274401"/>
            <a:ext cx="357190" cy="1588"/>
          </a:xfrm>
          <a:prstGeom prst="straightConnector1">
            <a:avLst/>
          </a:prstGeom>
          <a:ln>
            <a:solidFill>
              <a:schemeClr val="accent4">
                <a:lumMod val="75000"/>
              </a:schemeClr>
            </a:solidFill>
            <a:tailEnd type="arrow"/>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sp>
        <p:nvSpPr>
          <p:cNvPr id="113" name="112 Rectángulo"/>
          <p:cNvSpPr/>
          <p:nvPr/>
        </p:nvSpPr>
        <p:spPr>
          <a:xfrm>
            <a:off x="3428992" y="3047996"/>
            <a:ext cx="2143140" cy="452442"/>
          </a:xfrm>
          <a:prstGeom prst="rect">
            <a:avLst/>
          </a:prstGeom>
          <a:solidFill>
            <a:sysClr val="window" lastClr="FFFFFF"/>
          </a:solidFill>
          <a:ln w="25400" cap="flat" cmpd="sng" algn="ctr">
            <a:solidFill>
              <a:schemeClr val="accent4">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ES_tradnl" sz="1400" kern="0" dirty="0" smtClean="0">
                <a:solidFill>
                  <a:schemeClr val="accent4">
                    <a:lumMod val="75000"/>
                  </a:schemeClr>
                </a:solidFill>
                <a:latin typeface="Calibri"/>
              </a:rPr>
              <a:t>REG5	REG3+REG4</a:t>
            </a:r>
            <a:endParaRPr kumimoji="0" lang="es-ES" sz="1400" b="0" i="0" u="none" strike="noStrike" kern="0" cap="none" spc="0" normalizeH="0" baseline="0" noProof="0" dirty="0">
              <a:ln>
                <a:noFill/>
              </a:ln>
              <a:solidFill>
                <a:schemeClr val="accent4">
                  <a:lumMod val="75000"/>
                </a:schemeClr>
              </a:solidFill>
              <a:effectLst/>
              <a:uLnTx/>
              <a:uFillTx/>
              <a:latin typeface="Calibri"/>
              <a:ea typeface="+mn-ea"/>
              <a:cs typeface="+mn-cs"/>
            </a:endParaRPr>
          </a:p>
        </p:txBody>
      </p:sp>
      <p:cxnSp>
        <p:nvCxnSpPr>
          <p:cNvPr id="115" name="114 Conector recto de flecha"/>
          <p:cNvCxnSpPr/>
          <p:nvPr/>
        </p:nvCxnSpPr>
        <p:spPr>
          <a:xfrm>
            <a:off x="4071934" y="3274401"/>
            <a:ext cx="357190" cy="1588"/>
          </a:xfrm>
          <a:prstGeom prst="straightConnector1">
            <a:avLst/>
          </a:prstGeom>
          <a:ln>
            <a:solidFill>
              <a:schemeClr val="accent4">
                <a:lumMod val="75000"/>
              </a:schemeClr>
            </a:solidFill>
            <a:tailEnd type="arrow"/>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30" name="129 Forma"/>
          <p:cNvCxnSpPr>
            <a:stCxn id="101" idx="1"/>
            <a:endCxn id="113" idx="2"/>
          </p:cNvCxnSpPr>
          <p:nvPr/>
        </p:nvCxnSpPr>
        <p:spPr>
          <a:xfrm rot="10800000">
            <a:off x="4500562" y="3500438"/>
            <a:ext cx="1047024" cy="737276"/>
          </a:xfrm>
          <a:prstGeom prst="bentConnector2">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4" name="133 Forma"/>
          <p:cNvCxnSpPr>
            <a:stCxn id="101" idx="3"/>
            <a:endCxn id="102" idx="2"/>
          </p:cNvCxnSpPr>
          <p:nvPr/>
        </p:nvCxnSpPr>
        <p:spPr>
          <a:xfrm flipV="1">
            <a:off x="6476280" y="3500438"/>
            <a:ext cx="1060397" cy="737276"/>
          </a:xfrm>
          <a:prstGeom prst="bentConnector2">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1" name="140 Rombo"/>
          <p:cNvSpPr/>
          <p:nvPr/>
        </p:nvSpPr>
        <p:spPr>
          <a:xfrm>
            <a:off x="1428728" y="4786321"/>
            <a:ext cx="928694" cy="785819"/>
          </a:xfrm>
          <a:prstGeom prst="diamond">
            <a:avLst/>
          </a:prstGeom>
          <a:solidFill>
            <a:sysClr val="window" lastClr="FFFFFF"/>
          </a:solidFill>
          <a:ln w="25400" cap="flat" cmpd="sng" algn="ctr">
            <a:solidFill>
              <a:schemeClr val="accent4">
                <a:lumMod val="75000"/>
              </a:schemeClr>
            </a:solidFill>
            <a:prstDash val="solid"/>
          </a:ln>
          <a:effectLst/>
        </p:spPr>
        <p:txBody>
          <a:bodyPr rtlCol="0" anchor="ctr"/>
          <a:lstStyle/>
          <a:p>
            <a:pPr lvl="0" algn="ctr">
              <a:defRPr/>
            </a:pPr>
            <a:r>
              <a:rPr lang="es-ES_tradnl" sz="1100" kern="0" dirty="0" smtClean="0">
                <a:solidFill>
                  <a:schemeClr val="accent4">
                    <a:lumMod val="75000"/>
                  </a:schemeClr>
                </a:solidFill>
                <a:latin typeface="Calibri"/>
              </a:rPr>
              <a:t>S’/R</a:t>
            </a:r>
          </a:p>
        </p:txBody>
      </p:sp>
      <p:cxnSp>
        <p:nvCxnSpPr>
          <p:cNvPr id="143" name="142 Conector recto de flecha"/>
          <p:cNvCxnSpPr>
            <a:stCxn id="141" idx="3"/>
            <a:endCxn id="23" idx="1"/>
          </p:cNvCxnSpPr>
          <p:nvPr/>
        </p:nvCxnSpPr>
        <p:spPr>
          <a:xfrm flipV="1">
            <a:off x="2357422" y="5178681"/>
            <a:ext cx="571504" cy="550"/>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5" name="144 Conector angular"/>
          <p:cNvCxnSpPr>
            <a:stCxn id="141" idx="1"/>
            <a:endCxn id="9" idx="1"/>
          </p:cNvCxnSpPr>
          <p:nvPr/>
        </p:nvCxnSpPr>
        <p:spPr>
          <a:xfrm rot="10800000">
            <a:off x="1119414" y="4131473"/>
            <a:ext cx="309314" cy="1047758"/>
          </a:xfrm>
          <a:prstGeom prst="bentConnector3">
            <a:avLst>
              <a:gd name="adj1" fmla="val 204226"/>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9" name="148 Rectángulo"/>
          <p:cNvSpPr/>
          <p:nvPr/>
        </p:nvSpPr>
        <p:spPr>
          <a:xfrm>
            <a:off x="5143504" y="2071678"/>
            <a:ext cx="1571636" cy="428628"/>
          </a:xfrm>
          <a:prstGeom prst="rect">
            <a:avLst/>
          </a:prstGeom>
          <a:solidFill>
            <a:sysClr val="window" lastClr="FFFFFF"/>
          </a:solidFill>
          <a:ln w="25400" cap="flat" cmpd="sng" algn="ctr">
            <a:solidFill>
              <a:schemeClr val="accent4">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ES_tradnl" sz="1400" kern="0" dirty="0" smtClean="0">
                <a:solidFill>
                  <a:schemeClr val="accent4">
                    <a:lumMod val="75000"/>
                  </a:schemeClr>
                </a:solidFill>
                <a:latin typeface="Calibri"/>
              </a:rPr>
              <a:t>REG2            REG4</a:t>
            </a:r>
          </a:p>
        </p:txBody>
      </p:sp>
      <p:cxnSp>
        <p:nvCxnSpPr>
          <p:cNvPr id="154" name="153 Conector angular"/>
          <p:cNvCxnSpPr>
            <a:stCxn id="113" idx="0"/>
            <a:endCxn id="102" idx="0"/>
          </p:cNvCxnSpPr>
          <p:nvPr/>
        </p:nvCxnSpPr>
        <p:spPr>
          <a:xfrm rot="5400000" flipH="1" flipV="1">
            <a:off x="6018619" y="1529939"/>
            <a:ext cx="1588" cy="3036115"/>
          </a:xfrm>
          <a:prstGeom prst="bentConnector3">
            <a:avLst>
              <a:gd name="adj1" fmla="val 16610144"/>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159 Conector recto de flecha"/>
          <p:cNvCxnSpPr/>
          <p:nvPr/>
        </p:nvCxnSpPr>
        <p:spPr>
          <a:xfrm rot="5400000" flipH="1" flipV="1">
            <a:off x="5786446" y="2643182"/>
            <a:ext cx="285752" cy="1588"/>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2" name="161 Conector recto de flecha"/>
          <p:cNvCxnSpPr/>
          <p:nvPr/>
        </p:nvCxnSpPr>
        <p:spPr>
          <a:xfrm>
            <a:off x="5715008" y="2284404"/>
            <a:ext cx="357190" cy="1588"/>
          </a:xfrm>
          <a:prstGeom prst="straightConnector1">
            <a:avLst/>
          </a:prstGeom>
          <a:ln>
            <a:solidFill>
              <a:schemeClr val="accent4">
                <a:lumMod val="75000"/>
              </a:schemeClr>
            </a:solidFill>
            <a:tailEnd type="arrow"/>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64" name="163 Conector recto de flecha"/>
          <p:cNvCxnSpPr>
            <a:stCxn id="149" idx="0"/>
            <a:endCxn id="35" idx="2"/>
          </p:cNvCxnSpPr>
          <p:nvPr/>
        </p:nvCxnSpPr>
        <p:spPr>
          <a:xfrm rot="16200000" flipV="1">
            <a:off x="5750453" y="1892808"/>
            <a:ext cx="357190" cy="549"/>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6" name="165 Conector recto de flecha"/>
          <p:cNvCxnSpPr/>
          <p:nvPr/>
        </p:nvCxnSpPr>
        <p:spPr>
          <a:xfrm>
            <a:off x="5726731" y="1511897"/>
            <a:ext cx="357190" cy="1588"/>
          </a:xfrm>
          <a:prstGeom prst="straightConnector1">
            <a:avLst/>
          </a:prstGeom>
          <a:ln>
            <a:solidFill>
              <a:schemeClr val="accent4">
                <a:lumMod val="75000"/>
              </a:schemeClr>
            </a:solidFill>
            <a:tailEnd type="arrow"/>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sp>
        <p:nvSpPr>
          <p:cNvPr id="170" name="169 Rectángulo"/>
          <p:cNvSpPr/>
          <p:nvPr/>
        </p:nvSpPr>
        <p:spPr>
          <a:xfrm>
            <a:off x="2474843" y="4940921"/>
            <a:ext cx="298480" cy="307777"/>
          </a:xfrm>
          <a:prstGeom prst="rect">
            <a:avLst/>
          </a:prstGeom>
          <a:ln>
            <a:noFill/>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_tradnl" sz="1400" b="0" i="0" u="none" strike="noStrike" kern="0" cap="none" spc="0" normalizeH="0" baseline="0" noProof="0" dirty="0" smtClean="0">
                <a:ln>
                  <a:noFill/>
                </a:ln>
                <a:solidFill>
                  <a:schemeClr val="accent4">
                    <a:lumMod val="75000"/>
                  </a:schemeClr>
                </a:solidFill>
                <a:effectLst/>
                <a:uLnTx/>
                <a:uFillTx/>
              </a:rPr>
              <a:t>0</a:t>
            </a:r>
            <a:endParaRPr kumimoji="0" lang="es-ES" sz="1400" b="0" i="0" u="none" strike="noStrike" kern="0" cap="none" spc="0" normalizeH="0" baseline="0" noProof="0" dirty="0">
              <a:ln>
                <a:noFill/>
              </a:ln>
              <a:solidFill>
                <a:schemeClr val="accent4">
                  <a:lumMod val="75000"/>
                </a:schemeClr>
              </a:solidFill>
              <a:effectLst/>
              <a:uLnTx/>
              <a:uFillTx/>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solidFill>
                  <a:schemeClr val="accent4">
                    <a:lumMod val="75000"/>
                  </a:schemeClr>
                </a:solidFill>
              </a:rPr>
              <a:t>Diagrama de estados</a:t>
            </a:r>
            <a:endParaRPr lang="es-ES" dirty="0">
              <a:solidFill>
                <a:schemeClr val="accent4">
                  <a:lumMod val="75000"/>
                </a:schemeClr>
              </a:solidFill>
            </a:endParaRPr>
          </a:p>
        </p:txBody>
      </p:sp>
      <p:sp>
        <p:nvSpPr>
          <p:cNvPr id="46" name="45 Elipse"/>
          <p:cNvSpPr/>
          <p:nvPr/>
        </p:nvSpPr>
        <p:spPr bwMode="auto">
          <a:xfrm>
            <a:off x="1643042" y="2359034"/>
            <a:ext cx="795374" cy="784214"/>
          </a:xfrm>
          <a:prstGeom prst="ellipse">
            <a:avLst/>
          </a:prstGeom>
          <a:solidFill>
            <a:sysClr val="window" lastClr="FFFFFF"/>
          </a:solidFill>
          <a:ln w="254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alibri"/>
                <a:ea typeface="+mn-ea"/>
                <a:cs typeface="+mn-cs"/>
              </a:rPr>
              <a:t>S0</a:t>
            </a:r>
            <a:endParaRPr kumimoji="0" lang="en-US" sz="1600" b="0" i="0" u="none" strike="noStrike" kern="0" cap="none" spc="0" normalizeH="0" baseline="0" noProof="0" dirty="0">
              <a:ln>
                <a:noFill/>
              </a:ln>
              <a:solidFill>
                <a:srgbClr val="000000"/>
              </a:solidFill>
              <a:effectLst/>
              <a:uLnTx/>
              <a:uFillTx/>
              <a:latin typeface="Calibri"/>
              <a:ea typeface="+mn-ea"/>
              <a:cs typeface="+mn-cs"/>
            </a:endParaRPr>
          </a:p>
        </p:txBody>
      </p:sp>
      <p:sp>
        <p:nvSpPr>
          <p:cNvPr id="39" name="38 Elipse"/>
          <p:cNvSpPr/>
          <p:nvPr/>
        </p:nvSpPr>
        <p:spPr bwMode="auto">
          <a:xfrm>
            <a:off x="3000364" y="2357430"/>
            <a:ext cx="795374" cy="784214"/>
          </a:xfrm>
          <a:prstGeom prst="ellipse">
            <a:avLst/>
          </a:prstGeom>
          <a:solidFill>
            <a:sysClr val="window" lastClr="FFFFFF"/>
          </a:solidFill>
          <a:ln w="254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alibri"/>
                <a:ea typeface="+mn-ea"/>
                <a:cs typeface="+mn-cs"/>
              </a:rPr>
              <a:t>S1</a:t>
            </a:r>
            <a:endParaRPr kumimoji="0" lang="en-US" sz="1600" b="0" i="0" u="none" strike="noStrike" kern="0" cap="none" spc="0" normalizeH="0" baseline="0" noProof="0" dirty="0">
              <a:ln>
                <a:noFill/>
              </a:ln>
              <a:solidFill>
                <a:srgbClr val="000000"/>
              </a:solidFill>
              <a:effectLst/>
              <a:uLnTx/>
              <a:uFillTx/>
              <a:latin typeface="Calibri"/>
              <a:ea typeface="+mn-ea"/>
              <a:cs typeface="+mn-cs"/>
            </a:endParaRPr>
          </a:p>
          <a:p>
            <a:pPr algn="ctr">
              <a:defRPr/>
            </a:pPr>
            <a:r>
              <a:rPr lang="en-US" sz="800" kern="0" dirty="0" smtClean="0">
                <a:solidFill>
                  <a:srgbClr val="000000"/>
                </a:solidFill>
                <a:latin typeface="Calibri"/>
              </a:rPr>
              <a:t>1100010</a:t>
            </a:r>
            <a:endParaRPr lang="en-US" sz="800" kern="0" dirty="0" smtClean="0">
              <a:solidFill>
                <a:sysClr val="window" lastClr="FFFFFF"/>
              </a:solidFill>
              <a:latin typeface="Calibri"/>
            </a:endParaRPr>
          </a:p>
        </p:txBody>
      </p:sp>
      <p:sp>
        <p:nvSpPr>
          <p:cNvPr id="40" name="39 Elipse"/>
          <p:cNvSpPr/>
          <p:nvPr/>
        </p:nvSpPr>
        <p:spPr bwMode="auto">
          <a:xfrm>
            <a:off x="4214810" y="2359034"/>
            <a:ext cx="795374" cy="784214"/>
          </a:xfrm>
          <a:prstGeom prst="ellipse">
            <a:avLst/>
          </a:prstGeom>
          <a:solidFill>
            <a:sysClr val="window" lastClr="FFFFFF"/>
          </a:solidFill>
          <a:ln w="254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alibri"/>
                <a:ea typeface="+mn-ea"/>
                <a:cs typeface="+mn-cs"/>
              </a:rPr>
              <a:t>S2</a:t>
            </a:r>
            <a:endParaRPr kumimoji="0" lang="en-US" sz="1600" b="0" i="0" u="none" strike="noStrike" kern="0" cap="none" spc="0" normalizeH="0" baseline="0" noProof="0" dirty="0">
              <a:ln>
                <a:noFill/>
              </a:ln>
              <a:solidFill>
                <a:srgbClr val="000000"/>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smtClean="0">
                <a:solidFill>
                  <a:srgbClr val="000000"/>
                </a:solidFill>
                <a:latin typeface="Calibri"/>
              </a:rPr>
              <a:t>0111010</a:t>
            </a:r>
            <a:endParaRPr kumimoji="0" lang="en-US"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42" name="41 Conector recto de flecha"/>
          <p:cNvCxnSpPr>
            <a:stCxn id="46" idx="6"/>
            <a:endCxn id="39" idx="2"/>
          </p:cNvCxnSpPr>
          <p:nvPr/>
        </p:nvCxnSpPr>
        <p:spPr>
          <a:xfrm flipV="1">
            <a:off x="2438416" y="2749537"/>
            <a:ext cx="561948" cy="1604"/>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0" name="79 Conector recto de flecha"/>
          <p:cNvCxnSpPr>
            <a:stCxn id="39" idx="6"/>
            <a:endCxn id="40" idx="2"/>
          </p:cNvCxnSpPr>
          <p:nvPr/>
        </p:nvCxnSpPr>
        <p:spPr>
          <a:xfrm>
            <a:off x="3795738" y="2749537"/>
            <a:ext cx="419072" cy="1604"/>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1" name="80 Elipse"/>
          <p:cNvSpPr/>
          <p:nvPr/>
        </p:nvSpPr>
        <p:spPr bwMode="auto">
          <a:xfrm>
            <a:off x="5500694" y="2357430"/>
            <a:ext cx="795374" cy="784214"/>
          </a:xfrm>
          <a:prstGeom prst="ellipse">
            <a:avLst/>
          </a:prstGeom>
          <a:solidFill>
            <a:sysClr val="window" lastClr="FFFFFF"/>
          </a:solidFill>
          <a:ln w="25400" cap="flat" cmpd="sng" algn="ctr">
            <a:solidFill>
              <a:srgbClr val="4F81BD">
                <a:shade val="50000"/>
              </a:srgbClr>
            </a:solidFill>
            <a:prstDash val="solid"/>
          </a:ln>
          <a:effectLst/>
        </p:spPr>
        <p:txBody>
          <a:bodyPr anchor="ctr"/>
          <a:lstStyle/>
          <a:p>
            <a:pPr lvl="0" algn="ctr">
              <a:defRPr/>
            </a:pPr>
            <a:r>
              <a:rPr lang="en-US" sz="1400" kern="0" dirty="0" smtClean="0">
                <a:solidFill>
                  <a:srgbClr val="000000"/>
                </a:solidFill>
                <a:latin typeface="Calibri"/>
              </a:rPr>
              <a:t>S3</a:t>
            </a:r>
            <a:endParaRPr lang="en-US" sz="1600" kern="0" dirty="0" smtClean="0">
              <a:solidFill>
                <a:srgbClr val="000000"/>
              </a:solidFill>
              <a:latin typeface="Calibri"/>
            </a:endParaRPr>
          </a:p>
          <a:p>
            <a:pPr lvl="0" algn="ctr">
              <a:defRPr/>
            </a:pPr>
            <a:r>
              <a:rPr lang="en-US" sz="800" kern="0" dirty="0" smtClean="0">
                <a:solidFill>
                  <a:srgbClr val="000000"/>
                </a:solidFill>
                <a:latin typeface="Calibri"/>
              </a:rPr>
              <a:t>1100110</a:t>
            </a:r>
            <a:endParaRPr lang="en-US" kern="0" dirty="0" smtClean="0">
              <a:solidFill>
                <a:sysClr val="window" lastClr="FFFFFF"/>
              </a:solidFill>
              <a:latin typeface="Calibri"/>
            </a:endParaRPr>
          </a:p>
        </p:txBody>
      </p:sp>
      <p:cxnSp>
        <p:nvCxnSpPr>
          <p:cNvPr id="83" name="82 Conector recto de flecha"/>
          <p:cNvCxnSpPr>
            <a:stCxn id="40" idx="6"/>
            <a:endCxn id="81" idx="2"/>
          </p:cNvCxnSpPr>
          <p:nvPr/>
        </p:nvCxnSpPr>
        <p:spPr>
          <a:xfrm flipV="1">
            <a:off x="5010184" y="2749537"/>
            <a:ext cx="490510" cy="1604"/>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4" name="83 Elipse"/>
          <p:cNvSpPr/>
          <p:nvPr/>
        </p:nvSpPr>
        <p:spPr bwMode="auto">
          <a:xfrm>
            <a:off x="6705584" y="2357430"/>
            <a:ext cx="795374" cy="784214"/>
          </a:xfrm>
          <a:prstGeom prst="ellipse">
            <a:avLst/>
          </a:prstGeom>
          <a:solidFill>
            <a:sysClr val="window" lastClr="FFFFFF"/>
          </a:solidFill>
          <a:ln w="25400" cap="flat" cmpd="sng" algn="ctr">
            <a:solidFill>
              <a:srgbClr val="4F81BD">
                <a:shade val="50000"/>
              </a:srgbClr>
            </a:solidFill>
            <a:prstDash val="solid"/>
          </a:ln>
          <a:effectLst/>
        </p:spPr>
        <p:txBody>
          <a:bodyPr anchor="ctr"/>
          <a:lstStyle/>
          <a:p>
            <a:pPr lvl="0" algn="ctr">
              <a:defRPr/>
            </a:pPr>
            <a:r>
              <a:rPr lang="en-US" sz="1400" kern="0" dirty="0" smtClean="0">
                <a:solidFill>
                  <a:srgbClr val="000000"/>
                </a:solidFill>
                <a:latin typeface="Calibri"/>
              </a:rPr>
              <a:t>S4</a:t>
            </a:r>
            <a:endParaRPr lang="en-US" sz="1600" kern="0" dirty="0" smtClean="0">
              <a:solidFill>
                <a:srgbClr val="000000"/>
              </a:solidFill>
              <a:latin typeface="Calibri"/>
            </a:endParaRPr>
          </a:p>
          <a:p>
            <a:pPr lvl="0" algn="ctr">
              <a:defRPr/>
            </a:pPr>
            <a:r>
              <a:rPr lang="en-US" sz="800" kern="0" dirty="0" smtClean="0">
                <a:solidFill>
                  <a:srgbClr val="000000"/>
                </a:solidFill>
                <a:latin typeface="Calibri"/>
              </a:rPr>
              <a:t>1110000</a:t>
            </a:r>
            <a:endParaRPr lang="en-US" kern="0" dirty="0" smtClean="0">
              <a:solidFill>
                <a:sysClr val="window" lastClr="FFFFFF"/>
              </a:solidFill>
              <a:latin typeface="Calibri"/>
            </a:endParaRPr>
          </a:p>
        </p:txBody>
      </p:sp>
      <p:cxnSp>
        <p:nvCxnSpPr>
          <p:cNvPr id="86" name="85 Conector recto de flecha"/>
          <p:cNvCxnSpPr>
            <a:stCxn id="81" idx="6"/>
            <a:endCxn id="84" idx="2"/>
          </p:cNvCxnSpPr>
          <p:nvPr/>
        </p:nvCxnSpPr>
        <p:spPr>
          <a:xfrm>
            <a:off x="6296068" y="2749537"/>
            <a:ext cx="409516" cy="1588"/>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7" name="86 Elipse"/>
          <p:cNvSpPr/>
          <p:nvPr/>
        </p:nvSpPr>
        <p:spPr bwMode="auto">
          <a:xfrm>
            <a:off x="4857752" y="3714752"/>
            <a:ext cx="795374" cy="784214"/>
          </a:xfrm>
          <a:prstGeom prst="ellipse">
            <a:avLst/>
          </a:prstGeom>
          <a:solidFill>
            <a:sysClr val="window" lastClr="FFFFFF"/>
          </a:solidFill>
          <a:ln w="25400" cap="flat" cmpd="sng" algn="ctr">
            <a:solidFill>
              <a:srgbClr val="4F81BD">
                <a:shade val="50000"/>
              </a:srgbClr>
            </a:solidFill>
            <a:prstDash val="solid"/>
          </a:ln>
          <a:effectLst/>
        </p:spPr>
        <p:txBody>
          <a:bodyPr anchor="ctr"/>
          <a:lstStyle/>
          <a:p>
            <a:pPr lvl="0" algn="ctr">
              <a:defRPr/>
            </a:pPr>
            <a:r>
              <a:rPr lang="en-US" sz="1400" kern="0" dirty="0" smtClean="0">
                <a:solidFill>
                  <a:srgbClr val="000000"/>
                </a:solidFill>
                <a:latin typeface="Calibri"/>
              </a:rPr>
              <a:t>S6</a:t>
            </a:r>
            <a:endParaRPr lang="en-US" sz="1600" kern="0" dirty="0" smtClean="0">
              <a:solidFill>
                <a:srgbClr val="000000"/>
              </a:solidFill>
              <a:latin typeface="Calibri"/>
            </a:endParaRPr>
          </a:p>
          <a:p>
            <a:pPr lvl="0" algn="ctr">
              <a:defRPr/>
            </a:pPr>
            <a:r>
              <a:rPr lang="en-US" sz="800" kern="0" dirty="0" smtClean="0">
                <a:solidFill>
                  <a:srgbClr val="000000"/>
                </a:solidFill>
                <a:latin typeface="Calibri"/>
              </a:rPr>
              <a:t>1100110</a:t>
            </a:r>
            <a:endParaRPr lang="en-US" sz="800" kern="0" dirty="0" smtClean="0">
              <a:solidFill>
                <a:sysClr val="window" lastClr="FFFFFF"/>
              </a:solidFill>
              <a:latin typeface="Calibri"/>
            </a:endParaRPr>
          </a:p>
        </p:txBody>
      </p:sp>
      <p:sp>
        <p:nvSpPr>
          <p:cNvPr id="88" name="87 Elipse"/>
          <p:cNvSpPr/>
          <p:nvPr/>
        </p:nvSpPr>
        <p:spPr bwMode="auto">
          <a:xfrm>
            <a:off x="6072198" y="3714752"/>
            <a:ext cx="795374" cy="784214"/>
          </a:xfrm>
          <a:prstGeom prst="ellipse">
            <a:avLst/>
          </a:prstGeom>
          <a:solidFill>
            <a:sysClr val="window" lastClr="FFFFFF"/>
          </a:solidFill>
          <a:ln w="25400" cap="flat" cmpd="sng" algn="ctr">
            <a:solidFill>
              <a:srgbClr val="4F81BD">
                <a:shade val="50000"/>
              </a:srgbClr>
            </a:solidFill>
            <a:prstDash val="solid"/>
          </a:ln>
          <a:effectLst/>
        </p:spPr>
        <p:txBody>
          <a:bodyPr anchor="ctr"/>
          <a:lstStyle/>
          <a:p>
            <a:pPr lvl="0" algn="ctr">
              <a:defRPr/>
            </a:pPr>
            <a:r>
              <a:rPr lang="en-US" sz="1400" kern="0" dirty="0" smtClean="0">
                <a:solidFill>
                  <a:srgbClr val="000000"/>
                </a:solidFill>
                <a:latin typeface="Calibri"/>
              </a:rPr>
              <a:t>S5</a:t>
            </a:r>
            <a:endParaRPr lang="en-US" sz="1600" kern="0" dirty="0" smtClean="0">
              <a:solidFill>
                <a:srgbClr val="000000"/>
              </a:solidFill>
              <a:latin typeface="Calibri"/>
            </a:endParaRPr>
          </a:p>
          <a:p>
            <a:pPr lvl="0" algn="ctr">
              <a:defRPr/>
            </a:pPr>
            <a:r>
              <a:rPr lang="en-US" sz="800" kern="0" dirty="0" smtClean="0">
                <a:solidFill>
                  <a:srgbClr val="000000"/>
                </a:solidFill>
                <a:latin typeface="Calibri"/>
              </a:rPr>
              <a:t>1001010</a:t>
            </a:r>
            <a:endParaRPr lang="en-US" sz="800" kern="0" dirty="0" smtClean="0">
              <a:solidFill>
                <a:sysClr val="window" lastClr="FFFFFF"/>
              </a:solidFill>
              <a:latin typeface="Calibri"/>
            </a:endParaRPr>
          </a:p>
        </p:txBody>
      </p:sp>
      <p:sp>
        <p:nvSpPr>
          <p:cNvPr id="89" name="88 Elipse"/>
          <p:cNvSpPr/>
          <p:nvPr/>
        </p:nvSpPr>
        <p:spPr bwMode="auto">
          <a:xfrm>
            <a:off x="3562312" y="3714752"/>
            <a:ext cx="795374" cy="784214"/>
          </a:xfrm>
          <a:prstGeom prst="ellipse">
            <a:avLst/>
          </a:prstGeom>
          <a:solidFill>
            <a:sysClr val="window" lastClr="FFFFFF"/>
          </a:solidFill>
          <a:ln w="25400" cap="flat" cmpd="sng" algn="ctr">
            <a:solidFill>
              <a:srgbClr val="4F81BD">
                <a:shade val="50000"/>
              </a:srgbClr>
            </a:solidFill>
            <a:prstDash val="solid"/>
          </a:ln>
          <a:effectLst/>
        </p:spPr>
        <p:txBody>
          <a:bodyPr anchor="ctr"/>
          <a:lstStyle/>
          <a:p>
            <a:pPr lvl="0" algn="ctr">
              <a:defRPr/>
            </a:pPr>
            <a:r>
              <a:rPr lang="en-US" sz="1400" kern="0" dirty="0" smtClean="0">
                <a:solidFill>
                  <a:srgbClr val="000000"/>
                </a:solidFill>
                <a:latin typeface="Calibri"/>
              </a:rPr>
              <a:t>S7</a:t>
            </a:r>
            <a:endParaRPr lang="en-US" sz="1600" kern="0" dirty="0" smtClean="0">
              <a:solidFill>
                <a:srgbClr val="000000"/>
              </a:solidFill>
              <a:latin typeface="Calibri"/>
            </a:endParaRPr>
          </a:p>
          <a:p>
            <a:pPr lvl="0" algn="ctr">
              <a:defRPr/>
            </a:pPr>
            <a:r>
              <a:rPr lang="en-US" sz="800" kern="0" dirty="0" smtClean="0">
                <a:solidFill>
                  <a:srgbClr val="000000"/>
                </a:solidFill>
                <a:latin typeface="Calibri"/>
              </a:rPr>
              <a:t>1100001</a:t>
            </a:r>
            <a:endParaRPr lang="en-US" sz="800" kern="0" dirty="0" smtClean="0">
              <a:solidFill>
                <a:sysClr val="window" lastClr="FFFFFF"/>
              </a:solidFill>
              <a:latin typeface="Calibri"/>
            </a:endParaRPr>
          </a:p>
        </p:txBody>
      </p:sp>
      <p:cxnSp>
        <p:nvCxnSpPr>
          <p:cNvPr id="93" name="92 Conector recto de flecha"/>
          <p:cNvCxnSpPr>
            <a:stCxn id="84" idx="3"/>
            <a:endCxn id="87" idx="7"/>
          </p:cNvCxnSpPr>
          <p:nvPr/>
        </p:nvCxnSpPr>
        <p:spPr>
          <a:xfrm rot="5400000">
            <a:off x="5777956" y="2785489"/>
            <a:ext cx="802798" cy="1285418"/>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6" name="95 Conector curvado"/>
          <p:cNvCxnSpPr>
            <a:stCxn id="88" idx="4"/>
            <a:endCxn id="89" idx="4"/>
          </p:cNvCxnSpPr>
          <p:nvPr/>
        </p:nvCxnSpPr>
        <p:spPr>
          <a:xfrm rot="5400000">
            <a:off x="5214942" y="3244023"/>
            <a:ext cx="1588" cy="2509886"/>
          </a:xfrm>
          <a:prstGeom prst="curvedConnector3">
            <a:avLst>
              <a:gd name="adj1" fmla="val 14395466"/>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9" name="98 Conector recto de flecha"/>
          <p:cNvCxnSpPr>
            <a:stCxn id="87" idx="2"/>
            <a:endCxn id="89" idx="6"/>
          </p:cNvCxnSpPr>
          <p:nvPr/>
        </p:nvCxnSpPr>
        <p:spPr>
          <a:xfrm rot="10800000">
            <a:off x="4357686" y="4106859"/>
            <a:ext cx="500066" cy="1588"/>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6" name="105 Rectángulo"/>
          <p:cNvSpPr/>
          <p:nvPr/>
        </p:nvSpPr>
        <p:spPr>
          <a:xfrm>
            <a:off x="5514032" y="3381704"/>
            <a:ext cx="558166" cy="261610"/>
          </a:xfrm>
          <a:prstGeom prst="rect">
            <a:avLst/>
          </a:prstGeom>
        </p:spPr>
        <p:txBody>
          <a:bodyPr wrap="none">
            <a:spAutoFit/>
          </a:bodyPr>
          <a:lstStyle/>
          <a:p>
            <a:pPr lvl="0" algn="ctr">
              <a:defRPr/>
            </a:pPr>
            <a:r>
              <a:rPr lang="es-ES_tradnl" sz="1100" kern="0" dirty="0" smtClean="0">
                <a:solidFill>
                  <a:sysClr val="windowText" lastClr="000000"/>
                </a:solidFill>
                <a:latin typeface="Calibri"/>
              </a:rPr>
              <a:t>S’/R=0</a:t>
            </a:r>
          </a:p>
        </p:txBody>
      </p:sp>
      <p:sp>
        <p:nvSpPr>
          <p:cNvPr id="107" name="106 Rectángulo"/>
          <p:cNvSpPr/>
          <p:nvPr/>
        </p:nvSpPr>
        <p:spPr>
          <a:xfrm>
            <a:off x="6799916" y="3429000"/>
            <a:ext cx="558166" cy="261610"/>
          </a:xfrm>
          <a:prstGeom prst="rect">
            <a:avLst/>
          </a:prstGeom>
        </p:spPr>
        <p:txBody>
          <a:bodyPr wrap="none">
            <a:spAutoFit/>
          </a:bodyPr>
          <a:lstStyle/>
          <a:p>
            <a:pPr lvl="0" algn="ctr">
              <a:defRPr/>
            </a:pPr>
            <a:r>
              <a:rPr lang="es-ES_tradnl" sz="1100" kern="0" dirty="0" smtClean="0">
                <a:solidFill>
                  <a:sysClr val="windowText" lastClr="000000"/>
                </a:solidFill>
                <a:latin typeface="Calibri"/>
              </a:rPr>
              <a:t>S’/R=1</a:t>
            </a:r>
          </a:p>
        </p:txBody>
      </p:sp>
      <p:sp>
        <p:nvSpPr>
          <p:cNvPr id="111" name="110 Elipse"/>
          <p:cNvSpPr/>
          <p:nvPr/>
        </p:nvSpPr>
        <p:spPr bwMode="auto">
          <a:xfrm>
            <a:off x="2276428" y="3714752"/>
            <a:ext cx="795374" cy="784214"/>
          </a:xfrm>
          <a:prstGeom prst="ellipse">
            <a:avLst/>
          </a:prstGeom>
          <a:solidFill>
            <a:sysClr val="window" lastClr="FFFFFF"/>
          </a:solidFill>
          <a:ln w="25400" cap="flat" cmpd="sng" algn="ctr">
            <a:solidFill>
              <a:srgbClr val="4F81BD">
                <a:shade val="50000"/>
              </a:srgbClr>
            </a:solidFill>
            <a:prstDash val="solid"/>
          </a:ln>
          <a:effectLst/>
        </p:spPr>
        <p:txBody>
          <a:bodyPr anchor="ctr"/>
          <a:lstStyle/>
          <a:p>
            <a:pPr lvl="0" algn="ctr">
              <a:defRPr/>
            </a:pPr>
            <a:r>
              <a:rPr lang="en-US" sz="1400" kern="0" dirty="0" smtClean="0">
                <a:solidFill>
                  <a:srgbClr val="000000"/>
                </a:solidFill>
                <a:latin typeface="Calibri"/>
              </a:rPr>
              <a:t>S8</a:t>
            </a:r>
            <a:endParaRPr lang="en-US" sz="1600" kern="0" dirty="0" smtClean="0">
              <a:solidFill>
                <a:srgbClr val="000000"/>
              </a:solidFill>
              <a:latin typeface="Calibri"/>
            </a:endParaRPr>
          </a:p>
          <a:p>
            <a:pPr lvl="0" algn="ctr">
              <a:defRPr/>
            </a:pPr>
            <a:r>
              <a:rPr lang="en-US" sz="800" kern="0" dirty="0" smtClean="0">
                <a:solidFill>
                  <a:srgbClr val="000000"/>
                </a:solidFill>
                <a:latin typeface="Calibri"/>
              </a:rPr>
              <a:t>1100001</a:t>
            </a:r>
            <a:endParaRPr lang="en-US" sz="800" kern="0" dirty="0" smtClean="0">
              <a:solidFill>
                <a:sysClr val="window" lastClr="FFFFFF"/>
              </a:solidFill>
              <a:latin typeface="Calibri"/>
            </a:endParaRPr>
          </a:p>
        </p:txBody>
      </p:sp>
      <p:cxnSp>
        <p:nvCxnSpPr>
          <p:cNvPr id="113" name="112 Conector recto de flecha"/>
          <p:cNvCxnSpPr>
            <a:stCxn id="89" idx="2"/>
            <a:endCxn id="111" idx="6"/>
          </p:cNvCxnSpPr>
          <p:nvPr/>
        </p:nvCxnSpPr>
        <p:spPr>
          <a:xfrm rot="10800000">
            <a:off x="3071802" y="4106859"/>
            <a:ext cx="490510" cy="1588"/>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5" name="114 Conector recto de flecha"/>
          <p:cNvCxnSpPr>
            <a:stCxn id="111" idx="1"/>
            <a:endCxn id="46" idx="4"/>
          </p:cNvCxnSpPr>
          <p:nvPr/>
        </p:nvCxnSpPr>
        <p:spPr>
          <a:xfrm rot="16200000" flipV="1">
            <a:off x="1873645" y="3310333"/>
            <a:ext cx="686349" cy="352179"/>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9" name="118 Forma"/>
          <p:cNvCxnSpPr>
            <a:stCxn id="84" idx="5"/>
            <a:endCxn id="88" idx="6"/>
          </p:cNvCxnSpPr>
          <p:nvPr/>
        </p:nvCxnSpPr>
        <p:spPr>
          <a:xfrm rot="5400000">
            <a:off x="6585995" y="3308376"/>
            <a:ext cx="1080060" cy="516906"/>
          </a:xfrm>
          <a:prstGeom prst="curvedConnector2">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1" name="120 CuadroTexto"/>
          <p:cNvSpPr txBox="1"/>
          <p:nvPr/>
        </p:nvSpPr>
        <p:spPr>
          <a:xfrm>
            <a:off x="2401384" y="2557051"/>
            <a:ext cx="527542" cy="276999"/>
          </a:xfrm>
          <a:prstGeom prst="rect">
            <a:avLst/>
          </a:prstGeom>
          <a:noFill/>
        </p:spPr>
        <p:txBody>
          <a:bodyPr wrap="square" rtlCol="0">
            <a:spAutoFit/>
          </a:bodyPr>
          <a:lstStyle/>
          <a:p>
            <a:r>
              <a:rPr lang="es-ES_tradnl" sz="1200" dirty="0" smtClean="0"/>
              <a:t>CLK</a:t>
            </a:r>
            <a:endParaRPr lang="es-ES" sz="1200" dirty="0"/>
          </a:p>
        </p:txBody>
      </p:sp>
      <p:cxnSp>
        <p:nvCxnSpPr>
          <p:cNvPr id="131" name="130 Forma"/>
          <p:cNvCxnSpPr>
            <a:stCxn id="46" idx="0"/>
            <a:endCxn id="46" idx="2"/>
          </p:cNvCxnSpPr>
          <p:nvPr/>
        </p:nvCxnSpPr>
        <p:spPr>
          <a:xfrm rot="16200000" flipH="1" flipV="1">
            <a:off x="1645832" y="2356243"/>
            <a:ext cx="392107" cy="397687"/>
          </a:xfrm>
          <a:prstGeom prst="curvedConnector4">
            <a:avLst>
              <a:gd name="adj1" fmla="val -58300"/>
              <a:gd name="adj2" fmla="val 157482"/>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4" name="133 CuadroTexto"/>
          <p:cNvSpPr txBox="1"/>
          <p:nvPr/>
        </p:nvSpPr>
        <p:spPr>
          <a:xfrm>
            <a:off x="1044062" y="2071678"/>
            <a:ext cx="527542" cy="276999"/>
          </a:xfrm>
          <a:prstGeom prst="rect">
            <a:avLst/>
          </a:prstGeom>
          <a:noFill/>
        </p:spPr>
        <p:txBody>
          <a:bodyPr wrap="square" rtlCol="0">
            <a:spAutoFit/>
          </a:bodyPr>
          <a:lstStyle/>
          <a:p>
            <a:r>
              <a:rPr lang="es-ES_tradnl" sz="1200" dirty="0" smtClean="0"/>
              <a:t>CLK’</a:t>
            </a:r>
            <a:endParaRPr lang="es-E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Marcador de contenido"/>
          <p:cNvSpPr>
            <a:spLocks noGrp="1"/>
          </p:cNvSpPr>
          <p:nvPr>
            <p:ph idx="1"/>
          </p:nvPr>
        </p:nvSpPr>
        <p:spPr/>
        <p:txBody>
          <a:bodyPr>
            <a:normAutofit fontScale="92500" lnSpcReduction="20000"/>
          </a:bodyPr>
          <a:lstStyle/>
          <a:p>
            <a:pPr algn="just"/>
            <a:r>
              <a:rPr lang="es-ES_tradnl" dirty="0" smtClean="0">
                <a:solidFill>
                  <a:schemeClr val="accent4">
                    <a:lumMod val="60000"/>
                    <a:lumOff val="40000"/>
                  </a:schemeClr>
                </a:solidFill>
              </a:rPr>
              <a:t>Con la implementación del circuito realizado durante este proyecto se busca</a:t>
            </a:r>
            <a:r>
              <a:rPr lang="es-ES" dirty="0" smtClean="0">
                <a:solidFill>
                  <a:schemeClr val="accent4">
                    <a:lumMod val="60000"/>
                    <a:lumOff val="40000"/>
                  </a:schemeClr>
                </a:solidFill>
              </a:rPr>
              <a:t> comprender, </a:t>
            </a:r>
            <a:r>
              <a:rPr lang="es-ES" dirty="0">
                <a:solidFill>
                  <a:schemeClr val="accent4">
                    <a:lumMod val="60000"/>
                    <a:lumOff val="40000"/>
                  </a:schemeClr>
                </a:solidFill>
              </a:rPr>
              <a:t>mediante </a:t>
            </a:r>
            <a:r>
              <a:rPr lang="es-ES" dirty="0" smtClean="0">
                <a:solidFill>
                  <a:schemeClr val="accent4">
                    <a:lumMod val="60000"/>
                    <a:lumOff val="40000"/>
                  </a:schemeClr>
                </a:solidFill>
              </a:rPr>
              <a:t>el análisis de la teoría y la manipulación </a:t>
            </a:r>
            <a:r>
              <a:rPr lang="es-ES" dirty="0">
                <a:solidFill>
                  <a:schemeClr val="accent4">
                    <a:lumMod val="60000"/>
                    <a:lumOff val="40000"/>
                  </a:schemeClr>
                </a:solidFill>
              </a:rPr>
              <a:t>de elementos de </a:t>
            </a:r>
            <a:r>
              <a:rPr lang="es-ES" dirty="0" smtClean="0">
                <a:solidFill>
                  <a:schemeClr val="accent4">
                    <a:lumMod val="60000"/>
                    <a:lumOff val="40000"/>
                  </a:schemeClr>
                </a:solidFill>
              </a:rPr>
              <a:t>memoria, la </a:t>
            </a:r>
            <a:r>
              <a:rPr lang="es-ES_tradnl" dirty="0" smtClean="0">
                <a:solidFill>
                  <a:schemeClr val="accent4">
                    <a:lumMod val="60000"/>
                    <a:lumOff val="40000"/>
                  </a:schemeClr>
                </a:solidFill>
              </a:rPr>
              <a:t>correcta</a:t>
            </a:r>
            <a:r>
              <a:rPr lang="es-ES" dirty="0" smtClean="0">
                <a:solidFill>
                  <a:schemeClr val="accent4">
                    <a:lumMod val="60000"/>
                    <a:lumOff val="40000"/>
                  </a:schemeClr>
                </a:solidFill>
              </a:rPr>
              <a:t> </a:t>
            </a:r>
            <a:r>
              <a:rPr lang="es-ES" dirty="0">
                <a:solidFill>
                  <a:schemeClr val="accent4">
                    <a:lumMod val="60000"/>
                    <a:lumOff val="40000"/>
                  </a:schemeClr>
                </a:solidFill>
              </a:rPr>
              <a:t>transferencia de datos entre </a:t>
            </a:r>
            <a:r>
              <a:rPr lang="es-ES" dirty="0" smtClean="0">
                <a:solidFill>
                  <a:schemeClr val="accent4">
                    <a:lumMod val="60000"/>
                    <a:lumOff val="40000"/>
                  </a:schemeClr>
                </a:solidFill>
              </a:rPr>
              <a:t>registros, </a:t>
            </a:r>
            <a:r>
              <a:rPr lang="es-ES_tradnl" dirty="0" smtClean="0">
                <a:solidFill>
                  <a:schemeClr val="accent4">
                    <a:lumMod val="60000"/>
                    <a:lumOff val="40000"/>
                  </a:schemeClr>
                </a:solidFill>
              </a:rPr>
              <a:t>realizando operaciones básicas como lo son la suma y la resta de dos datos de entrada. </a:t>
            </a:r>
          </a:p>
          <a:p>
            <a:pPr algn="just"/>
            <a:r>
              <a:rPr lang="es-ES_tradnl" dirty="0" smtClean="0">
                <a:solidFill>
                  <a:schemeClr val="accent4">
                    <a:lumMod val="60000"/>
                    <a:lumOff val="40000"/>
                  </a:schemeClr>
                </a:solidFill>
              </a:rPr>
              <a:t>La operación a realizar es la suma o resta del doble del primer dato con el segundo dato ingresado, es decir, 2A±B, siendo A el primer dato y B el segundo. La selección de la operación se realiza mediante una señal de entrada S/R’ que se explicará mas adelante. </a:t>
            </a:r>
          </a:p>
        </p:txBody>
      </p:sp>
      <p:sp>
        <p:nvSpPr>
          <p:cNvPr id="7" name="6 Título"/>
          <p:cNvSpPr>
            <a:spLocks noGrp="1"/>
          </p:cNvSpPr>
          <p:nvPr>
            <p:ph type="title"/>
          </p:nvPr>
        </p:nvSpPr>
        <p:spPr/>
        <p:txBody>
          <a:bodyPr>
            <a:normAutofit/>
          </a:bodyPr>
          <a:lstStyle/>
          <a:p>
            <a:r>
              <a:rPr lang="es-ES_tradnl" dirty="0" smtClean="0">
                <a:solidFill>
                  <a:schemeClr val="accent4">
                    <a:lumMod val="75000"/>
                  </a:schemeClr>
                </a:solidFill>
              </a:rPr>
              <a:t>Descripción del circuito</a:t>
            </a:r>
            <a:endParaRPr lang="es-E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pPr algn="ctr"/>
            <a:r>
              <a:rPr lang="es-ES_tradnl" dirty="0" smtClean="0">
                <a:solidFill>
                  <a:schemeClr val="accent4">
                    <a:lumMod val="75000"/>
                  </a:schemeClr>
                </a:solidFill>
              </a:rPr>
              <a:t>OPTIMIZACIÓN DEL DISEÑO</a:t>
            </a:r>
            <a:endParaRPr lang="es-E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ES_tradnl" dirty="0" smtClean="0">
                <a:solidFill>
                  <a:schemeClr val="accent4">
                    <a:lumMod val="60000"/>
                    <a:lumOff val="40000"/>
                  </a:schemeClr>
                </a:solidFill>
              </a:rPr>
              <a:t>Buscando que se realice la operación en un número mínimo de estados, se programa una FSM para que opere los datos automáticamente, simplemente se piden los datos de entrada A y B y la operación deseada (suma o resta).</a:t>
            </a:r>
          </a:p>
          <a:p>
            <a:pPr algn="just"/>
            <a:r>
              <a:rPr lang="es-ES_tradnl" dirty="0" smtClean="0">
                <a:solidFill>
                  <a:schemeClr val="accent4">
                    <a:lumMod val="60000"/>
                    <a:lumOff val="40000"/>
                  </a:schemeClr>
                </a:solidFill>
              </a:rPr>
              <a:t>Para poder implementar un diseño eficaz se piensa en sacrificar área, aumentado en el circuito un fulladder quien será el encargado de realizar la operación 2A.</a:t>
            </a:r>
            <a:endParaRPr lang="es-ES" dirty="0">
              <a:solidFill>
                <a:schemeClr val="accent4">
                  <a:lumMod val="60000"/>
                  <a:lumOff val="40000"/>
                </a:schemeClr>
              </a:solidFill>
            </a:endParaRPr>
          </a:p>
        </p:txBody>
      </p:sp>
      <p:sp>
        <p:nvSpPr>
          <p:cNvPr id="3" name="2 Título"/>
          <p:cNvSpPr>
            <a:spLocks noGrp="1"/>
          </p:cNvSpPr>
          <p:nvPr>
            <p:ph type="title"/>
          </p:nvPr>
        </p:nvSpPr>
        <p:spPr/>
        <p:txBody>
          <a:bodyPr/>
          <a:lstStyle/>
          <a:p>
            <a:r>
              <a:rPr lang="es-ES_tradnl" dirty="0" smtClean="0">
                <a:solidFill>
                  <a:schemeClr val="accent4">
                    <a:lumMod val="75000"/>
                  </a:schemeClr>
                </a:solidFill>
              </a:rPr>
              <a:t>OPTIMIZACIÓN</a:t>
            </a:r>
            <a:endParaRPr lang="es-E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_tradnl" dirty="0" smtClean="0">
                <a:solidFill>
                  <a:schemeClr val="accent4">
                    <a:lumMod val="60000"/>
                    <a:lumOff val="40000"/>
                  </a:schemeClr>
                </a:solidFill>
              </a:rPr>
              <a:t>Para que no se confunda la señal de reloj de la FSM con la del circuito anterior a esta ultima se le cambia el nombre por CAPTURAR y es una salida de la FSM.</a:t>
            </a:r>
          </a:p>
          <a:p>
            <a:r>
              <a:rPr lang="es-ES_tradnl" dirty="0" smtClean="0">
                <a:solidFill>
                  <a:schemeClr val="accent4">
                    <a:lumMod val="60000"/>
                    <a:lumOff val="40000"/>
                  </a:schemeClr>
                </a:solidFill>
              </a:rPr>
              <a:t>Las señales de entrada de la FSM son:</a:t>
            </a:r>
          </a:p>
          <a:p>
            <a:r>
              <a:rPr lang="es-ES_tradnl" dirty="0" smtClean="0">
                <a:solidFill>
                  <a:schemeClr val="accent4">
                    <a:lumMod val="60000"/>
                    <a:lumOff val="40000"/>
                  </a:schemeClr>
                </a:solidFill>
              </a:rPr>
              <a:t>A, B, S’/R, S (START), RESET, CLK</a:t>
            </a:r>
          </a:p>
          <a:p>
            <a:r>
              <a:rPr lang="es-ES_tradnl" dirty="0" smtClean="0">
                <a:solidFill>
                  <a:schemeClr val="accent4">
                    <a:lumMod val="60000"/>
                    <a:lumOff val="40000"/>
                  </a:schemeClr>
                </a:solidFill>
              </a:rPr>
              <a:t>Las señales de salida de la FSM son:</a:t>
            </a:r>
          </a:p>
          <a:p>
            <a:r>
              <a:rPr lang="es-ES_tradnl" dirty="0" smtClean="0">
                <a:solidFill>
                  <a:schemeClr val="accent4">
                    <a:lumMod val="60000"/>
                    <a:lumOff val="40000"/>
                  </a:schemeClr>
                </a:solidFill>
              </a:rPr>
              <a:t>CAPTURAR, OEN1, OEN2, EN3, EN4, EN5, OEN5 Y EN6.</a:t>
            </a:r>
            <a:endParaRPr lang="es-ES" dirty="0">
              <a:solidFill>
                <a:schemeClr val="accent4">
                  <a:lumMod val="60000"/>
                  <a:lumOff val="40000"/>
                </a:schemeClr>
              </a:solidFill>
            </a:endParaRPr>
          </a:p>
        </p:txBody>
      </p:sp>
      <p:sp>
        <p:nvSpPr>
          <p:cNvPr id="3" name="2 Título"/>
          <p:cNvSpPr>
            <a:spLocks noGrp="1"/>
          </p:cNvSpPr>
          <p:nvPr>
            <p:ph type="title"/>
          </p:nvPr>
        </p:nvSpPr>
        <p:spPr/>
        <p:txBody>
          <a:bodyPr/>
          <a:lstStyle/>
          <a:p>
            <a:r>
              <a:rPr lang="es-ES_tradnl" dirty="0" smtClean="0">
                <a:solidFill>
                  <a:schemeClr val="accent4">
                    <a:lumMod val="75000"/>
                  </a:schemeClr>
                </a:solidFill>
              </a:rPr>
              <a:t>SEÑALES</a:t>
            </a:r>
            <a:endParaRPr lang="es-E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solidFill>
                  <a:schemeClr val="accent4">
                    <a:lumMod val="75000"/>
                  </a:schemeClr>
                </a:solidFill>
              </a:rPr>
              <a:t>CODIGO AHDL DE LA FSM </a:t>
            </a:r>
            <a:endParaRPr lang="es-ES" dirty="0"/>
          </a:p>
        </p:txBody>
      </p:sp>
      <p:sp>
        <p:nvSpPr>
          <p:cNvPr id="4" name="3 Rectángulo"/>
          <p:cNvSpPr/>
          <p:nvPr/>
        </p:nvSpPr>
        <p:spPr>
          <a:xfrm>
            <a:off x="1928794" y="1363225"/>
            <a:ext cx="4929222" cy="4555093"/>
          </a:xfrm>
          <a:prstGeom prst="rect">
            <a:avLst/>
          </a:prstGeom>
          <a:ln>
            <a:solidFill>
              <a:schemeClr val="tx1"/>
            </a:solidFill>
          </a:ln>
        </p:spPr>
        <p:txBody>
          <a:bodyPr wrap="square">
            <a:spAutoFit/>
          </a:bodyPr>
          <a:lstStyle/>
          <a:p>
            <a:r>
              <a:rPr lang="es-ES" sz="1000" dirty="0" smtClean="0">
                <a:latin typeface="Consolas" pitchFamily="49" charset="0"/>
              </a:rPr>
              <a:t>SUBDESIGN fsm</a:t>
            </a:r>
          </a:p>
          <a:p>
            <a:r>
              <a:rPr lang="es-ES" sz="1000" dirty="0" smtClean="0">
                <a:latin typeface="Consolas" pitchFamily="49" charset="0"/>
              </a:rPr>
              <a:t>(</a:t>
            </a:r>
          </a:p>
          <a:p>
            <a:r>
              <a:rPr lang="es-ES" sz="1000" dirty="0" smtClean="0">
                <a:latin typeface="Consolas" pitchFamily="49" charset="0"/>
              </a:rPr>
              <a:t>CLK,S,RESET: INPUT;</a:t>
            </a:r>
          </a:p>
          <a:p>
            <a:r>
              <a:rPr lang="es-ES" sz="1000" dirty="0" smtClean="0">
                <a:latin typeface="Consolas" pitchFamily="49" charset="0"/>
              </a:rPr>
              <a:t>CAPTURAR,OEN1,OEN2,EN3,EN4,EN5,OEN5,EN6 : OUTPUT;</a:t>
            </a:r>
          </a:p>
          <a:p>
            <a:r>
              <a:rPr lang="es-ES" sz="1000" dirty="0" smtClean="0">
                <a:latin typeface="Consolas" pitchFamily="49" charset="0"/>
              </a:rPr>
              <a:t>)</a:t>
            </a:r>
          </a:p>
          <a:p>
            <a:r>
              <a:rPr lang="es-ES" sz="1000" dirty="0" smtClean="0">
                <a:latin typeface="Consolas" pitchFamily="49" charset="0"/>
              </a:rPr>
              <a:t>VARIABLE % estado salida %</a:t>
            </a:r>
          </a:p>
          <a:p>
            <a:r>
              <a:rPr lang="es-ES" sz="1000" dirty="0" smtClean="0">
                <a:latin typeface="Consolas" pitchFamily="49" charset="0"/>
              </a:rPr>
              <a:t>% actual actual %</a:t>
            </a:r>
          </a:p>
          <a:p>
            <a:r>
              <a:rPr lang="es-ES" sz="1000" dirty="0" smtClean="0">
                <a:latin typeface="Consolas" pitchFamily="49" charset="0"/>
              </a:rPr>
              <a:t>SS: MACHINE OF BITS (</a:t>
            </a:r>
          </a:p>
          <a:p>
            <a:r>
              <a:rPr lang="es-ES" sz="1000" dirty="0" smtClean="0">
                <a:latin typeface="Consolas" pitchFamily="49" charset="0"/>
              </a:rPr>
              <a:t>CAPTURAR,OEN1,OEN2,EN3,EN4,EN5,OEN5,EN6)</a:t>
            </a:r>
          </a:p>
          <a:p>
            <a:r>
              <a:rPr lang="es-ES" sz="1000" dirty="0" smtClean="0">
                <a:latin typeface="Consolas" pitchFamily="49" charset="0"/>
              </a:rPr>
              <a:t>WITH STATES (</a:t>
            </a:r>
          </a:p>
          <a:p>
            <a:r>
              <a:rPr lang="es-ES" sz="1000" dirty="0" smtClean="0">
                <a:latin typeface="Consolas" pitchFamily="49" charset="0"/>
              </a:rPr>
              <a:t>S1=B"01100010", % ESTADO DE ESPERA %</a:t>
            </a:r>
          </a:p>
          <a:p>
            <a:r>
              <a:rPr lang="es-ES" sz="1000" dirty="0" smtClean="0">
                <a:latin typeface="Consolas" pitchFamily="49" charset="0"/>
              </a:rPr>
              <a:t>S2=B"11100010", % CAPTURA DE DATOS EN REG1 Y REG2 %</a:t>
            </a:r>
          </a:p>
          <a:p>
            <a:r>
              <a:rPr lang="es-ES" sz="1000" dirty="0" smtClean="0">
                <a:latin typeface="Consolas" pitchFamily="49" charset="0"/>
              </a:rPr>
              <a:t>S3=B"00110010", % CARGAR REG1 EN REG3 %</a:t>
            </a:r>
          </a:p>
          <a:p>
            <a:r>
              <a:rPr lang="es-ES" sz="1000" dirty="0" smtClean="0">
                <a:latin typeface="Consolas" pitchFamily="49" charset="0"/>
              </a:rPr>
              <a:t>S4=B"01001110", % CARGAR REG2 EN REG4 Y CARGAR SUMA/RESTA EN REG5%</a:t>
            </a:r>
          </a:p>
          <a:p>
            <a:r>
              <a:rPr lang="es-ES" sz="1000" dirty="0" smtClean="0">
                <a:latin typeface="Consolas" pitchFamily="49" charset="0"/>
              </a:rPr>
              <a:t>S5=B"01100001"); % CARGAR REG5 EN REG6%</a:t>
            </a:r>
          </a:p>
          <a:p>
            <a:r>
              <a:rPr lang="es-ES" sz="1000" dirty="0" smtClean="0">
                <a:latin typeface="Consolas" pitchFamily="49" charset="0"/>
              </a:rPr>
              <a:t>BEGIN</a:t>
            </a:r>
          </a:p>
          <a:p>
            <a:r>
              <a:rPr lang="es-ES" sz="1000" dirty="0" smtClean="0">
                <a:latin typeface="Consolas" pitchFamily="49" charset="0"/>
              </a:rPr>
              <a:t>SS.CLK=CLK;</a:t>
            </a:r>
          </a:p>
          <a:p>
            <a:r>
              <a:rPr lang="es-ES" sz="1000" dirty="0" smtClean="0">
                <a:latin typeface="Consolas" pitchFamily="49" charset="0"/>
              </a:rPr>
              <a:t>SS.RESET=RESET;</a:t>
            </a:r>
          </a:p>
          <a:p>
            <a:r>
              <a:rPr lang="es-ES" sz="1000" dirty="0" smtClean="0">
                <a:latin typeface="Consolas" pitchFamily="49" charset="0"/>
              </a:rPr>
              <a:t>TABLE % estado entrada entrada entrada estado %</a:t>
            </a:r>
          </a:p>
          <a:p>
            <a:r>
              <a:rPr lang="es-ES" sz="1000" dirty="0" smtClean="0">
                <a:latin typeface="Consolas" pitchFamily="49" charset="0"/>
              </a:rPr>
              <a:t>% actual actual actual actual siguiente %</a:t>
            </a:r>
          </a:p>
          <a:p>
            <a:r>
              <a:rPr lang="es-ES" sz="1000" dirty="0" smtClean="0">
                <a:latin typeface="Consolas" pitchFamily="49" charset="0"/>
              </a:rPr>
              <a:t>SS, S =&gt; SS;</a:t>
            </a:r>
          </a:p>
          <a:p>
            <a:r>
              <a:rPr lang="es-ES" sz="1000" dirty="0" smtClean="0">
                <a:latin typeface="Consolas" pitchFamily="49" charset="0"/>
              </a:rPr>
              <a:t>S1, 0 =&gt; S1;</a:t>
            </a:r>
          </a:p>
          <a:p>
            <a:r>
              <a:rPr lang="es-ES" sz="1000" dirty="0" smtClean="0">
                <a:latin typeface="Consolas" pitchFamily="49" charset="0"/>
              </a:rPr>
              <a:t>S1, 1 =&gt; S2;</a:t>
            </a:r>
          </a:p>
          <a:p>
            <a:r>
              <a:rPr lang="es-ES" sz="1000" dirty="0" smtClean="0">
                <a:latin typeface="Consolas" pitchFamily="49" charset="0"/>
              </a:rPr>
              <a:t>S2, X =&gt; S3;</a:t>
            </a:r>
          </a:p>
          <a:p>
            <a:r>
              <a:rPr lang="es-ES" sz="1000" dirty="0" smtClean="0">
                <a:latin typeface="Consolas" pitchFamily="49" charset="0"/>
              </a:rPr>
              <a:t>S3, X =&gt; S4;</a:t>
            </a:r>
          </a:p>
          <a:p>
            <a:r>
              <a:rPr lang="es-ES" sz="1000" dirty="0" smtClean="0">
                <a:latin typeface="Consolas" pitchFamily="49" charset="0"/>
              </a:rPr>
              <a:t>S4, X =&gt; S5;</a:t>
            </a:r>
          </a:p>
          <a:p>
            <a:r>
              <a:rPr lang="es-ES" sz="1000" dirty="0" smtClean="0">
                <a:latin typeface="Consolas" pitchFamily="49" charset="0"/>
              </a:rPr>
              <a:t>S5, X =&gt; S1;</a:t>
            </a:r>
          </a:p>
          <a:p>
            <a:r>
              <a:rPr lang="es-ES" sz="1000" dirty="0" smtClean="0">
                <a:latin typeface="Consolas" pitchFamily="49" charset="0"/>
              </a:rPr>
              <a:t>END TABLE;</a:t>
            </a:r>
          </a:p>
          <a:p>
            <a:r>
              <a:rPr lang="es-ES" sz="1000" dirty="0" smtClean="0">
                <a:latin typeface="Consolas" pitchFamily="49" charset="0"/>
              </a:rPr>
              <a:t>END;</a:t>
            </a:r>
            <a:endParaRPr lang="es-ES" sz="1000" dirty="0">
              <a:latin typeface="Consolas"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srcRect/>
          <a:stretch>
            <a:fillRect/>
          </a:stretch>
        </p:blipFill>
        <p:spPr bwMode="auto">
          <a:xfrm>
            <a:off x="4524312" y="4376330"/>
            <a:ext cx="1415965" cy="1143008"/>
          </a:xfrm>
          <a:prstGeom prst="rect">
            <a:avLst/>
          </a:prstGeom>
          <a:noFill/>
          <a:ln w="9525">
            <a:noFill/>
            <a:miter lim="800000"/>
            <a:headEnd/>
            <a:tailEnd/>
          </a:ln>
          <a:effectLst/>
        </p:spPr>
      </p:pic>
      <p:sp>
        <p:nvSpPr>
          <p:cNvPr id="2" name="1 Proceso"/>
          <p:cNvSpPr/>
          <p:nvPr/>
        </p:nvSpPr>
        <p:spPr>
          <a:xfrm>
            <a:off x="1274009" y="1643050"/>
            <a:ext cx="1071570" cy="1428760"/>
          </a:xfrm>
          <a:prstGeom prst="flowChartProcess">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smtClean="0">
                <a:solidFill>
                  <a:schemeClr val="accent4">
                    <a:lumMod val="75000"/>
                  </a:schemeClr>
                </a:solidFill>
              </a:rPr>
              <a:t>REG 1</a:t>
            </a:r>
            <a:endParaRPr lang="es-ES" dirty="0">
              <a:solidFill>
                <a:schemeClr val="accent4">
                  <a:lumMod val="75000"/>
                </a:schemeClr>
              </a:solidFill>
            </a:endParaRPr>
          </a:p>
        </p:txBody>
      </p:sp>
      <p:sp>
        <p:nvSpPr>
          <p:cNvPr id="3" name="2 Proceso"/>
          <p:cNvSpPr/>
          <p:nvPr/>
        </p:nvSpPr>
        <p:spPr>
          <a:xfrm>
            <a:off x="1226290" y="3786190"/>
            <a:ext cx="1071570" cy="1428760"/>
          </a:xfrm>
          <a:prstGeom prst="flowChartProcess">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smtClean="0">
                <a:solidFill>
                  <a:schemeClr val="accent4">
                    <a:lumMod val="75000"/>
                  </a:schemeClr>
                </a:solidFill>
              </a:rPr>
              <a:t>REG 2</a:t>
            </a:r>
            <a:endParaRPr lang="es-ES" dirty="0">
              <a:solidFill>
                <a:schemeClr val="accent4">
                  <a:lumMod val="75000"/>
                </a:schemeClr>
              </a:solidFill>
            </a:endParaRPr>
          </a:p>
        </p:txBody>
      </p:sp>
      <p:sp>
        <p:nvSpPr>
          <p:cNvPr id="4" name="3 Flecha derecha"/>
          <p:cNvSpPr/>
          <p:nvPr/>
        </p:nvSpPr>
        <p:spPr>
          <a:xfrm>
            <a:off x="11875" y="1643050"/>
            <a:ext cx="1159462" cy="762005"/>
          </a:xfrm>
          <a:prstGeom prst="rightArrow">
            <a:avLst/>
          </a:prstGeom>
          <a:solidFill>
            <a:schemeClr val="bg1"/>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600" dirty="0" smtClean="0">
                <a:solidFill>
                  <a:schemeClr val="accent4">
                    <a:lumMod val="75000"/>
                  </a:schemeClr>
                </a:solidFill>
              </a:rPr>
              <a:t>DATO A</a:t>
            </a:r>
            <a:endParaRPr lang="es-ES" sz="1600" dirty="0">
              <a:solidFill>
                <a:schemeClr val="accent4">
                  <a:lumMod val="75000"/>
                </a:schemeClr>
              </a:solidFill>
            </a:endParaRPr>
          </a:p>
        </p:txBody>
      </p:sp>
      <p:sp>
        <p:nvSpPr>
          <p:cNvPr id="5" name="4 Flecha derecha"/>
          <p:cNvSpPr/>
          <p:nvPr/>
        </p:nvSpPr>
        <p:spPr>
          <a:xfrm>
            <a:off x="11875" y="3738565"/>
            <a:ext cx="1159462" cy="762005"/>
          </a:xfrm>
          <a:prstGeom prst="rightArrow">
            <a:avLst/>
          </a:prstGeom>
          <a:solidFill>
            <a:schemeClr val="bg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600" dirty="0" smtClean="0">
                <a:solidFill>
                  <a:schemeClr val="accent4">
                    <a:lumMod val="75000"/>
                  </a:schemeClr>
                </a:solidFill>
              </a:rPr>
              <a:t>DATO B</a:t>
            </a:r>
            <a:endParaRPr lang="es-ES" sz="1600" dirty="0">
              <a:solidFill>
                <a:schemeClr val="accent4">
                  <a:lumMod val="75000"/>
                </a:schemeClr>
              </a:solidFill>
            </a:endParaRPr>
          </a:p>
        </p:txBody>
      </p:sp>
      <p:cxnSp>
        <p:nvCxnSpPr>
          <p:cNvPr id="6" name="5 Conector angular"/>
          <p:cNvCxnSpPr/>
          <p:nvPr/>
        </p:nvCxnSpPr>
        <p:spPr>
          <a:xfrm>
            <a:off x="976194" y="2738433"/>
            <a:ext cx="313228" cy="119063"/>
          </a:xfrm>
          <a:prstGeom prst="bentConnector3">
            <a:avLst>
              <a:gd name="adj1" fmla="val 50000"/>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8" name="7 Triángulo isósceles"/>
          <p:cNvSpPr/>
          <p:nvPr/>
        </p:nvSpPr>
        <p:spPr>
          <a:xfrm rot="5246317">
            <a:off x="1274120" y="2730289"/>
            <a:ext cx="248100" cy="165778"/>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8 Triángulo isósceles"/>
          <p:cNvSpPr/>
          <p:nvPr/>
        </p:nvSpPr>
        <p:spPr>
          <a:xfrm rot="5246317">
            <a:off x="1178714" y="4861554"/>
            <a:ext cx="248100" cy="165778"/>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11 CuadroTexto"/>
          <p:cNvSpPr txBox="1"/>
          <p:nvPr/>
        </p:nvSpPr>
        <p:spPr>
          <a:xfrm>
            <a:off x="0" y="4795075"/>
            <a:ext cx="1012007" cy="276999"/>
          </a:xfrm>
          <a:prstGeom prst="rect">
            <a:avLst/>
          </a:prstGeom>
          <a:noFill/>
        </p:spPr>
        <p:txBody>
          <a:bodyPr wrap="square" rtlCol="0">
            <a:spAutoFit/>
          </a:bodyPr>
          <a:lstStyle/>
          <a:p>
            <a:r>
              <a:rPr lang="es-ES_tradnl" sz="1200" dirty="0" smtClean="0"/>
              <a:t>CAPTURAR</a:t>
            </a:r>
            <a:endParaRPr lang="es-ES" sz="1200" dirty="0"/>
          </a:p>
        </p:txBody>
      </p:sp>
      <p:sp>
        <p:nvSpPr>
          <p:cNvPr id="13" name="12 CuadroTexto"/>
          <p:cNvSpPr txBox="1"/>
          <p:nvPr/>
        </p:nvSpPr>
        <p:spPr>
          <a:xfrm>
            <a:off x="0" y="2714621"/>
            <a:ext cx="1083445" cy="276999"/>
          </a:xfrm>
          <a:prstGeom prst="rect">
            <a:avLst/>
          </a:prstGeom>
          <a:noFill/>
        </p:spPr>
        <p:txBody>
          <a:bodyPr wrap="square" rtlCol="0">
            <a:spAutoFit/>
          </a:bodyPr>
          <a:lstStyle/>
          <a:p>
            <a:r>
              <a:rPr lang="es-ES_tradnl" sz="1200" dirty="0" smtClean="0"/>
              <a:t>CAPTURAR</a:t>
            </a:r>
            <a:endParaRPr lang="es-ES" sz="1200" dirty="0"/>
          </a:p>
        </p:txBody>
      </p:sp>
      <p:sp>
        <p:nvSpPr>
          <p:cNvPr id="20" name="19 Proceso"/>
          <p:cNvSpPr/>
          <p:nvPr/>
        </p:nvSpPr>
        <p:spPr>
          <a:xfrm>
            <a:off x="3155147" y="1643050"/>
            <a:ext cx="1071570" cy="1428760"/>
          </a:xfrm>
          <a:prstGeom prst="flowChartProcess">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smtClean="0">
                <a:solidFill>
                  <a:schemeClr val="accent4">
                    <a:lumMod val="75000"/>
                  </a:schemeClr>
                </a:solidFill>
              </a:rPr>
              <a:t>REG 3</a:t>
            </a:r>
            <a:endParaRPr lang="es-ES" dirty="0">
              <a:solidFill>
                <a:schemeClr val="accent4">
                  <a:lumMod val="75000"/>
                </a:schemeClr>
              </a:solidFill>
            </a:endParaRPr>
          </a:p>
        </p:txBody>
      </p:sp>
      <p:sp>
        <p:nvSpPr>
          <p:cNvPr id="21" name="20 Proceso"/>
          <p:cNvSpPr/>
          <p:nvPr/>
        </p:nvSpPr>
        <p:spPr>
          <a:xfrm>
            <a:off x="3047896" y="3786190"/>
            <a:ext cx="1071570" cy="1428760"/>
          </a:xfrm>
          <a:prstGeom prst="flowChartProcess">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smtClean="0">
                <a:solidFill>
                  <a:schemeClr val="accent4">
                    <a:lumMod val="75000"/>
                  </a:schemeClr>
                </a:solidFill>
              </a:rPr>
              <a:t>REG 4</a:t>
            </a:r>
            <a:endParaRPr lang="es-ES" dirty="0">
              <a:solidFill>
                <a:schemeClr val="accent4">
                  <a:lumMod val="75000"/>
                </a:schemeClr>
              </a:solidFill>
            </a:endParaRPr>
          </a:p>
        </p:txBody>
      </p:sp>
      <p:sp>
        <p:nvSpPr>
          <p:cNvPr id="23" name="22 Cheurón"/>
          <p:cNvSpPr/>
          <p:nvPr/>
        </p:nvSpPr>
        <p:spPr>
          <a:xfrm>
            <a:off x="2453018" y="2143116"/>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24" name="23 Cheurón"/>
          <p:cNvSpPr/>
          <p:nvPr/>
        </p:nvSpPr>
        <p:spPr>
          <a:xfrm>
            <a:off x="2667332" y="2143116"/>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25" name="24 Cheurón"/>
          <p:cNvSpPr/>
          <p:nvPr/>
        </p:nvSpPr>
        <p:spPr>
          <a:xfrm>
            <a:off x="2881646" y="2143116"/>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50" name="49 Proceso"/>
          <p:cNvSpPr/>
          <p:nvPr/>
        </p:nvSpPr>
        <p:spPr>
          <a:xfrm>
            <a:off x="5857884" y="3929066"/>
            <a:ext cx="1214446" cy="1643074"/>
          </a:xfrm>
          <a:prstGeom prst="flowChartProcess">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400" dirty="0" smtClean="0">
                <a:solidFill>
                  <a:schemeClr val="accent4">
                    <a:lumMod val="75000"/>
                  </a:schemeClr>
                </a:solidFill>
              </a:rPr>
              <a:t>FULLADDER</a:t>
            </a:r>
          </a:p>
          <a:p>
            <a:pPr algn="ctr"/>
            <a:r>
              <a:rPr lang="es-ES_tradnl" sz="1400" dirty="0" smtClean="0">
                <a:solidFill>
                  <a:schemeClr val="accent4">
                    <a:lumMod val="75000"/>
                  </a:schemeClr>
                </a:solidFill>
              </a:rPr>
              <a:t>2</a:t>
            </a:r>
            <a:endParaRPr lang="es-ES" sz="1400" dirty="0">
              <a:solidFill>
                <a:schemeClr val="accent4">
                  <a:lumMod val="75000"/>
                </a:schemeClr>
              </a:solidFill>
            </a:endParaRPr>
          </a:p>
        </p:txBody>
      </p:sp>
      <p:sp>
        <p:nvSpPr>
          <p:cNvPr id="85" name="84 Cheurón"/>
          <p:cNvSpPr/>
          <p:nvPr/>
        </p:nvSpPr>
        <p:spPr>
          <a:xfrm>
            <a:off x="4298531" y="2071678"/>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86" name="85 Cheurón"/>
          <p:cNvSpPr/>
          <p:nvPr/>
        </p:nvSpPr>
        <p:spPr>
          <a:xfrm>
            <a:off x="4512437" y="2071678"/>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87" name="86 Cheurón"/>
          <p:cNvSpPr/>
          <p:nvPr/>
        </p:nvSpPr>
        <p:spPr>
          <a:xfrm>
            <a:off x="4726751" y="2071678"/>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88" name="87 Cheurón"/>
          <p:cNvSpPr/>
          <p:nvPr/>
        </p:nvSpPr>
        <p:spPr>
          <a:xfrm>
            <a:off x="4941065" y="2071678"/>
            <a:ext cx="214314" cy="285752"/>
          </a:xfrm>
          <a:prstGeom prst="chevron">
            <a:avLst/>
          </a:prstGeom>
          <a:solidFill>
            <a:srgbClr val="E78BDA"/>
          </a:solidFill>
          <a:ln>
            <a:solidFill>
              <a:srgbClr val="DD8D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06" name="105 Flecha derecha"/>
          <p:cNvSpPr/>
          <p:nvPr/>
        </p:nvSpPr>
        <p:spPr>
          <a:xfrm>
            <a:off x="6477076" y="1857364"/>
            <a:ext cx="928693" cy="571504"/>
          </a:xfrm>
          <a:prstGeom prst="rightArrow">
            <a:avLst/>
          </a:prstGeom>
          <a:solidFill>
            <a:schemeClr val="bg1"/>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050" dirty="0" smtClean="0">
                <a:solidFill>
                  <a:schemeClr val="accent4">
                    <a:lumMod val="75000"/>
                  </a:schemeClr>
                </a:solidFill>
              </a:rPr>
              <a:t>DATO 2A</a:t>
            </a:r>
            <a:endParaRPr lang="es-ES" sz="1050" dirty="0">
              <a:solidFill>
                <a:schemeClr val="accent4">
                  <a:lumMod val="75000"/>
                </a:schemeClr>
              </a:solidFill>
            </a:endParaRPr>
          </a:p>
        </p:txBody>
      </p:sp>
      <p:sp>
        <p:nvSpPr>
          <p:cNvPr id="107" name="106 Título"/>
          <p:cNvSpPr>
            <a:spLocks noGrp="1"/>
          </p:cNvSpPr>
          <p:nvPr>
            <p:ph type="title"/>
          </p:nvPr>
        </p:nvSpPr>
        <p:spPr>
          <a:xfrm>
            <a:off x="428596" y="214290"/>
            <a:ext cx="8229600" cy="1143000"/>
          </a:xfrm>
        </p:spPr>
        <p:txBody>
          <a:bodyPr/>
          <a:lstStyle/>
          <a:p>
            <a:r>
              <a:rPr lang="es-ES_tradnl" dirty="0" smtClean="0">
                <a:solidFill>
                  <a:schemeClr val="accent4">
                    <a:lumMod val="75000"/>
                  </a:schemeClr>
                </a:solidFill>
              </a:rPr>
              <a:t>FLUJO DE DATOS</a:t>
            </a:r>
            <a:endParaRPr lang="es-ES" dirty="0">
              <a:solidFill>
                <a:schemeClr val="accent4">
                  <a:lumMod val="75000"/>
                </a:schemeClr>
              </a:solidFill>
            </a:endParaRPr>
          </a:p>
        </p:txBody>
      </p:sp>
      <p:cxnSp>
        <p:nvCxnSpPr>
          <p:cNvPr id="109" name="108 Conector recto"/>
          <p:cNvCxnSpPr/>
          <p:nvPr/>
        </p:nvCxnSpPr>
        <p:spPr>
          <a:xfrm rot="5400000">
            <a:off x="4917253" y="5483619"/>
            <a:ext cx="64294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109 CuadroTexto"/>
          <p:cNvSpPr txBox="1"/>
          <p:nvPr/>
        </p:nvSpPr>
        <p:spPr>
          <a:xfrm>
            <a:off x="4952972" y="5733652"/>
            <a:ext cx="642942" cy="338554"/>
          </a:xfrm>
          <a:prstGeom prst="rect">
            <a:avLst/>
          </a:prstGeom>
          <a:noFill/>
        </p:spPr>
        <p:txBody>
          <a:bodyPr wrap="square" rtlCol="0">
            <a:spAutoFit/>
          </a:bodyPr>
          <a:lstStyle/>
          <a:p>
            <a:r>
              <a:rPr lang="es-ES_tradnl" sz="1600" dirty="0" smtClean="0"/>
              <a:t>S’/R </a:t>
            </a:r>
            <a:endParaRPr lang="es-ES" sz="1600" dirty="0"/>
          </a:p>
        </p:txBody>
      </p:sp>
      <p:cxnSp>
        <p:nvCxnSpPr>
          <p:cNvPr id="60" name="59 Conector recto de flecha"/>
          <p:cNvCxnSpPr/>
          <p:nvPr/>
        </p:nvCxnSpPr>
        <p:spPr>
          <a:xfrm rot="5400000" flipH="1" flipV="1">
            <a:off x="905216" y="2798087"/>
            <a:ext cx="142876" cy="1588"/>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1" name="60 Conector angular"/>
          <p:cNvCxnSpPr/>
          <p:nvPr/>
        </p:nvCxnSpPr>
        <p:spPr>
          <a:xfrm>
            <a:off x="928996" y="4845304"/>
            <a:ext cx="313228" cy="119063"/>
          </a:xfrm>
          <a:prstGeom prst="bentConnector3">
            <a:avLst>
              <a:gd name="adj1" fmla="val 50000"/>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61 Conector recto de flecha"/>
          <p:cNvCxnSpPr/>
          <p:nvPr/>
        </p:nvCxnSpPr>
        <p:spPr>
          <a:xfrm rot="5400000" flipH="1" flipV="1">
            <a:off x="858018" y="4904958"/>
            <a:ext cx="142876" cy="1588"/>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7" name="56 Conector angular"/>
          <p:cNvCxnSpPr/>
          <p:nvPr/>
        </p:nvCxnSpPr>
        <p:spPr>
          <a:xfrm>
            <a:off x="2857822" y="2726558"/>
            <a:ext cx="313228" cy="119063"/>
          </a:xfrm>
          <a:prstGeom prst="bentConnector3">
            <a:avLst>
              <a:gd name="adj1" fmla="val 50000"/>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58" name="57 Triángulo isósceles"/>
          <p:cNvSpPr/>
          <p:nvPr/>
        </p:nvSpPr>
        <p:spPr>
          <a:xfrm rot="5246317">
            <a:off x="3155748" y="2718414"/>
            <a:ext cx="248100" cy="165778"/>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59" name="58 Conector recto de flecha"/>
          <p:cNvCxnSpPr/>
          <p:nvPr/>
        </p:nvCxnSpPr>
        <p:spPr>
          <a:xfrm rot="5400000" flipH="1" flipV="1">
            <a:off x="2786844" y="2786212"/>
            <a:ext cx="142876" cy="1588"/>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p:nvPr/>
        </p:nvCxnSpPr>
        <p:spPr>
          <a:xfrm>
            <a:off x="2726821" y="4910646"/>
            <a:ext cx="313228" cy="119063"/>
          </a:xfrm>
          <a:prstGeom prst="bentConnector3">
            <a:avLst>
              <a:gd name="adj1" fmla="val 50000"/>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64" name="63 Triángulo isósceles"/>
          <p:cNvSpPr/>
          <p:nvPr/>
        </p:nvSpPr>
        <p:spPr>
          <a:xfrm rot="5246317">
            <a:off x="3024747" y="4902502"/>
            <a:ext cx="248100" cy="165778"/>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65" name="64 Conector recto de flecha"/>
          <p:cNvCxnSpPr/>
          <p:nvPr/>
        </p:nvCxnSpPr>
        <p:spPr>
          <a:xfrm rot="5400000" flipH="1" flipV="1">
            <a:off x="2655843" y="4970300"/>
            <a:ext cx="142876" cy="1588"/>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65 CuadroTexto"/>
          <p:cNvSpPr txBox="1"/>
          <p:nvPr/>
        </p:nvSpPr>
        <p:spPr>
          <a:xfrm>
            <a:off x="2428860" y="2690870"/>
            <a:ext cx="714380" cy="285752"/>
          </a:xfrm>
          <a:prstGeom prst="rect">
            <a:avLst/>
          </a:prstGeom>
          <a:noFill/>
        </p:spPr>
        <p:txBody>
          <a:bodyPr wrap="square" rtlCol="0">
            <a:spAutoFit/>
          </a:bodyPr>
          <a:lstStyle/>
          <a:p>
            <a:r>
              <a:rPr lang="es-ES_tradnl" sz="1200" dirty="0" smtClean="0"/>
              <a:t>EN3</a:t>
            </a:r>
            <a:endParaRPr lang="es-ES" sz="1200" dirty="0"/>
          </a:p>
        </p:txBody>
      </p:sp>
      <p:sp>
        <p:nvSpPr>
          <p:cNvPr id="67" name="66 CuadroTexto"/>
          <p:cNvSpPr txBox="1"/>
          <p:nvPr/>
        </p:nvSpPr>
        <p:spPr>
          <a:xfrm>
            <a:off x="2285984" y="4857760"/>
            <a:ext cx="714380" cy="285752"/>
          </a:xfrm>
          <a:prstGeom prst="rect">
            <a:avLst/>
          </a:prstGeom>
          <a:noFill/>
        </p:spPr>
        <p:txBody>
          <a:bodyPr wrap="square" rtlCol="0">
            <a:spAutoFit/>
          </a:bodyPr>
          <a:lstStyle/>
          <a:p>
            <a:r>
              <a:rPr lang="es-ES_tradnl" sz="1200" dirty="0" smtClean="0"/>
              <a:t>EN4</a:t>
            </a:r>
            <a:endParaRPr lang="es-ES" sz="1200" dirty="0"/>
          </a:p>
        </p:txBody>
      </p:sp>
      <p:sp>
        <p:nvSpPr>
          <p:cNvPr id="68" name="67 Proceso"/>
          <p:cNvSpPr/>
          <p:nvPr/>
        </p:nvSpPr>
        <p:spPr>
          <a:xfrm>
            <a:off x="5214942" y="1500174"/>
            <a:ext cx="1214446" cy="1571636"/>
          </a:xfrm>
          <a:prstGeom prst="flowChartProcess">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400" dirty="0" smtClean="0">
                <a:solidFill>
                  <a:schemeClr val="accent4">
                    <a:lumMod val="75000"/>
                  </a:schemeClr>
                </a:solidFill>
              </a:rPr>
              <a:t>FULLADDER</a:t>
            </a:r>
          </a:p>
          <a:p>
            <a:pPr algn="ctr"/>
            <a:r>
              <a:rPr lang="es-ES_tradnl" sz="1400" dirty="0" smtClean="0">
                <a:solidFill>
                  <a:schemeClr val="accent4">
                    <a:lumMod val="75000"/>
                  </a:schemeClr>
                </a:solidFill>
              </a:rPr>
              <a:t>1</a:t>
            </a:r>
            <a:endParaRPr lang="es-ES" sz="1400" dirty="0">
              <a:solidFill>
                <a:schemeClr val="accent4">
                  <a:lumMod val="75000"/>
                </a:schemeClr>
              </a:solidFill>
            </a:endParaRPr>
          </a:p>
        </p:txBody>
      </p:sp>
      <p:sp>
        <p:nvSpPr>
          <p:cNvPr id="76" name="75 Cheurón"/>
          <p:cNvSpPr/>
          <p:nvPr/>
        </p:nvSpPr>
        <p:spPr>
          <a:xfrm>
            <a:off x="2357422" y="4214818"/>
            <a:ext cx="214314" cy="285752"/>
          </a:xfrm>
          <a:prstGeom prst="chevron">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77" name="76 Cheurón"/>
          <p:cNvSpPr/>
          <p:nvPr/>
        </p:nvSpPr>
        <p:spPr>
          <a:xfrm>
            <a:off x="2571736" y="4214818"/>
            <a:ext cx="214314" cy="285752"/>
          </a:xfrm>
          <a:prstGeom prst="chevron">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78" name="77 Cheurón"/>
          <p:cNvSpPr/>
          <p:nvPr/>
        </p:nvSpPr>
        <p:spPr>
          <a:xfrm>
            <a:off x="2786050" y="4214818"/>
            <a:ext cx="214314" cy="285752"/>
          </a:xfrm>
          <a:prstGeom prst="chevron">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82" name="81 Cheurón"/>
          <p:cNvSpPr/>
          <p:nvPr/>
        </p:nvSpPr>
        <p:spPr>
          <a:xfrm>
            <a:off x="4202935" y="4814482"/>
            <a:ext cx="214314" cy="285752"/>
          </a:xfrm>
          <a:prstGeom prst="chevron">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83" name="82 Cheurón"/>
          <p:cNvSpPr/>
          <p:nvPr/>
        </p:nvSpPr>
        <p:spPr>
          <a:xfrm>
            <a:off x="4417249" y="4814482"/>
            <a:ext cx="214314" cy="285752"/>
          </a:xfrm>
          <a:prstGeom prst="chevron">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84" name="83 Cheurón"/>
          <p:cNvSpPr/>
          <p:nvPr/>
        </p:nvSpPr>
        <p:spPr>
          <a:xfrm>
            <a:off x="4631563" y="4814482"/>
            <a:ext cx="214314" cy="285752"/>
          </a:xfrm>
          <a:prstGeom prst="chevron">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97" name="96 Cheurón"/>
          <p:cNvSpPr/>
          <p:nvPr/>
        </p:nvSpPr>
        <p:spPr>
          <a:xfrm>
            <a:off x="5584007" y="4804958"/>
            <a:ext cx="214314" cy="285752"/>
          </a:xfrm>
          <a:prstGeom prst="chevron">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08" name="107 Cheurón"/>
          <p:cNvSpPr/>
          <p:nvPr/>
        </p:nvSpPr>
        <p:spPr>
          <a:xfrm>
            <a:off x="6679515" y="3250311"/>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11" name="110 Cheurón"/>
          <p:cNvSpPr/>
          <p:nvPr/>
        </p:nvSpPr>
        <p:spPr>
          <a:xfrm rot="5400000">
            <a:off x="7012861" y="2452900"/>
            <a:ext cx="214314" cy="285752"/>
          </a:xfrm>
          <a:prstGeom prst="chevron">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12" name="111 Cheurón"/>
          <p:cNvSpPr/>
          <p:nvPr/>
        </p:nvSpPr>
        <p:spPr>
          <a:xfrm rot="5400000">
            <a:off x="7012861" y="2679089"/>
            <a:ext cx="214314" cy="285752"/>
          </a:xfrm>
          <a:prstGeom prst="chevron">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13" name="112 Cheurón"/>
          <p:cNvSpPr/>
          <p:nvPr/>
        </p:nvSpPr>
        <p:spPr>
          <a:xfrm rot="5400000">
            <a:off x="7012861" y="2905278"/>
            <a:ext cx="214314" cy="285752"/>
          </a:xfrm>
          <a:prstGeom prst="chevron">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14" name="113 Cheurón"/>
          <p:cNvSpPr/>
          <p:nvPr/>
        </p:nvSpPr>
        <p:spPr>
          <a:xfrm>
            <a:off x="6905704" y="3250311"/>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15" name="114 Cheurón"/>
          <p:cNvSpPr/>
          <p:nvPr/>
        </p:nvSpPr>
        <p:spPr>
          <a:xfrm>
            <a:off x="5345943" y="4070406"/>
            <a:ext cx="214314" cy="285752"/>
          </a:xfrm>
          <a:prstGeom prst="chevron">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16" name="115 Cheurón"/>
          <p:cNvSpPr/>
          <p:nvPr/>
        </p:nvSpPr>
        <p:spPr>
          <a:xfrm>
            <a:off x="5572132" y="4071942"/>
            <a:ext cx="214314" cy="285752"/>
          </a:xfrm>
          <a:prstGeom prst="chevron">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17" name="116 Cheurón"/>
          <p:cNvSpPr/>
          <p:nvPr/>
        </p:nvSpPr>
        <p:spPr>
          <a:xfrm>
            <a:off x="5119754" y="4070030"/>
            <a:ext cx="214314" cy="285752"/>
          </a:xfrm>
          <a:prstGeom prst="chevron">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18" name="117 Cheurón"/>
          <p:cNvSpPr/>
          <p:nvPr/>
        </p:nvSpPr>
        <p:spPr>
          <a:xfrm>
            <a:off x="6226949" y="3260274"/>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19" name="118 Cheurón"/>
          <p:cNvSpPr/>
          <p:nvPr/>
        </p:nvSpPr>
        <p:spPr>
          <a:xfrm>
            <a:off x="6452950" y="3260274"/>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20" name="119 Cheurón"/>
          <p:cNvSpPr/>
          <p:nvPr/>
        </p:nvSpPr>
        <p:spPr>
          <a:xfrm>
            <a:off x="5774571" y="3260274"/>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21" name="120 Cheurón"/>
          <p:cNvSpPr/>
          <p:nvPr/>
        </p:nvSpPr>
        <p:spPr>
          <a:xfrm>
            <a:off x="6000760" y="3260274"/>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22" name="121 Cheurón"/>
          <p:cNvSpPr/>
          <p:nvPr/>
        </p:nvSpPr>
        <p:spPr>
          <a:xfrm>
            <a:off x="5548382" y="3260274"/>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23" name="122 Cheurón"/>
          <p:cNvSpPr/>
          <p:nvPr/>
        </p:nvSpPr>
        <p:spPr>
          <a:xfrm>
            <a:off x="5096004" y="3260274"/>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24" name="123 Cheurón"/>
          <p:cNvSpPr/>
          <p:nvPr/>
        </p:nvSpPr>
        <p:spPr>
          <a:xfrm>
            <a:off x="5322193" y="3260274"/>
            <a:ext cx="214314" cy="285752"/>
          </a:xfrm>
          <a:prstGeom prst="chevron">
            <a:avLst/>
          </a:prstGeom>
          <a:solidFill>
            <a:srgbClr val="9900CC"/>
          </a:solidFill>
          <a:ln>
            <a:solidFill>
              <a:srgbClr val="9900CC"/>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25" name="124 Cheurón"/>
          <p:cNvSpPr/>
          <p:nvPr/>
        </p:nvSpPr>
        <p:spPr>
          <a:xfrm rot="5400000">
            <a:off x="4762658" y="3309780"/>
            <a:ext cx="214314" cy="285752"/>
          </a:xfrm>
          <a:prstGeom prst="chevron">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26" name="125 Cheurón"/>
          <p:cNvSpPr/>
          <p:nvPr/>
        </p:nvSpPr>
        <p:spPr>
          <a:xfrm rot="5400000">
            <a:off x="4762658" y="3535969"/>
            <a:ext cx="214314" cy="285752"/>
          </a:xfrm>
          <a:prstGeom prst="chevron">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27" name="126 Cheurón"/>
          <p:cNvSpPr/>
          <p:nvPr/>
        </p:nvSpPr>
        <p:spPr>
          <a:xfrm rot="5400000">
            <a:off x="4762658" y="3762158"/>
            <a:ext cx="214314" cy="285752"/>
          </a:xfrm>
          <a:prstGeom prst="chevron">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28" name="127 Cheurón"/>
          <p:cNvSpPr/>
          <p:nvPr/>
        </p:nvSpPr>
        <p:spPr>
          <a:xfrm rot="5400000">
            <a:off x="4762658" y="3988347"/>
            <a:ext cx="214314" cy="285752"/>
          </a:xfrm>
          <a:prstGeom prst="chevron">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29" name="128 Flecha derecha"/>
          <p:cNvSpPr/>
          <p:nvPr/>
        </p:nvSpPr>
        <p:spPr>
          <a:xfrm>
            <a:off x="7107955" y="4451159"/>
            <a:ext cx="821631" cy="620915"/>
          </a:xfrm>
          <a:prstGeom prst="rightArrow">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050" dirty="0" smtClean="0">
                <a:solidFill>
                  <a:schemeClr val="accent4">
                    <a:lumMod val="75000"/>
                  </a:schemeClr>
                </a:solidFill>
              </a:rPr>
              <a:t>DATO 2A±B</a:t>
            </a:r>
            <a:endParaRPr lang="es-ES" sz="1050" dirty="0">
              <a:solidFill>
                <a:schemeClr val="accent4">
                  <a:lumMod val="75000"/>
                </a:schemeClr>
              </a:solidFill>
            </a:endParaRPr>
          </a:p>
        </p:txBody>
      </p:sp>
      <p:sp>
        <p:nvSpPr>
          <p:cNvPr id="130" name="129 Proceso"/>
          <p:cNvSpPr/>
          <p:nvPr/>
        </p:nvSpPr>
        <p:spPr>
          <a:xfrm>
            <a:off x="8001024" y="4000504"/>
            <a:ext cx="1071570" cy="1428760"/>
          </a:xfrm>
          <a:prstGeom prst="flowChartProcess">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smtClean="0">
                <a:solidFill>
                  <a:schemeClr val="accent4">
                    <a:lumMod val="75000"/>
                  </a:schemeClr>
                </a:solidFill>
              </a:rPr>
              <a:t>REG 5</a:t>
            </a:r>
            <a:endParaRPr lang="es-ES" dirty="0">
              <a:solidFill>
                <a:schemeClr val="accent4">
                  <a:lumMod val="75000"/>
                </a:schemeClr>
              </a:solidFill>
            </a:endParaRPr>
          </a:p>
        </p:txBody>
      </p:sp>
      <p:sp>
        <p:nvSpPr>
          <p:cNvPr id="131" name="130 Proceso"/>
          <p:cNvSpPr/>
          <p:nvPr/>
        </p:nvSpPr>
        <p:spPr>
          <a:xfrm>
            <a:off x="8001024" y="1643050"/>
            <a:ext cx="1071570" cy="1428760"/>
          </a:xfrm>
          <a:prstGeom prst="flowChartProcess">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smtClean="0">
                <a:solidFill>
                  <a:schemeClr val="accent4">
                    <a:lumMod val="75000"/>
                  </a:schemeClr>
                </a:solidFill>
              </a:rPr>
              <a:t>REG 6</a:t>
            </a:r>
            <a:endParaRPr lang="es-ES" dirty="0">
              <a:solidFill>
                <a:schemeClr val="accent4">
                  <a:lumMod val="75000"/>
                </a:schemeClr>
              </a:solidFill>
            </a:endParaRPr>
          </a:p>
        </p:txBody>
      </p:sp>
      <p:sp>
        <p:nvSpPr>
          <p:cNvPr id="132" name="131 Flecha derecha"/>
          <p:cNvSpPr/>
          <p:nvPr/>
        </p:nvSpPr>
        <p:spPr>
          <a:xfrm rot="16200000">
            <a:off x="8137007" y="3243606"/>
            <a:ext cx="821631" cy="620915"/>
          </a:xfrm>
          <a:prstGeom prst="rightArrow">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050" dirty="0" smtClean="0">
                <a:solidFill>
                  <a:schemeClr val="accent4">
                    <a:lumMod val="75000"/>
                  </a:schemeClr>
                </a:solidFill>
              </a:rPr>
              <a:t>DATO 2A±B</a:t>
            </a:r>
            <a:endParaRPr lang="es-ES" sz="1050" dirty="0">
              <a:solidFill>
                <a:schemeClr val="accent4">
                  <a:lumMod val="75000"/>
                </a:schemeClr>
              </a:solidFill>
            </a:endParaRPr>
          </a:p>
        </p:txBody>
      </p:sp>
    </p:spTree>
  </p:cSld>
  <p:clrMapOvr>
    <a:masterClrMapping/>
  </p:clrMapOvr>
  <p:transition spd="slow" advTm="6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1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2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2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2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2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2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2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2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2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2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17"/>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15"/>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16"/>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76"/>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77"/>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78"/>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67"/>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5"/>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63"/>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82"/>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83"/>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84"/>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4" presetClass="entr" presetSubtype="16" fill="hold" nodeType="clickEffect">
                                  <p:stCondLst>
                                    <p:cond delay="0"/>
                                  </p:stCondLst>
                                  <p:childTnLst>
                                    <p:set>
                                      <p:cBhvr>
                                        <p:cTn id="168" dur="1" fill="hold">
                                          <p:stCondLst>
                                            <p:cond delay="0"/>
                                          </p:stCondLst>
                                        </p:cTn>
                                        <p:tgtEl>
                                          <p:spTgt spid="3075"/>
                                        </p:tgtEl>
                                        <p:attrNameLst>
                                          <p:attrName>style.visibility</p:attrName>
                                        </p:attrNameLst>
                                      </p:cBhvr>
                                      <p:to>
                                        <p:strVal val="visible"/>
                                      </p:to>
                                    </p:set>
                                    <p:animEffect transition="in" filter="box(in)">
                                      <p:cBhvr>
                                        <p:cTn id="169" dur="500"/>
                                        <p:tgtEl>
                                          <p:spTgt spid="3075"/>
                                        </p:tgtEl>
                                      </p:cBhvr>
                                    </p:animEffect>
                                  </p:childTnLst>
                                </p:cTn>
                              </p:par>
                              <p:par>
                                <p:cTn id="170" presetID="4" presetClass="entr" presetSubtype="16" fill="hold" nodeType="withEffect">
                                  <p:stCondLst>
                                    <p:cond delay="0"/>
                                  </p:stCondLst>
                                  <p:childTnLst>
                                    <p:set>
                                      <p:cBhvr>
                                        <p:cTn id="171" dur="1" fill="hold">
                                          <p:stCondLst>
                                            <p:cond delay="0"/>
                                          </p:stCondLst>
                                        </p:cTn>
                                        <p:tgtEl>
                                          <p:spTgt spid="109"/>
                                        </p:tgtEl>
                                        <p:attrNameLst>
                                          <p:attrName>style.visibility</p:attrName>
                                        </p:attrNameLst>
                                      </p:cBhvr>
                                      <p:to>
                                        <p:strVal val="visible"/>
                                      </p:to>
                                    </p:set>
                                    <p:animEffect transition="in" filter="box(in)">
                                      <p:cBhvr>
                                        <p:cTn id="172" dur="500"/>
                                        <p:tgtEl>
                                          <p:spTgt spid="109"/>
                                        </p:tgtEl>
                                      </p:cBhvr>
                                    </p:animEffect>
                                  </p:childTnLst>
                                </p:cTn>
                              </p:par>
                              <p:par>
                                <p:cTn id="173" presetID="4" presetClass="entr" presetSubtype="16" fill="hold" grpId="0" nodeType="withEffect">
                                  <p:stCondLst>
                                    <p:cond delay="0"/>
                                  </p:stCondLst>
                                  <p:childTnLst>
                                    <p:set>
                                      <p:cBhvr>
                                        <p:cTn id="174" dur="1" fill="hold">
                                          <p:stCondLst>
                                            <p:cond delay="0"/>
                                          </p:stCondLst>
                                        </p:cTn>
                                        <p:tgtEl>
                                          <p:spTgt spid="110"/>
                                        </p:tgtEl>
                                        <p:attrNameLst>
                                          <p:attrName>style.visibility</p:attrName>
                                        </p:attrNameLst>
                                      </p:cBhvr>
                                      <p:to>
                                        <p:strVal val="visible"/>
                                      </p:to>
                                    </p:set>
                                    <p:animEffect transition="in" filter="box(in)">
                                      <p:cBhvr>
                                        <p:cTn id="175" dur="500"/>
                                        <p:tgtEl>
                                          <p:spTgt spid="110"/>
                                        </p:tgtEl>
                                      </p:cBhvr>
                                    </p:animEffec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97"/>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grpId="0" nodeType="clickEffect">
                                  <p:stCondLst>
                                    <p:cond delay="0"/>
                                  </p:stCondLst>
                                  <p:childTnLst>
                                    <p:set>
                                      <p:cBhvr>
                                        <p:cTn id="183" dur="1" fill="hold">
                                          <p:stCondLst>
                                            <p:cond delay="0"/>
                                          </p:stCondLst>
                                        </p:cTn>
                                        <p:tgtEl>
                                          <p:spTgt spid="129"/>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2" grpId="0"/>
      <p:bldP spid="13" grpId="0"/>
      <p:bldP spid="23" grpId="0" animBg="1"/>
      <p:bldP spid="85" grpId="0" animBg="1"/>
      <p:bldP spid="86" grpId="0" animBg="1"/>
      <p:bldP spid="87" grpId="0" animBg="1"/>
      <p:bldP spid="88" grpId="0" animBg="1"/>
      <p:bldP spid="106" grpId="0" animBg="1"/>
      <p:bldP spid="110" grpId="0"/>
      <p:bldP spid="66" grpId="0"/>
      <p:bldP spid="67" grpId="0"/>
      <p:bldP spid="76" grpId="0" animBg="1"/>
      <p:bldP spid="77" grpId="0" animBg="1"/>
      <p:bldP spid="78" grpId="0" animBg="1"/>
      <p:bldP spid="82" grpId="0" animBg="1"/>
      <p:bldP spid="83" grpId="0" animBg="1"/>
      <p:bldP spid="84" grpId="0" animBg="1"/>
      <p:bldP spid="97" grpId="0" animBg="1"/>
      <p:bldP spid="108"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ln>
            <a:noFill/>
          </a:ln>
        </p:spPr>
        <p:txBody>
          <a:bodyPr/>
          <a:lstStyle/>
          <a:p>
            <a:r>
              <a:rPr lang="es-ES_tradnl" dirty="0" smtClean="0">
                <a:solidFill>
                  <a:schemeClr val="accent4">
                    <a:lumMod val="75000"/>
                  </a:schemeClr>
                </a:solidFill>
              </a:rPr>
              <a:t>Diagrama ASM</a:t>
            </a:r>
            <a:endParaRPr lang="es-ES" dirty="0">
              <a:solidFill>
                <a:schemeClr val="accent4">
                  <a:lumMod val="75000"/>
                </a:schemeClr>
              </a:solidFill>
            </a:endParaRPr>
          </a:p>
        </p:txBody>
      </p:sp>
      <p:sp>
        <p:nvSpPr>
          <p:cNvPr id="4" name="3 Rectángulo"/>
          <p:cNvSpPr/>
          <p:nvPr/>
        </p:nvSpPr>
        <p:spPr>
          <a:xfrm>
            <a:off x="3786826" y="1345934"/>
            <a:ext cx="1262753" cy="333385"/>
          </a:xfrm>
          <a:prstGeom prst="rect">
            <a:avLst/>
          </a:prstGeom>
          <a:solidFill>
            <a:sysClr val="window" lastClr="FFFFFF"/>
          </a:solidFill>
          <a:ln w="25400" cap="flat" cmpd="sng" algn="ctr">
            <a:solidFill>
              <a:schemeClr val="accent4">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_tradnl" sz="1400" b="0" i="0" u="none" strike="noStrike" kern="0" cap="none" spc="0" normalizeH="0" baseline="0" noProof="0" dirty="0" smtClean="0">
                <a:ln>
                  <a:noFill/>
                </a:ln>
                <a:solidFill>
                  <a:schemeClr val="accent4">
                    <a:lumMod val="75000"/>
                  </a:schemeClr>
                </a:solidFill>
                <a:effectLst/>
                <a:uLnTx/>
                <a:uFillTx/>
                <a:latin typeface="Calibri"/>
                <a:ea typeface="+mn-ea"/>
                <a:cs typeface="+mn-cs"/>
              </a:rPr>
              <a:t>IDLE</a:t>
            </a:r>
            <a:endParaRPr kumimoji="0" lang="es-ES" sz="1400" b="0" i="0" u="none" strike="noStrike" kern="0" cap="none" spc="0" normalizeH="0" baseline="0" noProof="0" dirty="0">
              <a:ln>
                <a:noFill/>
              </a:ln>
              <a:solidFill>
                <a:schemeClr val="accent4">
                  <a:lumMod val="75000"/>
                </a:schemeClr>
              </a:solidFill>
              <a:effectLst/>
              <a:uLnTx/>
              <a:uFillTx/>
              <a:latin typeface="Calibri"/>
              <a:ea typeface="+mn-ea"/>
              <a:cs typeface="+mn-cs"/>
            </a:endParaRPr>
          </a:p>
        </p:txBody>
      </p:sp>
      <p:sp>
        <p:nvSpPr>
          <p:cNvPr id="5" name="4 Rectángulo"/>
          <p:cNvSpPr/>
          <p:nvPr/>
        </p:nvSpPr>
        <p:spPr>
          <a:xfrm>
            <a:off x="3309866" y="3000372"/>
            <a:ext cx="2214578" cy="428628"/>
          </a:xfrm>
          <a:prstGeom prst="rect">
            <a:avLst/>
          </a:prstGeom>
          <a:solidFill>
            <a:sysClr val="window" lastClr="FFFFFF"/>
          </a:solidFill>
          <a:ln w="25400" cap="flat" cmpd="sng" algn="ctr">
            <a:solidFill>
              <a:schemeClr val="accent4">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ES_tradnl" sz="1400" kern="0" dirty="0" smtClean="0">
                <a:solidFill>
                  <a:schemeClr val="accent4">
                    <a:lumMod val="75000"/>
                  </a:schemeClr>
                </a:solidFill>
                <a:latin typeface="Calibri"/>
              </a:rPr>
              <a:t>REG1 	DATO 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s-ES_tradnl" sz="1400" b="0" i="0" u="none" strike="noStrike" kern="0" cap="none" spc="0" normalizeH="0" baseline="0" noProof="0" dirty="0" smtClean="0">
                <a:ln>
                  <a:noFill/>
                </a:ln>
                <a:solidFill>
                  <a:schemeClr val="accent4">
                    <a:lumMod val="75000"/>
                  </a:schemeClr>
                </a:solidFill>
                <a:effectLst/>
                <a:uLnTx/>
                <a:uFillTx/>
                <a:latin typeface="Calibri"/>
                <a:ea typeface="+mn-ea"/>
                <a:cs typeface="+mn-cs"/>
              </a:rPr>
              <a:t>REG2</a:t>
            </a:r>
            <a:r>
              <a:rPr kumimoji="0" lang="es-ES_tradnl" sz="1400" b="0" i="0" u="none" strike="noStrike" kern="0" cap="none" spc="0" normalizeH="0" noProof="0" dirty="0" smtClean="0">
                <a:ln>
                  <a:noFill/>
                </a:ln>
                <a:solidFill>
                  <a:schemeClr val="accent4">
                    <a:lumMod val="75000"/>
                  </a:schemeClr>
                </a:solidFill>
                <a:effectLst/>
                <a:uLnTx/>
                <a:uFillTx/>
                <a:latin typeface="Calibri"/>
                <a:ea typeface="+mn-ea"/>
                <a:cs typeface="+mn-cs"/>
              </a:rPr>
              <a:t> 	DATO B</a:t>
            </a:r>
            <a:r>
              <a:rPr kumimoji="0" lang="es-ES_tradnl" sz="1100" b="0" i="0" u="none" strike="noStrike" kern="0" cap="none" spc="0" normalizeH="0" baseline="0" noProof="0" dirty="0" smtClean="0">
                <a:ln>
                  <a:noFill/>
                </a:ln>
                <a:solidFill>
                  <a:schemeClr val="accent4">
                    <a:lumMod val="75000"/>
                  </a:schemeClr>
                </a:solidFill>
                <a:effectLst/>
                <a:uLnTx/>
                <a:uFillTx/>
                <a:latin typeface="Calibri"/>
                <a:ea typeface="+mn-ea"/>
                <a:cs typeface="+mn-cs"/>
              </a:rPr>
              <a:t> </a:t>
            </a:r>
            <a:endParaRPr kumimoji="0" lang="es-ES" sz="1800" b="0" i="0" u="none" strike="noStrike" kern="0" cap="none" spc="0" normalizeH="0" baseline="0" noProof="0" dirty="0">
              <a:ln>
                <a:noFill/>
              </a:ln>
              <a:solidFill>
                <a:schemeClr val="accent4">
                  <a:lumMod val="75000"/>
                </a:schemeClr>
              </a:solidFill>
              <a:effectLst/>
              <a:uLnTx/>
              <a:uFillTx/>
              <a:latin typeface="Calibri"/>
              <a:ea typeface="+mn-ea"/>
              <a:cs typeface="+mn-cs"/>
            </a:endParaRPr>
          </a:p>
        </p:txBody>
      </p:sp>
      <p:sp>
        <p:nvSpPr>
          <p:cNvPr id="6" name="5 Rombo"/>
          <p:cNvSpPr/>
          <p:nvPr/>
        </p:nvSpPr>
        <p:spPr>
          <a:xfrm>
            <a:off x="3953640" y="1931323"/>
            <a:ext cx="928694" cy="714380"/>
          </a:xfrm>
          <a:prstGeom prst="diamond">
            <a:avLst/>
          </a:prstGeom>
          <a:solidFill>
            <a:sysClr val="window" lastClr="FFFFFF"/>
          </a:solidFill>
          <a:ln w="25400" cap="flat" cmpd="sng" algn="ctr">
            <a:solidFill>
              <a:schemeClr val="accent4">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_tradnl" sz="1400" b="0" i="0" u="none" strike="noStrike" kern="0" cap="none" spc="0" normalizeH="0" baseline="0" noProof="0" dirty="0" smtClean="0">
                <a:ln>
                  <a:noFill/>
                </a:ln>
                <a:solidFill>
                  <a:schemeClr val="accent4">
                    <a:lumMod val="75000"/>
                  </a:schemeClr>
                </a:solidFill>
                <a:effectLst/>
                <a:uLnTx/>
                <a:uFillTx/>
                <a:latin typeface="Calibri"/>
                <a:ea typeface="+mn-ea"/>
                <a:cs typeface="+mn-cs"/>
              </a:rPr>
              <a:t>S</a:t>
            </a:r>
            <a:endParaRPr kumimoji="0" lang="es-ES" sz="1400" b="0" i="0" u="none" strike="noStrike" kern="0" cap="none" spc="0" normalizeH="0" baseline="0" noProof="0" dirty="0">
              <a:ln>
                <a:noFill/>
              </a:ln>
              <a:solidFill>
                <a:schemeClr val="accent4">
                  <a:lumMod val="75000"/>
                </a:schemeClr>
              </a:solidFill>
              <a:effectLst/>
              <a:uLnTx/>
              <a:uFillTx/>
              <a:latin typeface="Calibri"/>
              <a:ea typeface="+mn-ea"/>
              <a:cs typeface="+mn-cs"/>
            </a:endParaRPr>
          </a:p>
        </p:txBody>
      </p:sp>
      <p:cxnSp>
        <p:nvCxnSpPr>
          <p:cNvPr id="7" name="6 Conector recto de flecha"/>
          <p:cNvCxnSpPr>
            <a:stCxn id="4" idx="2"/>
            <a:endCxn id="6" idx="0"/>
          </p:cNvCxnSpPr>
          <p:nvPr/>
        </p:nvCxnSpPr>
        <p:spPr>
          <a:xfrm rot="5400000">
            <a:off x="4292093" y="1805213"/>
            <a:ext cx="252004" cy="216"/>
          </a:xfrm>
          <a:prstGeom prst="straightConnector1">
            <a:avLst/>
          </a:prstGeom>
          <a:noFill/>
          <a:ln w="9525" cap="flat" cmpd="sng" algn="ctr">
            <a:solidFill>
              <a:schemeClr val="accent4">
                <a:lumMod val="75000"/>
              </a:schemeClr>
            </a:solidFill>
            <a:prstDash val="solid"/>
            <a:tailEnd type="arrow"/>
          </a:ln>
          <a:effectLst/>
        </p:spPr>
      </p:cxnSp>
      <p:cxnSp>
        <p:nvCxnSpPr>
          <p:cNvPr id="8" name="7 Conector recto de flecha"/>
          <p:cNvCxnSpPr>
            <a:stCxn id="5" idx="2"/>
            <a:endCxn id="9" idx="0"/>
          </p:cNvCxnSpPr>
          <p:nvPr/>
        </p:nvCxnSpPr>
        <p:spPr>
          <a:xfrm rot="5400000">
            <a:off x="4309998" y="3536157"/>
            <a:ext cx="214314" cy="1588"/>
          </a:xfrm>
          <a:prstGeom prst="straightConnector1">
            <a:avLst/>
          </a:prstGeom>
          <a:noFill/>
          <a:ln w="9525" cap="flat" cmpd="sng" algn="ctr">
            <a:solidFill>
              <a:schemeClr val="accent4">
                <a:lumMod val="75000"/>
              </a:schemeClr>
            </a:solidFill>
            <a:prstDash val="solid"/>
            <a:tailEnd type="arrow"/>
          </a:ln>
          <a:effectLst/>
        </p:spPr>
      </p:cxnSp>
      <p:sp>
        <p:nvSpPr>
          <p:cNvPr id="9" name="8 Rectángulo"/>
          <p:cNvSpPr/>
          <p:nvPr/>
        </p:nvSpPr>
        <p:spPr>
          <a:xfrm>
            <a:off x="3309866" y="3643314"/>
            <a:ext cx="2214578" cy="428628"/>
          </a:xfrm>
          <a:prstGeom prst="rect">
            <a:avLst/>
          </a:prstGeom>
          <a:solidFill>
            <a:sysClr val="window" lastClr="FFFFFF"/>
          </a:solidFill>
          <a:ln w="25400" cap="flat" cmpd="sng" algn="ctr">
            <a:solidFill>
              <a:schemeClr val="accent4">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_tradnl" sz="1400" b="0" i="0" u="none" strike="noStrike" kern="0" cap="none" spc="0" normalizeH="0" baseline="0" noProof="0" dirty="0" smtClean="0">
                <a:ln>
                  <a:noFill/>
                </a:ln>
                <a:solidFill>
                  <a:schemeClr val="accent4">
                    <a:lumMod val="75000"/>
                  </a:schemeClr>
                </a:solidFill>
                <a:effectLst/>
                <a:uLnTx/>
                <a:uFillTx/>
                <a:latin typeface="Calibri"/>
                <a:ea typeface="+mn-ea"/>
                <a:cs typeface="+mn-cs"/>
              </a:rPr>
              <a:t>REG3 	 REG1</a:t>
            </a:r>
          </a:p>
        </p:txBody>
      </p:sp>
      <p:cxnSp>
        <p:nvCxnSpPr>
          <p:cNvPr id="12" name="11 Conector angular"/>
          <p:cNvCxnSpPr>
            <a:stCxn id="6" idx="3"/>
          </p:cNvCxnSpPr>
          <p:nvPr/>
        </p:nvCxnSpPr>
        <p:spPr>
          <a:xfrm flipV="1">
            <a:off x="4882334" y="1550317"/>
            <a:ext cx="167245" cy="738196"/>
          </a:xfrm>
          <a:prstGeom prst="bentConnector3">
            <a:avLst>
              <a:gd name="adj1" fmla="val 236686"/>
            </a:avLst>
          </a:prstGeom>
          <a:noFill/>
          <a:ln w="9525" cap="flat" cmpd="sng" algn="ctr">
            <a:solidFill>
              <a:schemeClr val="accent4">
                <a:lumMod val="75000"/>
              </a:schemeClr>
            </a:solidFill>
            <a:prstDash val="solid"/>
            <a:tailEnd type="arrow"/>
          </a:ln>
          <a:effectLst/>
        </p:spPr>
      </p:cxnSp>
      <p:sp>
        <p:nvSpPr>
          <p:cNvPr id="15" name="14 Rectángulo"/>
          <p:cNvSpPr/>
          <p:nvPr/>
        </p:nvSpPr>
        <p:spPr>
          <a:xfrm>
            <a:off x="4464937" y="2621157"/>
            <a:ext cx="298480" cy="307777"/>
          </a:xfrm>
          <a:prstGeom prst="rect">
            <a:avLst/>
          </a:prstGeom>
          <a:ln>
            <a:noFill/>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_tradnl" sz="1400" b="0" i="0" u="none" strike="noStrike" kern="0" cap="none" spc="0" normalizeH="0" baseline="0" noProof="0" dirty="0">
                <a:ln>
                  <a:noFill/>
                </a:ln>
                <a:solidFill>
                  <a:schemeClr val="accent4">
                    <a:lumMod val="75000"/>
                  </a:schemeClr>
                </a:solidFill>
                <a:effectLst/>
                <a:uLnTx/>
                <a:uFillTx/>
              </a:rPr>
              <a:t>1</a:t>
            </a:r>
            <a:endParaRPr kumimoji="0" lang="es-ES" sz="1800" b="0" i="0" u="none" strike="noStrike" kern="0" cap="none" spc="0" normalizeH="0" baseline="0" noProof="0" dirty="0">
              <a:ln>
                <a:noFill/>
              </a:ln>
              <a:solidFill>
                <a:schemeClr val="accent4">
                  <a:lumMod val="75000"/>
                </a:schemeClr>
              </a:solidFill>
              <a:effectLst/>
              <a:uLnTx/>
              <a:uFillTx/>
            </a:endParaRPr>
          </a:p>
        </p:txBody>
      </p:sp>
      <p:sp>
        <p:nvSpPr>
          <p:cNvPr id="16" name="15 Rectángulo"/>
          <p:cNvSpPr/>
          <p:nvPr/>
        </p:nvSpPr>
        <p:spPr>
          <a:xfrm>
            <a:off x="5260469" y="1835339"/>
            <a:ext cx="298480" cy="307777"/>
          </a:xfrm>
          <a:prstGeom prst="rect">
            <a:avLst/>
          </a:prstGeom>
          <a:ln>
            <a:noFill/>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_tradnl" sz="1400" b="0" i="0" u="none" strike="noStrike" kern="0" cap="none" spc="0" normalizeH="0" baseline="0" noProof="0" dirty="0" smtClean="0">
                <a:ln>
                  <a:noFill/>
                </a:ln>
                <a:solidFill>
                  <a:schemeClr val="accent4">
                    <a:lumMod val="75000"/>
                  </a:schemeClr>
                </a:solidFill>
                <a:effectLst/>
                <a:uLnTx/>
                <a:uFillTx/>
              </a:rPr>
              <a:t>0</a:t>
            </a:r>
            <a:endParaRPr kumimoji="0" lang="es-ES" sz="1400" b="0" i="0" u="none" strike="noStrike" kern="0" cap="none" spc="0" normalizeH="0" baseline="0" noProof="0" dirty="0">
              <a:ln>
                <a:noFill/>
              </a:ln>
              <a:solidFill>
                <a:schemeClr val="accent4">
                  <a:lumMod val="75000"/>
                </a:schemeClr>
              </a:solidFill>
              <a:effectLst/>
              <a:uLnTx/>
              <a:uFillTx/>
            </a:endParaRPr>
          </a:p>
        </p:txBody>
      </p:sp>
      <p:cxnSp>
        <p:nvCxnSpPr>
          <p:cNvPr id="19" name="18 Conector recto de flecha"/>
          <p:cNvCxnSpPr>
            <a:stCxn id="6" idx="2"/>
            <a:endCxn id="5" idx="0"/>
          </p:cNvCxnSpPr>
          <p:nvPr/>
        </p:nvCxnSpPr>
        <p:spPr>
          <a:xfrm rot="5400000">
            <a:off x="4240237" y="2822621"/>
            <a:ext cx="354669" cy="832"/>
          </a:xfrm>
          <a:prstGeom prst="straightConnector1">
            <a:avLst/>
          </a:prstGeom>
          <a:noFill/>
          <a:ln w="9525" cap="flat" cmpd="sng" algn="ctr">
            <a:solidFill>
              <a:schemeClr val="accent4">
                <a:lumMod val="75000"/>
              </a:schemeClr>
            </a:solidFill>
            <a:prstDash val="solid"/>
            <a:tailEnd type="arrow"/>
          </a:ln>
          <a:effectLst/>
        </p:spPr>
      </p:cxnSp>
      <p:cxnSp>
        <p:nvCxnSpPr>
          <p:cNvPr id="22" name="21 Conector recto de flecha"/>
          <p:cNvCxnSpPr>
            <a:stCxn id="9" idx="2"/>
            <a:endCxn id="62" idx="0"/>
          </p:cNvCxnSpPr>
          <p:nvPr/>
        </p:nvCxnSpPr>
        <p:spPr>
          <a:xfrm rot="5400000">
            <a:off x="4238560" y="4250537"/>
            <a:ext cx="357190" cy="1588"/>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44 Conector recto de flecha"/>
          <p:cNvCxnSpPr/>
          <p:nvPr/>
        </p:nvCxnSpPr>
        <p:spPr>
          <a:xfrm>
            <a:off x="4131121" y="3131542"/>
            <a:ext cx="357190" cy="1588"/>
          </a:xfrm>
          <a:prstGeom prst="straightConnector1">
            <a:avLst/>
          </a:prstGeom>
          <a:ln>
            <a:solidFill>
              <a:schemeClr val="accent4">
                <a:lumMod val="75000"/>
              </a:schemeClr>
            </a:solidFill>
            <a:tailEnd type="arrow"/>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46" name="45 Conector recto de flecha"/>
          <p:cNvCxnSpPr/>
          <p:nvPr/>
        </p:nvCxnSpPr>
        <p:spPr>
          <a:xfrm>
            <a:off x="4154871" y="3320330"/>
            <a:ext cx="357190" cy="1588"/>
          </a:xfrm>
          <a:prstGeom prst="straightConnector1">
            <a:avLst/>
          </a:prstGeom>
          <a:ln>
            <a:solidFill>
              <a:schemeClr val="accent4">
                <a:lumMod val="75000"/>
              </a:schemeClr>
            </a:solidFill>
            <a:tailEnd type="arrow"/>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47" name="46 Conector recto de flecha"/>
          <p:cNvCxnSpPr/>
          <p:nvPr/>
        </p:nvCxnSpPr>
        <p:spPr>
          <a:xfrm>
            <a:off x="4238488" y="3869503"/>
            <a:ext cx="357190" cy="1588"/>
          </a:xfrm>
          <a:prstGeom prst="straightConnector1">
            <a:avLst/>
          </a:prstGeom>
          <a:ln>
            <a:solidFill>
              <a:schemeClr val="accent4">
                <a:lumMod val="75000"/>
              </a:schemeClr>
            </a:solidFill>
            <a:tailEnd type="arrow"/>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sp>
        <p:nvSpPr>
          <p:cNvPr id="62" name="61 Rectángulo"/>
          <p:cNvSpPr/>
          <p:nvPr/>
        </p:nvSpPr>
        <p:spPr>
          <a:xfrm>
            <a:off x="3309866" y="4429132"/>
            <a:ext cx="2214578" cy="452442"/>
          </a:xfrm>
          <a:prstGeom prst="rect">
            <a:avLst/>
          </a:prstGeom>
          <a:solidFill>
            <a:sysClr val="window" lastClr="FFFFFF"/>
          </a:solidFill>
          <a:ln w="25400" cap="flat" cmpd="sng" algn="ctr">
            <a:solidFill>
              <a:schemeClr val="accent4">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_tradnl" sz="1400" b="0" i="0" u="none" strike="noStrike" kern="0" cap="none" spc="0" normalizeH="0" baseline="0" noProof="0" dirty="0" smtClean="0">
                <a:ln>
                  <a:noFill/>
                </a:ln>
                <a:solidFill>
                  <a:schemeClr val="accent4">
                    <a:lumMod val="75000"/>
                  </a:schemeClr>
                </a:solidFill>
                <a:effectLst/>
                <a:uLnTx/>
                <a:uFillTx/>
                <a:latin typeface="Calibri"/>
                <a:ea typeface="+mn-ea"/>
                <a:cs typeface="+mn-cs"/>
              </a:rPr>
              <a:t>REG4 	              REG2</a:t>
            </a:r>
          </a:p>
          <a:p>
            <a:pPr marL="0" marR="0" lvl="0" indent="0" algn="ctr" defTabSz="914400" eaLnBrk="1" fontAlgn="auto" latinLnBrk="0" hangingPunct="1">
              <a:lnSpc>
                <a:spcPct val="100000"/>
              </a:lnSpc>
              <a:spcBef>
                <a:spcPts val="0"/>
              </a:spcBef>
              <a:spcAft>
                <a:spcPts val="0"/>
              </a:spcAft>
              <a:buClrTx/>
              <a:buSzTx/>
              <a:buFontTx/>
              <a:buNone/>
              <a:tabLst/>
              <a:defRPr/>
            </a:pPr>
            <a:r>
              <a:rPr lang="es-ES_tradnl" sz="1400" kern="0" dirty="0" smtClean="0">
                <a:solidFill>
                  <a:schemeClr val="accent4">
                    <a:lumMod val="75000"/>
                  </a:schemeClr>
                </a:solidFill>
                <a:latin typeface="Calibri"/>
              </a:rPr>
              <a:t>REG5 	2REG3±REG4</a:t>
            </a:r>
            <a:endParaRPr kumimoji="0" lang="es-ES" sz="1400" b="0" i="0" u="none" strike="noStrike" kern="0" cap="none" spc="0" normalizeH="0" baseline="0" noProof="0" dirty="0">
              <a:ln>
                <a:noFill/>
              </a:ln>
              <a:solidFill>
                <a:schemeClr val="accent4">
                  <a:lumMod val="75000"/>
                </a:schemeClr>
              </a:solidFill>
              <a:effectLst/>
              <a:uLnTx/>
              <a:uFillTx/>
              <a:latin typeface="Calibri"/>
              <a:ea typeface="+mn-ea"/>
              <a:cs typeface="+mn-cs"/>
            </a:endParaRPr>
          </a:p>
        </p:txBody>
      </p:sp>
      <p:cxnSp>
        <p:nvCxnSpPr>
          <p:cNvPr id="63" name="62 Conector recto de flecha"/>
          <p:cNvCxnSpPr/>
          <p:nvPr/>
        </p:nvCxnSpPr>
        <p:spPr>
          <a:xfrm flipV="1">
            <a:off x="4157380" y="4570881"/>
            <a:ext cx="438370" cy="1315"/>
          </a:xfrm>
          <a:prstGeom prst="straightConnector1">
            <a:avLst/>
          </a:prstGeom>
          <a:ln>
            <a:solidFill>
              <a:schemeClr val="accent4">
                <a:lumMod val="75000"/>
              </a:schemeClr>
            </a:solidFill>
            <a:tailEnd type="arrow"/>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64" name="63 Conector recto de flecha"/>
          <p:cNvCxnSpPr/>
          <p:nvPr/>
        </p:nvCxnSpPr>
        <p:spPr>
          <a:xfrm flipV="1">
            <a:off x="3881370" y="4763241"/>
            <a:ext cx="438370" cy="1315"/>
          </a:xfrm>
          <a:prstGeom prst="straightConnector1">
            <a:avLst/>
          </a:prstGeom>
          <a:ln>
            <a:solidFill>
              <a:schemeClr val="accent4">
                <a:lumMod val="75000"/>
              </a:schemeClr>
            </a:solidFill>
            <a:tailEnd type="arrow"/>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sp>
        <p:nvSpPr>
          <p:cNvPr id="75" name="74 Rectángulo"/>
          <p:cNvSpPr/>
          <p:nvPr/>
        </p:nvSpPr>
        <p:spPr>
          <a:xfrm>
            <a:off x="3309866" y="5214950"/>
            <a:ext cx="2214578" cy="428628"/>
          </a:xfrm>
          <a:prstGeom prst="rect">
            <a:avLst/>
          </a:prstGeom>
          <a:solidFill>
            <a:sysClr val="window" lastClr="FFFFFF"/>
          </a:solidFill>
          <a:ln w="25400" cap="flat" cmpd="sng" algn="ctr">
            <a:solidFill>
              <a:schemeClr val="accent4">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ES_tradnl" sz="1400" kern="0" dirty="0" smtClean="0">
                <a:solidFill>
                  <a:schemeClr val="accent4">
                    <a:lumMod val="75000"/>
                  </a:schemeClr>
                </a:solidFill>
                <a:latin typeface="Calibri"/>
              </a:rPr>
              <a:t>REG6            REG5       </a:t>
            </a:r>
          </a:p>
        </p:txBody>
      </p:sp>
      <p:cxnSp>
        <p:nvCxnSpPr>
          <p:cNvPr id="76" name="75 Conector recto de flecha"/>
          <p:cNvCxnSpPr/>
          <p:nvPr/>
        </p:nvCxnSpPr>
        <p:spPr>
          <a:xfrm>
            <a:off x="4226685" y="5429264"/>
            <a:ext cx="357190" cy="1"/>
          </a:xfrm>
          <a:prstGeom prst="straightConnector1">
            <a:avLst/>
          </a:prstGeom>
          <a:ln>
            <a:solidFill>
              <a:schemeClr val="accent4">
                <a:lumMod val="75000"/>
              </a:schemeClr>
            </a:solidFill>
            <a:tailEnd type="arrow"/>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82" name="81 Conector recto de flecha"/>
          <p:cNvCxnSpPr>
            <a:stCxn id="62" idx="2"/>
            <a:endCxn id="75" idx="0"/>
          </p:cNvCxnSpPr>
          <p:nvPr/>
        </p:nvCxnSpPr>
        <p:spPr>
          <a:xfrm rot="5400000">
            <a:off x="4250467" y="5048262"/>
            <a:ext cx="333376" cy="1588"/>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357174"/>
            <a:ext cx="8229600" cy="1143000"/>
          </a:xfrm>
        </p:spPr>
        <p:txBody>
          <a:bodyPr/>
          <a:lstStyle/>
          <a:p>
            <a:r>
              <a:rPr lang="es-ES_tradnl" dirty="0" smtClean="0">
                <a:solidFill>
                  <a:schemeClr val="accent4">
                    <a:lumMod val="75000"/>
                  </a:schemeClr>
                </a:solidFill>
              </a:rPr>
              <a:t>DIAGRAMA DE ESTADOS</a:t>
            </a:r>
            <a:endParaRPr lang="es-ES" dirty="0">
              <a:solidFill>
                <a:schemeClr val="accent4">
                  <a:lumMod val="75000"/>
                </a:schemeClr>
              </a:solidFill>
            </a:endParaRPr>
          </a:p>
        </p:txBody>
      </p:sp>
      <p:sp>
        <p:nvSpPr>
          <p:cNvPr id="4" name="3 Elipse"/>
          <p:cNvSpPr/>
          <p:nvPr/>
        </p:nvSpPr>
        <p:spPr bwMode="auto">
          <a:xfrm>
            <a:off x="2884964" y="2716224"/>
            <a:ext cx="857256" cy="784214"/>
          </a:xfrm>
          <a:prstGeom prst="ellipse">
            <a:avLst/>
          </a:prstGeom>
          <a:solidFill>
            <a:sysClr val="window" lastClr="FFFFFF"/>
          </a:solidFill>
          <a:ln w="254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alibri"/>
                <a:ea typeface="+mn-ea"/>
                <a:cs typeface="+mn-cs"/>
              </a:rPr>
              <a:t>S1</a:t>
            </a:r>
          </a:p>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smtClean="0">
                <a:solidFill>
                  <a:srgbClr val="000000"/>
                </a:solidFill>
                <a:latin typeface="Calibri"/>
              </a:rPr>
              <a:t>01100010</a:t>
            </a:r>
            <a:endParaRPr kumimoji="0" lang="en-US" sz="900" b="0" i="0" u="none" strike="noStrike" kern="0" cap="none" spc="0" normalizeH="0" baseline="0" noProof="0" dirty="0">
              <a:ln>
                <a:noFill/>
              </a:ln>
              <a:solidFill>
                <a:srgbClr val="000000"/>
              </a:solidFill>
              <a:effectLst/>
              <a:uLnTx/>
              <a:uFillTx/>
              <a:latin typeface="Calibri"/>
              <a:ea typeface="+mn-ea"/>
              <a:cs typeface="+mn-cs"/>
            </a:endParaRPr>
          </a:p>
        </p:txBody>
      </p:sp>
      <p:sp>
        <p:nvSpPr>
          <p:cNvPr id="5" name="4 Elipse"/>
          <p:cNvSpPr/>
          <p:nvPr/>
        </p:nvSpPr>
        <p:spPr bwMode="auto">
          <a:xfrm>
            <a:off x="4313724" y="2678807"/>
            <a:ext cx="857256" cy="857256"/>
          </a:xfrm>
          <a:prstGeom prst="ellipse">
            <a:avLst/>
          </a:prstGeom>
          <a:solidFill>
            <a:sysClr val="window" lastClr="FFFFFF"/>
          </a:solidFill>
          <a:ln w="254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alibri"/>
                <a:ea typeface="+mn-ea"/>
                <a:cs typeface="+mn-cs"/>
              </a:rPr>
              <a:t>S2</a:t>
            </a:r>
            <a:endParaRPr kumimoji="0" lang="en-US" sz="1600" b="0" i="0" u="none" strike="noStrike" kern="0" cap="none" spc="0" normalizeH="0" baseline="0" noProof="0" dirty="0">
              <a:ln>
                <a:noFill/>
              </a:ln>
              <a:solidFill>
                <a:srgbClr val="000000"/>
              </a:solidFill>
              <a:effectLst/>
              <a:uLnTx/>
              <a:uFillTx/>
              <a:latin typeface="Calibri"/>
              <a:ea typeface="+mn-ea"/>
              <a:cs typeface="+mn-cs"/>
            </a:endParaRPr>
          </a:p>
          <a:p>
            <a:pPr algn="ctr">
              <a:defRPr/>
            </a:pPr>
            <a:r>
              <a:rPr lang="en-US" sz="800" kern="0" dirty="0" smtClean="0">
                <a:solidFill>
                  <a:srgbClr val="000000"/>
                </a:solidFill>
                <a:latin typeface="Calibri"/>
              </a:rPr>
              <a:t>11100010</a:t>
            </a:r>
            <a:endParaRPr lang="en-US" sz="800" kern="0" dirty="0" smtClean="0">
              <a:solidFill>
                <a:sysClr val="window" lastClr="FFFFFF"/>
              </a:solidFill>
              <a:latin typeface="Calibri"/>
            </a:endParaRPr>
          </a:p>
        </p:txBody>
      </p:sp>
      <p:sp>
        <p:nvSpPr>
          <p:cNvPr id="6" name="5 Elipse"/>
          <p:cNvSpPr/>
          <p:nvPr/>
        </p:nvSpPr>
        <p:spPr bwMode="auto">
          <a:xfrm>
            <a:off x="5715008" y="2680599"/>
            <a:ext cx="928694" cy="855652"/>
          </a:xfrm>
          <a:prstGeom prst="ellipse">
            <a:avLst/>
          </a:prstGeom>
          <a:solidFill>
            <a:sysClr val="window" lastClr="FFFFFF"/>
          </a:solidFill>
          <a:ln w="254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alibri"/>
                <a:ea typeface="+mn-ea"/>
                <a:cs typeface="+mn-cs"/>
              </a:rPr>
              <a:t>S3</a:t>
            </a:r>
            <a:endParaRPr kumimoji="0" lang="en-US" sz="1600" b="0" i="0" u="none" strike="noStrike" kern="0" cap="none" spc="0" normalizeH="0" baseline="0" noProof="0" dirty="0">
              <a:ln>
                <a:noFill/>
              </a:ln>
              <a:solidFill>
                <a:srgbClr val="000000"/>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smtClean="0">
                <a:solidFill>
                  <a:srgbClr val="000000"/>
                </a:solidFill>
                <a:latin typeface="Calibri"/>
              </a:rPr>
              <a:t>00110010</a:t>
            </a:r>
            <a:endParaRPr kumimoji="0" lang="en-US"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7" name="6 Conector recto de flecha"/>
          <p:cNvCxnSpPr>
            <a:stCxn id="4" idx="6"/>
            <a:endCxn id="5" idx="2"/>
          </p:cNvCxnSpPr>
          <p:nvPr/>
        </p:nvCxnSpPr>
        <p:spPr>
          <a:xfrm flipV="1">
            <a:off x="3742220" y="3107435"/>
            <a:ext cx="571504" cy="896"/>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7 Conector recto de flecha"/>
          <p:cNvCxnSpPr>
            <a:stCxn id="5" idx="6"/>
            <a:endCxn id="6" idx="2"/>
          </p:cNvCxnSpPr>
          <p:nvPr/>
        </p:nvCxnSpPr>
        <p:spPr>
          <a:xfrm>
            <a:off x="5170980" y="3107435"/>
            <a:ext cx="544028" cy="990"/>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8 Elipse"/>
          <p:cNvSpPr/>
          <p:nvPr/>
        </p:nvSpPr>
        <p:spPr bwMode="auto">
          <a:xfrm>
            <a:off x="4929190" y="3929066"/>
            <a:ext cx="857256" cy="857256"/>
          </a:xfrm>
          <a:prstGeom prst="ellipse">
            <a:avLst/>
          </a:prstGeom>
          <a:solidFill>
            <a:sysClr val="window" lastClr="FFFFFF"/>
          </a:solidFill>
          <a:ln w="25400" cap="flat" cmpd="sng" algn="ctr">
            <a:solidFill>
              <a:srgbClr val="4F81BD">
                <a:shade val="50000"/>
              </a:srgbClr>
            </a:solidFill>
            <a:prstDash val="solid"/>
          </a:ln>
          <a:effectLst/>
        </p:spPr>
        <p:txBody>
          <a:bodyPr anchor="ctr"/>
          <a:lstStyle/>
          <a:p>
            <a:pPr lvl="0" algn="ctr">
              <a:defRPr/>
            </a:pPr>
            <a:r>
              <a:rPr lang="en-US" sz="1400" kern="0" dirty="0" smtClean="0">
                <a:solidFill>
                  <a:srgbClr val="000000"/>
                </a:solidFill>
                <a:latin typeface="Calibri"/>
              </a:rPr>
              <a:t>S4</a:t>
            </a:r>
            <a:endParaRPr lang="en-US" sz="1600" kern="0" dirty="0" smtClean="0">
              <a:solidFill>
                <a:srgbClr val="000000"/>
              </a:solidFill>
              <a:latin typeface="Calibri"/>
            </a:endParaRPr>
          </a:p>
          <a:p>
            <a:pPr lvl="0" algn="ctr">
              <a:defRPr/>
            </a:pPr>
            <a:r>
              <a:rPr lang="en-US" sz="800" kern="0" dirty="0" smtClean="0">
                <a:solidFill>
                  <a:srgbClr val="000000"/>
                </a:solidFill>
                <a:latin typeface="Calibri"/>
              </a:rPr>
              <a:t>01001110</a:t>
            </a:r>
            <a:endParaRPr lang="en-US" kern="0" dirty="0" smtClean="0">
              <a:solidFill>
                <a:sysClr val="window" lastClr="FFFFFF"/>
              </a:solidFill>
              <a:latin typeface="Calibri"/>
            </a:endParaRPr>
          </a:p>
        </p:txBody>
      </p:sp>
      <p:cxnSp>
        <p:nvCxnSpPr>
          <p:cNvPr id="10" name="9 Conector recto de flecha"/>
          <p:cNvCxnSpPr>
            <a:stCxn id="6" idx="4"/>
            <a:endCxn id="9" idx="7"/>
          </p:cNvCxnSpPr>
          <p:nvPr/>
        </p:nvCxnSpPr>
        <p:spPr>
          <a:xfrm rot="5400000">
            <a:off x="5660952" y="3536204"/>
            <a:ext cx="518357" cy="518451"/>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10 Elipse"/>
          <p:cNvSpPr/>
          <p:nvPr/>
        </p:nvSpPr>
        <p:spPr bwMode="auto">
          <a:xfrm>
            <a:off x="3456468" y="3929066"/>
            <a:ext cx="866812" cy="857256"/>
          </a:xfrm>
          <a:prstGeom prst="ellipse">
            <a:avLst/>
          </a:prstGeom>
          <a:solidFill>
            <a:sysClr val="window" lastClr="FFFFFF"/>
          </a:solidFill>
          <a:ln w="25400" cap="flat" cmpd="sng" algn="ctr">
            <a:solidFill>
              <a:srgbClr val="4F81BD">
                <a:shade val="50000"/>
              </a:srgbClr>
            </a:solidFill>
            <a:prstDash val="solid"/>
          </a:ln>
          <a:effectLst/>
        </p:spPr>
        <p:txBody>
          <a:bodyPr anchor="ctr"/>
          <a:lstStyle/>
          <a:p>
            <a:pPr lvl="0" algn="ctr">
              <a:defRPr/>
            </a:pPr>
            <a:r>
              <a:rPr lang="en-US" sz="1400" kern="0" dirty="0" smtClean="0">
                <a:solidFill>
                  <a:srgbClr val="000000"/>
                </a:solidFill>
                <a:latin typeface="Calibri"/>
              </a:rPr>
              <a:t>S5</a:t>
            </a:r>
            <a:endParaRPr lang="en-US" sz="1600" kern="0" dirty="0" smtClean="0">
              <a:solidFill>
                <a:srgbClr val="000000"/>
              </a:solidFill>
              <a:latin typeface="Calibri"/>
            </a:endParaRPr>
          </a:p>
          <a:p>
            <a:pPr lvl="0" algn="ctr">
              <a:defRPr/>
            </a:pPr>
            <a:r>
              <a:rPr lang="en-US" sz="800" kern="0" dirty="0" smtClean="0">
                <a:solidFill>
                  <a:srgbClr val="000000"/>
                </a:solidFill>
                <a:latin typeface="Calibri"/>
              </a:rPr>
              <a:t>01100001</a:t>
            </a:r>
            <a:endParaRPr lang="en-US" kern="0" dirty="0" smtClean="0">
              <a:solidFill>
                <a:sysClr val="window" lastClr="FFFFFF"/>
              </a:solidFill>
              <a:latin typeface="Calibri"/>
            </a:endParaRPr>
          </a:p>
        </p:txBody>
      </p:sp>
      <p:cxnSp>
        <p:nvCxnSpPr>
          <p:cNvPr id="12" name="11 Conector recto de flecha"/>
          <p:cNvCxnSpPr>
            <a:stCxn id="9" idx="2"/>
            <a:endCxn id="11" idx="6"/>
          </p:cNvCxnSpPr>
          <p:nvPr/>
        </p:nvCxnSpPr>
        <p:spPr>
          <a:xfrm rot="10800000">
            <a:off x="4323280" y="4357694"/>
            <a:ext cx="605910" cy="1588"/>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24 CuadroTexto"/>
          <p:cNvSpPr txBox="1"/>
          <p:nvPr/>
        </p:nvSpPr>
        <p:spPr>
          <a:xfrm>
            <a:off x="3830144" y="2902366"/>
            <a:ext cx="527542" cy="276999"/>
          </a:xfrm>
          <a:prstGeom prst="rect">
            <a:avLst/>
          </a:prstGeom>
          <a:noFill/>
        </p:spPr>
        <p:txBody>
          <a:bodyPr wrap="square" rtlCol="0">
            <a:spAutoFit/>
          </a:bodyPr>
          <a:lstStyle/>
          <a:p>
            <a:r>
              <a:rPr lang="es-ES_tradnl" sz="1200" dirty="0" smtClean="0"/>
              <a:t>S</a:t>
            </a:r>
            <a:endParaRPr lang="es-ES" sz="1200" dirty="0"/>
          </a:p>
        </p:txBody>
      </p:sp>
      <p:cxnSp>
        <p:nvCxnSpPr>
          <p:cNvPr id="26" name="25 Forma"/>
          <p:cNvCxnSpPr>
            <a:stCxn id="4" idx="0"/>
            <a:endCxn id="4" idx="2"/>
          </p:cNvCxnSpPr>
          <p:nvPr/>
        </p:nvCxnSpPr>
        <p:spPr>
          <a:xfrm rot="16200000" flipH="1" flipV="1">
            <a:off x="2903224" y="2697963"/>
            <a:ext cx="392107" cy="428628"/>
          </a:xfrm>
          <a:prstGeom prst="curvedConnector4">
            <a:avLst>
              <a:gd name="adj1" fmla="val -58300"/>
              <a:gd name="adj2" fmla="val 153333"/>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26 CuadroTexto"/>
          <p:cNvSpPr txBox="1"/>
          <p:nvPr/>
        </p:nvSpPr>
        <p:spPr>
          <a:xfrm>
            <a:off x="2472822" y="2428868"/>
            <a:ext cx="527542" cy="276999"/>
          </a:xfrm>
          <a:prstGeom prst="rect">
            <a:avLst/>
          </a:prstGeom>
          <a:noFill/>
        </p:spPr>
        <p:txBody>
          <a:bodyPr wrap="square" rtlCol="0">
            <a:spAutoFit/>
          </a:bodyPr>
          <a:lstStyle/>
          <a:p>
            <a:r>
              <a:rPr lang="es-ES_tradnl" sz="1200" dirty="0" smtClean="0"/>
              <a:t>S’</a:t>
            </a:r>
            <a:endParaRPr lang="es-ES" sz="1200" dirty="0"/>
          </a:p>
        </p:txBody>
      </p:sp>
      <p:cxnSp>
        <p:nvCxnSpPr>
          <p:cNvPr id="57" name="56 Conector recto de flecha"/>
          <p:cNvCxnSpPr>
            <a:stCxn id="11" idx="1"/>
            <a:endCxn id="4" idx="4"/>
          </p:cNvCxnSpPr>
          <p:nvPr/>
        </p:nvCxnSpPr>
        <p:spPr>
          <a:xfrm rot="16200000" flipV="1">
            <a:off x="3171416" y="3642614"/>
            <a:ext cx="554170" cy="269818"/>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57 CuadroTexto"/>
          <p:cNvSpPr txBox="1"/>
          <p:nvPr/>
        </p:nvSpPr>
        <p:spPr>
          <a:xfrm>
            <a:off x="5175591" y="2904996"/>
            <a:ext cx="527542" cy="276999"/>
          </a:xfrm>
          <a:prstGeom prst="rect">
            <a:avLst/>
          </a:prstGeom>
          <a:noFill/>
        </p:spPr>
        <p:txBody>
          <a:bodyPr wrap="square" rtlCol="0">
            <a:spAutoFit/>
          </a:bodyPr>
          <a:lstStyle/>
          <a:p>
            <a:r>
              <a:rPr lang="es-ES_tradnl" sz="1200" dirty="0" smtClean="0"/>
              <a:t>CLK</a:t>
            </a:r>
            <a:endParaRPr lang="es-ES" sz="1200" dirty="0"/>
          </a:p>
        </p:txBody>
      </p:sp>
      <p:sp>
        <p:nvSpPr>
          <p:cNvPr id="60" name="59 CuadroTexto"/>
          <p:cNvSpPr txBox="1"/>
          <p:nvPr/>
        </p:nvSpPr>
        <p:spPr>
          <a:xfrm>
            <a:off x="5857884" y="3714752"/>
            <a:ext cx="527542" cy="276999"/>
          </a:xfrm>
          <a:prstGeom prst="rect">
            <a:avLst/>
          </a:prstGeom>
          <a:noFill/>
        </p:spPr>
        <p:txBody>
          <a:bodyPr wrap="square" rtlCol="0">
            <a:spAutoFit/>
          </a:bodyPr>
          <a:lstStyle/>
          <a:p>
            <a:r>
              <a:rPr lang="es-ES_tradnl" sz="1200" dirty="0" smtClean="0"/>
              <a:t>CLK</a:t>
            </a:r>
            <a:endParaRPr lang="es-ES" sz="1200" dirty="0"/>
          </a:p>
        </p:txBody>
      </p:sp>
      <p:sp>
        <p:nvSpPr>
          <p:cNvPr id="61" name="60 CuadroTexto"/>
          <p:cNvSpPr txBox="1"/>
          <p:nvPr/>
        </p:nvSpPr>
        <p:spPr>
          <a:xfrm>
            <a:off x="4389773" y="4342697"/>
            <a:ext cx="527542" cy="276999"/>
          </a:xfrm>
          <a:prstGeom prst="rect">
            <a:avLst/>
          </a:prstGeom>
          <a:noFill/>
        </p:spPr>
        <p:txBody>
          <a:bodyPr wrap="square" rtlCol="0">
            <a:spAutoFit/>
          </a:bodyPr>
          <a:lstStyle/>
          <a:p>
            <a:r>
              <a:rPr lang="es-ES_tradnl" sz="1200" dirty="0" smtClean="0"/>
              <a:t>CLK</a:t>
            </a:r>
            <a:endParaRPr lang="es-ES" sz="1200" dirty="0"/>
          </a:p>
        </p:txBody>
      </p:sp>
      <p:sp>
        <p:nvSpPr>
          <p:cNvPr id="62" name="61 CuadroTexto"/>
          <p:cNvSpPr txBox="1"/>
          <p:nvPr/>
        </p:nvSpPr>
        <p:spPr>
          <a:xfrm>
            <a:off x="3044326" y="3714752"/>
            <a:ext cx="527542" cy="276999"/>
          </a:xfrm>
          <a:prstGeom prst="rect">
            <a:avLst/>
          </a:prstGeom>
          <a:noFill/>
        </p:spPr>
        <p:txBody>
          <a:bodyPr wrap="square" rtlCol="0">
            <a:spAutoFit/>
          </a:bodyPr>
          <a:lstStyle/>
          <a:p>
            <a:r>
              <a:rPr lang="es-ES_tradnl" sz="1200" dirty="0" smtClean="0"/>
              <a:t>CLK</a:t>
            </a:r>
            <a:endParaRPr lang="es-ES" sz="1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a:spLocks noGrp="1"/>
          </p:cNvSpPr>
          <p:nvPr>
            <p:ph type="title"/>
          </p:nvPr>
        </p:nvSpPr>
        <p:spPr/>
        <p:txBody>
          <a:bodyPr/>
          <a:lstStyle/>
          <a:p>
            <a:r>
              <a:rPr lang="es-ES_tradnl" dirty="0" smtClean="0">
                <a:solidFill>
                  <a:schemeClr val="accent4">
                    <a:lumMod val="75000"/>
                  </a:schemeClr>
                </a:solidFill>
              </a:rPr>
              <a:t>SIMBOLO DE LA FSM</a:t>
            </a:r>
            <a:endParaRPr lang="es-ES" dirty="0">
              <a:solidFill>
                <a:schemeClr val="accent4">
                  <a:lumMod val="75000"/>
                </a:schemeClr>
              </a:solidFill>
            </a:endParaRPr>
          </a:p>
        </p:txBody>
      </p:sp>
      <p:pic>
        <p:nvPicPr>
          <p:cNvPr id="3074" name="Picture 2"/>
          <p:cNvPicPr>
            <a:picLocks noChangeAspect="1" noChangeArrowheads="1"/>
          </p:cNvPicPr>
          <p:nvPr/>
        </p:nvPicPr>
        <p:blipFill>
          <a:blip r:embed="rId2"/>
          <a:srcRect/>
          <a:stretch>
            <a:fillRect/>
          </a:stretch>
        </p:blipFill>
        <p:spPr bwMode="auto">
          <a:xfrm>
            <a:off x="0" y="1428736"/>
            <a:ext cx="9144000" cy="39290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pPr algn="just"/>
            <a:r>
              <a:rPr lang="es-ES_tradnl" dirty="0" smtClean="0">
                <a:solidFill>
                  <a:schemeClr val="accent4">
                    <a:lumMod val="60000"/>
                    <a:lumOff val="40000"/>
                  </a:schemeClr>
                </a:solidFill>
              </a:rPr>
              <a:t>En el momento de simular la máquina de estados, se tuvo un problema con el flujo de datos pues los registros 3 y 4 son registros formados por latches viendo el dato en el nivel y no en el flanco. Se necesita que estos registros capturen los datos en el instante mismo en el que las señales de control cambian porque en ese estado se realizan dos operaciones simultáneamente en el mismo bus de datos, lo que hace que si se captura el dato en el nivel será de la operación siguiente y el dato anterior se pierde. Para solucionar este inconveniente se opta por cambiar los registros 3 y 4 por registros formados con Flip-Flops.</a:t>
            </a:r>
            <a:endParaRPr lang="es-ES" dirty="0">
              <a:solidFill>
                <a:schemeClr val="accent4">
                  <a:lumMod val="60000"/>
                  <a:lumOff val="40000"/>
                </a:schemeClr>
              </a:solidFill>
            </a:endParaRPr>
          </a:p>
        </p:txBody>
      </p:sp>
      <p:sp>
        <p:nvSpPr>
          <p:cNvPr id="3" name="2 Título"/>
          <p:cNvSpPr>
            <a:spLocks noGrp="1"/>
          </p:cNvSpPr>
          <p:nvPr>
            <p:ph type="title"/>
          </p:nvPr>
        </p:nvSpPr>
        <p:spPr/>
        <p:txBody>
          <a:bodyPr/>
          <a:lstStyle/>
          <a:p>
            <a:r>
              <a:rPr lang="es-ES_tradnl" dirty="0" smtClean="0">
                <a:solidFill>
                  <a:schemeClr val="accent4">
                    <a:lumMod val="75000"/>
                  </a:schemeClr>
                </a:solidFill>
              </a:rPr>
              <a:t>INCONVENIENTE 1</a:t>
            </a:r>
            <a:endParaRPr lang="es-E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solidFill>
                  <a:schemeClr val="accent4">
                    <a:lumMod val="75000"/>
                  </a:schemeClr>
                </a:solidFill>
              </a:rPr>
              <a:t>INCONVENIENTE 1</a:t>
            </a:r>
            <a:endParaRPr lang="es-ES" dirty="0">
              <a:solidFill>
                <a:schemeClr val="accent4">
                  <a:lumMod val="75000"/>
                </a:schemeClr>
              </a:solidFill>
            </a:endParaRPr>
          </a:p>
        </p:txBody>
      </p:sp>
      <p:pic>
        <p:nvPicPr>
          <p:cNvPr id="3074" name="Picture 2"/>
          <p:cNvPicPr>
            <a:picLocks noChangeAspect="1" noChangeArrowheads="1"/>
          </p:cNvPicPr>
          <p:nvPr/>
        </p:nvPicPr>
        <p:blipFill>
          <a:blip r:embed="rId2"/>
          <a:srcRect/>
          <a:stretch>
            <a:fillRect/>
          </a:stretch>
        </p:blipFill>
        <p:spPr bwMode="auto">
          <a:xfrm>
            <a:off x="0" y="1142984"/>
            <a:ext cx="9144000" cy="5286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809" y="1285860"/>
            <a:ext cx="9153841" cy="4857784"/>
          </a:xfrm>
          <a:prstGeom prst="rect">
            <a:avLst/>
          </a:prstGeom>
          <a:noFill/>
          <a:ln w="9525">
            <a:noFill/>
            <a:miter lim="800000"/>
            <a:headEnd/>
            <a:tailEnd/>
          </a:ln>
          <a:effectLst/>
        </p:spPr>
      </p:pic>
      <p:sp>
        <p:nvSpPr>
          <p:cNvPr id="3" name="2 Título"/>
          <p:cNvSpPr>
            <a:spLocks noGrp="1"/>
          </p:cNvSpPr>
          <p:nvPr>
            <p:ph type="title"/>
          </p:nvPr>
        </p:nvSpPr>
        <p:spPr/>
        <p:txBody>
          <a:bodyPr/>
          <a:lstStyle/>
          <a:p>
            <a:r>
              <a:rPr lang="es-ES_tradnl" dirty="0" smtClean="0">
                <a:solidFill>
                  <a:schemeClr val="accent4">
                    <a:lumMod val="75000"/>
                  </a:schemeClr>
                </a:solidFill>
              </a:rPr>
              <a:t>Diagrama Esquemático</a:t>
            </a:r>
            <a:endParaRPr lang="es-E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r>
              <a:rPr lang="es-ES_tradnl" dirty="0" smtClean="0">
                <a:solidFill>
                  <a:schemeClr val="accent4">
                    <a:lumMod val="60000"/>
                    <a:lumOff val="40000"/>
                  </a:schemeClr>
                </a:solidFill>
              </a:rPr>
              <a:t>En la simulación anterior puede verse detalladamente el problema que se tiene, resumiendo el dato se captura en el estado mas cuando la FSM cambia las señales de control los registros 3 y 4 capturan los datos nuevamente ocasionando la perdida del resultado anterior.</a:t>
            </a:r>
          </a:p>
          <a:p>
            <a:pPr algn="just">
              <a:buNone/>
            </a:pPr>
            <a:endParaRPr lang="es-ES_tradnl" dirty="0" smtClean="0">
              <a:solidFill>
                <a:schemeClr val="accent4">
                  <a:lumMod val="60000"/>
                  <a:lumOff val="40000"/>
                </a:schemeClr>
              </a:solidFill>
            </a:endParaRPr>
          </a:p>
        </p:txBody>
      </p:sp>
      <p:sp>
        <p:nvSpPr>
          <p:cNvPr id="3" name="2 Título"/>
          <p:cNvSpPr>
            <a:spLocks noGrp="1"/>
          </p:cNvSpPr>
          <p:nvPr>
            <p:ph type="title"/>
          </p:nvPr>
        </p:nvSpPr>
        <p:spPr/>
        <p:txBody>
          <a:bodyPr/>
          <a:lstStyle/>
          <a:p>
            <a:r>
              <a:rPr lang="es-ES_tradnl" dirty="0" smtClean="0">
                <a:solidFill>
                  <a:schemeClr val="accent4">
                    <a:lumMod val="75000"/>
                  </a:schemeClr>
                </a:solidFill>
              </a:rPr>
              <a:t>INCONVENIENTE 1</a:t>
            </a:r>
            <a:endParaRPr lang="es-E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solidFill>
                  <a:schemeClr val="accent4">
                    <a:lumMod val="75000"/>
                  </a:schemeClr>
                </a:solidFill>
              </a:rPr>
              <a:t>DIAGRAMA ESQUEMÁTICO</a:t>
            </a:r>
            <a:endParaRPr lang="es-ES" dirty="0">
              <a:solidFill>
                <a:schemeClr val="accent4">
                  <a:lumMod val="75000"/>
                </a:schemeClr>
              </a:solidFill>
            </a:endParaRPr>
          </a:p>
        </p:txBody>
      </p:sp>
      <p:pic>
        <p:nvPicPr>
          <p:cNvPr id="2053" name="Picture 5"/>
          <p:cNvPicPr>
            <a:picLocks noChangeAspect="1" noChangeArrowheads="1"/>
          </p:cNvPicPr>
          <p:nvPr/>
        </p:nvPicPr>
        <p:blipFill>
          <a:blip r:embed="rId2"/>
          <a:srcRect/>
          <a:stretch>
            <a:fillRect/>
          </a:stretch>
        </p:blipFill>
        <p:spPr bwMode="auto">
          <a:xfrm>
            <a:off x="0" y="1176361"/>
            <a:ext cx="9144000" cy="53244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solidFill>
                  <a:schemeClr val="accent4">
                    <a:lumMod val="75000"/>
                  </a:schemeClr>
                </a:solidFill>
              </a:rPr>
              <a:t>SIMULACIÓN </a:t>
            </a:r>
            <a:endParaRPr lang="es-ES" dirty="0"/>
          </a:p>
        </p:txBody>
      </p:sp>
      <p:pic>
        <p:nvPicPr>
          <p:cNvPr id="2050" name="Picture 2"/>
          <p:cNvPicPr>
            <a:picLocks noChangeAspect="1" noChangeArrowheads="1"/>
          </p:cNvPicPr>
          <p:nvPr/>
        </p:nvPicPr>
        <p:blipFill>
          <a:blip r:embed="rId2"/>
          <a:srcRect/>
          <a:stretch>
            <a:fillRect/>
          </a:stretch>
        </p:blipFill>
        <p:spPr bwMode="auto">
          <a:xfrm>
            <a:off x="1" y="1214422"/>
            <a:ext cx="9144000" cy="52149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r>
              <a:rPr lang="es-ES_tradnl" dirty="0" smtClean="0">
                <a:solidFill>
                  <a:schemeClr val="accent4">
                    <a:lumMod val="60000"/>
                    <a:lumOff val="40000"/>
                  </a:schemeClr>
                </a:solidFill>
              </a:rPr>
              <a:t>Al ser el registro 6 un latch, en el momento en el que su señal de control EN6 </a:t>
            </a:r>
            <a:r>
              <a:rPr lang="es-ES_tradnl" dirty="0" smtClean="0">
                <a:solidFill>
                  <a:schemeClr val="accent4">
                    <a:lumMod val="60000"/>
                    <a:lumOff val="40000"/>
                  </a:schemeClr>
                </a:solidFill>
              </a:rPr>
              <a:t>se encuentra en “1” muestra encuentra </a:t>
            </a:r>
            <a:r>
              <a:rPr lang="es-ES_tradnl" dirty="0" smtClean="0">
                <a:solidFill>
                  <a:schemeClr val="accent4">
                    <a:lumMod val="60000"/>
                    <a:lumOff val="40000"/>
                  </a:schemeClr>
                </a:solidFill>
              </a:rPr>
              <a:t>en el bus (out0</a:t>
            </a:r>
            <a:r>
              <a:rPr lang="es-ES_tradnl" dirty="0" smtClean="0">
                <a:solidFill>
                  <a:schemeClr val="accent4">
                    <a:lumMod val="60000"/>
                    <a:lumOff val="40000"/>
                  </a:schemeClr>
                </a:solidFill>
              </a:rPr>
              <a:t>); en la simulación se puede notar que en el bus (out0) cuando EN6 se encuentra en “1” cambia a alta impedancia y por esto la salida cambia de 10</a:t>
            </a:r>
            <a:r>
              <a:rPr lang="es-ES_tradnl" baseline="-25000" dirty="0" smtClean="0">
                <a:solidFill>
                  <a:schemeClr val="accent4">
                    <a:lumMod val="60000"/>
                    <a:lumOff val="40000"/>
                  </a:schemeClr>
                </a:solidFill>
              </a:rPr>
              <a:t>10</a:t>
            </a:r>
            <a:r>
              <a:rPr lang="es-ES_tradnl" dirty="0" smtClean="0">
                <a:solidFill>
                  <a:schemeClr val="accent4">
                    <a:lumMod val="60000"/>
                    <a:lumOff val="40000"/>
                  </a:schemeClr>
                </a:solidFill>
              </a:rPr>
              <a:t> a 15</a:t>
            </a:r>
            <a:r>
              <a:rPr lang="es-ES_tradnl" baseline="-25000" dirty="0" smtClean="0">
                <a:solidFill>
                  <a:schemeClr val="accent4">
                    <a:lumMod val="60000"/>
                    <a:lumOff val="40000"/>
                  </a:schemeClr>
                </a:solidFill>
              </a:rPr>
              <a:t>10</a:t>
            </a:r>
            <a:r>
              <a:rPr lang="es-ES_tradnl" dirty="0" smtClean="0">
                <a:solidFill>
                  <a:schemeClr val="accent4">
                    <a:lumMod val="60000"/>
                    <a:lumOff val="40000"/>
                  </a:schemeClr>
                </a:solidFill>
              </a:rPr>
              <a:t>. </a:t>
            </a:r>
            <a:endParaRPr lang="es-ES" u="sng" baseline="-25000" dirty="0">
              <a:solidFill>
                <a:schemeClr val="accent2"/>
              </a:solidFill>
            </a:endParaRPr>
          </a:p>
        </p:txBody>
      </p:sp>
      <p:sp>
        <p:nvSpPr>
          <p:cNvPr id="3" name="2 Título"/>
          <p:cNvSpPr>
            <a:spLocks noGrp="1"/>
          </p:cNvSpPr>
          <p:nvPr>
            <p:ph type="title"/>
          </p:nvPr>
        </p:nvSpPr>
        <p:spPr/>
        <p:txBody>
          <a:bodyPr/>
          <a:lstStyle/>
          <a:p>
            <a:r>
              <a:rPr lang="es-ES_tradnl" dirty="0" smtClean="0">
                <a:solidFill>
                  <a:schemeClr val="accent4">
                    <a:lumMod val="75000"/>
                  </a:schemeClr>
                </a:solidFill>
              </a:rPr>
              <a:t>INCONVENIENTE 2</a:t>
            </a:r>
            <a:endParaRPr lang="es-E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solidFill>
                  <a:schemeClr val="accent4">
                    <a:lumMod val="75000"/>
                  </a:schemeClr>
                </a:solidFill>
              </a:rPr>
              <a:t>SOLUCIÓN </a:t>
            </a:r>
            <a:endParaRPr lang="es-ES" dirty="0"/>
          </a:p>
        </p:txBody>
      </p:sp>
      <p:sp>
        <p:nvSpPr>
          <p:cNvPr id="2" name="1 Marcador de contenido"/>
          <p:cNvSpPr>
            <a:spLocks noGrp="1"/>
          </p:cNvSpPr>
          <p:nvPr>
            <p:ph sz="quarter" idx="2"/>
          </p:nvPr>
        </p:nvSpPr>
        <p:spPr>
          <a:xfrm>
            <a:off x="457200" y="1444294"/>
            <a:ext cx="3829048" cy="4485036"/>
          </a:xfrm>
        </p:spPr>
        <p:txBody>
          <a:bodyPr>
            <a:normAutofit fontScale="92500" lnSpcReduction="10000"/>
          </a:bodyPr>
          <a:lstStyle/>
          <a:p>
            <a:pPr algn="just"/>
            <a:r>
              <a:rPr lang="es-ES_tradnl" dirty="0" smtClean="0">
                <a:solidFill>
                  <a:schemeClr val="accent4">
                    <a:lumMod val="60000"/>
                    <a:lumOff val="40000"/>
                  </a:schemeClr>
                </a:solidFill>
              </a:rPr>
              <a:t>Para solucionar esto se piensa en dejar la respuesta de la operación mas tiempo en el bus para que cuando EN6 </a:t>
            </a:r>
            <a:r>
              <a:rPr lang="es-ES_tradnl" dirty="0" smtClean="0">
                <a:solidFill>
                  <a:schemeClr val="accent4">
                    <a:lumMod val="60000"/>
                    <a:lumOff val="40000"/>
                  </a:schemeClr>
                </a:solidFill>
              </a:rPr>
              <a:t>cambie de </a:t>
            </a:r>
            <a:r>
              <a:rPr lang="es-ES_tradnl" dirty="0" smtClean="0">
                <a:solidFill>
                  <a:schemeClr val="accent4">
                    <a:lumMod val="60000"/>
                    <a:lumOff val="40000"/>
                  </a:schemeClr>
                </a:solidFill>
              </a:rPr>
              <a:t>“1” </a:t>
            </a:r>
            <a:r>
              <a:rPr lang="es-ES_tradnl" dirty="0" smtClean="0">
                <a:solidFill>
                  <a:schemeClr val="accent4">
                    <a:lumMod val="60000"/>
                    <a:lumOff val="40000"/>
                  </a:schemeClr>
                </a:solidFill>
              </a:rPr>
              <a:t>a </a:t>
            </a:r>
            <a:r>
              <a:rPr lang="es-ES_tradnl" dirty="0" smtClean="0">
                <a:solidFill>
                  <a:schemeClr val="accent4">
                    <a:lumMod val="60000"/>
                    <a:lumOff val="40000"/>
                  </a:schemeClr>
                </a:solidFill>
              </a:rPr>
              <a:t>“0” </a:t>
            </a:r>
            <a:r>
              <a:rPr lang="es-ES_tradnl" dirty="0" smtClean="0">
                <a:solidFill>
                  <a:schemeClr val="accent4">
                    <a:lumMod val="60000"/>
                    <a:lumOff val="40000"/>
                  </a:schemeClr>
                </a:solidFill>
              </a:rPr>
              <a:t>todavía </a:t>
            </a:r>
            <a:r>
              <a:rPr lang="es-ES_tradnl" dirty="0" smtClean="0">
                <a:solidFill>
                  <a:schemeClr val="accent4">
                    <a:lumMod val="60000"/>
                    <a:lumOff val="40000"/>
                  </a:schemeClr>
                </a:solidFill>
              </a:rPr>
              <a:t>se siga </a:t>
            </a:r>
            <a:r>
              <a:rPr lang="es-ES_tradnl" dirty="0" smtClean="0">
                <a:solidFill>
                  <a:schemeClr val="accent4">
                    <a:lumMod val="60000"/>
                    <a:lumOff val="40000"/>
                  </a:schemeClr>
                </a:solidFill>
              </a:rPr>
              <a:t>viendo y así estar seguros q se esta capturando el dato. Esto se logra retardando la señal OEN5 como se muestra a continuación:</a:t>
            </a:r>
            <a:endParaRPr lang="es-ES" u="sng" baseline="-25000" dirty="0">
              <a:solidFill>
                <a:schemeClr val="accent2"/>
              </a:solidFill>
            </a:endParaRPr>
          </a:p>
        </p:txBody>
      </p:sp>
      <p:pic>
        <p:nvPicPr>
          <p:cNvPr id="1026" name="Picture 2"/>
          <p:cNvPicPr>
            <a:picLocks noGrp="1" noChangeAspect="1" noChangeArrowheads="1"/>
          </p:cNvPicPr>
          <p:nvPr>
            <p:ph sz="quarter" idx="4"/>
          </p:nvPr>
        </p:nvPicPr>
        <p:blipFill>
          <a:blip r:embed="rId2"/>
          <a:srcRect/>
          <a:stretch>
            <a:fillRect/>
          </a:stretch>
        </p:blipFill>
        <p:spPr bwMode="auto">
          <a:xfrm>
            <a:off x="4642621" y="1928802"/>
            <a:ext cx="4287097" cy="3214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solidFill>
                  <a:schemeClr val="accent4">
                    <a:lumMod val="75000"/>
                  </a:schemeClr>
                </a:solidFill>
              </a:rPr>
              <a:t>SIMULACIÓN</a:t>
            </a:r>
            <a:r>
              <a:rPr lang="es-ES_tradnl" dirty="0" smtClean="0">
                <a:solidFill>
                  <a:schemeClr val="accent4">
                    <a:lumMod val="75000"/>
                  </a:schemeClr>
                </a:solidFill>
              </a:rPr>
              <a:t> COMPLETA</a:t>
            </a:r>
            <a:endParaRPr lang="es-ES" dirty="0"/>
          </a:p>
        </p:txBody>
      </p:sp>
      <p:pic>
        <p:nvPicPr>
          <p:cNvPr id="4098" name="Picture 2"/>
          <p:cNvPicPr>
            <a:picLocks noChangeAspect="1" noChangeArrowheads="1"/>
          </p:cNvPicPr>
          <p:nvPr/>
        </p:nvPicPr>
        <p:blipFill>
          <a:blip r:embed="rId2"/>
          <a:srcRect/>
          <a:stretch>
            <a:fillRect/>
          </a:stretch>
        </p:blipFill>
        <p:spPr bwMode="auto">
          <a:xfrm>
            <a:off x="1" y="1285860"/>
            <a:ext cx="9143999" cy="51435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algn="just"/>
            <a:r>
              <a:rPr lang="es-ES_tradnl" dirty="0" smtClean="0">
                <a:solidFill>
                  <a:schemeClr val="accent4">
                    <a:lumMod val="60000"/>
                    <a:lumOff val="40000"/>
                  </a:schemeClr>
                </a:solidFill>
              </a:rPr>
              <a:t>Para la selección de la operación el circuito sumador tiene a su entrada un arreglo de compuertas XOR, quienes en una entrada están conectadas con la salida del registro 4 y en la otra tienen una entrada común S’/R, la característica de esta compuerta permite que a su salida se obtenga el complemento del dato de entrada, así se puede realizar la resta en complemento a 2.</a:t>
            </a:r>
            <a:endParaRPr lang="es-ES" dirty="0">
              <a:solidFill>
                <a:schemeClr val="accent4">
                  <a:lumMod val="60000"/>
                  <a:lumOff val="40000"/>
                </a:schemeClr>
              </a:solidFill>
            </a:endParaRPr>
          </a:p>
        </p:txBody>
      </p:sp>
      <p:sp>
        <p:nvSpPr>
          <p:cNvPr id="2" name="1 Título"/>
          <p:cNvSpPr>
            <a:spLocks noGrp="1"/>
          </p:cNvSpPr>
          <p:nvPr>
            <p:ph type="title"/>
          </p:nvPr>
        </p:nvSpPr>
        <p:spPr/>
        <p:txBody>
          <a:bodyPr/>
          <a:lstStyle/>
          <a:p>
            <a:r>
              <a:rPr lang="es-ES_tradnl" dirty="0" smtClean="0">
                <a:solidFill>
                  <a:schemeClr val="accent4">
                    <a:lumMod val="75000"/>
                  </a:schemeClr>
                </a:solidFill>
              </a:rPr>
              <a:t>Selección de operación</a:t>
            </a:r>
            <a:endParaRPr lang="es-E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solidFill>
                  <a:schemeClr val="accent4">
                    <a:lumMod val="75000"/>
                  </a:schemeClr>
                </a:solidFill>
              </a:rPr>
              <a:t>Selección de operación</a:t>
            </a:r>
            <a:endParaRPr lang="es-ES" dirty="0">
              <a:solidFill>
                <a:schemeClr val="accent4">
                  <a:lumMod val="75000"/>
                </a:schemeClr>
              </a:solidFill>
            </a:endParaRPr>
          </a:p>
        </p:txBody>
      </p:sp>
      <p:pic>
        <p:nvPicPr>
          <p:cNvPr id="4098" name="Picture 2"/>
          <p:cNvPicPr>
            <a:picLocks noChangeAspect="1" noChangeArrowheads="1"/>
          </p:cNvPicPr>
          <p:nvPr/>
        </p:nvPicPr>
        <p:blipFill>
          <a:blip r:embed="rId2"/>
          <a:srcRect/>
          <a:stretch>
            <a:fillRect/>
          </a:stretch>
        </p:blipFill>
        <p:spPr bwMode="auto">
          <a:xfrm>
            <a:off x="1643042" y="1433221"/>
            <a:ext cx="2281248" cy="4210357"/>
          </a:xfrm>
          <a:prstGeom prst="rect">
            <a:avLst/>
          </a:prstGeom>
          <a:noFill/>
          <a:ln w="9525">
            <a:noFill/>
            <a:miter lim="800000"/>
            <a:headEnd/>
            <a:tailEnd/>
          </a:ln>
          <a:effectLst/>
        </p:spPr>
      </p:pic>
      <p:pic>
        <p:nvPicPr>
          <p:cNvPr id="5" name="Picture 2"/>
          <p:cNvPicPr>
            <a:picLocks noChangeAspect="1" noChangeArrowheads="1"/>
          </p:cNvPicPr>
          <p:nvPr/>
        </p:nvPicPr>
        <p:blipFill>
          <a:blip r:embed="rId2"/>
          <a:srcRect/>
          <a:stretch>
            <a:fillRect/>
          </a:stretch>
        </p:blipFill>
        <p:spPr bwMode="auto">
          <a:xfrm>
            <a:off x="5286380" y="1361783"/>
            <a:ext cx="2281248" cy="4210357"/>
          </a:xfrm>
          <a:prstGeom prst="rect">
            <a:avLst/>
          </a:prstGeom>
          <a:noFill/>
          <a:ln w="9525">
            <a:noFill/>
            <a:miter lim="800000"/>
            <a:headEnd/>
            <a:tailEnd/>
          </a:ln>
          <a:effectLst/>
        </p:spPr>
      </p:pic>
      <p:sp>
        <p:nvSpPr>
          <p:cNvPr id="6" name="5 CuadroTexto"/>
          <p:cNvSpPr txBox="1"/>
          <p:nvPr/>
        </p:nvSpPr>
        <p:spPr>
          <a:xfrm>
            <a:off x="1643042" y="1714488"/>
            <a:ext cx="500066" cy="369332"/>
          </a:xfrm>
          <a:prstGeom prst="rect">
            <a:avLst/>
          </a:prstGeom>
          <a:noFill/>
        </p:spPr>
        <p:txBody>
          <a:bodyPr wrap="square" rtlCol="0">
            <a:spAutoFit/>
          </a:bodyPr>
          <a:lstStyle/>
          <a:p>
            <a:r>
              <a:rPr lang="es-ES_tradnl" dirty="0" smtClean="0">
                <a:solidFill>
                  <a:srgbClr val="3333FF"/>
                </a:solidFill>
              </a:rPr>
              <a:t>1</a:t>
            </a:r>
            <a:endParaRPr lang="es-ES" dirty="0">
              <a:solidFill>
                <a:srgbClr val="3333FF"/>
              </a:solidFill>
            </a:endParaRPr>
          </a:p>
        </p:txBody>
      </p:sp>
      <p:sp>
        <p:nvSpPr>
          <p:cNvPr id="7" name="6 CuadroTexto"/>
          <p:cNvSpPr txBox="1"/>
          <p:nvPr/>
        </p:nvSpPr>
        <p:spPr>
          <a:xfrm>
            <a:off x="1643042" y="2571744"/>
            <a:ext cx="500066" cy="369332"/>
          </a:xfrm>
          <a:prstGeom prst="rect">
            <a:avLst/>
          </a:prstGeom>
          <a:noFill/>
        </p:spPr>
        <p:txBody>
          <a:bodyPr wrap="square" rtlCol="0">
            <a:spAutoFit/>
          </a:bodyPr>
          <a:lstStyle/>
          <a:p>
            <a:r>
              <a:rPr lang="es-ES_tradnl" dirty="0">
                <a:solidFill>
                  <a:srgbClr val="3333FF"/>
                </a:solidFill>
              </a:rPr>
              <a:t>0</a:t>
            </a:r>
            <a:endParaRPr lang="es-ES" dirty="0">
              <a:solidFill>
                <a:srgbClr val="3333FF"/>
              </a:solidFill>
            </a:endParaRPr>
          </a:p>
        </p:txBody>
      </p:sp>
      <p:sp>
        <p:nvSpPr>
          <p:cNvPr id="8" name="7 CuadroTexto"/>
          <p:cNvSpPr txBox="1"/>
          <p:nvPr/>
        </p:nvSpPr>
        <p:spPr>
          <a:xfrm>
            <a:off x="1643042" y="3381312"/>
            <a:ext cx="500066" cy="369332"/>
          </a:xfrm>
          <a:prstGeom prst="rect">
            <a:avLst/>
          </a:prstGeom>
          <a:noFill/>
        </p:spPr>
        <p:txBody>
          <a:bodyPr wrap="square" rtlCol="0">
            <a:spAutoFit/>
          </a:bodyPr>
          <a:lstStyle/>
          <a:p>
            <a:r>
              <a:rPr lang="es-ES_tradnl" dirty="0" smtClean="0">
                <a:solidFill>
                  <a:srgbClr val="3333FF"/>
                </a:solidFill>
              </a:rPr>
              <a:t>1</a:t>
            </a:r>
            <a:endParaRPr lang="es-ES" dirty="0">
              <a:solidFill>
                <a:srgbClr val="3333FF"/>
              </a:solidFill>
            </a:endParaRPr>
          </a:p>
        </p:txBody>
      </p:sp>
      <p:sp>
        <p:nvSpPr>
          <p:cNvPr id="9" name="8 CuadroTexto"/>
          <p:cNvSpPr txBox="1"/>
          <p:nvPr/>
        </p:nvSpPr>
        <p:spPr>
          <a:xfrm>
            <a:off x="1643042" y="4262585"/>
            <a:ext cx="500066" cy="369332"/>
          </a:xfrm>
          <a:prstGeom prst="rect">
            <a:avLst/>
          </a:prstGeom>
          <a:noFill/>
        </p:spPr>
        <p:txBody>
          <a:bodyPr wrap="square" rtlCol="0">
            <a:spAutoFit/>
          </a:bodyPr>
          <a:lstStyle/>
          <a:p>
            <a:r>
              <a:rPr lang="es-ES_tradnl" dirty="0">
                <a:solidFill>
                  <a:srgbClr val="3333FF"/>
                </a:solidFill>
              </a:rPr>
              <a:t>0</a:t>
            </a:r>
            <a:endParaRPr lang="es-ES" dirty="0">
              <a:solidFill>
                <a:srgbClr val="3333FF"/>
              </a:solidFill>
            </a:endParaRPr>
          </a:p>
        </p:txBody>
      </p:sp>
      <p:sp>
        <p:nvSpPr>
          <p:cNvPr id="10" name="9 CuadroTexto"/>
          <p:cNvSpPr txBox="1"/>
          <p:nvPr/>
        </p:nvSpPr>
        <p:spPr>
          <a:xfrm>
            <a:off x="2214546" y="5357826"/>
            <a:ext cx="1428760" cy="369332"/>
          </a:xfrm>
          <a:prstGeom prst="rect">
            <a:avLst/>
          </a:prstGeom>
          <a:noFill/>
        </p:spPr>
        <p:txBody>
          <a:bodyPr wrap="square" rtlCol="0">
            <a:spAutoFit/>
          </a:bodyPr>
          <a:lstStyle/>
          <a:p>
            <a:r>
              <a:rPr lang="es-ES_tradnl" dirty="0" smtClean="0"/>
              <a:t>S’/R=1</a:t>
            </a:r>
            <a:endParaRPr lang="es-ES" dirty="0"/>
          </a:p>
        </p:txBody>
      </p:sp>
      <p:sp>
        <p:nvSpPr>
          <p:cNvPr id="11" name="10 CuadroTexto"/>
          <p:cNvSpPr txBox="1"/>
          <p:nvPr/>
        </p:nvSpPr>
        <p:spPr>
          <a:xfrm>
            <a:off x="3643306" y="1857364"/>
            <a:ext cx="500066" cy="369332"/>
          </a:xfrm>
          <a:prstGeom prst="rect">
            <a:avLst/>
          </a:prstGeom>
          <a:noFill/>
        </p:spPr>
        <p:txBody>
          <a:bodyPr wrap="square" rtlCol="0">
            <a:spAutoFit/>
          </a:bodyPr>
          <a:lstStyle/>
          <a:p>
            <a:r>
              <a:rPr lang="es-ES_tradnl" dirty="0">
                <a:solidFill>
                  <a:srgbClr val="FF0000"/>
                </a:solidFill>
              </a:rPr>
              <a:t>0</a:t>
            </a:r>
            <a:endParaRPr lang="es-ES" dirty="0">
              <a:solidFill>
                <a:srgbClr val="FF0000"/>
              </a:solidFill>
            </a:endParaRPr>
          </a:p>
        </p:txBody>
      </p:sp>
      <p:sp>
        <p:nvSpPr>
          <p:cNvPr id="12" name="11 CuadroTexto"/>
          <p:cNvSpPr txBox="1"/>
          <p:nvPr/>
        </p:nvSpPr>
        <p:spPr>
          <a:xfrm>
            <a:off x="3643306" y="2643182"/>
            <a:ext cx="500066" cy="369332"/>
          </a:xfrm>
          <a:prstGeom prst="rect">
            <a:avLst/>
          </a:prstGeom>
          <a:noFill/>
        </p:spPr>
        <p:txBody>
          <a:bodyPr wrap="square" rtlCol="0">
            <a:spAutoFit/>
          </a:bodyPr>
          <a:lstStyle/>
          <a:p>
            <a:r>
              <a:rPr lang="es-ES_tradnl" dirty="0" smtClean="0">
                <a:solidFill>
                  <a:srgbClr val="FF0000"/>
                </a:solidFill>
              </a:rPr>
              <a:t>1</a:t>
            </a:r>
            <a:endParaRPr lang="es-ES" dirty="0">
              <a:solidFill>
                <a:srgbClr val="FF0000"/>
              </a:solidFill>
            </a:endParaRPr>
          </a:p>
        </p:txBody>
      </p:sp>
      <p:sp>
        <p:nvSpPr>
          <p:cNvPr id="13" name="12 CuadroTexto"/>
          <p:cNvSpPr txBox="1"/>
          <p:nvPr/>
        </p:nvSpPr>
        <p:spPr>
          <a:xfrm>
            <a:off x="3643306" y="3500438"/>
            <a:ext cx="500066" cy="369332"/>
          </a:xfrm>
          <a:prstGeom prst="rect">
            <a:avLst/>
          </a:prstGeom>
          <a:noFill/>
        </p:spPr>
        <p:txBody>
          <a:bodyPr wrap="square" rtlCol="0">
            <a:spAutoFit/>
          </a:bodyPr>
          <a:lstStyle/>
          <a:p>
            <a:r>
              <a:rPr lang="es-ES_tradnl" dirty="0">
                <a:solidFill>
                  <a:srgbClr val="FF0000"/>
                </a:solidFill>
              </a:rPr>
              <a:t>0</a:t>
            </a:r>
            <a:endParaRPr lang="es-ES" dirty="0">
              <a:solidFill>
                <a:srgbClr val="FF0000"/>
              </a:solidFill>
            </a:endParaRPr>
          </a:p>
        </p:txBody>
      </p:sp>
      <p:sp>
        <p:nvSpPr>
          <p:cNvPr id="14" name="13 CuadroTexto"/>
          <p:cNvSpPr txBox="1"/>
          <p:nvPr/>
        </p:nvSpPr>
        <p:spPr>
          <a:xfrm>
            <a:off x="3643306" y="4416990"/>
            <a:ext cx="500066" cy="369332"/>
          </a:xfrm>
          <a:prstGeom prst="rect">
            <a:avLst/>
          </a:prstGeom>
          <a:noFill/>
        </p:spPr>
        <p:txBody>
          <a:bodyPr wrap="square" rtlCol="0">
            <a:spAutoFit/>
          </a:bodyPr>
          <a:lstStyle/>
          <a:p>
            <a:r>
              <a:rPr lang="es-ES_tradnl" dirty="0" smtClean="0">
                <a:solidFill>
                  <a:srgbClr val="FF0000"/>
                </a:solidFill>
              </a:rPr>
              <a:t>1</a:t>
            </a:r>
            <a:endParaRPr lang="es-ES" dirty="0">
              <a:solidFill>
                <a:srgbClr val="FF0000"/>
              </a:solidFill>
            </a:endParaRPr>
          </a:p>
        </p:txBody>
      </p:sp>
      <p:sp>
        <p:nvSpPr>
          <p:cNvPr id="15" name="14 CuadroTexto"/>
          <p:cNvSpPr txBox="1"/>
          <p:nvPr/>
        </p:nvSpPr>
        <p:spPr>
          <a:xfrm>
            <a:off x="5286380" y="1643050"/>
            <a:ext cx="500066" cy="369332"/>
          </a:xfrm>
          <a:prstGeom prst="rect">
            <a:avLst/>
          </a:prstGeom>
          <a:noFill/>
        </p:spPr>
        <p:txBody>
          <a:bodyPr wrap="square" rtlCol="0">
            <a:spAutoFit/>
          </a:bodyPr>
          <a:lstStyle/>
          <a:p>
            <a:r>
              <a:rPr lang="es-ES_tradnl" dirty="0" smtClean="0">
                <a:solidFill>
                  <a:srgbClr val="3333FF"/>
                </a:solidFill>
              </a:rPr>
              <a:t>1</a:t>
            </a:r>
            <a:endParaRPr lang="es-ES" dirty="0">
              <a:solidFill>
                <a:srgbClr val="3333FF"/>
              </a:solidFill>
            </a:endParaRPr>
          </a:p>
        </p:txBody>
      </p:sp>
      <p:sp>
        <p:nvSpPr>
          <p:cNvPr id="16" name="15 CuadroTexto"/>
          <p:cNvSpPr txBox="1"/>
          <p:nvPr/>
        </p:nvSpPr>
        <p:spPr>
          <a:xfrm>
            <a:off x="5286380" y="2500306"/>
            <a:ext cx="500066" cy="369332"/>
          </a:xfrm>
          <a:prstGeom prst="rect">
            <a:avLst/>
          </a:prstGeom>
          <a:noFill/>
        </p:spPr>
        <p:txBody>
          <a:bodyPr wrap="square" rtlCol="0">
            <a:spAutoFit/>
          </a:bodyPr>
          <a:lstStyle/>
          <a:p>
            <a:r>
              <a:rPr lang="es-ES_tradnl" dirty="0">
                <a:solidFill>
                  <a:srgbClr val="3333FF"/>
                </a:solidFill>
              </a:rPr>
              <a:t>0</a:t>
            </a:r>
            <a:endParaRPr lang="es-ES" dirty="0">
              <a:solidFill>
                <a:srgbClr val="3333FF"/>
              </a:solidFill>
            </a:endParaRPr>
          </a:p>
        </p:txBody>
      </p:sp>
      <p:sp>
        <p:nvSpPr>
          <p:cNvPr id="17" name="16 CuadroTexto"/>
          <p:cNvSpPr txBox="1"/>
          <p:nvPr/>
        </p:nvSpPr>
        <p:spPr>
          <a:xfrm>
            <a:off x="5286380" y="3309874"/>
            <a:ext cx="500066" cy="369332"/>
          </a:xfrm>
          <a:prstGeom prst="rect">
            <a:avLst/>
          </a:prstGeom>
          <a:noFill/>
        </p:spPr>
        <p:txBody>
          <a:bodyPr wrap="square" rtlCol="0">
            <a:spAutoFit/>
          </a:bodyPr>
          <a:lstStyle/>
          <a:p>
            <a:r>
              <a:rPr lang="es-ES_tradnl" dirty="0" smtClean="0">
                <a:solidFill>
                  <a:srgbClr val="3333FF"/>
                </a:solidFill>
              </a:rPr>
              <a:t>1</a:t>
            </a:r>
            <a:endParaRPr lang="es-ES" dirty="0">
              <a:solidFill>
                <a:srgbClr val="3333FF"/>
              </a:solidFill>
            </a:endParaRPr>
          </a:p>
        </p:txBody>
      </p:sp>
      <p:sp>
        <p:nvSpPr>
          <p:cNvPr id="18" name="17 CuadroTexto"/>
          <p:cNvSpPr txBox="1"/>
          <p:nvPr/>
        </p:nvSpPr>
        <p:spPr>
          <a:xfrm>
            <a:off x="5286380" y="4191147"/>
            <a:ext cx="500066" cy="369332"/>
          </a:xfrm>
          <a:prstGeom prst="rect">
            <a:avLst/>
          </a:prstGeom>
          <a:noFill/>
        </p:spPr>
        <p:txBody>
          <a:bodyPr wrap="square" rtlCol="0">
            <a:spAutoFit/>
          </a:bodyPr>
          <a:lstStyle/>
          <a:p>
            <a:r>
              <a:rPr lang="es-ES_tradnl" dirty="0">
                <a:solidFill>
                  <a:srgbClr val="3333FF"/>
                </a:solidFill>
              </a:rPr>
              <a:t>0</a:t>
            </a:r>
            <a:endParaRPr lang="es-ES" dirty="0">
              <a:solidFill>
                <a:srgbClr val="3333FF"/>
              </a:solidFill>
            </a:endParaRPr>
          </a:p>
        </p:txBody>
      </p:sp>
      <p:sp>
        <p:nvSpPr>
          <p:cNvPr id="19" name="18 CuadroTexto"/>
          <p:cNvSpPr txBox="1"/>
          <p:nvPr/>
        </p:nvSpPr>
        <p:spPr>
          <a:xfrm>
            <a:off x="5929322" y="5286388"/>
            <a:ext cx="1071570" cy="369332"/>
          </a:xfrm>
          <a:prstGeom prst="rect">
            <a:avLst/>
          </a:prstGeom>
          <a:noFill/>
        </p:spPr>
        <p:txBody>
          <a:bodyPr wrap="square" rtlCol="0">
            <a:spAutoFit/>
          </a:bodyPr>
          <a:lstStyle/>
          <a:p>
            <a:r>
              <a:rPr lang="es-ES_tradnl" dirty="0" smtClean="0"/>
              <a:t>S’/R=0</a:t>
            </a:r>
            <a:endParaRPr lang="es-ES" dirty="0"/>
          </a:p>
        </p:txBody>
      </p:sp>
      <p:sp>
        <p:nvSpPr>
          <p:cNvPr id="21" name="20 CuadroTexto"/>
          <p:cNvSpPr txBox="1"/>
          <p:nvPr/>
        </p:nvSpPr>
        <p:spPr>
          <a:xfrm>
            <a:off x="7286644" y="1797455"/>
            <a:ext cx="500066" cy="369332"/>
          </a:xfrm>
          <a:prstGeom prst="rect">
            <a:avLst/>
          </a:prstGeom>
          <a:noFill/>
        </p:spPr>
        <p:txBody>
          <a:bodyPr wrap="square" rtlCol="0">
            <a:spAutoFit/>
          </a:bodyPr>
          <a:lstStyle/>
          <a:p>
            <a:r>
              <a:rPr lang="es-ES_tradnl" dirty="0" smtClean="0">
                <a:solidFill>
                  <a:srgbClr val="3333FF"/>
                </a:solidFill>
              </a:rPr>
              <a:t>1</a:t>
            </a:r>
            <a:endParaRPr lang="es-ES" dirty="0">
              <a:solidFill>
                <a:srgbClr val="3333FF"/>
              </a:solidFill>
            </a:endParaRPr>
          </a:p>
        </p:txBody>
      </p:sp>
      <p:sp>
        <p:nvSpPr>
          <p:cNvPr id="22" name="21 CuadroTexto"/>
          <p:cNvSpPr txBox="1"/>
          <p:nvPr/>
        </p:nvSpPr>
        <p:spPr>
          <a:xfrm>
            <a:off x="7286644" y="2654711"/>
            <a:ext cx="500066" cy="369332"/>
          </a:xfrm>
          <a:prstGeom prst="rect">
            <a:avLst/>
          </a:prstGeom>
          <a:noFill/>
        </p:spPr>
        <p:txBody>
          <a:bodyPr wrap="square" rtlCol="0">
            <a:spAutoFit/>
          </a:bodyPr>
          <a:lstStyle/>
          <a:p>
            <a:r>
              <a:rPr lang="es-ES_tradnl" dirty="0">
                <a:solidFill>
                  <a:srgbClr val="3333FF"/>
                </a:solidFill>
              </a:rPr>
              <a:t>0</a:t>
            </a:r>
            <a:endParaRPr lang="es-ES" dirty="0">
              <a:solidFill>
                <a:srgbClr val="3333FF"/>
              </a:solidFill>
            </a:endParaRPr>
          </a:p>
        </p:txBody>
      </p:sp>
      <p:sp>
        <p:nvSpPr>
          <p:cNvPr id="23" name="22 CuadroTexto"/>
          <p:cNvSpPr txBox="1"/>
          <p:nvPr/>
        </p:nvSpPr>
        <p:spPr>
          <a:xfrm>
            <a:off x="7286644" y="3464279"/>
            <a:ext cx="500066" cy="369332"/>
          </a:xfrm>
          <a:prstGeom prst="rect">
            <a:avLst/>
          </a:prstGeom>
          <a:noFill/>
        </p:spPr>
        <p:txBody>
          <a:bodyPr wrap="square" rtlCol="0">
            <a:spAutoFit/>
          </a:bodyPr>
          <a:lstStyle/>
          <a:p>
            <a:r>
              <a:rPr lang="es-ES_tradnl" dirty="0" smtClean="0">
                <a:solidFill>
                  <a:srgbClr val="3333FF"/>
                </a:solidFill>
              </a:rPr>
              <a:t>1</a:t>
            </a:r>
            <a:endParaRPr lang="es-ES" dirty="0">
              <a:solidFill>
                <a:srgbClr val="3333FF"/>
              </a:solidFill>
            </a:endParaRPr>
          </a:p>
        </p:txBody>
      </p:sp>
      <p:sp>
        <p:nvSpPr>
          <p:cNvPr id="24" name="23 CuadroTexto"/>
          <p:cNvSpPr txBox="1"/>
          <p:nvPr/>
        </p:nvSpPr>
        <p:spPr>
          <a:xfrm>
            <a:off x="7286644" y="4345552"/>
            <a:ext cx="500066" cy="369332"/>
          </a:xfrm>
          <a:prstGeom prst="rect">
            <a:avLst/>
          </a:prstGeom>
          <a:noFill/>
        </p:spPr>
        <p:txBody>
          <a:bodyPr wrap="square" rtlCol="0">
            <a:spAutoFit/>
          </a:bodyPr>
          <a:lstStyle/>
          <a:p>
            <a:r>
              <a:rPr lang="es-ES_tradnl" dirty="0">
                <a:solidFill>
                  <a:srgbClr val="3333FF"/>
                </a:solidFill>
              </a:rPr>
              <a:t>0</a:t>
            </a:r>
            <a:endParaRPr lang="es-ES" dirty="0">
              <a:solidFill>
                <a:srgbClr val="3333FF"/>
              </a:solidFill>
            </a:endParaRPr>
          </a:p>
        </p:txBody>
      </p:sp>
      <p:sp>
        <p:nvSpPr>
          <p:cNvPr id="25" name="24 CuadroTexto"/>
          <p:cNvSpPr txBox="1"/>
          <p:nvPr/>
        </p:nvSpPr>
        <p:spPr>
          <a:xfrm>
            <a:off x="3000364" y="1406711"/>
            <a:ext cx="2071702" cy="307777"/>
          </a:xfrm>
          <a:prstGeom prst="rect">
            <a:avLst/>
          </a:prstGeom>
          <a:noFill/>
        </p:spPr>
        <p:txBody>
          <a:bodyPr wrap="square" rtlCol="0">
            <a:spAutoFit/>
          </a:bodyPr>
          <a:lstStyle/>
          <a:p>
            <a:r>
              <a:rPr lang="es-ES_tradnl" sz="1400" dirty="0" smtClean="0">
                <a:solidFill>
                  <a:srgbClr val="FF0000"/>
                </a:solidFill>
              </a:rPr>
              <a:t>COMPLEMENTO</a:t>
            </a:r>
            <a:endParaRPr lang="es-ES" sz="1400" dirty="0">
              <a:solidFill>
                <a:srgbClr val="FF0000"/>
              </a:solidFill>
            </a:endParaRPr>
          </a:p>
        </p:txBody>
      </p:sp>
      <p:sp>
        <p:nvSpPr>
          <p:cNvPr id="26" name="25 CuadroTexto"/>
          <p:cNvSpPr txBox="1"/>
          <p:nvPr/>
        </p:nvSpPr>
        <p:spPr>
          <a:xfrm>
            <a:off x="1928794" y="5715016"/>
            <a:ext cx="2000264" cy="307777"/>
          </a:xfrm>
          <a:prstGeom prst="rect">
            <a:avLst/>
          </a:prstGeom>
          <a:noFill/>
        </p:spPr>
        <p:txBody>
          <a:bodyPr wrap="square" rtlCol="0">
            <a:spAutoFit/>
          </a:bodyPr>
          <a:lstStyle/>
          <a:p>
            <a:r>
              <a:rPr lang="es-ES_tradnl" sz="1400" dirty="0" smtClean="0"/>
              <a:t>OPERACIÓN RESTA</a:t>
            </a:r>
            <a:endParaRPr lang="es-ES" sz="1400" dirty="0"/>
          </a:p>
        </p:txBody>
      </p:sp>
      <p:sp>
        <p:nvSpPr>
          <p:cNvPr id="27" name="26 CuadroTexto"/>
          <p:cNvSpPr txBox="1"/>
          <p:nvPr/>
        </p:nvSpPr>
        <p:spPr>
          <a:xfrm>
            <a:off x="5429256" y="5572140"/>
            <a:ext cx="2143140" cy="307777"/>
          </a:xfrm>
          <a:prstGeom prst="rect">
            <a:avLst/>
          </a:prstGeom>
          <a:noFill/>
        </p:spPr>
        <p:txBody>
          <a:bodyPr wrap="square" rtlCol="0">
            <a:spAutoFit/>
          </a:bodyPr>
          <a:lstStyle/>
          <a:p>
            <a:r>
              <a:rPr lang="es-ES_tradnl" sz="1400" dirty="0" smtClean="0"/>
              <a:t>OPERACIÓN  SUMA</a:t>
            </a:r>
            <a:endParaRPr lang="es-E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20000"/>
          </a:bodyPr>
          <a:lstStyle/>
          <a:p>
            <a:pPr algn="just"/>
            <a:r>
              <a:rPr lang="es-ES" dirty="0" smtClean="0">
                <a:solidFill>
                  <a:schemeClr val="accent4">
                    <a:lumMod val="60000"/>
                    <a:lumOff val="40000"/>
                  </a:schemeClr>
                </a:solidFill>
              </a:rPr>
              <a:t>Cuando el </a:t>
            </a:r>
            <a:r>
              <a:rPr lang="es-ES" dirty="0">
                <a:solidFill>
                  <a:schemeClr val="accent4">
                    <a:lumMod val="60000"/>
                    <a:lumOff val="40000"/>
                  </a:schemeClr>
                </a:solidFill>
              </a:rPr>
              <a:t>resultado de la operación no se encuentra en el intervalo  de valores que se pueden representar mediante el número de bits disponibles:</a:t>
            </a:r>
          </a:p>
          <a:p>
            <a:pPr algn="just"/>
            <a:r>
              <a:rPr lang="es-ES" dirty="0">
                <a:solidFill>
                  <a:schemeClr val="accent4">
                    <a:lumMod val="60000"/>
                    <a:lumOff val="40000"/>
                  </a:schemeClr>
                </a:solidFill>
              </a:rPr>
              <a:t>-2 </a:t>
            </a:r>
            <a:r>
              <a:rPr lang="es-ES" baseline="30000" dirty="0">
                <a:solidFill>
                  <a:schemeClr val="accent4">
                    <a:lumMod val="60000"/>
                    <a:lumOff val="40000"/>
                  </a:schemeClr>
                </a:solidFill>
              </a:rPr>
              <a:t>n-1</a:t>
            </a:r>
            <a:r>
              <a:rPr lang="es-ES" dirty="0">
                <a:solidFill>
                  <a:schemeClr val="accent4">
                    <a:lumMod val="60000"/>
                    <a:lumOff val="40000"/>
                  </a:schemeClr>
                </a:solidFill>
              </a:rPr>
              <a:t> ≤</a:t>
            </a:r>
            <a:r>
              <a:rPr lang="es-ES" dirty="0" smtClean="0">
                <a:solidFill>
                  <a:schemeClr val="accent4">
                    <a:lumMod val="60000"/>
                    <a:lumOff val="40000"/>
                  </a:schemeClr>
                </a:solidFill>
              </a:rPr>
              <a:t>N≤</a:t>
            </a:r>
            <a:r>
              <a:rPr lang="es-ES" dirty="0">
                <a:solidFill>
                  <a:schemeClr val="accent4">
                    <a:lumMod val="60000"/>
                    <a:lumOff val="40000"/>
                  </a:schemeClr>
                </a:solidFill>
              </a:rPr>
              <a:t>2 </a:t>
            </a:r>
            <a:r>
              <a:rPr lang="es-ES" baseline="30000" dirty="0">
                <a:solidFill>
                  <a:schemeClr val="accent4">
                    <a:lumMod val="60000"/>
                    <a:lumOff val="40000"/>
                  </a:schemeClr>
                </a:solidFill>
              </a:rPr>
              <a:t>n-1</a:t>
            </a:r>
            <a:r>
              <a:rPr lang="es-ES" dirty="0">
                <a:solidFill>
                  <a:schemeClr val="accent4">
                    <a:lumMod val="60000"/>
                    <a:lumOff val="40000"/>
                  </a:schemeClr>
                </a:solidFill>
              </a:rPr>
              <a:t>-1</a:t>
            </a:r>
            <a:r>
              <a:rPr lang="es-ES" dirty="0" smtClean="0">
                <a:solidFill>
                  <a:schemeClr val="accent4">
                    <a:lumMod val="60000"/>
                    <a:lumOff val="40000"/>
                  </a:schemeClr>
                </a:solidFill>
              </a:rPr>
              <a:t>. El </a:t>
            </a:r>
            <a:r>
              <a:rPr lang="es-ES" dirty="0">
                <a:solidFill>
                  <a:schemeClr val="accent4">
                    <a:lumMod val="60000"/>
                    <a:lumOff val="40000"/>
                  </a:schemeClr>
                </a:solidFill>
              </a:rPr>
              <a:t>resultado se considerará incorrecto y se detectará la condición de  desbordamiento. </a:t>
            </a:r>
            <a:r>
              <a:rPr lang="es-ES" dirty="0" smtClean="0">
                <a:solidFill>
                  <a:schemeClr val="accent4">
                    <a:lumMod val="60000"/>
                    <a:lumOff val="40000"/>
                  </a:schemeClr>
                </a:solidFill>
              </a:rPr>
              <a:t>Las </a:t>
            </a:r>
            <a:r>
              <a:rPr lang="es-ES" dirty="0">
                <a:solidFill>
                  <a:schemeClr val="accent4">
                    <a:lumMod val="60000"/>
                    <a:lumOff val="40000"/>
                  </a:schemeClr>
                </a:solidFill>
              </a:rPr>
              <a:t>condiciones de desbordamiento se presentan cuando se suman dos valores positivos cuya suma es mayor que </a:t>
            </a:r>
            <a:r>
              <a:rPr lang="es-ES" dirty="0" smtClean="0">
                <a:solidFill>
                  <a:schemeClr val="accent4">
                    <a:lumMod val="60000"/>
                    <a:lumOff val="40000"/>
                  </a:schemeClr>
                </a:solidFill>
              </a:rPr>
              <a:t>2</a:t>
            </a:r>
            <a:r>
              <a:rPr lang="es-ES" baseline="30000" dirty="0" smtClean="0">
                <a:solidFill>
                  <a:schemeClr val="accent4">
                    <a:lumMod val="60000"/>
                    <a:lumOff val="40000"/>
                  </a:schemeClr>
                </a:solidFill>
              </a:rPr>
              <a:t>n-1</a:t>
            </a:r>
            <a:r>
              <a:rPr lang="es-ES" dirty="0" smtClean="0">
                <a:solidFill>
                  <a:schemeClr val="accent4">
                    <a:lumMod val="60000"/>
                    <a:lumOff val="40000"/>
                  </a:schemeClr>
                </a:solidFill>
              </a:rPr>
              <a:t>-1  </a:t>
            </a:r>
            <a:r>
              <a:rPr lang="es-ES" dirty="0">
                <a:solidFill>
                  <a:schemeClr val="accent4">
                    <a:lumMod val="60000"/>
                    <a:lumOff val="40000"/>
                  </a:schemeClr>
                </a:solidFill>
              </a:rPr>
              <a:t>o dos valores negativos cuya suma es menor que -2 </a:t>
            </a:r>
            <a:r>
              <a:rPr lang="es-ES" baseline="30000" dirty="0">
                <a:solidFill>
                  <a:schemeClr val="accent4">
                    <a:lumMod val="60000"/>
                    <a:lumOff val="40000"/>
                  </a:schemeClr>
                </a:solidFill>
              </a:rPr>
              <a:t>n-1.</a:t>
            </a:r>
            <a:r>
              <a:rPr lang="es-ES" dirty="0">
                <a:solidFill>
                  <a:schemeClr val="accent4">
                    <a:lumMod val="60000"/>
                    <a:lumOff val="40000"/>
                  </a:schemeClr>
                </a:solidFill>
              </a:rPr>
              <a:t>. En ambos casos el resultado tiene un bit de signo incorrecto, por lo tanto  es posible detectar el desbordamiento observando los bit de signo de los operando y del resultado</a:t>
            </a:r>
            <a:r>
              <a:rPr lang="es-ES" dirty="0" smtClean="0">
                <a:solidFill>
                  <a:schemeClr val="accent4">
                    <a:lumMod val="60000"/>
                    <a:lumOff val="40000"/>
                  </a:schemeClr>
                </a:solidFill>
              </a:rPr>
              <a:t>.</a:t>
            </a:r>
            <a:endParaRPr lang="es-ES" dirty="0">
              <a:solidFill>
                <a:schemeClr val="accent4">
                  <a:lumMod val="60000"/>
                  <a:lumOff val="40000"/>
                </a:schemeClr>
              </a:solidFill>
            </a:endParaRPr>
          </a:p>
        </p:txBody>
      </p:sp>
      <p:sp>
        <p:nvSpPr>
          <p:cNvPr id="2" name="1 Título"/>
          <p:cNvSpPr>
            <a:spLocks noGrp="1"/>
          </p:cNvSpPr>
          <p:nvPr>
            <p:ph type="title"/>
          </p:nvPr>
        </p:nvSpPr>
        <p:spPr/>
        <p:txBody>
          <a:bodyPr>
            <a:normAutofit/>
          </a:bodyPr>
          <a:lstStyle/>
          <a:p>
            <a:r>
              <a:rPr lang="es-ES_tradnl" dirty="0" smtClean="0">
                <a:solidFill>
                  <a:schemeClr val="accent4">
                    <a:lumMod val="75000"/>
                  </a:schemeClr>
                </a:solidFill>
              </a:rPr>
              <a:t>Condición de desbordamiento </a:t>
            </a:r>
            <a:endParaRPr lang="es-E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algn="just"/>
            <a:r>
              <a:rPr lang="es-ES_tradnl" b="1" i="1" dirty="0" smtClean="0">
                <a:solidFill>
                  <a:schemeClr val="accent4">
                    <a:lumMod val="60000"/>
                    <a:lumOff val="40000"/>
                  </a:schemeClr>
                </a:solidFill>
              </a:rPr>
              <a:t>Si A y B son números positivos</a:t>
            </a:r>
            <a:r>
              <a:rPr lang="es-ES_tradnl" dirty="0" smtClean="0">
                <a:solidFill>
                  <a:schemeClr val="accent4">
                    <a:lumMod val="60000"/>
                    <a:lumOff val="40000"/>
                  </a:schemeClr>
                </a:solidFill>
              </a:rPr>
              <a:t>, </a:t>
            </a:r>
            <a:r>
              <a:rPr lang="es-ES_tradnl" dirty="0">
                <a:solidFill>
                  <a:schemeClr val="accent4">
                    <a:lumMod val="60000"/>
                    <a:lumOff val="40000"/>
                  </a:schemeClr>
                </a:solidFill>
              </a:rPr>
              <a:t>e</a:t>
            </a:r>
            <a:r>
              <a:rPr lang="es-ES_tradnl" dirty="0" smtClean="0">
                <a:solidFill>
                  <a:schemeClr val="accent4">
                    <a:lumMod val="60000"/>
                    <a:lumOff val="40000"/>
                  </a:schemeClr>
                </a:solidFill>
              </a:rPr>
              <a:t>l desbordamiento se presenta cuando N≥2</a:t>
            </a:r>
            <a:r>
              <a:rPr lang="es-ES_tradnl" baseline="30000" dirty="0" smtClean="0">
                <a:solidFill>
                  <a:schemeClr val="accent4">
                    <a:lumMod val="60000"/>
                    <a:lumOff val="40000"/>
                  </a:schemeClr>
                </a:solidFill>
              </a:rPr>
              <a:t>n-1</a:t>
            </a:r>
            <a:r>
              <a:rPr lang="es-ES_tradnl" dirty="0" smtClean="0">
                <a:solidFill>
                  <a:schemeClr val="accent4">
                    <a:lumMod val="60000"/>
                    <a:lumOff val="40000"/>
                  </a:schemeClr>
                </a:solidFill>
              </a:rPr>
              <a:t>-1, </a:t>
            </a:r>
            <a:r>
              <a:rPr lang="es-ES" dirty="0" smtClean="0">
                <a:solidFill>
                  <a:schemeClr val="accent4">
                    <a:lumMod val="60000"/>
                    <a:lumOff val="40000"/>
                  </a:schemeClr>
                </a:solidFill>
              </a:rPr>
              <a:t>donde </a:t>
            </a:r>
            <a:r>
              <a:rPr lang="es-ES" dirty="0">
                <a:solidFill>
                  <a:schemeClr val="accent4">
                    <a:lumMod val="60000"/>
                    <a:lumOff val="40000"/>
                  </a:schemeClr>
                </a:solidFill>
              </a:rPr>
              <a:t>n es el número de bits disponibles para representar N</a:t>
            </a:r>
            <a:endParaRPr lang="es-ES_tradnl" dirty="0" smtClean="0">
              <a:solidFill>
                <a:schemeClr val="accent4">
                  <a:lumMod val="60000"/>
                  <a:lumOff val="40000"/>
                </a:schemeClr>
              </a:solidFill>
            </a:endParaRPr>
          </a:p>
          <a:p>
            <a:r>
              <a:rPr lang="es-ES" dirty="0" smtClean="0">
                <a:solidFill>
                  <a:schemeClr val="accent4">
                    <a:lumMod val="60000"/>
                    <a:lumOff val="40000"/>
                  </a:schemeClr>
                </a:solidFill>
              </a:rPr>
              <a:t>Ej. A </a:t>
            </a:r>
            <a:r>
              <a:rPr lang="es-ES" dirty="0">
                <a:solidFill>
                  <a:schemeClr val="accent4">
                    <a:lumMod val="60000"/>
                    <a:lumOff val="40000"/>
                  </a:schemeClr>
                </a:solidFill>
              </a:rPr>
              <a:t>=5</a:t>
            </a:r>
            <a:r>
              <a:rPr lang="es-ES" baseline="-25000" dirty="0">
                <a:solidFill>
                  <a:schemeClr val="accent4">
                    <a:lumMod val="60000"/>
                    <a:lumOff val="40000"/>
                  </a:schemeClr>
                </a:solidFill>
              </a:rPr>
              <a:t>10 </a:t>
            </a:r>
            <a:r>
              <a:rPr lang="es-ES" dirty="0">
                <a:solidFill>
                  <a:schemeClr val="accent4">
                    <a:lumMod val="60000"/>
                    <a:lumOff val="40000"/>
                  </a:schemeClr>
                </a:solidFill>
              </a:rPr>
              <a:t>   y </a:t>
            </a:r>
            <a:r>
              <a:rPr lang="es-ES" dirty="0" smtClean="0">
                <a:solidFill>
                  <a:schemeClr val="accent4">
                    <a:lumMod val="60000"/>
                    <a:lumOff val="40000"/>
                  </a:schemeClr>
                </a:solidFill>
              </a:rPr>
              <a:t>B=7</a:t>
            </a:r>
            <a:r>
              <a:rPr lang="es-ES" baseline="-25000" dirty="0" smtClean="0">
                <a:solidFill>
                  <a:schemeClr val="accent4">
                    <a:lumMod val="60000"/>
                    <a:lumOff val="40000"/>
                  </a:schemeClr>
                </a:solidFill>
              </a:rPr>
              <a:t>10</a:t>
            </a:r>
            <a:r>
              <a:rPr lang="es-ES" dirty="0" smtClean="0">
                <a:solidFill>
                  <a:schemeClr val="accent4">
                    <a:lumMod val="60000"/>
                    <a:lumOff val="40000"/>
                  </a:schemeClr>
                </a:solidFill>
              </a:rPr>
              <a:t>.</a:t>
            </a:r>
          </a:p>
          <a:p>
            <a:r>
              <a:rPr lang="es-ES_tradnl" dirty="0" smtClean="0">
                <a:solidFill>
                  <a:schemeClr val="accent4">
                    <a:lumMod val="60000"/>
                    <a:lumOff val="40000"/>
                  </a:schemeClr>
                </a:solidFill>
              </a:rPr>
              <a:t>Al realizar la suma, el resultado que se obtiene se interpreta con 5 bits Cout,Z</a:t>
            </a:r>
            <a:r>
              <a:rPr lang="es-ES_tradnl" baseline="-25000" dirty="0" smtClean="0">
                <a:solidFill>
                  <a:schemeClr val="accent4">
                    <a:lumMod val="60000"/>
                    <a:lumOff val="40000"/>
                  </a:schemeClr>
                </a:solidFill>
              </a:rPr>
              <a:t>3</a:t>
            </a:r>
            <a:r>
              <a:rPr lang="es-ES_tradnl" dirty="0" smtClean="0">
                <a:solidFill>
                  <a:schemeClr val="accent4">
                    <a:lumMod val="60000"/>
                    <a:lumOff val="40000"/>
                  </a:schemeClr>
                </a:solidFill>
              </a:rPr>
              <a:t>Z</a:t>
            </a:r>
            <a:r>
              <a:rPr lang="es-ES_tradnl" baseline="-25000" dirty="0" smtClean="0">
                <a:solidFill>
                  <a:schemeClr val="accent4">
                    <a:lumMod val="60000"/>
                    <a:lumOff val="40000"/>
                  </a:schemeClr>
                </a:solidFill>
              </a:rPr>
              <a:t>2</a:t>
            </a:r>
            <a:r>
              <a:rPr lang="es-ES_tradnl" dirty="0" smtClean="0">
                <a:solidFill>
                  <a:schemeClr val="accent4">
                    <a:lumMod val="60000"/>
                    <a:lumOff val="40000"/>
                  </a:schemeClr>
                </a:solidFill>
              </a:rPr>
              <a:t>Z</a:t>
            </a:r>
            <a:r>
              <a:rPr lang="es-ES_tradnl" baseline="-25000" dirty="0" smtClean="0">
                <a:solidFill>
                  <a:schemeClr val="accent4">
                    <a:lumMod val="60000"/>
                    <a:lumOff val="40000"/>
                  </a:schemeClr>
                </a:solidFill>
              </a:rPr>
              <a:t>1</a:t>
            </a:r>
            <a:r>
              <a:rPr lang="es-ES_tradnl" dirty="0" smtClean="0">
                <a:solidFill>
                  <a:schemeClr val="accent4">
                    <a:lumMod val="60000"/>
                    <a:lumOff val="40000"/>
                  </a:schemeClr>
                </a:solidFill>
              </a:rPr>
              <a:t>Z</a:t>
            </a:r>
            <a:r>
              <a:rPr lang="es-ES_tradnl" baseline="-25000" dirty="0" smtClean="0">
                <a:solidFill>
                  <a:schemeClr val="accent4">
                    <a:lumMod val="60000"/>
                    <a:lumOff val="40000"/>
                  </a:schemeClr>
                </a:solidFill>
              </a:rPr>
              <a:t>0</a:t>
            </a:r>
            <a:r>
              <a:rPr lang="es-ES_tradnl" dirty="0" smtClean="0">
                <a:solidFill>
                  <a:schemeClr val="accent4">
                    <a:lumMod val="60000"/>
                    <a:lumOff val="40000"/>
                  </a:schemeClr>
                </a:solidFill>
              </a:rPr>
              <a:t>, Cout es el acarreo de salida. </a:t>
            </a:r>
          </a:p>
          <a:p>
            <a:r>
              <a:rPr lang="es-ES_tradnl" dirty="0" smtClean="0">
                <a:solidFill>
                  <a:schemeClr val="accent4">
                    <a:lumMod val="60000"/>
                    <a:lumOff val="40000"/>
                  </a:schemeClr>
                </a:solidFill>
              </a:rPr>
              <a:t>Finalmente el resultado es 1,0001</a:t>
            </a:r>
            <a:r>
              <a:rPr lang="es-ES_tradnl" baseline="-25000" dirty="0" smtClean="0">
                <a:solidFill>
                  <a:schemeClr val="accent4">
                    <a:lumMod val="60000"/>
                    <a:lumOff val="40000"/>
                  </a:schemeClr>
                </a:solidFill>
              </a:rPr>
              <a:t>2</a:t>
            </a:r>
            <a:r>
              <a:rPr lang="es-ES_tradnl" dirty="0" smtClean="0">
                <a:solidFill>
                  <a:schemeClr val="accent4">
                    <a:lumMod val="60000"/>
                    <a:lumOff val="40000"/>
                  </a:schemeClr>
                </a:solidFill>
              </a:rPr>
              <a:t>=17</a:t>
            </a:r>
            <a:r>
              <a:rPr lang="es-ES_tradnl" baseline="-25000" dirty="0" smtClean="0">
                <a:solidFill>
                  <a:schemeClr val="accent4">
                    <a:lumMod val="60000"/>
                    <a:lumOff val="40000"/>
                  </a:schemeClr>
                </a:solidFill>
              </a:rPr>
              <a:t>10</a:t>
            </a:r>
            <a:endParaRPr lang="es-ES" dirty="0">
              <a:solidFill>
                <a:schemeClr val="accent4">
                  <a:lumMod val="60000"/>
                  <a:lumOff val="40000"/>
                </a:schemeClr>
              </a:solidFill>
            </a:endParaRPr>
          </a:p>
        </p:txBody>
      </p:sp>
      <p:sp>
        <p:nvSpPr>
          <p:cNvPr id="2" name="1 Título"/>
          <p:cNvSpPr>
            <a:spLocks noGrp="1"/>
          </p:cNvSpPr>
          <p:nvPr>
            <p:ph type="title"/>
          </p:nvPr>
        </p:nvSpPr>
        <p:spPr/>
        <p:txBody>
          <a:bodyPr>
            <a:normAutofit/>
          </a:bodyPr>
          <a:lstStyle/>
          <a:p>
            <a:r>
              <a:rPr lang="es-ES_tradnl" dirty="0" smtClean="0"/>
              <a:t>Condición de desbordamiento</a:t>
            </a:r>
            <a:endParaRPr lang="es-E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_tradnl" dirty="0" smtClean="0">
                <a:solidFill>
                  <a:schemeClr val="accent4">
                    <a:lumMod val="75000"/>
                  </a:schemeClr>
                </a:solidFill>
              </a:rPr>
              <a:t>Condición de desbordamiento</a:t>
            </a:r>
            <a:endParaRPr lang="es-ES" dirty="0">
              <a:solidFill>
                <a:schemeClr val="accent4">
                  <a:lumMod val="75000"/>
                </a:schemeClr>
              </a:solidFill>
            </a:endParaRPr>
          </a:p>
        </p:txBody>
      </p:sp>
      <p:pic>
        <p:nvPicPr>
          <p:cNvPr id="5122" name="Picture 2"/>
          <p:cNvPicPr>
            <a:picLocks noChangeAspect="1" noChangeArrowheads="1"/>
          </p:cNvPicPr>
          <p:nvPr/>
        </p:nvPicPr>
        <p:blipFill>
          <a:blip r:embed="rId2"/>
          <a:srcRect/>
          <a:stretch>
            <a:fillRect/>
          </a:stretch>
        </p:blipFill>
        <p:spPr bwMode="auto">
          <a:xfrm>
            <a:off x="71406" y="1685925"/>
            <a:ext cx="9072594" cy="2562168"/>
          </a:xfrm>
          <a:prstGeom prst="rect">
            <a:avLst/>
          </a:prstGeom>
          <a:noFill/>
          <a:ln w="9525">
            <a:noFill/>
            <a:miter lim="800000"/>
            <a:headEnd/>
            <a:tailEnd/>
          </a:ln>
          <a:effectLst/>
        </p:spPr>
      </p:pic>
      <p:sp>
        <p:nvSpPr>
          <p:cNvPr id="6" name="5 Rectángulo"/>
          <p:cNvSpPr/>
          <p:nvPr/>
        </p:nvSpPr>
        <p:spPr>
          <a:xfrm>
            <a:off x="3143240" y="4500570"/>
            <a:ext cx="3214710" cy="1200329"/>
          </a:xfrm>
          <a:prstGeom prst="rect">
            <a:avLst/>
          </a:prstGeom>
        </p:spPr>
        <p:txBody>
          <a:bodyPr wrap="square">
            <a:spAutoFit/>
          </a:bodyPr>
          <a:lstStyle/>
          <a:p>
            <a:pPr algn="ctr"/>
            <a:r>
              <a:rPr lang="es-ES" sz="3600" dirty="0" smtClean="0">
                <a:solidFill>
                  <a:schemeClr val="accent4">
                    <a:lumMod val="75000"/>
                  </a:schemeClr>
                </a:solidFill>
              </a:rPr>
              <a:t>A =5</a:t>
            </a:r>
            <a:r>
              <a:rPr lang="es-ES" sz="3600" baseline="-25000" dirty="0" smtClean="0">
                <a:solidFill>
                  <a:schemeClr val="accent4">
                    <a:lumMod val="75000"/>
                  </a:schemeClr>
                </a:solidFill>
              </a:rPr>
              <a:t>10 </a:t>
            </a:r>
            <a:r>
              <a:rPr lang="es-ES" sz="3600" dirty="0" smtClean="0">
                <a:solidFill>
                  <a:schemeClr val="accent4">
                    <a:lumMod val="75000"/>
                  </a:schemeClr>
                </a:solidFill>
              </a:rPr>
              <a:t>   y B=7</a:t>
            </a:r>
            <a:r>
              <a:rPr lang="es-ES" sz="3600" baseline="-25000" dirty="0" smtClean="0">
                <a:solidFill>
                  <a:schemeClr val="accent4">
                    <a:lumMod val="75000"/>
                  </a:schemeClr>
                </a:solidFill>
              </a:rPr>
              <a:t>10</a:t>
            </a:r>
            <a:r>
              <a:rPr lang="es-ES" sz="3600" dirty="0" smtClean="0">
                <a:solidFill>
                  <a:schemeClr val="accent4">
                    <a:lumMod val="75000"/>
                  </a:schemeClr>
                </a:solidFill>
              </a:rPr>
              <a:t>.</a:t>
            </a:r>
          </a:p>
          <a:p>
            <a:pPr algn="ctr"/>
            <a:r>
              <a:rPr lang="es-ES_tradnl" sz="3600" dirty="0" smtClean="0">
                <a:solidFill>
                  <a:schemeClr val="accent4">
                    <a:lumMod val="75000"/>
                  </a:schemeClr>
                </a:solidFill>
              </a:rPr>
              <a:t>2A +B = 1</a:t>
            </a:r>
            <a:r>
              <a:rPr lang="es-ES" sz="3600" dirty="0" smtClean="0">
                <a:solidFill>
                  <a:schemeClr val="accent4">
                    <a:lumMod val="75000"/>
                  </a:schemeClr>
                </a:solidFill>
              </a:rPr>
              <a:t>7</a:t>
            </a:r>
            <a:r>
              <a:rPr lang="es-ES" sz="3600" baseline="-25000" dirty="0" smtClean="0">
                <a:solidFill>
                  <a:schemeClr val="accent4">
                    <a:lumMod val="75000"/>
                  </a:schemeClr>
                </a:solidFill>
              </a:rPr>
              <a:t>10</a:t>
            </a:r>
            <a:endParaRPr lang="es-ES" sz="3600"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p:txBody>
          <a:bodyPr>
            <a:normAutofit/>
          </a:bodyPr>
          <a:lstStyle/>
          <a:p>
            <a:pPr algn="just"/>
            <a:r>
              <a:rPr lang="es-ES" i="1" dirty="0">
                <a:solidFill>
                  <a:schemeClr val="accent4">
                    <a:lumMod val="60000"/>
                    <a:lumOff val="40000"/>
                  </a:schemeClr>
                </a:solidFill>
              </a:rPr>
              <a:t>Si A y B son números </a:t>
            </a:r>
            <a:r>
              <a:rPr lang="es-ES" i="1" dirty="0" smtClean="0">
                <a:solidFill>
                  <a:schemeClr val="accent4">
                    <a:lumMod val="60000"/>
                    <a:lumOff val="40000"/>
                  </a:schemeClr>
                </a:solidFill>
              </a:rPr>
              <a:t>negativos, </a:t>
            </a:r>
            <a:r>
              <a:rPr lang="es-ES" dirty="0" smtClean="0">
                <a:solidFill>
                  <a:schemeClr val="accent4">
                    <a:lumMod val="60000"/>
                    <a:lumOff val="40000"/>
                  </a:schemeClr>
                </a:solidFill>
              </a:rPr>
              <a:t>se presenta desbordamiento cuando N</a:t>
            </a:r>
            <a:r>
              <a:rPr lang="es-ES" dirty="0">
                <a:solidFill>
                  <a:schemeClr val="accent4">
                    <a:lumMod val="60000"/>
                    <a:lumOff val="40000"/>
                  </a:schemeClr>
                </a:solidFill>
              </a:rPr>
              <a:t>&lt;-2 </a:t>
            </a:r>
            <a:r>
              <a:rPr lang="es-ES" baseline="30000" dirty="0" smtClean="0">
                <a:solidFill>
                  <a:schemeClr val="accent4">
                    <a:lumMod val="60000"/>
                    <a:lumOff val="40000"/>
                  </a:schemeClr>
                </a:solidFill>
              </a:rPr>
              <a:t>n-1</a:t>
            </a:r>
            <a:r>
              <a:rPr lang="es-ES" dirty="0" smtClean="0">
                <a:solidFill>
                  <a:schemeClr val="accent4">
                    <a:lumMod val="60000"/>
                    <a:lumOff val="40000"/>
                  </a:schemeClr>
                </a:solidFill>
              </a:rPr>
              <a:t>, donde </a:t>
            </a:r>
            <a:r>
              <a:rPr lang="es-ES" dirty="0">
                <a:solidFill>
                  <a:schemeClr val="accent4">
                    <a:lumMod val="60000"/>
                    <a:lumOff val="40000"/>
                  </a:schemeClr>
                </a:solidFill>
              </a:rPr>
              <a:t>n es el número de bits disponibles para representar N</a:t>
            </a:r>
            <a:r>
              <a:rPr lang="es-ES" dirty="0" smtClean="0">
                <a:solidFill>
                  <a:schemeClr val="accent4">
                    <a:lumMod val="60000"/>
                    <a:lumOff val="40000"/>
                  </a:schemeClr>
                </a:solidFill>
              </a:rPr>
              <a:t>.</a:t>
            </a:r>
            <a:endParaRPr lang="es-ES" dirty="0">
              <a:solidFill>
                <a:schemeClr val="accent4">
                  <a:lumMod val="60000"/>
                  <a:lumOff val="40000"/>
                </a:schemeClr>
              </a:solidFill>
            </a:endParaRPr>
          </a:p>
          <a:p>
            <a:pPr algn="just"/>
            <a:r>
              <a:rPr lang="es-ES_tradnl" dirty="0" smtClean="0">
                <a:solidFill>
                  <a:schemeClr val="accent4">
                    <a:lumMod val="60000"/>
                    <a:lumOff val="40000"/>
                  </a:schemeClr>
                </a:solidFill>
              </a:rPr>
              <a:t>El desbordamiento </a:t>
            </a:r>
            <a:r>
              <a:rPr lang="es-ES_tradnl" dirty="0">
                <a:solidFill>
                  <a:schemeClr val="accent4">
                    <a:lumMod val="60000"/>
                    <a:lumOff val="40000"/>
                  </a:schemeClr>
                </a:solidFill>
              </a:rPr>
              <a:t>se hará evidente mediante resultado que tiene su bit de signo incorrecto, como sucedió con la suma  </a:t>
            </a:r>
            <a:r>
              <a:rPr lang="es-ES" dirty="0">
                <a:solidFill>
                  <a:schemeClr val="accent4">
                    <a:lumMod val="60000"/>
                    <a:lumOff val="40000"/>
                  </a:schemeClr>
                </a:solidFill>
              </a:rPr>
              <a:t>2A + B</a:t>
            </a:r>
            <a:r>
              <a:rPr lang="es-ES" dirty="0" smtClean="0">
                <a:solidFill>
                  <a:schemeClr val="accent4">
                    <a:lumMod val="60000"/>
                    <a:lumOff val="40000"/>
                  </a:schemeClr>
                </a:solidFill>
              </a:rPr>
              <a:t>.</a:t>
            </a:r>
            <a:endParaRPr lang="es-ES" dirty="0">
              <a:solidFill>
                <a:schemeClr val="accent4">
                  <a:lumMod val="60000"/>
                  <a:lumOff val="40000"/>
                </a:schemeClr>
              </a:solidFill>
            </a:endParaRPr>
          </a:p>
        </p:txBody>
      </p:sp>
      <p:sp>
        <p:nvSpPr>
          <p:cNvPr id="3" name="2 Título"/>
          <p:cNvSpPr>
            <a:spLocks noGrp="1"/>
          </p:cNvSpPr>
          <p:nvPr>
            <p:ph type="title"/>
          </p:nvPr>
        </p:nvSpPr>
        <p:spPr/>
        <p:txBody>
          <a:bodyPr>
            <a:normAutofit/>
          </a:bodyPr>
          <a:lstStyle/>
          <a:p>
            <a:r>
              <a:rPr lang="es-ES_tradnl" dirty="0" smtClean="0">
                <a:solidFill>
                  <a:schemeClr val="accent4">
                    <a:lumMod val="75000"/>
                  </a:schemeClr>
                </a:solidFill>
              </a:rPr>
              <a:t>Condición de desbordamiento</a:t>
            </a:r>
            <a:endParaRPr lang="es-ES" dirty="0">
              <a:solidFill>
                <a:schemeClr val="accent4">
                  <a:lumMod val="75000"/>
                </a:schemeClr>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3169</TotalTime>
  <Words>1567</Words>
  <Application>Microsoft Office PowerPoint</Application>
  <PresentationFormat>Presentación en pantalla (4:3)</PresentationFormat>
  <Paragraphs>246</Paragraphs>
  <Slides>35</Slides>
  <Notes>1</Notes>
  <HiddenSlides>0</HiddenSlides>
  <MMClips>0</MMClips>
  <ScaleCrop>false</ScaleCrop>
  <HeadingPairs>
    <vt:vector size="4" baseType="variant">
      <vt:variant>
        <vt:lpstr>Tema</vt:lpstr>
      </vt:variant>
      <vt:variant>
        <vt:i4>1</vt:i4>
      </vt:variant>
      <vt:variant>
        <vt:lpstr>Títulos de diapositiva</vt:lpstr>
      </vt:variant>
      <vt:variant>
        <vt:i4>35</vt:i4>
      </vt:variant>
    </vt:vector>
  </HeadingPairs>
  <TitlesOfParts>
    <vt:vector size="36" baseType="lpstr">
      <vt:lpstr>Concurrencia</vt:lpstr>
      <vt:lpstr>TRANSFERENCIA DE DATOS ENTRE REGISTROS</vt:lpstr>
      <vt:lpstr>Descripción del circuito</vt:lpstr>
      <vt:lpstr>Diagrama Esquemático</vt:lpstr>
      <vt:lpstr>Selección de operación</vt:lpstr>
      <vt:lpstr>Selección de operación</vt:lpstr>
      <vt:lpstr>Condición de desbordamiento </vt:lpstr>
      <vt:lpstr>Condición de desbordamiento</vt:lpstr>
      <vt:lpstr>Condición de desbordamiento</vt:lpstr>
      <vt:lpstr>Condición de desbordamiento</vt:lpstr>
      <vt:lpstr>Condición de desbordamiento</vt:lpstr>
      <vt:lpstr>Diagrama de bloques</vt:lpstr>
      <vt:lpstr>Flujo de datos</vt:lpstr>
      <vt:lpstr>Flujo de datos</vt:lpstr>
      <vt:lpstr>Flujo de datos</vt:lpstr>
      <vt:lpstr>Diapositiva 15</vt:lpstr>
      <vt:lpstr>Diapositiva 16</vt:lpstr>
      <vt:lpstr>Flujo de datos</vt:lpstr>
      <vt:lpstr>Diagrama ASM</vt:lpstr>
      <vt:lpstr>Diagrama de estados</vt:lpstr>
      <vt:lpstr>OPTIMIZACIÓN DEL DISEÑO</vt:lpstr>
      <vt:lpstr>OPTIMIZACIÓN</vt:lpstr>
      <vt:lpstr>SEÑALES</vt:lpstr>
      <vt:lpstr>CODIGO AHDL DE LA FSM </vt:lpstr>
      <vt:lpstr>FLUJO DE DATOS</vt:lpstr>
      <vt:lpstr>Diagrama ASM</vt:lpstr>
      <vt:lpstr>DIAGRAMA DE ESTADOS</vt:lpstr>
      <vt:lpstr>SIMBOLO DE LA FSM</vt:lpstr>
      <vt:lpstr>INCONVENIENTE 1</vt:lpstr>
      <vt:lpstr>INCONVENIENTE 1</vt:lpstr>
      <vt:lpstr>INCONVENIENTE 1</vt:lpstr>
      <vt:lpstr>DIAGRAMA ESQUEMÁTICO</vt:lpstr>
      <vt:lpstr>SIMULACIÓN </vt:lpstr>
      <vt:lpstr>INCONVENIENTE 2</vt:lpstr>
      <vt:lpstr>SOLUCIÓN </vt:lpstr>
      <vt:lpstr>SIMULACIÓN COMPLETA</vt:lpstr>
    </vt:vector>
  </TitlesOfParts>
  <Company>Hogar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TRANSFERENCIA DE DATOS ENTRE REGISTROS</dc:title>
  <dc:creator>Nathaly</dc:creator>
  <cp:lastModifiedBy>Nathaly</cp:lastModifiedBy>
  <cp:revision>17</cp:revision>
  <dcterms:created xsi:type="dcterms:W3CDTF">2007-09-09T16:23:53Z</dcterms:created>
  <dcterms:modified xsi:type="dcterms:W3CDTF">2007-10-31T04:15:55Z</dcterms:modified>
</cp:coreProperties>
</file>