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CD15658E-D3CE-45C9-99D7-1EF1B0EB8447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991673" y="415341"/>
                <a:ext cx="7959144" cy="2268559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s-419" dirty="0"/>
                  <a:t>RAIZ CUARTA IMPLEMENTADA EN QUARTUS II</a:t>
                </a:r>
                <a:br>
                  <a:rPr lang="es-419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419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419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g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rad>
                    </m:oMath>
                  </m:oMathPara>
                </a14:m>
                <a:endParaRPr lang="es-419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CD15658E-D3CE-45C9-99D7-1EF1B0EB84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991673" y="415341"/>
                <a:ext cx="7959144" cy="2268559"/>
              </a:xfrm>
              <a:blipFill>
                <a:blip r:embed="rId2"/>
                <a:stretch>
                  <a:fillRect t="-11022" b="-31720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ítulo 2">
            <a:extLst>
              <a:ext uri="{FF2B5EF4-FFF2-40B4-BE49-F238E27FC236}">
                <a16:creationId xmlns:a16="http://schemas.microsoft.com/office/drawing/2014/main" id="{C77E587C-63A1-45C0-81FB-124F2C025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5317" y="3387144"/>
            <a:ext cx="5602311" cy="2356833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419" sz="2400" dirty="0"/>
              <a:t>Jaimen Aza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419" sz="2400" dirty="0"/>
              <a:t>Natalia Lora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419" sz="2400" dirty="0"/>
              <a:t>Stiven Montaño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419" sz="2400" dirty="0"/>
              <a:t>Jorge Villamarin</a:t>
            </a:r>
          </a:p>
        </p:txBody>
      </p:sp>
    </p:spTree>
    <p:extLst>
      <p:ext uri="{BB962C8B-B14F-4D97-AF65-F5344CB8AC3E}">
        <p14:creationId xmlns:p14="http://schemas.microsoft.com/office/powerpoint/2010/main" val="20499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BD05F-63DA-403E-80E8-A2C4447A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Operación Raíz Cuarta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18E6C1C-2D3B-472A-9628-B733BA5026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95475" y="1885285"/>
                <a:ext cx="7796540" cy="2697144"/>
              </a:xfrm>
            </p:spPr>
            <p:txBody>
              <a:bodyPr/>
              <a:lstStyle/>
              <a:p>
                <a:r>
                  <a:rPr lang="es-419" dirty="0"/>
                  <a:t>La raíz cuarta de un número x, es el número y que al ser multiplicado por si mismo 4 veces </a:t>
                </a:r>
              </a:p>
              <a:p>
                <a:pPr marL="616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419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419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s-419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4 </m:t>
                          </m:r>
                        </m:sup>
                      </m:sSup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4 </m:t>
                          </m:r>
                        </m:sup>
                      </m:sSup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419" dirty="0"/>
              </a:p>
              <a:p>
                <a:pPr/>
                <a:r>
                  <a:rPr lang="es-419" dirty="0"/>
                  <a:t>Cualquier número real  no negativo x tiene una única raíz cuarta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18E6C1C-2D3B-472A-9628-B733BA5026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95475" y="1885285"/>
                <a:ext cx="7796540" cy="2697144"/>
              </a:xfrm>
              <a:blipFill>
                <a:blip r:embed="rId2"/>
                <a:stretch>
                  <a:fillRect l="-469" r="-235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045D83A0-C0E8-460F-B17B-851499C0CE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65654" b="1"/>
          <a:stretch/>
        </p:blipFill>
        <p:spPr>
          <a:xfrm>
            <a:off x="3069319" y="2830660"/>
            <a:ext cx="6016625" cy="373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3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1AC06-0C09-4D45-B1C5-8C5EC50F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69" y="227006"/>
            <a:ext cx="7958331" cy="1077229"/>
          </a:xfrm>
        </p:spPr>
        <p:txBody>
          <a:bodyPr/>
          <a:lstStyle/>
          <a:p>
            <a:r>
              <a:rPr lang="es-419" dirty="0"/>
              <a:t>Algoritmo para obtener la raíz cuarta de un número binario a 32 bits</a:t>
            </a:r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3E84C1B1-5ECF-4935-8E8F-43C91CF3FBCD}"/>
              </a:ext>
            </a:extLst>
          </p:cNvPr>
          <p:cNvGrpSpPr/>
          <p:nvPr/>
        </p:nvGrpSpPr>
        <p:grpSpPr>
          <a:xfrm>
            <a:off x="4088245" y="1298662"/>
            <a:ext cx="4098175" cy="5767487"/>
            <a:chOff x="4393045" y="1315938"/>
            <a:chExt cx="4098175" cy="5767487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A460B34C-7822-4649-9923-673B09A5217D}"/>
                </a:ext>
              </a:extLst>
            </p:cNvPr>
            <p:cNvSpPr/>
            <p:nvPr/>
          </p:nvSpPr>
          <p:spPr>
            <a:xfrm>
              <a:off x="5303316" y="1315938"/>
              <a:ext cx="1250950" cy="450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INICIO</a:t>
              </a:r>
            </a:p>
          </p:txBody>
        </p: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31CAE8E6-AD55-4A07-8175-56380CA0DD62}"/>
                </a:ext>
              </a:extLst>
            </p:cNvPr>
            <p:cNvGrpSpPr/>
            <p:nvPr/>
          </p:nvGrpSpPr>
          <p:grpSpPr>
            <a:xfrm>
              <a:off x="4393045" y="1766788"/>
              <a:ext cx="4098175" cy="5316637"/>
              <a:chOff x="4393045" y="1766788"/>
              <a:chExt cx="4098175" cy="5316637"/>
            </a:xfrm>
          </p:grpSpPr>
          <p:sp>
            <p:nvSpPr>
              <p:cNvPr id="8" name="Diagrama de flujo: datos 7">
                <a:extLst>
                  <a:ext uri="{FF2B5EF4-FFF2-40B4-BE49-F238E27FC236}">
                    <a16:creationId xmlns:a16="http://schemas.microsoft.com/office/drawing/2014/main" id="{74308A4F-B505-4736-8E36-4186285C79D1}"/>
                  </a:ext>
                </a:extLst>
              </p:cNvPr>
              <p:cNvSpPr/>
              <p:nvPr/>
            </p:nvSpPr>
            <p:spPr>
              <a:xfrm>
                <a:off x="5331891" y="1978365"/>
                <a:ext cx="1193800" cy="407066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419" sz="1050" dirty="0"/>
                  <a:t>Lea X[31..0]</a:t>
                </a:r>
                <a:endParaRPr lang="es-419" dirty="0"/>
              </a:p>
            </p:txBody>
          </p:sp>
          <p:sp>
            <p:nvSpPr>
              <p:cNvPr id="9" name="Diagrama de flujo: proceso 8">
                <a:extLst>
                  <a:ext uri="{FF2B5EF4-FFF2-40B4-BE49-F238E27FC236}">
                    <a16:creationId xmlns:a16="http://schemas.microsoft.com/office/drawing/2014/main" id="{0145269B-B984-4C3C-9F99-83C7F24732E9}"/>
                  </a:ext>
                </a:extLst>
              </p:cNvPr>
              <p:cNvSpPr/>
              <p:nvPr/>
            </p:nvSpPr>
            <p:spPr>
              <a:xfrm>
                <a:off x="5394827" y="4389795"/>
                <a:ext cx="1028700" cy="406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419" sz="1200" dirty="0" err="1"/>
                  <a:t>Shiftter-Left</a:t>
                </a:r>
                <a:endParaRPr lang="es-419" sz="1200" dirty="0"/>
              </a:p>
              <a:p>
                <a:pPr algn="ctr"/>
                <a:r>
                  <a:rPr lang="es-419" sz="1400" dirty="0"/>
                  <a:t>“1”</a:t>
                </a:r>
              </a:p>
            </p:txBody>
          </p:sp>
          <p:sp>
            <p:nvSpPr>
              <p:cNvPr id="10" name="Diagrama de flujo: proceso 9">
                <a:extLst>
                  <a:ext uri="{FF2B5EF4-FFF2-40B4-BE49-F238E27FC236}">
                    <a16:creationId xmlns:a16="http://schemas.microsoft.com/office/drawing/2014/main" id="{AE50D00B-3393-4F54-A909-168772462124}"/>
                  </a:ext>
                </a:extLst>
              </p:cNvPr>
              <p:cNvSpPr/>
              <p:nvPr/>
            </p:nvSpPr>
            <p:spPr>
              <a:xfrm>
                <a:off x="5394827" y="2572527"/>
                <a:ext cx="1028700" cy="406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419" sz="1600" dirty="0"/>
                  <a:t>n=1</a:t>
                </a:r>
              </a:p>
              <a:p>
                <a:pPr algn="ctr"/>
                <a:r>
                  <a:rPr lang="es-419" sz="1600" dirty="0"/>
                  <a:t>m=0</a:t>
                </a:r>
              </a:p>
            </p:txBody>
          </p:sp>
          <p:sp>
            <p:nvSpPr>
              <p:cNvPr id="11" name="Diagrama de flujo: proceso 10">
                <a:extLst>
                  <a:ext uri="{FF2B5EF4-FFF2-40B4-BE49-F238E27FC236}">
                    <a16:creationId xmlns:a16="http://schemas.microsoft.com/office/drawing/2014/main" id="{7EE17B1F-92A0-4D27-82CA-924CA9E057E3}"/>
                  </a:ext>
                </a:extLst>
              </p:cNvPr>
              <p:cNvSpPr/>
              <p:nvPr/>
            </p:nvSpPr>
            <p:spPr>
              <a:xfrm>
                <a:off x="7462520" y="3526591"/>
                <a:ext cx="1028700" cy="406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419" sz="1100" dirty="0" err="1"/>
                  <a:t>Shiftter-Left</a:t>
                </a:r>
                <a:endParaRPr lang="es-419" sz="1100" dirty="0"/>
              </a:p>
              <a:p>
                <a:pPr algn="ctr"/>
                <a:r>
                  <a:rPr lang="es-419" sz="1200" dirty="0"/>
                  <a:t>“0”</a:t>
                </a:r>
                <a:endParaRPr lang="es-419" dirty="0"/>
              </a:p>
            </p:txBody>
          </p:sp>
          <p:sp>
            <p:nvSpPr>
              <p:cNvPr id="12" name="Diagrama de flujo: proceso 11">
                <a:extLst>
                  <a:ext uri="{FF2B5EF4-FFF2-40B4-BE49-F238E27FC236}">
                    <a16:creationId xmlns:a16="http://schemas.microsoft.com/office/drawing/2014/main" id="{4639BEAF-4E17-4BC4-8699-6A37FD06904A}"/>
                  </a:ext>
                </a:extLst>
              </p:cNvPr>
              <p:cNvSpPr/>
              <p:nvPr/>
            </p:nvSpPr>
            <p:spPr>
              <a:xfrm>
                <a:off x="5167978" y="6042200"/>
                <a:ext cx="1482398" cy="38735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900" dirty="0"/>
                  <a:t>R=X[31..0]</a:t>
                </a:r>
                <a:r>
                  <a:rPr lang="es-CO" dirty="0"/>
                  <a:t>-</a:t>
                </a:r>
                <a:r>
                  <a:rPr lang="es-CO" sz="900" dirty="0"/>
                  <a:t>Q[7..0]100 Y=Q[7..0]</a:t>
                </a:r>
                <a:endParaRPr lang="es-419" dirty="0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161281C0-BDBC-4A0C-A09A-9A12EC5338C9}"/>
                  </a:ext>
                </a:extLst>
              </p:cNvPr>
              <p:cNvSpPr/>
              <p:nvPr/>
            </p:nvSpPr>
            <p:spPr>
              <a:xfrm>
                <a:off x="5283702" y="6632575"/>
                <a:ext cx="1250950" cy="4508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/>
                  <a:t>FIN</a:t>
                </a:r>
              </a:p>
            </p:txBody>
          </p:sp>
          <p:sp>
            <p:nvSpPr>
              <p:cNvPr id="14" name="Diagrama de flujo: decisión 13">
                <a:extLst>
                  <a:ext uri="{FF2B5EF4-FFF2-40B4-BE49-F238E27FC236}">
                    <a16:creationId xmlns:a16="http://schemas.microsoft.com/office/drawing/2014/main" id="{49520584-CEF9-4002-8F58-85DFC25BDD79}"/>
                  </a:ext>
                </a:extLst>
              </p:cNvPr>
              <p:cNvSpPr/>
              <p:nvPr/>
            </p:nvSpPr>
            <p:spPr>
              <a:xfrm>
                <a:off x="4814366" y="3326067"/>
                <a:ext cx="2228850" cy="807448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/>
                  <a:t>X[31..31-n*4]</a:t>
                </a:r>
              </a:p>
              <a:p>
                <a:pPr algn="ctr"/>
                <a:r>
                  <a:rPr lang="pt-BR" sz="1200" dirty="0"/>
                  <a:t>&gt;</a:t>
                </a:r>
              </a:p>
              <a:p>
                <a:pPr algn="ctr"/>
                <a:r>
                  <a:rPr lang="pt-BR" sz="1200" dirty="0"/>
                  <a:t>Q[7..7-m]</a:t>
                </a:r>
                <a:r>
                  <a:rPr lang="pt-BR" sz="1200" baseline="30000" dirty="0"/>
                  <a:t>100</a:t>
                </a:r>
                <a:endParaRPr lang="es-419" sz="4000" baseline="30000" dirty="0"/>
              </a:p>
            </p:txBody>
          </p:sp>
          <p:sp>
            <p:nvSpPr>
              <p:cNvPr id="15" name="Diagrama de flujo: decisión 14">
                <a:extLst>
                  <a:ext uri="{FF2B5EF4-FFF2-40B4-BE49-F238E27FC236}">
                    <a16:creationId xmlns:a16="http://schemas.microsoft.com/office/drawing/2014/main" id="{BDB645A3-40B0-468C-99C5-86B3E948E2EA}"/>
                  </a:ext>
                </a:extLst>
              </p:cNvPr>
              <p:cNvSpPr/>
              <p:nvPr/>
            </p:nvSpPr>
            <p:spPr>
              <a:xfrm>
                <a:off x="5246237" y="4940963"/>
                <a:ext cx="1325880" cy="956469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419" sz="1600" dirty="0"/>
                  <a:t>n=8 &amp;</a:t>
                </a:r>
              </a:p>
              <a:p>
                <a:pPr algn="ctr"/>
                <a:r>
                  <a:rPr lang="es-419" sz="1600" dirty="0"/>
                  <a:t>m=7</a:t>
                </a:r>
              </a:p>
            </p:txBody>
          </p:sp>
          <p:cxnSp>
            <p:nvCxnSpPr>
              <p:cNvPr id="19" name="Conector recto de flecha 18">
                <a:extLst>
                  <a:ext uri="{FF2B5EF4-FFF2-40B4-BE49-F238E27FC236}">
                    <a16:creationId xmlns:a16="http://schemas.microsoft.com/office/drawing/2014/main" id="{F6A76DEE-EC32-4F27-8CAB-36A9A1263982}"/>
                  </a:ext>
                </a:extLst>
              </p:cNvPr>
              <p:cNvCxnSpPr>
                <a:stCxn id="6" idx="4"/>
                <a:endCxn id="8" idx="1"/>
              </p:cNvCxnSpPr>
              <p:nvPr/>
            </p:nvCxnSpPr>
            <p:spPr>
              <a:xfrm>
                <a:off x="5928791" y="1766788"/>
                <a:ext cx="0" cy="2115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>
                <a:extLst>
                  <a:ext uri="{FF2B5EF4-FFF2-40B4-BE49-F238E27FC236}">
                    <a16:creationId xmlns:a16="http://schemas.microsoft.com/office/drawing/2014/main" id="{2604DDA7-A2F3-4986-817E-FBD317EDB995}"/>
                  </a:ext>
                </a:extLst>
              </p:cNvPr>
              <p:cNvCxnSpPr>
                <a:stCxn id="8" idx="4"/>
              </p:cNvCxnSpPr>
              <p:nvPr/>
            </p:nvCxnSpPr>
            <p:spPr>
              <a:xfrm>
                <a:off x="5928791" y="2385431"/>
                <a:ext cx="0" cy="187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de flecha 22">
                <a:extLst>
                  <a:ext uri="{FF2B5EF4-FFF2-40B4-BE49-F238E27FC236}">
                    <a16:creationId xmlns:a16="http://schemas.microsoft.com/office/drawing/2014/main" id="{4A9EC2FF-7411-41DA-9179-1BA9547CDA02}"/>
                  </a:ext>
                </a:extLst>
              </p:cNvPr>
              <p:cNvCxnSpPr>
                <a:stCxn id="10" idx="2"/>
              </p:cNvCxnSpPr>
              <p:nvPr/>
            </p:nvCxnSpPr>
            <p:spPr>
              <a:xfrm>
                <a:off x="5909177" y="2978927"/>
                <a:ext cx="0" cy="347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de flecha 24">
                <a:extLst>
                  <a:ext uri="{FF2B5EF4-FFF2-40B4-BE49-F238E27FC236}">
                    <a16:creationId xmlns:a16="http://schemas.microsoft.com/office/drawing/2014/main" id="{772E68B9-3E8C-4309-8849-E07EA0B6731F}"/>
                  </a:ext>
                </a:extLst>
              </p:cNvPr>
              <p:cNvCxnSpPr>
                <a:stCxn id="14" idx="3"/>
                <a:endCxn id="11" idx="1"/>
              </p:cNvCxnSpPr>
              <p:nvPr/>
            </p:nvCxnSpPr>
            <p:spPr>
              <a:xfrm>
                <a:off x="7043216" y="3729791"/>
                <a:ext cx="4193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de flecha 26">
                <a:extLst>
                  <a:ext uri="{FF2B5EF4-FFF2-40B4-BE49-F238E27FC236}">
                    <a16:creationId xmlns:a16="http://schemas.microsoft.com/office/drawing/2014/main" id="{A722E8EC-EA4E-47DB-BC93-7037265406DE}"/>
                  </a:ext>
                </a:extLst>
              </p:cNvPr>
              <p:cNvCxnSpPr>
                <a:stCxn id="14" idx="2"/>
              </p:cNvCxnSpPr>
              <p:nvPr/>
            </p:nvCxnSpPr>
            <p:spPr>
              <a:xfrm>
                <a:off x="5928791" y="4133515"/>
                <a:ext cx="0" cy="2562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de flecha 28">
                <a:extLst>
                  <a:ext uri="{FF2B5EF4-FFF2-40B4-BE49-F238E27FC236}">
                    <a16:creationId xmlns:a16="http://schemas.microsoft.com/office/drawing/2014/main" id="{4C4A34F8-0581-43A6-AF57-D558A16F6152}"/>
                  </a:ext>
                </a:extLst>
              </p:cNvPr>
              <p:cNvCxnSpPr>
                <a:stCxn id="9" idx="2"/>
                <a:endCxn id="15" idx="0"/>
              </p:cNvCxnSpPr>
              <p:nvPr/>
            </p:nvCxnSpPr>
            <p:spPr>
              <a:xfrm>
                <a:off x="5909177" y="4796195"/>
                <a:ext cx="0" cy="144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de flecha 30">
                <a:extLst>
                  <a:ext uri="{FF2B5EF4-FFF2-40B4-BE49-F238E27FC236}">
                    <a16:creationId xmlns:a16="http://schemas.microsoft.com/office/drawing/2014/main" id="{E601D7FE-57FD-4F3B-B6A0-ABF2226551BE}"/>
                  </a:ext>
                </a:extLst>
              </p:cNvPr>
              <p:cNvCxnSpPr>
                <a:stCxn id="15" idx="2"/>
                <a:endCxn id="12" idx="0"/>
              </p:cNvCxnSpPr>
              <p:nvPr/>
            </p:nvCxnSpPr>
            <p:spPr>
              <a:xfrm>
                <a:off x="5909177" y="5897432"/>
                <a:ext cx="0" cy="144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de flecha 35">
                <a:extLst>
                  <a:ext uri="{FF2B5EF4-FFF2-40B4-BE49-F238E27FC236}">
                    <a16:creationId xmlns:a16="http://schemas.microsoft.com/office/drawing/2014/main" id="{46BE41E4-405B-436D-9D37-D769D866098A}"/>
                  </a:ext>
                </a:extLst>
              </p:cNvPr>
              <p:cNvCxnSpPr>
                <a:stCxn id="12" idx="2"/>
                <a:endCxn id="13" idx="0"/>
              </p:cNvCxnSpPr>
              <p:nvPr/>
            </p:nvCxnSpPr>
            <p:spPr>
              <a:xfrm>
                <a:off x="5909177" y="6429550"/>
                <a:ext cx="0" cy="2030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: angular 46">
                <a:extLst>
                  <a:ext uri="{FF2B5EF4-FFF2-40B4-BE49-F238E27FC236}">
                    <a16:creationId xmlns:a16="http://schemas.microsoft.com/office/drawing/2014/main" id="{D999E7C2-B2C5-406C-BCAF-55F73A03696E}"/>
                  </a:ext>
                </a:extLst>
              </p:cNvPr>
              <p:cNvCxnSpPr>
                <a:cxnSpLocks/>
                <a:stCxn id="11" idx="2"/>
              </p:cNvCxnSpPr>
              <p:nvPr/>
            </p:nvCxnSpPr>
            <p:spPr>
              <a:xfrm rot="5400000">
                <a:off x="6503113" y="3413854"/>
                <a:ext cx="954621" cy="199289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: angular 48">
                <a:extLst>
                  <a:ext uri="{FF2B5EF4-FFF2-40B4-BE49-F238E27FC236}">
                    <a16:creationId xmlns:a16="http://schemas.microsoft.com/office/drawing/2014/main" id="{B99F8F24-EDB3-43DB-8E7D-A061B1DD0BD1}"/>
                  </a:ext>
                </a:extLst>
              </p:cNvPr>
              <p:cNvCxnSpPr>
                <a:stCxn id="15" idx="1"/>
              </p:cNvCxnSpPr>
              <p:nvPr/>
            </p:nvCxnSpPr>
            <p:spPr>
              <a:xfrm rot="10800000">
                <a:off x="4393045" y="3212920"/>
                <a:ext cx="853193" cy="220627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de flecha 50">
                <a:extLst>
                  <a:ext uri="{FF2B5EF4-FFF2-40B4-BE49-F238E27FC236}">
                    <a16:creationId xmlns:a16="http://schemas.microsoft.com/office/drawing/2014/main" id="{3222BCF9-D787-4A11-8D85-8A3C7C40C9F6}"/>
                  </a:ext>
                </a:extLst>
              </p:cNvPr>
              <p:cNvCxnSpPr/>
              <p:nvPr/>
            </p:nvCxnSpPr>
            <p:spPr>
              <a:xfrm>
                <a:off x="4411018" y="3212920"/>
                <a:ext cx="149815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AE25FA72-AE71-43B7-A918-17870FCD07CC}"/>
                  </a:ext>
                </a:extLst>
              </p:cNvPr>
              <p:cNvSpPr txBox="1"/>
              <p:nvPr/>
            </p:nvSpPr>
            <p:spPr>
              <a:xfrm>
                <a:off x="6896099" y="3326067"/>
                <a:ext cx="5112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419" sz="1400" dirty="0"/>
                  <a:t>No</a:t>
                </a:r>
              </a:p>
            </p:txBody>
          </p:sp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809BCC19-9986-469F-A2CF-05369D802327}"/>
                  </a:ext>
                </a:extLst>
              </p:cNvPr>
              <p:cNvSpPr txBox="1"/>
              <p:nvPr/>
            </p:nvSpPr>
            <p:spPr>
              <a:xfrm>
                <a:off x="4789063" y="5121606"/>
                <a:ext cx="5112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419" sz="1400" dirty="0"/>
                  <a:t>No</a:t>
                </a:r>
              </a:p>
            </p:txBody>
          </p:sp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E02D1519-16DB-4629-AE7A-68E3D7469A73}"/>
                  </a:ext>
                </a:extLst>
              </p:cNvPr>
              <p:cNvSpPr txBox="1"/>
              <p:nvPr/>
            </p:nvSpPr>
            <p:spPr>
              <a:xfrm>
                <a:off x="5935183" y="4066354"/>
                <a:ext cx="4604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419" sz="1400" dirty="0"/>
                  <a:t>Si</a:t>
                </a:r>
              </a:p>
            </p:txBody>
          </p:sp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98D5FC99-C90F-4AAD-B685-6370FAE81D72}"/>
                  </a:ext>
                </a:extLst>
              </p:cNvPr>
              <p:cNvSpPr txBox="1"/>
              <p:nvPr/>
            </p:nvSpPr>
            <p:spPr>
              <a:xfrm>
                <a:off x="5909176" y="5792680"/>
                <a:ext cx="4604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419" sz="1400" dirty="0"/>
                  <a:t>Si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8">
            <a:extLst>
              <a:ext uri="{FF2B5EF4-FFF2-40B4-BE49-F238E27FC236}">
                <a16:creationId xmlns:a16="http://schemas.microsoft.com/office/drawing/2014/main" id="{DE8515BB-59EE-453D-82CE-EE72BF309F5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4" name="Picture 10">
            <a:extLst>
              <a:ext uri="{FF2B5EF4-FFF2-40B4-BE49-F238E27FC236}">
                <a16:creationId xmlns:a16="http://schemas.microsoft.com/office/drawing/2014/main" id="{37F492A7-5C9A-44D0-BA44-21328109557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5" name="Rectangle 12">
            <a:extLst>
              <a:ext uri="{FF2B5EF4-FFF2-40B4-BE49-F238E27FC236}">
                <a16:creationId xmlns:a16="http://schemas.microsoft.com/office/drawing/2014/main" id="{38CB1921-2103-4962-BC2D-CB488DD956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14">
            <a:extLst>
              <a:ext uri="{FF2B5EF4-FFF2-40B4-BE49-F238E27FC236}">
                <a16:creationId xmlns:a16="http://schemas.microsoft.com/office/drawing/2014/main" id="{07309053-D520-473F-B065-0965E5C88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797F2982-9D29-4C8C-B653-C0BCE1B1F3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18">
            <a:extLst>
              <a:ext uri="{FF2B5EF4-FFF2-40B4-BE49-F238E27FC236}">
                <a16:creationId xmlns:a16="http://schemas.microsoft.com/office/drawing/2014/main" id="{5B325BAC-AB46-48CC-9F6B-79864ABE5C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TextBox 20">
            <a:extLst>
              <a:ext uri="{FF2B5EF4-FFF2-40B4-BE49-F238E27FC236}">
                <a16:creationId xmlns:a16="http://schemas.microsoft.com/office/drawing/2014/main" id="{EAF1CE20-1BF6-42BB-AF36-D72F27ED17FC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50" name="Rectangle 22">
            <a:extLst>
              <a:ext uri="{FF2B5EF4-FFF2-40B4-BE49-F238E27FC236}">
                <a16:creationId xmlns:a16="http://schemas.microsoft.com/office/drawing/2014/main" id="{9CC4AF46-A1F3-4DF9-8F71-44A6B10E42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24">
            <a:extLst>
              <a:ext uri="{FF2B5EF4-FFF2-40B4-BE49-F238E27FC236}">
                <a16:creationId xmlns:a16="http://schemas.microsoft.com/office/drawing/2014/main" id="{0E798FC9-A14A-487D-88A2-A57F0029DCB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2" name="Picture 26">
            <a:extLst>
              <a:ext uri="{FF2B5EF4-FFF2-40B4-BE49-F238E27FC236}">
                <a16:creationId xmlns:a16="http://schemas.microsoft.com/office/drawing/2014/main" id="{C5065053-9EF0-4668-9CF6-DD9A49BE242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3" name="Rectangle 28">
            <a:extLst>
              <a:ext uri="{FF2B5EF4-FFF2-40B4-BE49-F238E27FC236}">
                <a16:creationId xmlns:a16="http://schemas.microsoft.com/office/drawing/2014/main" id="{B7410167-A5D0-4B9C-A90D-300AF6533A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30">
            <a:extLst>
              <a:ext uri="{FF2B5EF4-FFF2-40B4-BE49-F238E27FC236}">
                <a16:creationId xmlns:a16="http://schemas.microsoft.com/office/drawing/2014/main" id="{D4D562E6-7504-4611-99DB-877C816FBA8B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1939" y="3265639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55" name="Rectangle 32">
            <a:extLst>
              <a:ext uri="{FF2B5EF4-FFF2-40B4-BE49-F238E27FC236}">
                <a16:creationId xmlns:a16="http://schemas.microsoft.com/office/drawing/2014/main" id="{5CD8DEDF-3AC4-4735-B9FF-7BE084C2B5C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34">
            <a:extLst>
              <a:ext uri="{FF2B5EF4-FFF2-40B4-BE49-F238E27FC236}">
                <a16:creationId xmlns:a16="http://schemas.microsoft.com/office/drawing/2014/main" id="{E106AA5C-5136-4C1B-8030-6FE6F0F559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C33EFCE-6536-4B1B-975E-9F6906F1B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4747" y="794325"/>
            <a:ext cx="5297322" cy="527001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57" name="Rectangle 36">
            <a:extLst>
              <a:ext uri="{FF2B5EF4-FFF2-40B4-BE49-F238E27FC236}">
                <a16:creationId xmlns:a16="http://schemas.microsoft.com/office/drawing/2014/main" id="{04A2D297-946C-413D-8762-81BB0BB726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CB78D4-BA0F-4526-AC7E-334BA751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/>
              <a:t>Ejemplo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2481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24AFB45-8651-49A1-9293-471A5845148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3F1A6B-6E7C-48A3-A3B6-49D2252EC3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CB0B6B8-D447-4E07-9D93-9A49D6135C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3A9053-4D82-42A1-B7FC-30445315AB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6BB634-425A-472D-AB84-26735C1F25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663B42-1DD2-48FE-8D6C-B97EB5E19D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504D63-FCC1-4275-9409-5D68DDC4CF90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3FAC01A-8B17-4CAC-B010-38E2E57EFBA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E484300-022C-4E8E-9BE7-5C4E53ADD91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94DF039-C69D-4E74-A533-A43BABAF8B6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F23E32C-9F0D-426C-9BC9-DF7657E8D02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86FF7F-C05B-48A6-90C7-F16F4B9E8F31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1939" y="3265639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CC0C3F-7E00-4F9A-92D1-709B4A02E8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C1A5D8-47F1-4916-9AA5-66E8A8100C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AC140B-DFCB-477B-AAF2-2658B4FA7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4747" y="4180435"/>
            <a:ext cx="5297322" cy="144352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D28772C-E548-44F7-AA47-A1231C4351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6485" y="646702"/>
            <a:ext cx="5173846" cy="262176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EA79DF7B-694F-40EB-8989-B372C46E08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CB78D4-BA0F-4526-AC7E-334BA751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831478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222702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B78D4-BA0F-4526-AC7E-334BA751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/>
              <a:t>Ejemplo</a:t>
            </a:r>
            <a:endParaRPr lang="en-US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D44B3B-F7E1-402B-B2B7-435E6C1B3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50" r="12684"/>
          <a:stretch/>
        </p:blipFill>
        <p:spPr>
          <a:xfrm>
            <a:off x="5524500" y="385760"/>
            <a:ext cx="50292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4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72A42-11F7-4BFA-902C-166930B1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/>
              <a:t>Diseño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7EC021A-CF6D-4526-BBB3-E3514AA22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713" y="2249832"/>
            <a:ext cx="8231188" cy="359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5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5C17B-13A3-4B14-84BD-125E6844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900" y="825500"/>
            <a:ext cx="7941239" cy="1059785"/>
          </a:xfrm>
        </p:spPr>
        <p:txBody>
          <a:bodyPr/>
          <a:lstStyle/>
          <a:p>
            <a:pPr algn="ctr"/>
            <a:r>
              <a:rPr lang="es-419" dirty="0" err="1"/>
              <a:t>Datapath</a:t>
            </a:r>
            <a:endParaRPr lang="es-419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D566C1-141A-4045-B986-D55899006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2088485"/>
            <a:ext cx="78962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90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01A97-F995-493D-BC65-8779830C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 err="1"/>
              <a:t>Controller</a:t>
            </a:r>
            <a:endParaRPr lang="es-419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AEAA2A-1CDA-4D6C-AA7D-64FD4AC2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187" y="2058987"/>
            <a:ext cx="66770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03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331</TotalTime>
  <Words>156</Words>
  <Application>Microsoft Office PowerPoint</Application>
  <PresentationFormat>Panorámica</PresentationFormat>
  <Paragraphs>39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MS Shell Dlg 2</vt:lpstr>
      <vt:lpstr>Wingdings</vt:lpstr>
      <vt:lpstr>Wingdings 3</vt:lpstr>
      <vt:lpstr>Madison</vt:lpstr>
      <vt:lpstr>RAIZ CUARTA IMPLEMENTADA EN QUARTUS II √(100&amp;X)</vt:lpstr>
      <vt:lpstr>Operación Raíz Cuarta </vt:lpstr>
      <vt:lpstr>Algoritmo para obtener la raíz cuarta de un número binario a 32 bits</vt:lpstr>
      <vt:lpstr>Ejemplo</vt:lpstr>
      <vt:lpstr>Ejemplo</vt:lpstr>
      <vt:lpstr>Ejemplo</vt:lpstr>
      <vt:lpstr>Diseño</vt:lpstr>
      <vt:lpstr>Datapath</vt:lpstr>
      <vt:lpstr>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RAIZ CUARTA IMPLEMENTADA EN QUARTUS II √(100&amp;X)</dc:title>
  <dc:creator>stiven montaño cely</dc:creator>
  <cp:lastModifiedBy>stiven montaño cely</cp:lastModifiedBy>
  <cp:revision>11</cp:revision>
  <dcterms:created xsi:type="dcterms:W3CDTF">2017-11-21T15:47:14Z</dcterms:created>
  <dcterms:modified xsi:type="dcterms:W3CDTF">2017-11-21T21:19:14Z</dcterms:modified>
</cp:coreProperties>
</file>