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62" r:id="rId3"/>
    <p:sldId id="265" r:id="rId4"/>
    <p:sldId id="266" r:id="rId5"/>
    <p:sldId id="290" r:id="rId6"/>
    <p:sldId id="291" r:id="rId7"/>
    <p:sldId id="292" r:id="rId8"/>
    <p:sldId id="267" r:id="rId9"/>
    <p:sldId id="268" r:id="rId10"/>
    <p:sldId id="269" r:id="rId11"/>
    <p:sldId id="270" r:id="rId12"/>
    <p:sldId id="271" r:id="rId13"/>
    <p:sldId id="273" r:id="rId14"/>
    <p:sldId id="259" r:id="rId15"/>
    <p:sldId id="264" r:id="rId16"/>
    <p:sldId id="272" r:id="rId17"/>
    <p:sldId id="279" r:id="rId18"/>
    <p:sldId id="26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EB53E4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632" autoAdjust="0"/>
    <p:restoredTop sz="94660" autoAdjust="0"/>
  </p:normalViewPr>
  <p:slideViewPr>
    <p:cSldViewPr snapToGrid="0" snapToObjects="1">
      <p:cViewPr>
        <p:scale>
          <a:sx n="73" d="100"/>
          <a:sy n="73" d="100"/>
        </p:scale>
        <p:origin x="-142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71425F1-34C3-42C1-A496-47D5F6B64128}" type="datetimeFigureOut">
              <a:rPr lang="es-ES"/>
              <a:pPr>
                <a:defRPr/>
              </a:pPr>
              <a:t>24/11/2008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AB498C3-C14E-440B-A097-1CE69CF5036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2595B92-5295-4CEE-8C61-4ED688205CE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050DC-580F-4C42-9F8E-72E87A39B137}" type="slidenum">
              <a:rPr lang="es-ES"/>
              <a:pPr/>
              <a:t>1</a:t>
            </a:fld>
            <a:endParaRPr lang="es-ES" dirty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CO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08B6-6AA4-45E5-A254-5B42EF2921D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</a:t>
            </a:r>
            <a:r>
              <a:rPr lang="en-US" noProof="0" dirty="0" err="1" smtClean="0"/>
              <a:t>para</a:t>
            </a:r>
            <a:r>
              <a:rPr lang="en-US" noProof="0" dirty="0" smtClean="0"/>
              <a:t>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título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369AE-7E85-40E2-9678-859E9D4BAEA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939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 Haga clic para modificar el estilo de texto del patrón</a:t>
            </a:r>
          </a:p>
          <a:p>
            <a:pPr lvl="1"/>
            <a:r>
              <a:rPr lang="en-US" smtClean="0"/>
              <a:t> Segundo nivel</a:t>
            </a:r>
          </a:p>
          <a:p>
            <a:pPr lvl="2"/>
            <a:r>
              <a:rPr lang="en-US" smtClean="0"/>
              <a:t> 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E97FD47-D431-44EC-9694-154C6B9AC28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107950" y="765175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07950" y="819150"/>
            <a:ext cx="83534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6200" y="6477000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Jaime Velasco-Medina</a:t>
            </a:r>
            <a:endParaRPr lang="es-ES" sz="1600" dirty="0">
              <a:solidFill>
                <a:srgbClr val="0000FF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048000" y="64770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600" dirty="0">
                <a:solidFill>
                  <a:srgbClr val="0000FF"/>
                </a:solidFill>
              </a:rPr>
              <a:t>Digital System Design</a:t>
            </a:r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6934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fld id="{4EDA331C-A494-4064-8984-1229E82158E3}" type="slidenum">
              <a:rPr lang="en-US" sz="1600">
                <a:solidFill>
                  <a:srgbClr val="0000FF"/>
                </a:solidFill>
              </a:rPr>
              <a:pPr algn="r" eaLnBrk="0" hangingPunct="0">
                <a:defRPr/>
              </a:pPr>
              <a:t>‹Nº›</a:t>
            </a:fld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060" name="Picture 18" descr="uvlogos-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0"/>
            <a:ext cx="731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0" y="1074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468313" y="857250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 i="1">
          <a:solidFill>
            <a:srgbClr val="99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FF"/>
        </a:buClr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47257" y="933450"/>
          <a:ext cx="3781425" cy="4705350"/>
        </p:xfrm>
        <a:graphic>
          <a:graphicData uri="http://schemas.openxmlformats.org/presentationml/2006/ole">
            <p:oleObj spid="_x0000_s1026" name="Fotografía de Photo Editor" r:id="rId4" imgW="3780952" imgH="4704762" progId="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n-US" sz="4400" b="1" i="1" dirty="0">
                <a:solidFill>
                  <a:srgbClr val="9900FF"/>
                </a:solidFill>
              </a:rPr>
              <a:t>Digital System Design</a:t>
            </a:r>
            <a:br>
              <a:rPr lang="en-US" sz="4400" b="1" i="1" dirty="0">
                <a:solidFill>
                  <a:srgbClr val="9900FF"/>
                </a:solidFill>
              </a:rPr>
            </a:br>
            <a:r>
              <a:rPr lang="en-US" sz="4400" b="1" i="1" dirty="0">
                <a:solidFill>
                  <a:srgbClr val="9900FF"/>
                </a:solidFill>
              </a:rPr>
              <a:t>Course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8382000" cy="1244600"/>
          </a:xfrm>
        </p:spPr>
        <p:txBody>
          <a:bodyPr/>
          <a:lstStyle/>
          <a:p>
            <a:r>
              <a:rPr lang="es-ES" dirty="0" smtClean="0"/>
              <a:t>Alu: encargado de las operaciones</a:t>
            </a:r>
          </a:p>
          <a:p>
            <a:pPr lvl="1"/>
            <a:r>
              <a:rPr lang="es-ES" dirty="0" smtClean="0"/>
              <a:t>S/R: controla la operación “1” suma, “0” resta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2850" y="4227513"/>
            <a:ext cx="43815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361950" y="2324100"/>
            <a:ext cx="83820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Flip-flop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encargado</a:t>
            </a:r>
            <a:r>
              <a:rPr kumimoji="0" lang="es-E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guardar el carry</a:t>
            </a:r>
            <a:endParaRPr kumimoji="0" lang="es-E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lang="es-ES" kern="0" dirty="0" smtClean="0">
                <a:latin typeface="+mn-lt"/>
              </a:rPr>
              <a:t>FF: es una señal que controla el CLK del ff, para guardar solo el cargo que se necesita</a:t>
            </a: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SHIFT_HIGH, SHIFT_LOW:</a:t>
            </a:r>
          </a:p>
          <a:p>
            <a:pPr lvl="1"/>
            <a:r>
              <a:rPr lang="es-ES" dirty="0" smtClean="0"/>
              <a:t>SS1,SS0: son las señales que controlan las operaciones del los desplazadores así: “11” carga el dato, “01” desplaza a la derecha, “10” desplaza a la izquierda, “00” conserva el dato.</a:t>
            </a:r>
          </a:p>
          <a:p>
            <a:pPr lvl="1"/>
            <a:r>
              <a:rPr lang="es-ES" dirty="0" smtClean="0"/>
              <a:t>Mux: es una señal auxiliar para la operación de división, que permite conservar el dato en SHIFT_HIGH, y simultáneamente cambiar el  LSB de SHIFT_LOW:</a:t>
            </a:r>
          </a:p>
          <a:p>
            <a:pPr lvl="1">
              <a:buNone/>
            </a:pPr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089" y="3731339"/>
            <a:ext cx="3490912" cy="274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Registro R, Memoria:</a:t>
            </a:r>
          </a:p>
          <a:p>
            <a:pPr lvl="1"/>
            <a:r>
              <a:rPr lang="es-ES" dirty="0" smtClean="0"/>
              <a:t>W: señal, que habilita la escritura de la memoria, y la entrada de los datos por el registro R.</a:t>
            </a:r>
          </a:p>
          <a:p>
            <a:pPr lvl="1"/>
            <a:r>
              <a:rPr lang="es-ES" dirty="0" smtClean="0"/>
              <a:t>La entrada de direcciones de la memoria esta configurada para escribir en la posicion 100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8500" y="2831836"/>
            <a:ext cx="5130800" cy="33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CIRCUITO AUXILIAR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Contadores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1300" y="41434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382000" cy="544513"/>
          </a:xfrm>
        </p:spPr>
        <p:txBody>
          <a:bodyPr/>
          <a:lstStyle/>
          <a:p>
            <a:pPr eaLnBrk="1" hangingPunct="1"/>
            <a:r>
              <a:rPr lang="en-US" dirty="0" smtClean="0"/>
              <a:t>1. Contador Principal (P)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39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s-CO" sz="2800" dirty="0" smtClean="0"/>
              <a:t>Contador Principal (P)</a:t>
            </a: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descendente cargado en “11” y es el encargado de: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Desplazar el operando hasta la parte baja del ShiftRegister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Llevar la cuenta del numero de veces que se deben realizar las operaciones para obtener el resultado.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650" y="3760735"/>
            <a:ext cx="7048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Contador Auxiliar (C)</a:t>
            </a:r>
            <a:endParaRPr lang="es-E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n-US" sz="2800" dirty="0"/>
              <a:t> </a:t>
            </a:r>
            <a:endParaRPr lang="es-CO" sz="2800" dirty="0" smtClean="0"/>
          </a:p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Este contador es un contador ascendente,  para realizar operaciones simultaneas en el mismo estado, como la transferencia de datos desde el ShiftRegister hasta el registro A o B, que debe ser realizada entres flancos de reloj, convirtiéndose este contador en un contador de CLK’s.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Reduce el número de estados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5200" y="3778250"/>
            <a:ext cx="7124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</a:p>
          <a:p>
            <a:r>
              <a:rPr lang="es-ES" dirty="0" smtClean="0"/>
              <a:t>Diagrama ASM</a:t>
            </a:r>
          </a:p>
          <a:p>
            <a:r>
              <a:rPr lang="es-ES" dirty="0" smtClean="0"/>
              <a:t>Tabla de Señales</a:t>
            </a:r>
          </a:p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250" y="4156138"/>
            <a:ext cx="1282700" cy="15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Bloque Controlador</a:t>
            </a:r>
            <a:endParaRPr lang="es-E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0" y="1447799"/>
            <a:ext cx="4356100" cy="446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</a:t>
            </a:r>
            <a:endParaRPr lang="es-ES" dirty="0"/>
          </a:p>
        </p:txBody>
      </p:sp>
      <p:sp>
        <p:nvSpPr>
          <p:cNvPr id="139" name="138 Rectángulo"/>
          <p:cNvSpPr/>
          <p:nvPr/>
        </p:nvSpPr>
        <p:spPr>
          <a:xfrm>
            <a:off x="4087693" y="875091"/>
            <a:ext cx="1149602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sp>
        <p:nvSpPr>
          <p:cNvPr id="140" name="139 Rombo"/>
          <p:cNvSpPr/>
          <p:nvPr/>
        </p:nvSpPr>
        <p:spPr>
          <a:xfrm>
            <a:off x="4375093" y="1333485"/>
            <a:ext cx="574801" cy="458394"/>
          </a:xfrm>
          <a:prstGeom prst="diamond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141" name="140 Rectángulo"/>
          <p:cNvSpPr/>
          <p:nvPr/>
        </p:nvSpPr>
        <p:spPr>
          <a:xfrm>
            <a:off x="3409778" y="1988333"/>
            <a:ext cx="2514754" cy="78581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	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3054435" y="3559969"/>
            <a:ext cx="3233255" cy="458394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SLIS0	PP-1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142 Rectángulo"/>
          <p:cNvSpPr/>
          <p:nvPr/>
        </p:nvSpPr>
        <p:spPr>
          <a:xfrm>
            <a:off x="3881464" y="4869666"/>
            <a:ext cx="1580702" cy="65484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REG_B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R4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P4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143 Rombo"/>
          <p:cNvSpPr/>
          <p:nvPr/>
        </p:nvSpPr>
        <p:spPr>
          <a:xfrm>
            <a:off x="4163451" y="3036091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C0</a:t>
            </a:r>
          </a:p>
        </p:txBody>
      </p:sp>
      <p:sp>
        <p:nvSpPr>
          <p:cNvPr id="145" name="144 Rombo"/>
          <p:cNvSpPr/>
          <p:nvPr/>
        </p:nvSpPr>
        <p:spPr>
          <a:xfrm>
            <a:off x="4172773" y="4214817"/>
            <a:ext cx="1005902" cy="458394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6" name="145 Conector angular"/>
          <p:cNvCxnSpPr>
            <a:stCxn id="140" idx="1"/>
            <a:endCxn id="139" idx="1"/>
          </p:cNvCxnSpPr>
          <p:nvPr/>
        </p:nvCxnSpPr>
        <p:spPr>
          <a:xfrm rot="10800000">
            <a:off x="4087693" y="1038803"/>
            <a:ext cx="287400" cy="523879"/>
          </a:xfrm>
          <a:prstGeom prst="bentConnector3">
            <a:avLst>
              <a:gd name="adj1" fmla="val 17999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146 Conector recto de flecha"/>
          <p:cNvCxnSpPr>
            <a:stCxn id="140" idx="2"/>
            <a:endCxn id="141" idx="0"/>
          </p:cNvCxnSpPr>
          <p:nvPr/>
        </p:nvCxnSpPr>
        <p:spPr>
          <a:xfrm rot="16200000" flipH="1">
            <a:off x="4566597" y="1887775"/>
            <a:ext cx="19645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8" name="147 Conector recto de flecha"/>
          <p:cNvCxnSpPr>
            <a:stCxn id="139" idx="2"/>
            <a:endCxn id="140" idx="0"/>
          </p:cNvCxnSpPr>
          <p:nvPr/>
        </p:nvCxnSpPr>
        <p:spPr>
          <a:xfrm rot="5400000">
            <a:off x="4597009" y="1267929"/>
            <a:ext cx="130970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9" name="148 Conector recto de flecha"/>
          <p:cNvCxnSpPr>
            <a:stCxn id="141" idx="2"/>
            <a:endCxn id="144" idx="0"/>
          </p:cNvCxnSpPr>
          <p:nvPr/>
        </p:nvCxnSpPr>
        <p:spPr>
          <a:xfrm rot="5400000">
            <a:off x="4535809" y="2904745"/>
            <a:ext cx="261940" cy="75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0" name="149 Conector angular"/>
          <p:cNvCxnSpPr>
            <a:stCxn id="144" idx="1"/>
          </p:cNvCxnSpPr>
          <p:nvPr/>
        </p:nvCxnSpPr>
        <p:spPr>
          <a:xfrm rot="10800000" flipH="1">
            <a:off x="4163451" y="1791878"/>
            <a:ext cx="498244" cy="1473410"/>
          </a:xfrm>
          <a:prstGeom prst="bentConnector4">
            <a:avLst>
              <a:gd name="adj1" fmla="val -273976"/>
              <a:gd name="adj2" fmla="val 95014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1" name="150 Conector angular"/>
          <p:cNvCxnSpPr>
            <a:stCxn id="145" idx="1"/>
          </p:cNvCxnSpPr>
          <p:nvPr/>
        </p:nvCxnSpPr>
        <p:spPr>
          <a:xfrm rot="10800000" flipH="1">
            <a:off x="4172773" y="3494484"/>
            <a:ext cx="488922" cy="949530"/>
          </a:xfrm>
          <a:prstGeom prst="bentConnector4">
            <a:avLst>
              <a:gd name="adj1" fmla="val -324620"/>
              <a:gd name="adj2" fmla="val 10058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2" name="151 Conector recto de flecha"/>
          <p:cNvCxnSpPr>
            <a:stCxn id="144" idx="2"/>
            <a:endCxn id="142" idx="0"/>
          </p:cNvCxnSpPr>
          <p:nvPr/>
        </p:nvCxnSpPr>
        <p:spPr>
          <a:xfrm rot="16200000" flipH="1">
            <a:off x="4635990" y="3524896"/>
            <a:ext cx="6548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3" name="152 Conector recto de flecha"/>
          <p:cNvCxnSpPr>
            <a:stCxn id="142" idx="2"/>
            <a:endCxn id="145" idx="0"/>
          </p:cNvCxnSpPr>
          <p:nvPr/>
        </p:nvCxnSpPr>
        <p:spPr>
          <a:xfrm rot="16200000" flipH="1">
            <a:off x="4575166" y="4114259"/>
            <a:ext cx="196454" cy="466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4" name="153 Conector recto de flecha"/>
          <p:cNvCxnSpPr>
            <a:stCxn id="145" idx="2"/>
            <a:endCxn id="143" idx="0"/>
          </p:cNvCxnSpPr>
          <p:nvPr/>
        </p:nvCxnSpPr>
        <p:spPr>
          <a:xfrm rot="5400000">
            <a:off x="4575543" y="4769484"/>
            <a:ext cx="196455" cy="390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5" name="154 Rombo"/>
          <p:cNvSpPr/>
          <p:nvPr/>
        </p:nvSpPr>
        <p:spPr>
          <a:xfrm>
            <a:off x="4192313" y="5917423"/>
            <a:ext cx="1005902" cy="458394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M/D</a:t>
            </a:r>
          </a:p>
        </p:txBody>
      </p:sp>
      <p:cxnSp>
        <p:nvCxnSpPr>
          <p:cNvPr id="156" name="155 Conector recto de flecha"/>
          <p:cNvCxnSpPr>
            <a:stCxn id="143" idx="2"/>
          </p:cNvCxnSpPr>
          <p:nvPr/>
        </p:nvCxnSpPr>
        <p:spPr>
          <a:xfrm rot="5400000">
            <a:off x="4475361" y="5720898"/>
            <a:ext cx="392909" cy="159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7" name="156 Conector recto de flecha"/>
          <p:cNvCxnSpPr>
            <a:stCxn id="155" idx="1"/>
          </p:cNvCxnSpPr>
          <p:nvPr/>
        </p:nvCxnSpPr>
        <p:spPr>
          <a:xfrm rot="10800000">
            <a:off x="1030908" y="6146621"/>
            <a:ext cx="31614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8" name="157 Conector recto de flecha"/>
          <p:cNvCxnSpPr>
            <a:stCxn id="155" idx="3"/>
          </p:cNvCxnSpPr>
          <p:nvPr/>
        </p:nvCxnSpPr>
        <p:spPr>
          <a:xfrm>
            <a:off x="5198214" y="6146620"/>
            <a:ext cx="3017705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9" name="158 CuadroTexto"/>
          <p:cNvSpPr txBox="1"/>
          <p:nvPr/>
        </p:nvSpPr>
        <p:spPr>
          <a:xfrm>
            <a:off x="2506990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0" name="159 CuadroTexto"/>
          <p:cNvSpPr txBox="1"/>
          <p:nvPr/>
        </p:nvSpPr>
        <p:spPr>
          <a:xfrm>
            <a:off x="6027646" y="5786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0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160 CuadroTexto"/>
          <p:cNvSpPr txBox="1"/>
          <p:nvPr/>
        </p:nvSpPr>
        <p:spPr>
          <a:xfrm>
            <a:off x="2794391" y="264318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2" name="161 CuadroTexto"/>
          <p:cNvSpPr txBox="1"/>
          <p:nvPr/>
        </p:nvSpPr>
        <p:spPr>
          <a:xfrm>
            <a:off x="5161536" y="3232545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3" name="162 CuadroTexto"/>
          <p:cNvSpPr txBox="1"/>
          <p:nvPr/>
        </p:nvSpPr>
        <p:spPr>
          <a:xfrm>
            <a:off x="2642678" y="401836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64" name="163 CuadroTexto"/>
          <p:cNvSpPr txBox="1"/>
          <p:nvPr/>
        </p:nvSpPr>
        <p:spPr>
          <a:xfrm>
            <a:off x="4949894" y="4542242"/>
            <a:ext cx="3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65" name="164 CuadroTexto"/>
          <p:cNvSpPr txBox="1"/>
          <p:nvPr/>
        </p:nvSpPr>
        <p:spPr>
          <a:xfrm>
            <a:off x="5524695" y="875091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S0</a:t>
            </a:r>
          </a:p>
        </p:txBody>
      </p:sp>
      <p:sp>
        <p:nvSpPr>
          <p:cNvPr id="166" name="165 CuadroTexto"/>
          <p:cNvSpPr txBox="1"/>
          <p:nvPr/>
        </p:nvSpPr>
        <p:spPr>
          <a:xfrm>
            <a:off x="5668395" y="5066120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S3</a:t>
            </a:r>
          </a:p>
        </p:txBody>
      </p:sp>
      <p:sp>
        <p:nvSpPr>
          <p:cNvPr id="167" name="166 CuadroTexto"/>
          <p:cNvSpPr txBox="1"/>
          <p:nvPr/>
        </p:nvSpPr>
        <p:spPr>
          <a:xfrm>
            <a:off x="6315046" y="3625454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S2</a:t>
            </a:r>
          </a:p>
        </p:txBody>
      </p:sp>
      <p:sp>
        <p:nvSpPr>
          <p:cNvPr id="168" name="167 CuadroTexto"/>
          <p:cNvSpPr txBox="1"/>
          <p:nvPr/>
        </p:nvSpPr>
        <p:spPr>
          <a:xfrm>
            <a:off x="6171346" y="2053818"/>
            <a:ext cx="38565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nimBg="1"/>
      <p:bldP spid="142" grpId="0" build="p" animBg="1"/>
      <p:bldP spid="14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(Multiplicación)</a:t>
            </a:r>
            <a:endParaRPr lang="es-ES" dirty="0"/>
          </a:p>
        </p:txBody>
      </p:sp>
      <p:cxnSp>
        <p:nvCxnSpPr>
          <p:cNvPr id="128" name="127 Conector recto de flecha"/>
          <p:cNvCxnSpPr/>
          <p:nvPr/>
        </p:nvCxnSpPr>
        <p:spPr>
          <a:xfrm rot="5400000">
            <a:off x="3931066" y="819637"/>
            <a:ext cx="415730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29" name="128 CuadroTexto"/>
          <p:cNvSpPr txBox="1"/>
          <p:nvPr/>
        </p:nvSpPr>
        <p:spPr>
          <a:xfrm>
            <a:off x="3566534" y="4214969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140626" y="1512572"/>
            <a:ext cx="2218040" cy="830578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130 Rombo"/>
          <p:cNvSpPr/>
          <p:nvPr/>
        </p:nvSpPr>
        <p:spPr>
          <a:xfrm>
            <a:off x="3494984" y="1096819"/>
            <a:ext cx="1287894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SLOW0</a:t>
            </a:r>
          </a:p>
        </p:txBody>
      </p:sp>
      <p:sp>
        <p:nvSpPr>
          <p:cNvPr id="132" name="131 Rombo"/>
          <p:cNvSpPr/>
          <p:nvPr/>
        </p:nvSpPr>
        <p:spPr>
          <a:xfrm>
            <a:off x="5827548" y="2482663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cxnSp>
        <p:nvCxnSpPr>
          <p:cNvPr id="133" name="132 Forma"/>
          <p:cNvCxnSpPr>
            <a:stCxn id="131" idx="3"/>
            <a:endCxn id="130" idx="0"/>
          </p:cNvCxnSpPr>
          <p:nvPr/>
        </p:nvCxnSpPr>
        <p:spPr>
          <a:xfrm>
            <a:off x="4782878" y="1339342"/>
            <a:ext cx="1466768" cy="17323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133 Conector recto de flecha"/>
          <p:cNvCxnSpPr>
            <a:stCxn id="130" idx="2"/>
            <a:endCxn id="132" idx="0"/>
          </p:cNvCxnSpPr>
          <p:nvPr/>
        </p:nvCxnSpPr>
        <p:spPr>
          <a:xfrm rot="16200000" flipH="1">
            <a:off x="6183490" y="2409306"/>
            <a:ext cx="139513" cy="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5" name="134 Rectángulo"/>
          <p:cNvSpPr/>
          <p:nvPr/>
        </p:nvSpPr>
        <p:spPr>
          <a:xfrm>
            <a:off x="4568229" y="3314170"/>
            <a:ext cx="3434384" cy="692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6" name="135 Conector angular"/>
          <p:cNvCxnSpPr>
            <a:stCxn id="132" idx="1"/>
          </p:cNvCxnSpPr>
          <p:nvPr/>
        </p:nvCxnSpPr>
        <p:spPr>
          <a:xfrm rot="10800000" flipH="1">
            <a:off x="5827548" y="1339342"/>
            <a:ext cx="422098" cy="1385844"/>
          </a:xfrm>
          <a:prstGeom prst="bentConnector4">
            <a:avLst>
              <a:gd name="adj1" fmla="val -307927"/>
              <a:gd name="adj2" fmla="val 9174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136 Conector angular"/>
          <p:cNvCxnSpPr/>
          <p:nvPr/>
        </p:nvCxnSpPr>
        <p:spPr>
          <a:xfrm>
            <a:off x="3450601" y="1326279"/>
            <a:ext cx="2799045" cy="1917312"/>
          </a:xfrm>
          <a:prstGeom prst="bentConnector3">
            <a:avLst>
              <a:gd name="adj1" fmla="val -48471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8" name="137 Conector recto de flecha"/>
          <p:cNvCxnSpPr>
            <a:stCxn id="132" idx="2"/>
          </p:cNvCxnSpPr>
          <p:nvPr/>
        </p:nvCxnSpPr>
        <p:spPr>
          <a:xfrm rot="5400000">
            <a:off x="6083615" y="3140914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9" name="138 Rombo"/>
          <p:cNvSpPr/>
          <p:nvPr/>
        </p:nvSpPr>
        <p:spPr>
          <a:xfrm>
            <a:off x="5856123" y="4422075"/>
            <a:ext cx="858596" cy="485046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cxnSp>
        <p:nvCxnSpPr>
          <p:cNvPr id="140" name="139 Conector recto de flecha"/>
          <p:cNvCxnSpPr/>
          <p:nvPr/>
        </p:nvCxnSpPr>
        <p:spPr>
          <a:xfrm rot="5400000">
            <a:off x="6112190" y="4248820"/>
            <a:ext cx="346461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1" name="140 Rectángulo"/>
          <p:cNvSpPr/>
          <p:nvPr/>
        </p:nvSpPr>
        <p:spPr>
          <a:xfrm>
            <a:off x="5169201" y="5114998"/>
            <a:ext cx="2218040" cy="27793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141 Rectángulo"/>
          <p:cNvSpPr/>
          <p:nvPr/>
        </p:nvSpPr>
        <p:spPr>
          <a:xfrm>
            <a:off x="5169201" y="5670105"/>
            <a:ext cx="2218040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142 Conector recto de flecha"/>
          <p:cNvCxnSpPr>
            <a:stCxn id="139" idx="2"/>
            <a:endCxn id="141" idx="0"/>
          </p:cNvCxnSpPr>
          <p:nvPr/>
        </p:nvCxnSpPr>
        <p:spPr>
          <a:xfrm rot="5400000">
            <a:off x="6177883" y="5007459"/>
            <a:ext cx="207877" cy="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143 Conector recto de flecha"/>
          <p:cNvCxnSpPr>
            <a:stCxn id="141" idx="2"/>
            <a:endCxn id="142" idx="0"/>
          </p:cNvCxnSpPr>
          <p:nvPr/>
        </p:nvCxnSpPr>
        <p:spPr>
          <a:xfrm rot="5400000">
            <a:off x="6139637" y="5531496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5" name="144 Rectángulo"/>
          <p:cNvSpPr/>
          <p:nvPr/>
        </p:nvSpPr>
        <p:spPr>
          <a:xfrm>
            <a:off x="5670049" y="6224443"/>
            <a:ext cx="1216344" cy="27716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146" name="145 Conector recto de flecha"/>
          <p:cNvCxnSpPr>
            <a:stCxn id="142" idx="2"/>
            <a:endCxn id="145" idx="0"/>
          </p:cNvCxnSpPr>
          <p:nvPr/>
        </p:nvCxnSpPr>
        <p:spPr>
          <a:xfrm rot="5400000">
            <a:off x="6139637" y="6085834"/>
            <a:ext cx="277169" cy="15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ysDot"/>
            <a:tailEnd type="arrow"/>
          </a:ln>
          <a:effectLst/>
        </p:spPr>
      </p:cxnSp>
      <p:sp>
        <p:nvSpPr>
          <p:cNvPr id="148" name="147 CuadroTexto"/>
          <p:cNvSpPr txBox="1"/>
          <p:nvPr/>
        </p:nvSpPr>
        <p:spPr>
          <a:xfrm>
            <a:off x="2636388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49" name="148 CuadroTexto"/>
          <p:cNvSpPr txBox="1"/>
          <p:nvPr/>
        </p:nvSpPr>
        <p:spPr>
          <a:xfrm>
            <a:off x="5569924" y="88894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0" name="149 CuadroTexto"/>
          <p:cNvSpPr txBox="1"/>
          <p:nvPr/>
        </p:nvSpPr>
        <p:spPr>
          <a:xfrm>
            <a:off x="4525774" y="2136202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51" name="150 CuadroTexto"/>
          <p:cNvSpPr txBox="1"/>
          <p:nvPr/>
        </p:nvSpPr>
        <p:spPr>
          <a:xfrm>
            <a:off x="6428520" y="289841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2" name="151 CuadroTexto"/>
          <p:cNvSpPr txBox="1"/>
          <p:nvPr/>
        </p:nvSpPr>
        <p:spPr>
          <a:xfrm>
            <a:off x="4363119" y="759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kern="0" dirty="0" smtClean="0">
                <a:solidFill>
                  <a:sysClr val="windowText" lastClr="000000"/>
                </a:solidFill>
              </a:rPr>
              <a:t>1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152 CuadroTexto"/>
          <p:cNvSpPr txBox="1"/>
          <p:nvPr/>
        </p:nvSpPr>
        <p:spPr>
          <a:xfrm>
            <a:off x="6428520" y="4769307"/>
            <a:ext cx="302158" cy="358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7504051" y="5064552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S6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8074163" y="3452754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S4</a:t>
            </a:r>
          </a:p>
        </p:txBody>
      </p:sp>
      <p:sp>
        <p:nvSpPr>
          <p:cNvPr id="156" name="155 CuadroTexto"/>
          <p:cNvSpPr txBox="1"/>
          <p:nvPr/>
        </p:nvSpPr>
        <p:spPr>
          <a:xfrm>
            <a:off x="7501765" y="1651157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S5</a:t>
            </a:r>
          </a:p>
        </p:txBody>
      </p:sp>
      <p:sp>
        <p:nvSpPr>
          <p:cNvPr id="157" name="156 CuadroTexto"/>
          <p:cNvSpPr txBox="1"/>
          <p:nvPr/>
        </p:nvSpPr>
        <p:spPr>
          <a:xfrm>
            <a:off x="7530340" y="5670105"/>
            <a:ext cx="384037" cy="328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S7</a:t>
            </a:r>
          </a:p>
        </p:txBody>
      </p:sp>
      <p:grpSp>
        <p:nvGrpSpPr>
          <p:cNvPr id="37" name="36 Grupo"/>
          <p:cNvGrpSpPr/>
          <p:nvPr/>
        </p:nvGrpSpPr>
        <p:grpSpPr>
          <a:xfrm>
            <a:off x="1305492" y="888942"/>
            <a:ext cx="4550632" cy="3782382"/>
            <a:chOff x="1305492" y="888942"/>
            <a:chExt cx="4550632" cy="3782382"/>
          </a:xfrm>
        </p:grpSpPr>
        <p:cxnSp>
          <p:nvCxnSpPr>
            <p:cNvPr id="43" name="42 Conector recto de flecha"/>
            <p:cNvCxnSpPr/>
            <p:nvPr/>
          </p:nvCxnSpPr>
          <p:spPr>
            <a:xfrm>
              <a:off x="1306286" y="888942"/>
              <a:ext cx="277705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49 Grupo"/>
            <p:cNvGrpSpPr/>
            <p:nvPr/>
          </p:nvGrpSpPr>
          <p:grpSpPr>
            <a:xfrm>
              <a:off x="1305492" y="891324"/>
              <a:ext cx="4550632" cy="3780000"/>
              <a:chOff x="1305492" y="891324"/>
              <a:chExt cx="4550632" cy="3780000"/>
            </a:xfrm>
          </p:grpSpPr>
          <p:cxnSp>
            <p:nvCxnSpPr>
              <p:cNvPr id="45" name="44 Conector recto"/>
              <p:cNvCxnSpPr/>
              <p:nvPr/>
            </p:nvCxnSpPr>
            <p:spPr>
              <a:xfrm rot="5400000">
                <a:off x="-583713" y="2780529"/>
                <a:ext cx="3780000" cy="1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46 Conector recto"/>
              <p:cNvCxnSpPr>
                <a:stCxn id="139" idx="1"/>
              </p:cNvCxnSpPr>
              <p:nvPr/>
            </p:nvCxnSpPr>
            <p:spPr>
              <a:xfrm rot="10800000">
                <a:off x="1305493" y="4664598"/>
                <a:ext cx="4550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 animBg="1"/>
      <p:bldP spid="135" grpId="0" build="allAtOnce" animBg="1"/>
      <p:bldP spid="141" grpId="0" build="allAtOnce" animBg="1"/>
      <p:bldP spid="142" grpId="0" build="allAtOnce" animBg="1"/>
      <p:bldP spid="14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219200"/>
            <a:ext cx="7848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eaLnBrk="0" hangingPunct="0">
              <a:lnSpc>
                <a:spcPct val="87000"/>
              </a:lnSpc>
            </a:pPr>
            <a:r>
              <a:rPr lang="es-CO" sz="4400" b="1" i="1" dirty="0" smtClean="0">
                <a:solidFill>
                  <a:srgbClr val="9900FF"/>
                </a:solidFill>
              </a:rPr>
              <a:t>Diseño De Un Circuito Controlador Para </a:t>
            </a:r>
            <a:r>
              <a:rPr lang="es-CO" sz="4400" b="1" i="1" dirty="0" smtClean="0">
                <a:solidFill>
                  <a:srgbClr val="9900FF"/>
                </a:solidFill>
              </a:rPr>
              <a:t>Raíz Cuadrada.</a:t>
            </a:r>
            <a:endParaRPr lang="es-CO" sz="4400" b="1" i="1" dirty="0" smtClean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endParaRPr lang="es-CO" sz="4400" b="1" i="1" dirty="0">
              <a:solidFill>
                <a:srgbClr val="9900FF"/>
              </a:solidFill>
            </a:endParaRPr>
          </a:p>
          <a:p>
            <a:pPr algn="ctr" eaLnBrk="0" hangingPunct="0">
              <a:lnSpc>
                <a:spcPct val="87000"/>
              </a:lnSpc>
            </a:pPr>
            <a:r>
              <a:rPr lang="es-CO" b="1" i="1" dirty="0" smtClean="0">
                <a:solidFill>
                  <a:schemeClr val="accent2">
                    <a:lumMod val="75000"/>
                  </a:schemeClr>
                </a:solidFill>
              </a:rPr>
              <a:t>Mauricio Galarza Lozano 0611104</a:t>
            </a:r>
            <a:endParaRPr lang="es-CO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ASM (División)</a:t>
            </a:r>
            <a:endParaRPr lang="es-ES" dirty="0"/>
          </a:p>
        </p:txBody>
      </p:sp>
      <p:sp>
        <p:nvSpPr>
          <p:cNvPr id="45" name="44 Rectángulo"/>
          <p:cNvSpPr/>
          <p:nvPr/>
        </p:nvSpPr>
        <p:spPr>
          <a:xfrm>
            <a:off x="3993386" y="1833214"/>
            <a:ext cx="2589658" cy="76711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45 Rombo"/>
          <p:cNvSpPr/>
          <p:nvPr/>
        </p:nvSpPr>
        <p:spPr>
          <a:xfrm>
            <a:off x="4881269" y="2744198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47" name="46 Rombo"/>
          <p:cNvSpPr/>
          <p:nvPr/>
        </p:nvSpPr>
        <p:spPr>
          <a:xfrm>
            <a:off x="4807278" y="3329831"/>
            <a:ext cx="1109854" cy="52056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</a:t>
            </a:r>
            <a:r>
              <a:rPr kumimoji="0" lang="es-ES" sz="11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3697425" y="1052370"/>
            <a:ext cx="3181580" cy="5856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1625698" y="3329831"/>
            <a:ext cx="2293697" cy="78084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CC+1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1699689" y="4891518"/>
            <a:ext cx="2293697" cy="52056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50 Rombo"/>
          <p:cNvSpPr/>
          <p:nvPr/>
        </p:nvSpPr>
        <p:spPr>
          <a:xfrm>
            <a:off x="2291610" y="4240815"/>
            <a:ext cx="887883" cy="455492"/>
          </a:xfrm>
          <a:prstGeom prst="diamond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C1</a:t>
            </a:r>
          </a:p>
        </p:txBody>
      </p:sp>
      <p:sp>
        <p:nvSpPr>
          <p:cNvPr id="52" name="51 Rombo"/>
          <p:cNvSpPr/>
          <p:nvPr/>
        </p:nvSpPr>
        <p:spPr>
          <a:xfrm>
            <a:off x="2365601" y="5802502"/>
            <a:ext cx="887883" cy="455492"/>
          </a:xfrm>
          <a:prstGeom prst="diamond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P=0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4141366" y="5737431"/>
            <a:ext cx="2293697" cy="65070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M[100] R</a:t>
            </a:r>
            <a:endParaRPr kumimoji="0" lang="es-E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53 Conector recto de flecha"/>
          <p:cNvCxnSpPr>
            <a:stCxn id="48" idx="2"/>
            <a:endCxn id="45" idx="0"/>
          </p:cNvCxnSpPr>
          <p:nvPr/>
        </p:nvCxnSpPr>
        <p:spPr>
          <a:xfrm rot="5400000">
            <a:off x="5190610" y="1735608"/>
            <a:ext cx="195211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5" name="54 Conector recto de flecha"/>
          <p:cNvCxnSpPr>
            <a:stCxn id="45" idx="2"/>
          </p:cNvCxnSpPr>
          <p:nvPr/>
        </p:nvCxnSpPr>
        <p:spPr>
          <a:xfrm rot="16200000" flipH="1">
            <a:off x="5234776" y="2653764"/>
            <a:ext cx="143872" cy="3699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6" name="55 Conector recto de flecha"/>
          <p:cNvCxnSpPr>
            <a:stCxn id="46" idx="2"/>
          </p:cNvCxnSpPr>
          <p:nvPr/>
        </p:nvCxnSpPr>
        <p:spPr>
          <a:xfrm rot="5400000">
            <a:off x="5260140" y="3264661"/>
            <a:ext cx="13014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56 Conector recto de flecha"/>
          <p:cNvCxnSpPr>
            <a:stCxn id="47" idx="1"/>
          </p:cNvCxnSpPr>
          <p:nvPr/>
        </p:nvCxnSpPr>
        <p:spPr>
          <a:xfrm rot="10800000">
            <a:off x="3919396" y="3590112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8" name="57 Conector recto de flecha"/>
          <p:cNvCxnSpPr/>
          <p:nvPr/>
        </p:nvCxnSpPr>
        <p:spPr>
          <a:xfrm rot="5400000">
            <a:off x="2651866" y="5644823"/>
            <a:ext cx="277256" cy="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9" name="58 Conector recto de flecha"/>
          <p:cNvCxnSpPr>
            <a:stCxn id="52" idx="3"/>
            <a:endCxn id="53" idx="1"/>
          </p:cNvCxnSpPr>
          <p:nvPr/>
        </p:nvCxnSpPr>
        <p:spPr>
          <a:xfrm>
            <a:off x="3253484" y="6030248"/>
            <a:ext cx="887883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0" name="59 Conector angular"/>
          <p:cNvCxnSpPr>
            <a:stCxn id="47" idx="3"/>
          </p:cNvCxnSpPr>
          <p:nvPr/>
        </p:nvCxnSpPr>
        <p:spPr>
          <a:xfrm flipH="1">
            <a:off x="2736374" y="3590112"/>
            <a:ext cx="3180758" cy="1106918"/>
          </a:xfrm>
          <a:prstGeom prst="bentConnector3">
            <a:avLst>
              <a:gd name="adj1" fmla="val -5729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60 Conector recto de flecha"/>
          <p:cNvCxnSpPr>
            <a:stCxn id="49" idx="2"/>
            <a:endCxn id="51" idx="0"/>
          </p:cNvCxnSpPr>
          <p:nvPr/>
        </p:nvCxnSpPr>
        <p:spPr>
          <a:xfrm rot="5400000">
            <a:off x="2688980" y="4157247"/>
            <a:ext cx="130141" cy="369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61 Conector recto de flecha"/>
          <p:cNvCxnSpPr>
            <a:stCxn id="51" idx="2"/>
          </p:cNvCxnSpPr>
          <p:nvPr/>
        </p:nvCxnSpPr>
        <p:spPr>
          <a:xfrm rot="5400000">
            <a:off x="2637946" y="4793813"/>
            <a:ext cx="195211" cy="164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62 Rectángulo"/>
          <p:cNvSpPr/>
          <p:nvPr/>
        </p:nvSpPr>
        <p:spPr>
          <a:xfrm>
            <a:off x="7498113" y="5932645"/>
            <a:ext cx="1257834" cy="260281"/>
          </a:xfrm>
          <a:prstGeom prst="rect">
            <a:avLst/>
          </a:prstGeom>
          <a:gradFill rotWithShape="1">
            <a:gsLst>
              <a:gs pos="0">
                <a:schemeClr val="accent6">
                  <a:lumMod val="75000"/>
                </a:scheme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glow rad="139700">
              <a:srgbClr val="9BBB59">
                <a:satMod val="175000"/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64" name="63 Conector recto de flecha"/>
          <p:cNvCxnSpPr>
            <a:stCxn id="53" idx="3"/>
          </p:cNvCxnSpPr>
          <p:nvPr/>
        </p:nvCxnSpPr>
        <p:spPr>
          <a:xfrm>
            <a:off x="6435064" y="6062783"/>
            <a:ext cx="887883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64 CuadroTexto"/>
          <p:cNvSpPr txBox="1"/>
          <p:nvPr/>
        </p:nvSpPr>
        <p:spPr>
          <a:xfrm>
            <a:off x="3919396" y="2667823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6" name="65 Conector angular"/>
          <p:cNvCxnSpPr>
            <a:stCxn id="46" idx="1"/>
          </p:cNvCxnSpPr>
          <p:nvPr/>
        </p:nvCxnSpPr>
        <p:spPr>
          <a:xfrm rot="10800000" flipH="1">
            <a:off x="4881269" y="1833214"/>
            <a:ext cx="295960" cy="1138730"/>
          </a:xfrm>
          <a:prstGeom prst="bentConnector4">
            <a:avLst>
              <a:gd name="adj1" fmla="val -708403"/>
              <a:gd name="adj2" fmla="val 10932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5473191" y="306954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4364841" y="4175989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69" name="68 Conector angular"/>
          <p:cNvCxnSpPr>
            <a:stCxn id="51" idx="3"/>
          </p:cNvCxnSpPr>
          <p:nvPr/>
        </p:nvCxnSpPr>
        <p:spPr>
          <a:xfrm flipV="1">
            <a:off x="3179493" y="3591559"/>
            <a:ext cx="1284202" cy="877002"/>
          </a:xfrm>
          <a:prstGeom prst="bentConnector3">
            <a:avLst>
              <a:gd name="adj1" fmla="val 112049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0" name="69 CuadroTexto"/>
          <p:cNvSpPr txBox="1"/>
          <p:nvPr/>
        </p:nvSpPr>
        <p:spPr>
          <a:xfrm>
            <a:off x="2957523" y="4566166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cxnSp>
        <p:nvCxnSpPr>
          <p:cNvPr id="71" name="70 Conector recto de flecha"/>
          <p:cNvCxnSpPr>
            <a:endCxn id="48" idx="0"/>
          </p:cNvCxnSpPr>
          <p:nvPr/>
        </p:nvCxnSpPr>
        <p:spPr>
          <a:xfrm rot="5400000">
            <a:off x="5060879" y="824239"/>
            <a:ext cx="455468" cy="79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2" name="71 CuadroTexto"/>
          <p:cNvSpPr txBox="1"/>
          <p:nvPr/>
        </p:nvSpPr>
        <p:spPr>
          <a:xfrm>
            <a:off x="4807278" y="596900"/>
            <a:ext cx="369951" cy="33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107767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3623435" y="567236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100976" y="1182511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S8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6657034" y="1963354"/>
            <a:ext cx="397137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S9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1119526" y="3720252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S10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1180453" y="5216869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6435064" y="6388134"/>
            <a:ext cx="505055" cy="308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S12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657034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4151231" y="3318771"/>
            <a:ext cx="312464" cy="33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cxnSp>
        <p:nvCxnSpPr>
          <p:cNvPr id="82" name="81 Conector recto de flecha"/>
          <p:cNvCxnSpPr/>
          <p:nvPr/>
        </p:nvCxnSpPr>
        <p:spPr>
          <a:xfrm rot="10800000">
            <a:off x="885796" y="6062783"/>
            <a:ext cx="1479805" cy="144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3" name="82 Forma"/>
          <p:cNvCxnSpPr/>
          <p:nvPr/>
        </p:nvCxnSpPr>
        <p:spPr>
          <a:xfrm rot="5400000" flipH="1" flipV="1">
            <a:off x="436217" y="1211579"/>
            <a:ext cx="5300785" cy="4401628"/>
          </a:xfrm>
          <a:prstGeom prst="bentConnector3">
            <a:avLst>
              <a:gd name="adj1" fmla="val 100026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  <p:bldP spid="48" grpId="0" build="allAtOnce" animBg="1"/>
      <p:bldP spid="49" grpId="0" build="allAtOnce" animBg="1"/>
      <p:bldP spid="50" grpId="0" build="allAtOnce" animBg="1"/>
      <p:bldP spid="53" grpId="0" build="allAtOnce" animBg="1"/>
      <p:bldP spid="6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87575"/>
          <a:ext cx="8127996" cy="268605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EN_B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CLEAR_B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REG_2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OE_REG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OSHT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Tabla de Señales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63552" y="2115185"/>
          <a:ext cx="8127996" cy="2830830"/>
        </p:xfrm>
        <a:graphic>
          <a:graphicData uri="http://schemas.openxmlformats.org/drawingml/2006/table">
            <a:tbl>
              <a:tblPr/>
              <a:tblGrid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799475"/>
                <a:gridCol w="866098"/>
                <a:gridCol w="866098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Estado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S/R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CNT/LDN_CONT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INH_CLK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Cont/LoadAUX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Mux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6DD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19" t="15686" r="3217" b="17892"/>
          <a:stretch>
            <a:fillRect/>
          </a:stretch>
        </p:blipFill>
        <p:spPr bwMode="auto">
          <a:xfrm>
            <a:off x="800100" y="1257300"/>
            <a:ext cx="7929907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17839" t="17014" r="1953" b="18924"/>
          <a:stretch>
            <a:fillRect/>
          </a:stretch>
        </p:blipFill>
        <p:spPr bwMode="auto">
          <a:xfrm>
            <a:off x="711199" y="1270000"/>
            <a:ext cx="8162417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 AHDL</a:t>
            </a:r>
            <a:endParaRPr lang="es-E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212" t="19272" r="2849" b="24265"/>
          <a:stretch>
            <a:fillRect/>
          </a:stretch>
        </p:blipFill>
        <p:spPr bwMode="auto">
          <a:xfrm>
            <a:off x="825500" y="1308100"/>
            <a:ext cx="8318500" cy="451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SIMULACION EN QUARTUS II</a:t>
            </a:r>
            <a:endParaRPr lang="es-E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verificar el diseño, se carga en R3</a:t>
            </a:r>
            <a:r>
              <a:rPr lang="es-ES" dirty="0" smtClean="0">
                <a:sym typeface="Wingdings" pitchFamily="2" charset="2"/>
              </a:rPr>
              <a:t>1010 y en R40011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4740" t="15799" b="43576"/>
          <a:stretch>
            <a:fillRect/>
          </a:stretch>
        </p:blipFill>
        <p:spPr bwMode="auto">
          <a:xfrm>
            <a:off x="863185" y="1898263"/>
            <a:ext cx="734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37 Rectángulo"/>
          <p:cNvSpPr/>
          <p:nvPr/>
        </p:nvSpPr>
        <p:spPr>
          <a:xfrm>
            <a:off x="3562093" y="5068532"/>
            <a:ext cx="1860807" cy="73660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REG_A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R3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REG_B0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 REG_A+REG_B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4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601340" y="5068532"/>
            <a:ext cx="2539360" cy="57431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SLIS0	C</a:t>
            </a:r>
            <a:r>
              <a:rPr lang="es-ES" sz="1100" kern="0" dirty="0" smtClean="0">
                <a:solidFill>
                  <a:sysClr val="windowText" lastClr="000000"/>
                </a:solidFill>
                <a:latin typeface="Calibri"/>
                <a:sym typeface="Wingdings" pitchFamily="2" charset="2"/>
              </a:rPr>
              <a:t>C+1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2487493" y="5315425"/>
            <a:ext cx="890707" cy="32742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</a:p>
        </p:txBody>
      </p:sp>
      <p:cxnSp>
        <p:nvCxnSpPr>
          <p:cNvPr id="42" name="41 Conector recto de flecha"/>
          <p:cNvCxnSpPr/>
          <p:nvPr/>
        </p:nvCxnSpPr>
        <p:spPr>
          <a:xfrm rot="5400000">
            <a:off x="2371488" y="4943712"/>
            <a:ext cx="70532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5400000">
            <a:off x="40633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 rot="5400000">
            <a:off x="6501784" y="4839315"/>
            <a:ext cx="45843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Simulación: Multiplicación</a:t>
            </a:r>
            <a:endParaRPr lang="es-E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908" t="15441" b="44363"/>
          <a:stretch>
            <a:fillRect/>
          </a:stretch>
        </p:blipFill>
        <p:spPr bwMode="auto">
          <a:xfrm>
            <a:off x="615331" y="1371600"/>
            <a:ext cx="8477869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4467526" y="5072878"/>
            <a:ext cx="1704674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SHIFT_REG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SHIFT_REGREG_A+REG_B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786929" y="5072878"/>
            <a:ext cx="2378671" cy="438922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 RIGTH , SLIS</a:t>
            </a:r>
            <a:r>
              <a:rPr kumimoji="0" lang="es-ES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P P-1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373963" y="5254737"/>
            <a:ext cx="1258737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R1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SHIFT_HIGH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7820326" y="5254737"/>
            <a:ext cx="1120474" cy="277169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R2</a:t>
            </a:r>
            <a:r>
              <a:rPr kumimoji="0" lang="es-E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SHIFT_LOW</a:t>
            </a:r>
            <a:endParaRPr kumimoji="0" lang="es-E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429500" y="4546600"/>
            <a:ext cx="723900" cy="70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>
            <a:off x="6707132" y="4900668"/>
            <a:ext cx="708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10800000" flipV="1">
            <a:off x="3695700" y="4546600"/>
            <a:ext cx="2895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 rot="5400000">
            <a:off x="5426461" y="4809739"/>
            <a:ext cx="5262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4165600" y="4546600"/>
            <a:ext cx="736600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10800000" flipV="1">
            <a:off x="3695700" y="4546600"/>
            <a:ext cx="1206501" cy="526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rot="5400000">
            <a:off x="2912258" y="4810136"/>
            <a:ext cx="5254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2300855" y="5814367"/>
            <a:ext cx="466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Resultado=&gt; 1010*0011=0001 1110</a:t>
            </a:r>
            <a:endParaRPr lang="es-ES" dirty="0"/>
          </a:p>
        </p:txBody>
      </p:sp>
      <p:sp>
        <p:nvSpPr>
          <p:cNvPr id="34" name="33 Proceso alternativo"/>
          <p:cNvSpPr/>
          <p:nvPr/>
        </p:nvSpPr>
        <p:spPr>
          <a:xfrm>
            <a:off x="7150100" y="4038600"/>
            <a:ext cx="1206500" cy="330200"/>
          </a:xfrm>
          <a:prstGeom prst="flowChartAlternateProcess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operación a realizar ahora es R3/R4: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15234" t="15625" b="43576"/>
          <a:stretch>
            <a:fillRect/>
          </a:stretch>
        </p:blipFill>
        <p:spPr bwMode="auto">
          <a:xfrm>
            <a:off x="565150" y="1981200"/>
            <a:ext cx="82677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</a:t>
            </a:r>
            <a:endParaRPr lang="es-E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88" y="930275"/>
            <a:ext cx="8077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q"/>
            </a:pPr>
            <a:r>
              <a:rPr lang="es-CO" sz="2800" dirty="0" smtClean="0"/>
              <a:t> El data path de la figura, </a:t>
            </a:r>
            <a:r>
              <a:rPr lang="es-CO" sz="2800" dirty="0" smtClean="0"/>
              <a:t>se va a diseñar una FSM para sacar la raíz cuadrada almacenado a un dato almacenado en el banco de registros que son de 8 bits</a:t>
            </a:r>
            <a:endParaRPr lang="es-CO" dirty="0" smtClean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6606" y="2587170"/>
            <a:ext cx="4608331" cy="3413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 l="15234" t="15799" b="43923"/>
          <a:stretch>
            <a:fillRect/>
          </a:stretch>
        </p:blipFill>
        <p:spPr bwMode="auto">
          <a:xfrm>
            <a:off x="622300" y="1409700"/>
            <a:ext cx="82677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622300" y="4775201"/>
            <a:ext cx="24003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SHIFT_HIGH, SHIFT_LOW</a:t>
            </a:r>
            <a:r>
              <a:rPr kumimoji="0" lang="es-E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SHIFT LEFT, SLIS</a:t>
            </a:r>
            <a:r>
              <a:rPr kumimoji="0" lang="es-ES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0</a:t>
            </a: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25800" y="4775201"/>
            <a:ext cx="2171700" cy="55067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SHIFT_HIGHREG_A-REG_B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587999" y="4775201"/>
            <a:ext cx="1727201" cy="55067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R7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SHIFT_HIGH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REG_AR7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SHIFT_HIGHREG_A+REG_B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7429500" y="4775201"/>
            <a:ext cx="1460500" cy="520561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 P-1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SLOW COUT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C0</a:t>
            </a:r>
            <a:endParaRPr kumimoji="0" lang="es-ES" sz="105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12 Conector recto de flecha"/>
          <p:cNvCxnSpPr/>
          <p:nvPr/>
        </p:nvCxnSpPr>
        <p:spPr>
          <a:xfrm rot="5400000">
            <a:off x="2305844" y="4475957"/>
            <a:ext cx="5969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9" idx="0"/>
          </p:cNvCxnSpPr>
          <p:nvPr/>
        </p:nvCxnSpPr>
        <p:spPr>
          <a:xfrm rot="16200000" flipH="1">
            <a:off x="3997325" y="4460875"/>
            <a:ext cx="596901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6200000" flipH="1">
            <a:off x="6153150" y="4464051"/>
            <a:ext cx="596901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0"/>
          </p:cNvCxnSpPr>
          <p:nvPr/>
        </p:nvCxnSpPr>
        <p:spPr>
          <a:xfrm rot="5400000">
            <a:off x="7864474" y="4473575"/>
            <a:ext cx="596902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Simulación División</a:t>
            </a: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4714" t="15972" b="44097"/>
          <a:stretch>
            <a:fillRect/>
          </a:stretch>
        </p:blipFill>
        <p:spPr bwMode="auto">
          <a:xfrm>
            <a:off x="565150" y="1397000"/>
            <a:ext cx="83185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1818255" y="4800600"/>
            <a:ext cx="533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Resultado=&gt; 1010/0011=00010011, donde los 4 bits del MSB son el residuo y los 4 bits del LSB son el cociente</a:t>
            </a:r>
          </a:p>
        </p:txBody>
      </p:sp>
      <p:sp>
        <p:nvSpPr>
          <p:cNvPr id="6" name="5 Rectángulo"/>
          <p:cNvSpPr/>
          <p:nvPr/>
        </p:nvSpPr>
        <p:spPr>
          <a:xfrm>
            <a:off x="7416800" y="3644900"/>
            <a:ext cx="800100" cy="31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Notas Finales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simulación fue realizada en el dispositivo </a:t>
            </a:r>
            <a:r>
              <a:rPr lang="es-ES" dirty="0" err="1" smtClean="0"/>
              <a:t>Stratix</a:t>
            </a:r>
            <a:r>
              <a:rPr lang="es-ES" dirty="0" smtClean="0"/>
              <a:t>, ante las dificultades que presentaba en cuanto a frecuencia los contadores con la Flex10k</a:t>
            </a:r>
          </a:p>
          <a:p>
            <a:r>
              <a:rPr lang="es-ES" dirty="0" smtClean="0"/>
              <a:t>Se hizo uso de un contador para el controlador, y otro contador con la fase de 30ns, para compensar el retraso.</a:t>
            </a:r>
          </a:p>
          <a:p>
            <a:r>
              <a:rPr lang="es-ES" dirty="0" smtClean="0"/>
              <a:t>El análisis de tiempo arrojo: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11719" t="15799" b="55382"/>
          <a:stretch>
            <a:fillRect/>
          </a:stretch>
        </p:blipFill>
        <p:spPr bwMode="auto">
          <a:xfrm>
            <a:off x="596900" y="4298012"/>
            <a:ext cx="8121650" cy="198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DATA-PATH Con las Señales</a:t>
            </a:r>
            <a:endParaRPr lang="es-ES" dirty="0"/>
          </a:p>
        </p:txBody>
      </p:sp>
      <p:pic>
        <p:nvPicPr>
          <p:cNvPr id="10" name="9 Marcador de contenido" descr="DATPTSEÑ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1923803"/>
            <a:ext cx="8382000" cy="3213594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 con </a:t>
            </a:r>
            <a:r>
              <a:rPr lang="es-ES" dirty="0" err="1" smtClean="0"/>
              <a:t>flip-flops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7982" y="1667021"/>
            <a:ext cx="6292073" cy="475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 con </a:t>
            </a:r>
            <a:r>
              <a:rPr lang="es-ES" dirty="0" err="1" smtClean="0"/>
              <a:t>flip-flops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Este banco de registro maneja datos de 4 bits, para lo cual se usa un </a:t>
            </a:r>
            <a:r>
              <a:rPr lang="es-ES" dirty="0" err="1" smtClean="0"/>
              <a:t>flip-flop</a:t>
            </a:r>
            <a:r>
              <a:rPr lang="es-ES" dirty="0" smtClean="0"/>
              <a:t> D para cada bit. Por ser un banco de registros, manejan un CLK, </a:t>
            </a:r>
            <a:r>
              <a:rPr lang="es-ES" dirty="0" err="1" smtClean="0"/>
              <a:t>enable</a:t>
            </a:r>
            <a:r>
              <a:rPr lang="es-ES" dirty="0" smtClean="0"/>
              <a:t> y Clear comunes, para todos los  </a:t>
            </a:r>
            <a:r>
              <a:rPr lang="es-ES" dirty="0" err="1" smtClean="0"/>
              <a:t>flip-flops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La figura muestra uno de los registros que conforman el banco de registros: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40602"/>
          <a:stretch>
            <a:fillRect/>
          </a:stretch>
        </p:blipFill>
        <p:spPr bwMode="auto">
          <a:xfrm>
            <a:off x="2119085" y="4018416"/>
            <a:ext cx="51371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Banco de registros:</a:t>
            </a:r>
          </a:p>
          <a:p>
            <a:pPr lvl="1"/>
            <a:r>
              <a:rPr lang="es-ES" dirty="0" smtClean="0"/>
              <a:t>Para manejar los datos que entran y salen del banco de registros, se usa un decodificador para la entrada de datos, y 2 decodificadores para los datos de salida</a:t>
            </a:r>
          </a:p>
          <a:p>
            <a:pPr lvl="1"/>
            <a:r>
              <a:rPr lang="es-ES" dirty="0" smtClean="0"/>
              <a:t>Los decodificadores para manejar los datos de salida, activan los </a:t>
            </a:r>
            <a:r>
              <a:rPr lang="es-ES" dirty="0" err="1" smtClean="0"/>
              <a:t>enables</a:t>
            </a:r>
            <a:r>
              <a:rPr lang="es-ES" dirty="0" smtClean="0"/>
              <a:t> de los buffer </a:t>
            </a:r>
            <a:r>
              <a:rPr lang="es-ES" dirty="0" err="1" smtClean="0"/>
              <a:t>triestados</a:t>
            </a:r>
            <a:r>
              <a:rPr lang="es-ES" dirty="0" smtClean="0"/>
              <a:t> correspondiente a cada uno de los dos buses  disponibles para trasferir los datos.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2872" y="4238204"/>
            <a:ext cx="1845128" cy="167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048000" y="4078550"/>
            <a:ext cx="1436915" cy="1883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Flip-flop’s</a:t>
            </a:r>
            <a:r>
              <a:rPr lang="es-E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</a:t>
            </a:r>
            <a:endParaRPr lang="es-E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294" y="5249872"/>
            <a:ext cx="523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"/>
          <p:cNvCxnSpPr/>
          <p:nvPr/>
        </p:nvCxnSpPr>
        <p:spPr>
          <a:xfrm>
            <a:off x="4484915" y="4419869"/>
            <a:ext cx="725715" cy="1588"/>
          </a:xfrm>
          <a:prstGeom prst="line">
            <a:avLst/>
          </a:prstGeom>
          <a:ln w="57150">
            <a:solidFill>
              <a:srgbClr val="EB5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487297" y="5464185"/>
            <a:ext cx="374997" cy="448"/>
          </a:xfrm>
          <a:prstGeom prst="line">
            <a:avLst/>
          </a:prstGeom>
          <a:ln w="57150">
            <a:solidFill>
              <a:srgbClr val="EB53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 flipH="1" flipV="1">
            <a:off x="4876612" y="4079741"/>
            <a:ext cx="520515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5400000" flipH="1" flipV="1">
            <a:off x="4973642" y="5143612"/>
            <a:ext cx="33042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5138061" y="3819879"/>
            <a:ext cx="3320139" cy="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7877630" y="4078550"/>
            <a:ext cx="580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5400000" flipH="1" flipV="1">
            <a:off x="8327277" y="3949215"/>
            <a:ext cx="26184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9215" y="3987817"/>
            <a:ext cx="1611615" cy="255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294" y="4207144"/>
            <a:ext cx="523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35 Conector recto"/>
          <p:cNvCxnSpPr>
            <a:stCxn id="8196" idx="3"/>
          </p:cNvCxnSpPr>
          <p:nvPr/>
        </p:nvCxnSpPr>
        <p:spPr>
          <a:xfrm>
            <a:off x="5386169" y="4421457"/>
            <a:ext cx="593717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>
            <a:stCxn id="8197" idx="3"/>
          </p:cNvCxnSpPr>
          <p:nvPr/>
        </p:nvCxnSpPr>
        <p:spPr>
          <a:xfrm>
            <a:off x="5386169" y="5464185"/>
            <a:ext cx="593717" cy="1588"/>
          </a:xfrm>
          <a:prstGeom prst="line">
            <a:avLst/>
          </a:prstGeom>
          <a:ln>
            <a:solidFill>
              <a:srgbClr val="9933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flipV="1">
            <a:off x="5135678" y="4981054"/>
            <a:ext cx="13335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008260" y="5362588"/>
            <a:ext cx="44755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>
            <a:endCxn id="8195" idx="1"/>
          </p:cNvCxnSpPr>
          <p:nvPr/>
        </p:nvCxnSpPr>
        <p:spPr>
          <a:xfrm rot="5400000">
            <a:off x="6326171" y="5123033"/>
            <a:ext cx="2860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>
            <a:stCxn id="8195" idx="1"/>
          </p:cNvCxnSpPr>
          <p:nvPr/>
        </p:nvCxnSpPr>
        <p:spPr>
          <a:xfrm rot="10800000" flipH="1">
            <a:off x="6469215" y="5249873"/>
            <a:ext cx="1986602" cy="1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 rot="5400000" flipH="1" flipV="1">
            <a:off x="8401844" y="5307025"/>
            <a:ext cx="11430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5357141" y="4038723"/>
            <a:ext cx="623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BusA</a:t>
            </a:r>
            <a:endParaRPr lang="es-ES" sz="15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378915" y="5105505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00" dirty="0" err="1" smtClean="0"/>
              <a:t>BusB</a:t>
            </a:r>
            <a:endParaRPr lang="es-E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336550" y="939800"/>
            <a:ext cx="8121650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s-CO" dirty="0" smtClean="0"/>
              <a:t>Banco </a:t>
            </a:r>
            <a:r>
              <a:rPr lang="es-CO" smtClean="0"/>
              <a:t>de registros:</a:t>
            </a:r>
            <a:endParaRPr lang="es-CO" dirty="0" smtClean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REG0, REG1, REG2: son las señales encargadas de habilitar cada registro que se necesite y poner el dato de este en el Bus, son las entradas al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es-CO" dirty="0" smtClean="0"/>
              <a:t>OE_REG: es la señal que habilita la salida de los registro, manejada por medio del Decodificador</a:t>
            </a:r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  <a:p>
            <a:pPr lvl="1" algn="just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 Señales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6550" y="939800"/>
            <a:ext cx="4324350" cy="2120900"/>
          </a:xfrm>
        </p:spPr>
        <p:txBody>
          <a:bodyPr/>
          <a:lstStyle/>
          <a:p>
            <a:pPr algn="just"/>
            <a:r>
              <a:rPr lang="es-ES" dirty="0" smtClean="0"/>
              <a:t>Registro A (REG_A):</a:t>
            </a:r>
          </a:p>
          <a:p>
            <a:pPr lvl="1" algn="just"/>
            <a:r>
              <a:rPr lang="es-ES" dirty="0" smtClean="0"/>
              <a:t>EN_A: Habilita la entrada del registro</a:t>
            </a:r>
          </a:p>
          <a:p>
            <a:pPr lvl="1" algn="just"/>
            <a:r>
              <a:rPr lang="es-ES" dirty="0" smtClean="0"/>
              <a:t>La salida permanece habilitada</a:t>
            </a:r>
          </a:p>
          <a:p>
            <a:pPr lvl="1" algn="just">
              <a:buNone/>
            </a:pPr>
            <a:endParaRPr lang="es-ES" dirty="0" smtClean="0"/>
          </a:p>
          <a:p>
            <a:pPr lvl="1" algn="just">
              <a:buNone/>
            </a:pPr>
            <a:r>
              <a:rPr lang="es-ES" dirty="0" smtClean="0"/>
              <a:t>		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4787900" y="939800"/>
            <a:ext cx="43561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s-E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Registro B (REG_B):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Char char="v"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EN_B: Habilita la entrada del registro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CLEAR_B: “limpia ” el registro, colocando su contenido en “</a:t>
            </a:r>
            <a:r>
              <a:rPr lang="es-ES" kern="0" dirty="0" smtClean="0">
                <a:latin typeface="+mn-lt"/>
              </a:rPr>
              <a:t>0”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s-E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09" y="3867883"/>
            <a:ext cx="8731250" cy="202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1188720" y="1541418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625738" y="1543006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5625738" y="2323601"/>
            <a:ext cx="783771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1283</Words>
  <Application>Microsoft PowerPoint</Application>
  <PresentationFormat>Presentación en pantalla (4:3)</PresentationFormat>
  <Paragraphs>474</Paragraphs>
  <Slides>32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Diseño predeterminado</vt:lpstr>
      <vt:lpstr>Fotografía de Photo Editor</vt:lpstr>
      <vt:lpstr>Diapositiva 1</vt:lpstr>
      <vt:lpstr>Diapositiva 2</vt:lpstr>
      <vt:lpstr>DATA-PATH</vt:lpstr>
      <vt:lpstr>DATA-PATH Con las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Descripción De Señales</vt:lpstr>
      <vt:lpstr>CIRCUITO AUXILIAR</vt:lpstr>
      <vt:lpstr>1. Contador Principal (P)</vt:lpstr>
      <vt:lpstr>Contador Auxiliar (C)</vt:lpstr>
      <vt:lpstr>CONTROLADOR</vt:lpstr>
      <vt:lpstr>Bloque Controlador</vt:lpstr>
      <vt:lpstr>ASM</vt:lpstr>
      <vt:lpstr>ASM (Multiplicación)</vt:lpstr>
      <vt:lpstr>ASM (División)</vt:lpstr>
      <vt:lpstr>Tabla de Señales</vt:lpstr>
      <vt:lpstr>Tabla de Señales</vt:lpstr>
      <vt:lpstr>Implementación AHDL</vt:lpstr>
      <vt:lpstr>Implementación AHDL</vt:lpstr>
      <vt:lpstr>Implementación AHDL</vt:lpstr>
      <vt:lpstr>SIMULACION EN QUARTUS II</vt:lpstr>
      <vt:lpstr>Simulación</vt:lpstr>
      <vt:lpstr>Simulación: Multiplicación</vt:lpstr>
      <vt:lpstr>Simulación División</vt:lpstr>
      <vt:lpstr>Simulación División</vt:lpstr>
      <vt:lpstr>Simulación División</vt:lpstr>
      <vt:lpstr>Notas Finales</vt:lpstr>
    </vt:vector>
  </TitlesOfParts>
  <Company>UNIVERSIDAD DEL VALLE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root</dc:creator>
  <cp:lastModifiedBy>Mauricio Galarza L.</cp:lastModifiedBy>
  <cp:revision>85</cp:revision>
  <dcterms:created xsi:type="dcterms:W3CDTF">2004-09-18T17:10:08Z</dcterms:created>
  <dcterms:modified xsi:type="dcterms:W3CDTF">2008-11-24T05:04:35Z</dcterms:modified>
</cp:coreProperties>
</file>