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903839" y="8666279"/>
            <a:ext cx="2966759" cy="4903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700" lIns="91075" rIns="9107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x="3903839" y="8666279"/>
            <a:ext cx="2966759" cy="4903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700" lIns="91075" rIns="9107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934920" y="4331880"/>
            <a:ext cx="4997520" cy="41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8" name="Shape 43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882960" y="8683560"/>
            <a:ext cx="2973599" cy="45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515879" y="4343400"/>
            <a:ext cx="5910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0" name="Shape 46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8" name="Shape 47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6" name="Shape 49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3884760" y="8685360"/>
            <a:ext cx="2971799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77" name="Shape 77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use your VHDL or Verilog with SOPC Builder, . . 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36239" y="952200"/>
            <a:ext cx="838188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36239" y="3658680"/>
            <a:ext cx="838188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36239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31400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31400" y="365868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336239" y="365868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36239" y="952200"/>
            <a:ext cx="409032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31400" y="952200"/>
            <a:ext cx="409032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75959" y="75959"/>
            <a:ext cx="8381880" cy="318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36239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6239" y="365868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31400" y="952200"/>
            <a:ext cx="409032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36239" y="952200"/>
            <a:ext cx="409032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31400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31400" y="365868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36239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31400" y="952200"/>
            <a:ext cx="409032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336239" y="3658680"/>
            <a:ext cx="838188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5959" y="759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36239" y="952200"/>
            <a:ext cx="8381880" cy="5181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108000" y="765000"/>
            <a:ext cx="8353440" cy="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" name="Shape 9"/>
          <p:cNvCxnSpPr/>
          <p:nvPr/>
        </p:nvCxnSpPr>
        <p:spPr>
          <a:xfrm>
            <a:off x="108000" y="819000"/>
            <a:ext cx="8353440" cy="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uvlogos-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12120" y="0"/>
            <a:ext cx="731879" cy="1066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1074600"/>
            <a:ext cx="115235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68360" y="857159"/>
            <a:ext cx="0" cy="1152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" name="Shape 13"/>
          <p:cNvSpPr/>
          <p:nvPr/>
        </p:nvSpPr>
        <p:spPr>
          <a:xfrm>
            <a:off x="76320" y="6477119"/>
            <a:ext cx="2215439" cy="33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Jaime Velasco-Medina</a:t>
            </a:r>
          </a:p>
        </p:txBody>
      </p:sp>
      <p:sp>
        <p:nvSpPr>
          <p:cNvPr id="14" name="Shape 14"/>
          <p:cNvSpPr/>
          <p:nvPr/>
        </p:nvSpPr>
        <p:spPr>
          <a:xfrm>
            <a:off x="3048119" y="6477119"/>
            <a:ext cx="3200399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 Design Course</a:t>
            </a:r>
          </a:p>
        </p:txBody>
      </p:sp>
      <p:sp>
        <p:nvSpPr>
          <p:cNvPr id="15" name="Shape 15"/>
          <p:cNvSpPr/>
          <p:nvPr/>
        </p:nvSpPr>
        <p:spPr>
          <a:xfrm>
            <a:off x="8491679" y="6477119"/>
            <a:ext cx="63180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" name="Shape 16"/>
          <p:cNvSpPr txBox="1"/>
          <p:nvPr/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edit the notes format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4.jp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ONANOTECNOLOGIA LOGO 1"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280" y="2292480"/>
            <a:ext cx="5505480" cy="233027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1753200" y="4929119"/>
            <a:ext cx="5484240" cy="1035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2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 Jaime Velasco-Medina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2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Bionanoelectronics Group</a:t>
            </a:r>
          </a:p>
        </p:txBody>
      </p:sp>
      <p:sp>
        <p:nvSpPr>
          <p:cNvPr id="72" name="Shape 72"/>
          <p:cNvSpPr/>
          <p:nvPr/>
        </p:nvSpPr>
        <p:spPr>
          <a:xfrm>
            <a:off x="1540800" y="739800"/>
            <a:ext cx="6159240" cy="146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 Design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</a:p>
        </p:txBody>
      </p:sp>
      <p:pic>
        <p:nvPicPr>
          <p:cNvPr descr="BIONANOTECNOLOGIA LOGO 1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5920" y="0"/>
            <a:ext cx="1378080" cy="58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3098880" y="2473200"/>
            <a:ext cx="2179440" cy="90035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Multiplicando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multiplicador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</a:p>
        </p:txBody>
      </p:sp>
      <p:sp>
        <p:nvSpPr>
          <p:cNvPr id="269" name="Shape 269"/>
          <p:cNvSpPr/>
          <p:nvPr/>
        </p:nvSpPr>
        <p:spPr>
          <a:xfrm>
            <a:off x="3071880" y="5470560"/>
            <a:ext cx="2246399" cy="539639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Shr (C, [A,Q])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sp>
        <p:nvSpPr>
          <p:cNvPr id="270" name="Shape 270"/>
          <p:cNvSpPr/>
          <p:nvPr/>
        </p:nvSpPr>
        <p:spPr>
          <a:xfrm>
            <a:off x="3174840" y="4640400"/>
            <a:ext cx="202752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B</a:t>
            </a:r>
          </a:p>
        </p:txBody>
      </p:sp>
      <p:sp>
        <p:nvSpPr>
          <p:cNvPr id="271" name="Shape 271"/>
          <p:cNvSpPr/>
          <p:nvPr/>
        </p:nvSpPr>
        <p:spPr>
          <a:xfrm>
            <a:off x="3738600" y="107460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272" name="Shape 272"/>
          <p:cNvSpPr/>
          <p:nvPr/>
        </p:nvSpPr>
        <p:spPr>
          <a:xfrm>
            <a:off x="7105679" y="555480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273" name="Shape 273"/>
          <p:cNvSpPr/>
          <p:nvPr/>
        </p:nvSpPr>
        <p:spPr>
          <a:xfrm>
            <a:off x="3740039" y="1684440"/>
            <a:ext cx="90503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274" name="Shape 274"/>
          <p:cNvSpPr/>
          <p:nvPr/>
        </p:nvSpPr>
        <p:spPr>
          <a:xfrm>
            <a:off x="3689280" y="3770280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Qo=1</a:t>
            </a:r>
          </a:p>
        </p:txBody>
      </p:sp>
      <p:sp>
        <p:nvSpPr>
          <p:cNvPr id="275" name="Shape 275"/>
          <p:cNvSpPr/>
          <p:nvPr/>
        </p:nvSpPr>
        <p:spPr>
          <a:xfrm>
            <a:off x="5716439" y="5470560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Cnt=0</a:t>
            </a:r>
          </a:p>
        </p:txBody>
      </p:sp>
      <p:sp>
        <p:nvSpPr>
          <p:cNvPr id="276" name="Shape 276"/>
          <p:cNvSpPr/>
          <p:nvPr/>
        </p:nvSpPr>
        <p:spPr>
          <a:xfrm>
            <a:off x="3602160" y="1698480"/>
            <a:ext cx="12096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277" name="Shape 277"/>
          <p:cNvSpPr/>
          <p:nvPr/>
        </p:nvSpPr>
        <p:spPr>
          <a:xfrm>
            <a:off x="3411360" y="3778200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78" name="Shape 278"/>
          <p:cNvSpPr/>
          <p:nvPr/>
        </p:nvSpPr>
        <p:spPr>
          <a:xfrm>
            <a:off x="6789600" y="5427719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46120" y="2421000"/>
            <a:ext cx="1441439" cy="2520720"/>
          </a:xfrm>
          <a:prstGeom prst="rect">
            <a:avLst/>
          </a:prstGeom>
          <a:solidFill>
            <a:srgbClr val="CCFFCC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5" name="Shape 285"/>
          <p:cNvCxnSpPr/>
          <p:nvPr/>
        </p:nvCxnSpPr>
        <p:spPr>
          <a:xfrm rot="10800000">
            <a:off x="1262159" y="4940279"/>
            <a:ext cx="0" cy="64944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906479" y="1628280"/>
            <a:ext cx="0" cy="79236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87" name="Shape 287"/>
          <p:cNvCxnSpPr/>
          <p:nvPr/>
        </p:nvCxnSpPr>
        <p:spPr>
          <a:xfrm>
            <a:off x="546120" y="277020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88" name="Shape 288"/>
          <p:cNvCxnSpPr/>
          <p:nvPr/>
        </p:nvCxnSpPr>
        <p:spPr>
          <a:xfrm>
            <a:off x="546120" y="457668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627200" y="1341000"/>
            <a:ext cx="0" cy="107964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90" name="Shape 290"/>
          <p:cNvSpPr/>
          <p:nvPr/>
        </p:nvSpPr>
        <p:spPr>
          <a:xfrm>
            <a:off x="957240" y="3481560"/>
            <a:ext cx="71279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</a:p>
        </p:txBody>
      </p:sp>
      <p:sp>
        <p:nvSpPr>
          <p:cNvPr id="291" name="Shape 291"/>
          <p:cNvSpPr/>
          <p:nvPr/>
        </p:nvSpPr>
        <p:spPr>
          <a:xfrm>
            <a:off x="1062000" y="239075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92" name="Shape 292"/>
          <p:cNvSpPr/>
          <p:nvPr/>
        </p:nvSpPr>
        <p:spPr>
          <a:xfrm>
            <a:off x="1057320" y="454031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93" name="Shape 293"/>
          <p:cNvSpPr/>
          <p:nvPr/>
        </p:nvSpPr>
        <p:spPr>
          <a:xfrm>
            <a:off x="439560" y="988920"/>
            <a:ext cx="1365479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A</a:t>
            </a:r>
          </a:p>
        </p:txBody>
      </p:sp>
      <p:sp>
        <p:nvSpPr>
          <p:cNvPr id="294" name="Shape 294"/>
          <p:cNvSpPr/>
          <p:nvPr/>
        </p:nvSpPr>
        <p:spPr>
          <a:xfrm>
            <a:off x="438120" y="1306440"/>
            <a:ext cx="136512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B</a:t>
            </a:r>
          </a:p>
        </p:txBody>
      </p:sp>
      <p:sp>
        <p:nvSpPr>
          <p:cNvPr id="295" name="Shape 295"/>
          <p:cNvSpPr/>
          <p:nvPr/>
        </p:nvSpPr>
        <p:spPr>
          <a:xfrm>
            <a:off x="352439" y="5302080"/>
            <a:ext cx="136512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C</a:t>
            </a:r>
          </a:p>
        </p:txBody>
      </p:sp>
      <p:cxnSp>
        <p:nvCxnSpPr>
          <p:cNvPr id="296" name="Shape 296"/>
          <p:cNvCxnSpPr/>
          <p:nvPr/>
        </p:nvCxnSpPr>
        <p:spPr>
          <a:xfrm>
            <a:off x="539639" y="309240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1055520" y="272735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98" name="Shape 298"/>
          <p:cNvSpPr/>
          <p:nvPr/>
        </p:nvSpPr>
        <p:spPr>
          <a:xfrm>
            <a:off x="3159000" y="2055959"/>
            <a:ext cx="1079640" cy="374399"/>
          </a:xfrm>
          <a:prstGeom prst="rect">
            <a:avLst/>
          </a:prstGeom>
          <a:solidFill>
            <a:srgbClr val="FFFF99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678200" y="2050919"/>
            <a:ext cx="986040" cy="374760"/>
          </a:xfrm>
          <a:prstGeom prst="rect">
            <a:avLst/>
          </a:prstGeom>
          <a:solidFill>
            <a:srgbClr val="CCFF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444839" y="4035600"/>
            <a:ext cx="1992240" cy="458639"/>
          </a:xfrm>
          <a:prstGeom prst="rect">
            <a:avLst/>
          </a:prstGeom>
          <a:solidFill>
            <a:srgbClr val="FFCC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SHIFTER</a:t>
            </a:r>
          </a:p>
        </p:txBody>
      </p:sp>
      <p:cxnSp>
        <p:nvCxnSpPr>
          <p:cNvPr id="301" name="Shape 301"/>
          <p:cNvCxnSpPr/>
          <p:nvPr/>
        </p:nvCxnSpPr>
        <p:spPr>
          <a:xfrm flipH="1" rot="10800000">
            <a:off x="4438439" y="368100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>
            <a:off x="4446719" y="5240160"/>
            <a:ext cx="0" cy="36539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03" name="Shape 303"/>
          <p:cNvSpPr/>
          <p:nvPr/>
        </p:nvSpPr>
        <p:spPr>
          <a:xfrm>
            <a:off x="3024000" y="3191040"/>
            <a:ext cx="23507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x="2814480" y="3191040"/>
            <a:ext cx="233640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sp>
        <p:nvSpPr>
          <p:cNvPr id="305" name="Shape 305"/>
          <p:cNvSpPr/>
          <p:nvPr/>
        </p:nvSpPr>
        <p:spPr>
          <a:xfrm>
            <a:off x="2579759" y="3191040"/>
            <a:ext cx="23471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306" name="Shape 306"/>
          <p:cNvSpPr/>
          <p:nvPr/>
        </p:nvSpPr>
        <p:spPr>
          <a:xfrm>
            <a:off x="2344680" y="3191040"/>
            <a:ext cx="23507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2368440" y="3191040"/>
            <a:ext cx="914400" cy="0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2368440" y="3494160"/>
            <a:ext cx="914400" cy="0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2378159" y="3191040"/>
            <a:ext cx="0" cy="303119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2612880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2833559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3048119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3268440" y="3191040"/>
            <a:ext cx="0" cy="303119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5172119" y="1341359"/>
            <a:ext cx="0" cy="70343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3705119" y="1628640"/>
            <a:ext cx="0" cy="41760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6213600" y="5162400"/>
            <a:ext cx="123660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Data-In</a:t>
            </a:r>
          </a:p>
        </p:txBody>
      </p:sp>
      <p:sp>
        <p:nvSpPr>
          <p:cNvPr id="317" name="Shape 317"/>
          <p:cNvSpPr/>
          <p:nvPr/>
        </p:nvSpPr>
        <p:spPr>
          <a:xfrm>
            <a:off x="3243240" y="2065319"/>
            <a:ext cx="136512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B</a:t>
            </a:r>
          </a:p>
        </p:txBody>
      </p:sp>
      <p:sp>
        <p:nvSpPr>
          <p:cNvPr id="318" name="Shape 318"/>
          <p:cNvSpPr/>
          <p:nvPr/>
        </p:nvSpPr>
        <p:spPr>
          <a:xfrm>
            <a:off x="4786200" y="2065319"/>
            <a:ext cx="126360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A</a:t>
            </a:r>
          </a:p>
        </p:txBody>
      </p:sp>
      <p:cxnSp>
        <p:nvCxnSpPr>
          <p:cNvPr id="319" name="Shape 319"/>
          <p:cNvCxnSpPr/>
          <p:nvPr/>
        </p:nvCxnSpPr>
        <p:spPr>
          <a:xfrm>
            <a:off x="5175000" y="242568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20" name="Shape 320"/>
          <p:cNvSpPr/>
          <p:nvPr/>
        </p:nvSpPr>
        <p:spPr>
          <a:xfrm>
            <a:off x="6060960" y="2062080"/>
            <a:ext cx="709560" cy="374760"/>
          </a:xfrm>
          <a:prstGeom prst="rect">
            <a:avLst/>
          </a:prstGeom>
          <a:solidFill>
            <a:srgbClr val="CCCC00">
              <a:alpha val="69803"/>
            </a:srgbClr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</a:p>
        </p:txBody>
      </p:sp>
      <p:sp>
        <p:nvSpPr>
          <p:cNvPr id="321" name="Shape 321"/>
          <p:cNvSpPr/>
          <p:nvPr/>
        </p:nvSpPr>
        <p:spPr>
          <a:xfrm>
            <a:off x="6072119" y="4646519"/>
            <a:ext cx="685799" cy="374760"/>
          </a:xfrm>
          <a:prstGeom prst="rect">
            <a:avLst/>
          </a:prstGeom>
          <a:solidFill>
            <a:srgbClr val="CCCC00">
              <a:alpha val="69803"/>
            </a:srgbClr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6416639" y="5025960"/>
            <a:ext cx="0" cy="55079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6248519" y="1720800"/>
            <a:ext cx="123660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Data-Out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6423119" y="1643040"/>
            <a:ext cx="0" cy="41760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 flipH="1">
            <a:off x="6413040" y="2430359"/>
            <a:ext cx="3239" cy="80171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26" name="Shape 326"/>
          <p:cNvSpPr/>
          <p:nvPr/>
        </p:nvSpPr>
        <p:spPr>
          <a:xfrm rot="5400000">
            <a:off x="6567119" y="3101760"/>
            <a:ext cx="282600" cy="273240"/>
          </a:xfrm>
          <a:custGeom>
            <a:pathLst>
              <a:path extrusionOk="0" h="120000" w="120000">
                <a:moveTo>
                  <a:pt x="119842" y="59923"/>
                </a:moveTo>
                <a:lnTo>
                  <a:pt x="0" y="119847"/>
                </a:lnTo>
                <a:lnTo>
                  <a:pt x="0" y="0"/>
                </a:lnTo>
                <a:lnTo>
                  <a:pt x="119842" y="59923"/>
                </a:lnTo>
              </a:path>
            </a:pathLst>
          </a:custGeom>
          <a:solidFill>
            <a:srgbClr val="CCEC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27" name="Shape 327"/>
          <p:cNvSpPr/>
          <p:nvPr/>
        </p:nvSpPr>
        <p:spPr>
          <a:xfrm flipH="1" rot="5400000">
            <a:off x="6545159" y="3529079"/>
            <a:ext cx="282600" cy="272880"/>
          </a:xfrm>
          <a:custGeom>
            <a:pathLst>
              <a:path extrusionOk="0" h="120000" w="120000">
                <a:moveTo>
                  <a:pt x="0" y="59923"/>
                </a:moveTo>
                <a:lnTo>
                  <a:pt x="119841" y="119847"/>
                </a:lnTo>
                <a:lnTo>
                  <a:pt x="119841" y="0"/>
                </a:lnTo>
                <a:lnTo>
                  <a:pt x="0" y="59923"/>
                </a:lnTo>
              </a:path>
            </a:pathLst>
          </a:custGeom>
          <a:solidFill>
            <a:srgbClr val="CCEC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328" name="Shape 328"/>
          <p:cNvCxnSpPr/>
          <p:nvPr/>
        </p:nvCxnSpPr>
        <p:spPr>
          <a:xfrm>
            <a:off x="6845400" y="3236759"/>
            <a:ext cx="136440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6835679" y="3665519"/>
            <a:ext cx="14759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0" name="Shape 330"/>
          <p:cNvCxnSpPr/>
          <p:nvPr/>
        </p:nvCxnSpPr>
        <p:spPr>
          <a:xfrm>
            <a:off x="6413400" y="3232080"/>
            <a:ext cx="15551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402239" y="3665519"/>
            <a:ext cx="14615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6416639" y="3660839"/>
            <a:ext cx="0" cy="97308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33" name="Shape 333"/>
          <p:cNvCxnSpPr/>
          <p:nvPr/>
        </p:nvCxnSpPr>
        <p:spPr>
          <a:xfrm>
            <a:off x="6981839" y="3230640"/>
            <a:ext cx="0" cy="46511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3712680" y="242568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335" name="Shape 335"/>
          <p:cNvCxnSpPr/>
          <p:nvPr/>
        </p:nvCxnSpPr>
        <p:spPr>
          <a:xfrm>
            <a:off x="6988320" y="3460680"/>
            <a:ext cx="58895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7578720" y="2460600"/>
            <a:ext cx="1141559" cy="2011320"/>
          </a:xfrm>
          <a:prstGeom prst="rect">
            <a:avLst/>
          </a:prstGeom>
          <a:solidFill>
            <a:srgbClr val="FFCCFF">
              <a:alpha val="49803"/>
            </a:srgbClr>
          </a:solidFill>
          <a:ln cap="flat" cmpd="sng" w="28425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7" name="Shape 337"/>
          <p:cNvSpPr/>
          <p:nvPr/>
        </p:nvSpPr>
        <p:spPr>
          <a:xfrm>
            <a:off x="7707239" y="3117959"/>
            <a:ext cx="86688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</a:p>
        </p:txBody>
      </p:sp>
      <p:sp>
        <p:nvSpPr>
          <p:cNvPr id="338" name="Shape 338"/>
          <p:cNvSpPr/>
          <p:nvPr/>
        </p:nvSpPr>
        <p:spPr>
          <a:xfrm>
            <a:off x="7548479" y="3659039"/>
            <a:ext cx="655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339" name="Shape 339"/>
          <p:cNvSpPr/>
          <p:nvPr/>
        </p:nvSpPr>
        <p:spPr>
          <a:xfrm>
            <a:off x="7531200" y="2643119"/>
            <a:ext cx="985679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357119" y="131615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355680" y="160487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320760" y="561671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3121200" y="2790719"/>
            <a:ext cx="2714399" cy="905039"/>
          </a:xfrm>
          <a:custGeom>
            <a:pathLst>
              <a:path extrusionOk="0" h="120000" w="120000">
                <a:moveTo>
                  <a:pt x="0" y="0"/>
                </a:moveTo>
                <a:lnTo>
                  <a:pt x="48679" y="0"/>
                </a:lnTo>
                <a:lnTo>
                  <a:pt x="60000" y="28888"/>
                </a:lnTo>
                <a:lnTo>
                  <a:pt x="71320" y="0"/>
                </a:lnTo>
                <a:lnTo>
                  <a:pt x="120000" y="0"/>
                </a:lnTo>
                <a:lnTo>
                  <a:pt x="83773" y="120000"/>
                </a:lnTo>
                <a:lnTo>
                  <a:pt x="3735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</a:p>
        </p:txBody>
      </p:sp>
      <p:sp>
        <p:nvSpPr>
          <p:cNvPr id="344" name="Shape 344"/>
          <p:cNvSpPr/>
          <p:nvPr/>
        </p:nvSpPr>
        <p:spPr>
          <a:xfrm>
            <a:off x="3894119" y="4875119"/>
            <a:ext cx="1079640" cy="374760"/>
          </a:xfrm>
          <a:prstGeom prst="rect">
            <a:avLst/>
          </a:prstGeom>
          <a:solidFill>
            <a:srgbClr val="FFFF99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4436639" y="450180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346" name="Shape 346"/>
          <p:cNvSpPr/>
          <p:nvPr/>
        </p:nvSpPr>
        <p:spPr>
          <a:xfrm>
            <a:off x="3412800" y="5929200"/>
            <a:ext cx="2090160" cy="27467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Procesador UV2009</a:t>
            </a:r>
          </a:p>
        </p:txBody>
      </p:sp>
      <p:sp>
        <p:nvSpPr>
          <p:cNvPr id="347" name="Shape 347"/>
          <p:cNvSpPr/>
          <p:nvPr/>
        </p:nvSpPr>
        <p:spPr>
          <a:xfrm>
            <a:off x="3979800" y="4879800"/>
            <a:ext cx="126360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C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3289319" y="3344760"/>
            <a:ext cx="365039" cy="18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369719" y="1544759"/>
            <a:ext cx="3745080" cy="22885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Registros a usar: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=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(dato 1: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multiplicando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R4 =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(dato 2: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multiplicador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R7 = </a:t>
            </a:r>
            <a:r>
              <a:rPr b="0" lang="en-US" sz="18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(PL)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R6 = </a:t>
            </a:r>
            <a:r>
              <a:rPr b="0" lang="en-US" sz="18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(PH)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R1, R2 y R3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Registros auxiliares</a:t>
            </a:r>
          </a:p>
        </p:txBody>
      </p:sp>
      <p:sp>
        <p:nvSpPr>
          <p:cNvPr id="356" name="Shape 356"/>
          <p:cNvSpPr/>
          <p:nvPr/>
        </p:nvSpPr>
        <p:spPr>
          <a:xfrm>
            <a:off x="4983119" y="3292560"/>
            <a:ext cx="3745080" cy="19227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Rin </a:t>
            </a:r>
            <a:r>
              <a:rPr b="0" lang="en-US" sz="2400" strike="noStrike">
                <a:solidFill>
                  <a:srgbClr val="CC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M[500] 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(dato1)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R0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R4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(dato 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R6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  R7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 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2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</a:p>
        </p:txBody>
      </p:sp>
      <p:sp>
        <p:nvSpPr>
          <p:cNvPr id="357" name="Shape 357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358" name="Shape 358"/>
          <p:cNvSpPr/>
          <p:nvPr/>
        </p:nvSpPr>
        <p:spPr>
          <a:xfrm>
            <a:off x="357119" y="966959"/>
            <a:ext cx="260028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Cargar Datos</a:t>
            </a:r>
          </a:p>
        </p:txBody>
      </p:sp>
      <p:sp>
        <p:nvSpPr>
          <p:cNvPr id="359" name="Shape 359"/>
          <p:cNvSpPr/>
          <p:nvPr/>
        </p:nvSpPr>
        <p:spPr>
          <a:xfrm>
            <a:off x="4591080" y="1981080"/>
            <a:ext cx="360359" cy="360359"/>
          </a:xfrm>
          <a:prstGeom prst="ellipse">
            <a:avLst/>
          </a:prstGeom>
          <a:solidFill>
            <a:srgbClr val="CCFF99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60" name="Shape 360"/>
          <p:cNvSpPr/>
          <p:nvPr/>
        </p:nvSpPr>
        <p:spPr>
          <a:xfrm>
            <a:off x="5041800" y="1625759"/>
            <a:ext cx="2159280" cy="107927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B ← Multiplicando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Q ← Multiplicador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←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← n</a:t>
            </a:r>
          </a:p>
        </p:txBody>
      </p:sp>
      <p:cxnSp>
        <p:nvCxnSpPr>
          <p:cNvPr id="361" name="Shape 361"/>
          <p:cNvCxnSpPr/>
          <p:nvPr/>
        </p:nvCxnSpPr>
        <p:spPr>
          <a:xfrm flipH="1" rot="10800000">
            <a:off x="6121080" y="2696760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 flipH="1" rot="10800000">
            <a:off x="6121080" y="1310759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363" name="Shape 363"/>
          <p:cNvSpPr/>
          <p:nvPr/>
        </p:nvSpPr>
        <p:spPr>
          <a:xfrm>
            <a:off x="4441680" y="4210200"/>
            <a:ext cx="43199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826920" y="2682719"/>
            <a:ext cx="3745080" cy="30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R4 - R1</a:t>
            </a:r>
          </a:p>
        </p:txBody>
      </p:sp>
      <p:sp>
        <p:nvSpPr>
          <p:cNvPr id="370" name="Shape 370"/>
          <p:cNvSpPr/>
          <p:nvPr/>
        </p:nvSpPr>
        <p:spPr>
          <a:xfrm>
            <a:off x="4869000" y="2682719"/>
            <a:ext cx="3541679" cy="2654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Entonces: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R4 - R1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  R4 - R1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  	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 →   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Qo=0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C=0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 →    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Qo=1</a:t>
            </a:r>
          </a:p>
        </p:txBody>
      </p:sp>
      <p:sp>
        <p:nvSpPr>
          <p:cNvPr id="371" name="Shape 371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372" name="Shape 372"/>
          <p:cNvSpPr/>
          <p:nvPr/>
        </p:nvSpPr>
        <p:spPr>
          <a:xfrm>
            <a:off x="357119" y="966959"/>
            <a:ext cx="2473559" cy="825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2400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Determinar Qo</a:t>
            </a:r>
          </a:p>
        </p:txBody>
      </p:sp>
      <p:sp>
        <p:nvSpPr>
          <p:cNvPr id="373" name="Shape 373"/>
          <p:cNvSpPr/>
          <p:nvPr/>
        </p:nvSpPr>
        <p:spPr>
          <a:xfrm>
            <a:off x="3448080" y="1754280"/>
            <a:ext cx="360359" cy="358560"/>
          </a:xfrm>
          <a:prstGeom prst="ellipse">
            <a:avLst/>
          </a:pr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74" name="Shape 374"/>
          <p:cNvSpPr/>
          <p:nvPr/>
        </p:nvSpPr>
        <p:spPr>
          <a:xfrm>
            <a:off x="4211639" y="1573200"/>
            <a:ext cx="996840" cy="71927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cxnSp>
        <p:nvCxnSpPr>
          <p:cNvPr id="375" name="Shape 375"/>
          <p:cNvCxnSpPr/>
          <p:nvPr/>
        </p:nvCxnSpPr>
        <p:spPr>
          <a:xfrm flipH="1" rot="10800000">
            <a:off x="4698719" y="1258199"/>
            <a:ext cx="1080" cy="3243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>
            <a:off x="3903839" y="1933200"/>
            <a:ext cx="326159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276119" y="3943439"/>
            <a:ext cx="43199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826920" y="2682719"/>
            <a:ext cx="3745080" cy="30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R4 - R1</a:t>
            </a:r>
          </a:p>
        </p:txBody>
      </p:sp>
      <p:sp>
        <p:nvSpPr>
          <p:cNvPr id="384" name="Shape 384"/>
          <p:cNvSpPr/>
          <p:nvPr/>
        </p:nvSpPr>
        <p:spPr>
          <a:xfrm>
            <a:off x="4869000" y="2682719"/>
            <a:ext cx="3541679" cy="2654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Entonces: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R4 - R1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Z=1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  R4 - R1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  	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Z=1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→   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Qo=0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Z=0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→   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Qo=1</a:t>
            </a:r>
          </a:p>
        </p:txBody>
      </p:sp>
      <p:sp>
        <p:nvSpPr>
          <p:cNvPr id="385" name="Shape 385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386" name="Shape 386"/>
          <p:cNvSpPr/>
          <p:nvPr/>
        </p:nvSpPr>
        <p:spPr>
          <a:xfrm>
            <a:off x="357119" y="966959"/>
            <a:ext cx="2473559" cy="825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2400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Determinar Qo</a:t>
            </a:r>
          </a:p>
        </p:txBody>
      </p:sp>
      <p:sp>
        <p:nvSpPr>
          <p:cNvPr id="387" name="Shape 387"/>
          <p:cNvSpPr/>
          <p:nvPr/>
        </p:nvSpPr>
        <p:spPr>
          <a:xfrm>
            <a:off x="3448080" y="1754280"/>
            <a:ext cx="360359" cy="358560"/>
          </a:xfrm>
          <a:prstGeom prst="ellipse">
            <a:avLst/>
          </a:pr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4211639" y="1573200"/>
            <a:ext cx="996840" cy="71927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cxnSp>
        <p:nvCxnSpPr>
          <p:cNvPr id="389" name="Shape 389"/>
          <p:cNvCxnSpPr/>
          <p:nvPr/>
        </p:nvCxnSpPr>
        <p:spPr>
          <a:xfrm flipH="1" rot="10800000">
            <a:off x="4698719" y="1258199"/>
            <a:ext cx="1080" cy="3243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390" name="Shape 390"/>
          <p:cNvCxnSpPr/>
          <p:nvPr/>
        </p:nvCxnSpPr>
        <p:spPr>
          <a:xfrm>
            <a:off x="3903839" y="1933200"/>
            <a:ext cx="326159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91" name="Shape 391"/>
          <p:cNvSpPr/>
          <p:nvPr/>
        </p:nvSpPr>
        <p:spPr>
          <a:xfrm>
            <a:off x="276119" y="3943439"/>
            <a:ext cx="43199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2897280" y="3303719"/>
            <a:ext cx="3325679" cy="1191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R6,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RA + RB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R6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</p:txBody>
      </p:sp>
      <p:sp>
        <p:nvSpPr>
          <p:cNvPr id="398" name="Shape 398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399" name="Shape 399"/>
          <p:cNvSpPr/>
          <p:nvPr/>
        </p:nvSpPr>
        <p:spPr>
          <a:xfrm>
            <a:off x="357119" y="966959"/>
            <a:ext cx="835344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Sumar</a:t>
            </a:r>
          </a:p>
        </p:txBody>
      </p:sp>
      <p:sp>
        <p:nvSpPr>
          <p:cNvPr id="400" name="Shape 400"/>
          <p:cNvSpPr/>
          <p:nvPr/>
        </p:nvSpPr>
        <p:spPr>
          <a:xfrm>
            <a:off x="3492360" y="1814400"/>
            <a:ext cx="2159280" cy="517680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← A + B</a:t>
            </a:r>
          </a:p>
        </p:txBody>
      </p:sp>
      <p:cxnSp>
        <p:nvCxnSpPr>
          <p:cNvPr id="401" name="Shape 401"/>
          <p:cNvCxnSpPr/>
          <p:nvPr/>
        </p:nvCxnSpPr>
        <p:spPr>
          <a:xfrm flipH="1" rot="10800000">
            <a:off x="4571639" y="1499760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402" name="Shape 402"/>
          <p:cNvSpPr/>
          <p:nvPr/>
        </p:nvSpPr>
        <p:spPr>
          <a:xfrm>
            <a:off x="3041640" y="1881359"/>
            <a:ext cx="360359" cy="358560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cxnSp>
        <p:nvCxnSpPr>
          <p:cNvPr id="403" name="Shape 403"/>
          <p:cNvCxnSpPr/>
          <p:nvPr/>
        </p:nvCxnSpPr>
        <p:spPr>
          <a:xfrm flipH="1" rot="10800000">
            <a:off x="4571639" y="2336399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4" name="Shape 404"/>
          <p:cNvSpPr/>
          <p:nvPr/>
        </p:nvSpPr>
        <p:spPr>
          <a:xfrm>
            <a:off x="2346480" y="3701880"/>
            <a:ext cx="431639" cy="43199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415" name="Shape 415"/>
          <p:cNvSpPr/>
          <p:nvPr/>
        </p:nvSpPr>
        <p:spPr>
          <a:xfrm>
            <a:off x="357119" y="966959"/>
            <a:ext cx="835344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Rotar AQ con el carry [C]</a:t>
            </a:r>
          </a:p>
        </p:txBody>
      </p:sp>
      <p:sp>
        <p:nvSpPr>
          <p:cNvPr id="416" name="Shape 416"/>
          <p:cNvSpPr/>
          <p:nvPr/>
        </p:nvSpPr>
        <p:spPr>
          <a:xfrm>
            <a:off x="3492360" y="1814400"/>
            <a:ext cx="2311559" cy="720719"/>
          </a:xfrm>
          <a:prstGeom prst="rect">
            <a:avLst/>
          </a:prstGeom>
          <a:solidFill>
            <a:srgbClr val="FFCCFF">
              <a:alpha val="69803"/>
            </a:srgbClr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 Q ← Shr (C, [A,Q])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← Cnt-1</a:t>
            </a:r>
          </a:p>
        </p:txBody>
      </p:sp>
      <p:cxnSp>
        <p:nvCxnSpPr>
          <p:cNvPr id="417" name="Shape 417"/>
          <p:cNvCxnSpPr/>
          <p:nvPr/>
        </p:nvCxnSpPr>
        <p:spPr>
          <a:xfrm flipH="1" rot="10800000">
            <a:off x="4647960" y="1499760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3041640" y="1995480"/>
            <a:ext cx="360359" cy="358920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19" name="Shape 419"/>
          <p:cNvSpPr/>
          <p:nvPr/>
        </p:nvSpPr>
        <p:spPr>
          <a:xfrm>
            <a:off x="612720" y="2712959"/>
            <a:ext cx="2838600" cy="3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Evaluar </a:t>
            </a: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 R6[0]</a:t>
            </a:r>
          </a:p>
        </p:txBody>
      </p:sp>
      <p:sp>
        <p:nvSpPr>
          <p:cNvPr id="420" name="Shape 420"/>
          <p:cNvSpPr/>
          <p:nvPr/>
        </p:nvSpPr>
        <p:spPr>
          <a:xfrm>
            <a:off x="317519" y="4235400"/>
            <a:ext cx="431639" cy="43199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21" name="Shape 421"/>
          <p:cNvSpPr/>
          <p:nvPr/>
        </p:nvSpPr>
        <p:spPr>
          <a:xfrm>
            <a:off x="979559" y="3205080"/>
            <a:ext cx="3889439" cy="30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>
              <a:alpha val="49803"/>
            </a:srgbClr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R6,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R3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R3,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R3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R6,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R6 – R3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</a:t>
            </a:r>
          </a:p>
        </p:txBody>
      </p:sp>
      <p:sp>
        <p:nvSpPr>
          <p:cNvPr id="428" name="Shape 428"/>
          <p:cNvSpPr/>
          <p:nvPr/>
        </p:nvSpPr>
        <p:spPr>
          <a:xfrm>
            <a:off x="357119" y="966959"/>
            <a:ext cx="835344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Rotar AQ con el carry [C]</a:t>
            </a:r>
          </a:p>
        </p:txBody>
      </p:sp>
      <p:sp>
        <p:nvSpPr>
          <p:cNvPr id="429" name="Shape 429"/>
          <p:cNvSpPr/>
          <p:nvPr/>
        </p:nvSpPr>
        <p:spPr>
          <a:xfrm>
            <a:off x="3492360" y="1814400"/>
            <a:ext cx="2311559" cy="720719"/>
          </a:xfrm>
          <a:prstGeom prst="rect">
            <a:avLst/>
          </a:prstGeom>
          <a:solidFill>
            <a:srgbClr val="FFCCFF">
              <a:alpha val="69803"/>
            </a:srgbClr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 Q ← Shr (C, [A,Q])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← Cnt-1</a:t>
            </a:r>
          </a:p>
        </p:txBody>
      </p:sp>
      <p:cxnSp>
        <p:nvCxnSpPr>
          <p:cNvPr id="430" name="Shape 430"/>
          <p:cNvCxnSpPr/>
          <p:nvPr/>
        </p:nvCxnSpPr>
        <p:spPr>
          <a:xfrm flipH="1" rot="10800000">
            <a:off x="4647960" y="1499760"/>
            <a:ext cx="1080" cy="324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431" name="Shape 431"/>
          <p:cNvSpPr/>
          <p:nvPr/>
        </p:nvSpPr>
        <p:spPr>
          <a:xfrm>
            <a:off x="3041640" y="1995480"/>
            <a:ext cx="360359" cy="358920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32" name="Shape 432"/>
          <p:cNvSpPr/>
          <p:nvPr/>
        </p:nvSpPr>
        <p:spPr>
          <a:xfrm>
            <a:off x="317519" y="4235400"/>
            <a:ext cx="431639" cy="43199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33" name="Shape 433"/>
          <p:cNvSpPr/>
          <p:nvPr/>
        </p:nvSpPr>
        <p:spPr>
          <a:xfrm>
            <a:off x="612720" y="2712959"/>
            <a:ext cx="5577120" cy="3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Evaluar </a:t>
            </a: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 zero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operación: </a:t>
            </a:r>
            <a:r>
              <a:rPr b="0" lang="en-US" sz="20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← R6 + R3 </a:t>
            </a:r>
          </a:p>
        </p:txBody>
      </p:sp>
      <p:sp>
        <p:nvSpPr>
          <p:cNvPr id="434" name="Shape 434"/>
          <p:cNvSpPr/>
          <p:nvPr/>
        </p:nvSpPr>
        <p:spPr>
          <a:xfrm>
            <a:off x="839879" y="3263759"/>
            <a:ext cx="3771720" cy="2654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>
              <a:alpha val="49803"/>
            </a:srgbClr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Si Z=0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(R6[0]=1):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([RA + RB], 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R4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RC, R7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2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 – 1</a:t>
            </a:r>
          </a:p>
        </p:txBody>
      </p:sp>
      <p:sp>
        <p:nvSpPr>
          <p:cNvPr id="435" name="Shape 435"/>
          <p:cNvSpPr/>
          <p:nvPr/>
        </p:nvSpPr>
        <p:spPr>
          <a:xfrm>
            <a:off x="4867200" y="3265559"/>
            <a:ext cx="3772079" cy="2654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>
              <a:alpha val="49803"/>
            </a:srgbClr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Si Z=1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(R6[0]=0):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R4,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([RA + RB], 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R4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RC, R7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2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 –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468360" y="1104840"/>
            <a:ext cx="34304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Calcular LSB [R0] = R0</a:t>
            </a:r>
            <a:r>
              <a:rPr b="0" baseline="-2500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43" name="Shape 443"/>
          <p:cNvSpPr/>
          <p:nvPr/>
        </p:nvSpPr>
        <p:spPr>
          <a:xfrm>
            <a:off x="990720" y="2170080"/>
            <a:ext cx="3047760" cy="321083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111100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111100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shr,0        0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11110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shl,1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11110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111100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11110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11111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44" name="Shape 444"/>
          <p:cNvSpPr/>
          <p:nvPr/>
        </p:nvSpPr>
        <p:spPr>
          <a:xfrm>
            <a:off x="822240" y="5386319"/>
            <a:ext cx="269423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1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LSB = 0</a:t>
            </a:r>
          </a:p>
        </p:txBody>
      </p:sp>
      <p:sp>
        <p:nvSpPr>
          <p:cNvPr id="445" name="Shape 445"/>
          <p:cNvSpPr/>
          <p:nvPr/>
        </p:nvSpPr>
        <p:spPr>
          <a:xfrm>
            <a:off x="2187719" y="4130639"/>
            <a:ext cx="33336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46" name="Shape 446"/>
          <p:cNvSpPr/>
          <p:nvPr/>
        </p:nvSpPr>
        <p:spPr>
          <a:xfrm>
            <a:off x="2330280" y="2824200"/>
            <a:ext cx="424439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</a:p>
        </p:txBody>
      </p:sp>
      <p:sp>
        <p:nvSpPr>
          <p:cNvPr id="447" name="Shape 447"/>
          <p:cNvSpPr/>
          <p:nvPr/>
        </p:nvSpPr>
        <p:spPr>
          <a:xfrm>
            <a:off x="2995559" y="3260880"/>
            <a:ext cx="424439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8" name="Shape 448"/>
          <p:cNvSpPr/>
          <p:nvPr/>
        </p:nvSpPr>
        <p:spPr>
          <a:xfrm>
            <a:off x="5103719" y="2168640"/>
            <a:ext cx="3048119" cy="321083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110111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110111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shr,0        0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11011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shl,1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11011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110111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11011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00000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49" name="Shape 449"/>
          <p:cNvSpPr/>
          <p:nvPr/>
        </p:nvSpPr>
        <p:spPr>
          <a:xfrm>
            <a:off x="4935600" y="5384880"/>
            <a:ext cx="2693880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0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LSB = 1</a:t>
            </a:r>
          </a:p>
        </p:txBody>
      </p:sp>
      <p:sp>
        <p:nvSpPr>
          <p:cNvPr id="450" name="Shape 450"/>
          <p:cNvSpPr/>
          <p:nvPr/>
        </p:nvSpPr>
        <p:spPr>
          <a:xfrm>
            <a:off x="6313319" y="4129200"/>
            <a:ext cx="333719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51" name="Shape 451"/>
          <p:cNvSpPr/>
          <p:nvPr/>
        </p:nvSpPr>
        <p:spPr>
          <a:xfrm>
            <a:off x="6443639" y="2822400"/>
            <a:ext cx="424439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</a:p>
        </p:txBody>
      </p:sp>
      <p:sp>
        <p:nvSpPr>
          <p:cNvPr id="452" name="Shape 452"/>
          <p:cNvSpPr/>
          <p:nvPr/>
        </p:nvSpPr>
        <p:spPr>
          <a:xfrm>
            <a:off x="7108920" y="3259080"/>
            <a:ext cx="424439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53" name="Shape 453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LSB. v1</a:t>
            </a:r>
          </a:p>
        </p:txBody>
      </p:sp>
      <p:sp>
        <p:nvSpPr>
          <p:cNvPr id="454" name="Shape 454"/>
          <p:cNvSpPr/>
          <p:nvPr/>
        </p:nvSpPr>
        <p:spPr>
          <a:xfrm>
            <a:off x="442800" y="1701719"/>
            <a:ext cx="345599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&gt; R0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455" name="Shape 455"/>
          <p:cNvSpPr/>
          <p:nvPr/>
        </p:nvSpPr>
        <p:spPr>
          <a:xfrm>
            <a:off x="4556160" y="1700280"/>
            <a:ext cx="34178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≤ R0</a:t>
            </a:r>
          </a:p>
        </p:txBody>
      </p:sp>
      <p:cxnSp>
        <p:nvCxnSpPr>
          <p:cNvPr id="456" name="Shape 456"/>
          <p:cNvCxnSpPr/>
          <p:nvPr/>
        </p:nvCxnSpPr>
        <p:spPr>
          <a:xfrm>
            <a:off x="2122559" y="4818239"/>
            <a:ext cx="1423799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57" name="Shape 457"/>
          <p:cNvCxnSpPr/>
          <p:nvPr/>
        </p:nvCxnSpPr>
        <p:spPr>
          <a:xfrm>
            <a:off x="6235560" y="4816439"/>
            <a:ext cx="14241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685800" y="566639"/>
            <a:ext cx="784872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47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 Design</a:t>
            </a:r>
            <a:br>
              <a:rPr b="1" i="1" lang="en-US" sz="47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7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</a:p>
        </p:txBody>
      </p:sp>
      <p:pic>
        <p:nvPicPr>
          <p:cNvPr descr="panthmm1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200" y="3292560"/>
            <a:ext cx="1284480" cy="2360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NANOTECNOLOGIA LOGO 1"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440" y="401760"/>
            <a:ext cx="43181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evo_microprocesador_Barcelona_nucleos" id="83" name="Shape 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7200" y="3800519"/>
            <a:ext cx="3238199" cy="23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839" y="3363839"/>
            <a:ext cx="2373120" cy="289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468360" y="1104840"/>
            <a:ext cx="34304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Calcular MSB [R0] = R0</a:t>
            </a:r>
            <a:r>
              <a:rPr b="0" baseline="-2500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465" name="Shape 465"/>
          <p:cNvSpPr/>
          <p:nvPr/>
        </p:nvSpPr>
        <p:spPr>
          <a:xfrm>
            <a:off x="990720" y="2170080"/>
            <a:ext cx="3047760" cy="232739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011011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100000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011011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100000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lang="en-US" sz="24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111011</a:t>
            </a:r>
          </a:p>
        </p:txBody>
      </p:sp>
      <p:sp>
        <p:nvSpPr>
          <p:cNvPr id="466" name="Shape 466"/>
          <p:cNvSpPr/>
          <p:nvPr/>
        </p:nvSpPr>
        <p:spPr>
          <a:xfrm>
            <a:off x="442800" y="1701719"/>
            <a:ext cx="345599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 0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&gt; R0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467" name="Shape 467"/>
          <p:cNvSpPr/>
          <p:nvPr/>
        </p:nvSpPr>
        <p:spPr>
          <a:xfrm>
            <a:off x="822240" y="4599000"/>
            <a:ext cx="269423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1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MSB = 0</a:t>
            </a:r>
          </a:p>
        </p:txBody>
      </p:sp>
      <p:sp>
        <p:nvSpPr>
          <p:cNvPr id="468" name="Shape 468"/>
          <p:cNvSpPr/>
          <p:nvPr/>
        </p:nvSpPr>
        <p:spPr>
          <a:xfrm>
            <a:off x="2162159" y="3254400"/>
            <a:ext cx="33336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69" name="Shape 469"/>
          <p:cNvSpPr/>
          <p:nvPr/>
        </p:nvSpPr>
        <p:spPr>
          <a:xfrm>
            <a:off x="5103719" y="2168640"/>
            <a:ext cx="3048119" cy="232739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100000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100000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lang="en-US" sz="24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010101</a:t>
            </a:r>
          </a:p>
        </p:txBody>
      </p:sp>
      <p:sp>
        <p:nvSpPr>
          <p:cNvPr id="470" name="Shape 470"/>
          <p:cNvSpPr/>
          <p:nvPr/>
        </p:nvSpPr>
        <p:spPr>
          <a:xfrm>
            <a:off x="4556160" y="1700280"/>
            <a:ext cx="34178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 1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≤ R0</a:t>
            </a:r>
          </a:p>
        </p:txBody>
      </p:sp>
      <p:sp>
        <p:nvSpPr>
          <p:cNvPr id="471" name="Shape 471"/>
          <p:cNvSpPr/>
          <p:nvPr/>
        </p:nvSpPr>
        <p:spPr>
          <a:xfrm>
            <a:off x="4935600" y="4597560"/>
            <a:ext cx="2693880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0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MSB = 1</a:t>
            </a:r>
          </a:p>
        </p:txBody>
      </p:sp>
      <p:sp>
        <p:nvSpPr>
          <p:cNvPr id="472" name="Shape 472"/>
          <p:cNvSpPr/>
          <p:nvPr/>
        </p:nvSpPr>
        <p:spPr>
          <a:xfrm>
            <a:off x="6313319" y="3240000"/>
            <a:ext cx="333719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73" name="Shape 473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MSB: v1</a:t>
            </a:r>
          </a:p>
        </p:txBody>
      </p:sp>
      <p:cxnSp>
        <p:nvCxnSpPr>
          <p:cNvPr id="474" name="Shape 474"/>
          <p:cNvCxnSpPr/>
          <p:nvPr/>
        </p:nvCxnSpPr>
        <p:spPr>
          <a:xfrm>
            <a:off x="6235560" y="3927600"/>
            <a:ext cx="14241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2058840" y="3929039"/>
            <a:ext cx="14241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468360" y="1104840"/>
            <a:ext cx="34304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Calcular LSB [R0] = R0</a:t>
            </a:r>
            <a:r>
              <a:rPr b="0" baseline="-2500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83" name="Shape 483"/>
          <p:cNvSpPr/>
          <p:nvPr/>
        </p:nvSpPr>
        <p:spPr>
          <a:xfrm>
            <a:off x="990720" y="2170080"/>
            <a:ext cx="3047760" cy="139356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10110</a:t>
            </a:r>
            <a:r>
              <a:rPr b="0" lang="en-US" sz="24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000001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      000000</a:t>
            </a:r>
          </a:p>
        </p:txBody>
      </p:sp>
      <p:sp>
        <p:nvSpPr>
          <p:cNvPr id="484" name="Shape 484"/>
          <p:cNvSpPr/>
          <p:nvPr/>
        </p:nvSpPr>
        <p:spPr>
          <a:xfrm>
            <a:off x="911159" y="3900600"/>
            <a:ext cx="2693880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= 0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LSB = 0</a:t>
            </a:r>
          </a:p>
        </p:txBody>
      </p:sp>
      <p:sp>
        <p:nvSpPr>
          <p:cNvPr id="485" name="Shape 485"/>
          <p:cNvSpPr/>
          <p:nvPr/>
        </p:nvSpPr>
        <p:spPr>
          <a:xfrm>
            <a:off x="5103719" y="2168640"/>
            <a:ext cx="3048119" cy="139356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10011</a:t>
            </a:r>
            <a:r>
              <a:rPr b="0" lang="en-US" sz="24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000001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             000001</a:t>
            </a:r>
          </a:p>
        </p:txBody>
      </p:sp>
      <p:sp>
        <p:nvSpPr>
          <p:cNvPr id="486" name="Shape 486"/>
          <p:cNvSpPr/>
          <p:nvPr/>
        </p:nvSpPr>
        <p:spPr>
          <a:xfrm>
            <a:off x="5024519" y="3898800"/>
            <a:ext cx="2693880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= 1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LSB = 1</a:t>
            </a:r>
          </a:p>
        </p:txBody>
      </p:sp>
      <p:sp>
        <p:nvSpPr>
          <p:cNvPr id="487" name="Shape 487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LSB: v2 </a:t>
            </a:r>
            <a:r>
              <a:rPr b="1" i="1" lang="en-US" sz="32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(ALU)</a:t>
            </a:r>
          </a:p>
        </p:txBody>
      </p:sp>
      <p:sp>
        <p:nvSpPr>
          <p:cNvPr id="488" name="Shape 488"/>
          <p:cNvSpPr/>
          <p:nvPr/>
        </p:nvSpPr>
        <p:spPr>
          <a:xfrm>
            <a:off x="442800" y="1701719"/>
            <a:ext cx="345599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= 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489" name="Shape 489"/>
          <p:cNvSpPr/>
          <p:nvPr/>
        </p:nvSpPr>
        <p:spPr>
          <a:xfrm>
            <a:off x="4556160" y="1700280"/>
            <a:ext cx="34178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= 1</a:t>
            </a:r>
          </a:p>
        </p:txBody>
      </p:sp>
      <p:cxnSp>
        <p:nvCxnSpPr>
          <p:cNvPr id="490" name="Shape 490"/>
          <p:cNvCxnSpPr/>
          <p:nvPr/>
        </p:nvCxnSpPr>
        <p:spPr>
          <a:xfrm>
            <a:off x="2109959" y="3052800"/>
            <a:ext cx="12603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91" name="Shape 491"/>
          <p:cNvCxnSpPr/>
          <p:nvPr/>
        </p:nvCxnSpPr>
        <p:spPr>
          <a:xfrm>
            <a:off x="6210360" y="3038400"/>
            <a:ext cx="12603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92" name="Shape 492"/>
          <p:cNvSpPr/>
          <p:nvPr/>
        </p:nvSpPr>
        <p:spPr>
          <a:xfrm>
            <a:off x="1738440" y="2441519"/>
            <a:ext cx="604440" cy="368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</p:txBody>
      </p:sp>
      <p:sp>
        <p:nvSpPr>
          <p:cNvPr id="493" name="Shape 493"/>
          <p:cNvSpPr/>
          <p:nvPr/>
        </p:nvSpPr>
        <p:spPr>
          <a:xfrm>
            <a:off x="5929200" y="2416319"/>
            <a:ext cx="604440" cy="368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468360" y="1104840"/>
            <a:ext cx="34304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Calcular MSB [R0] = R0</a:t>
            </a:r>
            <a:r>
              <a:rPr b="0" baseline="-2500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501" name="Shape 501"/>
          <p:cNvSpPr/>
          <p:nvPr/>
        </p:nvSpPr>
        <p:spPr>
          <a:xfrm>
            <a:off x="990720" y="2170080"/>
            <a:ext cx="3047760" cy="144395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011011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011011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0 </a:t>
            </a:r>
            <a:r>
              <a:rPr b="0" lang="en-US" sz="24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110110</a:t>
            </a:r>
          </a:p>
        </p:txBody>
      </p:sp>
      <p:sp>
        <p:nvSpPr>
          <p:cNvPr id="502" name="Shape 502"/>
          <p:cNvSpPr/>
          <p:nvPr/>
        </p:nvSpPr>
        <p:spPr>
          <a:xfrm>
            <a:off x="442800" y="1701719"/>
            <a:ext cx="345599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 0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= R0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503" name="Shape 503"/>
          <p:cNvSpPr/>
          <p:nvPr/>
        </p:nvSpPr>
        <p:spPr>
          <a:xfrm>
            <a:off x="961920" y="3773519"/>
            <a:ext cx="269423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0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MSB = 0</a:t>
            </a:r>
          </a:p>
        </p:txBody>
      </p:sp>
      <p:sp>
        <p:nvSpPr>
          <p:cNvPr id="504" name="Shape 504"/>
          <p:cNvSpPr/>
          <p:nvPr/>
        </p:nvSpPr>
        <p:spPr>
          <a:xfrm>
            <a:off x="1895400" y="2390759"/>
            <a:ext cx="33336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05" name="Shape 505"/>
          <p:cNvSpPr/>
          <p:nvPr/>
        </p:nvSpPr>
        <p:spPr>
          <a:xfrm>
            <a:off x="5103719" y="2168640"/>
            <a:ext cx="3048119" cy="144395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          110101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110101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101010</a:t>
            </a:r>
          </a:p>
        </p:txBody>
      </p:sp>
      <p:sp>
        <p:nvSpPr>
          <p:cNvPr id="506" name="Shape 506"/>
          <p:cNvSpPr/>
          <p:nvPr/>
        </p:nvSpPr>
        <p:spPr>
          <a:xfrm>
            <a:off x="4556160" y="1700280"/>
            <a:ext cx="341783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0" baseline="-2500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lang="en-US" sz="20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= 1      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Raux ≤ R0</a:t>
            </a:r>
          </a:p>
        </p:txBody>
      </p:sp>
      <p:sp>
        <p:nvSpPr>
          <p:cNvPr id="507" name="Shape 507"/>
          <p:cNvSpPr/>
          <p:nvPr/>
        </p:nvSpPr>
        <p:spPr>
          <a:xfrm>
            <a:off x="5075280" y="3772080"/>
            <a:ext cx="2693880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1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MSB = 1</a:t>
            </a:r>
          </a:p>
        </p:txBody>
      </p:sp>
      <p:sp>
        <p:nvSpPr>
          <p:cNvPr id="508" name="Shape 508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MSB: v2</a:t>
            </a:r>
          </a:p>
        </p:txBody>
      </p:sp>
      <p:cxnSp>
        <p:nvCxnSpPr>
          <p:cNvPr id="509" name="Shape 509"/>
          <p:cNvCxnSpPr/>
          <p:nvPr/>
        </p:nvCxnSpPr>
        <p:spPr>
          <a:xfrm>
            <a:off x="6235560" y="3038400"/>
            <a:ext cx="126072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>
            <a:off x="2122559" y="3040200"/>
            <a:ext cx="126036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11" name="Shape 511"/>
          <p:cNvSpPr/>
          <p:nvPr/>
        </p:nvSpPr>
        <p:spPr>
          <a:xfrm>
            <a:off x="6162839" y="2390759"/>
            <a:ext cx="33336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12" name="Shape 512"/>
          <p:cNvSpPr/>
          <p:nvPr/>
        </p:nvSpPr>
        <p:spPr>
          <a:xfrm>
            <a:off x="1190520" y="4802039"/>
            <a:ext cx="388943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← R0 + R0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20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en-US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2000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Shl(R0)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Shape 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920" y="2703600"/>
            <a:ext cx="1938600" cy="264167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495360" y="944640"/>
            <a:ext cx="7848720" cy="1473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b="1" i="1" lang="en-US" sz="40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Root Design: √X </a:t>
            </a:r>
          </a:p>
        </p:txBody>
      </p:sp>
      <p:pic>
        <p:nvPicPr>
          <p:cNvPr descr="nuevo_microprocesador_Barcelona_nucleos" id="520" name="Shape 5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359" y="2922480"/>
            <a:ext cx="3238559" cy="23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880" y="2603519"/>
            <a:ext cx="2373479" cy="289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Shape 528"/>
          <p:cNvCxnSpPr/>
          <p:nvPr/>
        </p:nvCxnSpPr>
        <p:spPr>
          <a:xfrm>
            <a:off x="6266519" y="3230280"/>
            <a:ext cx="1080" cy="27539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29" name="Shape 529"/>
          <p:cNvCxnSpPr/>
          <p:nvPr/>
        </p:nvCxnSpPr>
        <p:spPr>
          <a:xfrm>
            <a:off x="6969239" y="3739680"/>
            <a:ext cx="900599" cy="251699"/>
          </a:xfrm>
          <a:prstGeom prst="bentConnector3">
            <a:avLst>
              <a:gd fmla="val 50000" name="adj1"/>
            </a:avLst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30" name="Shape 530"/>
          <p:cNvCxnSpPr/>
          <p:nvPr/>
        </p:nvCxnSpPr>
        <p:spPr>
          <a:xfrm>
            <a:off x="7868160" y="4346280"/>
            <a:ext cx="1080" cy="25451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31" name="Shape 531"/>
          <p:cNvCxnSpPr/>
          <p:nvPr/>
        </p:nvCxnSpPr>
        <p:spPr>
          <a:xfrm flipH="1">
            <a:off x="4714680" y="3740039"/>
            <a:ext cx="900599" cy="395999"/>
          </a:xfrm>
          <a:prstGeom prst="bentConnector3">
            <a:avLst>
              <a:gd fmla="val 50000" name="adj1"/>
            </a:avLst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32" name="Shape 532"/>
          <p:cNvCxnSpPr/>
          <p:nvPr/>
        </p:nvCxnSpPr>
        <p:spPr>
          <a:xfrm>
            <a:off x="4713839" y="4689000"/>
            <a:ext cx="1548299" cy="648300"/>
          </a:xfrm>
          <a:prstGeom prst="bentConnector3">
            <a:avLst>
              <a:gd fmla="val 50000" name="adj1"/>
            </a:avLst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33" name="Shape 533"/>
          <p:cNvCxnSpPr/>
          <p:nvPr/>
        </p:nvCxnSpPr>
        <p:spPr>
          <a:xfrm flipH="1">
            <a:off x="6249599" y="5157719"/>
            <a:ext cx="1620000" cy="179999"/>
          </a:xfrm>
          <a:prstGeom prst="bentConnector3">
            <a:avLst>
              <a:gd fmla="val 50000" name="adj1"/>
            </a:avLst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34" name="Shape 534"/>
          <p:cNvCxnSpPr/>
          <p:nvPr/>
        </p:nvCxnSpPr>
        <p:spPr>
          <a:xfrm flipH="1">
            <a:off x="6252480" y="5335200"/>
            <a:ext cx="1080" cy="25308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35" name="Shape 535"/>
          <p:cNvSpPr/>
          <p:nvPr/>
        </p:nvSpPr>
        <p:spPr>
          <a:xfrm>
            <a:off x="5151600" y="5614919"/>
            <a:ext cx="209519" cy="1828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536" name="Shape 536"/>
          <p:cNvCxnSpPr/>
          <p:nvPr/>
        </p:nvCxnSpPr>
        <p:spPr>
          <a:xfrm flipH="1">
            <a:off x="6271559" y="6043680"/>
            <a:ext cx="1080" cy="28800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37" name="Shape 537"/>
          <p:cNvSpPr/>
          <p:nvPr/>
        </p:nvSpPr>
        <p:spPr>
          <a:xfrm>
            <a:off x="6372360" y="6113519"/>
            <a:ext cx="259920" cy="1828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538" name="Shape 538"/>
          <p:cNvSpPr/>
          <p:nvPr/>
        </p:nvSpPr>
        <p:spPr>
          <a:xfrm>
            <a:off x="8356679" y="3745080"/>
            <a:ext cx="224639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S5</a:t>
            </a:r>
          </a:p>
        </p:txBody>
      </p:sp>
      <p:sp>
        <p:nvSpPr>
          <p:cNvPr id="539" name="Shape 539"/>
          <p:cNvSpPr/>
          <p:nvPr/>
        </p:nvSpPr>
        <p:spPr>
          <a:xfrm>
            <a:off x="8350200" y="4361039"/>
            <a:ext cx="224639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S6</a:t>
            </a:r>
          </a:p>
        </p:txBody>
      </p:sp>
      <p:sp>
        <p:nvSpPr>
          <p:cNvPr id="540" name="Shape 540"/>
          <p:cNvSpPr/>
          <p:nvPr/>
        </p:nvSpPr>
        <p:spPr>
          <a:xfrm>
            <a:off x="3973680" y="3890880"/>
            <a:ext cx="224639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S4</a:t>
            </a:r>
          </a:p>
        </p:txBody>
      </p:sp>
      <p:sp>
        <p:nvSpPr>
          <p:cNvPr id="541" name="Shape 541"/>
          <p:cNvSpPr/>
          <p:nvPr/>
        </p:nvSpPr>
        <p:spPr>
          <a:xfrm>
            <a:off x="5084639" y="1204920"/>
            <a:ext cx="2376720" cy="68579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D ← Radicando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A ← 0; Q </a:t>
            </a: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Cnt ← n/2</a:t>
            </a:r>
          </a:p>
        </p:txBody>
      </p:sp>
      <p:sp>
        <p:nvSpPr>
          <p:cNvPr id="542" name="Shape 542"/>
          <p:cNvSpPr/>
          <p:nvPr/>
        </p:nvSpPr>
        <p:spPr>
          <a:xfrm>
            <a:off x="5248080" y="554039"/>
            <a:ext cx="209519" cy="1828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543" name="Shape 543"/>
          <p:cNvSpPr/>
          <p:nvPr/>
        </p:nvSpPr>
        <p:spPr>
          <a:xfrm>
            <a:off x="5548319" y="546120"/>
            <a:ext cx="1432079" cy="395280"/>
          </a:xfrm>
          <a:prstGeom prst="flowChartDecision">
            <a:avLst/>
          </a:prstGeom>
          <a:solidFill>
            <a:srgbClr val="FFFFCC"/>
          </a:solidFill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544" name="Shape 544"/>
          <p:cNvSpPr/>
          <p:nvPr/>
        </p:nvSpPr>
        <p:spPr>
          <a:xfrm>
            <a:off x="5916600" y="76320"/>
            <a:ext cx="685799" cy="228600"/>
          </a:xfrm>
          <a:prstGeom prst="rect">
            <a:avLst/>
          </a:pr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545" name="Shape 545"/>
          <p:cNvSpPr/>
          <p:nvPr/>
        </p:nvSpPr>
        <p:spPr>
          <a:xfrm>
            <a:off x="6324480" y="973079"/>
            <a:ext cx="412919" cy="1828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546" name="Shape 546"/>
          <p:cNvSpPr/>
          <p:nvPr/>
        </p:nvSpPr>
        <p:spPr>
          <a:xfrm>
            <a:off x="6651720" y="77400"/>
            <a:ext cx="380879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S0</a:t>
            </a:r>
          </a:p>
        </p:txBody>
      </p:sp>
      <p:sp>
        <p:nvSpPr>
          <p:cNvPr id="547" name="Shape 547"/>
          <p:cNvSpPr/>
          <p:nvPr/>
        </p:nvSpPr>
        <p:spPr>
          <a:xfrm>
            <a:off x="7116839" y="956879"/>
            <a:ext cx="45720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</a:p>
        </p:txBody>
      </p:sp>
      <p:cxnSp>
        <p:nvCxnSpPr>
          <p:cNvPr id="548" name="Shape 548"/>
          <p:cNvCxnSpPr/>
          <p:nvPr/>
        </p:nvCxnSpPr>
        <p:spPr>
          <a:xfrm flipH="1">
            <a:off x="6252480" y="294839"/>
            <a:ext cx="1080" cy="25308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49" name="Shape 549"/>
          <p:cNvCxnSpPr/>
          <p:nvPr/>
        </p:nvCxnSpPr>
        <p:spPr>
          <a:xfrm flipH="1">
            <a:off x="6271559" y="928440"/>
            <a:ext cx="1080" cy="27539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50" name="Shape 550"/>
          <p:cNvCxnSpPr/>
          <p:nvPr/>
        </p:nvCxnSpPr>
        <p:spPr>
          <a:xfrm rot="10800000">
            <a:off x="5102279" y="750960"/>
            <a:ext cx="433440" cy="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 rot="10800000">
            <a:off x="5106960" y="190439"/>
            <a:ext cx="0" cy="56663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52" name="Shape 552"/>
          <p:cNvCxnSpPr/>
          <p:nvPr/>
        </p:nvCxnSpPr>
        <p:spPr>
          <a:xfrm>
            <a:off x="5097600" y="190440"/>
            <a:ext cx="828360" cy="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53" name="Shape 553"/>
          <p:cNvSpPr/>
          <p:nvPr/>
        </p:nvSpPr>
        <p:spPr>
          <a:xfrm>
            <a:off x="5243400" y="2173319"/>
            <a:ext cx="2051279" cy="466560"/>
          </a:xfrm>
          <a:prstGeom prst="rect">
            <a:avLst/>
          </a:pr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A,D</a:t>
            </a: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Shl(2) A,D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 - 1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6271559" y="1891800"/>
            <a:ext cx="1080" cy="27539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55" name="Shape 555"/>
          <p:cNvSpPr/>
          <p:nvPr/>
        </p:nvSpPr>
        <p:spPr>
          <a:xfrm>
            <a:off x="6959520" y="1928159"/>
            <a:ext cx="45720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</a:p>
        </p:txBody>
      </p:sp>
      <p:sp>
        <p:nvSpPr>
          <p:cNvPr id="556" name="Shape 556"/>
          <p:cNvSpPr/>
          <p:nvPr/>
        </p:nvSpPr>
        <p:spPr>
          <a:xfrm>
            <a:off x="5556239" y="3492360"/>
            <a:ext cx="1432079" cy="484200"/>
          </a:xfrm>
          <a:prstGeom prst="flowChartDecision">
            <a:avLst/>
          </a:prstGeom>
          <a:solidFill>
            <a:srgbClr val="FFFFCC"/>
          </a:solidFill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</a:p>
        </p:txBody>
      </p:sp>
      <p:sp>
        <p:nvSpPr>
          <p:cNvPr id="557" name="Shape 557"/>
          <p:cNvSpPr/>
          <p:nvPr/>
        </p:nvSpPr>
        <p:spPr>
          <a:xfrm>
            <a:off x="5472000" y="5614919"/>
            <a:ext cx="1581120" cy="430200"/>
          </a:xfrm>
          <a:prstGeom prst="flowChartDecision">
            <a:avLst/>
          </a:prstGeom>
          <a:solidFill>
            <a:srgbClr val="FFFFCC"/>
          </a:solidFill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lang="en-US" sz="16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</a:p>
        </p:txBody>
      </p:sp>
      <p:sp>
        <p:nvSpPr>
          <p:cNvPr id="558" name="Shape 558"/>
          <p:cNvSpPr/>
          <p:nvPr/>
        </p:nvSpPr>
        <p:spPr>
          <a:xfrm>
            <a:off x="3967200" y="4149719"/>
            <a:ext cx="1481040" cy="576360"/>
          </a:xfrm>
          <a:prstGeom prst="rect">
            <a:avLst/>
          </a:pr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Q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Shl Q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Q</a:t>
            </a:r>
            <a:r>
              <a:rPr b="0" baseline="-2500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LSB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59" name="Shape 559"/>
          <p:cNvSpPr/>
          <p:nvPr/>
        </p:nvSpPr>
        <p:spPr>
          <a:xfrm>
            <a:off x="7137360" y="3992400"/>
            <a:ext cx="1481040" cy="324000"/>
          </a:xfrm>
          <a:prstGeom prst="rect">
            <a:avLst/>
          </a:pr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A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Q,01</a:t>
            </a:r>
          </a:p>
        </p:txBody>
      </p:sp>
      <p:cxnSp>
        <p:nvCxnSpPr>
          <p:cNvPr id="560" name="Shape 560"/>
          <p:cNvCxnSpPr/>
          <p:nvPr/>
        </p:nvCxnSpPr>
        <p:spPr>
          <a:xfrm>
            <a:off x="3820680" y="1996559"/>
            <a:ext cx="1080" cy="383940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>
            <a:off x="3821039" y="5835239"/>
            <a:ext cx="1727999" cy="108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62" name="Shape 562"/>
          <p:cNvSpPr/>
          <p:nvPr/>
        </p:nvSpPr>
        <p:spPr>
          <a:xfrm>
            <a:off x="5824439" y="6334200"/>
            <a:ext cx="863640" cy="252359"/>
          </a:xfrm>
          <a:custGeom>
            <a:pathLst>
              <a:path extrusionOk="0" h="120000" w="120000">
                <a:moveTo>
                  <a:pt x="5847" y="0"/>
                </a:moveTo>
                <a:cubicBezTo>
                  <a:pt x="2898" y="0"/>
                  <a:pt x="0" y="9900"/>
                  <a:pt x="0" y="19971"/>
                </a:cubicBezTo>
                <a:lnTo>
                  <a:pt x="0" y="99857"/>
                </a:lnTo>
                <a:cubicBezTo>
                  <a:pt x="0" y="109758"/>
                  <a:pt x="2898" y="119829"/>
                  <a:pt x="5847" y="119829"/>
                </a:cubicBezTo>
                <a:lnTo>
                  <a:pt x="114102" y="119829"/>
                </a:lnTo>
                <a:cubicBezTo>
                  <a:pt x="117001" y="119829"/>
                  <a:pt x="119950" y="109758"/>
                  <a:pt x="119950" y="99857"/>
                </a:cubicBezTo>
                <a:lnTo>
                  <a:pt x="119950" y="19971"/>
                </a:lnTo>
                <a:cubicBezTo>
                  <a:pt x="119950" y="9900"/>
                  <a:pt x="117001" y="0"/>
                  <a:pt x="114102" y="0"/>
                </a:cubicBezTo>
                <a:lnTo>
                  <a:pt x="5847" y="0"/>
                </a:lnTo>
              </a:path>
            </a:pathLst>
          </a:cu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563" name="Shape 563"/>
          <p:cNvSpPr/>
          <p:nvPr/>
        </p:nvSpPr>
        <p:spPr>
          <a:xfrm>
            <a:off x="7124760" y="4599000"/>
            <a:ext cx="1481040" cy="576360"/>
          </a:xfrm>
          <a:prstGeom prst="rect">
            <a:avLst/>
          </a:pr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Q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Shl Q,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Q</a:t>
            </a:r>
            <a:r>
              <a:rPr b="0" baseline="-2500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LSB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64" name="Shape 564"/>
          <p:cNvSpPr/>
          <p:nvPr/>
        </p:nvSpPr>
        <p:spPr>
          <a:xfrm>
            <a:off x="5294160" y="3470400"/>
            <a:ext cx="24012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</a:p>
        </p:txBody>
      </p:sp>
      <p:sp>
        <p:nvSpPr>
          <p:cNvPr id="565" name="Shape 565"/>
          <p:cNvSpPr/>
          <p:nvPr/>
        </p:nvSpPr>
        <p:spPr>
          <a:xfrm>
            <a:off x="6959520" y="3470400"/>
            <a:ext cx="24012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</a:p>
        </p:txBody>
      </p:sp>
      <p:sp>
        <p:nvSpPr>
          <p:cNvPr id="566" name="Shape 566"/>
          <p:cNvSpPr/>
          <p:nvPr/>
        </p:nvSpPr>
        <p:spPr>
          <a:xfrm>
            <a:off x="6745320" y="2685959"/>
            <a:ext cx="224639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</a:p>
        </p:txBody>
      </p:sp>
      <p:sp>
        <p:nvSpPr>
          <p:cNvPr id="567" name="Shape 567"/>
          <p:cNvSpPr/>
          <p:nvPr/>
        </p:nvSpPr>
        <p:spPr>
          <a:xfrm>
            <a:off x="5386319" y="2914559"/>
            <a:ext cx="1747799" cy="324000"/>
          </a:xfrm>
          <a:prstGeom prst="rect">
            <a:avLst/>
          </a:pr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dir="3609244" dist="25318">
              <a:srgbClr val="0000FF"/>
            </a:outerShdw>
          </a:effectLst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A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- Q,01</a:t>
            </a:r>
          </a:p>
        </p:txBody>
      </p:sp>
      <p:cxnSp>
        <p:nvCxnSpPr>
          <p:cNvPr id="568" name="Shape 568"/>
          <p:cNvCxnSpPr/>
          <p:nvPr/>
        </p:nvCxnSpPr>
        <p:spPr>
          <a:xfrm flipH="1">
            <a:off x="6269759" y="2633400"/>
            <a:ext cx="1080" cy="275399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569" name="Shape 569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570" name="Shape 570"/>
          <p:cNvSpPr/>
          <p:nvPr/>
        </p:nvSpPr>
        <p:spPr>
          <a:xfrm>
            <a:off x="431639" y="1035000"/>
            <a:ext cx="1997279" cy="1008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Algoritmo: diagrama ASM1</a:t>
            </a:r>
          </a:p>
        </p:txBody>
      </p:sp>
      <p:cxnSp>
        <p:nvCxnSpPr>
          <p:cNvPr id="571" name="Shape 571"/>
          <p:cNvCxnSpPr/>
          <p:nvPr/>
        </p:nvCxnSpPr>
        <p:spPr>
          <a:xfrm>
            <a:off x="3820680" y="1993680"/>
            <a:ext cx="2413800" cy="1080"/>
          </a:xfrm>
          <a:prstGeom prst="straightConnector1">
            <a:avLst/>
          </a:prstGeom>
          <a:noFill/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578" name="Shape 578"/>
          <p:cNvSpPr/>
          <p:nvPr/>
        </p:nvSpPr>
        <p:spPr>
          <a:xfrm>
            <a:off x="431639" y="1035000"/>
            <a:ext cx="1997279" cy="1008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Algoritmo: diagrama ASM2</a:t>
            </a:r>
          </a:p>
        </p:txBody>
      </p:sp>
      <p:sp>
        <p:nvSpPr>
          <p:cNvPr id="579" name="Shape 579"/>
          <p:cNvSpPr/>
          <p:nvPr/>
        </p:nvSpPr>
        <p:spPr>
          <a:xfrm>
            <a:off x="2382840" y="2333519"/>
            <a:ext cx="2257560" cy="71927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Radicando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0, Q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n/2</a:t>
            </a:r>
          </a:p>
        </p:txBody>
      </p:sp>
      <p:sp>
        <p:nvSpPr>
          <p:cNvPr id="580" name="Shape 580"/>
          <p:cNvSpPr/>
          <p:nvPr/>
        </p:nvSpPr>
        <p:spPr>
          <a:xfrm>
            <a:off x="2228759" y="3438360"/>
            <a:ext cx="2551320" cy="540000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A,D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([A,D] , 0) x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sp>
        <p:nvSpPr>
          <p:cNvPr id="581" name="Shape 581"/>
          <p:cNvSpPr/>
          <p:nvPr/>
        </p:nvSpPr>
        <p:spPr>
          <a:xfrm>
            <a:off x="2413080" y="5892839"/>
            <a:ext cx="216684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[Q,01]</a:t>
            </a:r>
          </a:p>
        </p:txBody>
      </p:sp>
      <p:sp>
        <p:nvSpPr>
          <p:cNvPr id="582" name="Shape 582"/>
          <p:cNvSpPr/>
          <p:nvPr/>
        </p:nvSpPr>
        <p:spPr>
          <a:xfrm>
            <a:off x="3060719" y="93492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583" name="Shape 583"/>
          <p:cNvSpPr/>
          <p:nvPr/>
        </p:nvSpPr>
        <p:spPr>
          <a:xfrm>
            <a:off x="6999120" y="5810400"/>
            <a:ext cx="900359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584" name="Shape 584"/>
          <p:cNvSpPr/>
          <p:nvPr/>
        </p:nvSpPr>
        <p:spPr>
          <a:xfrm>
            <a:off x="3008159" y="1544759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585" name="Shape 585"/>
          <p:cNvSpPr/>
          <p:nvPr/>
        </p:nvSpPr>
        <p:spPr>
          <a:xfrm>
            <a:off x="3051000" y="4951439"/>
            <a:ext cx="90503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</p:txBody>
      </p:sp>
      <p:sp>
        <p:nvSpPr>
          <p:cNvPr id="586" name="Shape 586"/>
          <p:cNvSpPr/>
          <p:nvPr/>
        </p:nvSpPr>
        <p:spPr>
          <a:xfrm>
            <a:off x="7004160" y="4951439"/>
            <a:ext cx="904680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Zcnt=1</a:t>
            </a:r>
          </a:p>
        </p:txBody>
      </p:sp>
      <p:sp>
        <p:nvSpPr>
          <p:cNvPr id="587" name="Shape 587"/>
          <p:cNvSpPr/>
          <p:nvPr/>
        </p:nvSpPr>
        <p:spPr>
          <a:xfrm>
            <a:off x="2867040" y="1557359"/>
            <a:ext cx="12096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88" name="Shape 588"/>
          <p:cNvSpPr/>
          <p:nvPr/>
        </p:nvSpPr>
        <p:spPr>
          <a:xfrm>
            <a:off x="3151080" y="5543639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589" name="Shape 589"/>
          <p:cNvSpPr/>
          <p:nvPr/>
        </p:nvSpPr>
        <p:spPr>
          <a:xfrm>
            <a:off x="7093079" y="55468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590" name="Shape 590"/>
          <p:cNvSpPr/>
          <p:nvPr/>
        </p:nvSpPr>
        <p:spPr>
          <a:xfrm>
            <a:off x="4033800" y="49402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591" name="Shape 591"/>
          <p:cNvSpPr/>
          <p:nvPr/>
        </p:nvSpPr>
        <p:spPr>
          <a:xfrm>
            <a:off x="7058160" y="4707000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592" name="Shape 592"/>
          <p:cNvCxnSpPr>
            <a:stCxn id="582" idx="4"/>
            <a:endCxn id="584" idx="0"/>
          </p:cNvCxnSpPr>
          <p:nvPr/>
        </p:nvCxnSpPr>
        <p:spPr>
          <a:xfrm flipH="1">
            <a:off x="3505319" y="1295280"/>
            <a:ext cx="5400" cy="240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3" name="Shape 593"/>
          <p:cNvCxnSpPr>
            <a:stCxn id="584" idx="2"/>
            <a:endCxn id="579" idx="0"/>
          </p:cNvCxnSpPr>
          <p:nvPr/>
        </p:nvCxnSpPr>
        <p:spPr>
          <a:xfrm>
            <a:off x="3506220" y="2102519"/>
            <a:ext cx="5400" cy="231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4" name="Shape 594"/>
          <p:cNvCxnSpPr/>
          <p:nvPr/>
        </p:nvCxnSpPr>
        <p:spPr>
          <a:xfrm flipH="1">
            <a:off x="3504600" y="3061800"/>
            <a:ext cx="1080" cy="36755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5" name="Shape 595"/>
          <p:cNvCxnSpPr>
            <a:stCxn id="585" idx="3"/>
          </p:cNvCxnSpPr>
          <p:nvPr/>
        </p:nvCxnSpPr>
        <p:spPr>
          <a:xfrm>
            <a:off x="3965039" y="5221439"/>
            <a:ext cx="901200" cy="21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6" name="Shape 596"/>
          <p:cNvCxnSpPr/>
          <p:nvPr/>
        </p:nvCxnSpPr>
        <p:spPr>
          <a:xfrm flipH="1">
            <a:off x="3509280" y="5487480"/>
            <a:ext cx="1080" cy="4122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7" name="Shape 597"/>
          <p:cNvCxnSpPr/>
          <p:nvPr/>
        </p:nvCxnSpPr>
        <p:spPr>
          <a:xfrm flipH="1">
            <a:off x="7468559" y="5493960"/>
            <a:ext cx="1080" cy="3387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8" name="Shape 598"/>
          <p:cNvCxnSpPr/>
          <p:nvPr/>
        </p:nvCxnSpPr>
        <p:spPr>
          <a:xfrm rot="-5400000">
            <a:off x="2687130" y="1433909"/>
            <a:ext cx="698999" cy="62699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599" name="Shape 599"/>
          <p:cNvCxnSpPr>
            <a:stCxn id="586" idx="0"/>
          </p:cNvCxnSpPr>
          <p:nvPr/>
        </p:nvCxnSpPr>
        <p:spPr>
          <a:xfrm rot="10800000">
            <a:off x="3521820" y="3206219"/>
            <a:ext cx="3934500" cy="1735500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00" name="Shape 600"/>
          <p:cNvSpPr/>
          <p:nvPr/>
        </p:nvSpPr>
        <p:spPr>
          <a:xfrm>
            <a:off x="2421000" y="4264200"/>
            <a:ext cx="2166840" cy="358560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– [Q,01]</a:t>
            </a:r>
          </a:p>
        </p:txBody>
      </p:sp>
      <p:cxnSp>
        <p:nvCxnSpPr>
          <p:cNvPr id="601" name="Shape 601"/>
          <p:cNvCxnSpPr>
            <a:stCxn id="580" idx="2"/>
            <a:endCxn id="600" idx="0"/>
          </p:cNvCxnSpPr>
          <p:nvPr/>
        </p:nvCxnSpPr>
        <p:spPr>
          <a:xfrm>
            <a:off x="3504419" y="3978360"/>
            <a:ext cx="0" cy="285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02" name="Shape 602"/>
          <p:cNvCxnSpPr>
            <a:stCxn id="600" idx="2"/>
            <a:endCxn id="585" idx="0"/>
          </p:cNvCxnSpPr>
          <p:nvPr/>
        </p:nvCxnSpPr>
        <p:spPr>
          <a:xfrm flipH="1">
            <a:off x="3502020" y="4622760"/>
            <a:ext cx="2400" cy="309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03" name="Shape 603"/>
          <p:cNvSpPr/>
          <p:nvPr/>
        </p:nvSpPr>
        <p:spPr>
          <a:xfrm>
            <a:off x="4875119" y="5041800"/>
            <a:ext cx="154799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1</a:t>
            </a:r>
          </a:p>
        </p:txBody>
      </p:sp>
      <p:sp>
        <p:nvSpPr>
          <p:cNvPr id="604" name="Shape 604"/>
          <p:cNvSpPr/>
          <p:nvPr/>
        </p:nvSpPr>
        <p:spPr>
          <a:xfrm>
            <a:off x="4875119" y="5892839"/>
            <a:ext cx="154475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0</a:t>
            </a:r>
          </a:p>
        </p:txBody>
      </p:sp>
      <p:cxnSp>
        <p:nvCxnSpPr>
          <p:cNvPr id="605" name="Shape 605"/>
          <p:cNvCxnSpPr/>
          <p:nvPr/>
        </p:nvCxnSpPr>
        <p:spPr>
          <a:xfrm>
            <a:off x="4589280" y="6073560"/>
            <a:ext cx="27684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06" name="Shape 606"/>
          <p:cNvCxnSpPr>
            <a:stCxn id="603" idx="3"/>
            <a:endCxn id="586" idx="1"/>
          </p:cNvCxnSpPr>
          <p:nvPr/>
        </p:nvCxnSpPr>
        <p:spPr>
          <a:xfrm flipH="1" rot="10800000">
            <a:off x="6423119" y="5219879"/>
            <a:ext cx="562799" cy="21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07" name="Shape 607"/>
          <p:cNvCxnSpPr/>
          <p:nvPr/>
        </p:nvCxnSpPr>
        <p:spPr>
          <a:xfrm>
            <a:off x="6426000" y="6073919"/>
            <a:ext cx="260999" cy="21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08" name="Shape 608"/>
          <p:cNvCxnSpPr/>
          <p:nvPr/>
        </p:nvCxnSpPr>
        <p:spPr>
          <a:xfrm flipH="1">
            <a:off x="6693840" y="5216400"/>
            <a:ext cx="1080" cy="86904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609" name="Shape 609"/>
          <p:cNvSpPr/>
          <p:nvPr/>
        </p:nvSpPr>
        <p:spPr>
          <a:xfrm>
            <a:off x="1986119" y="4281480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10" name="Shape 610"/>
          <p:cNvSpPr/>
          <p:nvPr/>
        </p:nvSpPr>
        <p:spPr>
          <a:xfrm>
            <a:off x="1947959" y="2511359"/>
            <a:ext cx="358560" cy="358920"/>
          </a:xfrm>
          <a:prstGeom prst="ellipse">
            <a:avLst/>
          </a:prstGeom>
          <a:solidFill>
            <a:srgbClr val="CCFF99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11" name="Shape 611"/>
          <p:cNvSpPr/>
          <p:nvPr/>
        </p:nvSpPr>
        <p:spPr>
          <a:xfrm>
            <a:off x="1808280" y="3552839"/>
            <a:ext cx="358560" cy="36035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12" name="Shape 612"/>
          <p:cNvSpPr/>
          <p:nvPr/>
        </p:nvSpPr>
        <p:spPr>
          <a:xfrm>
            <a:off x="5415119" y="5502239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613" name="Shape 613"/>
          <p:cNvSpPr/>
          <p:nvPr/>
        </p:nvSpPr>
        <p:spPr>
          <a:xfrm>
            <a:off x="5376960" y="4624560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14" name="Shape 614"/>
          <p:cNvSpPr/>
          <p:nvPr/>
        </p:nvSpPr>
        <p:spPr>
          <a:xfrm>
            <a:off x="1986119" y="5884919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2857680" y="2533680"/>
            <a:ext cx="3382920" cy="1279439"/>
          </a:xfrm>
          <a:custGeom>
            <a:pathLst>
              <a:path extrusionOk="0" h="120000" w="120000">
                <a:moveTo>
                  <a:pt x="0" y="0"/>
                </a:moveTo>
                <a:lnTo>
                  <a:pt x="48679" y="0"/>
                </a:lnTo>
                <a:lnTo>
                  <a:pt x="60000" y="28888"/>
                </a:lnTo>
                <a:lnTo>
                  <a:pt x="71320" y="0"/>
                </a:lnTo>
                <a:lnTo>
                  <a:pt x="120000" y="0"/>
                </a:lnTo>
                <a:lnTo>
                  <a:pt x="83773" y="120000"/>
                </a:lnTo>
                <a:lnTo>
                  <a:pt x="3735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</a:t>
            </a:r>
          </a:p>
        </p:txBody>
      </p:sp>
      <p:cxnSp>
        <p:nvCxnSpPr>
          <p:cNvPr id="621" name="Shape 621"/>
          <p:cNvCxnSpPr/>
          <p:nvPr/>
        </p:nvCxnSpPr>
        <p:spPr>
          <a:xfrm>
            <a:off x="2757600" y="3360600"/>
            <a:ext cx="791999" cy="18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22" name="Shape 622"/>
          <p:cNvSpPr/>
          <p:nvPr/>
        </p:nvSpPr>
        <p:spPr>
          <a:xfrm>
            <a:off x="3454560" y="4673519"/>
            <a:ext cx="4198679" cy="630360"/>
          </a:xfrm>
          <a:prstGeom prst="rect">
            <a:avLst/>
          </a:prstGeom>
          <a:solidFill>
            <a:srgbClr val="FFCC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4087800" y="1123920"/>
            <a:ext cx="2233800" cy="658800"/>
          </a:xfrm>
          <a:prstGeom prst="rect">
            <a:avLst/>
          </a:prstGeom>
          <a:solidFill>
            <a:srgbClr val="CCFFFF"/>
          </a:solidFill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4" name="Shape 624"/>
          <p:cNvCxnSpPr/>
          <p:nvPr/>
        </p:nvCxnSpPr>
        <p:spPr>
          <a:xfrm flipH="1">
            <a:off x="4570560" y="5329080"/>
            <a:ext cx="1439" cy="57636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5" name="Shape 625"/>
          <p:cNvCxnSpPr/>
          <p:nvPr/>
        </p:nvCxnSpPr>
        <p:spPr>
          <a:xfrm rot="10800000">
            <a:off x="1941480" y="5888160"/>
            <a:ext cx="2627280" cy="1439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6" name="Shape 626"/>
          <p:cNvCxnSpPr/>
          <p:nvPr/>
        </p:nvCxnSpPr>
        <p:spPr>
          <a:xfrm rot="10800000">
            <a:off x="1947959" y="1798559"/>
            <a:ext cx="0" cy="4113359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7" name="Shape 627"/>
          <p:cNvCxnSpPr/>
          <p:nvPr/>
        </p:nvCxnSpPr>
        <p:spPr>
          <a:xfrm>
            <a:off x="1930319" y="1805040"/>
            <a:ext cx="1692359" cy="1439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28" name="Shape 628"/>
          <p:cNvCxnSpPr/>
          <p:nvPr/>
        </p:nvCxnSpPr>
        <p:spPr>
          <a:xfrm flipH="1">
            <a:off x="3618719" y="1797119"/>
            <a:ext cx="2519" cy="72144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29" name="Shape 629"/>
          <p:cNvCxnSpPr/>
          <p:nvPr/>
        </p:nvCxnSpPr>
        <p:spPr>
          <a:xfrm flipH="1" rot="10800000">
            <a:off x="1820880" y="3142799"/>
            <a:ext cx="218879" cy="228600"/>
          </a:xfrm>
          <a:prstGeom prst="straightConnector1">
            <a:avLst/>
          </a:prstGeom>
          <a:noFill/>
          <a:ln cap="flat" cmpd="sng" w="25550">
            <a:solidFill>
              <a:srgbClr val="CC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0" name="Shape 630"/>
          <p:cNvCxnSpPr/>
          <p:nvPr/>
        </p:nvCxnSpPr>
        <p:spPr>
          <a:xfrm flipH="1">
            <a:off x="5218919" y="1800359"/>
            <a:ext cx="2519" cy="721440"/>
          </a:xfrm>
          <a:prstGeom prst="straightConnector1">
            <a:avLst/>
          </a:prstGeom>
          <a:noFill/>
          <a:ln cap="flat" cmpd="sng" w="31675">
            <a:solidFill>
              <a:srgbClr val="0066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31" name="Shape 631"/>
          <p:cNvCxnSpPr/>
          <p:nvPr/>
        </p:nvCxnSpPr>
        <p:spPr>
          <a:xfrm flipH="1">
            <a:off x="4568040" y="3825719"/>
            <a:ext cx="2519" cy="829439"/>
          </a:xfrm>
          <a:prstGeom prst="straightConnector1">
            <a:avLst/>
          </a:prstGeom>
          <a:noFill/>
          <a:ln cap="flat" cmpd="sng" w="316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32" name="Shape 632"/>
          <p:cNvCxnSpPr/>
          <p:nvPr/>
        </p:nvCxnSpPr>
        <p:spPr>
          <a:xfrm flipH="1" rot="10800000">
            <a:off x="2768759" y="5329079"/>
            <a:ext cx="1439" cy="93672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3" name="Shape 633"/>
          <p:cNvCxnSpPr/>
          <p:nvPr/>
        </p:nvCxnSpPr>
        <p:spPr>
          <a:xfrm flipH="1" rot="10800000">
            <a:off x="5110200" y="1977840"/>
            <a:ext cx="218879" cy="228600"/>
          </a:xfrm>
          <a:prstGeom prst="straightConnector1">
            <a:avLst/>
          </a:prstGeom>
          <a:noFill/>
          <a:ln cap="flat" cmpd="sng" w="25550">
            <a:solidFill>
              <a:srgbClr val="0066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4" name="Shape 634"/>
          <p:cNvCxnSpPr/>
          <p:nvPr/>
        </p:nvCxnSpPr>
        <p:spPr>
          <a:xfrm flipH="1" rot="10800000">
            <a:off x="4467239" y="4058999"/>
            <a:ext cx="219240" cy="228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35" name="Shape 635"/>
          <p:cNvCxnSpPr/>
          <p:nvPr/>
        </p:nvCxnSpPr>
        <p:spPr>
          <a:xfrm flipH="1">
            <a:off x="5552639" y="4660919"/>
            <a:ext cx="1800" cy="66672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36" name="Shape 636"/>
          <p:cNvSpPr/>
          <p:nvPr/>
        </p:nvSpPr>
        <p:spPr>
          <a:xfrm>
            <a:off x="4314960" y="4756319"/>
            <a:ext cx="462600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637" name="Shape 637"/>
          <p:cNvSpPr/>
          <p:nvPr/>
        </p:nvSpPr>
        <p:spPr>
          <a:xfrm>
            <a:off x="6372360" y="4743360"/>
            <a:ext cx="482759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638" name="Shape 638"/>
          <p:cNvSpPr/>
          <p:nvPr/>
        </p:nvSpPr>
        <p:spPr>
          <a:xfrm>
            <a:off x="4937039" y="1224000"/>
            <a:ext cx="476639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5211719" y="4508639"/>
            <a:ext cx="1439999" cy="143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640" name="Shape 640"/>
          <p:cNvSpPr/>
          <p:nvPr/>
        </p:nvSpPr>
        <p:spPr>
          <a:xfrm>
            <a:off x="2598840" y="3016080"/>
            <a:ext cx="657719" cy="368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</a:p>
        </p:txBody>
      </p:sp>
      <p:sp>
        <p:nvSpPr>
          <p:cNvPr id="641" name="Shape 641"/>
          <p:cNvSpPr/>
          <p:nvPr/>
        </p:nvSpPr>
        <p:spPr>
          <a:xfrm>
            <a:off x="5762519" y="1828800"/>
            <a:ext cx="36072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642" name="Shape 642"/>
          <p:cNvCxnSpPr/>
          <p:nvPr/>
        </p:nvCxnSpPr>
        <p:spPr>
          <a:xfrm flipH="1">
            <a:off x="6073559" y="2058840"/>
            <a:ext cx="2160" cy="457919"/>
          </a:xfrm>
          <a:prstGeom prst="straightConnector1">
            <a:avLst/>
          </a:prstGeom>
          <a:noFill/>
          <a:ln cap="flat" cmpd="sng" w="31675">
            <a:solidFill>
              <a:srgbClr val="0066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43" name="Shape 643"/>
          <p:cNvSpPr/>
          <p:nvPr/>
        </p:nvSpPr>
        <p:spPr>
          <a:xfrm>
            <a:off x="2508119" y="4686480"/>
            <a:ext cx="503279" cy="629999"/>
          </a:xfrm>
          <a:prstGeom prst="rect">
            <a:avLst/>
          </a:prstGeom>
          <a:solidFill>
            <a:srgbClr val="CCFF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479680" y="4765680"/>
            <a:ext cx="42156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5442119" y="1822319"/>
            <a:ext cx="36072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646" name="Shape 646"/>
          <p:cNvCxnSpPr/>
          <p:nvPr/>
        </p:nvCxnSpPr>
        <p:spPr>
          <a:xfrm flipH="1">
            <a:off x="5752800" y="2052719"/>
            <a:ext cx="2160" cy="457919"/>
          </a:xfrm>
          <a:prstGeom prst="straightConnector1">
            <a:avLst/>
          </a:prstGeom>
          <a:noFill/>
          <a:ln cap="flat" cmpd="sng" w="31675">
            <a:solidFill>
              <a:srgbClr val="0066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47" name="Shape 647"/>
          <p:cNvSpPr/>
          <p:nvPr/>
        </p:nvSpPr>
        <p:spPr>
          <a:xfrm>
            <a:off x="3612239" y="3963600"/>
            <a:ext cx="878400" cy="3661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n/2+2</a:t>
            </a:r>
          </a:p>
        </p:txBody>
      </p:sp>
      <p:sp>
        <p:nvSpPr>
          <p:cNvPr id="648" name="Shape 648"/>
          <p:cNvSpPr/>
          <p:nvPr/>
        </p:nvSpPr>
        <p:spPr>
          <a:xfrm>
            <a:off x="978479" y="3050640"/>
            <a:ext cx="878400" cy="3661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n/2+2</a:t>
            </a:r>
          </a:p>
        </p:txBody>
      </p:sp>
      <p:cxnSp>
        <p:nvCxnSpPr>
          <p:cNvPr id="649" name="Shape 649"/>
          <p:cNvCxnSpPr/>
          <p:nvPr/>
        </p:nvCxnSpPr>
        <p:spPr>
          <a:xfrm flipH="1" rot="10800000">
            <a:off x="4460760" y="5466960"/>
            <a:ext cx="219240" cy="228600"/>
          </a:xfrm>
          <a:prstGeom prst="straightConnector1">
            <a:avLst/>
          </a:prstGeom>
          <a:noFill/>
          <a:ln cap="flat" cmpd="sng" w="25550">
            <a:solidFill>
              <a:srgbClr val="CC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50" name="Shape 650"/>
          <p:cNvSpPr/>
          <p:nvPr/>
        </p:nvSpPr>
        <p:spPr>
          <a:xfrm>
            <a:off x="3605760" y="5371919"/>
            <a:ext cx="878400" cy="3661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n/2+2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9400" y="1366920"/>
            <a:ext cx="182519" cy="182519"/>
          </a:xfrm>
          <a:prstGeom prst="ellipse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2" name="Shape 652"/>
          <p:cNvCxnSpPr/>
          <p:nvPr/>
        </p:nvCxnSpPr>
        <p:spPr>
          <a:xfrm flipH="1">
            <a:off x="2762999" y="3370319"/>
            <a:ext cx="2519" cy="1296000"/>
          </a:xfrm>
          <a:prstGeom prst="straightConnector1">
            <a:avLst/>
          </a:prstGeom>
          <a:noFill/>
          <a:ln cap="flat" cmpd="sng" w="31675">
            <a:solidFill>
              <a:srgbClr val="FF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53" name="Shape 653"/>
          <p:cNvCxnSpPr/>
          <p:nvPr/>
        </p:nvCxnSpPr>
        <p:spPr>
          <a:xfrm>
            <a:off x="2757600" y="6272280"/>
            <a:ext cx="5164200" cy="1439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4" name="Shape 654"/>
          <p:cNvCxnSpPr/>
          <p:nvPr/>
        </p:nvCxnSpPr>
        <p:spPr>
          <a:xfrm flipH="1" rot="10800000">
            <a:off x="7919279" y="1450800"/>
            <a:ext cx="1800" cy="4826159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5" name="Shape 655"/>
          <p:cNvCxnSpPr/>
          <p:nvPr/>
        </p:nvCxnSpPr>
        <p:spPr>
          <a:xfrm>
            <a:off x="6551639" y="1460520"/>
            <a:ext cx="1371599" cy="1439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656" name="Shape 656"/>
          <p:cNvSpPr/>
          <p:nvPr/>
        </p:nvSpPr>
        <p:spPr>
          <a:xfrm>
            <a:off x="6594839" y="5424119"/>
            <a:ext cx="185040" cy="3661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657" name="Shape 657"/>
          <p:cNvSpPr/>
          <p:nvPr/>
        </p:nvSpPr>
        <p:spPr>
          <a:xfrm>
            <a:off x="4523039" y="1918800"/>
            <a:ext cx="518760" cy="3661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n/2</a:t>
            </a:r>
          </a:p>
        </p:txBody>
      </p:sp>
      <p:sp>
        <p:nvSpPr>
          <p:cNvPr id="658" name="Shape 658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659" name="Shape 659"/>
          <p:cNvSpPr/>
          <p:nvPr/>
        </p:nvSpPr>
        <p:spPr>
          <a:xfrm>
            <a:off x="393839" y="971640"/>
            <a:ext cx="2415960" cy="703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Datapath especifico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666" name="Shape 666"/>
          <p:cNvSpPr/>
          <p:nvPr/>
        </p:nvSpPr>
        <p:spPr>
          <a:xfrm>
            <a:off x="2382840" y="2333519"/>
            <a:ext cx="2257560" cy="71927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Radicando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0, Q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n/2</a:t>
            </a:r>
          </a:p>
        </p:txBody>
      </p:sp>
      <p:sp>
        <p:nvSpPr>
          <p:cNvPr id="667" name="Shape 667"/>
          <p:cNvSpPr/>
          <p:nvPr/>
        </p:nvSpPr>
        <p:spPr>
          <a:xfrm>
            <a:off x="2228759" y="3438360"/>
            <a:ext cx="2551320" cy="540000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A,D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([A,D] , 0) x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sp>
        <p:nvSpPr>
          <p:cNvPr id="668" name="Shape 668"/>
          <p:cNvSpPr/>
          <p:nvPr/>
        </p:nvSpPr>
        <p:spPr>
          <a:xfrm>
            <a:off x="2413080" y="5892839"/>
            <a:ext cx="216684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[Q,01]</a:t>
            </a:r>
          </a:p>
        </p:txBody>
      </p:sp>
      <p:sp>
        <p:nvSpPr>
          <p:cNvPr id="669" name="Shape 669"/>
          <p:cNvSpPr/>
          <p:nvPr/>
        </p:nvSpPr>
        <p:spPr>
          <a:xfrm>
            <a:off x="3060719" y="93492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670" name="Shape 670"/>
          <p:cNvSpPr/>
          <p:nvPr/>
        </p:nvSpPr>
        <p:spPr>
          <a:xfrm>
            <a:off x="6999120" y="5810400"/>
            <a:ext cx="900359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671" name="Shape 671"/>
          <p:cNvSpPr/>
          <p:nvPr/>
        </p:nvSpPr>
        <p:spPr>
          <a:xfrm>
            <a:off x="3008159" y="1544759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672" name="Shape 672"/>
          <p:cNvSpPr/>
          <p:nvPr/>
        </p:nvSpPr>
        <p:spPr>
          <a:xfrm>
            <a:off x="3051000" y="4951439"/>
            <a:ext cx="90503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</p:txBody>
      </p:sp>
      <p:sp>
        <p:nvSpPr>
          <p:cNvPr id="673" name="Shape 673"/>
          <p:cNvSpPr/>
          <p:nvPr/>
        </p:nvSpPr>
        <p:spPr>
          <a:xfrm>
            <a:off x="7004160" y="4951439"/>
            <a:ext cx="904680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Zcnt=1</a:t>
            </a:r>
          </a:p>
        </p:txBody>
      </p:sp>
      <p:sp>
        <p:nvSpPr>
          <p:cNvPr id="674" name="Shape 674"/>
          <p:cNvSpPr/>
          <p:nvPr/>
        </p:nvSpPr>
        <p:spPr>
          <a:xfrm>
            <a:off x="2867040" y="1557359"/>
            <a:ext cx="12096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75" name="Shape 675"/>
          <p:cNvSpPr/>
          <p:nvPr/>
        </p:nvSpPr>
        <p:spPr>
          <a:xfrm>
            <a:off x="3151080" y="5543639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676" name="Shape 676"/>
          <p:cNvSpPr/>
          <p:nvPr/>
        </p:nvSpPr>
        <p:spPr>
          <a:xfrm>
            <a:off x="7093079" y="55468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677" name="Shape 677"/>
          <p:cNvSpPr/>
          <p:nvPr/>
        </p:nvSpPr>
        <p:spPr>
          <a:xfrm>
            <a:off x="4033800" y="49402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678" name="Shape 678"/>
          <p:cNvSpPr/>
          <p:nvPr/>
        </p:nvSpPr>
        <p:spPr>
          <a:xfrm>
            <a:off x="7058160" y="4707000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679" name="Shape 679"/>
          <p:cNvCxnSpPr>
            <a:stCxn id="669" idx="4"/>
            <a:endCxn id="671" idx="0"/>
          </p:cNvCxnSpPr>
          <p:nvPr/>
        </p:nvCxnSpPr>
        <p:spPr>
          <a:xfrm flipH="1">
            <a:off x="3505319" y="1295280"/>
            <a:ext cx="5400" cy="240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0" name="Shape 680"/>
          <p:cNvCxnSpPr>
            <a:stCxn id="671" idx="2"/>
            <a:endCxn id="666" idx="0"/>
          </p:cNvCxnSpPr>
          <p:nvPr/>
        </p:nvCxnSpPr>
        <p:spPr>
          <a:xfrm>
            <a:off x="3506220" y="2102519"/>
            <a:ext cx="5400" cy="231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1" name="Shape 681"/>
          <p:cNvCxnSpPr/>
          <p:nvPr/>
        </p:nvCxnSpPr>
        <p:spPr>
          <a:xfrm flipH="1">
            <a:off x="3504600" y="3061800"/>
            <a:ext cx="1080" cy="36755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2" name="Shape 682"/>
          <p:cNvCxnSpPr>
            <a:stCxn id="672" idx="3"/>
          </p:cNvCxnSpPr>
          <p:nvPr/>
        </p:nvCxnSpPr>
        <p:spPr>
          <a:xfrm flipH="1" rot="10800000">
            <a:off x="3965039" y="5209439"/>
            <a:ext cx="901200" cy="12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3" name="Shape 683"/>
          <p:cNvCxnSpPr/>
          <p:nvPr/>
        </p:nvCxnSpPr>
        <p:spPr>
          <a:xfrm flipH="1">
            <a:off x="3509280" y="5487480"/>
            <a:ext cx="1080" cy="4122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4" name="Shape 684"/>
          <p:cNvCxnSpPr/>
          <p:nvPr/>
        </p:nvCxnSpPr>
        <p:spPr>
          <a:xfrm flipH="1">
            <a:off x="7468559" y="5493960"/>
            <a:ext cx="1080" cy="3387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5" name="Shape 685"/>
          <p:cNvCxnSpPr/>
          <p:nvPr/>
        </p:nvCxnSpPr>
        <p:spPr>
          <a:xfrm rot="-5400000">
            <a:off x="2687130" y="1433909"/>
            <a:ext cx="698999" cy="62699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6" name="Shape 686"/>
          <p:cNvCxnSpPr>
            <a:stCxn id="673" idx="0"/>
          </p:cNvCxnSpPr>
          <p:nvPr/>
        </p:nvCxnSpPr>
        <p:spPr>
          <a:xfrm rot="10800000">
            <a:off x="3521820" y="3206219"/>
            <a:ext cx="3934500" cy="1735500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87" name="Shape 687"/>
          <p:cNvSpPr/>
          <p:nvPr/>
        </p:nvSpPr>
        <p:spPr>
          <a:xfrm>
            <a:off x="2421000" y="4264200"/>
            <a:ext cx="2166840" cy="358560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– [Q,01]</a:t>
            </a:r>
          </a:p>
        </p:txBody>
      </p:sp>
      <p:cxnSp>
        <p:nvCxnSpPr>
          <p:cNvPr id="688" name="Shape 688"/>
          <p:cNvCxnSpPr>
            <a:stCxn id="667" idx="2"/>
            <a:endCxn id="687" idx="0"/>
          </p:cNvCxnSpPr>
          <p:nvPr/>
        </p:nvCxnSpPr>
        <p:spPr>
          <a:xfrm>
            <a:off x="3504419" y="3978360"/>
            <a:ext cx="0" cy="285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89" name="Shape 689"/>
          <p:cNvCxnSpPr>
            <a:stCxn id="687" idx="2"/>
            <a:endCxn id="672" idx="0"/>
          </p:cNvCxnSpPr>
          <p:nvPr/>
        </p:nvCxnSpPr>
        <p:spPr>
          <a:xfrm flipH="1">
            <a:off x="3502020" y="4622760"/>
            <a:ext cx="2400" cy="309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690" name="Shape 690"/>
          <p:cNvSpPr/>
          <p:nvPr/>
        </p:nvSpPr>
        <p:spPr>
          <a:xfrm>
            <a:off x="4875119" y="5029200"/>
            <a:ext cx="154799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1</a:t>
            </a:r>
          </a:p>
        </p:txBody>
      </p:sp>
      <p:sp>
        <p:nvSpPr>
          <p:cNvPr id="691" name="Shape 691"/>
          <p:cNvSpPr/>
          <p:nvPr/>
        </p:nvSpPr>
        <p:spPr>
          <a:xfrm>
            <a:off x="4875119" y="5892839"/>
            <a:ext cx="154475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0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4589280" y="6073560"/>
            <a:ext cx="27684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93" name="Shape 693"/>
          <p:cNvCxnSpPr>
            <a:stCxn id="690" idx="3"/>
            <a:endCxn id="673" idx="1"/>
          </p:cNvCxnSpPr>
          <p:nvPr/>
        </p:nvCxnSpPr>
        <p:spPr>
          <a:xfrm>
            <a:off x="6423119" y="5209379"/>
            <a:ext cx="562799" cy="12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694" name="Shape 694"/>
          <p:cNvCxnSpPr/>
          <p:nvPr/>
        </p:nvCxnSpPr>
        <p:spPr>
          <a:xfrm>
            <a:off x="6426000" y="6073919"/>
            <a:ext cx="260999" cy="21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95" name="Shape 695"/>
          <p:cNvCxnSpPr/>
          <p:nvPr/>
        </p:nvCxnSpPr>
        <p:spPr>
          <a:xfrm flipH="1">
            <a:off x="6693840" y="5216400"/>
            <a:ext cx="1080" cy="86904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696" name="Shape 696"/>
          <p:cNvSpPr/>
          <p:nvPr/>
        </p:nvSpPr>
        <p:spPr>
          <a:xfrm>
            <a:off x="1986119" y="4281480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97" name="Shape 697"/>
          <p:cNvSpPr/>
          <p:nvPr/>
        </p:nvSpPr>
        <p:spPr>
          <a:xfrm>
            <a:off x="1947959" y="2511359"/>
            <a:ext cx="358560" cy="358920"/>
          </a:xfrm>
          <a:prstGeom prst="ellipse">
            <a:avLst/>
          </a:prstGeom>
          <a:solidFill>
            <a:srgbClr val="CCFF99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98" name="Shape 698"/>
          <p:cNvSpPr/>
          <p:nvPr/>
        </p:nvSpPr>
        <p:spPr>
          <a:xfrm>
            <a:off x="1808280" y="3552839"/>
            <a:ext cx="358560" cy="36035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99" name="Shape 699"/>
          <p:cNvSpPr/>
          <p:nvPr/>
        </p:nvSpPr>
        <p:spPr>
          <a:xfrm>
            <a:off x="5415119" y="5502239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700" name="Shape 700"/>
          <p:cNvSpPr/>
          <p:nvPr/>
        </p:nvSpPr>
        <p:spPr>
          <a:xfrm>
            <a:off x="5376960" y="4624560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01" name="Shape 701"/>
          <p:cNvSpPr/>
          <p:nvPr/>
        </p:nvSpPr>
        <p:spPr>
          <a:xfrm>
            <a:off x="1986119" y="5884919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02" name="Shape 702"/>
          <p:cNvSpPr/>
          <p:nvPr/>
        </p:nvSpPr>
        <p:spPr>
          <a:xfrm>
            <a:off x="4786560" y="950759"/>
            <a:ext cx="3431519" cy="27467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Algoritmo → Procesador UV2009</a:t>
            </a: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360" y="1346040"/>
            <a:ext cx="2021040" cy="50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546120" y="2421000"/>
            <a:ext cx="1441439" cy="2520720"/>
          </a:xfrm>
          <a:prstGeom prst="rect">
            <a:avLst/>
          </a:prstGeom>
          <a:solidFill>
            <a:srgbClr val="CCFFCC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0" name="Shape 710"/>
          <p:cNvCxnSpPr/>
          <p:nvPr/>
        </p:nvCxnSpPr>
        <p:spPr>
          <a:xfrm rot="10800000">
            <a:off x="1262159" y="4940279"/>
            <a:ext cx="0" cy="64944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11" name="Shape 711"/>
          <p:cNvCxnSpPr/>
          <p:nvPr/>
        </p:nvCxnSpPr>
        <p:spPr>
          <a:xfrm rot="10800000">
            <a:off x="906479" y="1628280"/>
            <a:ext cx="0" cy="79236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12" name="Shape 712"/>
          <p:cNvCxnSpPr/>
          <p:nvPr/>
        </p:nvCxnSpPr>
        <p:spPr>
          <a:xfrm>
            <a:off x="546120" y="277020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13" name="Shape 713"/>
          <p:cNvCxnSpPr/>
          <p:nvPr/>
        </p:nvCxnSpPr>
        <p:spPr>
          <a:xfrm>
            <a:off x="546120" y="457668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14" name="Shape 714"/>
          <p:cNvCxnSpPr/>
          <p:nvPr/>
        </p:nvCxnSpPr>
        <p:spPr>
          <a:xfrm rot="10800000">
            <a:off x="1627200" y="1341000"/>
            <a:ext cx="0" cy="107964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15" name="Shape 715"/>
          <p:cNvSpPr/>
          <p:nvPr/>
        </p:nvSpPr>
        <p:spPr>
          <a:xfrm>
            <a:off x="957240" y="3481560"/>
            <a:ext cx="712799" cy="3988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</a:p>
        </p:txBody>
      </p:sp>
      <p:sp>
        <p:nvSpPr>
          <p:cNvPr id="716" name="Shape 716"/>
          <p:cNvSpPr/>
          <p:nvPr/>
        </p:nvSpPr>
        <p:spPr>
          <a:xfrm>
            <a:off x="1062000" y="239075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717" name="Shape 717"/>
          <p:cNvSpPr/>
          <p:nvPr/>
        </p:nvSpPr>
        <p:spPr>
          <a:xfrm>
            <a:off x="1057320" y="454031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718" name="Shape 718"/>
          <p:cNvSpPr/>
          <p:nvPr/>
        </p:nvSpPr>
        <p:spPr>
          <a:xfrm>
            <a:off x="439560" y="988920"/>
            <a:ext cx="1365479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A</a:t>
            </a:r>
          </a:p>
        </p:txBody>
      </p:sp>
      <p:sp>
        <p:nvSpPr>
          <p:cNvPr id="719" name="Shape 719"/>
          <p:cNvSpPr/>
          <p:nvPr/>
        </p:nvSpPr>
        <p:spPr>
          <a:xfrm>
            <a:off x="438120" y="1306440"/>
            <a:ext cx="136512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B</a:t>
            </a:r>
          </a:p>
        </p:txBody>
      </p:sp>
      <p:sp>
        <p:nvSpPr>
          <p:cNvPr id="720" name="Shape 720"/>
          <p:cNvSpPr/>
          <p:nvPr/>
        </p:nvSpPr>
        <p:spPr>
          <a:xfrm>
            <a:off x="352439" y="5302080"/>
            <a:ext cx="136512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C</a:t>
            </a:r>
          </a:p>
        </p:txBody>
      </p:sp>
      <p:cxnSp>
        <p:nvCxnSpPr>
          <p:cNvPr id="721" name="Shape 721"/>
          <p:cNvCxnSpPr/>
          <p:nvPr/>
        </p:nvCxnSpPr>
        <p:spPr>
          <a:xfrm>
            <a:off x="539639" y="3092400"/>
            <a:ext cx="1441439" cy="0"/>
          </a:xfrm>
          <a:prstGeom prst="straightConnector1">
            <a:avLst/>
          </a:prstGeom>
          <a:noFill/>
          <a:ln cap="flat" cmpd="sng" w="1907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22" name="Shape 722"/>
          <p:cNvSpPr/>
          <p:nvPr/>
        </p:nvSpPr>
        <p:spPr>
          <a:xfrm>
            <a:off x="1055520" y="2727359"/>
            <a:ext cx="436679" cy="4406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1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723" name="Shape 723"/>
          <p:cNvSpPr/>
          <p:nvPr/>
        </p:nvSpPr>
        <p:spPr>
          <a:xfrm>
            <a:off x="3159000" y="2055959"/>
            <a:ext cx="1079640" cy="374399"/>
          </a:xfrm>
          <a:prstGeom prst="rect">
            <a:avLst/>
          </a:prstGeom>
          <a:solidFill>
            <a:srgbClr val="FFFF99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4678200" y="2050919"/>
            <a:ext cx="986040" cy="374760"/>
          </a:xfrm>
          <a:prstGeom prst="rect">
            <a:avLst/>
          </a:prstGeom>
          <a:solidFill>
            <a:srgbClr val="CCFF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444839" y="4035600"/>
            <a:ext cx="1992240" cy="458639"/>
          </a:xfrm>
          <a:prstGeom prst="rect">
            <a:avLst/>
          </a:prstGeom>
          <a:solidFill>
            <a:srgbClr val="FFCC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SHIFTER</a:t>
            </a:r>
          </a:p>
        </p:txBody>
      </p:sp>
      <p:cxnSp>
        <p:nvCxnSpPr>
          <p:cNvPr id="726" name="Shape 726"/>
          <p:cNvCxnSpPr/>
          <p:nvPr/>
        </p:nvCxnSpPr>
        <p:spPr>
          <a:xfrm flipH="1" rot="10800000">
            <a:off x="4438439" y="368100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727" name="Shape 727"/>
          <p:cNvCxnSpPr/>
          <p:nvPr/>
        </p:nvCxnSpPr>
        <p:spPr>
          <a:xfrm>
            <a:off x="4446719" y="5240160"/>
            <a:ext cx="0" cy="36539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28" name="Shape 728"/>
          <p:cNvSpPr/>
          <p:nvPr/>
        </p:nvSpPr>
        <p:spPr>
          <a:xfrm>
            <a:off x="3024000" y="3191040"/>
            <a:ext cx="23507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sp>
        <p:nvSpPr>
          <p:cNvPr id="729" name="Shape 729"/>
          <p:cNvSpPr/>
          <p:nvPr/>
        </p:nvSpPr>
        <p:spPr>
          <a:xfrm>
            <a:off x="2814480" y="3191040"/>
            <a:ext cx="233640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sp>
        <p:nvSpPr>
          <p:cNvPr id="730" name="Shape 730"/>
          <p:cNvSpPr/>
          <p:nvPr/>
        </p:nvSpPr>
        <p:spPr>
          <a:xfrm>
            <a:off x="2579759" y="3191040"/>
            <a:ext cx="23471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731" name="Shape 731"/>
          <p:cNvSpPr/>
          <p:nvPr/>
        </p:nvSpPr>
        <p:spPr>
          <a:xfrm>
            <a:off x="2344680" y="3191040"/>
            <a:ext cx="235079" cy="30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</p:txBody>
      </p:sp>
      <p:cxnSp>
        <p:nvCxnSpPr>
          <p:cNvPr id="732" name="Shape 732"/>
          <p:cNvCxnSpPr/>
          <p:nvPr/>
        </p:nvCxnSpPr>
        <p:spPr>
          <a:xfrm>
            <a:off x="2368440" y="3191040"/>
            <a:ext cx="914400" cy="0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3" name="Shape 733"/>
          <p:cNvCxnSpPr/>
          <p:nvPr/>
        </p:nvCxnSpPr>
        <p:spPr>
          <a:xfrm>
            <a:off x="2368440" y="3494160"/>
            <a:ext cx="914400" cy="0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4" name="Shape 734"/>
          <p:cNvCxnSpPr/>
          <p:nvPr/>
        </p:nvCxnSpPr>
        <p:spPr>
          <a:xfrm>
            <a:off x="2378159" y="3191040"/>
            <a:ext cx="0" cy="303119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5" name="Shape 735"/>
          <p:cNvCxnSpPr/>
          <p:nvPr/>
        </p:nvCxnSpPr>
        <p:spPr>
          <a:xfrm>
            <a:off x="2612880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6" name="Shape 736"/>
          <p:cNvCxnSpPr/>
          <p:nvPr/>
        </p:nvCxnSpPr>
        <p:spPr>
          <a:xfrm>
            <a:off x="2833559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7" name="Shape 737"/>
          <p:cNvCxnSpPr/>
          <p:nvPr/>
        </p:nvCxnSpPr>
        <p:spPr>
          <a:xfrm>
            <a:off x="3048119" y="3191040"/>
            <a:ext cx="0" cy="303119"/>
          </a:xfrm>
          <a:prstGeom prst="straightConnector1">
            <a:avLst/>
          </a:prstGeom>
          <a:noFill/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8" name="Shape 738"/>
          <p:cNvCxnSpPr/>
          <p:nvPr/>
        </p:nvCxnSpPr>
        <p:spPr>
          <a:xfrm>
            <a:off x="3268440" y="3191040"/>
            <a:ext cx="0" cy="303119"/>
          </a:xfrm>
          <a:prstGeom prst="straightConnector1">
            <a:avLst/>
          </a:prstGeom>
          <a:noFill/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9" name="Shape 739"/>
          <p:cNvCxnSpPr/>
          <p:nvPr/>
        </p:nvCxnSpPr>
        <p:spPr>
          <a:xfrm>
            <a:off x="5172119" y="1341359"/>
            <a:ext cx="0" cy="70343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40" name="Shape 740"/>
          <p:cNvCxnSpPr/>
          <p:nvPr/>
        </p:nvCxnSpPr>
        <p:spPr>
          <a:xfrm>
            <a:off x="3705119" y="1628640"/>
            <a:ext cx="0" cy="41760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41" name="Shape 741"/>
          <p:cNvSpPr/>
          <p:nvPr/>
        </p:nvSpPr>
        <p:spPr>
          <a:xfrm>
            <a:off x="6213600" y="5162400"/>
            <a:ext cx="123660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Data-In</a:t>
            </a:r>
          </a:p>
        </p:txBody>
      </p:sp>
      <p:sp>
        <p:nvSpPr>
          <p:cNvPr id="742" name="Shape 742"/>
          <p:cNvSpPr/>
          <p:nvPr/>
        </p:nvSpPr>
        <p:spPr>
          <a:xfrm>
            <a:off x="3243240" y="2065319"/>
            <a:ext cx="136512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B</a:t>
            </a:r>
          </a:p>
        </p:txBody>
      </p:sp>
      <p:sp>
        <p:nvSpPr>
          <p:cNvPr id="743" name="Shape 743"/>
          <p:cNvSpPr/>
          <p:nvPr/>
        </p:nvSpPr>
        <p:spPr>
          <a:xfrm>
            <a:off x="4786200" y="2065319"/>
            <a:ext cx="126360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A</a:t>
            </a:r>
          </a:p>
        </p:txBody>
      </p:sp>
      <p:cxnSp>
        <p:nvCxnSpPr>
          <p:cNvPr id="744" name="Shape 744"/>
          <p:cNvCxnSpPr/>
          <p:nvPr/>
        </p:nvCxnSpPr>
        <p:spPr>
          <a:xfrm>
            <a:off x="5175000" y="242568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45" name="Shape 745"/>
          <p:cNvSpPr/>
          <p:nvPr/>
        </p:nvSpPr>
        <p:spPr>
          <a:xfrm>
            <a:off x="6060960" y="2062080"/>
            <a:ext cx="709560" cy="374760"/>
          </a:xfrm>
          <a:prstGeom prst="rect">
            <a:avLst/>
          </a:prstGeom>
          <a:solidFill>
            <a:srgbClr val="CCCC00">
              <a:alpha val="69803"/>
            </a:srgbClr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</a:p>
        </p:txBody>
      </p:sp>
      <p:sp>
        <p:nvSpPr>
          <p:cNvPr id="746" name="Shape 746"/>
          <p:cNvSpPr/>
          <p:nvPr/>
        </p:nvSpPr>
        <p:spPr>
          <a:xfrm>
            <a:off x="6072119" y="4646519"/>
            <a:ext cx="685799" cy="374760"/>
          </a:xfrm>
          <a:prstGeom prst="rect">
            <a:avLst/>
          </a:prstGeom>
          <a:solidFill>
            <a:srgbClr val="CCCC00">
              <a:alpha val="69803"/>
            </a:srgbClr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</a:p>
        </p:txBody>
      </p:sp>
      <p:cxnSp>
        <p:nvCxnSpPr>
          <p:cNvPr id="747" name="Shape 747"/>
          <p:cNvCxnSpPr/>
          <p:nvPr/>
        </p:nvCxnSpPr>
        <p:spPr>
          <a:xfrm>
            <a:off x="6416639" y="5025960"/>
            <a:ext cx="0" cy="55079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48" name="Shape 748"/>
          <p:cNvSpPr/>
          <p:nvPr/>
        </p:nvSpPr>
        <p:spPr>
          <a:xfrm>
            <a:off x="6248519" y="1720800"/>
            <a:ext cx="1236600" cy="337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Data-Out</a:t>
            </a:r>
          </a:p>
        </p:txBody>
      </p:sp>
      <p:cxnSp>
        <p:nvCxnSpPr>
          <p:cNvPr id="749" name="Shape 749"/>
          <p:cNvCxnSpPr/>
          <p:nvPr/>
        </p:nvCxnSpPr>
        <p:spPr>
          <a:xfrm>
            <a:off x="6423119" y="1643040"/>
            <a:ext cx="0" cy="41760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50" name="Shape 750"/>
          <p:cNvCxnSpPr/>
          <p:nvPr/>
        </p:nvCxnSpPr>
        <p:spPr>
          <a:xfrm flipH="1">
            <a:off x="6413040" y="2430359"/>
            <a:ext cx="3239" cy="80171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51" name="Shape 751"/>
          <p:cNvSpPr/>
          <p:nvPr/>
        </p:nvSpPr>
        <p:spPr>
          <a:xfrm rot="5400000">
            <a:off x="6567119" y="3101760"/>
            <a:ext cx="282600" cy="273240"/>
          </a:xfrm>
          <a:custGeom>
            <a:pathLst>
              <a:path extrusionOk="0" h="120000" w="120000">
                <a:moveTo>
                  <a:pt x="119842" y="59923"/>
                </a:moveTo>
                <a:lnTo>
                  <a:pt x="0" y="119847"/>
                </a:lnTo>
                <a:lnTo>
                  <a:pt x="0" y="0"/>
                </a:lnTo>
                <a:lnTo>
                  <a:pt x="119842" y="59923"/>
                </a:lnTo>
              </a:path>
            </a:pathLst>
          </a:custGeom>
          <a:solidFill>
            <a:srgbClr val="CCEC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52" name="Shape 752"/>
          <p:cNvSpPr/>
          <p:nvPr/>
        </p:nvSpPr>
        <p:spPr>
          <a:xfrm flipH="1" rot="5400000">
            <a:off x="6545159" y="3529079"/>
            <a:ext cx="282600" cy="272880"/>
          </a:xfrm>
          <a:custGeom>
            <a:pathLst>
              <a:path extrusionOk="0" h="120000" w="120000">
                <a:moveTo>
                  <a:pt x="0" y="59923"/>
                </a:moveTo>
                <a:lnTo>
                  <a:pt x="119841" y="119847"/>
                </a:lnTo>
                <a:lnTo>
                  <a:pt x="119841" y="0"/>
                </a:lnTo>
                <a:lnTo>
                  <a:pt x="0" y="59923"/>
                </a:lnTo>
              </a:path>
            </a:pathLst>
          </a:custGeom>
          <a:solidFill>
            <a:srgbClr val="CCEC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753" name="Shape 753"/>
          <p:cNvCxnSpPr/>
          <p:nvPr/>
        </p:nvCxnSpPr>
        <p:spPr>
          <a:xfrm>
            <a:off x="6845400" y="3236759"/>
            <a:ext cx="136440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4" name="Shape 754"/>
          <p:cNvCxnSpPr/>
          <p:nvPr/>
        </p:nvCxnSpPr>
        <p:spPr>
          <a:xfrm>
            <a:off x="6835679" y="3665519"/>
            <a:ext cx="14759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5" name="Shape 755"/>
          <p:cNvCxnSpPr/>
          <p:nvPr/>
        </p:nvCxnSpPr>
        <p:spPr>
          <a:xfrm>
            <a:off x="6413400" y="3232080"/>
            <a:ext cx="15551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6" name="Shape 756"/>
          <p:cNvCxnSpPr/>
          <p:nvPr/>
        </p:nvCxnSpPr>
        <p:spPr>
          <a:xfrm>
            <a:off x="6402239" y="3665519"/>
            <a:ext cx="146159" cy="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7" name="Shape 757"/>
          <p:cNvCxnSpPr/>
          <p:nvPr/>
        </p:nvCxnSpPr>
        <p:spPr>
          <a:xfrm>
            <a:off x="6416639" y="3660839"/>
            <a:ext cx="0" cy="97308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58" name="Shape 758"/>
          <p:cNvCxnSpPr/>
          <p:nvPr/>
        </p:nvCxnSpPr>
        <p:spPr>
          <a:xfrm>
            <a:off x="6981839" y="3218040"/>
            <a:ext cx="0" cy="46511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3712680" y="242568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760" name="Shape 760"/>
          <p:cNvCxnSpPr/>
          <p:nvPr/>
        </p:nvCxnSpPr>
        <p:spPr>
          <a:xfrm>
            <a:off x="6988320" y="3460680"/>
            <a:ext cx="58895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761" name="Shape 761"/>
          <p:cNvSpPr/>
          <p:nvPr/>
        </p:nvSpPr>
        <p:spPr>
          <a:xfrm>
            <a:off x="7578720" y="2448000"/>
            <a:ext cx="1141559" cy="2011320"/>
          </a:xfrm>
          <a:prstGeom prst="rect">
            <a:avLst/>
          </a:prstGeom>
          <a:solidFill>
            <a:srgbClr val="FFCCFF">
              <a:alpha val="49803"/>
            </a:srgbClr>
          </a:solidFill>
          <a:ln cap="flat" cmpd="sng" w="28425">
            <a:solidFill>
              <a:srgbClr val="00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62" name="Shape 762"/>
          <p:cNvSpPr/>
          <p:nvPr/>
        </p:nvSpPr>
        <p:spPr>
          <a:xfrm>
            <a:off x="7707239" y="3105000"/>
            <a:ext cx="86688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</a:p>
        </p:txBody>
      </p:sp>
      <p:sp>
        <p:nvSpPr>
          <p:cNvPr id="763" name="Shape 763"/>
          <p:cNvSpPr/>
          <p:nvPr/>
        </p:nvSpPr>
        <p:spPr>
          <a:xfrm>
            <a:off x="7548479" y="3646439"/>
            <a:ext cx="655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764" name="Shape 764"/>
          <p:cNvSpPr/>
          <p:nvPr/>
        </p:nvSpPr>
        <p:spPr>
          <a:xfrm>
            <a:off x="7531200" y="2630519"/>
            <a:ext cx="985679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</a:p>
        </p:txBody>
      </p:sp>
      <p:cxnSp>
        <p:nvCxnSpPr>
          <p:cNvPr id="765" name="Shape 765"/>
          <p:cNvCxnSpPr/>
          <p:nvPr/>
        </p:nvCxnSpPr>
        <p:spPr>
          <a:xfrm>
            <a:off x="357119" y="131615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355680" y="160487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320760" y="5616719"/>
            <a:ext cx="7248599" cy="0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68" name="Shape 768"/>
          <p:cNvSpPr/>
          <p:nvPr/>
        </p:nvSpPr>
        <p:spPr>
          <a:xfrm>
            <a:off x="3121200" y="2790719"/>
            <a:ext cx="2714399" cy="905039"/>
          </a:xfrm>
          <a:custGeom>
            <a:pathLst>
              <a:path extrusionOk="0" h="120000" w="120000">
                <a:moveTo>
                  <a:pt x="0" y="0"/>
                </a:moveTo>
                <a:lnTo>
                  <a:pt x="48679" y="0"/>
                </a:lnTo>
                <a:lnTo>
                  <a:pt x="60000" y="28888"/>
                </a:lnTo>
                <a:lnTo>
                  <a:pt x="71320" y="0"/>
                </a:lnTo>
                <a:lnTo>
                  <a:pt x="120000" y="0"/>
                </a:lnTo>
                <a:lnTo>
                  <a:pt x="83773" y="120000"/>
                </a:lnTo>
                <a:lnTo>
                  <a:pt x="3735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</a:p>
        </p:txBody>
      </p:sp>
      <p:sp>
        <p:nvSpPr>
          <p:cNvPr id="769" name="Shape 769"/>
          <p:cNvSpPr/>
          <p:nvPr/>
        </p:nvSpPr>
        <p:spPr>
          <a:xfrm>
            <a:off x="3894119" y="4875119"/>
            <a:ext cx="1079640" cy="374760"/>
          </a:xfrm>
          <a:prstGeom prst="rect">
            <a:avLst/>
          </a:prstGeom>
          <a:solidFill>
            <a:srgbClr val="FFFF99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0" name="Shape 770"/>
          <p:cNvCxnSpPr/>
          <p:nvPr/>
        </p:nvCxnSpPr>
        <p:spPr>
          <a:xfrm flipH="1" rot="10800000">
            <a:off x="4436639" y="4501800"/>
            <a:ext cx="1080" cy="36575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771" name="Shape 771"/>
          <p:cNvSpPr/>
          <p:nvPr/>
        </p:nvSpPr>
        <p:spPr>
          <a:xfrm>
            <a:off x="3412800" y="5929200"/>
            <a:ext cx="2090160" cy="27467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Procesador UV2007</a:t>
            </a:r>
          </a:p>
        </p:txBody>
      </p:sp>
      <p:sp>
        <p:nvSpPr>
          <p:cNvPr id="772" name="Shape 772"/>
          <p:cNvSpPr/>
          <p:nvPr/>
        </p:nvSpPr>
        <p:spPr>
          <a:xfrm>
            <a:off x="3979800" y="4879800"/>
            <a:ext cx="1263600" cy="3682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C</a:t>
            </a:r>
          </a:p>
        </p:txBody>
      </p:sp>
      <p:cxnSp>
        <p:nvCxnSpPr>
          <p:cNvPr id="773" name="Shape 773"/>
          <p:cNvCxnSpPr/>
          <p:nvPr/>
        </p:nvCxnSpPr>
        <p:spPr>
          <a:xfrm>
            <a:off x="3289319" y="3344760"/>
            <a:ext cx="365039" cy="18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74" name="Shape 774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/>
        </p:nvSpPr>
        <p:spPr>
          <a:xfrm>
            <a:off x="5313239" y="3213000"/>
            <a:ext cx="2700360" cy="1556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Rin </a:t>
            </a:r>
            <a:r>
              <a:rPr b="0" lang="en-US" sz="2400" strike="noStrike">
                <a:solidFill>
                  <a:srgbClr val="CC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M[500]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R0 </a:t>
            </a:r>
            <a:r>
              <a:rPr b="0" lang="en-US" sz="2400" strike="noStrike">
                <a:solidFill>
                  <a:srgbClr val="CC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Rin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  R2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2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n/2</a:t>
            </a:r>
          </a:p>
        </p:txBody>
      </p:sp>
      <p:sp>
        <p:nvSpPr>
          <p:cNvPr id="782" name="Shape 782"/>
          <p:cNvSpPr/>
          <p:nvPr/>
        </p:nvSpPr>
        <p:spPr>
          <a:xfrm>
            <a:off x="900000" y="1700280"/>
            <a:ext cx="3455999" cy="22885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Determinar los registros a usar: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= D (dato1: 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radicando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= Q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 =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R3 y R6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Registros auxiliares</a:t>
            </a:r>
          </a:p>
        </p:txBody>
      </p:sp>
      <p:sp>
        <p:nvSpPr>
          <p:cNvPr id="783" name="Shape 783"/>
          <p:cNvSpPr/>
          <p:nvPr/>
        </p:nvSpPr>
        <p:spPr>
          <a:xfrm>
            <a:off x="357119" y="966959"/>
            <a:ext cx="324792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Cargar datos</a:t>
            </a:r>
          </a:p>
        </p:txBody>
      </p:sp>
      <p:sp>
        <p:nvSpPr>
          <p:cNvPr id="784" name="Shape 784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785" name="Shape 785"/>
          <p:cNvSpPr/>
          <p:nvPr/>
        </p:nvSpPr>
        <p:spPr>
          <a:xfrm>
            <a:off x="5546880" y="1643040"/>
            <a:ext cx="2195280" cy="863640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600" strike="noStrike">
                <a:solidFill>
                  <a:srgbClr val="CC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Radicando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0, 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n/2</a:t>
            </a:r>
          </a:p>
        </p:txBody>
      </p:sp>
      <p:cxnSp>
        <p:nvCxnSpPr>
          <p:cNvPr id="786" name="Shape 786"/>
          <p:cNvCxnSpPr/>
          <p:nvPr/>
        </p:nvCxnSpPr>
        <p:spPr>
          <a:xfrm>
            <a:off x="6651360" y="1195200"/>
            <a:ext cx="1080" cy="43235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787" name="Shape 787"/>
          <p:cNvSpPr/>
          <p:nvPr/>
        </p:nvSpPr>
        <p:spPr>
          <a:xfrm>
            <a:off x="4975200" y="1847880"/>
            <a:ext cx="431999" cy="431639"/>
          </a:xfrm>
          <a:prstGeom prst="ellipse">
            <a:avLst/>
          </a:prstGeom>
          <a:solidFill>
            <a:srgbClr val="CCFF99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788" name="Shape 788"/>
          <p:cNvCxnSpPr/>
          <p:nvPr/>
        </p:nvCxnSpPr>
        <p:spPr>
          <a:xfrm>
            <a:off x="6651360" y="2496959"/>
            <a:ext cx="1080" cy="43272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89" name="Shape 789"/>
          <p:cNvSpPr/>
          <p:nvPr/>
        </p:nvSpPr>
        <p:spPr>
          <a:xfrm>
            <a:off x="4721400" y="3714839"/>
            <a:ext cx="43163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000" y="3886200"/>
            <a:ext cx="2386080" cy="59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o_Tone_White copy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teralogoBLUE"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12800"/>
            <a:ext cx="3276719" cy="758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NANOTECNOLOGIA LOGO 1" id="92" name="Shape 92"/>
          <p:cNvPicPr preferRelativeResize="0"/>
          <p:nvPr/>
        </p:nvPicPr>
        <p:blipFill rotWithShape="1">
          <a:blip r:embed="rId5">
            <a:alphaModFix/>
          </a:blip>
          <a:srcRect b="0" l="-11754" r="0" t="0"/>
          <a:stretch/>
        </p:blipFill>
        <p:spPr>
          <a:xfrm>
            <a:off x="0" y="125280"/>
            <a:ext cx="2925719" cy="110807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939959" y="4305239"/>
            <a:ext cx="7518239" cy="1434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4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 Design Course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806400" y="3144959"/>
            <a:ext cx="3621240" cy="30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>
              <a:alpha val="2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R0,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(RA,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R3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R3,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Shr (RA,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R3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R2,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797" name="Shape 797"/>
          <p:cNvSpPr/>
          <p:nvPr/>
        </p:nvSpPr>
        <p:spPr>
          <a:xfrm>
            <a:off x="4691160" y="3135240"/>
            <a:ext cx="3827520" cy="30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>
              <a:alpha val="2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R2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R2,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RA + RB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R2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R0,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R0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2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 – 1</a:t>
            </a:r>
          </a:p>
        </p:txBody>
      </p:sp>
      <p:sp>
        <p:nvSpPr>
          <p:cNvPr id="798" name="Shape 798"/>
          <p:cNvSpPr/>
          <p:nvPr/>
        </p:nvSpPr>
        <p:spPr>
          <a:xfrm>
            <a:off x="357119" y="966959"/>
            <a:ext cx="835344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Doble desplazamiento del registro A,D</a:t>
            </a:r>
          </a:p>
        </p:txBody>
      </p:sp>
      <p:sp>
        <p:nvSpPr>
          <p:cNvPr id="799" name="Shape 799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800" name="Shape 800"/>
          <p:cNvSpPr/>
          <p:nvPr/>
        </p:nvSpPr>
        <p:spPr>
          <a:xfrm>
            <a:off x="3162240" y="1889280"/>
            <a:ext cx="2843279" cy="684000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A,D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([A,D] , 0) x2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cxnSp>
        <p:nvCxnSpPr>
          <p:cNvPr id="801" name="Shape 801"/>
          <p:cNvCxnSpPr/>
          <p:nvPr/>
        </p:nvCxnSpPr>
        <p:spPr>
          <a:xfrm flipH="1">
            <a:off x="4583880" y="1541520"/>
            <a:ext cx="1080" cy="34847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802" name="Shape 802"/>
          <p:cNvSpPr/>
          <p:nvPr/>
        </p:nvSpPr>
        <p:spPr>
          <a:xfrm>
            <a:off x="2654280" y="1969919"/>
            <a:ext cx="431999" cy="43199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803" name="Shape 803"/>
          <p:cNvCxnSpPr/>
          <p:nvPr/>
        </p:nvCxnSpPr>
        <p:spPr>
          <a:xfrm flipH="1">
            <a:off x="4571280" y="2590559"/>
            <a:ext cx="1080" cy="36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04" name="Shape 804"/>
          <p:cNvSpPr/>
          <p:nvPr/>
        </p:nvSpPr>
        <p:spPr>
          <a:xfrm>
            <a:off x="241200" y="4319639"/>
            <a:ext cx="43199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05" name="Shape 805"/>
          <p:cNvSpPr/>
          <p:nvPr/>
        </p:nvSpPr>
        <p:spPr>
          <a:xfrm>
            <a:off x="6297480" y="1598759"/>
            <a:ext cx="2643480" cy="1191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R0 = D = </a:t>
            </a:r>
            <a:r>
              <a:rPr b="0" lang="en-US" sz="1800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= Q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 =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R3 y R6</a:t>
            </a: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Reg Auxiliar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750960" y="3195719"/>
            <a:ext cx="3744719" cy="2654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R6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R2,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RA – RB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R3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12" name="Shape 812"/>
          <p:cNvSpPr/>
          <p:nvPr/>
        </p:nvSpPr>
        <p:spPr>
          <a:xfrm>
            <a:off x="5059439" y="3162240"/>
            <a:ext cx="3744719" cy="1191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49803"/>
            </a:srgbClr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</p:txBody>
      </p:sp>
      <p:sp>
        <p:nvSpPr>
          <p:cNvPr id="813" name="Shape 813"/>
          <p:cNvSpPr/>
          <p:nvPr/>
        </p:nvSpPr>
        <p:spPr>
          <a:xfrm>
            <a:off x="4979880" y="966959"/>
            <a:ext cx="3324240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C = 1 </a:t>
            </a: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≥ [Q,01])</a:t>
            </a:r>
          </a:p>
        </p:txBody>
      </p:sp>
      <p:sp>
        <p:nvSpPr>
          <p:cNvPr id="814" name="Shape 814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815" name="Shape 815"/>
          <p:cNvSpPr/>
          <p:nvPr/>
        </p:nvSpPr>
        <p:spPr>
          <a:xfrm>
            <a:off x="1449359" y="1889280"/>
            <a:ext cx="2166840" cy="502920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- [Q,01]</a:t>
            </a:r>
          </a:p>
        </p:txBody>
      </p:sp>
      <p:sp>
        <p:nvSpPr>
          <p:cNvPr id="816" name="Shape 816"/>
          <p:cNvSpPr/>
          <p:nvPr/>
        </p:nvSpPr>
        <p:spPr>
          <a:xfrm>
            <a:off x="4957919" y="1938240"/>
            <a:ext cx="720719" cy="5400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</p:txBody>
      </p:sp>
      <p:sp>
        <p:nvSpPr>
          <p:cNvPr id="817" name="Shape 817"/>
          <p:cNvSpPr/>
          <p:nvPr/>
        </p:nvSpPr>
        <p:spPr>
          <a:xfrm>
            <a:off x="6105600" y="2028959"/>
            <a:ext cx="1892160" cy="358560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1 </a:t>
            </a:r>
          </a:p>
        </p:txBody>
      </p:sp>
      <p:cxnSp>
        <p:nvCxnSpPr>
          <p:cNvPr id="818" name="Shape 818"/>
          <p:cNvCxnSpPr>
            <a:stCxn id="816" idx="3"/>
            <a:endCxn id="817" idx="1"/>
          </p:cNvCxnSpPr>
          <p:nvPr/>
        </p:nvCxnSpPr>
        <p:spPr>
          <a:xfrm>
            <a:off x="5697000" y="2207039"/>
            <a:ext cx="408600" cy="12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19" name="Shape 819"/>
          <p:cNvCxnSpPr/>
          <p:nvPr/>
        </p:nvCxnSpPr>
        <p:spPr>
          <a:xfrm flipH="1">
            <a:off x="2537639" y="1541520"/>
            <a:ext cx="1080" cy="34847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820" name="Shape 820"/>
          <p:cNvSpPr/>
          <p:nvPr/>
        </p:nvSpPr>
        <p:spPr>
          <a:xfrm>
            <a:off x="5754600" y="1944719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7991279" y="2220480"/>
            <a:ext cx="36108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22" name="Shape 822"/>
          <p:cNvSpPr/>
          <p:nvPr/>
        </p:nvSpPr>
        <p:spPr>
          <a:xfrm>
            <a:off x="950759" y="1901880"/>
            <a:ext cx="431999" cy="43163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23" name="Shape 823"/>
          <p:cNvSpPr/>
          <p:nvPr/>
        </p:nvSpPr>
        <p:spPr>
          <a:xfrm>
            <a:off x="6854760" y="1616040"/>
            <a:ext cx="35892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824" name="Shape 824"/>
          <p:cNvCxnSpPr/>
          <p:nvPr/>
        </p:nvCxnSpPr>
        <p:spPr>
          <a:xfrm flipH="1">
            <a:off x="2537639" y="2400119"/>
            <a:ext cx="2519" cy="36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25" name="Shape 825"/>
          <p:cNvSpPr/>
          <p:nvPr/>
        </p:nvSpPr>
        <p:spPr>
          <a:xfrm>
            <a:off x="228600" y="4202280"/>
            <a:ext cx="43163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26" name="Shape 826"/>
          <p:cNvSpPr/>
          <p:nvPr/>
        </p:nvSpPr>
        <p:spPr>
          <a:xfrm>
            <a:off x="4573439" y="3479760"/>
            <a:ext cx="431999" cy="43199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760320" y="3573360"/>
            <a:ext cx="3745080" cy="1191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R2,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RA + RB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R2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</p:txBody>
      </p:sp>
      <p:sp>
        <p:nvSpPr>
          <p:cNvPr id="833" name="Shape 833"/>
          <p:cNvSpPr/>
          <p:nvPr/>
        </p:nvSpPr>
        <p:spPr>
          <a:xfrm>
            <a:off x="5092560" y="3573360"/>
            <a:ext cx="3745080" cy="1191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49803"/>
            </a:srgbClr>
          </a:solidFill>
          <a:ln cap="flat" cmpd="sng" w="95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R1, RB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RC </a:t>
            </a:r>
            <a:r>
              <a:rPr b="0" lang="en-US" sz="24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Shl ([RA + RB], </a:t>
            </a:r>
            <a:r>
              <a:rPr b="0" lang="en-US" sz="2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lang="en-US" sz="24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RC</a:t>
            </a:r>
          </a:p>
        </p:txBody>
      </p:sp>
      <p:sp>
        <p:nvSpPr>
          <p:cNvPr id="834" name="Shape 834"/>
          <p:cNvSpPr/>
          <p:nvPr/>
        </p:nvSpPr>
        <p:spPr>
          <a:xfrm>
            <a:off x="674639" y="966959"/>
            <a:ext cx="3197159" cy="459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63240" lvl="0" marL="3632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C = 0 </a:t>
            </a: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&lt; [Q,01])</a:t>
            </a:r>
          </a:p>
        </p:txBody>
      </p:sp>
      <p:sp>
        <p:nvSpPr>
          <p:cNvPr id="835" name="Shape 835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836" name="Shape 836"/>
          <p:cNvSpPr/>
          <p:nvPr/>
        </p:nvSpPr>
        <p:spPr>
          <a:xfrm>
            <a:off x="1512720" y="2500200"/>
            <a:ext cx="189252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[Q,01]</a:t>
            </a:r>
          </a:p>
        </p:txBody>
      </p:sp>
      <p:sp>
        <p:nvSpPr>
          <p:cNvPr id="837" name="Shape 837"/>
          <p:cNvSpPr/>
          <p:nvPr/>
        </p:nvSpPr>
        <p:spPr>
          <a:xfrm>
            <a:off x="2103480" y="1601640"/>
            <a:ext cx="718919" cy="5400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</p:txBody>
      </p:sp>
      <p:sp>
        <p:nvSpPr>
          <p:cNvPr id="838" name="Shape 838"/>
          <p:cNvSpPr/>
          <p:nvPr/>
        </p:nvSpPr>
        <p:spPr>
          <a:xfrm>
            <a:off x="5613480" y="2500200"/>
            <a:ext cx="1892160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0 </a:t>
            </a:r>
          </a:p>
        </p:txBody>
      </p:sp>
      <p:cxnSp>
        <p:nvCxnSpPr>
          <p:cNvPr id="839" name="Shape 839"/>
          <p:cNvCxnSpPr/>
          <p:nvPr/>
        </p:nvCxnSpPr>
        <p:spPr>
          <a:xfrm>
            <a:off x="5262119" y="2679480"/>
            <a:ext cx="36108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40" name="Shape 840"/>
          <p:cNvCxnSpPr/>
          <p:nvPr/>
        </p:nvCxnSpPr>
        <p:spPr>
          <a:xfrm flipH="1">
            <a:off x="2458439" y="2151000"/>
            <a:ext cx="1080" cy="34019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841" name="Shape 841"/>
          <p:cNvSpPr/>
          <p:nvPr/>
        </p:nvSpPr>
        <p:spPr>
          <a:xfrm>
            <a:off x="1968480" y="2133719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842" name="Shape 842"/>
          <p:cNvCxnSpPr/>
          <p:nvPr/>
        </p:nvCxnSpPr>
        <p:spPr>
          <a:xfrm>
            <a:off x="7511760" y="2679480"/>
            <a:ext cx="36108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43" name="Shape 843"/>
          <p:cNvSpPr/>
          <p:nvPr/>
        </p:nvSpPr>
        <p:spPr>
          <a:xfrm>
            <a:off x="1052640" y="2502000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44" name="Shape 844"/>
          <p:cNvSpPr/>
          <p:nvPr/>
        </p:nvSpPr>
        <p:spPr>
          <a:xfrm>
            <a:off x="6411960" y="2039759"/>
            <a:ext cx="360359" cy="360720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cxnSp>
        <p:nvCxnSpPr>
          <p:cNvPr id="845" name="Shape 845"/>
          <p:cNvCxnSpPr/>
          <p:nvPr/>
        </p:nvCxnSpPr>
        <p:spPr>
          <a:xfrm>
            <a:off x="3412800" y="2679480"/>
            <a:ext cx="359639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46" name="Shape 846"/>
          <p:cNvSpPr/>
          <p:nvPr/>
        </p:nvSpPr>
        <p:spPr>
          <a:xfrm>
            <a:off x="228600" y="3935519"/>
            <a:ext cx="43163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47" name="Shape 847"/>
          <p:cNvSpPr/>
          <p:nvPr/>
        </p:nvSpPr>
        <p:spPr>
          <a:xfrm>
            <a:off x="4573439" y="4013280"/>
            <a:ext cx="431999" cy="431639"/>
          </a:xfrm>
          <a:prstGeom prst="ellipse">
            <a:avLst/>
          </a:prstGeom>
          <a:solidFill>
            <a:srgbClr val="FFFF00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 cuadrada</a:t>
            </a:r>
          </a:p>
        </p:txBody>
      </p:sp>
      <p:sp>
        <p:nvSpPr>
          <p:cNvPr id="854" name="Shape 854"/>
          <p:cNvSpPr/>
          <p:nvPr/>
        </p:nvSpPr>
        <p:spPr>
          <a:xfrm>
            <a:off x="2382840" y="2333519"/>
            <a:ext cx="2257560" cy="71927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Radicando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0, Q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n/2</a:t>
            </a:r>
          </a:p>
        </p:txBody>
      </p:sp>
      <p:sp>
        <p:nvSpPr>
          <p:cNvPr id="855" name="Shape 855"/>
          <p:cNvSpPr/>
          <p:nvPr/>
        </p:nvSpPr>
        <p:spPr>
          <a:xfrm>
            <a:off x="2228759" y="3438360"/>
            <a:ext cx="2551320" cy="540000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A,D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([A,D] , 0) x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sp>
        <p:nvSpPr>
          <p:cNvPr id="856" name="Shape 856"/>
          <p:cNvSpPr/>
          <p:nvPr/>
        </p:nvSpPr>
        <p:spPr>
          <a:xfrm>
            <a:off x="2413080" y="5892839"/>
            <a:ext cx="216684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[Q,01]</a:t>
            </a:r>
          </a:p>
        </p:txBody>
      </p:sp>
      <p:sp>
        <p:nvSpPr>
          <p:cNvPr id="857" name="Shape 857"/>
          <p:cNvSpPr/>
          <p:nvPr/>
        </p:nvSpPr>
        <p:spPr>
          <a:xfrm>
            <a:off x="3060719" y="93492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858" name="Shape 858"/>
          <p:cNvSpPr/>
          <p:nvPr/>
        </p:nvSpPr>
        <p:spPr>
          <a:xfrm>
            <a:off x="6999120" y="5810400"/>
            <a:ext cx="900359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859" name="Shape 859"/>
          <p:cNvSpPr/>
          <p:nvPr/>
        </p:nvSpPr>
        <p:spPr>
          <a:xfrm>
            <a:off x="3008159" y="1544759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860" name="Shape 860"/>
          <p:cNvSpPr/>
          <p:nvPr/>
        </p:nvSpPr>
        <p:spPr>
          <a:xfrm>
            <a:off x="3051000" y="4951439"/>
            <a:ext cx="90503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C=1</a:t>
            </a:r>
          </a:p>
        </p:txBody>
      </p:sp>
      <p:sp>
        <p:nvSpPr>
          <p:cNvPr id="861" name="Shape 861"/>
          <p:cNvSpPr/>
          <p:nvPr/>
        </p:nvSpPr>
        <p:spPr>
          <a:xfrm>
            <a:off x="7004160" y="4951439"/>
            <a:ext cx="904680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Zcnt=1</a:t>
            </a:r>
          </a:p>
        </p:txBody>
      </p:sp>
      <p:sp>
        <p:nvSpPr>
          <p:cNvPr id="862" name="Shape 862"/>
          <p:cNvSpPr/>
          <p:nvPr/>
        </p:nvSpPr>
        <p:spPr>
          <a:xfrm>
            <a:off x="2867040" y="1557359"/>
            <a:ext cx="12096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863" name="Shape 863"/>
          <p:cNvSpPr/>
          <p:nvPr/>
        </p:nvSpPr>
        <p:spPr>
          <a:xfrm>
            <a:off x="3151080" y="5543639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864" name="Shape 864"/>
          <p:cNvSpPr/>
          <p:nvPr/>
        </p:nvSpPr>
        <p:spPr>
          <a:xfrm>
            <a:off x="7093079" y="55468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865" name="Shape 865"/>
          <p:cNvSpPr/>
          <p:nvPr/>
        </p:nvSpPr>
        <p:spPr>
          <a:xfrm>
            <a:off x="4033800" y="494028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866" name="Shape 866"/>
          <p:cNvSpPr/>
          <p:nvPr/>
        </p:nvSpPr>
        <p:spPr>
          <a:xfrm>
            <a:off x="7058160" y="4707000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867" name="Shape 867"/>
          <p:cNvCxnSpPr>
            <a:stCxn id="857" idx="4"/>
            <a:endCxn id="859" idx="0"/>
          </p:cNvCxnSpPr>
          <p:nvPr/>
        </p:nvCxnSpPr>
        <p:spPr>
          <a:xfrm flipH="1">
            <a:off x="3505319" y="1295280"/>
            <a:ext cx="5400" cy="240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68" name="Shape 868"/>
          <p:cNvCxnSpPr>
            <a:stCxn id="859" idx="2"/>
            <a:endCxn id="854" idx="0"/>
          </p:cNvCxnSpPr>
          <p:nvPr/>
        </p:nvCxnSpPr>
        <p:spPr>
          <a:xfrm>
            <a:off x="3506220" y="2102519"/>
            <a:ext cx="5400" cy="231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69" name="Shape 869"/>
          <p:cNvCxnSpPr/>
          <p:nvPr/>
        </p:nvCxnSpPr>
        <p:spPr>
          <a:xfrm flipH="1">
            <a:off x="3504600" y="3061800"/>
            <a:ext cx="1080" cy="36755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0" name="Shape 870"/>
          <p:cNvCxnSpPr>
            <a:stCxn id="860" idx="3"/>
          </p:cNvCxnSpPr>
          <p:nvPr/>
        </p:nvCxnSpPr>
        <p:spPr>
          <a:xfrm flipH="1" rot="10800000">
            <a:off x="3965039" y="5209439"/>
            <a:ext cx="901200" cy="12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1" name="Shape 871"/>
          <p:cNvCxnSpPr/>
          <p:nvPr/>
        </p:nvCxnSpPr>
        <p:spPr>
          <a:xfrm flipH="1">
            <a:off x="3509280" y="5487480"/>
            <a:ext cx="1080" cy="4122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2" name="Shape 872"/>
          <p:cNvCxnSpPr/>
          <p:nvPr/>
        </p:nvCxnSpPr>
        <p:spPr>
          <a:xfrm flipH="1">
            <a:off x="7468559" y="5493960"/>
            <a:ext cx="1080" cy="3387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3" name="Shape 873"/>
          <p:cNvCxnSpPr/>
          <p:nvPr/>
        </p:nvCxnSpPr>
        <p:spPr>
          <a:xfrm rot="-5400000">
            <a:off x="2687130" y="1433909"/>
            <a:ext cx="698999" cy="62699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4" name="Shape 874"/>
          <p:cNvCxnSpPr>
            <a:stCxn id="861" idx="0"/>
          </p:cNvCxnSpPr>
          <p:nvPr/>
        </p:nvCxnSpPr>
        <p:spPr>
          <a:xfrm rot="10800000">
            <a:off x="3521820" y="3206219"/>
            <a:ext cx="3934500" cy="1735500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875" name="Shape 875"/>
          <p:cNvSpPr/>
          <p:nvPr/>
        </p:nvSpPr>
        <p:spPr>
          <a:xfrm>
            <a:off x="2421000" y="4264200"/>
            <a:ext cx="2166840" cy="358560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– [Q,01]</a:t>
            </a:r>
          </a:p>
        </p:txBody>
      </p:sp>
      <p:cxnSp>
        <p:nvCxnSpPr>
          <p:cNvPr id="876" name="Shape 876"/>
          <p:cNvCxnSpPr>
            <a:stCxn id="855" idx="2"/>
            <a:endCxn id="875" idx="0"/>
          </p:cNvCxnSpPr>
          <p:nvPr/>
        </p:nvCxnSpPr>
        <p:spPr>
          <a:xfrm>
            <a:off x="3504419" y="3978360"/>
            <a:ext cx="0" cy="285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77" name="Shape 877"/>
          <p:cNvCxnSpPr>
            <a:stCxn id="875" idx="2"/>
            <a:endCxn id="860" idx="0"/>
          </p:cNvCxnSpPr>
          <p:nvPr/>
        </p:nvCxnSpPr>
        <p:spPr>
          <a:xfrm flipH="1">
            <a:off x="3502020" y="4622760"/>
            <a:ext cx="2400" cy="3099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878" name="Shape 878"/>
          <p:cNvSpPr/>
          <p:nvPr/>
        </p:nvSpPr>
        <p:spPr>
          <a:xfrm>
            <a:off x="4875119" y="5029200"/>
            <a:ext cx="154799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1</a:t>
            </a:r>
          </a:p>
        </p:txBody>
      </p:sp>
      <p:sp>
        <p:nvSpPr>
          <p:cNvPr id="879" name="Shape 879"/>
          <p:cNvSpPr/>
          <p:nvPr/>
        </p:nvSpPr>
        <p:spPr>
          <a:xfrm>
            <a:off x="4875119" y="5892839"/>
            <a:ext cx="1544759" cy="36035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Shl Q, 0</a:t>
            </a:r>
          </a:p>
        </p:txBody>
      </p:sp>
      <p:cxnSp>
        <p:nvCxnSpPr>
          <p:cNvPr id="880" name="Shape 880"/>
          <p:cNvCxnSpPr/>
          <p:nvPr/>
        </p:nvCxnSpPr>
        <p:spPr>
          <a:xfrm>
            <a:off x="4589280" y="6073560"/>
            <a:ext cx="276840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81" name="Shape 881"/>
          <p:cNvCxnSpPr>
            <a:stCxn id="878" idx="3"/>
            <a:endCxn id="861" idx="1"/>
          </p:cNvCxnSpPr>
          <p:nvPr/>
        </p:nvCxnSpPr>
        <p:spPr>
          <a:xfrm>
            <a:off x="6423119" y="5209379"/>
            <a:ext cx="562799" cy="12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882" name="Shape 882"/>
          <p:cNvCxnSpPr/>
          <p:nvPr/>
        </p:nvCxnSpPr>
        <p:spPr>
          <a:xfrm>
            <a:off x="6426000" y="6073919"/>
            <a:ext cx="260999" cy="216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83" name="Shape 883"/>
          <p:cNvCxnSpPr/>
          <p:nvPr/>
        </p:nvCxnSpPr>
        <p:spPr>
          <a:xfrm flipH="1">
            <a:off x="6693840" y="5216400"/>
            <a:ext cx="1080" cy="86904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884" name="Shape 884"/>
          <p:cNvSpPr/>
          <p:nvPr/>
        </p:nvSpPr>
        <p:spPr>
          <a:xfrm>
            <a:off x="1986119" y="4281480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85" name="Shape 885"/>
          <p:cNvSpPr/>
          <p:nvPr/>
        </p:nvSpPr>
        <p:spPr>
          <a:xfrm>
            <a:off x="1947959" y="2511359"/>
            <a:ext cx="358560" cy="358920"/>
          </a:xfrm>
          <a:prstGeom prst="ellipse">
            <a:avLst/>
          </a:prstGeom>
          <a:solidFill>
            <a:srgbClr val="CCFF99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86" name="Shape 886"/>
          <p:cNvSpPr/>
          <p:nvPr/>
        </p:nvSpPr>
        <p:spPr>
          <a:xfrm>
            <a:off x="1808280" y="3552839"/>
            <a:ext cx="358560" cy="36035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87" name="Shape 887"/>
          <p:cNvSpPr/>
          <p:nvPr/>
        </p:nvSpPr>
        <p:spPr>
          <a:xfrm>
            <a:off x="5415119" y="5502239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888" name="Shape 888"/>
          <p:cNvSpPr/>
          <p:nvPr/>
        </p:nvSpPr>
        <p:spPr>
          <a:xfrm>
            <a:off x="5376960" y="4624560"/>
            <a:ext cx="358560" cy="360359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89" name="Shape 889"/>
          <p:cNvSpPr/>
          <p:nvPr/>
        </p:nvSpPr>
        <p:spPr>
          <a:xfrm>
            <a:off x="1986119" y="5884919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90" name="Shape 890"/>
          <p:cNvSpPr/>
          <p:nvPr/>
        </p:nvSpPr>
        <p:spPr>
          <a:xfrm>
            <a:off x="4786560" y="950759"/>
            <a:ext cx="3431519" cy="27467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Algoritmo → Procesador UV2009</a:t>
            </a:r>
          </a:p>
        </p:txBody>
      </p:sp>
      <p:pic>
        <p:nvPicPr>
          <p:cNvPr id="891" name="Shape 8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360" y="1346040"/>
            <a:ext cx="2021040" cy="50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used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92480"/>
            <a:ext cx="2649599" cy="379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 rot="355200">
            <a:off x="1181159" y="4172760"/>
            <a:ext cx="1055520" cy="642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</a:p>
        </p:txBody>
      </p:sp>
      <p:pic>
        <p:nvPicPr>
          <p:cNvPr descr="pinkpanther"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000" y="3625919"/>
            <a:ext cx="1590480" cy="20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981080" y="5138280"/>
            <a:ext cx="5257799" cy="645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25550" lIns="63350" rIns="63350" wrap="square" tIns="2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9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10-0</a:t>
            </a:r>
          </a:p>
        </p:txBody>
      </p:sp>
      <p:sp>
        <p:nvSpPr>
          <p:cNvPr id="103" name="Shape 103"/>
          <p:cNvSpPr/>
          <p:nvPr/>
        </p:nvSpPr>
        <p:spPr>
          <a:xfrm>
            <a:off x="685800" y="582479"/>
            <a:ext cx="7848720" cy="141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4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States Machine</a:t>
            </a: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4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</a:p>
        </p:txBody>
      </p:sp>
      <p:pic>
        <p:nvPicPr>
          <p:cNvPr descr="BIONANOTECNOLOGIA LOGO 1"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5920" y="0"/>
            <a:ext cx="1378080" cy="582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lticore logo" id="105" name="Shape 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0800" y="1979640"/>
            <a:ext cx="3581639" cy="278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920" y="2703600"/>
            <a:ext cx="1938600" cy="264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60" y="944640"/>
            <a:ext cx="7848720" cy="1473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b="1" i="1" lang="en-US" sz="40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Multiplier Design</a:t>
            </a:r>
          </a:p>
        </p:txBody>
      </p:sp>
      <p:pic>
        <p:nvPicPr>
          <p:cNvPr descr="nuevo_microprocesador_Barcelona_nucleos"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359" y="2922480"/>
            <a:ext cx="3238559" cy="23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880" y="2603519"/>
            <a:ext cx="2373479" cy="289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186080" y="3009959"/>
            <a:ext cx="1186199" cy="5792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782960" y="2492280"/>
            <a:ext cx="0" cy="49391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6067439" y="3298680"/>
            <a:ext cx="0" cy="43019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5373719" y="3298680"/>
            <a:ext cx="6951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4" name="Shape 124"/>
          <p:cNvSpPr/>
          <p:nvPr/>
        </p:nvSpPr>
        <p:spPr>
          <a:xfrm>
            <a:off x="5367239" y="3030480"/>
            <a:ext cx="60191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3809880" y="3032280"/>
            <a:ext cx="517680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126" name="Shape 126"/>
          <p:cNvSpPr/>
          <p:nvPr/>
        </p:nvSpPr>
        <p:spPr>
          <a:xfrm>
            <a:off x="3794039" y="1598759"/>
            <a:ext cx="1971719" cy="91259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33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A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Multiplicand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multiplier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b="0" lang="en-US" sz="1400" strike="noStrike">
                <a:solidFill>
                  <a:srgbClr val="99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n</a:t>
            </a:r>
          </a:p>
        </p:txBody>
      </p:sp>
      <p:sp>
        <p:nvSpPr>
          <p:cNvPr id="127" name="Shape 127"/>
          <p:cNvSpPr/>
          <p:nvPr/>
        </p:nvSpPr>
        <p:spPr>
          <a:xfrm>
            <a:off x="5257800" y="3747960"/>
            <a:ext cx="1596960" cy="493919"/>
          </a:xfrm>
          <a:prstGeom prst="rect">
            <a:avLst/>
          </a:pr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A </a:t>
            </a:r>
            <a:r>
              <a:rPr b="0" lang="en-US" sz="16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+ M</a:t>
            </a:r>
          </a:p>
        </p:txBody>
      </p:sp>
      <p:sp>
        <p:nvSpPr>
          <p:cNvPr id="128" name="Shape 128"/>
          <p:cNvSpPr/>
          <p:nvPr/>
        </p:nvSpPr>
        <p:spPr>
          <a:xfrm>
            <a:off x="3700439" y="4937039"/>
            <a:ext cx="2112840" cy="493919"/>
          </a:xfrm>
          <a:prstGeom prst="rect">
            <a:avLst/>
          </a:prstGeom>
          <a:solidFill>
            <a:srgbClr val="CC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Q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  C, A, 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b="0" lang="en-US" sz="1400" strike="noStrike">
                <a:solidFill>
                  <a:srgbClr val="99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 - 1</a:t>
            </a:r>
          </a:p>
        </p:txBody>
      </p:sp>
      <p:sp>
        <p:nvSpPr>
          <p:cNvPr id="129" name="Shape 129"/>
          <p:cNvSpPr/>
          <p:nvPr/>
        </p:nvSpPr>
        <p:spPr>
          <a:xfrm>
            <a:off x="4183200" y="5821200"/>
            <a:ext cx="1185840" cy="579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 = 0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4780080" y="5430960"/>
            <a:ext cx="0" cy="37439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5370480" y="6110280"/>
            <a:ext cx="44460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5300639" y="5754600"/>
            <a:ext cx="35711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33" name="Shape 133"/>
          <p:cNvSpPr/>
          <p:nvPr/>
        </p:nvSpPr>
        <p:spPr>
          <a:xfrm>
            <a:off x="3811680" y="5803919"/>
            <a:ext cx="352440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134" name="Shape 134"/>
          <p:cNvSpPr/>
          <p:nvPr/>
        </p:nvSpPr>
        <p:spPr>
          <a:xfrm>
            <a:off x="4336919" y="946079"/>
            <a:ext cx="870119" cy="336599"/>
          </a:xfrm>
          <a:custGeom>
            <a:pathLst>
              <a:path extrusionOk="0" h="120000" w="120000">
                <a:moveTo>
                  <a:pt x="7692" y="0"/>
                </a:moveTo>
                <a:cubicBezTo>
                  <a:pt x="3821" y="0"/>
                  <a:pt x="0" y="9989"/>
                  <a:pt x="0" y="19978"/>
                </a:cubicBezTo>
                <a:lnTo>
                  <a:pt x="0" y="99893"/>
                </a:lnTo>
                <a:cubicBezTo>
                  <a:pt x="0" y="109882"/>
                  <a:pt x="3821" y="119871"/>
                  <a:pt x="7692" y="119871"/>
                </a:cubicBezTo>
                <a:lnTo>
                  <a:pt x="112208" y="119871"/>
                </a:lnTo>
                <a:cubicBezTo>
                  <a:pt x="116079" y="119871"/>
                  <a:pt x="119950" y="109882"/>
                  <a:pt x="119950" y="99893"/>
                </a:cubicBezTo>
                <a:lnTo>
                  <a:pt x="119950" y="19978"/>
                </a:lnTo>
                <a:cubicBezTo>
                  <a:pt x="119950" y="9989"/>
                  <a:pt x="116079" y="0"/>
                  <a:pt x="112208" y="0"/>
                </a:cubicBezTo>
                <a:lnTo>
                  <a:pt x="7692" y="0"/>
                </a:lnTo>
              </a:path>
            </a:pathLst>
          </a:custGeom>
          <a:solidFill>
            <a:srgbClr val="CCFFCC"/>
          </a:solidFill>
          <a:ln cap="flat" cmpd="sng" w="19075">
            <a:solidFill>
              <a:srgbClr val="33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4275" lIns="90350" rIns="90350" wrap="square" tIns="4427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</a:p>
        </p:txBody>
      </p:sp>
      <p:sp>
        <p:nvSpPr>
          <p:cNvPr id="135" name="Shape 135"/>
          <p:cNvSpPr/>
          <p:nvPr/>
        </p:nvSpPr>
        <p:spPr>
          <a:xfrm>
            <a:off x="5823000" y="5956200"/>
            <a:ext cx="869760" cy="336599"/>
          </a:xfrm>
          <a:custGeom>
            <a:pathLst>
              <a:path extrusionOk="0" h="120000" w="120000">
                <a:moveTo>
                  <a:pt x="7695" y="0"/>
                </a:moveTo>
                <a:cubicBezTo>
                  <a:pt x="3822" y="0"/>
                  <a:pt x="0" y="9989"/>
                  <a:pt x="0" y="19978"/>
                </a:cubicBezTo>
                <a:lnTo>
                  <a:pt x="0" y="99893"/>
                </a:lnTo>
                <a:cubicBezTo>
                  <a:pt x="0" y="109882"/>
                  <a:pt x="3822" y="119871"/>
                  <a:pt x="7695" y="119871"/>
                </a:cubicBezTo>
                <a:lnTo>
                  <a:pt x="112205" y="119871"/>
                </a:lnTo>
                <a:cubicBezTo>
                  <a:pt x="116077" y="119871"/>
                  <a:pt x="119950" y="109882"/>
                  <a:pt x="119950" y="99893"/>
                </a:cubicBezTo>
                <a:lnTo>
                  <a:pt x="119950" y="19978"/>
                </a:lnTo>
                <a:cubicBezTo>
                  <a:pt x="119950" y="9989"/>
                  <a:pt x="116077" y="0"/>
                  <a:pt x="112205" y="0"/>
                </a:cubicBezTo>
                <a:lnTo>
                  <a:pt x="7695" y="0"/>
                </a:lnTo>
              </a:path>
            </a:pathLst>
          </a:cu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4275" lIns="90350" rIns="90350" wrap="square" tIns="4427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3483000" y="3298680"/>
            <a:ext cx="6951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3487680" y="3295800"/>
            <a:ext cx="0" cy="133487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6078600" y="4248000"/>
            <a:ext cx="0" cy="42083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3481560" y="4635360"/>
            <a:ext cx="1279439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4751280" y="4641839"/>
            <a:ext cx="1343159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2746440" y="6113519"/>
            <a:ext cx="14619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2752559" y="2755800"/>
            <a:ext cx="0" cy="336564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4765680" y="1285920"/>
            <a:ext cx="3239" cy="32688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2735280" y="2743200"/>
            <a:ext cx="205740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6827760" y="5972039"/>
            <a:ext cx="1563839" cy="3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in A, Q</a:t>
            </a:r>
          </a:p>
        </p:txBody>
      </p:sp>
      <p:sp>
        <p:nvSpPr>
          <p:cNvPr id="146" name="Shape 146"/>
          <p:cNvSpPr/>
          <p:nvPr/>
        </p:nvSpPr>
        <p:spPr>
          <a:xfrm>
            <a:off x="147600" y="1047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32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Binary Multiplier</a:t>
            </a:r>
          </a:p>
        </p:txBody>
      </p:sp>
      <p:sp>
        <p:nvSpPr>
          <p:cNvPr id="147" name="Shape 147"/>
          <p:cNvSpPr/>
          <p:nvPr/>
        </p:nvSpPr>
        <p:spPr>
          <a:xfrm>
            <a:off x="339839" y="988920"/>
            <a:ext cx="3805199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74400" lvl="0" marL="37440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</p:txBody>
      </p:sp>
      <p:sp>
        <p:nvSpPr>
          <p:cNvPr id="148" name="Shape 148"/>
          <p:cNvSpPr/>
          <p:nvPr/>
        </p:nvSpPr>
        <p:spPr>
          <a:xfrm>
            <a:off x="5408639" y="1308240"/>
            <a:ext cx="47159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</a:t>
            </a:r>
          </a:p>
        </p:txBody>
      </p:sp>
      <p:sp>
        <p:nvSpPr>
          <p:cNvPr id="149" name="Shape 149"/>
          <p:cNvSpPr/>
          <p:nvPr/>
        </p:nvSpPr>
        <p:spPr>
          <a:xfrm>
            <a:off x="6475319" y="3479760"/>
            <a:ext cx="47159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</a:t>
            </a:r>
          </a:p>
        </p:txBody>
      </p:sp>
      <p:sp>
        <p:nvSpPr>
          <p:cNvPr id="150" name="Shape 150"/>
          <p:cNvSpPr/>
          <p:nvPr/>
        </p:nvSpPr>
        <p:spPr>
          <a:xfrm>
            <a:off x="5459400" y="4673519"/>
            <a:ext cx="47159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4756319" y="4645080"/>
            <a:ext cx="0" cy="28403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506919" y="4906800"/>
            <a:ext cx="2268720" cy="630360"/>
          </a:xfrm>
          <a:prstGeom prst="rect">
            <a:avLst/>
          </a:prstGeom>
          <a:solidFill>
            <a:srgbClr val="FFCC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2308319" y="3441600"/>
            <a:ext cx="684000" cy="18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2908440" y="4902119"/>
            <a:ext cx="2268360" cy="630360"/>
          </a:xfrm>
          <a:prstGeom prst="rect">
            <a:avLst/>
          </a:prstGeom>
          <a:solidFill>
            <a:srgbClr val="FFCCFF"/>
          </a:solidFill>
          <a:ln cap="flat" cmpd="sng" w="28425">
            <a:solidFill>
              <a:srgbClr val="3333C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824280" y="1265400"/>
            <a:ext cx="2233799" cy="658800"/>
          </a:xfrm>
          <a:prstGeom prst="rect">
            <a:avLst/>
          </a:prstGeom>
          <a:solidFill>
            <a:srgbClr val="CCFFFF"/>
          </a:solidFill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 flipH="1">
            <a:off x="4037040" y="5557680"/>
            <a:ext cx="1439" cy="48420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1420919" y="6044760"/>
            <a:ext cx="2627280" cy="180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 rot="10800000">
            <a:off x="1427040" y="1914119"/>
            <a:ext cx="0" cy="414036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1422359" y="1917719"/>
            <a:ext cx="1692359" cy="1439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>
            <a:off x="3098520" y="1911240"/>
            <a:ext cx="2160" cy="721440"/>
          </a:xfrm>
          <a:prstGeom prst="straightConnector1">
            <a:avLst/>
          </a:prstGeom>
          <a:noFill/>
          <a:ln cap="flat" cmpd="sng" w="31675">
            <a:solidFill>
              <a:srgbClr val="FF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927000" y="3103559"/>
            <a:ext cx="507960" cy="5205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cxnSp>
        <p:nvCxnSpPr>
          <p:cNvPr id="167" name="Shape 167"/>
          <p:cNvCxnSpPr/>
          <p:nvPr/>
        </p:nvCxnSpPr>
        <p:spPr>
          <a:xfrm flipH="1" rot="10800000">
            <a:off x="1312920" y="3285719"/>
            <a:ext cx="218879" cy="228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 flipH="1">
            <a:off x="4939920" y="1943280"/>
            <a:ext cx="2160" cy="721440"/>
          </a:xfrm>
          <a:prstGeom prst="straightConnector1">
            <a:avLst/>
          </a:prstGeom>
          <a:noFill/>
          <a:ln cap="flat" cmpd="sng" w="316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 flipH="1">
            <a:off x="4047839" y="4054319"/>
            <a:ext cx="2160" cy="829439"/>
          </a:xfrm>
          <a:prstGeom prst="straightConnector1">
            <a:avLst/>
          </a:prstGeom>
          <a:noFill/>
          <a:ln cap="flat" cmpd="sng" w="3167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flipH="1" rot="10800000">
            <a:off x="2305800" y="3441600"/>
            <a:ext cx="1800" cy="1439999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4438800" y="1930319"/>
            <a:ext cx="506160" cy="5205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</a:p>
        </p:txBody>
      </p:sp>
      <p:cxnSp>
        <p:nvCxnSpPr>
          <p:cNvPr id="172" name="Shape 172"/>
          <p:cNvCxnSpPr/>
          <p:nvPr/>
        </p:nvCxnSpPr>
        <p:spPr>
          <a:xfrm flipH="1" rot="10800000">
            <a:off x="4816439" y="2150640"/>
            <a:ext cx="219240" cy="228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3" name="Shape 173"/>
          <p:cNvSpPr/>
          <p:nvPr/>
        </p:nvSpPr>
        <p:spPr>
          <a:xfrm>
            <a:off x="3630600" y="4054319"/>
            <a:ext cx="568440" cy="5205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3932280" y="4287599"/>
            <a:ext cx="219240" cy="228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5" name="Shape 175"/>
          <p:cNvSpPr/>
          <p:nvPr/>
        </p:nvSpPr>
        <p:spPr>
          <a:xfrm>
            <a:off x="3807000" y="4970519"/>
            <a:ext cx="462600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76" name="Shape 176"/>
          <p:cNvSpPr/>
          <p:nvPr/>
        </p:nvSpPr>
        <p:spPr>
          <a:xfrm>
            <a:off x="6351480" y="4971960"/>
            <a:ext cx="476639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</p:txBody>
      </p:sp>
      <p:sp>
        <p:nvSpPr>
          <p:cNvPr id="177" name="Shape 177"/>
          <p:cNvSpPr/>
          <p:nvPr/>
        </p:nvSpPr>
        <p:spPr>
          <a:xfrm>
            <a:off x="4668839" y="1366920"/>
            <a:ext cx="461160" cy="52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4672080" y="4724280"/>
            <a:ext cx="1584359" cy="1800"/>
          </a:xfrm>
          <a:prstGeom prst="straightConnector1">
            <a:avLst/>
          </a:prstGeom>
          <a:noFill/>
          <a:ln cap="flat" cmpd="sng" w="38150">
            <a:solidFill>
              <a:srgbClr val="008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2058840" y="4906800"/>
            <a:ext cx="503279" cy="630360"/>
          </a:xfrm>
          <a:prstGeom prst="rect">
            <a:avLst/>
          </a:prstGeom>
          <a:solidFill>
            <a:srgbClr val="CCFFFF"/>
          </a:solidFill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196039" y="4989600"/>
            <a:ext cx="564480" cy="5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b="0" baseline="-25000" lang="en-US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81" name="Shape 181"/>
          <p:cNvSpPr/>
          <p:nvPr/>
        </p:nvSpPr>
        <p:spPr>
          <a:xfrm>
            <a:off x="2044800" y="4991039"/>
            <a:ext cx="42156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7268760" y="4910039"/>
            <a:ext cx="1800" cy="63036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dashDot"/>
            <a:miter lim="8000"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2349359" y="2662200"/>
            <a:ext cx="3383280" cy="137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48679" y="0"/>
                </a:lnTo>
                <a:lnTo>
                  <a:pt x="60000" y="28888"/>
                </a:lnTo>
                <a:lnTo>
                  <a:pt x="71320" y="0"/>
                </a:lnTo>
                <a:lnTo>
                  <a:pt x="120000" y="0"/>
                </a:lnTo>
                <a:lnTo>
                  <a:pt x="83773" y="120000"/>
                </a:lnTo>
                <a:lnTo>
                  <a:pt x="3735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4" name="Shape 184"/>
          <p:cNvSpPr/>
          <p:nvPr/>
        </p:nvSpPr>
        <p:spPr>
          <a:xfrm>
            <a:off x="3176640" y="3174840"/>
            <a:ext cx="1719359" cy="5205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+/-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2558880" y="5232239"/>
            <a:ext cx="365399" cy="1800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>
            <a:off x="5167439" y="5226119"/>
            <a:ext cx="365039" cy="1439"/>
          </a:xfrm>
          <a:prstGeom prst="straightConnector1">
            <a:avLst/>
          </a:prstGeom>
          <a:noFill/>
          <a:ln cap="flat" cmpd="sng" w="381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393839" y="971640"/>
            <a:ext cx="2415960" cy="703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Datapath especifico</a:t>
            </a:r>
          </a:p>
        </p:txBody>
      </p:sp>
      <p:sp>
        <p:nvSpPr>
          <p:cNvPr id="188" name="Shape 188"/>
          <p:cNvSpPr/>
          <p:nvPr/>
        </p:nvSpPr>
        <p:spPr>
          <a:xfrm>
            <a:off x="147600" y="1047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32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Binary Multiplier</a:t>
            </a:r>
          </a:p>
        </p:txBody>
      </p:sp>
      <p:sp>
        <p:nvSpPr>
          <p:cNvPr id="189" name="Shape 189"/>
          <p:cNvSpPr/>
          <p:nvPr/>
        </p:nvSpPr>
        <p:spPr>
          <a:xfrm>
            <a:off x="2141640" y="3041640"/>
            <a:ext cx="657719" cy="368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186080" y="3009959"/>
            <a:ext cx="1186199" cy="5792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4782960" y="2492280"/>
            <a:ext cx="0" cy="49391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>
            <a:off x="6067439" y="3298680"/>
            <a:ext cx="0" cy="43019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x="5373719" y="3298680"/>
            <a:ext cx="6951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99" name="Shape 199"/>
          <p:cNvSpPr/>
          <p:nvPr/>
        </p:nvSpPr>
        <p:spPr>
          <a:xfrm>
            <a:off x="5367239" y="3030480"/>
            <a:ext cx="60191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0" name="Shape 200"/>
          <p:cNvSpPr/>
          <p:nvPr/>
        </p:nvSpPr>
        <p:spPr>
          <a:xfrm>
            <a:off x="3809880" y="3032280"/>
            <a:ext cx="517680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01" name="Shape 201"/>
          <p:cNvSpPr/>
          <p:nvPr/>
        </p:nvSpPr>
        <p:spPr>
          <a:xfrm>
            <a:off x="3794039" y="1598759"/>
            <a:ext cx="1971719" cy="912599"/>
          </a:xfrm>
          <a:prstGeom prst="rect">
            <a:avLst/>
          </a:prstGeom>
          <a:solidFill>
            <a:srgbClr val="CCFFFF"/>
          </a:solidFill>
          <a:ln cap="flat" cmpd="sng" w="19075">
            <a:solidFill>
              <a:srgbClr val="33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A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Multiplicand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multiplier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b="0" lang="en-US" sz="1400" strike="noStrike">
                <a:solidFill>
                  <a:srgbClr val="99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n</a:t>
            </a:r>
          </a:p>
        </p:txBody>
      </p:sp>
      <p:sp>
        <p:nvSpPr>
          <p:cNvPr id="202" name="Shape 202"/>
          <p:cNvSpPr/>
          <p:nvPr/>
        </p:nvSpPr>
        <p:spPr>
          <a:xfrm>
            <a:off x="5257800" y="3747960"/>
            <a:ext cx="1596960" cy="493919"/>
          </a:xfrm>
          <a:prstGeom prst="rect">
            <a:avLst/>
          </a:prstGeom>
          <a:solidFill>
            <a:srgbClr val="FFFF00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A </a:t>
            </a:r>
            <a:r>
              <a:rPr b="0" lang="en-US" sz="16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+ B</a:t>
            </a:r>
          </a:p>
        </p:txBody>
      </p:sp>
      <p:sp>
        <p:nvSpPr>
          <p:cNvPr id="203" name="Shape 203"/>
          <p:cNvSpPr/>
          <p:nvPr/>
        </p:nvSpPr>
        <p:spPr>
          <a:xfrm>
            <a:off x="3700439" y="4937039"/>
            <a:ext cx="2112840" cy="493919"/>
          </a:xfrm>
          <a:prstGeom prst="rect">
            <a:avLst/>
          </a:prstGeom>
          <a:solidFill>
            <a:srgbClr val="FFCCFF">
              <a:alpha val="6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Q </a:t>
            </a:r>
            <a:r>
              <a:rPr b="0" lang="en-US" sz="1400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  C, A, 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b="0" lang="en-US" sz="1400" strike="noStrike">
                <a:solidFill>
                  <a:srgbClr val="99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 - 1</a:t>
            </a:r>
          </a:p>
        </p:txBody>
      </p:sp>
      <p:sp>
        <p:nvSpPr>
          <p:cNvPr id="204" name="Shape 204"/>
          <p:cNvSpPr/>
          <p:nvPr/>
        </p:nvSpPr>
        <p:spPr>
          <a:xfrm>
            <a:off x="4183200" y="5821200"/>
            <a:ext cx="1185840" cy="579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 = 0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4780080" y="5430960"/>
            <a:ext cx="0" cy="37439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x="5370480" y="6110280"/>
            <a:ext cx="44460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5300639" y="5754600"/>
            <a:ext cx="357119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08" name="Shape 208"/>
          <p:cNvSpPr/>
          <p:nvPr/>
        </p:nvSpPr>
        <p:spPr>
          <a:xfrm>
            <a:off x="3811680" y="5803919"/>
            <a:ext cx="352440" cy="3632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209" name="Shape 209"/>
          <p:cNvSpPr/>
          <p:nvPr/>
        </p:nvSpPr>
        <p:spPr>
          <a:xfrm>
            <a:off x="4336919" y="946079"/>
            <a:ext cx="870119" cy="336599"/>
          </a:xfrm>
          <a:custGeom>
            <a:pathLst>
              <a:path extrusionOk="0" h="120000" w="120000">
                <a:moveTo>
                  <a:pt x="7692" y="0"/>
                </a:moveTo>
                <a:cubicBezTo>
                  <a:pt x="3821" y="0"/>
                  <a:pt x="0" y="9989"/>
                  <a:pt x="0" y="19978"/>
                </a:cubicBezTo>
                <a:lnTo>
                  <a:pt x="0" y="99893"/>
                </a:lnTo>
                <a:cubicBezTo>
                  <a:pt x="0" y="109882"/>
                  <a:pt x="3821" y="119871"/>
                  <a:pt x="7692" y="119871"/>
                </a:cubicBezTo>
                <a:lnTo>
                  <a:pt x="112208" y="119871"/>
                </a:lnTo>
                <a:cubicBezTo>
                  <a:pt x="116079" y="119871"/>
                  <a:pt x="119950" y="109882"/>
                  <a:pt x="119950" y="99893"/>
                </a:cubicBezTo>
                <a:lnTo>
                  <a:pt x="119950" y="19978"/>
                </a:lnTo>
                <a:cubicBezTo>
                  <a:pt x="119950" y="9989"/>
                  <a:pt x="116079" y="0"/>
                  <a:pt x="112208" y="0"/>
                </a:cubicBezTo>
                <a:lnTo>
                  <a:pt x="7692" y="0"/>
                </a:lnTo>
              </a:path>
            </a:pathLst>
          </a:custGeom>
          <a:solidFill>
            <a:srgbClr val="CCFFCC"/>
          </a:solidFill>
          <a:ln cap="flat" cmpd="sng" w="19075">
            <a:solidFill>
              <a:srgbClr val="3333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4275" lIns="90350" rIns="90350" wrap="square" tIns="4427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</a:p>
        </p:txBody>
      </p:sp>
      <p:sp>
        <p:nvSpPr>
          <p:cNvPr id="210" name="Shape 210"/>
          <p:cNvSpPr/>
          <p:nvPr/>
        </p:nvSpPr>
        <p:spPr>
          <a:xfrm>
            <a:off x="5823000" y="5956200"/>
            <a:ext cx="869760" cy="336599"/>
          </a:xfrm>
          <a:custGeom>
            <a:pathLst>
              <a:path extrusionOk="0" h="120000" w="120000">
                <a:moveTo>
                  <a:pt x="7695" y="0"/>
                </a:moveTo>
                <a:cubicBezTo>
                  <a:pt x="3822" y="0"/>
                  <a:pt x="0" y="9989"/>
                  <a:pt x="0" y="19978"/>
                </a:cubicBezTo>
                <a:lnTo>
                  <a:pt x="0" y="99893"/>
                </a:lnTo>
                <a:cubicBezTo>
                  <a:pt x="0" y="109882"/>
                  <a:pt x="3822" y="119871"/>
                  <a:pt x="7695" y="119871"/>
                </a:cubicBezTo>
                <a:lnTo>
                  <a:pt x="112205" y="119871"/>
                </a:lnTo>
                <a:cubicBezTo>
                  <a:pt x="116077" y="119871"/>
                  <a:pt x="119950" y="109882"/>
                  <a:pt x="119950" y="99893"/>
                </a:cubicBezTo>
                <a:lnTo>
                  <a:pt x="119950" y="19978"/>
                </a:lnTo>
                <a:cubicBezTo>
                  <a:pt x="119950" y="9989"/>
                  <a:pt x="116077" y="0"/>
                  <a:pt x="112205" y="0"/>
                </a:cubicBezTo>
                <a:lnTo>
                  <a:pt x="7695" y="0"/>
                </a:lnTo>
              </a:path>
            </a:pathLst>
          </a:custGeom>
          <a:solidFill>
            <a:srgbClr val="CCFFCC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4275" lIns="90350" rIns="90350" wrap="square" tIns="4427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3483000" y="3298680"/>
            <a:ext cx="6951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3487680" y="3295800"/>
            <a:ext cx="0" cy="133487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6078600" y="4248000"/>
            <a:ext cx="0" cy="42083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3481560" y="4635360"/>
            <a:ext cx="1279439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>
            <a:off x="4751280" y="4641839"/>
            <a:ext cx="1343159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2746440" y="6113519"/>
            <a:ext cx="146196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2752559" y="2755800"/>
            <a:ext cx="0" cy="336564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4765680" y="1285920"/>
            <a:ext cx="3239" cy="32688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>
            <a:off x="2735280" y="2743200"/>
            <a:ext cx="2057400" cy="0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6827760" y="5972039"/>
            <a:ext cx="1563839" cy="3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rIns="90350" wrap="square" tIns="4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in A, Q</a:t>
            </a:r>
          </a:p>
        </p:txBody>
      </p:sp>
      <p:sp>
        <p:nvSpPr>
          <p:cNvPr id="221" name="Shape 221"/>
          <p:cNvSpPr/>
          <p:nvPr/>
        </p:nvSpPr>
        <p:spPr>
          <a:xfrm>
            <a:off x="147600" y="104759"/>
            <a:ext cx="83818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b="1" i="1" lang="en-US" sz="32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Binary Multiplier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90600" y="988920"/>
            <a:ext cx="280188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74400" lvl="0" marL="37440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ASM diagram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4756319" y="4645080"/>
            <a:ext cx="0" cy="284039"/>
          </a:xfrm>
          <a:prstGeom prst="straightConnector1">
            <a:avLst/>
          </a:prstGeom>
          <a:noFill/>
          <a:ln cap="flat" cmpd="sng" w="19075">
            <a:solidFill>
              <a:srgbClr val="9933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24" name="Shape 224"/>
          <p:cNvSpPr/>
          <p:nvPr/>
        </p:nvSpPr>
        <p:spPr>
          <a:xfrm>
            <a:off x="4780080" y="3849839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5" name="Shape 225"/>
          <p:cNvSpPr/>
          <p:nvPr/>
        </p:nvSpPr>
        <p:spPr>
          <a:xfrm>
            <a:off x="3357719" y="1838159"/>
            <a:ext cx="358560" cy="358920"/>
          </a:xfrm>
          <a:prstGeom prst="ellipse">
            <a:avLst/>
          </a:prstGeom>
          <a:solidFill>
            <a:srgbClr val="CCFFFF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6" name="Shape 226"/>
          <p:cNvSpPr/>
          <p:nvPr/>
        </p:nvSpPr>
        <p:spPr>
          <a:xfrm>
            <a:off x="3205080" y="4987800"/>
            <a:ext cx="358920" cy="36035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76320" y="76320"/>
            <a:ext cx="8278560" cy="64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-US" sz="3600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</a:p>
        </p:txBody>
      </p:sp>
      <p:sp>
        <p:nvSpPr>
          <p:cNvPr id="233" name="Shape 233"/>
          <p:cNvSpPr/>
          <p:nvPr/>
        </p:nvSpPr>
        <p:spPr>
          <a:xfrm>
            <a:off x="3098880" y="2422440"/>
            <a:ext cx="2179440" cy="900359"/>
          </a:xfrm>
          <a:prstGeom prst="rect">
            <a:avLst/>
          </a:prstGeom>
          <a:solidFill>
            <a:srgbClr val="CC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Multiplicando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multiplicador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400" strike="noStrike">
                <a:solidFill>
                  <a:srgbClr val="00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</a:t>
            </a:r>
            <a:r>
              <a:rPr b="0" lang="en-US" sz="14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4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</a:p>
        </p:txBody>
      </p:sp>
      <p:sp>
        <p:nvSpPr>
          <p:cNvPr id="234" name="Shape 234"/>
          <p:cNvSpPr/>
          <p:nvPr/>
        </p:nvSpPr>
        <p:spPr>
          <a:xfrm>
            <a:off x="3071880" y="5419800"/>
            <a:ext cx="2246399" cy="539639"/>
          </a:xfrm>
          <a:prstGeom prst="rect">
            <a:avLst/>
          </a:prstGeom>
          <a:solidFill>
            <a:srgbClr val="FFCCFF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A,Q </a:t>
            </a:r>
            <a:r>
              <a:rPr b="0" lang="en-US" sz="16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Shr (C, [A,Q])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Cnt  </a:t>
            </a:r>
            <a:r>
              <a:rPr b="0" lang="en-US" sz="1600" strike="noStrike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Cnt-1</a:t>
            </a:r>
          </a:p>
        </p:txBody>
      </p:sp>
      <p:sp>
        <p:nvSpPr>
          <p:cNvPr id="235" name="Shape 235"/>
          <p:cNvSpPr/>
          <p:nvPr/>
        </p:nvSpPr>
        <p:spPr>
          <a:xfrm>
            <a:off x="3174840" y="4589639"/>
            <a:ext cx="2027520" cy="360359"/>
          </a:xfrm>
          <a:prstGeom prst="rect">
            <a:avLst/>
          </a:prstGeom>
          <a:solidFill>
            <a:srgbClr val="FFFF66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1600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lang="en-US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+ B</a:t>
            </a:r>
          </a:p>
        </p:txBody>
      </p:sp>
      <p:sp>
        <p:nvSpPr>
          <p:cNvPr id="236" name="Shape 236"/>
          <p:cNvSpPr/>
          <p:nvPr/>
        </p:nvSpPr>
        <p:spPr>
          <a:xfrm>
            <a:off x="3738600" y="1023840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</a:p>
        </p:txBody>
      </p:sp>
      <p:sp>
        <p:nvSpPr>
          <p:cNvPr id="237" name="Shape 237"/>
          <p:cNvSpPr/>
          <p:nvPr/>
        </p:nvSpPr>
        <p:spPr>
          <a:xfrm>
            <a:off x="7105679" y="5504039"/>
            <a:ext cx="900000" cy="360359"/>
          </a:xfrm>
          <a:prstGeom prst="ellipse">
            <a:avLst/>
          </a:prstGeom>
          <a:solidFill>
            <a:srgbClr val="CCCCFF">
              <a:alpha val="69803"/>
            </a:srgbClr>
          </a:solidFill>
          <a:ln cap="flat" cmpd="sng" w="12600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238" name="Shape 238"/>
          <p:cNvSpPr/>
          <p:nvPr/>
        </p:nvSpPr>
        <p:spPr>
          <a:xfrm>
            <a:off x="3740039" y="1633679"/>
            <a:ext cx="90503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239" name="Shape 239"/>
          <p:cNvSpPr/>
          <p:nvPr/>
        </p:nvSpPr>
        <p:spPr>
          <a:xfrm>
            <a:off x="3689280" y="3719519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Qo=1</a:t>
            </a:r>
          </a:p>
        </p:txBody>
      </p:sp>
      <p:sp>
        <p:nvSpPr>
          <p:cNvPr id="240" name="Shape 240"/>
          <p:cNvSpPr/>
          <p:nvPr/>
        </p:nvSpPr>
        <p:spPr>
          <a:xfrm>
            <a:off x="5716439" y="5419800"/>
            <a:ext cx="997199" cy="539639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FFFFCC"/>
          </a:solidFill>
          <a:ln cap="flat" cmpd="sng" w="190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Cnt=0</a:t>
            </a:r>
          </a:p>
        </p:txBody>
      </p:sp>
      <p:sp>
        <p:nvSpPr>
          <p:cNvPr id="241" name="Shape 241"/>
          <p:cNvSpPr/>
          <p:nvPr/>
        </p:nvSpPr>
        <p:spPr>
          <a:xfrm>
            <a:off x="3602160" y="1647719"/>
            <a:ext cx="120960" cy="2437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242" name="Shape 242"/>
          <p:cNvSpPr/>
          <p:nvPr/>
        </p:nvSpPr>
        <p:spPr>
          <a:xfrm>
            <a:off x="3411360" y="3727439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43" name="Shape 243"/>
          <p:cNvSpPr/>
          <p:nvPr/>
        </p:nvSpPr>
        <p:spPr>
          <a:xfrm>
            <a:off x="6789600" y="537696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244" name="Shape 244"/>
          <p:cNvSpPr/>
          <p:nvPr/>
        </p:nvSpPr>
        <p:spPr>
          <a:xfrm>
            <a:off x="4297319" y="4289400"/>
            <a:ext cx="14688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sp>
        <p:nvSpPr>
          <p:cNvPr id="245" name="Shape 245"/>
          <p:cNvSpPr/>
          <p:nvPr/>
        </p:nvSpPr>
        <p:spPr>
          <a:xfrm>
            <a:off x="6316560" y="5148360"/>
            <a:ext cx="223200" cy="2134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246" name="Shape 246"/>
          <p:cNvCxnSpPr>
            <a:stCxn id="236" idx="4"/>
            <a:endCxn id="238" idx="0"/>
          </p:cNvCxnSpPr>
          <p:nvPr/>
        </p:nvCxnSpPr>
        <p:spPr>
          <a:xfrm>
            <a:off x="4188600" y="1384200"/>
            <a:ext cx="3900" cy="240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7" name="Shape 247"/>
          <p:cNvCxnSpPr>
            <a:stCxn id="238" idx="2"/>
            <a:endCxn id="233" idx="0"/>
          </p:cNvCxnSpPr>
          <p:nvPr/>
        </p:nvCxnSpPr>
        <p:spPr>
          <a:xfrm flipH="1">
            <a:off x="4188600" y="2191440"/>
            <a:ext cx="3900" cy="2310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33" idx="2"/>
            <a:endCxn id="239" idx="0"/>
          </p:cNvCxnSpPr>
          <p:nvPr/>
        </p:nvCxnSpPr>
        <p:spPr>
          <a:xfrm flipH="1">
            <a:off x="4186500" y="3322800"/>
            <a:ext cx="2100" cy="3786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5327639" y="5689080"/>
            <a:ext cx="380159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4188960" y="4971600"/>
            <a:ext cx="1080" cy="430919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39" idx="2"/>
            <a:endCxn id="235" idx="0"/>
          </p:cNvCxnSpPr>
          <p:nvPr/>
        </p:nvCxnSpPr>
        <p:spPr>
          <a:xfrm>
            <a:off x="4186500" y="4277939"/>
            <a:ext cx="2100" cy="31170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2" name="Shape 252"/>
          <p:cNvCxnSpPr>
            <a:stCxn id="238" idx="1"/>
            <a:endCxn id="236" idx="2"/>
          </p:cNvCxnSpPr>
          <p:nvPr/>
        </p:nvCxnSpPr>
        <p:spPr>
          <a:xfrm rot="-5400000">
            <a:off x="3384750" y="1549170"/>
            <a:ext cx="699000" cy="8700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4167000" y="3467939"/>
            <a:ext cx="2048399" cy="1955100"/>
          </a:xfrm>
          <a:prstGeom prst="bentConnector3">
            <a:avLst>
              <a:gd fmla="val 50000" name="adj1"/>
            </a:avLst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>
            <a:off x="6713639" y="5690880"/>
            <a:ext cx="380159" cy="1080"/>
          </a:xfrm>
          <a:prstGeom prst="straightConnector1">
            <a:avLst/>
          </a:prstGeom>
          <a:noFill/>
          <a:ln cap="flat" cmpd="sng" w="25550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>
            <a:off x="2644919" y="3984480"/>
            <a:ext cx="1060199" cy="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2649600" y="3981600"/>
            <a:ext cx="0" cy="1152359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2643119" y="5130719"/>
            <a:ext cx="1554120" cy="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58" name="Shape 258"/>
          <p:cNvSpPr/>
          <p:nvPr/>
        </p:nvSpPr>
        <p:spPr>
          <a:xfrm>
            <a:off x="5288039" y="4573439"/>
            <a:ext cx="358560" cy="360359"/>
          </a:xfrm>
          <a:prstGeom prst="ellipse">
            <a:avLst/>
          </a:prstGeom>
          <a:solidFill>
            <a:srgbClr val="FFFF99"/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59" name="Shape 259"/>
          <p:cNvSpPr/>
          <p:nvPr/>
        </p:nvSpPr>
        <p:spPr>
          <a:xfrm>
            <a:off x="2646359" y="2701800"/>
            <a:ext cx="358920" cy="358920"/>
          </a:xfrm>
          <a:prstGeom prst="ellipse">
            <a:avLst/>
          </a:prstGeom>
          <a:solidFill>
            <a:srgbClr val="CCFFFF">
              <a:alpha val="60000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2595600" y="5508719"/>
            <a:ext cx="358560" cy="360359"/>
          </a:xfrm>
          <a:prstGeom prst="ellipse">
            <a:avLst/>
          </a:prstGeom>
          <a:solidFill>
            <a:srgbClr val="FFCCFF">
              <a:alpha val="49803"/>
            </a:srgbClr>
          </a:solidFill>
          <a:ln cap="flat" cmpd="sng" w="19075">
            <a:solidFill>
              <a:srgbClr val="0000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1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61" name="Shape 261"/>
          <p:cNvSpPr/>
          <p:nvPr/>
        </p:nvSpPr>
        <p:spPr>
          <a:xfrm>
            <a:off x="365039" y="988920"/>
            <a:ext cx="2801880" cy="4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74400" lvl="0" marL="37440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1" lang="en-US" sz="2400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ASM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