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0" r:id="rId7"/>
    <p:sldId id="264" r:id="rId8"/>
    <p:sldId id="265" r:id="rId9"/>
    <p:sldId id="261" r:id="rId10"/>
    <p:sldId id="262"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FDC0-95C9-4FE6-BC38-E1D577F00D7F}" v="5" dt="2021-03-21T03:06:42.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24" autoAdjust="0"/>
  </p:normalViewPr>
  <p:slideViewPr>
    <p:cSldViewPr>
      <p:cViewPr>
        <p:scale>
          <a:sx n="100" d="100"/>
          <a:sy n="100" d="100"/>
        </p:scale>
        <p:origin x="1188" y="2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Fashbinder" userId="ed5d1e420f1dc8e1" providerId="LiveId" clId="{2E0CFDC0-95C9-4FE6-BC38-E1D577F00D7F}"/>
    <pc:docChg chg="undo custSel addSld delSld modSld sldOrd">
      <pc:chgData name="David Fashbinder" userId="ed5d1e420f1dc8e1" providerId="LiveId" clId="{2E0CFDC0-95C9-4FE6-BC38-E1D577F00D7F}" dt="2021-03-21T03:10:43.425" v="3106" actId="20577"/>
      <pc:docMkLst>
        <pc:docMk/>
      </pc:docMkLst>
      <pc:sldChg chg="modSp mod">
        <pc:chgData name="David Fashbinder" userId="ed5d1e420f1dc8e1" providerId="LiveId" clId="{2E0CFDC0-95C9-4FE6-BC38-E1D577F00D7F}" dt="2021-03-21T00:19:57.177" v="472" actId="1076"/>
        <pc:sldMkLst>
          <pc:docMk/>
          <pc:sldMk cId="2451309673" sldId="260"/>
        </pc:sldMkLst>
        <pc:spChg chg="mod">
          <ac:chgData name="David Fashbinder" userId="ed5d1e420f1dc8e1" providerId="LiveId" clId="{2E0CFDC0-95C9-4FE6-BC38-E1D577F00D7F}" dt="2021-03-21T00:19:57.177" v="472" actId="1076"/>
          <ac:spMkLst>
            <pc:docMk/>
            <pc:sldMk cId="2451309673" sldId="260"/>
            <ac:spMk id="5" creationId="{FB63DDC3-5106-4F4D-927C-6A304FF9F026}"/>
          </ac:spMkLst>
        </pc:spChg>
        <pc:spChg chg="mod">
          <ac:chgData name="David Fashbinder" userId="ed5d1e420f1dc8e1" providerId="LiveId" clId="{2E0CFDC0-95C9-4FE6-BC38-E1D577F00D7F}" dt="2021-03-21T00:05:11.439" v="21" actId="20577"/>
          <ac:spMkLst>
            <pc:docMk/>
            <pc:sldMk cId="2451309673" sldId="260"/>
            <ac:spMk id="114690" creationId="{00000000-0000-0000-0000-000000000000}"/>
          </ac:spMkLst>
        </pc:spChg>
        <pc:spChg chg="mod">
          <ac:chgData name="David Fashbinder" userId="ed5d1e420f1dc8e1" providerId="LiveId" clId="{2E0CFDC0-95C9-4FE6-BC38-E1D577F00D7F}" dt="2021-03-21T00:19:34.962" v="468" actId="255"/>
          <ac:spMkLst>
            <pc:docMk/>
            <pc:sldMk cId="2451309673" sldId="260"/>
            <ac:spMk id="114691" creationId="{00000000-0000-0000-0000-000000000000}"/>
          </ac:spMkLst>
        </pc:spChg>
        <pc:picChg chg="mod">
          <ac:chgData name="David Fashbinder" userId="ed5d1e420f1dc8e1" providerId="LiveId" clId="{2E0CFDC0-95C9-4FE6-BC38-E1D577F00D7F}" dt="2021-03-21T00:19:50.281" v="471" actId="1076"/>
          <ac:picMkLst>
            <pc:docMk/>
            <pc:sldMk cId="2451309673" sldId="260"/>
            <ac:picMk id="3" creationId="{396D86CA-8E09-4A98-81FD-AA61F471FB07}"/>
          </ac:picMkLst>
        </pc:picChg>
      </pc:sldChg>
      <pc:sldChg chg="delSp modSp mod">
        <pc:chgData name="David Fashbinder" userId="ed5d1e420f1dc8e1" providerId="LiveId" clId="{2E0CFDC0-95C9-4FE6-BC38-E1D577F00D7F}" dt="2021-03-21T02:18:20.097" v="2078" actId="1076"/>
        <pc:sldMkLst>
          <pc:docMk/>
          <pc:sldMk cId="1211891194" sldId="261"/>
        </pc:sldMkLst>
        <pc:spChg chg="del mod">
          <ac:chgData name="David Fashbinder" userId="ed5d1e420f1dc8e1" providerId="LiveId" clId="{2E0CFDC0-95C9-4FE6-BC38-E1D577F00D7F}" dt="2021-03-21T02:09:35.584" v="1514"/>
          <ac:spMkLst>
            <pc:docMk/>
            <pc:sldMk cId="1211891194" sldId="261"/>
            <ac:spMk id="4" creationId="{129137F0-217C-400B-B5D8-7EA6493D90B5}"/>
          </ac:spMkLst>
        </pc:spChg>
        <pc:spChg chg="mod">
          <ac:chgData name="David Fashbinder" userId="ed5d1e420f1dc8e1" providerId="LiveId" clId="{2E0CFDC0-95C9-4FE6-BC38-E1D577F00D7F}" dt="2021-03-21T02:18:13.782" v="2077" actId="1076"/>
          <ac:spMkLst>
            <pc:docMk/>
            <pc:sldMk cId="1211891194" sldId="261"/>
            <ac:spMk id="5" creationId="{27FDFBF3-BDE4-42DA-89EF-652788DF2A14}"/>
          </ac:spMkLst>
        </pc:spChg>
        <pc:picChg chg="mod">
          <ac:chgData name="David Fashbinder" userId="ed5d1e420f1dc8e1" providerId="LiveId" clId="{2E0CFDC0-95C9-4FE6-BC38-E1D577F00D7F}" dt="2021-03-21T02:18:20.097" v="2078" actId="1076"/>
          <ac:picMkLst>
            <pc:docMk/>
            <pc:sldMk cId="1211891194" sldId="261"/>
            <ac:picMk id="3" creationId="{D2F2E2CE-20C7-4D97-B37B-E32164BFD9BA}"/>
          </ac:picMkLst>
        </pc:picChg>
      </pc:sldChg>
      <pc:sldChg chg="delSp modSp mod">
        <pc:chgData name="David Fashbinder" userId="ed5d1e420f1dc8e1" providerId="LiveId" clId="{2E0CFDC0-95C9-4FE6-BC38-E1D577F00D7F}" dt="2021-03-21T02:22:27.880" v="2101" actId="1076"/>
        <pc:sldMkLst>
          <pc:docMk/>
          <pc:sldMk cId="3272326956" sldId="262"/>
        </pc:sldMkLst>
        <pc:spChg chg="mod">
          <ac:chgData name="David Fashbinder" userId="ed5d1e420f1dc8e1" providerId="LiveId" clId="{2E0CFDC0-95C9-4FE6-BC38-E1D577F00D7F}" dt="2021-03-21T02:22:13.682" v="2097" actId="1076"/>
          <ac:spMkLst>
            <pc:docMk/>
            <pc:sldMk cId="3272326956" sldId="262"/>
            <ac:spMk id="2" creationId="{690B3770-BB54-4B16-B2BB-A1F0F3734539}"/>
          </ac:spMkLst>
        </pc:spChg>
        <pc:spChg chg="mod">
          <ac:chgData name="David Fashbinder" userId="ed5d1e420f1dc8e1" providerId="LiveId" clId="{2E0CFDC0-95C9-4FE6-BC38-E1D577F00D7F}" dt="2021-03-21T02:21:58.130" v="2096" actId="1076"/>
          <ac:spMkLst>
            <pc:docMk/>
            <pc:sldMk cId="3272326956" sldId="262"/>
            <ac:spMk id="4" creationId="{129137F0-217C-400B-B5D8-7EA6493D90B5}"/>
          </ac:spMkLst>
        </pc:spChg>
        <pc:spChg chg="mod">
          <ac:chgData name="David Fashbinder" userId="ed5d1e420f1dc8e1" providerId="LiveId" clId="{2E0CFDC0-95C9-4FE6-BC38-E1D577F00D7F}" dt="2021-03-21T02:22:20.942" v="2098" actId="1076"/>
          <ac:spMkLst>
            <pc:docMk/>
            <pc:sldMk cId="3272326956" sldId="262"/>
            <ac:spMk id="7" creationId="{31019992-6E6F-463B-9DEB-A73AAE25A9E6}"/>
          </ac:spMkLst>
        </pc:spChg>
        <pc:spChg chg="mod">
          <ac:chgData name="David Fashbinder" userId="ed5d1e420f1dc8e1" providerId="LiveId" clId="{2E0CFDC0-95C9-4FE6-BC38-E1D577F00D7F}" dt="2021-03-21T02:22:27.880" v="2101" actId="1076"/>
          <ac:spMkLst>
            <pc:docMk/>
            <pc:sldMk cId="3272326956" sldId="262"/>
            <ac:spMk id="9" creationId="{4C89C8A8-819D-448A-ADF7-50DE7253582F}"/>
          </ac:spMkLst>
        </pc:spChg>
        <pc:spChg chg="del mod">
          <ac:chgData name="David Fashbinder" userId="ed5d1e420f1dc8e1" providerId="LiveId" clId="{2E0CFDC0-95C9-4FE6-BC38-E1D577F00D7F}" dt="2021-03-21T02:22:24.474" v="2100" actId="478"/>
          <ac:spMkLst>
            <pc:docMk/>
            <pc:sldMk cId="3272326956" sldId="262"/>
            <ac:spMk id="11" creationId="{D1EF8E3F-080C-4D07-9506-1B5F3B668109}"/>
          </ac:spMkLst>
        </pc:spChg>
        <pc:picChg chg="mod">
          <ac:chgData name="David Fashbinder" userId="ed5d1e420f1dc8e1" providerId="LiveId" clId="{2E0CFDC0-95C9-4FE6-BC38-E1D577F00D7F}" dt="2021-03-21T02:21:47.983" v="2094" actId="1076"/>
          <ac:picMkLst>
            <pc:docMk/>
            <pc:sldMk cId="3272326956" sldId="262"/>
            <ac:picMk id="10" creationId="{6EEDDBEC-22A1-4F52-BE7D-A8E79FACD3A4}"/>
          </ac:picMkLst>
        </pc:picChg>
      </pc:sldChg>
      <pc:sldChg chg="delSp modSp add mod ord">
        <pc:chgData name="David Fashbinder" userId="ed5d1e420f1dc8e1" providerId="LiveId" clId="{2E0CFDC0-95C9-4FE6-BC38-E1D577F00D7F}" dt="2021-03-21T01:31:13.739" v="475"/>
        <pc:sldMkLst>
          <pc:docMk/>
          <pc:sldMk cId="757917783" sldId="263"/>
        </pc:sldMkLst>
        <pc:spChg chg="del mod">
          <ac:chgData name="David Fashbinder" userId="ed5d1e420f1dc8e1" providerId="LiveId" clId="{2E0CFDC0-95C9-4FE6-BC38-E1D577F00D7F}" dt="2021-03-21T00:08:34.801" v="56" actId="478"/>
          <ac:spMkLst>
            <pc:docMk/>
            <pc:sldMk cId="757917783" sldId="263"/>
            <ac:spMk id="5" creationId="{FB63DDC3-5106-4F4D-927C-6A304FF9F026}"/>
          </ac:spMkLst>
        </pc:spChg>
        <pc:spChg chg="mod">
          <ac:chgData name="David Fashbinder" userId="ed5d1e420f1dc8e1" providerId="LiveId" clId="{2E0CFDC0-95C9-4FE6-BC38-E1D577F00D7F}" dt="2021-03-21T00:05:22.895" v="45" actId="20577"/>
          <ac:spMkLst>
            <pc:docMk/>
            <pc:sldMk cId="757917783" sldId="263"/>
            <ac:spMk id="114690" creationId="{00000000-0000-0000-0000-000000000000}"/>
          </ac:spMkLst>
        </pc:spChg>
        <pc:spChg chg="mod">
          <ac:chgData name="David Fashbinder" userId="ed5d1e420f1dc8e1" providerId="LiveId" clId="{2E0CFDC0-95C9-4FE6-BC38-E1D577F00D7F}" dt="2021-03-21T00:20:14.938" v="473" actId="255"/>
          <ac:spMkLst>
            <pc:docMk/>
            <pc:sldMk cId="757917783" sldId="263"/>
            <ac:spMk id="114691" creationId="{00000000-0000-0000-0000-000000000000}"/>
          </ac:spMkLst>
        </pc:spChg>
        <pc:picChg chg="del">
          <ac:chgData name="David Fashbinder" userId="ed5d1e420f1dc8e1" providerId="LiveId" clId="{2E0CFDC0-95C9-4FE6-BC38-E1D577F00D7F}" dt="2021-03-21T00:08:32.656" v="54" actId="478"/>
          <ac:picMkLst>
            <pc:docMk/>
            <pc:sldMk cId="757917783" sldId="263"/>
            <ac:picMk id="3" creationId="{396D86CA-8E09-4A98-81FD-AA61F471FB07}"/>
          </ac:picMkLst>
        </pc:picChg>
      </pc:sldChg>
      <pc:sldChg chg="modSp new add del mod">
        <pc:chgData name="David Fashbinder" userId="ed5d1e420f1dc8e1" providerId="LiveId" clId="{2E0CFDC0-95C9-4FE6-BC38-E1D577F00D7F}" dt="2021-03-21T01:44:33.663" v="503" actId="680"/>
        <pc:sldMkLst>
          <pc:docMk/>
          <pc:sldMk cId="2369347665" sldId="264"/>
        </pc:sldMkLst>
        <pc:spChg chg="mod">
          <ac:chgData name="David Fashbinder" userId="ed5d1e420f1dc8e1" providerId="LiveId" clId="{2E0CFDC0-95C9-4FE6-BC38-E1D577F00D7F}" dt="2021-03-21T01:44:33.291" v="502" actId="20577"/>
          <ac:spMkLst>
            <pc:docMk/>
            <pc:sldMk cId="2369347665" sldId="264"/>
            <ac:spMk id="2" creationId="{1026841A-8B7F-43DE-BB75-34FC0B2F4841}"/>
          </ac:spMkLst>
        </pc:spChg>
      </pc:sldChg>
      <pc:sldChg chg="delSp modSp add mod">
        <pc:chgData name="David Fashbinder" userId="ed5d1e420f1dc8e1" providerId="LiveId" clId="{2E0CFDC0-95C9-4FE6-BC38-E1D577F00D7F}" dt="2021-03-21T01:56:19.603" v="1511" actId="20577"/>
        <pc:sldMkLst>
          <pc:docMk/>
          <pc:sldMk cId="3183832843" sldId="264"/>
        </pc:sldMkLst>
        <pc:spChg chg="del">
          <ac:chgData name="David Fashbinder" userId="ed5d1e420f1dc8e1" providerId="LiveId" clId="{2E0CFDC0-95C9-4FE6-BC38-E1D577F00D7F}" dt="2021-03-21T01:45:01.165" v="592" actId="478"/>
          <ac:spMkLst>
            <pc:docMk/>
            <pc:sldMk cId="3183832843" sldId="264"/>
            <ac:spMk id="5" creationId="{FB63DDC3-5106-4F4D-927C-6A304FF9F026}"/>
          </ac:spMkLst>
        </pc:spChg>
        <pc:spChg chg="mod">
          <ac:chgData name="David Fashbinder" userId="ed5d1e420f1dc8e1" providerId="LiveId" clId="{2E0CFDC0-95C9-4FE6-BC38-E1D577F00D7F}" dt="2021-03-21T01:44:41.517" v="520" actId="20577"/>
          <ac:spMkLst>
            <pc:docMk/>
            <pc:sldMk cId="3183832843" sldId="264"/>
            <ac:spMk id="114690" creationId="{00000000-0000-0000-0000-000000000000}"/>
          </ac:spMkLst>
        </pc:spChg>
        <pc:spChg chg="mod">
          <ac:chgData name="David Fashbinder" userId="ed5d1e420f1dc8e1" providerId="LiveId" clId="{2E0CFDC0-95C9-4FE6-BC38-E1D577F00D7F}" dt="2021-03-21T01:56:19.603" v="1511" actId="20577"/>
          <ac:spMkLst>
            <pc:docMk/>
            <pc:sldMk cId="3183832843" sldId="264"/>
            <ac:spMk id="114691" creationId="{00000000-0000-0000-0000-000000000000}"/>
          </ac:spMkLst>
        </pc:spChg>
        <pc:picChg chg="del">
          <ac:chgData name="David Fashbinder" userId="ed5d1e420f1dc8e1" providerId="LiveId" clId="{2E0CFDC0-95C9-4FE6-BC38-E1D577F00D7F}" dt="2021-03-21T01:44:59.785" v="591" actId="478"/>
          <ac:picMkLst>
            <pc:docMk/>
            <pc:sldMk cId="3183832843" sldId="264"/>
            <ac:picMk id="3" creationId="{396D86CA-8E09-4A98-81FD-AA61F471FB07}"/>
          </ac:picMkLst>
        </pc:picChg>
      </pc:sldChg>
      <pc:sldChg chg="add del setBg">
        <pc:chgData name="David Fashbinder" userId="ed5d1e420f1dc8e1" providerId="LiveId" clId="{2E0CFDC0-95C9-4FE6-BC38-E1D577F00D7F}" dt="2021-03-21T01:44:30.803" v="499"/>
        <pc:sldMkLst>
          <pc:docMk/>
          <pc:sldMk cId="668279819" sldId="265"/>
        </pc:sldMkLst>
      </pc:sldChg>
      <pc:sldChg chg="addSp delSp modSp add mod">
        <pc:chgData name="David Fashbinder" userId="ed5d1e420f1dc8e1" providerId="LiveId" clId="{2E0CFDC0-95C9-4FE6-BC38-E1D577F00D7F}" dt="2021-03-21T03:10:43.425" v="3106" actId="20577"/>
        <pc:sldMkLst>
          <pc:docMk/>
          <pc:sldMk cId="1743503932" sldId="265"/>
        </pc:sldMkLst>
        <pc:spChg chg="mod">
          <ac:chgData name="David Fashbinder" userId="ed5d1e420f1dc8e1" providerId="LiveId" clId="{2E0CFDC0-95C9-4FE6-BC38-E1D577F00D7F}" dt="2021-03-21T03:10:43.425" v="3106" actId="20577"/>
          <ac:spMkLst>
            <pc:docMk/>
            <pc:sldMk cId="1743503932" sldId="265"/>
            <ac:spMk id="5" creationId="{27FDFBF3-BDE4-42DA-89EF-652788DF2A14}"/>
          </ac:spMkLst>
        </pc:spChg>
        <pc:picChg chg="del">
          <ac:chgData name="David Fashbinder" userId="ed5d1e420f1dc8e1" providerId="LiveId" clId="{2E0CFDC0-95C9-4FE6-BC38-E1D577F00D7F}" dt="2021-03-21T03:06:34.725" v="2452" actId="478"/>
          <ac:picMkLst>
            <pc:docMk/>
            <pc:sldMk cId="1743503932" sldId="265"/>
            <ac:picMk id="3" creationId="{D2F2E2CE-20C7-4D97-B37B-E32164BFD9BA}"/>
          </ac:picMkLst>
        </pc:picChg>
        <pc:picChg chg="add mod">
          <ac:chgData name="David Fashbinder" userId="ed5d1e420f1dc8e1" providerId="LiveId" clId="{2E0CFDC0-95C9-4FE6-BC38-E1D577F00D7F}" dt="2021-03-21T03:06:42.792" v="2454" actId="1076"/>
          <ac:picMkLst>
            <pc:docMk/>
            <pc:sldMk cId="1743503932" sldId="265"/>
            <ac:picMk id="1026" creationId="{A14FFD17-C31F-484D-8664-997C28C2DD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8</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Tree>
    <p:extLst>
      <p:ext uri="{BB962C8B-B14F-4D97-AF65-F5344CB8AC3E}">
        <p14:creationId xmlns:p14="http://schemas.microsoft.com/office/powerpoint/2010/main" val="32723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US" sz="3200" dirty="0">
                <a:solidFill>
                  <a:schemeClr val="accent2"/>
                </a:solidFill>
              </a:rPr>
              <a:t>Overview</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In this presentation, we will be analyzing a deep pool of data focused on Major League Baseball teams.</a:t>
            </a:r>
          </a:p>
          <a:p>
            <a:pPr marL="0" lvl="0" indent="0" algn="l" rtl="0">
              <a:spcBef>
                <a:spcPts val="1200"/>
              </a:spcBef>
              <a:spcAft>
                <a:spcPts val="0"/>
              </a:spcAft>
              <a:buNone/>
            </a:pPr>
            <a:endParaRPr lang="en-US" sz="2000" dirty="0"/>
          </a:p>
          <a:p>
            <a:pPr marL="0" lvl="0" indent="0" algn="l" rtl="0">
              <a:spcBef>
                <a:spcPts val="1200"/>
              </a:spcBef>
              <a:spcAft>
                <a:spcPts val="0"/>
              </a:spcAft>
              <a:buNone/>
            </a:pPr>
            <a:r>
              <a:rPr lang="en-US" sz="2000" dirty="0"/>
              <a:t>We have created a machine learning model that is capable of predicting performance as a function of salary - specifically in regards to:</a:t>
            </a:r>
          </a:p>
          <a:p>
            <a:pPr marL="457200" lvl="0" indent="-342900" algn="l" rtl="0">
              <a:spcBef>
                <a:spcPts val="1200"/>
              </a:spcBef>
              <a:spcAft>
                <a:spcPts val="0"/>
              </a:spcAft>
              <a:buSzPts val="1800"/>
              <a:buChar char="●"/>
            </a:pPr>
            <a:r>
              <a:rPr lang="en-US" sz="2000" dirty="0"/>
              <a:t>Batting: Hits, Average, Runs, Home Runs, Extra Base Hits, Strike Outs, Walks</a:t>
            </a:r>
          </a:p>
          <a:p>
            <a:pPr marL="457200" lvl="0" indent="-342900" algn="l" rtl="0">
              <a:spcBef>
                <a:spcPts val="0"/>
              </a:spcBef>
              <a:spcAft>
                <a:spcPts val="0"/>
              </a:spcAft>
              <a:buSzPts val="1800"/>
              <a:buChar char="●"/>
            </a:pPr>
            <a:r>
              <a:rPr lang="en-US" sz="2000" dirty="0"/>
              <a:t>Pitching: Strike Outs, Outs, FIP, BAA, Innings, and ERA</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a:p>
            <a:pPr marL="0" lvl="0" indent="0" algn="l" rtl="0">
              <a:spcBef>
                <a:spcPts val="1200"/>
              </a:spcBef>
              <a:spcAft>
                <a:spcPts val="1200"/>
              </a:spcAft>
              <a:buNone/>
            </a:pPr>
            <a:r>
              <a:rPr lang="en-US" sz="20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t>Data Source</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We’re leveraging an amazing open-source data center for Major League Baseball, the </a:t>
            </a:r>
            <a:r>
              <a:rPr lang="en-US" sz="2000" dirty="0" err="1"/>
              <a:t>Lahman</a:t>
            </a:r>
            <a:r>
              <a:rPr lang="en-US" sz="2000" dirty="0"/>
              <a:t> Database, which can be found here: </a:t>
            </a:r>
            <a:r>
              <a:rPr lang="en-US" sz="2000" u="sng" dirty="0">
                <a:solidFill>
                  <a:schemeClr val="hlink"/>
                </a:solidFill>
                <a:hlinkClick r:id="rId3"/>
              </a:rPr>
              <a:t>http://www.seanlahman.com/baseball-archive/statistics/</a:t>
            </a:r>
            <a:endParaRPr lang="en-US" sz="2000" dirty="0"/>
          </a:p>
          <a:p>
            <a:pPr marL="0" lvl="0" indent="0" algn="l" rtl="0">
              <a:spcBef>
                <a:spcPts val="1200"/>
              </a:spcBef>
              <a:spcAft>
                <a:spcPts val="1200"/>
              </a:spcAft>
              <a:buNone/>
            </a:pPr>
            <a:r>
              <a:rPr lang="en-US" sz="2000" dirty="0"/>
              <a:t>Each zip file contains CSV documents that cover topics of interest in baseball.  The data goes back all the way to 1871, so we can have confidence in the model’s depth of information.  </a:t>
            </a:r>
          </a:p>
          <a:p>
            <a:pPr marL="0" lvl="0" indent="0" algn="l" rtl="0">
              <a:spcBef>
                <a:spcPts val="1200"/>
              </a:spcBef>
              <a:spcAft>
                <a:spcPts val="1200"/>
              </a:spcAft>
              <a:buNone/>
            </a:pPr>
            <a:r>
              <a:rPr lang="en-US" sz="2000" dirty="0"/>
              <a:t>For this project, we’re only using data from 1988-2016, due to the quickly increasing rate of pay for baseball players starting in the late 80’s.  </a:t>
            </a:r>
          </a:p>
        </p:txBody>
      </p:sp>
    </p:spTree>
    <p:extLst>
      <p:ext uri="{BB962C8B-B14F-4D97-AF65-F5344CB8AC3E}">
        <p14:creationId xmlns:p14="http://schemas.microsoft.com/office/powerpoint/2010/main" val="2848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lgn="l">
              <a:buNone/>
            </a:pPr>
            <a:r>
              <a:rPr lang="en-US" sz="1400" b="0" i="0" dirty="0">
                <a:solidFill>
                  <a:srgbClr val="24292E"/>
                </a:solidFill>
                <a:effectLst/>
              </a:rPr>
              <a:t>We decided to use Postgres for our data storage because of its ease of use and our familiarity with it. This created a challenge, however, since we would need some sort of subscription service like Amazon Web Services (AWS) to host our database and allow each team member access.  </a:t>
            </a:r>
          </a:p>
          <a:p>
            <a:pPr marL="0" indent="0" algn="l">
              <a:buNone/>
            </a:pPr>
            <a:endParaRPr lang="en-US" sz="1400" dirty="0">
              <a:solidFill>
                <a:srgbClr val="24292E"/>
              </a:solidFill>
            </a:endParaRPr>
          </a:p>
          <a:p>
            <a:pPr marL="0" indent="0" algn="l">
              <a:buNone/>
            </a:pPr>
            <a:r>
              <a:rPr lang="en-US" sz="1400" b="0" i="0" dirty="0">
                <a:solidFill>
                  <a:srgbClr val="24292E"/>
                </a:solidFill>
                <a:effectLst/>
              </a:rPr>
              <a:t>The solution?  Creating duplicate databases on each of our local machines.  </a:t>
            </a:r>
          </a:p>
          <a:p>
            <a:pPr marL="0" indent="0" algn="l">
              <a:buNone/>
            </a:pPr>
            <a:endParaRPr lang="en-US" sz="1400" b="0" i="0" dirty="0">
              <a:solidFill>
                <a:srgbClr val="24292E"/>
              </a:solidFill>
              <a:effectLst/>
            </a:endParaRPr>
          </a:p>
          <a:p>
            <a:pPr marL="0" indent="0" algn="l">
              <a:buNone/>
            </a:pPr>
            <a:r>
              <a:rPr lang="en-US" sz="1400" b="0" i="0" dirty="0">
                <a:solidFill>
                  <a:srgbClr val="24292E"/>
                </a:solidFill>
                <a:effectLst/>
              </a:rPr>
              <a:t>The Steps below outline the how we were able to setup replica Postgres Databases on each team member’s device and make a connection, so our machine learning models were able to access the data.</a:t>
            </a:r>
          </a:p>
          <a:p>
            <a:pPr marL="0" indent="0" algn="l">
              <a:buNone/>
            </a:pPr>
            <a:endParaRPr lang="en-US" sz="1400" b="0" i="0" dirty="0">
              <a:solidFill>
                <a:srgbClr val="24292E"/>
              </a:solidFill>
              <a:effectLst/>
            </a:endParaRPr>
          </a:p>
          <a:p>
            <a:pPr marL="0" indent="0" algn="l">
              <a:buNone/>
            </a:pPr>
            <a:r>
              <a:rPr lang="en-US" sz="1400" dirty="0">
                <a:solidFill>
                  <a:srgbClr val="24292E"/>
                </a:solidFill>
              </a:rPr>
              <a:t>1. Identify </a:t>
            </a:r>
            <a:r>
              <a:rPr lang="en-US" sz="1400" b="0" i="0" dirty="0">
                <a:solidFill>
                  <a:srgbClr val="24292E"/>
                </a:solidFill>
                <a:effectLst/>
              </a:rPr>
              <a:t>the csv files we would like to use for our analysis. </a:t>
            </a:r>
          </a:p>
          <a:p>
            <a:pPr marL="0" indent="0" algn="l">
              <a:buNone/>
            </a:pPr>
            <a:r>
              <a:rPr lang="en-US" sz="1400" b="0" i="0" dirty="0">
                <a:solidFill>
                  <a:srgbClr val="24292E"/>
                </a:solidFill>
                <a:effectLst/>
              </a:rPr>
              <a:t>2. Import the relevant csv files into our notebook as a data frame using pandas so we could review the data. </a:t>
            </a:r>
          </a:p>
          <a:p>
            <a:pPr marL="0" indent="0" algn="l">
              <a:buNone/>
            </a:pPr>
            <a:r>
              <a:rPr lang="en-US" sz="1400" dirty="0">
                <a:solidFill>
                  <a:srgbClr val="24292E"/>
                </a:solidFill>
              </a:rPr>
              <a:t>3. Cl</a:t>
            </a:r>
            <a:r>
              <a:rPr lang="en-US" sz="1400" b="0" i="0" dirty="0">
                <a:solidFill>
                  <a:srgbClr val="24292E"/>
                </a:solidFill>
                <a:effectLst/>
              </a:rPr>
              <a:t>ean the data of irrelevant data columns that were of no use. </a:t>
            </a:r>
          </a:p>
          <a:p>
            <a:pPr marL="0" indent="0" algn="l">
              <a:buNone/>
            </a:pPr>
            <a:r>
              <a:rPr lang="en-US" sz="1400" dirty="0">
                <a:solidFill>
                  <a:srgbClr val="24292E"/>
                </a:solidFill>
              </a:rPr>
              <a:t>4. </a:t>
            </a:r>
            <a:r>
              <a:rPr lang="en-US" sz="1400" b="0" i="0" dirty="0">
                <a:solidFill>
                  <a:srgbClr val="24292E"/>
                </a:solidFill>
                <a:effectLst/>
              </a:rPr>
              <a:t>Create the connection to our Postgres database instance using </a:t>
            </a:r>
            <a:r>
              <a:rPr lang="en-US" sz="1400" b="0" i="0" dirty="0" err="1">
                <a:solidFill>
                  <a:srgbClr val="24292E"/>
                </a:solidFill>
                <a:effectLst/>
              </a:rPr>
              <a:t>sqlAlchemy</a:t>
            </a:r>
            <a:r>
              <a:rPr lang="en-US" sz="1400" b="0" i="0" dirty="0">
                <a:solidFill>
                  <a:srgbClr val="24292E"/>
                </a:solidFill>
                <a:effectLst/>
              </a:rPr>
              <a:t> so we can import the data into tables. </a:t>
            </a:r>
          </a:p>
          <a:p>
            <a:pPr marL="0" indent="0" algn="l">
              <a:buNone/>
            </a:pPr>
            <a:r>
              <a:rPr lang="en-US" sz="1400" dirty="0">
                <a:solidFill>
                  <a:srgbClr val="24292E"/>
                </a:solidFill>
              </a:rPr>
              <a:t>5. </a:t>
            </a:r>
            <a:r>
              <a:rPr lang="en-US" sz="1400" b="0" i="0" dirty="0">
                <a:solidFill>
                  <a:srgbClr val="24292E"/>
                </a:solidFill>
                <a:effectLst/>
              </a:rPr>
              <a:t>Import our partially cleaned data frames into our Postgres Database. </a:t>
            </a:r>
          </a:p>
          <a:p>
            <a:pPr marL="0" indent="0" algn="l">
              <a:buNone/>
            </a:pPr>
            <a:r>
              <a:rPr lang="en-US" sz="1400" dirty="0">
                <a:solidFill>
                  <a:srgbClr val="24292E"/>
                </a:solidFill>
              </a:rPr>
              <a:t>6. </a:t>
            </a:r>
            <a:r>
              <a:rPr lang="en-US" sz="1400" b="0" i="0" dirty="0">
                <a:solidFill>
                  <a:srgbClr val="24292E"/>
                </a:solidFill>
                <a:effectLst/>
              </a:rPr>
              <a:t>Confirm the data imported correctly by using the “</a:t>
            </a:r>
            <a:r>
              <a:rPr lang="en-US" sz="1400" b="0" i="0" dirty="0" err="1">
                <a:solidFill>
                  <a:srgbClr val="24292E"/>
                </a:solidFill>
                <a:effectLst/>
              </a:rPr>
              <a:t>pd.read_sql_table</a:t>
            </a:r>
            <a:r>
              <a:rPr lang="en-US" sz="1400" b="0" i="0" dirty="0">
                <a:solidFill>
                  <a:srgbClr val="24292E"/>
                </a:solidFill>
                <a:effectLst/>
              </a:rPr>
              <a:t>” pandas command. If the import was successful, this will display the designated table in our </a:t>
            </a:r>
            <a:r>
              <a:rPr lang="en-US" sz="1400" b="0" i="0" dirty="0" err="1">
                <a:solidFill>
                  <a:srgbClr val="24292E"/>
                </a:solidFill>
                <a:effectLst/>
              </a:rPr>
              <a:t>Jupyter</a:t>
            </a:r>
            <a:r>
              <a:rPr lang="en-US" sz="1400" b="0" i="0" dirty="0">
                <a:solidFill>
                  <a:srgbClr val="24292E"/>
                </a:solidFill>
                <a:effectLst/>
              </a:rPr>
              <a:t> notebook as a data frame.</a:t>
            </a:r>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75791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Machine Learning Model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Basing the main measures on Mike Trout's core statistics(SO,AB,R,H,HR,G,R and RBIs), we used his metrics as a baseline to look for when deciding our final goal. Also, including the ‘</a:t>
            </a:r>
            <a:r>
              <a:rPr lang="en-US" sz="1400" b="0" i="0" dirty="0" err="1">
                <a:solidFill>
                  <a:srgbClr val="24292E"/>
                </a:solidFill>
                <a:effectLst/>
              </a:rPr>
              <a:t>awardID</a:t>
            </a:r>
            <a:r>
              <a:rPr lang="en-US" sz="1400" b="0" i="0" dirty="0">
                <a:solidFill>
                  <a:srgbClr val="24292E"/>
                </a:solidFill>
                <a:effectLst/>
              </a:rPr>
              <a:t>’, which shows which award each player won, and ‘</a:t>
            </a:r>
            <a:r>
              <a:rPr lang="en-US" sz="1400" b="0" i="0" dirty="0" err="1">
                <a:solidFill>
                  <a:srgbClr val="24292E"/>
                </a:solidFill>
                <a:effectLst/>
              </a:rPr>
              <a:t>lgID</a:t>
            </a:r>
            <a:r>
              <a:rPr lang="en-US" sz="1400" b="0" i="0" dirty="0">
                <a:solidFill>
                  <a:srgbClr val="24292E"/>
                </a:solidFill>
                <a:effectLst/>
              </a:rPr>
              <a:t>’, which shows the league in to see if that had any impact.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400" b="0" i="0" dirty="0" err="1">
                <a:solidFill>
                  <a:srgbClr val="24292E"/>
                </a:solidFill>
                <a:effectLst/>
              </a:rPr>
              <a:t>importances</a:t>
            </a:r>
            <a:r>
              <a:rPr lang="en-US" sz="1400" b="0" i="0" dirty="0">
                <a:solidFill>
                  <a:srgbClr val="24292E"/>
                </a:solidFill>
                <a:effectLst/>
              </a:rPr>
              <a:t> each show the logic behind what determines how much to pay each player.</a:t>
            </a:r>
            <a:endParaRPr lang="en-US" sz="1400" dirty="0"/>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4" y="4606586"/>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r>
              <a:rPr lang="en-US" sz="1100" i="1" dirty="0"/>
              <a:t>Four-Time American League MVP Mike Trout</a:t>
            </a:r>
          </a:p>
        </p:txBody>
      </p:sp>
    </p:spTree>
    <p:extLst>
      <p:ext uri="{BB962C8B-B14F-4D97-AF65-F5344CB8AC3E}">
        <p14:creationId xmlns:p14="http://schemas.microsoft.com/office/powerpoint/2010/main" val="245130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400" b="0" i="0" dirty="0">
                <a:solidFill>
                  <a:srgbClr val="24292E"/>
                </a:solidFill>
                <a:effectLst/>
              </a:rPr>
              <a:t>Now that we have our model – what questions should we ask of it?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sz="1400" dirty="0"/>
          </a:p>
          <a:p>
            <a:pPr marL="0" indent="0">
              <a:spcBef>
                <a:spcPts val="0"/>
              </a:spcBef>
              <a:spcAft>
                <a:spcPts val="0"/>
              </a:spcAft>
              <a:buNone/>
            </a:pPr>
            <a:r>
              <a:rPr lang="en-US" sz="1400" dirty="0"/>
              <a:t>Our initial approach is to examine the impact of salary on the success of a team.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Baseball’s biggest teams – from the New York Yankees to the 2020 World Champion Los Angeles Dodgers – spend big bucks to field teams with famous names and Hall of Fame potential.  But does this always result in success?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Speaking of salary – what statistics do the players with the highest salaries have in common?  Which statistic is the most significant indicator of how much a player should earn, based on historical data?</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Can we predict if a team should win the world series, based on certain statistics?  And what statistics should they be?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318383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970907"/>
            <a:ext cx="4600028" cy="3231654"/>
          </a:xfrm>
          <a:prstGeom prst="rect">
            <a:avLst/>
          </a:prstGeom>
          <a:noFill/>
        </p:spPr>
        <p:txBody>
          <a:bodyPr wrap="square" rtlCol="0">
            <a:spAutoFit/>
          </a:bodyPr>
          <a:lstStyle/>
          <a:p>
            <a:r>
              <a:rPr lang="en-US" sz="1200" b="1" dirty="0"/>
              <a:t>Does Team Salary equal Team Success?</a:t>
            </a:r>
          </a:p>
          <a:p>
            <a:endParaRPr lang="en-US" sz="1200" dirty="0"/>
          </a:p>
          <a:p>
            <a:r>
              <a:rPr lang="en-US" sz="1200" dirty="0"/>
              <a:t>Let’s look at regular season wins from 1985 to 2016.  </a:t>
            </a:r>
          </a:p>
          <a:p>
            <a:endParaRPr lang="en-US" sz="1200" dirty="0"/>
          </a:p>
          <a:p>
            <a:r>
              <a:rPr lang="en-US" sz="1200" dirty="0"/>
              <a:t>On this scatter plot, we can see a positive correlation between the money spent and the amount of wins a team gets.  </a:t>
            </a:r>
          </a:p>
          <a:p>
            <a:endParaRPr lang="en-US" sz="1200" dirty="0"/>
          </a:p>
          <a:p>
            <a:r>
              <a:rPr lang="en-US" sz="1200" dirty="0"/>
              <a:t>However, it’s not a very strong correlation – the R value is only .25</a:t>
            </a:r>
          </a:p>
          <a:p>
            <a:endParaRPr lang="en-US" sz="1200" dirty="0"/>
          </a:p>
          <a:p>
            <a:r>
              <a:rPr lang="en-US" sz="1200" dirty="0"/>
              <a:t>The P-value is also extremely high – over 5.0 – meaning that the relationship doesn’t seem to have an impact on the result.  </a:t>
            </a:r>
          </a:p>
          <a:p>
            <a:endParaRPr lang="en-US" sz="1200" dirty="0"/>
          </a:p>
          <a:p>
            <a:r>
              <a:rPr lang="en-US" sz="1200" dirty="0"/>
              <a:t>This could be due to various factors, including the ballooning of salaries in the 21</a:t>
            </a:r>
            <a:r>
              <a:rPr lang="en-US" sz="1200" baseline="30000" dirty="0"/>
              <a:t>st</a:t>
            </a:r>
            <a:r>
              <a:rPr lang="en-US" sz="12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0907"/>
            <a:ext cx="35433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0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4990551" y="2647207"/>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046988"/>
          </a:xfrm>
          <a:prstGeom prst="rect">
            <a:avLst/>
          </a:prstGeom>
          <a:noFill/>
        </p:spPr>
        <p:txBody>
          <a:bodyPr wrap="square" rtlCol="0">
            <a:spAutoFit/>
          </a:bodyPr>
          <a:lstStyle/>
          <a:p>
            <a:r>
              <a:rPr lang="en-US" sz="1200" b="1" dirty="0"/>
              <a:t>Based on historical data, what statistic is the most important indicator of a player’s earnings? </a:t>
            </a:r>
          </a:p>
          <a:p>
            <a:endParaRPr lang="en-US" sz="1200" dirty="0"/>
          </a:p>
          <a:p>
            <a:r>
              <a:rPr lang="en-US" sz="1200" dirty="0"/>
              <a:t>The feature set we have chosen for this model includes:</a:t>
            </a:r>
          </a:p>
          <a:p>
            <a:endParaRPr lang="en-US" sz="1200" dirty="0"/>
          </a:p>
          <a:p>
            <a:r>
              <a:rPr lang="en-US" sz="1200" dirty="0"/>
              <a:t>SO: Strike-Outs</a:t>
            </a:r>
          </a:p>
          <a:p>
            <a:r>
              <a:rPr lang="en-US" sz="1200" dirty="0"/>
              <a:t>AB: At-Bats</a:t>
            </a:r>
          </a:p>
          <a:p>
            <a:r>
              <a:rPr lang="en-US" sz="1200" dirty="0"/>
              <a:t>G: Games Played</a:t>
            </a:r>
          </a:p>
          <a:p>
            <a:r>
              <a:rPr lang="en-US" sz="1200" dirty="0"/>
              <a:t>RBI: Runs Batted-In</a:t>
            </a:r>
          </a:p>
          <a:p>
            <a:r>
              <a:rPr lang="en-US" sz="1200" dirty="0"/>
              <a:t>R: Runs Scored</a:t>
            </a:r>
          </a:p>
          <a:p>
            <a:r>
              <a:rPr lang="en-US" sz="1200" dirty="0"/>
              <a:t>HR: Home Runs</a:t>
            </a:r>
          </a:p>
          <a:p>
            <a:r>
              <a:rPr lang="en-US" sz="1200" dirty="0"/>
              <a:t>H: Total Hits</a:t>
            </a:r>
          </a:p>
          <a:p>
            <a:endParaRPr lang="en-US" sz="1200" dirty="0"/>
          </a:p>
          <a:p>
            <a:r>
              <a:rPr lang="en-US" sz="1200" dirty="0"/>
              <a:t>Surprisingly, this model indicates that SO’s are the most significant indicator of salary – the only statistic in this set that would be deemed a ‘negative’ on a player’s performance.  </a:t>
            </a:r>
          </a:p>
        </p:txBody>
      </p:sp>
    </p:spTree>
    <p:extLst>
      <p:ext uri="{BB962C8B-B14F-4D97-AF65-F5344CB8AC3E}">
        <p14:creationId xmlns:p14="http://schemas.microsoft.com/office/powerpoint/2010/main" val="1211891194"/>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244</TotalTime>
  <Words>1253</Words>
  <Application>Microsoft Office PowerPoint</Application>
  <PresentationFormat>On-screen Show (4:3)</PresentationFormat>
  <Paragraphs>92</Paragraphs>
  <Slides>10</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template</vt:lpstr>
      <vt:lpstr>Beyond the Batter’s Box</vt:lpstr>
      <vt:lpstr>Overview</vt:lpstr>
      <vt:lpstr>Why Baseball?</vt:lpstr>
      <vt:lpstr>Data Source</vt:lpstr>
      <vt:lpstr>Database Implementation</vt:lpstr>
      <vt:lpstr>Machine Learning Model</vt:lpstr>
      <vt:lpstr>Asking Questions</vt:lpstr>
      <vt:lpstr>Asking Questions</vt:lpstr>
      <vt:lpstr>Asking Questions</vt:lpstr>
      <vt:lpstr>Asking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David Fashbinder</cp:lastModifiedBy>
  <cp:revision>3</cp:revision>
  <dcterms:created xsi:type="dcterms:W3CDTF">2021-03-19T00:09:36Z</dcterms:created>
  <dcterms:modified xsi:type="dcterms:W3CDTF">2021-03-21T03:10:45Z</dcterms:modified>
</cp:coreProperties>
</file>