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59" r:id="rId5"/>
    <p:sldId id="264" r:id="rId6"/>
    <p:sldId id="263" r:id="rId7"/>
    <p:sldId id="260" r:id="rId8"/>
    <p:sldId id="266" r:id="rId9"/>
    <p:sldId id="267" r:id="rId10"/>
    <p:sldId id="265" r:id="rId11"/>
    <p:sldId id="261" r:id="rId12"/>
    <p:sldId id="262" r:id="rId13"/>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5547" autoAdjust="0"/>
  </p:normalViewPr>
  <p:slideViewPr>
    <p:cSldViewPr>
      <p:cViewPr varScale="1">
        <p:scale>
          <a:sx n="105" d="100"/>
          <a:sy n="105" d="100"/>
        </p:scale>
        <p:origin x="1840"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2" d="100"/>
          <a:sy n="102" d="100"/>
        </p:scale>
        <p:origin x="-259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ru-RU"/>
          </a:p>
        </p:txBody>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ru-RU" noProof="0"/>
              <a:t>Click to edit Master text styles</a:t>
            </a:r>
          </a:p>
          <a:p>
            <a:pPr lvl="1"/>
            <a:r>
              <a:rPr lang="ru-RU" noProof="0"/>
              <a:t>Second level</a:t>
            </a:r>
          </a:p>
          <a:p>
            <a:pPr lvl="2"/>
            <a:r>
              <a:rPr lang="ru-RU" noProof="0"/>
              <a:t>Third level</a:t>
            </a:r>
          </a:p>
          <a:p>
            <a:pPr lvl="3"/>
            <a:r>
              <a:rPr lang="ru-RU" noProof="0"/>
              <a:t>Fourth level</a:t>
            </a:r>
          </a:p>
          <a:p>
            <a:pPr lvl="4"/>
            <a:r>
              <a:rPr lang="ru-RU" noProof="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094C4D3-A316-43C9-85F6-B63394E24EC6}"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4</a:t>
            </a:fld>
            <a:endParaRPr lang="ru-RU"/>
          </a:p>
        </p:txBody>
      </p:sp>
    </p:spTree>
    <p:extLst>
      <p:ext uri="{BB962C8B-B14F-4D97-AF65-F5344CB8AC3E}">
        <p14:creationId xmlns:p14="http://schemas.microsoft.com/office/powerpoint/2010/main" val="1631640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8</a:t>
            </a:fld>
            <a:endParaRPr lang="ru-RU"/>
          </a:p>
        </p:txBody>
      </p:sp>
    </p:spTree>
    <p:extLst>
      <p:ext uri="{BB962C8B-B14F-4D97-AF65-F5344CB8AC3E}">
        <p14:creationId xmlns:p14="http://schemas.microsoft.com/office/powerpoint/2010/main" val="865210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9</a:t>
            </a:fld>
            <a:endParaRPr lang="ru-RU"/>
          </a:p>
        </p:txBody>
      </p:sp>
    </p:spTree>
    <p:extLst>
      <p:ext uri="{BB962C8B-B14F-4D97-AF65-F5344CB8AC3E}">
        <p14:creationId xmlns:p14="http://schemas.microsoft.com/office/powerpoint/2010/main" val="1910173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10</a:t>
            </a:fld>
            <a:endParaRPr lang="ru-RU"/>
          </a:p>
        </p:txBody>
      </p:sp>
    </p:spTree>
    <p:extLst>
      <p:ext uri="{BB962C8B-B14F-4D97-AF65-F5344CB8AC3E}">
        <p14:creationId xmlns:p14="http://schemas.microsoft.com/office/powerpoint/2010/main" val="369182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11</a:t>
            </a:fld>
            <a:endParaRPr lang="ru-RU"/>
          </a:p>
        </p:txBody>
      </p:sp>
    </p:spTree>
    <p:extLst>
      <p:ext uri="{BB962C8B-B14F-4D97-AF65-F5344CB8AC3E}">
        <p14:creationId xmlns:p14="http://schemas.microsoft.com/office/powerpoint/2010/main" val="4275734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12</a:t>
            </a:fld>
            <a:endParaRPr lang="ru-RU"/>
          </a:p>
        </p:txBody>
      </p:sp>
    </p:spTree>
    <p:extLst>
      <p:ext uri="{BB962C8B-B14F-4D97-AF65-F5344CB8AC3E}">
        <p14:creationId xmlns:p14="http://schemas.microsoft.com/office/powerpoint/2010/main" val="3831002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auto">
          <a:xfrm>
            <a:off x="3348038" y="2276475"/>
            <a:ext cx="5795962" cy="1081088"/>
          </a:xfrm>
          <a:prstGeom prst="rect">
            <a:avLst/>
          </a:prstGeom>
          <a:solidFill>
            <a:schemeClr val="accent2"/>
          </a:solidFill>
          <a:ln w="9525">
            <a:noFill/>
            <a:miter lim="800000"/>
            <a:headEnd/>
            <a:tailEnd/>
          </a:ln>
          <a:effectLst/>
        </p:spPr>
        <p:txBody>
          <a:bodyPr wrap="none" anchor="ctr"/>
          <a:lstStyle/>
          <a:p>
            <a:pPr>
              <a:defRPr/>
            </a:pPr>
            <a:endParaRPr lang="ru-RU"/>
          </a:p>
        </p:txBody>
      </p:sp>
      <p:sp>
        <p:nvSpPr>
          <p:cNvPr id="5122" name="Rectangle 2"/>
          <p:cNvSpPr>
            <a:spLocks noGrp="1" noChangeArrowheads="1"/>
          </p:cNvSpPr>
          <p:nvPr>
            <p:ph type="ctrTitle"/>
          </p:nvPr>
        </p:nvSpPr>
        <p:spPr>
          <a:xfrm>
            <a:off x="3492500" y="2038350"/>
            <a:ext cx="7162800" cy="1109663"/>
          </a:xfrm>
        </p:spPr>
        <p:txBody>
          <a:bodyPr/>
          <a:lstStyle>
            <a:lvl1pPr>
              <a:defRPr sz="3200">
                <a:solidFill>
                  <a:schemeClr val="bg1"/>
                </a:solidFill>
              </a:defRPr>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3492500" y="2781300"/>
            <a:ext cx="7162800" cy="696913"/>
          </a:xfrm>
        </p:spPr>
        <p:txBody>
          <a:bodyPr/>
          <a:lstStyle>
            <a:lvl1pPr marL="0" indent="0">
              <a:buFontTx/>
              <a:buNone/>
              <a:defRPr sz="2400" b="1">
                <a:solidFill>
                  <a:schemeClr val="bg1"/>
                </a:solidFill>
              </a:defRPr>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10388" y="1912938"/>
            <a:ext cx="1909762" cy="4613275"/>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1176338" y="1912938"/>
            <a:ext cx="5581650" cy="461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1176338" y="2565400"/>
            <a:ext cx="3744912" cy="3960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5073650" y="2565400"/>
            <a:ext cx="3746500" cy="3960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87450" y="1912938"/>
            <a:ext cx="6553200" cy="508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1176338" y="2565400"/>
            <a:ext cx="7643812" cy="3960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1" fontAlgn="base" hangingPunct="1">
        <a:spcBef>
          <a:spcPct val="0"/>
        </a:spcBef>
        <a:spcAft>
          <a:spcPct val="0"/>
        </a:spcAft>
        <a:defRPr sz="3600" b="1">
          <a:solidFill>
            <a:schemeClr val="bg2"/>
          </a:solidFill>
          <a:latin typeface="+mj-lt"/>
          <a:ea typeface="+mj-ea"/>
          <a:cs typeface="+mj-cs"/>
        </a:defRPr>
      </a:lvl1pPr>
      <a:lvl2pPr algn="l" rtl="0" eaLnBrk="1" fontAlgn="base" hangingPunct="1">
        <a:spcBef>
          <a:spcPct val="0"/>
        </a:spcBef>
        <a:spcAft>
          <a:spcPct val="0"/>
        </a:spcAft>
        <a:defRPr sz="3600" b="1">
          <a:solidFill>
            <a:schemeClr val="bg2"/>
          </a:solidFill>
          <a:latin typeface="Arial" charset="0"/>
        </a:defRPr>
      </a:lvl2pPr>
      <a:lvl3pPr algn="l" rtl="0" eaLnBrk="1" fontAlgn="base" hangingPunct="1">
        <a:spcBef>
          <a:spcPct val="0"/>
        </a:spcBef>
        <a:spcAft>
          <a:spcPct val="0"/>
        </a:spcAft>
        <a:defRPr sz="3600" b="1">
          <a:solidFill>
            <a:schemeClr val="bg2"/>
          </a:solidFill>
          <a:latin typeface="Arial" charset="0"/>
        </a:defRPr>
      </a:lvl3pPr>
      <a:lvl4pPr algn="l" rtl="0" eaLnBrk="1" fontAlgn="base" hangingPunct="1">
        <a:spcBef>
          <a:spcPct val="0"/>
        </a:spcBef>
        <a:spcAft>
          <a:spcPct val="0"/>
        </a:spcAft>
        <a:defRPr sz="3600" b="1">
          <a:solidFill>
            <a:schemeClr val="bg2"/>
          </a:solidFill>
          <a:latin typeface="Arial" charset="0"/>
        </a:defRPr>
      </a:lvl4pPr>
      <a:lvl5pPr algn="l" rtl="0" eaLnBrk="1" fontAlgn="base" hangingPunct="1">
        <a:spcBef>
          <a:spcPct val="0"/>
        </a:spcBef>
        <a:spcAft>
          <a:spcPct val="0"/>
        </a:spcAft>
        <a:defRPr sz="3600" b="1">
          <a:solidFill>
            <a:schemeClr val="bg2"/>
          </a:solidFill>
          <a:latin typeface="Arial" charset="0"/>
        </a:defRPr>
      </a:lvl5pPr>
      <a:lvl6pPr marL="457200" algn="l" rtl="0" eaLnBrk="1" fontAlgn="base" hangingPunct="1">
        <a:spcBef>
          <a:spcPct val="0"/>
        </a:spcBef>
        <a:spcAft>
          <a:spcPct val="0"/>
        </a:spcAft>
        <a:defRPr sz="3600" b="1">
          <a:solidFill>
            <a:schemeClr val="bg2"/>
          </a:solidFill>
          <a:latin typeface="Arial" charset="0"/>
        </a:defRPr>
      </a:lvl6pPr>
      <a:lvl7pPr marL="914400" algn="l" rtl="0" eaLnBrk="1" fontAlgn="base" hangingPunct="1">
        <a:spcBef>
          <a:spcPct val="0"/>
        </a:spcBef>
        <a:spcAft>
          <a:spcPct val="0"/>
        </a:spcAft>
        <a:defRPr sz="3600" b="1">
          <a:solidFill>
            <a:schemeClr val="bg2"/>
          </a:solidFill>
          <a:latin typeface="Arial" charset="0"/>
        </a:defRPr>
      </a:lvl7pPr>
      <a:lvl8pPr marL="1371600" algn="l" rtl="0" eaLnBrk="1" fontAlgn="base" hangingPunct="1">
        <a:spcBef>
          <a:spcPct val="0"/>
        </a:spcBef>
        <a:spcAft>
          <a:spcPct val="0"/>
        </a:spcAft>
        <a:defRPr sz="3600" b="1">
          <a:solidFill>
            <a:schemeClr val="bg2"/>
          </a:solidFill>
          <a:latin typeface="Arial" charset="0"/>
        </a:defRPr>
      </a:lvl8pPr>
      <a:lvl9pPr marL="1828800" algn="l" rtl="0" eaLnBrk="1" fontAlgn="base" hangingPunct="1">
        <a:spcBef>
          <a:spcPct val="0"/>
        </a:spcBef>
        <a:spcAft>
          <a:spcPct val="0"/>
        </a:spcAft>
        <a:defRPr sz="3600" b="1">
          <a:solidFill>
            <a:schemeClr val="bg2"/>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seanlahman.com/baseball-archive/statistic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779838" y="2060575"/>
            <a:ext cx="4906962" cy="1109663"/>
          </a:xfrm>
          <a:noFill/>
        </p:spPr>
        <p:txBody>
          <a:bodyPr/>
          <a:lstStyle/>
          <a:p>
            <a:pPr eaLnBrk="1" hangingPunct="1"/>
            <a:r>
              <a:rPr lang="en-US" dirty="0"/>
              <a:t>Beyond the Batter’s Box</a:t>
            </a:r>
            <a:endParaRPr lang="uk-UA" dirty="0"/>
          </a:p>
        </p:txBody>
      </p:sp>
      <p:sp>
        <p:nvSpPr>
          <p:cNvPr id="3075" name="Rectangle 3"/>
          <p:cNvSpPr>
            <a:spLocks noGrp="1" noChangeArrowheads="1"/>
          </p:cNvSpPr>
          <p:nvPr>
            <p:ph type="subTitle" idx="1"/>
          </p:nvPr>
        </p:nvSpPr>
        <p:spPr>
          <a:xfrm>
            <a:off x="3795713" y="2809875"/>
            <a:ext cx="4891087" cy="433388"/>
          </a:xfrm>
        </p:spPr>
        <p:txBody>
          <a:bodyPr/>
          <a:lstStyle/>
          <a:p>
            <a:pPr eaLnBrk="1" hangingPunct="1">
              <a:lnSpc>
                <a:spcPct val="90000"/>
              </a:lnSpc>
            </a:pPr>
            <a:r>
              <a:rPr lang="en-US" sz="1400" i="1" dirty="0"/>
              <a:t>Analyzing the Winners &amp; Losers of America’s Pastime</a:t>
            </a:r>
            <a:endParaRPr lang="uk-UA" sz="1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Answering Questions</a:t>
            </a:r>
            <a:endParaRPr lang="uk-UA" sz="3200" dirty="0">
              <a:solidFill>
                <a:schemeClr val="accent2"/>
              </a:solidFill>
            </a:endParaRPr>
          </a:p>
        </p:txBody>
      </p:sp>
      <p:sp>
        <p:nvSpPr>
          <p:cNvPr id="5" name="TextBox 4">
            <a:extLst>
              <a:ext uri="{FF2B5EF4-FFF2-40B4-BE49-F238E27FC236}">
                <a16:creationId xmlns:a16="http://schemas.microsoft.com/office/drawing/2014/main" id="{27FDFBF3-BDE4-42DA-89EF-652788DF2A14}"/>
              </a:ext>
            </a:extLst>
          </p:cNvPr>
          <p:cNvSpPr txBox="1"/>
          <p:nvPr/>
        </p:nvSpPr>
        <p:spPr>
          <a:xfrm>
            <a:off x="228600" y="2514600"/>
            <a:ext cx="4800600" cy="4185761"/>
          </a:xfrm>
          <a:prstGeom prst="rect">
            <a:avLst/>
          </a:prstGeom>
          <a:noFill/>
        </p:spPr>
        <p:txBody>
          <a:bodyPr wrap="square" rtlCol="0">
            <a:spAutoFit/>
          </a:bodyPr>
          <a:lstStyle/>
          <a:p>
            <a:r>
              <a:rPr lang="en-US" sz="1400" b="1" dirty="0"/>
              <a:t>Does Team Salary equal Team Success?</a:t>
            </a:r>
          </a:p>
          <a:p>
            <a:endParaRPr lang="en-US" sz="1400" dirty="0"/>
          </a:p>
          <a:p>
            <a:r>
              <a:rPr lang="en-US" sz="1400" dirty="0"/>
              <a:t>Let’s look at regular season wins from 1985 to 2016.  </a:t>
            </a:r>
          </a:p>
          <a:p>
            <a:endParaRPr lang="en-US" sz="1400" dirty="0"/>
          </a:p>
          <a:p>
            <a:r>
              <a:rPr lang="en-US" sz="1400" dirty="0"/>
              <a:t>On this scatter plot, we can see a positive correlation between the money spent and the amount of wins a team gets.  </a:t>
            </a:r>
          </a:p>
          <a:p>
            <a:endParaRPr lang="en-US" sz="1400" dirty="0"/>
          </a:p>
          <a:p>
            <a:r>
              <a:rPr lang="en-US" sz="1400" dirty="0"/>
              <a:t>However, it’s not a very strong correlation – the R value is only .25</a:t>
            </a:r>
          </a:p>
          <a:p>
            <a:endParaRPr lang="en-US" sz="1400" dirty="0"/>
          </a:p>
          <a:p>
            <a:r>
              <a:rPr lang="en-US" sz="1400" dirty="0"/>
              <a:t>The P-value is also extremely high – over 5.0 – meaning that the relationship doesn’t seem to have an impact on the result.  </a:t>
            </a:r>
          </a:p>
          <a:p>
            <a:endParaRPr lang="en-US" sz="1400" dirty="0"/>
          </a:p>
          <a:p>
            <a:r>
              <a:rPr lang="en-US" sz="1400" dirty="0"/>
              <a:t>This could be due to various factors, including the ballooning of salaries in the 21</a:t>
            </a:r>
            <a:r>
              <a:rPr lang="en-US" sz="1400" baseline="30000" dirty="0"/>
              <a:t>st</a:t>
            </a:r>
            <a:r>
              <a:rPr lang="en-US" sz="1400" dirty="0"/>
              <a:t> century.  But one thing’s clear, your overall team expenditure doesn’t always equal success, especially in the regular season.  </a:t>
            </a:r>
          </a:p>
        </p:txBody>
      </p:sp>
      <p:pic>
        <p:nvPicPr>
          <p:cNvPr id="1026" name="Picture 2">
            <a:extLst>
              <a:ext uri="{FF2B5EF4-FFF2-40B4-BE49-F238E27FC236}">
                <a16:creationId xmlns:a16="http://schemas.microsoft.com/office/drawing/2014/main" id="{A14FFD17-C31F-484D-8664-997C28C2DD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373992"/>
            <a:ext cx="354330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503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Answering Questions</a:t>
            </a:r>
            <a:endParaRPr lang="uk-UA" sz="3200" dirty="0">
              <a:solidFill>
                <a:schemeClr val="accent2"/>
              </a:solidFill>
            </a:endParaRPr>
          </a:p>
        </p:txBody>
      </p:sp>
      <p:pic>
        <p:nvPicPr>
          <p:cNvPr id="3" name="Picture 2">
            <a:extLst>
              <a:ext uri="{FF2B5EF4-FFF2-40B4-BE49-F238E27FC236}">
                <a16:creationId xmlns:a16="http://schemas.microsoft.com/office/drawing/2014/main" id="{D2F2E2CE-20C7-4D97-B37B-E32164BFD9BA}"/>
              </a:ext>
            </a:extLst>
          </p:cNvPr>
          <p:cNvPicPr>
            <a:picLocks noChangeAspect="1"/>
          </p:cNvPicPr>
          <p:nvPr/>
        </p:nvPicPr>
        <p:blipFill>
          <a:blip r:embed="rId3"/>
          <a:stretch>
            <a:fillRect/>
          </a:stretch>
        </p:blipFill>
        <p:spPr>
          <a:xfrm>
            <a:off x="5105400" y="2819400"/>
            <a:ext cx="3934374" cy="3391373"/>
          </a:xfrm>
          <a:prstGeom prst="rect">
            <a:avLst/>
          </a:prstGeom>
        </p:spPr>
      </p:pic>
      <p:sp>
        <p:nvSpPr>
          <p:cNvPr id="5" name="TextBox 4">
            <a:extLst>
              <a:ext uri="{FF2B5EF4-FFF2-40B4-BE49-F238E27FC236}">
                <a16:creationId xmlns:a16="http://schemas.microsoft.com/office/drawing/2014/main" id="{27FDFBF3-BDE4-42DA-89EF-652788DF2A14}"/>
              </a:ext>
            </a:extLst>
          </p:cNvPr>
          <p:cNvSpPr txBox="1"/>
          <p:nvPr/>
        </p:nvSpPr>
        <p:spPr>
          <a:xfrm>
            <a:off x="228600" y="2819400"/>
            <a:ext cx="4600028" cy="3970318"/>
          </a:xfrm>
          <a:prstGeom prst="rect">
            <a:avLst/>
          </a:prstGeom>
          <a:noFill/>
        </p:spPr>
        <p:txBody>
          <a:bodyPr wrap="square" rtlCol="0">
            <a:spAutoFit/>
          </a:bodyPr>
          <a:lstStyle/>
          <a:p>
            <a:r>
              <a:rPr lang="en-US" sz="1400" b="1" dirty="0"/>
              <a:t>Based on historical data, what statistic is the most important indicator of a player’s earnings? </a:t>
            </a:r>
          </a:p>
          <a:p>
            <a:endParaRPr lang="en-US" sz="1400" dirty="0"/>
          </a:p>
          <a:p>
            <a:r>
              <a:rPr lang="en-US" sz="1400" dirty="0"/>
              <a:t>The feature set we have chosen for this machine learning task includes:</a:t>
            </a:r>
          </a:p>
          <a:p>
            <a:endParaRPr lang="en-US" sz="1400" dirty="0"/>
          </a:p>
          <a:p>
            <a:r>
              <a:rPr lang="en-US" sz="1400" dirty="0"/>
              <a:t>SO: Strike-Outs</a:t>
            </a:r>
          </a:p>
          <a:p>
            <a:r>
              <a:rPr lang="en-US" sz="1400" dirty="0"/>
              <a:t>AB: At-Bats</a:t>
            </a:r>
          </a:p>
          <a:p>
            <a:r>
              <a:rPr lang="en-US" sz="1400" dirty="0"/>
              <a:t>G: Games Played</a:t>
            </a:r>
          </a:p>
          <a:p>
            <a:r>
              <a:rPr lang="en-US" sz="1400" dirty="0"/>
              <a:t>RBI: Runs Batted-In</a:t>
            </a:r>
          </a:p>
          <a:p>
            <a:r>
              <a:rPr lang="en-US" sz="1400" dirty="0"/>
              <a:t>R: Runs Scored</a:t>
            </a:r>
          </a:p>
          <a:p>
            <a:r>
              <a:rPr lang="en-US" sz="1400" dirty="0"/>
              <a:t>HR: Home Runs</a:t>
            </a:r>
          </a:p>
          <a:p>
            <a:r>
              <a:rPr lang="en-US" sz="1400" dirty="0"/>
              <a:t>H: Total Hits</a:t>
            </a:r>
          </a:p>
          <a:p>
            <a:endParaRPr lang="en-US" sz="1400" dirty="0"/>
          </a:p>
          <a:p>
            <a:r>
              <a:rPr lang="en-US" sz="1400" dirty="0"/>
              <a:t>Surprisingly, this model indicates that SO’s are the most significant indicator of salary – the only statistic in this set that would be deemed a ‘negative’ on a player’s performance.  </a:t>
            </a:r>
          </a:p>
        </p:txBody>
      </p:sp>
    </p:spTree>
    <p:extLst>
      <p:ext uri="{BB962C8B-B14F-4D97-AF65-F5344CB8AC3E}">
        <p14:creationId xmlns:p14="http://schemas.microsoft.com/office/powerpoint/2010/main" val="1211891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Answering Questions</a:t>
            </a:r>
            <a:endParaRPr lang="uk-UA" sz="3200" dirty="0">
              <a:solidFill>
                <a:schemeClr val="accent2"/>
              </a:solidFill>
            </a:endParaRPr>
          </a:p>
        </p:txBody>
      </p:sp>
      <p:sp>
        <p:nvSpPr>
          <p:cNvPr id="4" name="TextBox 3">
            <a:extLst>
              <a:ext uri="{FF2B5EF4-FFF2-40B4-BE49-F238E27FC236}">
                <a16:creationId xmlns:a16="http://schemas.microsoft.com/office/drawing/2014/main" id="{129137F0-217C-400B-B5D8-7EA6493D90B5}"/>
              </a:ext>
            </a:extLst>
          </p:cNvPr>
          <p:cNvSpPr txBox="1"/>
          <p:nvPr/>
        </p:nvSpPr>
        <p:spPr>
          <a:xfrm>
            <a:off x="304800" y="5089496"/>
            <a:ext cx="3934374" cy="1569660"/>
          </a:xfrm>
          <a:prstGeom prst="rect">
            <a:avLst/>
          </a:prstGeom>
          <a:noFill/>
        </p:spPr>
        <p:txBody>
          <a:bodyPr wrap="square" rtlCol="0">
            <a:spAutoFit/>
          </a:bodyPr>
          <a:lstStyle/>
          <a:p>
            <a:r>
              <a:rPr lang="en-US" sz="1200" dirty="0"/>
              <a:t>Just because SO’s are the biggest indicator that predicts salary in our model, doesn’t mean that a player with the most SO’s should earn the highest pay.  </a:t>
            </a:r>
          </a:p>
          <a:p>
            <a:endParaRPr lang="en-US" sz="1200" dirty="0"/>
          </a:p>
          <a:p>
            <a:r>
              <a:rPr lang="en-US" sz="1200" dirty="0"/>
              <a:t>Slugging Percentage (SLG) is the reflection of Strike-Outs in the game’s highest paid players.  </a:t>
            </a:r>
          </a:p>
          <a:p>
            <a:endParaRPr lang="en-US" sz="1200" dirty="0"/>
          </a:p>
          <a:p>
            <a:endParaRPr lang="en-US" sz="1200" dirty="0"/>
          </a:p>
        </p:txBody>
      </p:sp>
      <p:sp>
        <p:nvSpPr>
          <p:cNvPr id="2" name="TextBox 1">
            <a:extLst>
              <a:ext uri="{FF2B5EF4-FFF2-40B4-BE49-F238E27FC236}">
                <a16:creationId xmlns:a16="http://schemas.microsoft.com/office/drawing/2014/main" id="{690B3770-BB54-4B16-B2BB-A1F0F3734539}"/>
              </a:ext>
            </a:extLst>
          </p:cNvPr>
          <p:cNvSpPr txBox="1"/>
          <p:nvPr/>
        </p:nvSpPr>
        <p:spPr>
          <a:xfrm>
            <a:off x="383275" y="6289824"/>
            <a:ext cx="3172374" cy="369332"/>
          </a:xfrm>
          <a:prstGeom prst="rect">
            <a:avLst/>
          </a:prstGeom>
          <a:noFill/>
        </p:spPr>
        <p:txBody>
          <a:bodyPr wrap="square" rtlCol="0">
            <a:spAutoFit/>
          </a:bodyPr>
          <a:lstStyle/>
          <a:p>
            <a:r>
              <a:rPr lang="en-US" dirty="0"/>
              <a:t>SLG = Total Bases / At-Bats</a:t>
            </a:r>
          </a:p>
        </p:txBody>
      </p:sp>
      <p:sp>
        <p:nvSpPr>
          <p:cNvPr id="7" name="TextBox 6">
            <a:extLst>
              <a:ext uri="{FF2B5EF4-FFF2-40B4-BE49-F238E27FC236}">
                <a16:creationId xmlns:a16="http://schemas.microsoft.com/office/drawing/2014/main" id="{31019992-6E6F-463B-9DEB-A73AAE25A9E6}"/>
              </a:ext>
            </a:extLst>
          </p:cNvPr>
          <p:cNvSpPr txBox="1"/>
          <p:nvPr/>
        </p:nvSpPr>
        <p:spPr>
          <a:xfrm>
            <a:off x="4410074" y="4992469"/>
            <a:ext cx="4419600" cy="646331"/>
          </a:xfrm>
          <a:prstGeom prst="rect">
            <a:avLst/>
          </a:prstGeom>
          <a:noFill/>
        </p:spPr>
        <p:txBody>
          <a:bodyPr wrap="square" rtlCol="0">
            <a:spAutoFit/>
          </a:bodyPr>
          <a:lstStyle/>
          <a:p>
            <a:r>
              <a:rPr lang="en-US" dirty="0"/>
              <a:t>Total Bases = (Singles) + (2 x Doubles) + (3 x Triples) + (4 x Home Runs)</a:t>
            </a:r>
          </a:p>
        </p:txBody>
      </p:sp>
      <p:sp>
        <p:nvSpPr>
          <p:cNvPr id="9" name="TextBox 8">
            <a:extLst>
              <a:ext uri="{FF2B5EF4-FFF2-40B4-BE49-F238E27FC236}">
                <a16:creationId xmlns:a16="http://schemas.microsoft.com/office/drawing/2014/main" id="{4C89C8A8-819D-448A-ADF7-50DE7253582F}"/>
              </a:ext>
            </a:extLst>
          </p:cNvPr>
          <p:cNvSpPr txBox="1"/>
          <p:nvPr/>
        </p:nvSpPr>
        <p:spPr>
          <a:xfrm>
            <a:off x="4410074" y="5638800"/>
            <a:ext cx="3934374" cy="1384995"/>
          </a:xfrm>
          <a:prstGeom prst="rect">
            <a:avLst/>
          </a:prstGeom>
          <a:noFill/>
        </p:spPr>
        <p:txBody>
          <a:bodyPr wrap="square" rtlCol="0">
            <a:spAutoFit/>
          </a:bodyPr>
          <a:lstStyle/>
          <a:p>
            <a:r>
              <a:rPr lang="en-US" sz="1200" dirty="0"/>
              <a:t>In this scatterplot, we can see that the players on the right side – who have the most SO’s – have larger circles than the players on the left.  This means they have larger salaries.  This tracks with teams wanting to pay players with the most HR-potential large salaries.</a:t>
            </a:r>
          </a:p>
          <a:p>
            <a:endParaRPr lang="en-US" sz="1200" dirty="0"/>
          </a:p>
          <a:p>
            <a:endParaRPr lang="en-US" sz="1200" dirty="0"/>
          </a:p>
        </p:txBody>
      </p:sp>
      <p:pic>
        <p:nvPicPr>
          <p:cNvPr id="10" name="Picture 9">
            <a:extLst>
              <a:ext uri="{FF2B5EF4-FFF2-40B4-BE49-F238E27FC236}">
                <a16:creationId xmlns:a16="http://schemas.microsoft.com/office/drawing/2014/main" id="{6EEDDBEC-22A1-4F52-BE7D-A8E79FACD3A4}"/>
              </a:ext>
            </a:extLst>
          </p:cNvPr>
          <p:cNvPicPr>
            <a:picLocks noChangeAspect="1"/>
          </p:cNvPicPr>
          <p:nvPr/>
        </p:nvPicPr>
        <p:blipFill>
          <a:blip r:embed="rId3"/>
          <a:stretch>
            <a:fillRect/>
          </a:stretch>
        </p:blipFill>
        <p:spPr>
          <a:xfrm>
            <a:off x="383275" y="2305070"/>
            <a:ext cx="8072649" cy="2493090"/>
          </a:xfrm>
          <a:prstGeom prst="rect">
            <a:avLst/>
          </a:prstGeom>
        </p:spPr>
      </p:pic>
    </p:spTree>
    <p:extLst>
      <p:ext uri="{BB962C8B-B14F-4D97-AF65-F5344CB8AC3E}">
        <p14:creationId xmlns:p14="http://schemas.microsoft.com/office/powerpoint/2010/main" val="3272326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US" sz="3200" dirty="0">
                <a:solidFill>
                  <a:schemeClr val="accent2"/>
                </a:solidFill>
              </a:rPr>
              <a:t>Overview</a:t>
            </a:r>
            <a:endParaRPr lang="uk-UA" sz="3200" dirty="0">
              <a:solidFill>
                <a:schemeClr val="accent2"/>
              </a:solidFill>
            </a:endParaRPr>
          </a:p>
        </p:txBody>
      </p:sp>
      <p:sp>
        <p:nvSpPr>
          <p:cNvPr id="4099" name="Rectangle 3"/>
          <p:cNvSpPr>
            <a:spLocks noGrp="1" noChangeArrowheads="1"/>
          </p:cNvSpPr>
          <p:nvPr>
            <p:ph type="body" idx="1"/>
          </p:nvPr>
        </p:nvSpPr>
        <p:spPr>
          <a:xfrm>
            <a:off x="1176338" y="2782888"/>
            <a:ext cx="7643812" cy="3959225"/>
          </a:xfrm>
        </p:spPr>
        <p:txBody>
          <a:bodyPr/>
          <a:lstStyle/>
          <a:p>
            <a:pPr marL="0" lvl="0" indent="0" algn="l" rtl="0">
              <a:spcBef>
                <a:spcPts val="0"/>
              </a:spcBef>
              <a:spcAft>
                <a:spcPts val="0"/>
              </a:spcAft>
              <a:buNone/>
            </a:pPr>
            <a:r>
              <a:rPr lang="en-US" sz="2000" dirty="0"/>
              <a:t>In this presentation, we will be analyzing a deep pool of data focused on Major League Baseball teams.</a:t>
            </a:r>
          </a:p>
          <a:p>
            <a:pPr marL="0" lvl="0" indent="0" algn="l" rtl="0">
              <a:spcBef>
                <a:spcPts val="1200"/>
              </a:spcBef>
              <a:spcAft>
                <a:spcPts val="0"/>
              </a:spcAft>
              <a:buNone/>
            </a:pPr>
            <a:endParaRPr lang="en-US" sz="2000" dirty="0"/>
          </a:p>
          <a:p>
            <a:pPr marL="0" lvl="0" indent="0" algn="l" rtl="0">
              <a:spcBef>
                <a:spcPts val="1200"/>
              </a:spcBef>
              <a:spcAft>
                <a:spcPts val="0"/>
              </a:spcAft>
              <a:buNone/>
            </a:pPr>
            <a:r>
              <a:rPr lang="en-US" sz="2000" dirty="0"/>
              <a:t>We have created a machine learning model that is capable of predicting performance as a function of salary - specifically in regards to:</a:t>
            </a:r>
          </a:p>
          <a:p>
            <a:pPr marL="457200" lvl="0" indent="-342900" algn="l" rtl="0">
              <a:spcBef>
                <a:spcPts val="1200"/>
              </a:spcBef>
              <a:spcAft>
                <a:spcPts val="0"/>
              </a:spcAft>
              <a:buSzPts val="1800"/>
              <a:buChar char="●"/>
            </a:pPr>
            <a:r>
              <a:rPr lang="en-US" sz="2000" dirty="0"/>
              <a:t>Batting: Hits, Average, Runs, Home Runs, Extra Base Hits, Strike Outs, Walks</a:t>
            </a:r>
          </a:p>
          <a:p>
            <a:pPr marL="457200" lvl="0" indent="-342900" algn="l" rtl="0">
              <a:spcBef>
                <a:spcPts val="0"/>
              </a:spcBef>
              <a:spcAft>
                <a:spcPts val="0"/>
              </a:spcAft>
              <a:buSzPts val="1800"/>
              <a:buChar char="●"/>
            </a:pPr>
            <a:r>
              <a:rPr lang="en-US" sz="2000" dirty="0"/>
              <a:t>Pitching: Strike Outs, Outs, FIP, BAA, Innings, and ERA</a:t>
            </a:r>
            <a:endParaRPr lang="uk-UA"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Why Baseball?</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lvl="0" indent="0" algn="l" rtl="0">
              <a:spcBef>
                <a:spcPts val="0"/>
              </a:spcBef>
              <a:spcAft>
                <a:spcPts val="0"/>
              </a:spcAft>
              <a:buNone/>
            </a:pPr>
            <a:r>
              <a:rPr lang="en-US" sz="2000" dirty="0"/>
              <a:t>This topic was selected not just for our love of baseball, but because America’s Pastime has been around for over 120 years, and has an immense volume of data available for a machine learning model to incorporate.  Between fans of the game, historians, front-office types and gamblers, there will always be people interested in this data and the answers it holds.</a:t>
            </a:r>
          </a:p>
          <a:p>
            <a:pPr marL="0" lvl="0" indent="0" algn="l" rtl="0">
              <a:spcBef>
                <a:spcPts val="1200"/>
              </a:spcBef>
              <a:spcAft>
                <a:spcPts val="1200"/>
              </a:spcAft>
              <a:buNone/>
            </a:pPr>
            <a:r>
              <a:rPr lang="en-US" sz="2000" dirty="0"/>
              <a:t>Some teams like the New York Yankees have a strong legacy of both spending money and winning championships.  Other teams like the Tampa Bay Rays have had significant success (still chasing their championship), and have barely spent anything.  We want to find out which strategy makes the most sense, and we’re going to use machine learning to do it.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t>Data Source</a:t>
            </a:r>
            <a:endParaRPr lang="uk-UA" sz="3200" dirty="0">
              <a:solidFill>
                <a:schemeClr val="accent2"/>
              </a:solidFill>
            </a:endParaRPr>
          </a:p>
        </p:txBody>
      </p:sp>
      <p:sp>
        <p:nvSpPr>
          <p:cNvPr id="4099" name="Rectangle 3"/>
          <p:cNvSpPr>
            <a:spLocks noGrp="1" noChangeArrowheads="1"/>
          </p:cNvSpPr>
          <p:nvPr>
            <p:ph type="body" idx="1"/>
          </p:nvPr>
        </p:nvSpPr>
        <p:spPr>
          <a:xfrm>
            <a:off x="1176338" y="2782888"/>
            <a:ext cx="7643812" cy="3959225"/>
          </a:xfrm>
        </p:spPr>
        <p:txBody>
          <a:bodyPr/>
          <a:lstStyle/>
          <a:p>
            <a:pPr marL="0" lvl="0" indent="0" algn="l" rtl="0">
              <a:spcBef>
                <a:spcPts val="0"/>
              </a:spcBef>
              <a:spcAft>
                <a:spcPts val="0"/>
              </a:spcAft>
              <a:buNone/>
            </a:pPr>
            <a:r>
              <a:rPr lang="en-US" sz="2000" dirty="0"/>
              <a:t>We’re leveraging an amazing open-source data center for Major League Baseball, the </a:t>
            </a:r>
            <a:r>
              <a:rPr lang="en-US" sz="2000" dirty="0" err="1"/>
              <a:t>Lahman</a:t>
            </a:r>
            <a:r>
              <a:rPr lang="en-US" sz="2000" dirty="0"/>
              <a:t> Database, which can be found here: </a:t>
            </a:r>
            <a:r>
              <a:rPr lang="en-US" sz="2000" u="sng" dirty="0">
                <a:solidFill>
                  <a:schemeClr val="hlink"/>
                </a:solidFill>
                <a:hlinkClick r:id="rId3"/>
              </a:rPr>
              <a:t>http://www.seanlahman.com/baseball-archive/statistics/</a:t>
            </a:r>
            <a:endParaRPr lang="en-US" sz="2000" dirty="0"/>
          </a:p>
          <a:p>
            <a:pPr marL="0" lvl="0" indent="0" algn="l" rtl="0">
              <a:spcBef>
                <a:spcPts val="1200"/>
              </a:spcBef>
              <a:spcAft>
                <a:spcPts val="1200"/>
              </a:spcAft>
              <a:buNone/>
            </a:pPr>
            <a:r>
              <a:rPr lang="en-US" sz="2000" dirty="0"/>
              <a:t>Each zip file contains CSV documents that cover topics of interest in baseball.  The data goes back all the way to 1871, so we can have confidence in the model’s depth of information.  </a:t>
            </a:r>
          </a:p>
          <a:p>
            <a:pPr marL="0" lvl="0" indent="0" algn="l" rtl="0">
              <a:spcBef>
                <a:spcPts val="1200"/>
              </a:spcBef>
              <a:spcAft>
                <a:spcPts val="1200"/>
              </a:spcAft>
              <a:buNone/>
            </a:pPr>
            <a:r>
              <a:rPr lang="en-US" sz="2000" dirty="0"/>
              <a:t>For this project, we’re only using data from 1988-2016, due to the quickly increasing rate of pay for baseball players starting in the late 80’s.  </a:t>
            </a:r>
          </a:p>
        </p:txBody>
      </p:sp>
    </p:spTree>
    <p:extLst>
      <p:ext uri="{BB962C8B-B14F-4D97-AF65-F5344CB8AC3E}">
        <p14:creationId xmlns:p14="http://schemas.microsoft.com/office/powerpoint/2010/main" val="284853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Asking Questions</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indent="0">
              <a:spcBef>
                <a:spcPts val="0"/>
              </a:spcBef>
              <a:spcAft>
                <a:spcPts val="0"/>
              </a:spcAft>
              <a:buNone/>
            </a:pPr>
            <a:endParaRPr lang="en-US" sz="1400" b="0" i="0" dirty="0">
              <a:solidFill>
                <a:srgbClr val="24292E"/>
              </a:solidFill>
              <a:effectLst/>
            </a:endParaRPr>
          </a:p>
          <a:p>
            <a:pPr marL="0" indent="0">
              <a:spcBef>
                <a:spcPts val="0"/>
              </a:spcBef>
              <a:spcAft>
                <a:spcPts val="0"/>
              </a:spcAft>
              <a:buNone/>
            </a:pPr>
            <a:r>
              <a:rPr lang="en-US" sz="1600" b="0" i="0" dirty="0">
                <a:solidFill>
                  <a:srgbClr val="24292E"/>
                </a:solidFill>
                <a:effectLst/>
              </a:rPr>
              <a:t>Now that we have our model – what questions should we ask of it?  </a:t>
            </a: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endParaRPr lang="en-US" sz="1600" dirty="0"/>
          </a:p>
          <a:p>
            <a:pPr marL="0" indent="0">
              <a:spcBef>
                <a:spcPts val="0"/>
              </a:spcBef>
              <a:spcAft>
                <a:spcPts val="0"/>
              </a:spcAft>
              <a:buNone/>
            </a:pPr>
            <a:r>
              <a:rPr lang="en-US" sz="1600" dirty="0"/>
              <a:t>Our initial approach is to examine the impact of salary on the success of a team.  </a:t>
            </a:r>
          </a:p>
          <a:p>
            <a:pPr marL="0" indent="0">
              <a:spcBef>
                <a:spcPts val="0"/>
              </a:spcBef>
              <a:spcAft>
                <a:spcPts val="0"/>
              </a:spcAft>
              <a:buNone/>
            </a:pPr>
            <a:endParaRPr lang="en-US" sz="1600" dirty="0"/>
          </a:p>
          <a:p>
            <a:pPr marL="0" indent="0">
              <a:spcBef>
                <a:spcPts val="0"/>
              </a:spcBef>
              <a:spcAft>
                <a:spcPts val="0"/>
              </a:spcAft>
              <a:buNone/>
            </a:pPr>
            <a:endParaRPr lang="en-US" sz="1600" dirty="0"/>
          </a:p>
          <a:p>
            <a:pPr marL="0" indent="0">
              <a:spcBef>
                <a:spcPts val="0"/>
              </a:spcBef>
              <a:spcAft>
                <a:spcPts val="0"/>
              </a:spcAft>
              <a:buNone/>
            </a:pPr>
            <a:r>
              <a:rPr lang="en-US" sz="1600" dirty="0"/>
              <a:t>Baseball’s biggest teams – from the New York Yankees to the 2020 World Champion Los Angeles Dodgers – spend big bucks to field teams with famous names and Hall of Fame potential.  But does this always result in success?</a:t>
            </a:r>
          </a:p>
          <a:p>
            <a:pPr marL="0" indent="0">
              <a:spcBef>
                <a:spcPts val="0"/>
              </a:spcBef>
              <a:spcAft>
                <a:spcPts val="0"/>
              </a:spcAft>
              <a:buNone/>
            </a:pPr>
            <a:endParaRPr lang="en-US" sz="1600" dirty="0"/>
          </a:p>
          <a:p>
            <a:pPr marL="0" indent="0">
              <a:spcBef>
                <a:spcPts val="0"/>
              </a:spcBef>
              <a:spcAft>
                <a:spcPts val="0"/>
              </a:spcAft>
              <a:buNone/>
            </a:pPr>
            <a:endParaRPr lang="en-US" sz="1600" dirty="0"/>
          </a:p>
          <a:p>
            <a:pPr marL="0" indent="0">
              <a:spcBef>
                <a:spcPts val="0"/>
              </a:spcBef>
              <a:spcAft>
                <a:spcPts val="0"/>
              </a:spcAft>
              <a:buNone/>
            </a:pPr>
            <a:r>
              <a:rPr lang="en-US" sz="1600" dirty="0"/>
              <a:t>Speaking of salary – what statistics do the players with the highest salaries have in common?  Which statistic is the most significant indicator of how much a player should earn, based on historical data?</a:t>
            </a:r>
          </a:p>
          <a:p>
            <a:pPr marL="0" indent="0">
              <a:spcBef>
                <a:spcPts val="0"/>
              </a:spcBef>
              <a:spcAft>
                <a:spcPts val="0"/>
              </a:spcAft>
              <a:buNone/>
            </a:pPr>
            <a:endParaRPr lang="en-US" sz="1600" dirty="0"/>
          </a:p>
          <a:p>
            <a:pPr marL="0" indent="0">
              <a:spcBef>
                <a:spcPts val="0"/>
              </a:spcBef>
              <a:spcAft>
                <a:spcPts val="0"/>
              </a:spcAft>
              <a:buNone/>
            </a:pPr>
            <a:endParaRPr lang="en-US" sz="1600" dirty="0"/>
          </a:p>
          <a:p>
            <a:pPr marL="0" indent="0">
              <a:spcBef>
                <a:spcPts val="0"/>
              </a:spcBef>
              <a:spcAft>
                <a:spcPts val="0"/>
              </a:spcAft>
              <a:buNone/>
            </a:pPr>
            <a:r>
              <a:rPr lang="en-US" sz="1600" dirty="0"/>
              <a:t>Can we predict if a team should win the world series, based on certain statistics?  And what statistics should they be?  </a:t>
            </a:r>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lvl="0" indent="0" algn="l" rtl="0">
              <a:spcBef>
                <a:spcPts val="0"/>
              </a:spcBef>
              <a:spcAft>
                <a:spcPts val="0"/>
              </a:spcAft>
              <a:buNone/>
            </a:pPr>
            <a:endParaRPr lang="en-US" sz="2000" dirty="0"/>
          </a:p>
        </p:txBody>
      </p:sp>
    </p:spTree>
    <p:extLst>
      <p:ext uri="{BB962C8B-B14F-4D97-AF65-F5344CB8AC3E}">
        <p14:creationId xmlns:p14="http://schemas.microsoft.com/office/powerpoint/2010/main" val="3183832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Database Implementation</a:t>
            </a:r>
            <a:endParaRPr lang="en-US" dirty="0">
              <a:solidFill>
                <a:schemeClr val="tx1">
                  <a:lumMod val="95000"/>
                  <a:lumOff val="5000"/>
                </a:schemeClr>
              </a:solidFill>
            </a:endParaRPr>
          </a:p>
        </p:txBody>
      </p:sp>
      <p:pic>
        <p:nvPicPr>
          <p:cNvPr id="5" name="Content Placeholder 4">
            <a:extLst>
              <a:ext uri="{FF2B5EF4-FFF2-40B4-BE49-F238E27FC236}">
                <a16:creationId xmlns:a16="http://schemas.microsoft.com/office/drawing/2014/main" id="{7946491C-A5B5-9048-9E74-08D10765D1D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9200" y="3377347"/>
            <a:ext cx="7643812" cy="475039"/>
          </a:xfrm>
        </p:spPr>
      </p:pic>
      <p:pic>
        <p:nvPicPr>
          <p:cNvPr id="7" name="Picture 6" descr="Text&#10;&#10;Description automatically generated">
            <a:extLst>
              <a:ext uri="{FF2B5EF4-FFF2-40B4-BE49-F238E27FC236}">
                <a16:creationId xmlns:a16="http://schemas.microsoft.com/office/drawing/2014/main" id="{34989F0E-F202-794C-BC19-D366CF43A0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4767" y="2230915"/>
            <a:ext cx="5638800" cy="774700"/>
          </a:xfrm>
          <a:prstGeom prst="rect">
            <a:avLst/>
          </a:prstGeom>
        </p:spPr>
      </p:pic>
      <p:sp>
        <p:nvSpPr>
          <p:cNvPr id="12" name="TextBox 11">
            <a:extLst>
              <a:ext uri="{FF2B5EF4-FFF2-40B4-BE49-F238E27FC236}">
                <a16:creationId xmlns:a16="http://schemas.microsoft.com/office/drawing/2014/main" id="{62E298B4-C0B0-F341-88E8-D8B144290F30}"/>
              </a:ext>
            </a:extLst>
          </p:cNvPr>
          <p:cNvSpPr txBox="1"/>
          <p:nvPr/>
        </p:nvSpPr>
        <p:spPr>
          <a:xfrm>
            <a:off x="4876800" y="990600"/>
            <a:ext cx="1992853" cy="1477328"/>
          </a:xfrm>
          <a:prstGeom prst="rect">
            <a:avLst/>
          </a:prstGeom>
          <a:noFill/>
        </p:spPr>
        <p:txBody>
          <a:bodyPr wrap="none" rtlCol="0">
            <a:spAutoFit/>
          </a:bodyPr>
          <a:lstStyle/>
          <a:p>
            <a:r>
              <a:rPr lang="en-US" dirty="0"/>
              <a:t>PostgreSQL</a:t>
            </a:r>
          </a:p>
          <a:p>
            <a:r>
              <a:rPr lang="en-US" dirty="0" err="1"/>
              <a:t>Jupyter</a:t>
            </a:r>
            <a:r>
              <a:rPr lang="en-US" dirty="0"/>
              <a:t> Notebook</a:t>
            </a:r>
          </a:p>
          <a:p>
            <a:r>
              <a:rPr lang="en-US" dirty="0"/>
              <a:t>Pandas</a:t>
            </a:r>
          </a:p>
          <a:p>
            <a:r>
              <a:rPr lang="en-US" dirty="0" err="1"/>
              <a:t>SQLAlchemy</a:t>
            </a:r>
            <a:endParaRPr lang="en-US" dirty="0"/>
          </a:p>
          <a:p>
            <a:endParaRPr lang="en-US" dirty="0"/>
          </a:p>
        </p:txBody>
      </p:sp>
      <p:pic>
        <p:nvPicPr>
          <p:cNvPr id="14" name="Picture 13" descr="Graphical user interface&#10;&#10;Description automatically generated with low confidence">
            <a:extLst>
              <a:ext uri="{FF2B5EF4-FFF2-40B4-BE49-F238E27FC236}">
                <a16:creationId xmlns:a16="http://schemas.microsoft.com/office/drawing/2014/main" id="{8BC17A26-588E-F04C-905D-2124072A33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243" y="0"/>
            <a:ext cx="2727863" cy="6858000"/>
          </a:xfrm>
          <a:prstGeom prst="rect">
            <a:avLst/>
          </a:prstGeom>
        </p:spPr>
      </p:pic>
      <p:pic>
        <p:nvPicPr>
          <p:cNvPr id="16" name="Picture 15" descr="A picture containing graphical user interface&#10;&#10;Description automatically generated">
            <a:extLst>
              <a:ext uri="{FF2B5EF4-FFF2-40B4-BE49-F238E27FC236}">
                <a16:creationId xmlns:a16="http://schemas.microsoft.com/office/drawing/2014/main" id="{33B3A9B7-F8D9-614F-ABBF-251F032434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2775" y="4318000"/>
            <a:ext cx="9144000" cy="2840674"/>
          </a:xfrm>
          <a:prstGeom prst="rect">
            <a:avLst/>
          </a:prstGeom>
        </p:spPr>
      </p:pic>
    </p:spTree>
    <p:extLst>
      <p:ext uri="{BB962C8B-B14F-4D97-AF65-F5344CB8AC3E}">
        <p14:creationId xmlns:p14="http://schemas.microsoft.com/office/powerpoint/2010/main" val="757917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Machine Learning Model</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indent="0">
              <a:spcBef>
                <a:spcPts val="0"/>
              </a:spcBef>
              <a:spcAft>
                <a:spcPts val="0"/>
              </a:spcAft>
              <a:buNone/>
            </a:pPr>
            <a:r>
              <a:rPr lang="en-US" sz="1400" b="0" i="0" dirty="0">
                <a:solidFill>
                  <a:srgbClr val="24292E"/>
                </a:solidFill>
                <a:effectLst/>
              </a:rPr>
              <a:t>Through pre-processing the data, we chose supervised learning via a Random Forest Model.</a:t>
            </a:r>
          </a:p>
          <a:p>
            <a:pPr marL="0" indent="0">
              <a:spcBef>
                <a:spcPts val="0"/>
              </a:spcBef>
              <a:spcAft>
                <a:spcPts val="0"/>
              </a:spcAft>
              <a:buNone/>
            </a:pPr>
            <a:endParaRPr lang="en-US" sz="1400" dirty="0">
              <a:solidFill>
                <a:srgbClr val="24292E"/>
              </a:solidFill>
            </a:endParaRPr>
          </a:p>
          <a:p>
            <a:pPr marL="0" indent="0">
              <a:spcBef>
                <a:spcPts val="0"/>
              </a:spcBef>
              <a:spcAft>
                <a:spcPts val="0"/>
              </a:spcAft>
              <a:buNone/>
            </a:pPr>
            <a:r>
              <a:rPr lang="en-US" sz="1400" b="0" i="0" dirty="0">
                <a:solidFill>
                  <a:srgbClr val="24292E"/>
                </a:solidFill>
                <a:effectLst/>
              </a:rPr>
              <a:t>The Random Forest Model uses classification to predict based on our salary target and our features which are year, team, stats (like strikeouts), and birth year. By pairing down the data, through combining and cleaning the csv files, it really dialed in to the details of what we wanted to measure. </a:t>
            </a:r>
          </a:p>
          <a:p>
            <a:pPr marL="0" indent="0">
              <a:spcBef>
                <a:spcPts val="0"/>
              </a:spcBef>
              <a:spcAft>
                <a:spcPts val="0"/>
              </a:spcAft>
              <a:buNone/>
            </a:pPr>
            <a:endParaRPr lang="en-US" sz="1400" dirty="0">
              <a:solidFill>
                <a:srgbClr val="24292E"/>
              </a:solidFill>
            </a:endParaRPr>
          </a:p>
          <a:p>
            <a:pPr marL="0" indent="0">
              <a:spcBef>
                <a:spcPts val="0"/>
              </a:spcBef>
              <a:spcAft>
                <a:spcPts val="0"/>
              </a:spcAft>
              <a:buNone/>
            </a:pPr>
            <a:r>
              <a:rPr lang="en-US" sz="1400" b="0" i="0" dirty="0">
                <a:solidFill>
                  <a:srgbClr val="24292E"/>
                </a:solidFill>
                <a:effectLst/>
              </a:rPr>
              <a:t>Basing the main measures on Mike Trout's core statistics(SO,AB,R,H,HR,G,R and RBIs), we used his metrics as a baseline to look for when deciding our final goal. Also, including the ‘</a:t>
            </a:r>
            <a:r>
              <a:rPr lang="en-US" sz="1400" b="0" i="0" dirty="0" err="1">
                <a:solidFill>
                  <a:srgbClr val="24292E"/>
                </a:solidFill>
                <a:effectLst/>
              </a:rPr>
              <a:t>awardID</a:t>
            </a:r>
            <a:r>
              <a:rPr lang="en-US" sz="1400" b="0" i="0" dirty="0">
                <a:solidFill>
                  <a:srgbClr val="24292E"/>
                </a:solidFill>
                <a:effectLst/>
              </a:rPr>
              <a:t>’, which shows which award each player won, and ‘</a:t>
            </a:r>
            <a:r>
              <a:rPr lang="en-US" sz="1400" b="0" i="0" dirty="0" err="1">
                <a:solidFill>
                  <a:srgbClr val="24292E"/>
                </a:solidFill>
                <a:effectLst/>
              </a:rPr>
              <a:t>lgID</a:t>
            </a:r>
            <a:r>
              <a:rPr lang="en-US" sz="1400" b="0" i="0" dirty="0">
                <a:solidFill>
                  <a:srgbClr val="24292E"/>
                </a:solidFill>
                <a:effectLst/>
              </a:rPr>
              <a:t>’, which shows the league in to see if that had any impact. </a:t>
            </a:r>
          </a:p>
          <a:p>
            <a:pPr marL="0" indent="0">
              <a:spcBef>
                <a:spcPts val="0"/>
              </a:spcBef>
              <a:spcAft>
                <a:spcPts val="0"/>
              </a:spcAft>
              <a:buNone/>
            </a:pPr>
            <a:endParaRPr lang="en-US" sz="1400" dirty="0">
              <a:solidFill>
                <a:srgbClr val="24292E"/>
              </a:solidFill>
            </a:endParaRPr>
          </a:p>
          <a:p>
            <a:pPr marL="0" indent="0">
              <a:spcBef>
                <a:spcPts val="0"/>
              </a:spcBef>
              <a:spcAft>
                <a:spcPts val="0"/>
              </a:spcAft>
              <a:buNone/>
            </a:pPr>
            <a:r>
              <a:rPr lang="en-US" sz="1400" b="0" i="0" dirty="0">
                <a:solidFill>
                  <a:srgbClr val="24292E"/>
                </a:solidFill>
                <a:effectLst/>
              </a:rPr>
              <a:t>Then the Random Forest Model interprets this information and gives an accuracy score based on what is the most impactful in deciding the salary of a player. The confusion matrix and list of </a:t>
            </a:r>
            <a:r>
              <a:rPr lang="en-US" sz="1400" b="0" i="0" dirty="0" err="1">
                <a:solidFill>
                  <a:srgbClr val="24292E"/>
                </a:solidFill>
                <a:effectLst/>
              </a:rPr>
              <a:t>importances</a:t>
            </a:r>
            <a:r>
              <a:rPr lang="en-US" sz="1400" b="0" i="0" dirty="0">
                <a:solidFill>
                  <a:srgbClr val="24292E"/>
                </a:solidFill>
                <a:effectLst/>
              </a:rPr>
              <a:t> each show the logic behind what determines how much to pay each player.</a:t>
            </a:r>
            <a:endParaRPr lang="en-US" sz="1400" dirty="0"/>
          </a:p>
          <a:p>
            <a:pPr marL="0" lvl="0" indent="0" algn="l" rtl="0">
              <a:spcBef>
                <a:spcPts val="0"/>
              </a:spcBef>
              <a:spcAft>
                <a:spcPts val="0"/>
              </a:spcAft>
              <a:buNone/>
            </a:pPr>
            <a:endParaRPr lang="en-US" sz="2000" dirty="0"/>
          </a:p>
        </p:txBody>
      </p:sp>
      <p:pic>
        <p:nvPicPr>
          <p:cNvPr id="3" name="Picture 2" descr="A picture containing baseball, person, player, outdoor&#10;&#10;Description automatically generated">
            <a:extLst>
              <a:ext uri="{FF2B5EF4-FFF2-40B4-BE49-F238E27FC236}">
                <a16:creationId xmlns:a16="http://schemas.microsoft.com/office/drawing/2014/main" id="{396D86CA-8E09-4A98-81FD-AA61F471F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624" y="4606586"/>
            <a:ext cx="2952751" cy="1966913"/>
          </a:xfrm>
          <a:prstGeom prst="rect">
            <a:avLst/>
          </a:prstGeom>
        </p:spPr>
      </p:pic>
      <p:sp>
        <p:nvSpPr>
          <p:cNvPr id="5" name="TextBox 4">
            <a:extLst>
              <a:ext uri="{FF2B5EF4-FFF2-40B4-BE49-F238E27FC236}">
                <a16:creationId xmlns:a16="http://schemas.microsoft.com/office/drawing/2014/main" id="{FB63DDC3-5106-4F4D-927C-6A304FF9F026}"/>
              </a:ext>
            </a:extLst>
          </p:cNvPr>
          <p:cNvSpPr txBox="1"/>
          <p:nvPr/>
        </p:nvSpPr>
        <p:spPr>
          <a:xfrm>
            <a:off x="3087687" y="6057226"/>
            <a:ext cx="2286000" cy="430887"/>
          </a:xfrm>
          <a:prstGeom prst="rect">
            <a:avLst/>
          </a:prstGeom>
          <a:noFill/>
        </p:spPr>
        <p:txBody>
          <a:bodyPr wrap="square" rtlCol="0">
            <a:spAutoFit/>
          </a:bodyPr>
          <a:lstStyle/>
          <a:p>
            <a:r>
              <a:rPr lang="en-US" sz="1100" i="1" dirty="0"/>
              <a:t>Four-Time American League MVP Mike Trout</a:t>
            </a:r>
          </a:p>
        </p:txBody>
      </p:sp>
    </p:spTree>
    <p:extLst>
      <p:ext uri="{BB962C8B-B14F-4D97-AF65-F5344CB8AC3E}">
        <p14:creationId xmlns:p14="http://schemas.microsoft.com/office/powerpoint/2010/main" val="2451309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Technology &amp; Tools</a:t>
            </a:r>
            <a:endParaRPr lang="uk-UA" sz="3200" dirty="0">
              <a:solidFill>
                <a:schemeClr val="accent2"/>
              </a:solidFill>
            </a:endParaRPr>
          </a:p>
        </p:txBody>
      </p:sp>
      <p:sp>
        <p:nvSpPr>
          <p:cNvPr id="3" name="TextBox 2">
            <a:extLst>
              <a:ext uri="{FF2B5EF4-FFF2-40B4-BE49-F238E27FC236}">
                <a16:creationId xmlns:a16="http://schemas.microsoft.com/office/drawing/2014/main" id="{454E31BE-B11C-4C8C-9049-2999EBBD67CD}"/>
              </a:ext>
            </a:extLst>
          </p:cNvPr>
          <p:cNvSpPr txBox="1"/>
          <p:nvPr/>
        </p:nvSpPr>
        <p:spPr>
          <a:xfrm>
            <a:off x="228600" y="4024223"/>
            <a:ext cx="3886200" cy="1200329"/>
          </a:xfrm>
          <a:prstGeom prst="rect">
            <a:avLst/>
          </a:prstGeom>
          <a:noFill/>
        </p:spPr>
        <p:txBody>
          <a:bodyPr wrap="square" rtlCol="0">
            <a:spAutoFit/>
          </a:bodyPr>
          <a:lstStyle/>
          <a:p>
            <a:pPr algn="ctr"/>
            <a:r>
              <a:rPr lang="en-US" b="1" u="sng" dirty="0"/>
              <a:t>Presentation</a:t>
            </a:r>
          </a:p>
          <a:p>
            <a:pPr algn="ctr"/>
            <a:r>
              <a:rPr lang="en-US" dirty="0"/>
              <a:t>Tableau Public</a:t>
            </a:r>
          </a:p>
          <a:p>
            <a:pPr algn="ctr"/>
            <a:r>
              <a:rPr lang="en-US" dirty="0"/>
              <a:t>Microsoft PowerPoint</a:t>
            </a:r>
          </a:p>
          <a:p>
            <a:pPr algn="ctr"/>
            <a:r>
              <a:rPr lang="en-US" dirty="0"/>
              <a:t> </a:t>
            </a:r>
          </a:p>
        </p:txBody>
      </p:sp>
      <p:sp>
        <p:nvSpPr>
          <p:cNvPr id="5" name="TextBox 4">
            <a:extLst>
              <a:ext uri="{FF2B5EF4-FFF2-40B4-BE49-F238E27FC236}">
                <a16:creationId xmlns:a16="http://schemas.microsoft.com/office/drawing/2014/main" id="{8EF92398-65F1-4528-A452-4D1DA1119027}"/>
              </a:ext>
            </a:extLst>
          </p:cNvPr>
          <p:cNvSpPr txBox="1"/>
          <p:nvPr/>
        </p:nvSpPr>
        <p:spPr>
          <a:xfrm>
            <a:off x="200025" y="2590800"/>
            <a:ext cx="3886200" cy="1477328"/>
          </a:xfrm>
          <a:prstGeom prst="rect">
            <a:avLst/>
          </a:prstGeom>
          <a:noFill/>
        </p:spPr>
        <p:txBody>
          <a:bodyPr wrap="square" rtlCol="0">
            <a:spAutoFit/>
          </a:bodyPr>
          <a:lstStyle/>
          <a:p>
            <a:pPr algn="ctr"/>
            <a:r>
              <a:rPr lang="en-US" b="1" u="sng" dirty="0"/>
              <a:t>Collaboration</a:t>
            </a:r>
          </a:p>
          <a:p>
            <a:pPr algn="ctr"/>
            <a:r>
              <a:rPr lang="en-US" dirty="0" err="1"/>
              <a:t>Github</a:t>
            </a:r>
            <a:endParaRPr lang="en-US" dirty="0"/>
          </a:p>
          <a:p>
            <a:pPr algn="ctr"/>
            <a:r>
              <a:rPr lang="en-US" dirty="0" err="1"/>
              <a:t>Github</a:t>
            </a:r>
            <a:r>
              <a:rPr lang="en-US" dirty="0"/>
              <a:t> Desktop</a:t>
            </a:r>
          </a:p>
          <a:p>
            <a:pPr algn="ctr"/>
            <a:r>
              <a:rPr lang="en-US" dirty="0"/>
              <a:t>Slack</a:t>
            </a:r>
          </a:p>
          <a:p>
            <a:pPr algn="ctr"/>
            <a:r>
              <a:rPr lang="en-US" dirty="0"/>
              <a:t> </a:t>
            </a:r>
          </a:p>
        </p:txBody>
      </p:sp>
      <p:sp>
        <p:nvSpPr>
          <p:cNvPr id="7" name="TextBox 6">
            <a:extLst>
              <a:ext uri="{FF2B5EF4-FFF2-40B4-BE49-F238E27FC236}">
                <a16:creationId xmlns:a16="http://schemas.microsoft.com/office/drawing/2014/main" id="{DB2C7569-B210-4CBE-99F0-75B8056AE077}"/>
              </a:ext>
            </a:extLst>
          </p:cNvPr>
          <p:cNvSpPr txBox="1"/>
          <p:nvPr/>
        </p:nvSpPr>
        <p:spPr>
          <a:xfrm>
            <a:off x="4343400" y="2590800"/>
            <a:ext cx="3886200" cy="1200329"/>
          </a:xfrm>
          <a:prstGeom prst="rect">
            <a:avLst/>
          </a:prstGeom>
          <a:noFill/>
        </p:spPr>
        <p:txBody>
          <a:bodyPr wrap="square" rtlCol="0">
            <a:spAutoFit/>
          </a:bodyPr>
          <a:lstStyle/>
          <a:p>
            <a:pPr algn="ctr"/>
            <a:r>
              <a:rPr lang="en-US" b="1" u="sng" dirty="0"/>
              <a:t>Coding &amp; Data Management</a:t>
            </a:r>
          </a:p>
          <a:p>
            <a:pPr algn="ctr"/>
            <a:r>
              <a:rPr lang="en-US" dirty="0" err="1"/>
              <a:t>Jupyter</a:t>
            </a:r>
            <a:r>
              <a:rPr lang="en-US" dirty="0"/>
              <a:t> Notebook</a:t>
            </a:r>
          </a:p>
          <a:p>
            <a:pPr algn="ctr"/>
            <a:r>
              <a:rPr lang="en-US" dirty="0" err="1"/>
              <a:t>pgAdmin</a:t>
            </a:r>
            <a:endParaRPr lang="en-US" dirty="0"/>
          </a:p>
          <a:p>
            <a:pPr algn="ctr"/>
            <a:r>
              <a:rPr lang="en-US" dirty="0"/>
              <a:t> </a:t>
            </a:r>
          </a:p>
        </p:txBody>
      </p:sp>
      <p:sp>
        <p:nvSpPr>
          <p:cNvPr id="8" name="TextBox 7">
            <a:extLst>
              <a:ext uri="{FF2B5EF4-FFF2-40B4-BE49-F238E27FC236}">
                <a16:creationId xmlns:a16="http://schemas.microsoft.com/office/drawing/2014/main" id="{CB8178D5-9B30-4832-AD9C-AD3BB0704769}"/>
              </a:ext>
            </a:extLst>
          </p:cNvPr>
          <p:cNvSpPr txBox="1"/>
          <p:nvPr/>
        </p:nvSpPr>
        <p:spPr>
          <a:xfrm>
            <a:off x="4343400" y="4015093"/>
            <a:ext cx="3886200" cy="2308324"/>
          </a:xfrm>
          <a:prstGeom prst="rect">
            <a:avLst/>
          </a:prstGeom>
          <a:noFill/>
        </p:spPr>
        <p:txBody>
          <a:bodyPr wrap="square" numCol="1" rtlCol="0">
            <a:spAutoFit/>
          </a:bodyPr>
          <a:lstStyle/>
          <a:p>
            <a:pPr algn="ctr"/>
            <a:r>
              <a:rPr lang="en-US" b="1" u="sng" dirty="0"/>
              <a:t>Analysis Tools &amp; Languages</a:t>
            </a:r>
          </a:p>
          <a:p>
            <a:pPr algn="ctr"/>
            <a:r>
              <a:rPr lang="en-US" dirty="0"/>
              <a:t>Python Pandas</a:t>
            </a:r>
          </a:p>
          <a:p>
            <a:pPr algn="ctr"/>
            <a:r>
              <a:rPr lang="en-US" dirty="0"/>
              <a:t>Matplotlib</a:t>
            </a:r>
          </a:p>
          <a:p>
            <a:pPr algn="ctr"/>
            <a:r>
              <a:rPr lang="en-US" dirty="0"/>
              <a:t>Tableau</a:t>
            </a:r>
          </a:p>
          <a:p>
            <a:pPr algn="ctr"/>
            <a:r>
              <a:rPr lang="en-US" dirty="0"/>
              <a:t>NumPy</a:t>
            </a:r>
          </a:p>
          <a:p>
            <a:pPr algn="ctr"/>
            <a:r>
              <a:rPr lang="en-US" dirty="0"/>
              <a:t>SciPy</a:t>
            </a:r>
          </a:p>
          <a:p>
            <a:pPr algn="ctr"/>
            <a:r>
              <a:rPr lang="en-US" dirty="0" err="1"/>
              <a:t>RandomForest</a:t>
            </a:r>
            <a:endParaRPr lang="en-US" dirty="0"/>
          </a:p>
          <a:p>
            <a:pPr algn="ctr"/>
            <a:r>
              <a:rPr lang="en-US" dirty="0"/>
              <a:t> </a:t>
            </a:r>
          </a:p>
        </p:txBody>
      </p:sp>
    </p:spTree>
    <p:extLst>
      <p:ext uri="{BB962C8B-B14F-4D97-AF65-F5344CB8AC3E}">
        <p14:creationId xmlns:p14="http://schemas.microsoft.com/office/powerpoint/2010/main" val="3199064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Answering Questions</a:t>
            </a:r>
            <a:endParaRPr lang="uk-UA" sz="3200" dirty="0">
              <a:solidFill>
                <a:schemeClr val="accent2"/>
              </a:solidFill>
            </a:endParaRPr>
          </a:p>
        </p:txBody>
      </p:sp>
      <p:sp>
        <p:nvSpPr>
          <p:cNvPr id="2" name="TextBox 1">
            <a:extLst>
              <a:ext uri="{FF2B5EF4-FFF2-40B4-BE49-F238E27FC236}">
                <a16:creationId xmlns:a16="http://schemas.microsoft.com/office/drawing/2014/main" id="{989B653B-B6DC-4A60-98A9-673AB2C2344C}"/>
              </a:ext>
            </a:extLst>
          </p:cNvPr>
          <p:cNvSpPr txBox="1"/>
          <p:nvPr/>
        </p:nvSpPr>
        <p:spPr>
          <a:xfrm>
            <a:off x="533400" y="2743200"/>
            <a:ext cx="7924800" cy="2862322"/>
          </a:xfrm>
          <a:prstGeom prst="rect">
            <a:avLst/>
          </a:prstGeom>
          <a:noFill/>
        </p:spPr>
        <p:txBody>
          <a:bodyPr wrap="square" rtlCol="0">
            <a:spAutoFit/>
          </a:bodyPr>
          <a:lstStyle/>
          <a:p>
            <a:r>
              <a:rPr lang="en-US" dirty="0"/>
              <a:t>As we begin to analyze our data, we will be using a combination of Machine Learning and Data Visualization to answer our key questions:</a:t>
            </a:r>
          </a:p>
          <a:p>
            <a:endParaRPr lang="en-US" dirty="0"/>
          </a:p>
          <a:p>
            <a:pPr marL="342900" indent="-342900">
              <a:buAutoNum type="arabicPeriod"/>
            </a:pPr>
            <a:r>
              <a:rPr lang="en-US" dirty="0"/>
              <a:t>Does a higher team salary spend equate to more wins?</a:t>
            </a:r>
          </a:p>
          <a:p>
            <a:pPr marL="342900" indent="-342900">
              <a:buAutoNum type="arabicPeriod"/>
            </a:pPr>
            <a:endParaRPr lang="en-US" dirty="0"/>
          </a:p>
          <a:p>
            <a:pPr marL="342900" indent="-342900">
              <a:buAutoNum type="arabicPeriod"/>
            </a:pPr>
            <a:r>
              <a:rPr lang="en-US" dirty="0"/>
              <a:t>What statistics are the most significant in determining the salary of an individual player, based on historical data?</a:t>
            </a:r>
          </a:p>
          <a:p>
            <a:pPr marL="342900" indent="-342900">
              <a:buAutoNum type="arabicPeriod"/>
            </a:pPr>
            <a:endParaRPr lang="en-US" dirty="0"/>
          </a:p>
          <a:p>
            <a:pPr marL="342900" indent="-342900">
              <a:buAutoNum type="arabicPeriod"/>
            </a:pPr>
            <a:r>
              <a:rPr lang="en-US" dirty="0"/>
              <a:t>Can we predict the likelihood of a team winning the World Series based on certain statistical information?</a:t>
            </a:r>
          </a:p>
        </p:txBody>
      </p:sp>
    </p:spTree>
    <p:extLst>
      <p:ext uri="{BB962C8B-B14F-4D97-AF65-F5344CB8AC3E}">
        <p14:creationId xmlns:p14="http://schemas.microsoft.com/office/powerpoint/2010/main" val="2991355908"/>
      </p:ext>
    </p:extLst>
  </p:cSld>
  <p:clrMapOvr>
    <a:masterClrMapping/>
  </p:clrMapOvr>
</p:sld>
</file>

<file path=ppt/theme/theme1.xml><?xml version="1.0" encoding="utf-8"?>
<a:theme xmlns:a="http://schemas.openxmlformats.org/drawingml/2006/main" name="template">
  <a:themeElements>
    <a:clrScheme name="template 4">
      <a:dk1>
        <a:srgbClr val="111111"/>
      </a:dk1>
      <a:lt1>
        <a:srgbClr val="FFFFFF"/>
      </a:lt1>
      <a:dk2>
        <a:srgbClr val="000000"/>
      </a:dk2>
      <a:lt2>
        <a:srgbClr val="663300"/>
      </a:lt2>
      <a:accent1>
        <a:srgbClr val="FF9966"/>
      </a:accent1>
      <a:accent2>
        <a:srgbClr val="800000"/>
      </a:accent2>
      <a:accent3>
        <a:srgbClr val="FFFFFF"/>
      </a:accent3>
      <a:accent4>
        <a:srgbClr val="0D0D0D"/>
      </a:accent4>
      <a:accent5>
        <a:srgbClr val="FFCAB8"/>
      </a:accent5>
      <a:accent6>
        <a:srgbClr val="730000"/>
      </a:accent6>
      <a:hlink>
        <a:srgbClr val="FFCC66"/>
      </a:hlink>
      <a:folHlink>
        <a:srgbClr val="EAEAEA"/>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111111"/>
        </a:dk1>
        <a:lt1>
          <a:srgbClr val="FFFFFF"/>
        </a:lt1>
        <a:dk2>
          <a:srgbClr val="000000"/>
        </a:dk2>
        <a:lt2>
          <a:srgbClr val="800000"/>
        </a:lt2>
        <a:accent1>
          <a:srgbClr val="CC0000"/>
        </a:accent1>
        <a:accent2>
          <a:srgbClr val="FFFF99"/>
        </a:accent2>
        <a:accent3>
          <a:srgbClr val="FFFFFF"/>
        </a:accent3>
        <a:accent4>
          <a:srgbClr val="0D0D0D"/>
        </a:accent4>
        <a:accent5>
          <a:srgbClr val="E2AAAA"/>
        </a:accent5>
        <a:accent6>
          <a:srgbClr val="E7E78A"/>
        </a:accent6>
        <a:hlink>
          <a:srgbClr val="B2B2B2"/>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111111"/>
        </a:dk1>
        <a:lt1>
          <a:srgbClr val="FFFFFF"/>
        </a:lt1>
        <a:dk2>
          <a:srgbClr val="000000"/>
        </a:dk2>
        <a:lt2>
          <a:srgbClr val="993300"/>
        </a:lt2>
        <a:accent1>
          <a:srgbClr val="FFCC66"/>
        </a:accent1>
        <a:accent2>
          <a:srgbClr val="FF6600"/>
        </a:accent2>
        <a:accent3>
          <a:srgbClr val="FFFFFF"/>
        </a:accent3>
        <a:accent4>
          <a:srgbClr val="0D0D0D"/>
        </a:accent4>
        <a:accent5>
          <a:srgbClr val="FFE2B8"/>
        </a:accent5>
        <a:accent6>
          <a:srgbClr val="E75C00"/>
        </a:accent6>
        <a:hlink>
          <a:srgbClr val="FF9933"/>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111111"/>
        </a:dk1>
        <a:lt1>
          <a:srgbClr val="FFFFFF"/>
        </a:lt1>
        <a:dk2>
          <a:srgbClr val="000000"/>
        </a:dk2>
        <a:lt2>
          <a:srgbClr val="996633"/>
        </a:lt2>
        <a:accent1>
          <a:srgbClr val="FFCC66"/>
        </a:accent1>
        <a:accent2>
          <a:srgbClr val="800000"/>
        </a:accent2>
        <a:accent3>
          <a:srgbClr val="FFFFFF"/>
        </a:accent3>
        <a:accent4>
          <a:srgbClr val="0D0D0D"/>
        </a:accent4>
        <a:accent5>
          <a:srgbClr val="FFE2B8"/>
        </a:accent5>
        <a:accent6>
          <a:srgbClr val="730000"/>
        </a:accent6>
        <a:hlink>
          <a:srgbClr val="FF993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111111"/>
        </a:dk1>
        <a:lt1>
          <a:srgbClr val="FFFFFF"/>
        </a:lt1>
        <a:dk2>
          <a:srgbClr val="000000"/>
        </a:dk2>
        <a:lt2>
          <a:srgbClr val="663300"/>
        </a:lt2>
        <a:accent1>
          <a:srgbClr val="FF9966"/>
        </a:accent1>
        <a:accent2>
          <a:srgbClr val="800000"/>
        </a:accent2>
        <a:accent3>
          <a:srgbClr val="FFFFFF"/>
        </a:accent3>
        <a:accent4>
          <a:srgbClr val="0D0D0D"/>
        </a:accent4>
        <a:accent5>
          <a:srgbClr val="FFCAB8"/>
        </a:accent5>
        <a:accent6>
          <a:srgbClr val="730000"/>
        </a:accent6>
        <a:hlink>
          <a:srgbClr val="FFCC66"/>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1276</TotalTime>
  <Words>1140</Words>
  <Application>Microsoft Macintosh PowerPoint</Application>
  <PresentationFormat>On-screen Show (4:3)</PresentationFormat>
  <Paragraphs>114</Paragraphs>
  <Slides>12</Slides>
  <Notes>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template</vt:lpstr>
      <vt:lpstr>Beyond the Batter’s Box</vt:lpstr>
      <vt:lpstr>Overview</vt:lpstr>
      <vt:lpstr>Why Baseball?</vt:lpstr>
      <vt:lpstr>Data Source</vt:lpstr>
      <vt:lpstr>Asking Questions</vt:lpstr>
      <vt:lpstr>Database Implementation</vt:lpstr>
      <vt:lpstr>Machine Learning Model</vt:lpstr>
      <vt:lpstr>Technology &amp; Tools</vt:lpstr>
      <vt:lpstr>Answering Questions</vt:lpstr>
      <vt:lpstr>Answering Questions</vt:lpstr>
      <vt:lpstr>Answering Questions</vt:lpstr>
      <vt:lpstr>Answering Questions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the Batter’s Box</dc:title>
  <dc:creator>David Fashbinder</dc:creator>
  <cp:lastModifiedBy>LTZ Keeler</cp:lastModifiedBy>
  <cp:revision>12</cp:revision>
  <dcterms:created xsi:type="dcterms:W3CDTF">2021-03-19T00:09:36Z</dcterms:created>
  <dcterms:modified xsi:type="dcterms:W3CDTF">2021-03-24T17:11:31Z</dcterms:modified>
</cp:coreProperties>
</file>