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4" r:id="rId8"/>
    <p:sldId id="262" r:id="rId9"/>
    <p:sldId id="265" r:id="rId10"/>
    <p:sldId id="263"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F4DC2-1BEF-4D00-ADBB-FDF2ED473DF3}" v="79" dt="2021-03-14T03:31:43.9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14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Fashbinder" userId="ed5d1e420f1dc8e1" providerId="LiveId" clId="{439F4DC2-1BEF-4D00-ADBB-FDF2ED473DF3}"/>
    <pc:docChg chg="custSel addSld modSld">
      <pc:chgData name="David Fashbinder" userId="ed5d1e420f1dc8e1" providerId="LiveId" clId="{439F4DC2-1BEF-4D00-ADBB-FDF2ED473DF3}" dt="2021-03-14T03:31:43.960" v="154" actId="732"/>
      <pc:docMkLst>
        <pc:docMk/>
      </pc:docMkLst>
      <pc:sldChg chg="addSp delSp modSp mod modNotes">
        <pc:chgData name="David Fashbinder" userId="ed5d1e420f1dc8e1" providerId="LiveId" clId="{439F4DC2-1BEF-4D00-ADBB-FDF2ED473DF3}" dt="2021-03-14T03:05:17.468" v="46" actId="20577"/>
        <pc:sldMkLst>
          <pc:docMk/>
          <pc:sldMk cId="0" sldId="261"/>
        </pc:sldMkLst>
        <pc:spChg chg="add del">
          <ac:chgData name="David Fashbinder" userId="ed5d1e420f1dc8e1" providerId="LiveId" clId="{439F4DC2-1BEF-4D00-ADBB-FDF2ED473DF3}" dt="2021-03-14T03:03:55.334" v="1"/>
          <ac:spMkLst>
            <pc:docMk/>
            <pc:sldMk cId="0" sldId="261"/>
            <ac:spMk id="2" creationId="{04D83945-E103-4AF0-B9A8-F9FD0C9E379A}"/>
          </ac:spMkLst>
        </pc:spChg>
        <pc:spChg chg="add del">
          <ac:chgData name="David Fashbinder" userId="ed5d1e420f1dc8e1" providerId="LiveId" clId="{439F4DC2-1BEF-4D00-ADBB-FDF2ED473DF3}" dt="2021-03-14T03:03:55.334" v="1"/>
          <ac:spMkLst>
            <pc:docMk/>
            <pc:sldMk cId="0" sldId="261"/>
            <ac:spMk id="3" creationId="{D7C64D86-C23F-41FE-BF45-2637A40458B1}"/>
          </ac:spMkLst>
        </pc:spChg>
        <pc:spChg chg="add del">
          <ac:chgData name="David Fashbinder" userId="ed5d1e420f1dc8e1" providerId="LiveId" clId="{439F4DC2-1BEF-4D00-ADBB-FDF2ED473DF3}" dt="2021-03-14T03:03:57.975" v="3"/>
          <ac:spMkLst>
            <pc:docMk/>
            <pc:sldMk cId="0" sldId="261"/>
            <ac:spMk id="4" creationId="{2238F62D-B0DD-491A-BAD2-40346BE9F51A}"/>
          </ac:spMkLst>
        </pc:spChg>
        <pc:spChg chg="add del">
          <ac:chgData name="David Fashbinder" userId="ed5d1e420f1dc8e1" providerId="LiveId" clId="{439F4DC2-1BEF-4D00-ADBB-FDF2ED473DF3}" dt="2021-03-14T03:03:57.975" v="3"/>
          <ac:spMkLst>
            <pc:docMk/>
            <pc:sldMk cId="0" sldId="261"/>
            <ac:spMk id="5" creationId="{06EF63B3-C05E-4712-827D-E71F74D98E60}"/>
          </ac:spMkLst>
        </pc:spChg>
        <pc:spChg chg="mod">
          <ac:chgData name="David Fashbinder" userId="ed5d1e420f1dc8e1" providerId="LiveId" clId="{439F4DC2-1BEF-4D00-ADBB-FDF2ED473DF3}" dt="2021-03-14T03:05:17.468" v="46" actId="20577"/>
          <ac:spMkLst>
            <pc:docMk/>
            <pc:sldMk cId="0" sldId="261"/>
            <ac:spMk id="85" creationId="{00000000-0000-0000-0000-000000000000}"/>
          </ac:spMkLst>
        </pc:spChg>
      </pc:sldChg>
      <pc:sldChg chg="addSp delSp modSp mod">
        <pc:chgData name="David Fashbinder" userId="ed5d1e420f1dc8e1" providerId="LiveId" clId="{439F4DC2-1BEF-4D00-ADBB-FDF2ED473DF3}" dt="2021-03-14T03:28:57.058" v="89" actId="1076"/>
        <pc:sldMkLst>
          <pc:docMk/>
          <pc:sldMk cId="0" sldId="262"/>
        </pc:sldMkLst>
        <pc:spChg chg="del mod">
          <ac:chgData name="David Fashbinder" userId="ed5d1e420f1dc8e1" providerId="LiveId" clId="{439F4DC2-1BEF-4D00-ADBB-FDF2ED473DF3}" dt="2021-03-14T03:28:32.974" v="85" actId="478"/>
          <ac:spMkLst>
            <pc:docMk/>
            <pc:sldMk cId="0" sldId="262"/>
            <ac:spMk id="91" creationId="{00000000-0000-0000-0000-000000000000}"/>
          </ac:spMkLst>
        </pc:spChg>
        <pc:picChg chg="add mod">
          <ac:chgData name="David Fashbinder" userId="ed5d1e420f1dc8e1" providerId="LiveId" clId="{439F4DC2-1BEF-4D00-ADBB-FDF2ED473DF3}" dt="2021-03-14T03:28:37.148" v="87" actId="1076"/>
          <ac:picMkLst>
            <pc:docMk/>
            <pc:sldMk cId="0" sldId="262"/>
            <ac:picMk id="3074" creationId="{ACD536C7-D465-4E0A-9F75-4DF6E5669397}"/>
          </ac:picMkLst>
        </pc:picChg>
        <pc:picChg chg="add mod">
          <ac:chgData name="David Fashbinder" userId="ed5d1e420f1dc8e1" providerId="LiveId" clId="{439F4DC2-1BEF-4D00-ADBB-FDF2ED473DF3}" dt="2021-03-14T03:28:57.058" v="89" actId="1076"/>
          <ac:picMkLst>
            <pc:docMk/>
            <pc:sldMk cId="0" sldId="262"/>
            <ac:picMk id="3076" creationId="{F0459CCA-7BE6-441B-8374-A2B122F05584}"/>
          </ac:picMkLst>
        </pc:picChg>
      </pc:sldChg>
      <pc:sldChg chg="addSp delSp modSp new mod">
        <pc:chgData name="David Fashbinder" userId="ed5d1e420f1dc8e1" providerId="LiveId" clId="{439F4DC2-1BEF-4D00-ADBB-FDF2ED473DF3}" dt="2021-03-14T03:08:26.126" v="83" actId="1076"/>
        <pc:sldMkLst>
          <pc:docMk/>
          <pc:sldMk cId="3543593437" sldId="264"/>
        </pc:sldMkLst>
        <pc:spChg chg="mod">
          <ac:chgData name="David Fashbinder" userId="ed5d1e420f1dc8e1" providerId="LiveId" clId="{439F4DC2-1BEF-4D00-ADBB-FDF2ED473DF3}" dt="2021-03-14T03:05:55.502" v="65" actId="20577"/>
          <ac:spMkLst>
            <pc:docMk/>
            <pc:sldMk cId="3543593437" sldId="264"/>
            <ac:spMk id="2" creationId="{0E9DBD4F-7A3A-4DB0-BA6B-67E8BA95FF93}"/>
          </ac:spMkLst>
        </pc:spChg>
        <pc:spChg chg="del">
          <ac:chgData name="David Fashbinder" userId="ed5d1e420f1dc8e1" providerId="LiveId" clId="{439F4DC2-1BEF-4D00-ADBB-FDF2ED473DF3}" dt="2021-03-14T03:05:58.303" v="66" actId="478"/>
          <ac:spMkLst>
            <pc:docMk/>
            <pc:sldMk cId="3543593437" sldId="264"/>
            <ac:spMk id="3" creationId="{E7D90285-A113-4397-8CC3-CEA6FDF67577}"/>
          </ac:spMkLst>
        </pc:spChg>
        <pc:picChg chg="add mod">
          <ac:chgData name="David Fashbinder" userId="ed5d1e420f1dc8e1" providerId="LiveId" clId="{439F4DC2-1BEF-4D00-ADBB-FDF2ED473DF3}" dt="2021-03-14T03:07:40.323" v="73" actId="732"/>
          <ac:picMkLst>
            <pc:docMk/>
            <pc:sldMk cId="3543593437" sldId="264"/>
            <ac:picMk id="2050" creationId="{5D4F539A-AA7F-4350-9FCC-E54AA74D6C95}"/>
          </ac:picMkLst>
        </pc:picChg>
        <pc:picChg chg="add mod">
          <ac:chgData name="David Fashbinder" userId="ed5d1e420f1dc8e1" providerId="LiveId" clId="{439F4DC2-1BEF-4D00-ADBB-FDF2ED473DF3}" dt="2021-03-14T03:08:26.126" v="83" actId="1076"/>
          <ac:picMkLst>
            <pc:docMk/>
            <pc:sldMk cId="3543593437" sldId="264"/>
            <ac:picMk id="2052" creationId="{E754BBDE-8A7E-47D3-9E56-ED7D30E314A1}"/>
          </ac:picMkLst>
        </pc:picChg>
      </pc:sldChg>
      <pc:sldChg chg="addSp delSp modSp new mod">
        <pc:chgData name="David Fashbinder" userId="ed5d1e420f1dc8e1" providerId="LiveId" clId="{439F4DC2-1BEF-4D00-ADBB-FDF2ED473DF3}" dt="2021-03-14T03:31:43.960" v="154" actId="732"/>
        <pc:sldMkLst>
          <pc:docMk/>
          <pc:sldMk cId="3177623391" sldId="265"/>
        </pc:sldMkLst>
        <pc:spChg chg="mod">
          <ac:chgData name="David Fashbinder" userId="ed5d1e420f1dc8e1" providerId="LiveId" clId="{439F4DC2-1BEF-4D00-ADBB-FDF2ED473DF3}" dt="2021-03-14T03:29:06.955" v="99" actId="20577"/>
          <ac:spMkLst>
            <pc:docMk/>
            <pc:sldMk cId="3177623391" sldId="265"/>
            <ac:spMk id="2" creationId="{3F52A02E-34A1-4EC2-A880-72DA9C5708C8}"/>
          </ac:spMkLst>
        </pc:spChg>
        <pc:spChg chg="del">
          <ac:chgData name="David Fashbinder" userId="ed5d1e420f1dc8e1" providerId="LiveId" clId="{439F4DC2-1BEF-4D00-ADBB-FDF2ED473DF3}" dt="2021-03-14T03:29:09.589" v="100" actId="478"/>
          <ac:spMkLst>
            <pc:docMk/>
            <pc:sldMk cId="3177623391" sldId="265"/>
            <ac:spMk id="3" creationId="{F9A6DE63-2C98-4CEE-8D8C-0CB7EF87894A}"/>
          </ac:spMkLst>
        </pc:spChg>
        <pc:picChg chg="add del mod">
          <ac:chgData name="David Fashbinder" userId="ed5d1e420f1dc8e1" providerId="LiveId" clId="{439F4DC2-1BEF-4D00-ADBB-FDF2ED473DF3}" dt="2021-03-14T03:30:15.684" v="115" actId="478"/>
          <ac:picMkLst>
            <pc:docMk/>
            <pc:sldMk cId="3177623391" sldId="265"/>
            <ac:picMk id="4098" creationId="{9C347A6F-606E-4FE2-8769-4CABE7A84BFE}"/>
          </ac:picMkLst>
        </pc:picChg>
        <pc:picChg chg="add mod">
          <ac:chgData name="David Fashbinder" userId="ed5d1e420f1dc8e1" providerId="LiveId" clId="{439F4DC2-1BEF-4D00-ADBB-FDF2ED473DF3}" dt="2021-03-14T03:31:43.960" v="154" actId="732"/>
          <ac:picMkLst>
            <pc:docMk/>
            <pc:sldMk cId="3177623391" sldId="265"/>
            <ac:picMk id="4100" creationId="{67956C32-5F9C-4EE8-9E55-7A52A0315093}"/>
          </ac:picMkLst>
        </pc:picChg>
        <pc:picChg chg="add mod">
          <ac:chgData name="David Fashbinder" userId="ed5d1e420f1dc8e1" providerId="LiveId" clId="{439F4DC2-1BEF-4D00-ADBB-FDF2ED473DF3}" dt="2021-03-14T03:31:22.733" v="148" actId="1076"/>
          <ac:picMkLst>
            <pc:docMk/>
            <pc:sldMk cId="3177623391" sldId="265"/>
            <ac:picMk id="4102" creationId="{619C2A00-83BA-43EA-9876-F0D182849D4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51a047ac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51a047a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51a047ac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51a047ac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51a047ac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51a047ac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51a047ac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51a047ac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51a047ac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51a047ac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51a047ac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51a047ac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51a047ac4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51a047ac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seanlahman.com/baseball-archive/statistic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Beyond the Batter’s Box</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
              <a:t> Analyzing the Winners and Losers of America’s Pastime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Tableau Dashboard	</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LINK TO DASHBOARD &amp; INSTRUCTIONS WILL GO HERE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this presentation, we will be analyzing a deep pool of data focused on Major League Baseball teams.</a:t>
            </a:r>
            <a:endParaRPr/>
          </a:p>
          <a:p>
            <a:pPr marL="0" lvl="0" indent="0" algn="l" rtl="0">
              <a:spcBef>
                <a:spcPts val="1200"/>
              </a:spcBef>
              <a:spcAft>
                <a:spcPts val="0"/>
              </a:spcAft>
              <a:buNone/>
            </a:pPr>
            <a:endParaRPr/>
          </a:p>
          <a:p>
            <a:pPr marL="0" lvl="0" indent="0" algn="l" rtl="0">
              <a:spcBef>
                <a:spcPts val="1200"/>
              </a:spcBef>
              <a:spcAft>
                <a:spcPts val="0"/>
              </a:spcAft>
              <a:buNone/>
            </a:pPr>
            <a:r>
              <a:rPr lang="en"/>
              <a:t>We have created a machine learning model that is capable of predicting performance as a function of salary - specifically in regards to:</a:t>
            </a:r>
            <a:endParaRPr/>
          </a:p>
          <a:p>
            <a:pPr marL="457200" lvl="0" indent="-342900" algn="l" rtl="0">
              <a:spcBef>
                <a:spcPts val="1200"/>
              </a:spcBef>
              <a:spcAft>
                <a:spcPts val="0"/>
              </a:spcAft>
              <a:buSzPts val="1800"/>
              <a:buChar char="●"/>
            </a:pPr>
            <a:r>
              <a:rPr lang="en"/>
              <a:t>Batting: Hits, Average, Runs, Home Runs, Extra Base Hits, Strike Outs, Walks</a:t>
            </a:r>
            <a:endParaRPr/>
          </a:p>
          <a:p>
            <a:pPr marL="457200" lvl="0" indent="-342900" algn="l" rtl="0">
              <a:spcBef>
                <a:spcPts val="0"/>
              </a:spcBef>
              <a:spcAft>
                <a:spcPts val="0"/>
              </a:spcAft>
              <a:buSzPts val="1800"/>
              <a:buChar char="●"/>
            </a:pPr>
            <a:r>
              <a:rPr lang="en"/>
              <a:t>Pitching: Strike Outs, Outs, FIP, BAA, Innings, and ERA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Baseball?</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This topic was selected not just for our love of baseball, but because America’s Pastime has been around for over 120 years, and has an immense volume of data available for a machine learning model to incorporate.  Between fans of the game, historians, front-office types and gamblers, there will always be people interested in this data and the answers it holds.</a:t>
            </a:r>
            <a:endParaRPr/>
          </a:p>
          <a:p>
            <a:pPr marL="0" lvl="0" indent="0" algn="l" rtl="0">
              <a:spcBef>
                <a:spcPts val="1200"/>
              </a:spcBef>
              <a:spcAft>
                <a:spcPts val="1200"/>
              </a:spcAft>
              <a:buNone/>
            </a:pPr>
            <a:r>
              <a:rPr lang="en"/>
              <a:t>Some teams like the New York Yankees have a strong legacy of both spending money and winning championships.  Other teams like the Tampa Bay Rays have had significant success (still chasing their championship), and have barely spent anything.  We want to find out which strategy makes the most sense, and we’re going to use machine learning to do it.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Source</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We’re leveraging an amazing open-source data center for Major League Baseball, the Lahman Database, which can be found here: </a:t>
            </a:r>
            <a:r>
              <a:rPr lang="en" u="sng">
                <a:solidFill>
                  <a:schemeClr val="hlink"/>
                </a:solidFill>
                <a:hlinkClick r:id="rId3"/>
              </a:rPr>
              <a:t>http://www.seanlahman.com/baseball-archive/statistics/</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Each zip file contains CSV documents that cover topics of interest in baseball.  The data goes back all the way to 1871, so we can have confidence in the model’s depth of information.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Questions	</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24292E"/>
                </a:solidFill>
                <a:highlight>
                  <a:srgbClr val="FFFFFF"/>
                </a:highlight>
              </a:rPr>
              <a:t>A good example of how we can look into the why behind salary information its role in successful teams. For example the 2020 Tampa Bay Rays was the lowest paid team in Major League Baseball. They ended up being American League East Division champions, then won the entire American League and then we to the 2020 World Series. </a:t>
            </a:r>
            <a:r>
              <a:rPr lang="en" sz="1700" b="1">
                <a:solidFill>
                  <a:srgbClr val="24292E"/>
                </a:solidFill>
                <a:highlight>
                  <a:srgbClr val="FFFFFF"/>
                </a:highlight>
              </a:rPr>
              <a:t> Is team salary a bad predictor of team success?</a:t>
            </a:r>
            <a:endParaRPr sz="1700" b="1">
              <a:solidFill>
                <a:srgbClr val="24292E"/>
              </a:solidFill>
              <a:highlight>
                <a:srgbClr val="FFFFFF"/>
              </a:highlight>
            </a:endParaRPr>
          </a:p>
          <a:p>
            <a:pPr marL="0" lvl="0" indent="0" algn="l" rtl="0">
              <a:spcBef>
                <a:spcPts val="1200"/>
              </a:spcBef>
              <a:spcAft>
                <a:spcPts val="0"/>
              </a:spcAft>
              <a:buNone/>
            </a:pPr>
            <a:endParaRPr sz="1700" b="1">
              <a:solidFill>
                <a:srgbClr val="24292E"/>
              </a:solidFill>
              <a:highlight>
                <a:srgbClr val="FFFFFF"/>
              </a:highlight>
            </a:endParaRPr>
          </a:p>
          <a:p>
            <a:pPr marL="0" lvl="0" indent="0" algn="l" rtl="0">
              <a:spcBef>
                <a:spcPts val="1200"/>
              </a:spcBef>
              <a:spcAft>
                <a:spcPts val="1200"/>
              </a:spcAft>
              <a:buNone/>
            </a:pPr>
            <a:r>
              <a:rPr lang="en" sz="1700">
                <a:solidFill>
                  <a:srgbClr val="24292E"/>
                </a:solidFill>
                <a:highlight>
                  <a:srgbClr val="FFFFFF"/>
                </a:highlight>
              </a:rPr>
              <a:t>Clayton Kershaw is one of the best pitchers in baseball and had a major role in the LA Dodgers’ win over the Rays in the 2020 World Series.  He’s also the highest paid pitcher in baseball.  </a:t>
            </a:r>
            <a:r>
              <a:rPr lang="en" sz="1700" b="1">
                <a:solidFill>
                  <a:srgbClr val="24292E"/>
                </a:solidFill>
                <a:highlight>
                  <a:srgbClr val="FFFFFF"/>
                </a:highlight>
              </a:rPr>
              <a:t>Do his statistics justify his salary, and did they have an impact on the World Series win?  Or was he simply on the best offensive team?  </a:t>
            </a:r>
            <a:endParaRPr sz="1700" b="1">
              <a:solidFill>
                <a:srgbClr val="24292E"/>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Exploration</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US" b="0" i="0" dirty="0">
                <a:solidFill>
                  <a:srgbClr val="24292E"/>
                </a:solidFill>
                <a:effectLst/>
                <a:latin typeface="-apple-system"/>
              </a:rPr>
              <a:t>Through pre-processing the data, we chose supervised learning via a Random Forest Model. The Random Forest Model uses classification to predict based on our salary target and our features which are year, team, stats (like strikeouts), and birth year. By pairing down the data, through combining and cleaning the csv files, it really dialed in to the details of what we wanted to measure. Basing the main measures on Mike Trout's core statistics(SO,AB,R,H,HR,G,R and RBIs), we used his metrics as a baseline to look for when deciding our final goal. Also, including the ‘</a:t>
            </a:r>
            <a:r>
              <a:rPr lang="en-US" b="0" i="0" dirty="0" err="1">
                <a:solidFill>
                  <a:srgbClr val="24292E"/>
                </a:solidFill>
                <a:effectLst/>
                <a:latin typeface="-apple-system"/>
              </a:rPr>
              <a:t>awardID</a:t>
            </a:r>
            <a:r>
              <a:rPr lang="en-US" b="0" i="0" dirty="0">
                <a:solidFill>
                  <a:srgbClr val="24292E"/>
                </a:solidFill>
                <a:effectLst/>
                <a:latin typeface="-apple-system"/>
              </a:rPr>
              <a:t>’, which shows which award each player won, and ‘</a:t>
            </a:r>
            <a:r>
              <a:rPr lang="en-US" b="0" i="0" dirty="0" err="1">
                <a:solidFill>
                  <a:srgbClr val="24292E"/>
                </a:solidFill>
                <a:effectLst/>
                <a:latin typeface="-apple-system"/>
              </a:rPr>
              <a:t>lgID</a:t>
            </a:r>
            <a:r>
              <a:rPr lang="en-US" b="0" i="0" dirty="0">
                <a:solidFill>
                  <a:srgbClr val="24292E"/>
                </a:solidFill>
                <a:effectLst/>
                <a:latin typeface="-apple-system"/>
              </a:rPr>
              <a:t>’, which shows the league in to see if that had any impact. Then the Random Forest Model interprets this information and gives an accuracy score based on what is the most impactful in deciding the salary of a player. The confusion matrix and list of </a:t>
            </a:r>
            <a:r>
              <a:rPr lang="en-US" b="0" i="0" dirty="0" err="1">
                <a:solidFill>
                  <a:srgbClr val="24292E"/>
                </a:solidFill>
                <a:effectLst/>
                <a:latin typeface="-apple-system"/>
              </a:rPr>
              <a:t>importances</a:t>
            </a:r>
            <a:r>
              <a:rPr lang="en-US" b="0" i="0" dirty="0">
                <a:solidFill>
                  <a:srgbClr val="24292E"/>
                </a:solidFill>
                <a:effectLst/>
                <a:latin typeface="-apple-system"/>
              </a:rPr>
              <a:t> each show the logic behind what determines how much to pay each player.</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BD4F-7A3A-4DB0-BA6B-67E8BA95FF93}"/>
              </a:ext>
            </a:extLst>
          </p:cNvPr>
          <p:cNvSpPr>
            <a:spLocks noGrp="1"/>
          </p:cNvSpPr>
          <p:nvPr>
            <p:ph type="title"/>
          </p:nvPr>
        </p:nvSpPr>
        <p:spPr/>
        <p:txBody>
          <a:bodyPr>
            <a:normAutofit fontScale="90000"/>
          </a:bodyPr>
          <a:lstStyle/>
          <a:p>
            <a:r>
              <a:rPr lang="en-US" dirty="0"/>
              <a:t>Data Exploration	</a:t>
            </a:r>
          </a:p>
        </p:txBody>
      </p:sp>
      <p:pic>
        <p:nvPicPr>
          <p:cNvPr id="2050" name="Picture 2">
            <a:extLst>
              <a:ext uri="{FF2B5EF4-FFF2-40B4-BE49-F238E27FC236}">
                <a16:creationId xmlns:a16="http://schemas.microsoft.com/office/drawing/2014/main" id="{5D4F539A-AA7F-4350-9FCC-E54AA74D6C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9056"/>
          <a:stretch/>
        </p:blipFill>
        <p:spPr bwMode="auto">
          <a:xfrm>
            <a:off x="311701" y="1017725"/>
            <a:ext cx="4260300" cy="3030019"/>
          </a:xfrm>
          <a:prstGeom prst="rect">
            <a:avLst/>
          </a:prstGeom>
          <a:noFill/>
          <a:ln>
            <a:solidFill>
              <a:schemeClr val="tx1">
                <a:lumMod val="85000"/>
                <a:lumOff val="15000"/>
              </a:schemeClr>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754BBDE-8A7E-47D3-9E56-ED7D30E314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8939" y="1017725"/>
            <a:ext cx="4023361" cy="2441067"/>
          </a:xfrm>
          <a:prstGeom prst="rect">
            <a:avLst/>
          </a:prstGeom>
          <a:noFill/>
          <a:ln>
            <a:solidFill>
              <a:schemeClr val="tx1">
                <a:lumMod val="85000"/>
                <a:lumOff val="1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59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a:t>
            </a:r>
            <a:endParaRPr/>
          </a:p>
        </p:txBody>
      </p:sp>
      <p:pic>
        <p:nvPicPr>
          <p:cNvPr id="3074" name="Picture 2">
            <a:extLst>
              <a:ext uri="{FF2B5EF4-FFF2-40B4-BE49-F238E27FC236}">
                <a16:creationId xmlns:a16="http://schemas.microsoft.com/office/drawing/2014/main" id="{ACD536C7-D465-4E0A-9F75-4DF6E5669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 y="1017725"/>
            <a:ext cx="41148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0459CCA-7BE6-441B-8374-A2B122F055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960" y="1017725"/>
            <a:ext cx="4114800"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A02E-34A1-4EC2-A880-72DA9C5708C8}"/>
              </a:ext>
            </a:extLst>
          </p:cNvPr>
          <p:cNvSpPr>
            <a:spLocks noGrp="1"/>
          </p:cNvSpPr>
          <p:nvPr>
            <p:ph type="title"/>
          </p:nvPr>
        </p:nvSpPr>
        <p:spPr/>
        <p:txBody>
          <a:bodyPr>
            <a:normAutofit fontScale="90000"/>
          </a:bodyPr>
          <a:lstStyle/>
          <a:p>
            <a:r>
              <a:rPr lang="en-US" dirty="0"/>
              <a:t>Analysis</a:t>
            </a:r>
          </a:p>
        </p:txBody>
      </p:sp>
      <p:pic>
        <p:nvPicPr>
          <p:cNvPr id="4100" name="Picture 4">
            <a:extLst>
              <a:ext uri="{FF2B5EF4-FFF2-40B4-BE49-F238E27FC236}">
                <a16:creationId xmlns:a16="http://schemas.microsoft.com/office/drawing/2014/main" id="{67956C32-5F9C-4EE8-9E55-7A52A03150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684" t="10452" r="6777" b="9739"/>
          <a:stretch/>
        </p:blipFill>
        <p:spPr bwMode="auto">
          <a:xfrm>
            <a:off x="4840223" y="914400"/>
            <a:ext cx="3572257" cy="358444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19C2A00-83BA-43EA-9876-F0D182849D47}"/>
              </a:ext>
            </a:extLst>
          </p:cNvPr>
          <p:cNvPicPr>
            <a:picLocks noChangeAspect="1" noChangeArrowheads="1"/>
          </p:cNvPicPr>
          <p:nvPr/>
        </p:nvPicPr>
        <p:blipFill rotWithShape="1">
          <a:blip r:embed="rId3">
            <a:alphaModFix amt="99000"/>
            <a:extLst>
              <a:ext uri="{28A0092B-C50C-407E-A947-70E740481C1C}">
                <a14:useLocalDpi xmlns:a14="http://schemas.microsoft.com/office/drawing/2010/main" val="0"/>
              </a:ext>
            </a:extLst>
          </a:blip>
          <a:srcRect l="9021" t="12532" r="9338" b="6921"/>
          <a:stretch/>
        </p:blipFill>
        <p:spPr bwMode="auto">
          <a:xfrm>
            <a:off x="841248" y="1017725"/>
            <a:ext cx="3730752" cy="368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6233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658</Words>
  <Application>Microsoft Office PowerPoint</Application>
  <PresentationFormat>On-screen Show (16:9)</PresentationFormat>
  <Paragraphs>26</Paragraphs>
  <Slides>10</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-apple-system</vt:lpstr>
      <vt:lpstr>Arial</vt:lpstr>
      <vt:lpstr>Simple Light</vt:lpstr>
      <vt:lpstr>Beyond the Batter’s Box</vt:lpstr>
      <vt:lpstr>Overview</vt:lpstr>
      <vt:lpstr>Why Baseball?</vt:lpstr>
      <vt:lpstr>Data Source</vt:lpstr>
      <vt:lpstr>Example Questions </vt:lpstr>
      <vt:lpstr>Data Exploration</vt:lpstr>
      <vt:lpstr>Data Exploration </vt:lpstr>
      <vt:lpstr>Analysis</vt:lpstr>
      <vt:lpstr>Analysis</vt:lpstr>
      <vt:lpstr>Tableau Dashboard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the Batter’s Box</dc:title>
  <cp:lastModifiedBy>David Fashbinder</cp:lastModifiedBy>
  <cp:revision>1</cp:revision>
  <dcterms:modified xsi:type="dcterms:W3CDTF">2021-03-14T03:32:09Z</dcterms:modified>
</cp:coreProperties>
</file>