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69" r:id="rId2"/>
    <p:sldId id="260" r:id="rId3"/>
    <p:sldId id="266" r:id="rId4"/>
    <p:sldId id="268" r:id="rId5"/>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48"/>
    <p:restoredTop sz="75850" autoAdjust="0"/>
  </p:normalViewPr>
  <p:slideViewPr>
    <p:cSldViewPr>
      <p:cViewPr varScale="1">
        <p:scale>
          <a:sx n="95" d="100"/>
          <a:sy n="95" d="100"/>
        </p:scale>
        <p:origin x="1960" y="184"/>
      </p:cViewPr>
      <p:guideLst>
        <p:guide orient="horz" pos="2160"/>
        <p:guide pos="2880"/>
      </p:guideLst>
    </p:cSldViewPr>
  </p:slideViewPr>
  <p:notesTextViewPr>
    <p:cViewPr>
      <p:scale>
        <a:sx n="100" d="100"/>
        <a:sy n="100" d="100"/>
      </p:scale>
      <p:origin x="0" y="-960"/>
    </p:cViewPr>
  </p:notesTextViewPr>
  <p:sorterViewPr>
    <p:cViewPr>
      <p:scale>
        <a:sx n="66" d="100"/>
        <a:sy n="66" d="100"/>
      </p:scale>
      <p:origin x="0" y="0"/>
    </p:cViewPr>
  </p:sorterViewPr>
  <p:notesViewPr>
    <p:cSldViewPr>
      <p:cViewPr varScale="1">
        <p:scale>
          <a:sx n="102" d="100"/>
          <a:sy n="102" d="100"/>
        </p:scale>
        <p:origin x="-25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ru-RU"/>
          </a:p>
        </p:txBody>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94C4D3-A316-43C9-85F6-B63394E24EC6}"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indent="0">
              <a:spcBef>
                <a:spcPts val="0"/>
              </a:spcBef>
              <a:spcAft>
                <a:spcPts val="0"/>
              </a:spcAft>
              <a:buNone/>
            </a:pPr>
            <a:r>
              <a:rPr lang="en-US" sz="12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Basing the main measures on Mike Trout's core statistics(SO,AB,R,H,HR,G,R and RBIs), we used his metrics as a baseline to look for when deciding our final goal. Also, including the ‘</a:t>
            </a:r>
            <a:r>
              <a:rPr lang="en-US" sz="1200" b="0" i="0" dirty="0" err="1">
                <a:solidFill>
                  <a:srgbClr val="24292E"/>
                </a:solidFill>
                <a:effectLst/>
              </a:rPr>
              <a:t>awardID</a:t>
            </a:r>
            <a:r>
              <a:rPr lang="en-US" sz="1200" b="0" i="0" dirty="0">
                <a:solidFill>
                  <a:srgbClr val="24292E"/>
                </a:solidFill>
                <a:effectLst/>
              </a:rPr>
              <a:t>’, which shows which award each player won, and ‘</a:t>
            </a:r>
            <a:r>
              <a:rPr lang="en-US" sz="1200" b="0" i="0" dirty="0" err="1">
                <a:solidFill>
                  <a:srgbClr val="24292E"/>
                </a:solidFill>
                <a:effectLst/>
              </a:rPr>
              <a:t>lgID</a:t>
            </a:r>
            <a:r>
              <a:rPr lang="en-US" sz="1200" b="0" i="0" dirty="0">
                <a:solidFill>
                  <a:srgbClr val="24292E"/>
                </a:solidFill>
                <a:effectLst/>
              </a:rPr>
              <a:t>’, which shows the league in to see if that had any impact.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Then the Random Forest Model interprets this information and gives an accuracy score based on what is the most impactful in deciding the salary of a player. The confusion matrix and list of </a:t>
            </a:r>
            <a:r>
              <a:rPr lang="en-US" sz="1200" b="0" i="0" dirty="0" err="1">
                <a:solidFill>
                  <a:srgbClr val="24292E"/>
                </a:solidFill>
                <a:effectLst/>
              </a:rPr>
              <a:t>importances</a:t>
            </a:r>
            <a:r>
              <a:rPr lang="en-US" sz="1200" b="0" i="0" dirty="0">
                <a:solidFill>
                  <a:srgbClr val="24292E"/>
                </a:solidFill>
                <a:effectLst/>
              </a:rPr>
              <a:t> each show the logic behind what determines how much to pay each player.</a:t>
            </a:r>
            <a:endParaRPr lang="en-US" sz="1200" dirty="0"/>
          </a:p>
          <a:p>
            <a:endParaRPr lang="en-US" dirty="0"/>
          </a:p>
          <a:p>
            <a:r>
              <a:rPr lang="en-US" sz="1200" b="1" i="0" kern="1200" dirty="0">
                <a:solidFill>
                  <a:schemeClr val="tx1"/>
                </a:solidFill>
                <a:effectLst/>
                <a:latin typeface="Arial" charset="0"/>
                <a:ea typeface="+mn-ea"/>
                <a:cs typeface="+mn-cs"/>
              </a:rPr>
              <a:t>How does it work?</a:t>
            </a:r>
          </a:p>
          <a:p>
            <a:r>
              <a:rPr lang="en-US" sz="1200" b="0" i="0" kern="1200" dirty="0">
                <a:solidFill>
                  <a:schemeClr val="tx1"/>
                </a:solidFill>
                <a:effectLst/>
                <a:latin typeface="Arial" charset="0"/>
                <a:ea typeface="+mn-ea"/>
                <a:cs typeface="+mn-cs"/>
              </a:rPr>
              <a:t>This model works by first understanding our decision tree. Through pre-processing the data, we chose supervised learning via a Random </a:t>
            </a:r>
            <a:r>
              <a:rPr lang="en-US" sz="1200" b="0" i="0" kern="1200" dirty="0" err="1">
                <a:solidFill>
                  <a:schemeClr val="tx1"/>
                </a:solidFill>
                <a:effectLst/>
                <a:latin typeface="Arial" charset="0"/>
                <a:ea typeface="+mn-ea"/>
                <a:cs typeface="+mn-cs"/>
              </a:rPr>
              <a:t>Foreast</a:t>
            </a:r>
            <a:r>
              <a:rPr lang="en-US" sz="1200" b="0" i="0" kern="1200" dirty="0">
                <a:solidFill>
                  <a:schemeClr val="tx1"/>
                </a:solidFill>
                <a:effectLst/>
                <a:latin typeface="Arial" charset="0"/>
                <a:ea typeface="+mn-ea"/>
                <a:cs typeface="+mn-cs"/>
              </a:rPr>
              <a:t> Model to get our desired answer of building a baseball team and what we should have as our base information when in choosing a player. The Random Forest Model uses classification to predict based on our salary target and our features which are year, team, stats (like strike outs), and birth year. By pairing down the data, through combining and cleaning the csv files, it really dialed in to the details of what we wanted to measure. Basing the main measures on Mike Trout's core statistics(SO,AB,R,H,HR,G,R and RBIs), I used his metrics as a baseline to look for when deciding our final goal. Also, including the </a:t>
            </a:r>
            <a:r>
              <a:rPr lang="en-US" sz="1200" b="0" i="0" kern="1200" dirty="0" err="1">
                <a:solidFill>
                  <a:schemeClr val="tx1"/>
                </a:solidFill>
                <a:effectLst/>
                <a:latin typeface="Arial" charset="0"/>
                <a:ea typeface="+mn-ea"/>
                <a:cs typeface="+mn-cs"/>
              </a:rPr>
              <a:t>awardID</a:t>
            </a:r>
            <a:r>
              <a:rPr lang="en-US" sz="1200" b="0" i="0" kern="1200" dirty="0">
                <a:solidFill>
                  <a:schemeClr val="tx1"/>
                </a:solidFill>
                <a:effectLst/>
                <a:latin typeface="Arial" charset="0"/>
                <a:ea typeface="+mn-ea"/>
                <a:cs typeface="+mn-cs"/>
              </a:rPr>
              <a:t>, which shows which award each player won, and </a:t>
            </a:r>
            <a:r>
              <a:rPr lang="en-US" sz="1200" b="0" i="0" kern="1200" dirty="0" err="1">
                <a:solidFill>
                  <a:schemeClr val="tx1"/>
                </a:solidFill>
                <a:effectLst/>
                <a:latin typeface="Arial" charset="0"/>
                <a:ea typeface="+mn-ea"/>
                <a:cs typeface="+mn-cs"/>
              </a:rPr>
              <a:t>lgID</a:t>
            </a:r>
            <a:r>
              <a:rPr lang="en-US" sz="1200" b="0" i="0" kern="1200" dirty="0">
                <a:solidFill>
                  <a:schemeClr val="tx1"/>
                </a:solidFill>
                <a:effectLst/>
                <a:latin typeface="Arial" charset="0"/>
                <a:ea typeface="+mn-ea"/>
                <a:cs typeface="+mn-cs"/>
              </a:rPr>
              <a:t>, which shows the league in to see if that had any impact. Then the random forest model interprets this information and gives an accuracy score based on what is the most impactful in deciding the salary of a player. The confusion matrix and list of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each show the logic behind what determines how much to pay each player.</a:t>
            </a: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Why this specific model?</a:t>
            </a:r>
          </a:p>
          <a:p>
            <a:r>
              <a:rPr lang="en-US" sz="1200" b="0" i="0" kern="1200" dirty="0">
                <a:solidFill>
                  <a:schemeClr val="tx1"/>
                </a:solidFill>
                <a:effectLst/>
                <a:latin typeface="Arial" charset="0"/>
                <a:ea typeface="+mn-ea"/>
                <a:cs typeface="+mn-cs"/>
              </a:rPr>
              <a:t>We wanted to use this supervised learning because we wanted to see the weighted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that go into building a team based on salary. The salary was really the base in showing how much a player is worth based on factors like stats, year they were born, and year they played baseball.</a:t>
            </a:r>
          </a:p>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2</a:t>
            </a:fld>
            <a:endParaRPr lang="ru-RU"/>
          </a:p>
        </p:txBody>
      </p:sp>
    </p:spTree>
    <p:extLst>
      <p:ext uri="{BB962C8B-B14F-4D97-AF65-F5344CB8AC3E}">
        <p14:creationId xmlns:p14="http://schemas.microsoft.com/office/powerpoint/2010/main" val="123297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3</a:t>
            </a:fld>
            <a:endParaRPr lang="ru-RU"/>
          </a:p>
        </p:txBody>
      </p:sp>
    </p:spTree>
    <p:extLst>
      <p:ext uri="{BB962C8B-B14F-4D97-AF65-F5344CB8AC3E}">
        <p14:creationId xmlns:p14="http://schemas.microsoft.com/office/powerpoint/2010/main" val="865210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Our original goal was to have a models accuracy at 80% or higher. We did accomplish that with 99% accuracy. There are some duplications just because there are some players who performed in multiple years, which can increase the accuracy of the data. Upon discussion, removing the multiple years and only have one year would not really give the data for anything other than salary because those individual stats and team stats.</a:t>
            </a:r>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4</a:t>
            </a:fld>
            <a:endParaRPr lang="ru-RU"/>
          </a:p>
        </p:txBody>
      </p:sp>
    </p:spTree>
    <p:extLst>
      <p:ext uri="{BB962C8B-B14F-4D97-AF65-F5344CB8AC3E}">
        <p14:creationId xmlns:p14="http://schemas.microsoft.com/office/powerpoint/2010/main" val="177823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auto">
          <a:xfrm>
            <a:off x="3348038" y="2276475"/>
            <a:ext cx="5795962" cy="1081088"/>
          </a:xfrm>
          <a:prstGeom prst="rect">
            <a:avLst/>
          </a:prstGeom>
          <a:solidFill>
            <a:schemeClr val="accent2"/>
          </a:solidFill>
          <a:ln w="9525">
            <a:noFill/>
            <a:miter lim="800000"/>
            <a:headEnd/>
            <a:tailEnd/>
          </a:ln>
          <a:effectLst/>
        </p:spPr>
        <p:txBody>
          <a:bodyPr wrap="none" anchor="ctr"/>
          <a:lstStyle/>
          <a:p>
            <a:pPr>
              <a:defRPr/>
            </a:pPr>
            <a:endParaRPr lang="ru-RU"/>
          </a:p>
        </p:txBody>
      </p:sp>
      <p:sp>
        <p:nvSpPr>
          <p:cNvPr id="5122" name="Rectangle 2"/>
          <p:cNvSpPr>
            <a:spLocks noGrp="1" noChangeArrowheads="1"/>
          </p:cNvSpPr>
          <p:nvPr>
            <p:ph type="ctrTitle"/>
          </p:nvPr>
        </p:nvSpPr>
        <p:spPr>
          <a:xfrm>
            <a:off x="3492500" y="2038350"/>
            <a:ext cx="7162800" cy="1109663"/>
          </a:xfrm>
        </p:spPr>
        <p:txBody>
          <a:bodyPr/>
          <a:lstStyle>
            <a:lvl1pPr>
              <a:defRPr sz="3200">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492500" y="2781300"/>
            <a:ext cx="7162800" cy="696913"/>
          </a:xfrm>
        </p:spPr>
        <p:txBody>
          <a:bodyPr/>
          <a:lstStyle>
            <a:lvl1pPr marL="0" indent="0">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912938"/>
            <a:ext cx="1909762" cy="461327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76338" y="1912938"/>
            <a:ext cx="5581650" cy="461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76338" y="2565400"/>
            <a:ext cx="3744912"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73650" y="2565400"/>
            <a:ext cx="3746500"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912938"/>
            <a:ext cx="6553200" cy="50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76338" y="2565400"/>
            <a:ext cx="7643812" cy="3960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b="1">
          <a:solidFill>
            <a:schemeClr val="bg2"/>
          </a:solidFill>
          <a:latin typeface="+mj-lt"/>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f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0" y="1752600"/>
            <a:ext cx="6553200" cy="723900"/>
          </a:xfrm>
        </p:spPr>
        <p:txBody>
          <a:bodyPr/>
          <a:lstStyle/>
          <a:p>
            <a:pPr eaLnBrk="1" hangingPunct="1">
              <a:defRPr/>
            </a:pPr>
            <a:r>
              <a:rPr lang="en" dirty="0"/>
              <a:t>Database Implementation</a:t>
            </a:r>
            <a:endParaRPr lang="en-US" dirty="0">
              <a:solidFill>
                <a:schemeClr val="tx1">
                  <a:lumMod val="95000"/>
                  <a:lumOff val="5000"/>
                </a:schemeClr>
              </a:solidFill>
            </a:endParaRPr>
          </a:p>
        </p:txBody>
      </p:sp>
      <p:pic>
        <p:nvPicPr>
          <p:cNvPr id="5" name="Content Placeholder 4" descr="Table&#10;&#10;Description automatically generated with medium confidence">
            <a:extLst>
              <a:ext uri="{FF2B5EF4-FFF2-40B4-BE49-F238E27FC236}">
                <a16:creationId xmlns:a16="http://schemas.microsoft.com/office/drawing/2014/main" id="{A74ACCF3-CDF8-064E-BF58-F8F9D7664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971800"/>
            <a:ext cx="6480656" cy="3554413"/>
          </a:xfrm>
        </p:spPr>
      </p:pic>
      <p:sp>
        <p:nvSpPr>
          <p:cNvPr id="6" name="TextBox 5">
            <a:extLst>
              <a:ext uri="{FF2B5EF4-FFF2-40B4-BE49-F238E27FC236}">
                <a16:creationId xmlns:a16="http://schemas.microsoft.com/office/drawing/2014/main" id="{71A41699-41A7-4043-94BE-057E1D775FFB}"/>
              </a:ext>
            </a:extLst>
          </p:cNvPr>
          <p:cNvSpPr txBox="1"/>
          <p:nvPr/>
        </p:nvSpPr>
        <p:spPr>
          <a:xfrm>
            <a:off x="0" y="2385596"/>
            <a:ext cx="8153400" cy="338554"/>
          </a:xfrm>
          <a:prstGeom prst="rect">
            <a:avLst/>
          </a:prstGeom>
          <a:noFill/>
        </p:spPr>
        <p:txBody>
          <a:bodyPr wrap="square" rtlCol="0">
            <a:spAutoFit/>
          </a:bodyPr>
          <a:lstStyle/>
          <a:p>
            <a:r>
              <a:rPr lang="en-US" sz="1600" dirty="0"/>
              <a:t>The below image illustrates implementing the database through a </a:t>
            </a:r>
            <a:r>
              <a:rPr lang="en-US" sz="1600" dirty="0" err="1"/>
              <a:t>jupyter</a:t>
            </a:r>
            <a:r>
              <a:rPr lang="en-US" sz="1600" dirty="0"/>
              <a:t> notebook.</a:t>
            </a:r>
          </a:p>
        </p:txBody>
      </p:sp>
    </p:spTree>
    <p:extLst>
      <p:ext uri="{BB962C8B-B14F-4D97-AF65-F5344CB8AC3E}">
        <p14:creationId xmlns:p14="http://schemas.microsoft.com/office/powerpoint/2010/main" val="135169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Machine Learning Model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r>
              <a:rPr lang="en-US" sz="1400" b="0" i="0" dirty="0">
                <a:solidFill>
                  <a:srgbClr val="24292E"/>
                </a:solidFill>
                <a:effectLst/>
              </a:rPr>
              <a:t>Through pre-processing the data, we chose supervised learning via a Random Forest Model. Below is an example of narrowing down data by dropping columns.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endParaRPr lang="en-US" sz="1400" dirty="0">
              <a:solidFill>
                <a:srgbClr val="24292E"/>
              </a:solidFill>
            </a:endParaRPr>
          </a:p>
          <a:p>
            <a:pPr marL="0" lvl="0" indent="0" algn="l" rtl="0">
              <a:spcBef>
                <a:spcPts val="0"/>
              </a:spcBef>
              <a:spcAft>
                <a:spcPts val="0"/>
              </a:spcAft>
              <a:buNone/>
            </a:pPr>
            <a:endParaRPr lang="en-US" sz="2000" dirty="0"/>
          </a:p>
        </p:txBody>
      </p:sp>
      <p:pic>
        <p:nvPicPr>
          <p:cNvPr id="3" name="Picture 2" descr="A picture containing baseball, person, player, outdoor&#10;&#10;Description automatically generated">
            <a:extLst>
              <a:ext uri="{FF2B5EF4-FFF2-40B4-BE49-F238E27FC236}">
                <a16:creationId xmlns:a16="http://schemas.microsoft.com/office/drawing/2014/main" id="{396D86CA-8E09-4A98-81FD-AA61F471F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624" y="4606586"/>
            <a:ext cx="2952751" cy="1966913"/>
          </a:xfrm>
          <a:prstGeom prst="rect">
            <a:avLst/>
          </a:prstGeom>
        </p:spPr>
      </p:pic>
      <p:sp>
        <p:nvSpPr>
          <p:cNvPr id="5" name="TextBox 4">
            <a:extLst>
              <a:ext uri="{FF2B5EF4-FFF2-40B4-BE49-F238E27FC236}">
                <a16:creationId xmlns:a16="http://schemas.microsoft.com/office/drawing/2014/main" id="{FB63DDC3-5106-4F4D-927C-6A304FF9F026}"/>
              </a:ext>
            </a:extLst>
          </p:cNvPr>
          <p:cNvSpPr txBox="1"/>
          <p:nvPr/>
        </p:nvSpPr>
        <p:spPr>
          <a:xfrm>
            <a:off x="3087687" y="6057226"/>
            <a:ext cx="2286000" cy="430887"/>
          </a:xfrm>
          <a:prstGeom prst="rect">
            <a:avLst/>
          </a:prstGeom>
          <a:noFill/>
        </p:spPr>
        <p:txBody>
          <a:bodyPr wrap="square" rtlCol="0">
            <a:spAutoFit/>
          </a:bodyPr>
          <a:lstStyle/>
          <a:p>
            <a:r>
              <a:rPr lang="en-US" sz="1100" i="1" dirty="0"/>
              <a:t>Four-Time American League MVP Mike Trout</a:t>
            </a:r>
          </a:p>
        </p:txBody>
      </p:sp>
      <p:pic>
        <p:nvPicPr>
          <p:cNvPr id="4" name="Picture 3" descr="Table&#10;&#10;Description automatically generated">
            <a:extLst>
              <a:ext uri="{FF2B5EF4-FFF2-40B4-BE49-F238E27FC236}">
                <a16:creationId xmlns:a16="http://schemas.microsoft.com/office/drawing/2014/main" id="{CE72F528-A39F-E24F-9EF2-3DF1E2D702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7699" y="1645765"/>
            <a:ext cx="6911975" cy="2798709"/>
          </a:xfrm>
          <a:prstGeom prst="rect">
            <a:avLst/>
          </a:prstGeom>
        </p:spPr>
      </p:pic>
      <p:sp>
        <p:nvSpPr>
          <p:cNvPr id="6" name="TextBox 5">
            <a:extLst>
              <a:ext uri="{FF2B5EF4-FFF2-40B4-BE49-F238E27FC236}">
                <a16:creationId xmlns:a16="http://schemas.microsoft.com/office/drawing/2014/main" id="{D0901F61-74E3-4748-930F-A7CF530537A5}"/>
              </a:ext>
            </a:extLst>
          </p:cNvPr>
          <p:cNvSpPr txBox="1"/>
          <p:nvPr/>
        </p:nvSpPr>
        <p:spPr>
          <a:xfrm>
            <a:off x="1952903" y="4598456"/>
            <a:ext cx="3429094" cy="523220"/>
          </a:xfrm>
          <a:prstGeom prst="rect">
            <a:avLst/>
          </a:prstGeom>
          <a:noFill/>
        </p:spPr>
        <p:txBody>
          <a:bodyPr wrap="square" rtlCol="0">
            <a:spAutoFit/>
          </a:bodyPr>
          <a:lstStyle/>
          <a:p>
            <a:r>
              <a:rPr lang="en-US" sz="1400" dirty="0"/>
              <a:t>We chose to base our data on Mike Trout’s core statistics. </a:t>
            </a:r>
          </a:p>
        </p:txBody>
      </p:sp>
    </p:spTree>
    <p:extLst>
      <p:ext uri="{BB962C8B-B14F-4D97-AF65-F5344CB8AC3E}">
        <p14:creationId xmlns:p14="http://schemas.microsoft.com/office/powerpoint/2010/main" val="245130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Technology &amp; Tools</a:t>
            </a:r>
            <a:endParaRPr lang="uk-UA" sz="3200" dirty="0">
              <a:solidFill>
                <a:schemeClr val="accent2"/>
              </a:solidFill>
            </a:endParaRPr>
          </a:p>
        </p:txBody>
      </p:sp>
      <p:sp>
        <p:nvSpPr>
          <p:cNvPr id="3" name="TextBox 2">
            <a:extLst>
              <a:ext uri="{FF2B5EF4-FFF2-40B4-BE49-F238E27FC236}">
                <a16:creationId xmlns:a16="http://schemas.microsoft.com/office/drawing/2014/main" id="{454E31BE-B11C-4C8C-9049-2999EBBD67CD}"/>
              </a:ext>
            </a:extLst>
          </p:cNvPr>
          <p:cNvSpPr txBox="1"/>
          <p:nvPr/>
        </p:nvSpPr>
        <p:spPr>
          <a:xfrm>
            <a:off x="228600" y="4024223"/>
            <a:ext cx="3886200" cy="1200329"/>
          </a:xfrm>
          <a:prstGeom prst="rect">
            <a:avLst/>
          </a:prstGeom>
          <a:noFill/>
        </p:spPr>
        <p:txBody>
          <a:bodyPr wrap="square" rtlCol="0">
            <a:spAutoFit/>
          </a:bodyPr>
          <a:lstStyle/>
          <a:p>
            <a:pPr algn="ctr"/>
            <a:r>
              <a:rPr lang="en-US" b="1" u="sng" dirty="0"/>
              <a:t>Presentation</a:t>
            </a:r>
          </a:p>
          <a:p>
            <a:pPr algn="ctr"/>
            <a:r>
              <a:rPr lang="en-US" dirty="0"/>
              <a:t>Tableau Public</a:t>
            </a:r>
          </a:p>
          <a:p>
            <a:pPr algn="ctr"/>
            <a:r>
              <a:rPr lang="en-US" dirty="0"/>
              <a:t>Microsoft PowerPoint</a:t>
            </a:r>
          </a:p>
          <a:p>
            <a:pPr algn="ctr"/>
            <a:r>
              <a:rPr lang="en-US" dirty="0"/>
              <a:t> </a:t>
            </a:r>
          </a:p>
        </p:txBody>
      </p:sp>
      <p:sp>
        <p:nvSpPr>
          <p:cNvPr id="5" name="TextBox 4">
            <a:extLst>
              <a:ext uri="{FF2B5EF4-FFF2-40B4-BE49-F238E27FC236}">
                <a16:creationId xmlns:a16="http://schemas.microsoft.com/office/drawing/2014/main" id="{8EF92398-65F1-4528-A452-4D1DA1119027}"/>
              </a:ext>
            </a:extLst>
          </p:cNvPr>
          <p:cNvSpPr txBox="1"/>
          <p:nvPr/>
        </p:nvSpPr>
        <p:spPr>
          <a:xfrm>
            <a:off x="200025" y="2590800"/>
            <a:ext cx="3886200" cy="1477328"/>
          </a:xfrm>
          <a:prstGeom prst="rect">
            <a:avLst/>
          </a:prstGeom>
          <a:noFill/>
        </p:spPr>
        <p:txBody>
          <a:bodyPr wrap="square" rtlCol="0">
            <a:spAutoFit/>
          </a:bodyPr>
          <a:lstStyle/>
          <a:p>
            <a:pPr algn="ctr"/>
            <a:r>
              <a:rPr lang="en-US" b="1" u="sng" dirty="0"/>
              <a:t>Collaboration</a:t>
            </a:r>
          </a:p>
          <a:p>
            <a:pPr algn="ctr"/>
            <a:r>
              <a:rPr lang="en-US" dirty="0" err="1"/>
              <a:t>Github</a:t>
            </a:r>
            <a:endParaRPr lang="en-US" dirty="0"/>
          </a:p>
          <a:p>
            <a:pPr algn="ctr"/>
            <a:r>
              <a:rPr lang="en-US" dirty="0" err="1"/>
              <a:t>Github</a:t>
            </a:r>
            <a:r>
              <a:rPr lang="en-US" dirty="0"/>
              <a:t> Desktop</a:t>
            </a:r>
          </a:p>
          <a:p>
            <a:pPr algn="ctr"/>
            <a:r>
              <a:rPr lang="en-US" dirty="0"/>
              <a:t>Slack</a:t>
            </a:r>
          </a:p>
          <a:p>
            <a:pPr algn="ctr"/>
            <a:r>
              <a:rPr lang="en-US" dirty="0"/>
              <a:t> </a:t>
            </a:r>
          </a:p>
        </p:txBody>
      </p:sp>
      <p:sp>
        <p:nvSpPr>
          <p:cNvPr id="7" name="TextBox 6">
            <a:extLst>
              <a:ext uri="{FF2B5EF4-FFF2-40B4-BE49-F238E27FC236}">
                <a16:creationId xmlns:a16="http://schemas.microsoft.com/office/drawing/2014/main" id="{DB2C7569-B210-4CBE-99F0-75B8056AE077}"/>
              </a:ext>
            </a:extLst>
          </p:cNvPr>
          <p:cNvSpPr txBox="1"/>
          <p:nvPr/>
        </p:nvSpPr>
        <p:spPr>
          <a:xfrm>
            <a:off x="4343400" y="2590800"/>
            <a:ext cx="3886200" cy="1200329"/>
          </a:xfrm>
          <a:prstGeom prst="rect">
            <a:avLst/>
          </a:prstGeom>
          <a:noFill/>
        </p:spPr>
        <p:txBody>
          <a:bodyPr wrap="square" rtlCol="0">
            <a:spAutoFit/>
          </a:bodyPr>
          <a:lstStyle/>
          <a:p>
            <a:pPr algn="ctr"/>
            <a:r>
              <a:rPr lang="en-US" b="1" u="sng" dirty="0"/>
              <a:t>Coding &amp; Data Management</a:t>
            </a:r>
          </a:p>
          <a:p>
            <a:pPr algn="ctr"/>
            <a:r>
              <a:rPr lang="en-US" dirty="0" err="1"/>
              <a:t>Jupyter</a:t>
            </a:r>
            <a:r>
              <a:rPr lang="en-US" dirty="0"/>
              <a:t> Notebook</a:t>
            </a:r>
          </a:p>
          <a:p>
            <a:pPr algn="ctr"/>
            <a:r>
              <a:rPr lang="en-US" dirty="0" err="1"/>
              <a:t>pgAdmin</a:t>
            </a:r>
            <a:endParaRPr lang="en-US" dirty="0"/>
          </a:p>
          <a:p>
            <a:pPr algn="ctr"/>
            <a:r>
              <a:rPr lang="en-US" dirty="0"/>
              <a:t> </a:t>
            </a:r>
          </a:p>
        </p:txBody>
      </p:sp>
      <p:sp>
        <p:nvSpPr>
          <p:cNvPr id="8" name="TextBox 7">
            <a:extLst>
              <a:ext uri="{FF2B5EF4-FFF2-40B4-BE49-F238E27FC236}">
                <a16:creationId xmlns:a16="http://schemas.microsoft.com/office/drawing/2014/main" id="{CB8178D5-9B30-4832-AD9C-AD3BB0704769}"/>
              </a:ext>
            </a:extLst>
          </p:cNvPr>
          <p:cNvSpPr txBox="1"/>
          <p:nvPr/>
        </p:nvSpPr>
        <p:spPr>
          <a:xfrm>
            <a:off x="4343400" y="4015093"/>
            <a:ext cx="3886200" cy="2308324"/>
          </a:xfrm>
          <a:prstGeom prst="rect">
            <a:avLst/>
          </a:prstGeom>
          <a:noFill/>
        </p:spPr>
        <p:txBody>
          <a:bodyPr wrap="square" numCol="1" rtlCol="0">
            <a:spAutoFit/>
          </a:bodyPr>
          <a:lstStyle/>
          <a:p>
            <a:pPr algn="ctr"/>
            <a:r>
              <a:rPr lang="en-US" b="1" u="sng" dirty="0"/>
              <a:t>Analysis Tools &amp; Languages</a:t>
            </a:r>
          </a:p>
          <a:p>
            <a:pPr algn="ctr"/>
            <a:r>
              <a:rPr lang="en-US" dirty="0"/>
              <a:t>Python Pandas</a:t>
            </a:r>
          </a:p>
          <a:p>
            <a:pPr algn="ctr"/>
            <a:r>
              <a:rPr lang="en-US" dirty="0"/>
              <a:t>Matplotlib</a:t>
            </a:r>
          </a:p>
          <a:p>
            <a:pPr algn="ctr"/>
            <a:r>
              <a:rPr lang="en-US" dirty="0"/>
              <a:t>Tableau</a:t>
            </a:r>
          </a:p>
          <a:p>
            <a:pPr algn="ctr"/>
            <a:r>
              <a:rPr lang="en-US" dirty="0"/>
              <a:t>NumPy</a:t>
            </a:r>
          </a:p>
          <a:p>
            <a:pPr algn="ctr"/>
            <a:r>
              <a:rPr lang="en-US" dirty="0"/>
              <a:t>SciPy</a:t>
            </a:r>
          </a:p>
          <a:p>
            <a:pPr algn="ctr"/>
            <a:r>
              <a:rPr lang="en-US" dirty="0" err="1"/>
              <a:t>RandomForest</a:t>
            </a:r>
            <a:endParaRPr lang="en-US" dirty="0"/>
          </a:p>
          <a:p>
            <a:pPr algn="ctr"/>
            <a:r>
              <a:rPr lang="en-US" dirty="0"/>
              <a:t> </a:t>
            </a:r>
          </a:p>
        </p:txBody>
      </p:sp>
    </p:spTree>
    <p:extLst>
      <p:ext uri="{BB962C8B-B14F-4D97-AF65-F5344CB8AC3E}">
        <p14:creationId xmlns:p14="http://schemas.microsoft.com/office/powerpoint/2010/main" val="319906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Table&#10;&#10;Description automatically generated">
            <a:extLst>
              <a:ext uri="{FF2B5EF4-FFF2-40B4-BE49-F238E27FC236}">
                <a16:creationId xmlns:a16="http://schemas.microsoft.com/office/drawing/2014/main" id="{9930437E-2FF0-2541-AF49-2FA55E3B3B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883" y="3415553"/>
            <a:ext cx="6687670" cy="3429000"/>
          </a:xfrm>
        </p:spPr>
      </p:pic>
      <p:sp>
        <p:nvSpPr>
          <p:cNvPr id="8" name="Rectangle 2">
            <a:extLst>
              <a:ext uri="{FF2B5EF4-FFF2-40B4-BE49-F238E27FC236}">
                <a16:creationId xmlns:a16="http://schemas.microsoft.com/office/drawing/2014/main" id="{C5F5FC9D-769F-D440-84F4-DA8EBABA19C1}"/>
              </a:ext>
            </a:extLst>
          </p:cNvPr>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12" name="TextBox 11">
            <a:extLst>
              <a:ext uri="{FF2B5EF4-FFF2-40B4-BE49-F238E27FC236}">
                <a16:creationId xmlns:a16="http://schemas.microsoft.com/office/drawing/2014/main" id="{53904199-306E-EF48-A672-10E3FBCB7A82}"/>
              </a:ext>
            </a:extLst>
          </p:cNvPr>
          <p:cNvSpPr txBox="1"/>
          <p:nvPr/>
        </p:nvSpPr>
        <p:spPr>
          <a:xfrm>
            <a:off x="152401" y="2409962"/>
            <a:ext cx="8686800" cy="523220"/>
          </a:xfrm>
          <a:prstGeom prst="rect">
            <a:avLst/>
          </a:prstGeom>
          <a:noFill/>
        </p:spPr>
        <p:txBody>
          <a:bodyPr wrap="square" rtlCol="0">
            <a:spAutoFit/>
          </a:bodyPr>
          <a:lstStyle/>
          <a:p>
            <a:r>
              <a:rPr lang="en-US" sz="1400" b="1" dirty="0"/>
              <a:t>Can we build a model to predict whether a player will command a premium salary based on their demographics &amp; statistics?</a:t>
            </a:r>
          </a:p>
        </p:txBody>
      </p:sp>
      <p:sp>
        <p:nvSpPr>
          <p:cNvPr id="14" name="TextBox 13">
            <a:extLst>
              <a:ext uri="{FF2B5EF4-FFF2-40B4-BE49-F238E27FC236}">
                <a16:creationId xmlns:a16="http://schemas.microsoft.com/office/drawing/2014/main" id="{46474F95-3CE4-B24F-9CBD-C68B692F7DA4}"/>
              </a:ext>
            </a:extLst>
          </p:cNvPr>
          <p:cNvSpPr txBox="1"/>
          <p:nvPr/>
        </p:nvSpPr>
        <p:spPr>
          <a:xfrm>
            <a:off x="152401" y="2933182"/>
            <a:ext cx="8834716" cy="461665"/>
          </a:xfrm>
          <a:prstGeom prst="rect">
            <a:avLst/>
          </a:prstGeom>
          <a:noFill/>
        </p:spPr>
        <p:txBody>
          <a:bodyPr wrap="square" rtlCol="0">
            <a:spAutoFit/>
          </a:bodyPr>
          <a:lstStyle/>
          <a:p>
            <a:r>
              <a:rPr lang="en-US" sz="1200" dirty="0"/>
              <a:t>In the confusion matrix below, we can see with 99% accuracy score, the model identified either a salary above $2M was a premium salary which were true negatives, or below $2M as true positives.</a:t>
            </a:r>
          </a:p>
        </p:txBody>
      </p:sp>
    </p:spTree>
    <p:extLst>
      <p:ext uri="{BB962C8B-B14F-4D97-AF65-F5344CB8AC3E}">
        <p14:creationId xmlns:p14="http://schemas.microsoft.com/office/powerpoint/2010/main" val="4108571493"/>
      </p:ext>
    </p:extLst>
  </p:cSld>
  <p:clrMapOvr>
    <a:masterClrMapping/>
  </p:clrMapOvr>
</p:sld>
</file>

<file path=ppt/theme/theme1.xml><?xml version="1.0" encoding="utf-8"?>
<a:theme xmlns:a="http://schemas.openxmlformats.org/drawingml/2006/main" name="template">
  <a:themeElements>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327</TotalTime>
  <Words>723</Words>
  <Application>Microsoft Macintosh PowerPoint</Application>
  <PresentationFormat>On-screen Show (4:3)</PresentationFormat>
  <Paragraphs>47</Paragraphs>
  <Slides>4</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template</vt:lpstr>
      <vt:lpstr>Database Implementation</vt:lpstr>
      <vt:lpstr>Machine Learning Model</vt:lpstr>
      <vt:lpstr>Technology &amp; Tools</vt:lpstr>
      <vt:lpstr>Answering 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Batter’s Box</dc:title>
  <dc:creator>David Fashbinder</dc:creator>
  <cp:lastModifiedBy>Christa Maraffi</cp:lastModifiedBy>
  <cp:revision>10</cp:revision>
  <dcterms:created xsi:type="dcterms:W3CDTF">2021-03-19T00:09:36Z</dcterms:created>
  <dcterms:modified xsi:type="dcterms:W3CDTF">2021-03-24T01:20:29Z</dcterms:modified>
</cp:coreProperties>
</file>