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BADD0F-1141-449F-A723-60BA6F36D369}" v="8" dt="2021-03-19T01:07:06.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57" autoAdjust="0"/>
  </p:normalViewPr>
  <p:slideViewPr>
    <p:cSldViewPr>
      <p:cViewPr>
        <p:scale>
          <a:sx n="116" d="100"/>
          <a:sy n="116" d="100"/>
        </p:scale>
        <p:origin x="1464"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4</a:t>
            </a:fld>
            <a:endParaRPr lang="ru-RU"/>
          </a:p>
        </p:txBody>
      </p:sp>
    </p:spTree>
    <p:extLst>
      <p:ext uri="{BB962C8B-B14F-4D97-AF65-F5344CB8AC3E}">
        <p14:creationId xmlns:p14="http://schemas.microsoft.com/office/powerpoint/2010/main" val="163164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6</a:t>
            </a:fld>
            <a:endParaRPr lang="ru-RU"/>
          </a:p>
        </p:txBody>
      </p:sp>
    </p:spTree>
    <p:extLst>
      <p:ext uri="{BB962C8B-B14F-4D97-AF65-F5344CB8AC3E}">
        <p14:creationId xmlns:p14="http://schemas.microsoft.com/office/powerpoint/2010/main" val="427573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7</a:t>
            </a:fld>
            <a:endParaRPr lang="ru-RU"/>
          </a:p>
        </p:txBody>
      </p:sp>
    </p:spTree>
    <p:extLst>
      <p:ext uri="{BB962C8B-B14F-4D97-AF65-F5344CB8AC3E}">
        <p14:creationId xmlns:p14="http://schemas.microsoft.com/office/powerpoint/2010/main" val="3831002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79838" y="2060575"/>
            <a:ext cx="4906962" cy="1109663"/>
          </a:xfrm>
          <a:noFill/>
        </p:spPr>
        <p:txBody>
          <a:bodyPr/>
          <a:lstStyle/>
          <a:p>
            <a:pPr eaLnBrk="1" hangingPunct="1"/>
            <a:r>
              <a:rPr lang="en-US" dirty="0"/>
              <a:t>Beyond the Batter’s Box</a:t>
            </a:r>
            <a:endParaRPr lang="uk-UA" dirty="0"/>
          </a:p>
        </p:txBody>
      </p:sp>
      <p:sp>
        <p:nvSpPr>
          <p:cNvPr id="3075" name="Rectangle 3"/>
          <p:cNvSpPr>
            <a:spLocks noGrp="1" noChangeArrowheads="1"/>
          </p:cNvSpPr>
          <p:nvPr>
            <p:ph type="subTitle" idx="1"/>
          </p:nvPr>
        </p:nvSpPr>
        <p:spPr>
          <a:xfrm>
            <a:off x="3795713" y="2809875"/>
            <a:ext cx="4891087" cy="433388"/>
          </a:xfrm>
        </p:spPr>
        <p:txBody>
          <a:bodyPr/>
          <a:lstStyle/>
          <a:p>
            <a:pPr eaLnBrk="1" hangingPunct="1">
              <a:lnSpc>
                <a:spcPct val="90000"/>
              </a:lnSpc>
            </a:pPr>
            <a:r>
              <a:rPr lang="en-US" sz="1400" i="1" dirty="0"/>
              <a:t>Analyzing the Winners &amp; Losers of America’s Pastime</a:t>
            </a:r>
            <a:endParaRPr lang="uk-UA" sz="14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US" sz="3200" dirty="0">
                <a:solidFill>
                  <a:schemeClr val="accent2"/>
                </a:solidFill>
              </a:rPr>
              <a:t>Overview</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In this presentation, we will be analyzing a deep pool of data focused on Major League Baseball teams.</a:t>
            </a:r>
          </a:p>
          <a:p>
            <a:pPr marL="0" lvl="0" indent="0" algn="l" rtl="0">
              <a:spcBef>
                <a:spcPts val="1200"/>
              </a:spcBef>
              <a:spcAft>
                <a:spcPts val="0"/>
              </a:spcAft>
              <a:buNone/>
            </a:pPr>
            <a:endParaRPr lang="en-US" sz="2000" dirty="0"/>
          </a:p>
          <a:p>
            <a:pPr marL="0" lvl="0" indent="0" algn="l" rtl="0">
              <a:spcBef>
                <a:spcPts val="1200"/>
              </a:spcBef>
              <a:spcAft>
                <a:spcPts val="0"/>
              </a:spcAft>
              <a:buNone/>
            </a:pPr>
            <a:r>
              <a:rPr lang="en-US" sz="2000" dirty="0"/>
              <a:t>We have created a machine learning model that is capable of predicting performance as a function of salary - specifically in regards to:</a:t>
            </a:r>
          </a:p>
          <a:p>
            <a:pPr marL="457200" lvl="0" indent="-342900" algn="l" rtl="0">
              <a:spcBef>
                <a:spcPts val="1200"/>
              </a:spcBef>
              <a:spcAft>
                <a:spcPts val="0"/>
              </a:spcAft>
              <a:buSzPts val="1800"/>
              <a:buChar char="●"/>
            </a:pPr>
            <a:r>
              <a:rPr lang="en-US" sz="2000" dirty="0"/>
              <a:t>Batting: Hits, Average, Runs, Home Runs, Extra Base Hits, Strike Outs, Walks</a:t>
            </a:r>
          </a:p>
          <a:p>
            <a:pPr marL="457200" lvl="0" indent="-342900" algn="l" rtl="0">
              <a:spcBef>
                <a:spcPts val="0"/>
              </a:spcBef>
              <a:spcAft>
                <a:spcPts val="0"/>
              </a:spcAft>
              <a:buSzPts val="1800"/>
              <a:buChar char="●"/>
            </a:pPr>
            <a:r>
              <a:rPr lang="en-US" sz="2000" dirty="0"/>
              <a:t>Pitching: Strike Outs, Outs, FIP, BAA, Innings, and ERA</a:t>
            </a:r>
            <a:endParaRPr lang="uk-U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Why Baseball?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lvl="0" indent="0" algn="l" rtl="0">
              <a:spcBef>
                <a:spcPts val="0"/>
              </a:spcBef>
              <a:spcAft>
                <a:spcPts val="0"/>
              </a:spcAft>
              <a:buNone/>
            </a:pPr>
            <a:r>
              <a:rPr lang="en-US" sz="2000" dirty="0"/>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p>
          <a:p>
            <a:pPr marL="0" lvl="0" indent="0" algn="l" rtl="0">
              <a:spcBef>
                <a:spcPts val="1200"/>
              </a:spcBef>
              <a:spcAft>
                <a:spcPts val="1200"/>
              </a:spcAft>
              <a:buNone/>
            </a:pPr>
            <a:r>
              <a:rPr lang="en-US" sz="2000" dirty="0"/>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t>Data Source</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We’re leveraging an amazing open-source data center for Major League Baseball, the </a:t>
            </a:r>
            <a:r>
              <a:rPr lang="en-US" sz="2000" dirty="0" err="1"/>
              <a:t>Lahman</a:t>
            </a:r>
            <a:r>
              <a:rPr lang="en-US" sz="2000" dirty="0"/>
              <a:t> Database, which can be found here: </a:t>
            </a:r>
            <a:r>
              <a:rPr lang="en-US" sz="2000" u="sng" dirty="0">
                <a:solidFill>
                  <a:schemeClr val="hlink"/>
                </a:solidFill>
                <a:hlinkClick r:id="rId3"/>
              </a:rPr>
              <a:t>http://www.seanlahman.com/baseball-archive/statistics/</a:t>
            </a:r>
            <a:endParaRPr lang="en-US" sz="2000" dirty="0"/>
          </a:p>
          <a:p>
            <a:pPr marL="0" lvl="0" indent="0" algn="l" rtl="0">
              <a:spcBef>
                <a:spcPts val="1200"/>
              </a:spcBef>
              <a:spcAft>
                <a:spcPts val="1200"/>
              </a:spcAft>
              <a:buNone/>
            </a:pPr>
            <a:r>
              <a:rPr lang="en-US" sz="2000" dirty="0"/>
              <a:t>Each zip file contains CSV documents that cover topics of interest in baseball.  The data goes back all the way to 1871, so we can have confidence in the model’s depth of information.  </a:t>
            </a:r>
          </a:p>
          <a:p>
            <a:pPr marL="0" lvl="0" indent="0" algn="l" rtl="0">
              <a:spcBef>
                <a:spcPts val="1200"/>
              </a:spcBef>
              <a:spcAft>
                <a:spcPts val="1200"/>
              </a:spcAft>
              <a:buNone/>
            </a:pPr>
            <a:r>
              <a:rPr lang="en-US" sz="2000" dirty="0"/>
              <a:t>For this project, we’re only using data from 1988-2016, due to the quickly increasing rate of pay for baseball players starting in the late 80’s.  </a:t>
            </a:r>
          </a:p>
        </p:txBody>
      </p:sp>
    </p:spTree>
    <p:extLst>
      <p:ext uri="{BB962C8B-B14F-4D97-AF65-F5344CB8AC3E}">
        <p14:creationId xmlns:p14="http://schemas.microsoft.com/office/powerpoint/2010/main" val="28485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Data Exploration</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latin typeface="-apple-system"/>
              </a:rPr>
              <a:t>Through pre-processing the data, we chose supervised learning via a Random Forest Model.</a:t>
            </a:r>
          </a:p>
          <a:p>
            <a:pPr marL="0" indent="0">
              <a:spcBef>
                <a:spcPts val="0"/>
              </a:spcBef>
              <a:spcAft>
                <a:spcPts val="0"/>
              </a:spcAft>
              <a:buNone/>
            </a:pPr>
            <a:endParaRPr lang="en-US" sz="1400" dirty="0">
              <a:solidFill>
                <a:srgbClr val="24292E"/>
              </a:solidFill>
              <a:latin typeface="-apple-system"/>
            </a:endParaRPr>
          </a:p>
          <a:p>
            <a:pPr marL="0" indent="0">
              <a:spcBef>
                <a:spcPts val="0"/>
              </a:spcBef>
              <a:spcAft>
                <a:spcPts val="0"/>
              </a:spcAft>
              <a:buNone/>
            </a:pPr>
            <a:r>
              <a:rPr lang="en-US" sz="1400" b="0" i="0" dirty="0">
                <a:solidFill>
                  <a:srgbClr val="24292E"/>
                </a:solidFill>
                <a:effectLst/>
                <a:latin typeface="-apple-system"/>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400" dirty="0">
              <a:solidFill>
                <a:srgbClr val="24292E"/>
              </a:solidFill>
              <a:latin typeface="-apple-system"/>
            </a:endParaRPr>
          </a:p>
          <a:p>
            <a:pPr marL="0" indent="0">
              <a:spcBef>
                <a:spcPts val="0"/>
              </a:spcBef>
              <a:spcAft>
                <a:spcPts val="0"/>
              </a:spcAft>
              <a:buNone/>
            </a:pPr>
            <a:r>
              <a:rPr lang="en-US" sz="1400" b="0" i="0" dirty="0">
                <a:solidFill>
                  <a:srgbClr val="24292E"/>
                </a:solidFill>
                <a:effectLst/>
                <a:latin typeface="-apple-system"/>
              </a:rPr>
              <a:t>Basing the main measures on Mike Trout's core statistics(SO,AB,R,H,HR,G,R and RBIs), we used his metrics as a baseline to look for when deciding our final goal. Also, including the ‘</a:t>
            </a:r>
            <a:r>
              <a:rPr lang="en-US" sz="1400" b="0" i="0" dirty="0" err="1">
                <a:solidFill>
                  <a:srgbClr val="24292E"/>
                </a:solidFill>
                <a:effectLst/>
                <a:latin typeface="-apple-system"/>
              </a:rPr>
              <a:t>awardID</a:t>
            </a:r>
            <a:r>
              <a:rPr lang="en-US" sz="1400" b="0" i="0" dirty="0">
                <a:solidFill>
                  <a:srgbClr val="24292E"/>
                </a:solidFill>
                <a:effectLst/>
                <a:latin typeface="-apple-system"/>
              </a:rPr>
              <a:t>’, which shows which award each player won, and ‘</a:t>
            </a:r>
            <a:r>
              <a:rPr lang="en-US" sz="1400" b="0" i="0" dirty="0" err="1">
                <a:solidFill>
                  <a:srgbClr val="24292E"/>
                </a:solidFill>
                <a:effectLst/>
                <a:latin typeface="-apple-system"/>
              </a:rPr>
              <a:t>lgID</a:t>
            </a:r>
            <a:r>
              <a:rPr lang="en-US" sz="1400" b="0" i="0" dirty="0">
                <a:solidFill>
                  <a:srgbClr val="24292E"/>
                </a:solidFill>
                <a:effectLst/>
                <a:latin typeface="-apple-system"/>
              </a:rPr>
              <a:t>’, which shows the league in to see if that had any impact. </a:t>
            </a:r>
          </a:p>
          <a:p>
            <a:pPr marL="0" indent="0">
              <a:spcBef>
                <a:spcPts val="0"/>
              </a:spcBef>
              <a:spcAft>
                <a:spcPts val="0"/>
              </a:spcAft>
              <a:buNone/>
            </a:pPr>
            <a:endParaRPr lang="en-US" sz="1400" dirty="0">
              <a:solidFill>
                <a:srgbClr val="24292E"/>
              </a:solidFill>
              <a:latin typeface="-apple-system"/>
            </a:endParaRPr>
          </a:p>
          <a:p>
            <a:pPr marL="0" indent="0">
              <a:spcBef>
                <a:spcPts val="0"/>
              </a:spcBef>
              <a:spcAft>
                <a:spcPts val="0"/>
              </a:spcAft>
              <a:buNone/>
            </a:pPr>
            <a:r>
              <a:rPr lang="en-US" sz="1400" b="0" i="0" dirty="0">
                <a:solidFill>
                  <a:srgbClr val="24292E"/>
                </a:solidFill>
                <a:effectLst/>
                <a:latin typeface="-apple-system"/>
              </a:rPr>
              <a:t>Then the Random Forest Model interprets this information and gives an accuracy score based on what is the most impactful in deciding the salary of a player. The confusion matrix and list of </a:t>
            </a:r>
            <a:r>
              <a:rPr lang="en-US" sz="1400" b="0" i="0" dirty="0" err="1">
                <a:solidFill>
                  <a:srgbClr val="24292E"/>
                </a:solidFill>
                <a:effectLst/>
                <a:latin typeface="-apple-system"/>
              </a:rPr>
              <a:t>importances</a:t>
            </a:r>
            <a:r>
              <a:rPr lang="en-US" sz="1400" b="0" i="0" dirty="0">
                <a:solidFill>
                  <a:srgbClr val="24292E"/>
                </a:solidFill>
                <a:effectLst/>
                <a:latin typeface="-apple-system"/>
              </a:rPr>
              <a:t> each show the logic behind what determines how much to pay each player.</a:t>
            </a:r>
            <a:endParaRPr lang="en-US" sz="1400" dirty="0"/>
          </a:p>
          <a:p>
            <a:pPr marL="0" lvl="0" indent="0" algn="l" rtl="0">
              <a:spcBef>
                <a:spcPts val="0"/>
              </a:spcBef>
              <a:spcAft>
                <a:spcPts val="0"/>
              </a:spcAft>
              <a:buNone/>
            </a:pPr>
            <a:endParaRPr lang="en-US" sz="2000" dirty="0"/>
          </a:p>
        </p:txBody>
      </p:sp>
      <p:pic>
        <p:nvPicPr>
          <p:cNvPr id="3" name="Picture 2" descr="A picture containing baseball, person, player, outdoor&#10;&#10;Description automatically generated">
            <a:extLst>
              <a:ext uri="{FF2B5EF4-FFF2-40B4-BE49-F238E27FC236}">
                <a16:creationId xmlns:a16="http://schemas.microsoft.com/office/drawing/2014/main" id="{396D86CA-8E09-4A98-81FD-AA61F471F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4559300"/>
            <a:ext cx="2952751" cy="1966913"/>
          </a:xfrm>
          <a:prstGeom prst="rect">
            <a:avLst/>
          </a:prstGeom>
        </p:spPr>
      </p:pic>
      <p:sp>
        <p:nvSpPr>
          <p:cNvPr id="5" name="TextBox 4">
            <a:extLst>
              <a:ext uri="{FF2B5EF4-FFF2-40B4-BE49-F238E27FC236}">
                <a16:creationId xmlns:a16="http://schemas.microsoft.com/office/drawing/2014/main" id="{FB63DDC3-5106-4F4D-927C-6A304FF9F026}"/>
              </a:ext>
            </a:extLst>
          </p:cNvPr>
          <p:cNvSpPr txBox="1"/>
          <p:nvPr/>
        </p:nvSpPr>
        <p:spPr>
          <a:xfrm>
            <a:off x="6302376" y="6032054"/>
            <a:ext cx="2286000" cy="430887"/>
          </a:xfrm>
          <a:prstGeom prst="rect">
            <a:avLst/>
          </a:prstGeom>
          <a:noFill/>
        </p:spPr>
        <p:txBody>
          <a:bodyPr wrap="square" rtlCol="0">
            <a:spAutoFit/>
          </a:bodyPr>
          <a:lstStyle/>
          <a:p>
            <a:r>
              <a:rPr lang="en-US" sz="1100" i="1" dirty="0"/>
              <a:t>Four-Time American League MVP Mike Trout</a:t>
            </a:r>
          </a:p>
        </p:txBody>
      </p:sp>
    </p:spTree>
    <p:extLst>
      <p:ext uri="{BB962C8B-B14F-4D97-AF65-F5344CB8AC3E}">
        <p14:creationId xmlns:p14="http://schemas.microsoft.com/office/powerpoint/2010/main" val="245130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Asking Questions</a:t>
            </a:r>
            <a:endParaRPr lang="uk-UA" sz="3200" dirty="0">
              <a:solidFill>
                <a:schemeClr val="accent2"/>
              </a:solidFill>
            </a:endParaRPr>
          </a:p>
        </p:txBody>
      </p:sp>
      <p:pic>
        <p:nvPicPr>
          <p:cNvPr id="3" name="Picture 2">
            <a:extLst>
              <a:ext uri="{FF2B5EF4-FFF2-40B4-BE49-F238E27FC236}">
                <a16:creationId xmlns:a16="http://schemas.microsoft.com/office/drawing/2014/main" id="{D2F2E2CE-20C7-4D97-B37B-E32164BFD9BA}"/>
              </a:ext>
            </a:extLst>
          </p:cNvPr>
          <p:cNvPicPr>
            <a:picLocks noChangeAspect="1"/>
          </p:cNvPicPr>
          <p:nvPr/>
        </p:nvPicPr>
        <p:blipFill>
          <a:blip r:embed="rId3"/>
          <a:stretch>
            <a:fillRect/>
          </a:stretch>
        </p:blipFill>
        <p:spPr>
          <a:xfrm>
            <a:off x="4688926" y="2971800"/>
            <a:ext cx="3934374" cy="3391373"/>
          </a:xfrm>
          <a:prstGeom prst="rect">
            <a:avLst/>
          </a:prstGeom>
        </p:spPr>
      </p:pic>
      <p:sp>
        <p:nvSpPr>
          <p:cNvPr id="4" name="TextBox 3">
            <a:extLst>
              <a:ext uri="{FF2B5EF4-FFF2-40B4-BE49-F238E27FC236}">
                <a16:creationId xmlns:a16="http://schemas.microsoft.com/office/drawing/2014/main" id="{129137F0-217C-400B-B5D8-7EA6493D90B5}"/>
              </a:ext>
            </a:extLst>
          </p:cNvPr>
          <p:cNvSpPr txBox="1"/>
          <p:nvPr/>
        </p:nvSpPr>
        <p:spPr>
          <a:xfrm>
            <a:off x="304800" y="2946622"/>
            <a:ext cx="3934374" cy="2123658"/>
          </a:xfrm>
          <a:prstGeom prst="rect">
            <a:avLst/>
          </a:prstGeom>
          <a:noFill/>
        </p:spPr>
        <p:txBody>
          <a:bodyPr wrap="square" rtlCol="0">
            <a:spAutoFit/>
          </a:bodyPr>
          <a:lstStyle/>
          <a:p>
            <a:r>
              <a:rPr lang="en-US" sz="1200" dirty="0"/>
              <a:t>Baseball has more stats than you can count, but our dataset provides significant data for:</a:t>
            </a:r>
          </a:p>
          <a:p>
            <a:endParaRPr lang="en-US" sz="1200" dirty="0"/>
          </a:p>
          <a:p>
            <a:pPr marL="285750" indent="-285750">
              <a:buFont typeface="Arial" panose="020B0604020202020204" pitchFamily="34" charset="0"/>
              <a:buChar char="•"/>
            </a:pPr>
            <a:r>
              <a:rPr lang="en-US" sz="1200" dirty="0"/>
              <a:t>Strike-Outs (SO)</a:t>
            </a:r>
          </a:p>
          <a:p>
            <a:pPr marL="285750" indent="-285750">
              <a:buFont typeface="Arial" panose="020B0604020202020204" pitchFamily="34" charset="0"/>
              <a:buChar char="•"/>
            </a:pPr>
            <a:r>
              <a:rPr lang="en-US" sz="1200" dirty="0"/>
              <a:t>At-Bats (AB)</a:t>
            </a:r>
          </a:p>
          <a:p>
            <a:pPr marL="285750" indent="-285750">
              <a:buFont typeface="Arial" panose="020B0604020202020204" pitchFamily="34" charset="0"/>
              <a:buChar char="•"/>
            </a:pPr>
            <a:r>
              <a:rPr lang="en-US" sz="1200" dirty="0"/>
              <a:t>Games Played (G)</a:t>
            </a:r>
          </a:p>
          <a:p>
            <a:pPr marL="285750" indent="-285750">
              <a:buFont typeface="Arial" panose="020B0604020202020204" pitchFamily="34" charset="0"/>
              <a:buChar char="•"/>
            </a:pPr>
            <a:r>
              <a:rPr lang="en-US" sz="1200" dirty="0"/>
              <a:t>Hits (H)</a:t>
            </a:r>
          </a:p>
          <a:p>
            <a:pPr marL="285750" indent="-285750">
              <a:buFont typeface="Arial" panose="020B0604020202020204" pitchFamily="34" charset="0"/>
              <a:buChar char="•"/>
            </a:pPr>
            <a:r>
              <a:rPr lang="en-US" sz="1200" dirty="0"/>
              <a:t>Home Runs (HR)</a:t>
            </a:r>
          </a:p>
          <a:p>
            <a:pPr marL="285750" indent="-285750">
              <a:buFont typeface="Arial" panose="020B0604020202020204" pitchFamily="34" charset="0"/>
              <a:buChar char="•"/>
            </a:pPr>
            <a:r>
              <a:rPr lang="en-US" sz="1200" dirty="0"/>
              <a:t>Runs Scored (R)</a:t>
            </a:r>
          </a:p>
          <a:p>
            <a:pPr marL="285750" indent="-285750">
              <a:buFont typeface="Arial" panose="020B0604020202020204" pitchFamily="34" charset="0"/>
              <a:buChar char="•"/>
            </a:pPr>
            <a:r>
              <a:rPr lang="en-US" sz="1200" dirty="0"/>
              <a:t>Runs Batted-In (RBI)</a:t>
            </a:r>
          </a:p>
          <a:p>
            <a:endParaRPr lang="en-US" sz="1200" dirty="0"/>
          </a:p>
        </p:txBody>
      </p:sp>
      <p:sp>
        <p:nvSpPr>
          <p:cNvPr id="5" name="TextBox 4">
            <a:extLst>
              <a:ext uri="{FF2B5EF4-FFF2-40B4-BE49-F238E27FC236}">
                <a16:creationId xmlns:a16="http://schemas.microsoft.com/office/drawing/2014/main" id="{27FDFBF3-BDE4-42DA-89EF-652788DF2A14}"/>
              </a:ext>
            </a:extLst>
          </p:cNvPr>
          <p:cNvSpPr txBox="1"/>
          <p:nvPr/>
        </p:nvSpPr>
        <p:spPr>
          <a:xfrm>
            <a:off x="304800" y="4953000"/>
            <a:ext cx="4447628" cy="1384995"/>
          </a:xfrm>
          <a:prstGeom prst="rect">
            <a:avLst/>
          </a:prstGeom>
          <a:noFill/>
        </p:spPr>
        <p:txBody>
          <a:bodyPr wrap="square" rtlCol="0">
            <a:spAutoFit/>
          </a:bodyPr>
          <a:lstStyle/>
          <a:p>
            <a:r>
              <a:rPr lang="en-US" sz="1200" dirty="0"/>
              <a:t>Which is the most important when determining salary for players?  </a:t>
            </a:r>
          </a:p>
          <a:p>
            <a:endParaRPr lang="en-US" sz="1200" dirty="0"/>
          </a:p>
          <a:p>
            <a:r>
              <a:rPr lang="en-US" sz="1200" dirty="0"/>
              <a:t>Based on our model, we can see that SO’s are the most significant indicator – a reflection of the ‘go big or go home’ hitting &amp; marketing approach of baseball since the 1998 Home Run Chase captivated the nation.</a:t>
            </a:r>
          </a:p>
        </p:txBody>
      </p:sp>
    </p:spTree>
    <p:extLst>
      <p:ext uri="{BB962C8B-B14F-4D97-AF65-F5344CB8AC3E}">
        <p14:creationId xmlns:p14="http://schemas.microsoft.com/office/powerpoint/2010/main" val="121189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Asking Questions</a:t>
            </a:r>
            <a:endParaRPr lang="uk-UA" sz="3200" dirty="0">
              <a:solidFill>
                <a:schemeClr val="accent2"/>
              </a:solidFill>
            </a:endParaRPr>
          </a:p>
        </p:txBody>
      </p:sp>
      <p:sp>
        <p:nvSpPr>
          <p:cNvPr id="4" name="TextBox 3">
            <a:extLst>
              <a:ext uri="{FF2B5EF4-FFF2-40B4-BE49-F238E27FC236}">
                <a16:creationId xmlns:a16="http://schemas.microsoft.com/office/drawing/2014/main" id="{129137F0-217C-400B-B5D8-7EA6493D90B5}"/>
              </a:ext>
            </a:extLst>
          </p:cNvPr>
          <p:cNvSpPr txBox="1"/>
          <p:nvPr/>
        </p:nvSpPr>
        <p:spPr>
          <a:xfrm>
            <a:off x="417667" y="2768720"/>
            <a:ext cx="3934374" cy="1569660"/>
          </a:xfrm>
          <a:prstGeom prst="rect">
            <a:avLst/>
          </a:prstGeom>
          <a:noFill/>
        </p:spPr>
        <p:txBody>
          <a:bodyPr wrap="square" rtlCol="0">
            <a:spAutoFit/>
          </a:bodyPr>
          <a:lstStyle/>
          <a:p>
            <a:r>
              <a:rPr lang="en-US" sz="1200" dirty="0"/>
              <a:t>Just because SO’s are the biggest indicator that predicts salary in our model, doesn’t mean that a player with the most SO’s should earn the highest pay.  </a:t>
            </a:r>
          </a:p>
          <a:p>
            <a:endParaRPr lang="en-US" sz="1200" dirty="0"/>
          </a:p>
          <a:p>
            <a:r>
              <a:rPr lang="en-US" sz="1200" dirty="0"/>
              <a:t>Slugging Percentage (SLG) is the reflection of Strike-Outs in the game’s highest paid players.  </a:t>
            </a:r>
          </a:p>
          <a:p>
            <a:endParaRPr lang="en-US" sz="1200" dirty="0"/>
          </a:p>
          <a:p>
            <a:endParaRPr lang="en-US" sz="1200" dirty="0"/>
          </a:p>
        </p:txBody>
      </p:sp>
      <p:sp>
        <p:nvSpPr>
          <p:cNvPr id="2" name="TextBox 1">
            <a:extLst>
              <a:ext uri="{FF2B5EF4-FFF2-40B4-BE49-F238E27FC236}">
                <a16:creationId xmlns:a16="http://schemas.microsoft.com/office/drawing/2014/main" id="{690B3770-BB54-4B16-B2BB-A1F0F3734539}"/>
              </a:ext>
            </a:extLst>
          </p:cNvPr>
          <p:cNvSpPr txBox="1"/>
          <p:nvPr/>
        </p:nvSpPr>
        <p:spPr>
          <a:xfrm>
            <a:off x="556938" y="4165833"/>
            <a:ext cx="3172374" cy="369332"/>
          </a:xfrm>
          <a:prstGeom prst="rect">
            <a:avLst/>
          </a:prstGeom>
          <a:noFill/>
        </p:spPr>
        <p:txBody>
          <a:bodyPr wrap="square" rtlCol="0">
            <a:spAutoFit/>
          </a:bodyPr>
          <a:lstStyle/>
          <a:p>
            <a:r>
              <a:rPr lang="en-US" dirty="0"/>
              <a:t>SLG = Total Bases / At-Bats</a:t>
            </a:r>
          </a:p>
        </p:txBody>
      </p:sp>
      <p:sp>
        <p:nvSpPr>
          <p:cNvPr id="7" name="TextBox 6">
            <a:extLst>
              <a:ext uri="{FF2B5EF4-FFF2-40B4-BE49-F238E27FC236}">
                <a16:creationId xmlns:a16="http://schemas.microsoft.com/office/drawing/2014/main" id="{31019992-6E6F-463B-9DEB-A73AAE25A9E6}"/>
              </a:ext>
            </a:extLst>
          </p:cNvPr>
          <p:cNvSpPr txBox="1"/>
          <p:nvPr/>
        </p:nvSpPr>
        <p:spPr>
          <a:xfrm>
            <a:off x="395013" y="4708045"/>
            <a:ext cx="4419600" cy="646331"/>
          </a:xfrm>
          <a:prstGeom prst="rect">
            <a:avLst/>
          </a:prstGeom>
          <a:noFill/>
        </p:spPr>
        <p:txBody>
          <a:bodyPr wrap="square" rtlCol="0">
            <a:spAutoFit/>
          </a:bodyPr>
          <a:lstStyle/>
          <a:p>
            <a:r>
              <a:rPr lang="en-US" dirty="0"/>
              <a:t>Total Bases = (Singles) + (2 x Doubles) + (3 x Triples) + (4 x Home Runs)</a:t>
            </a:r>
          </a:p>
        </p:txBody>
      </p:sp>
      <p:sp>
        <p:nvSpPr>
          <p:cNvPr id="9" name="TextBox 8">
            <a:extLst>
              <a:ext uri="{FF2B5EF4-FFF2-40B4-BE49-F238E27FC236}">
                <a16:creationId xmlns:a16="http://schemas.microsoft.com/office/drawing/2014/main" id="{4C89C8A8-819D-448A-ADF7-50DE7253582F}"/>
              </a:ext>
            </a:extLst>
          </p:cNvPr>
          <p:cNvSpPr txBox="1"/>
          <p:nvPr/>
        </p:nvSpPr>
        <p:spPr>
          <a:xfrm>
            <a:off x="304800" y="5551161"/>
            <a:ext cx="3934374" cy="1384995"/>
          </a:xfrm>
          <a:prstGeom prst="rect">
            <a:avLst/>
          </a:prstGeom>
          <a:noFill/>
        </p:spPr>
        <p:txBody>
          <a:bodyPr wrap="square" rtlCol="0">
            <a:spAutoFit/>
          </a:bodyPr>
          <a:lstStyle/>
          <a:p>
            <a:r>
              <a:rPr lang="en-US" sz="1200" dirty="0"/>
              <a:t>In this scatterplot, we can see that the players on the right side – who have the most SO’s – have larger circles than the players on the left.  This means they have larger salaries.  This tracks with teams wanting to pay players with the most HR-potential large salaries.</a:t>
            </a:r>
          </a:p>
          <a:p>
            <a:endParaRPr lang="en-US" sz="1200" dirty="0"/>
          </a:p>
          <a:p>
            <a:endParaRPr lang="en-US" sz="1200" dirty="0"/>
          </a:p>
        </p:txBody>
      </p:sp>
      <p:pic>
        <p:nvPicPr>
          <p:cNvPr id="10" name="Picture 9">
            <a:extLst>
              <a:ext uri="{FF2B5EF4-FFF2-40B4-BE49-F238E27FC236}">
                <a16:creationId xmlns:a16="http://schemas.microsoft.com/office/drawing/2014/main" id="{6EEDDBEC-22A1-4F52-BE7D-A8E79FACD3A4}"/>
              </a:ext>
            </a:extLst>
          </p:cNvPr>
          <p:cNvPicPr>
            <a:picLocks noChangeAspect="1"/>
          </p:cNvPicPr>
          <p:nvPr/>
        </p:nvPicPr>
        <p:blipFill>
          <a:blip r:embed="rId3"/>
          <a:stretch>
            <a:fillRect/>
          </a:stretch>
        </p:blipFill>
        <p:spPr>
          <a:xfrm>
            <a:off x="4724400" y="2590800"/>
            <a:ext cx="4352039" cy="2921083"/>
          </a:xfrm>
          <a:prstGeom prst="rect">
            <a:avLst/>
          </a:prstGeom>
        </p:spPr>
      </p:pic>
      <p:sp>
        <p:nvSpPr>
          <p:cNvPr id="11" name="TextBox 10">
            <a:extLst>
              <a:ext uri="{FF2B5EF4-FFF2-40B4-BE49-F238E27FC236}">
                <a16:creationId xmlns:a16="http://schemas.microsoft.com/office/drawing/2014/main" id="{D1EF8E3F-080C-4D07-9506-1B5F3B668109}"/>
              </a:ext>
            </a:extLst>
          </p:cNvPr>
          <p:cNvSpPr txBox="1"/>
          <p:nvPr/>
        </p:nvSpPr>
        <p:spPr>
          <a:xfrm>
            <a:off x="5562600" y="5638800"/>
            <a:ext cx="2971800" cy="646331"/>
          </a:xfrm>
          <a:prstGeom prst="rect">
            <a:avLst/>
          </a:prstGeom>
          <a:noFill/>
        </p:spPr>
        <p:txBody>
          <a:bodyPr wrap="square" rtlCol="0">
            <a:spAutoFit/>
          </a:bodyPr>
          <a:lstStyle/>
          <a:p>
            <a:r>
              <a:rPr lang="en-US" dirty="0"/>
              <a:t>Salary as a function of SLG% vs. SO (1998-2016)</a:t>
            </a:r>
          </a:p>
        </p:txBody>
      </p:sp>
    </p:spTree>
    <p:extLst>
      <p:ext uri="{BB962C8B-B14F-4D97-AF65-F5344CB8AC3E}">
        <p14:creationId xmlns:p14="http://schemas.microsoft.com/office/powerpoint/2010/main" val="3272326956"/>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59</TotalTime>
  <Words>785</Words>
  <Application>Microsoft Office PowerPoint</Application>
  <PresentationFormat>On-screen Show (4:3)</PresentationFormat>
  <Paragraphs>48</Paragraphs>
  <Slides>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-apple-system</vt:lpstr>
      <vt:lpstr>Arial</vt:lpstr>
      <vt:lpstr>template</vt:lpstr>
      <vt:lpstr>Beyond the Batter’s Box</vt:lpstr>
      <vt:lpstr>Overview</vt:lpstr>
      <vt:lpstr>Why Baseball?</vt:lpstr>
      <vt:lpstr>Data Source</vt:lpstr>
      <vt:lpstr>Data Exploration</vt:lpstr>
      <vt:lpstr>Asking Questions</vt:lpstr>
      <vt:lpstr>Asking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David Fashbinder</cp:lastModifiedBy>
  <cp:revision>3</cp:revision>
  <dcterms:created xsi:type="dcterms:W3CDTF">2021-03-19T00:09:36Z</dcterms:created>
  <dcterms:modified xsi:type="dcterms:W3CDTF">2021-03-19T01:08:44Z</dcterms:modified>
</cp:coreProperties>
</file>