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Default Extension="png" ContentType="image/png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648" r:id="rId1"/>
  </p:sldMasterIdLst>
  <p:sldIdLst>
    <p:sldId id="257" r:id="rId2"/>
  </p:sldIdLst>
  <p:sldSz cx="6858000" cy="9144000" type="screen4x3"/>
  <p:notesSz cx="6856413" cy="908367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4572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4572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4572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4572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FF0000"/>
    <a:srgbClr val="CC3300"/>
    <a:srgbClr val="0000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napVertSplitter="1" vertBarState="minimized" horzBarState="maximized">
    <p:restoredLeft sz="15620"/>
    <p:restoredTop sz="94660"/>
  </p:normalViewPr>
  <p:slideViewPr>
    <p:cSldViewPr>
      <p:cViewPr>
        <p:scale>
          <a:sx n="100" d="100"/>
          <a:sy n="100" d="100"/>
        </p:scale>
        <p:origin x="-2400" y="-13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038"/>
            <a:ext cx="5829300" cy="19605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133038-3C26-2E48-8C5F-995114A2B3F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2F1B61A-3BEE-9944-91C8-77F1D512F24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713"/>
            <a:ext cx="1543050" cy="78009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713"/>
            <a:ext cx="4476750" cy="78009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2654C3-9113-3E44-9C00-33F46E37658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6DEC0B-0AE4-194E-B03C-06326697613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338" y="5875338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8A3105D-513C-6F40-AF2C-926E28B5E08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052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9CB0E5-9B1F-104E-8087-30B4639008B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288"/>
            <a:ext cx="3030538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900363"/>
            <a:ext cx="3030538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4563" y="2046288"/>
            <a:ext cx="3030537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4563" y="2900363"/>
            <a:ext cx="3030537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398887-4A20-1943-98FF-6A2150D8497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3F7EE36-E6F0-8449-B544-47EDC1F1A38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63B449-7E18-E341-9456-B7E3C018C8A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3538"/>
            <a:ext cx="225583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8" y="363538"/>
            <a:ext cx="3833812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2938"/>
            <a:ext cx="225583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2F0E45-C89C-A049-B1F6-97D041C4992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613" y="6400800"/>
            <a:ext cx="41148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613" y="81756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613" y="7156450"/>
            <a:ext cx="41148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B0D9B0B-B37F-CA46-8453-010BB89A97C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366713"/>
            <a:ext cx="61722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2133600"/>
            <a:ext cx="6172200" cy="603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2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8326438"/>
            <a:ext cx="21717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DACE183D-2DD4-3844-8358-84AA2CD0537B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-304800" y="22225"/>
            <a:ext cx="7162800" cy="917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>
            <a:prstTxWarp prst="textNoShape">
              <a:avLst/>
            </a:prstTxWarp>
            <a:spAutoFit/>
          </a:bodyPr>
          <a:lstStyle/>
          <a:p>
            <a:pPr marL="749300" lvl="1" indent="-177800"/>
            <a:r>
              <a:rPr lang="en-US" sz="1600" b="1">
                <a:solidFill>
                  <a:srgbClr val="0000FF"/>
                </a:solidFill>
                <a:latin typeface="Times New Roman" charset="0"/>
              </a:rPr>
              <a:t>Dun &amp; Bradstreet - Getting Started with GRS</a:t>
            </a:r>
          </a:p>
          <a:p>
            <a:pPr marL="749300" lvl="1" indent="-177800"/>
            <a:endParaRPr lang="en-US" sz="1600" b="1">
              <a:solidFill>
                <a:schemeClr val="accent2"/>
              </a:solidFill>
              <a:latin typeface="Times New Roman" charset="0"/>
            </a:endParaRPr>
          </a:p>
          <a:p>
            <a:pPr marL="749300" lvl="1" indent="-177800">
              <a:buFontTx/>
              <a:buChar char="•"/>
            </a:pPr>
            <a:r>
              <a:rPr lang="en-US" sz="1200">
                <a:latin typeface="Times New Roman" charset="0"/>
              </a:rPr>
              <a:t>Click &amp; save on the following link: </a:t>
            </a:r>
            <a:r>
              <a:rPr lang="en-US" sz="1200" b="1">
                <a:latin typeface="Times New Roman" charset="0"/>
              </a:rPr>
              <a:t>https://solutions.dnb.com/usgrs/ </a:t>
            </a:r>
          </a:p>
          <a:p>
            <a:pPr marL="749300" lvl="1" indent="-177800"/>
            <a:endParaRPr lang="en-US" sz="1200">
              <a:latin typeface="Times New Roman" charset="0"/>
            </a:endParaRPr>
          </a:p>
          <a:p>
            <a:pPr marL="749300" lvl="1" indent="-177800">
              <a:buFontTx/>
              <a:buChar char="•"/>
            </a:pPr>
            <a:r>
              <a:rPr lang="en-US" sz="1200">
                <a:latin typeface="Times New Roman" charset="0"/>
              </a:rPr>
              <a:t>Enter your </a:t>
            </a:r>
            <a:r>
              <a:rPr lang="en-US" sz="1200" b="1">
                <a:solidFill>
                  <a:srgbClr val="0000FF"/>
                </a:solidFill>
                <a:latin typeface="Times New Roman" charset="0"/>
              </a:rPr>
              <a:t>User ID* </a:t>
            </a:r>
          </a:p>
          <a:p>
            <a:pPr marL="749300" lvl="1" indent="-177800">
              <a:buFontTx/>
              <a:buChar char="•"/>
            </a:pPr>
            <a:r>
              <a:rPr lang="en-US" sz="1200">
                <a:latin typeface="Times New Roman" charset="0"/>
              </a:rPr>
              <a:t>Enter your </a:t>
            </a:r>
            <a:r>
              <a:rPr lang="en-US" sz="1200" b="1">
                <a:solidFill>
                  <a:srgbClr val="0000FF"/>
                </a:solidFill>
                <a:latin typeface="Times New Roman" charset="0"/>
              </a:rPr>
              <a:t>Password*</a:t>
            </a:r>
            <a:endParaRPr lang="en-US" sz="1200">
              <a:latin typeface="Times New Roman" charset="0"/>
            </a:endParaRPr>
          </a:p>
          <a:p>
            <a:pPr marL="749300" lvl="1" indent="-177800">
              <a:buFontTx/>
              <a:buChar char="•"/>
            </a:pPr>
            <a:r>
              <a:rPr lang="en-US" sz="1200">
                <a:latin typeface="Times New Roman" charset="0"/>
              </a:rPr>
              <a:t>Click LOG ON</a:t>
            </a:r>
          </a:p>
          <a:p>
            <a:pPr marL="749300" lvl="1" indent="-177800">
              <a:buFontTx/>
              <a:buChar char="•"/>
            </a:pPr>
            <a:endParaRPr lang="en-US" sz="1200">
              <a:latin typeface="Times New Roman" charset="0"/>
            </a:endParaRPr>
          </a:p>
          <a:p>
            <a:pPr marL="749300" lvl="1" indent="-177800">
              <a:buFontTx/>
              <a:buChar char="•"/>
            </a:pPr>
            <a:r>
              <a:rPr lang="en-US" sz="1200">
                <a:latin typeface="Times New Roman" charset="0"/>
              </a:rPr>
              <a:t>You are launched into the tab to </a:t>
            </a:r>
            <a:r>
              <a:rPr lang="en-US" sz="1200" b="1">
                <a:solidFill>
                  <a:srgbClr val="FF0000"/>
                </a:solidFill>
                <a:latin typeface="Times New Roman" charset="0"/>
              </a:rPr>
              <a:t>Enter Search</a:t>
            </a:r>
            <a:r>
              <a:rPr lang="en-US" sz="1200">
                <a:latin typeface="Times New Roman" charset="0"/>
              </a:rPr>
              <a:t>  ~ </a:t>
            </a:r>
            <a:r>
              <a:rPr lang="en-US" sz="1200" b="1">
                <a:solidFill>
                  <a:srgbClr val="0000FF"/>
                </a:solidFill>
                <a:latin typeface="Times New Roman" charset="0"/>
              </a:rPr>
              <a:t>Search for a</a:t>
            </a:r>
            <a:r>
              <a:rPr lang="en-US" sz="1200">
                <a:solidFill>
                  <a:srgbClr val="0000FF"/>
                </a:solidFill>
                <a:latin typeface="Times New Roman" charset="0"/>
              </a:rPr>
              <a:t> </a:t>
            </a:r>
            <a:r>
              <a:rPr lang="en-US" sz="1200" b="1">
                <a:solidFill>
                  <a:srgbClr val="0000FF"/>
                </a:solidFill>
                <a:latin typeface="Times New Roman" charset="0"/>
              </a:rPr>
              <a:t>Specific Business</a:t>
            </a:r>
          </a:p>
          <a:p>
            <a:pPr lvl="2"/>
            <a:r>
              <a:rPr lang="en-US" sz="1200">
                <a:latin typeface="Times New Roman" charset="0"/>
              </a:rPr>
              <a:t>You can also search by</a:t>
            </a:r>
            <a:r>
              <a:rPr lang="en-US" sz="1200" b="1">
                <a:latin typeface="Times New Roman" charset="0"/>
              </a:rPr>
              <a:t> </a:t>
            </a:r>
            <a:r>
              <a:rPr lang="en-US" sz="1200" b="1">
                <a:solidFill>
                  <a:srgbClr val="0000FF"/>
                </a:solidFill>
                <a:latin typeface="Times New Roman" charset="0"/>
              </a:rPr>
              <a:t>Corporate Structure</a:t>
            </a:r>
            <a:r>
              <a:rPr lang="en-US" sz="1200">
                <a:latin typeface="Times New Roman" charset="0"/>
              </a:rPr>
              <a:t>, </a:t>
            </a:r>
            <a:r>
              <a:rPr lang="en-US" sz="1200" b="1">
                <a:solidFill>
                  <a:srgbClr val="0000FF"/>
                </a:solidFill>
                <a:latin typeface="Times New Roman" charset="0"/>
              </a:rPr>
              <a:t>Size of Business</a:t>
            </a:r>
            <a:r>
              <a:rPr lang="en-US" sz="1200">
                <a:latin typeface="Times New Roman" charset="0"/>
              </a:rPr>
              <a:t>, or </a:t>
            </a:r>
            <a:r>
              <a:rPr lang="en-US" sz="1200" b="1">
                <a:solidFill>
                  <a:srgbClr val="0000FF"/>
                </a:solidFill>
                <a:latin typeface="Times New Roman" charset="0"/>
              </a:rPr>
              <a:t>Industry Sectors</a:t>
            </a:r>
          </a:p>
          <a:p>
            <a:pPr lvl="2"/>
            <a:r>
              <a:rPr lang="en-US" sz="1200">
                <a:latin typeface="Times New Roman" charset="0"/>
              </a:rPr>
              <a:t>by clicking on +/- button on left which will expand or collapse sections</a:t>
            </a:r>
          </a:p>
          <a:p>
            <a:pPr lvl="2"/>
            <a:endParaRPr lang="en-US" sz="1200">
              <a:latin typeface="Times New Roman" charset="0"/>
            </a:endParaRPr>
          </a:p>
          <a:p>
            <a:pPr marL="749300" lvl="1" indent="-177800">
              <a:buFontTx/>
              <a:buChar char="•"/>
            </a:pPr>
            <a:r>
              <a:rPr lang="en-US" sz="1200">
                <a:latin typeface="Times New Roman" charset="0"/>
              </a:rPr>
              <a:t>There are 42 fields available for selection – you can choose as many or few as required</a:t>
            </a:r>
          </a:p>
          <a:p>
            <a:pPr marL="749300" lvl="1" indent="-177800">
              <a:buFontTx/>
              <a:buChar char="•"/>
            </a:pPr>
            <a:endParaRPr lang="en-US" sz="1200">
              <a:latin typeface="Times New Roman" charset="0"/>
            </a:endParaRPr>
          </a:p>
          <a:p>
            <a:pPr marL="749300" lvl="1" indent="-177800">
              <a:buFontTx/>
              <a:buChar char="•"/>
            </a:pPr>
            <a:r>
              <a:rPr lang="en-US" sz="1200">
                <a:latin typeface="Times New Roman" charset="0"/>
              </a:rPr>
              <a:t>Note at the top the default is to include </a:t>
            </a:r>
            <a:r>
              <a:rPr lang="en-US" sz="1200" b="1">
                <a:solidFill>
                  <a:srgbClr val="0000FF"/>
                </a:solidFill>
                <a:latin typeface="Times New Roman" charset="0"/>
              </a:rPr>
              <a:t>Branches, Non-Marketable</a:t>
            </a:r>
            <a:r>
              <a:rPr lang="en-US" sz="1200">
                <a:solidFill>
                  <a:srgbClr val="0000FF"/>
                </a:solidFill>
                <a:latin typeface="Times New Roman" charset="0"/>
              </a:rPr>
              <a:t> </a:t>
            </a:r>
            <a:r>
              <a:rPr lang="en-US" sz="1200">
                <a:latin typeface="Times New Roman" charset="0"/>
              </a:rPr>
              <a:t>and</a:t>
            </a:r>
            <a:r>
              <a:rPr lang="en-US" sz="1200">
                <a:solidFill>
                  <a:srgbClr val="0000FF"/>
                </a:solidFill>
                <a:latin typeface="Times New Roman" charset="0"/>
              </a:rPr>
              <a:t> </a:t>
            </a:r>
            <a:r>
              <a:rPr lang="en-US" sz="1200" b="1">
                <a:solidFill>
                  <a:srgbClr val="0000FF"/>
                </a:solidFill>
                <a:latin typeface="Times New Roman" charset="0"/>
              </a:rPr>
              <a:t>Out of Business</a:t>
            </a:r>
            <a:r>
              <a:rPr lang="en-US" sz="1200">
                <a:latin typeface="Times New Roman" charset="0"/>
              </a:rPr>
              <a:t> Records.  </a:t>
            </a:r>
          </a:p>
          <a:p>
            <a:pPr marL="749300" lvl="1" indent="-177800">
              <a:buFontTx/>
              <a:buChar char="•"/>
            </a:pPr>
            <a:endParaRPr lang="en-US" sz="1200">
              <a:latin typeface="Times New Roman" charset="0"/>
            </a:endParaRPr>
          </a:p>
          <a:p>
            <a:pPr marL="749300" lvl="1" indent="-177800">
              <a:buFontTx/>
              <a:buChar char="•"/>
            </a:pPr>
            <a:r>
              <a:rPr lang="en-US" sz="1200">
                <a:latin typeface="Times New Roman" charset="0"/>
              </a:rPr>
              <a:t>Once you’ve entered all your information click </a:t>
            </a:r>
            <a:r>
              <a:rPr lang="en-US" sz="1200" b="1">
                <a:solidFill>
                  <a:srgbClr val="FF0000"/>
                </a:solidFill>
                <a:latin typeface="Times New Roman" charset="0"/>
              </a:rPr>
              <a:t>GO</a:t>
            </a:r>
          </a:p>
          <a:p>
            <a:pPr marL="749300" lvl="1" indent="-177800">
              <a:buFontTx/>
              <a:buChar char="•"/>
            </a:pPr>
            <a:endParaRPr lang="en-US" sz="1200" b="1">
              <a:solidFill>
                <a:srgbClr val="FF0000"/>
              </a:solidFill>
              <a:latin typeface="Times New Roman" charset="0"/>
            </a:endParaRPr>
          </a:p>
          <a:p>
            <a:pPr marL="749300" lvl="1" indent="-177800">
              <a:buFontTx/>
              <a:buChar char="•"/>
            </a:pPr>
            <a:r>
              <a:rPr lang="en-US" sz="1200">
                <a:latin typeface="Times New Roman" charset="0"/>
              </a:rPr>
              <a:t>Your search Results are the very top – </a:t>
            </a:r>
            <a:r>
              <a:rPr lang="en-US" sz="1200" b="1">
                <a:solidFill>
                  <a:srgbClr val="0000FF"/>
                </a:solidFill>
                <a:latin typeface="Times New Roman" charset="0"/>
              </a:rPr>
              <a:t>Total Matches</a:t>
            </a:r>
            <a:r>
              <a:rPr lang="en-US" sz="1200">
                <a:solidFill>
                  <a:srgbClr val="0000FF"/>
                </a:solidFill>
                <a:latin typeface="Times New Roman" charset="0"/>
              </a:rPr>
              <a:t> = xxx</a:t>
            </a:r>
          </a:p>
          <a:p>
            <a:pPr marL="749300" lvl="1" indent="-177800">
              <a:buFontTx/>
              <a:buChar char="•"/>
            </a:pPr>
            <a:endParaRPr lang="en-US" sz="1200">
              <a:latin typeface="Times New Roman" charset="0"/>
            </a:endParaRPr>
          </a:p>
          <a:p>
            <a:pPr marL="749300" lvl="1" indent="-177800">
              <a:buFontTx/>
              <a:buChar char="•"/>
            </a:pPr>
            <a:r>
              <a:rPr lang="en-US" sz="1200">
                <a:latin typeface="Times New Roman" charset="0"/>
              </a:rPr>
              <a:t>Click the </a:t>
            </a:r>
            <a:r>
              <a:rPr lang="en-US" sz="1200" b="1">
                <a:solidFill>
                  <a:srgbClr val="FF0000"/>
                </a:solidFill>
                <a:latin typeface="Times New Roman" charset="0"/>
              </a:rPr>
              <a:t>View Results</a:t>
            </a:r>
            <a:r>
              <a:rPr lang="en-US" sz="1200">
                <a:latin typeface="Times New Roman" charset="0"/>
              </a:rPr>
              <a:t> tab to see the list of companies that match your search criteria</a:t>
            </a:r>
          </a:p>
          <a:p>
            <a:pPr marL="749300" lvl="1" indent="-177800">
              <a:buFontTx/>
              <a:buChar char="•"/>
            </a:pPr>
            <a:endParaRPr lang="en-US" sz="1200">
              <a:latin typeface="Times New Roman" charset="0"/>
            </a:endParaRPr>
          </a:p>
          <a:p>
            <a:pPr marL="749300" lvl="1" indent="-177800">
              <a:buFontTx/>
              <a:buChar char="•"/>
            </a:pPr>
            <a:r>
              <a:rPr lang="en-US" sz="1200">
                <a:latin typeface="Times New Roman" charset="0"/>
              </a:rPr>
              <a:t>There are 8 data elements displayed.  This can help you to determine the best match.  You can click Custom List to change the 8 fields displayed.</a:t>
            </a:r>
          </a:p>
          <a:p>
            <a:pPr marL="749300" lvl="1" indent="-177800">
              <a:buFontTx/>
              <a:buChar char="•"/>
            </a:pPr>
            <a:endParaRPr lang="en-US" sz="1200">
              <a:latin typeface="Times New Roman" charset="0"/>
            </a:endParaRPr>
          </a:p>
          <a:p>
            <a:pPr marL="749300" lvl="1" indent="-177800">
              <a:buFontTx/>
              <a:buChar char="•"/>
            </a:pPr>
            <a:r>
              <a:rPr lang="en-US" sz="1200">
                <a:latin typeface="Times New Roman" charset="0"/>
              </a:rPr>
              <a:t>Click on the</a:t>
            </a:r>
            <a:r>
              <a:rPr lang="en-US" sz="1200" b="1">
                <a:latin typeface="Times New Roman" charset="0"/>
              </a:rPr>
              <a:t> </a:t>
            </a:r>
            <a:r>
              <a:rPr lang="en-US" sz="1200" b="1">
                <a:solidFill>
                  <a:srgbClr val="0000FF"/>
                </a:solidFill>
                <a:latin typeface="Times New Roman" charset="0"/>
              </a:rPr>
              <a:t>Company Name </a:t>
            </a:r>
            <a:r>
              <a:rPr lang="en-US" sz="1200">
                <a:solidFill>
                  <a:srgbClr val="0000FF"/>
                </a:solidFill>
                <a:latin typeface="Times New Roman" charset="0"/>
              </a:rPr>
              <a:t>hyperlink</a:t>
            </a:r>
            <a:r>
              <a:rPr lang="en-US" sz="1200" b="1">
                <a:latin typeface="Times New Roman" charset="0"/>
              </a:rPr>
              <a:t> </a:t>
            </a:r>
            <a:r>
              <a:rPr lang="en-US" sz="1200">
                <a:latin typeface="Times New Roman" charset="0"/>
              </a:rPr>
              <a:t>to get the GRS Company Detail Report.</a:t>
            </a:r>
          </a:p>
          <a:p>
            <a:pPr marL="749300" lvl="1" indent="-177800">
              <a:buFontTx/>
              <a:buChar char="•"/>
            </a:pPr>
            <a:endParaRPr lang="en-US" sz="1200">
              <a:latin typeface="Times New Roman" charset="0"/>
            </a:endParaRPr>
          </a:p>
          <a:p>
            <a:pPr marL="749300" lvl="1" indent="-177800">
              <a:buFontTx/>
              <a:buChar char="•"/>
            </a:pPr>
            <a:r>
              <a:rPr lang="en-US" sz="1200">
                <a:latin typeface="Times New Roman" charset="0"/>
              </a:rPr>
              <a:t>There are tabs at the top to </a:t>
            </a:r>
            <a:r>
              <a:rPr lang="en-US" sz="1200" b="1">
                <a:solidFill>
                  <a:srgbClr val="FF0000"/>
                </a:solidFill>
                <a:latin typeface="Times New Roman" charset="0"/>
              </a:rPr>
              <a:t>View the Family Tree</a:t>
            </a:r>
            <a:r>
              <a:rPr lang="en-US" sz="1200" b="1">
                <a:latin typeface="Times New Roman" charset="0"/>
              </a:rPr>
              <a:t> </a:t>
            </a:r>
            <a:r>
              <a:rPr lang="en-US" sz="1200">
                <a:latin typeface="Times New Roman" charset="0"/>
              </a:rPr>
              <a:t>or the</a:t>
            </a:r>
            <a:r>
              <a:rPr lang="en-US" sz="1200" b="1">
                <a:latin typeface="Times New Roman" charset="0"/>
              </a:rPr>
              <a:t> </a:t>
            </a:r>
            <a:r>
              <a:rPr lang="en-US" sz="1200" b="1">
                <a:solidFill>
                  <a:srgbClr val="FF0000"/>
                </a:solidFill>
                <a:latin typeface="Times New Roman" charset="0"/>
              </a:rPr>
              <a:t>Credit Report</a:t>
            </a:r>
            <a:r>
              <a:rPr lang="en-US" sz="1200" b="1">
                <a:latin typeface="Times New Roman" charset="0"/>
              </a:rPr>
              <a:t> </a:t>
            </a:r>
            <a:r>
              <a:rPr lang="en-US" sz="1200">
                <a:latin typeface="Times New Roman" charset="0"/>
              </a:rPr>
              <a:t>button for the </a:t>
            </a:r>
            <a:r>
              <a:rPr lang="en-US" sz="1200" u="sng">
                <a:latin typeface="Times New Roman" charset="0"/>
              </a:rPr>
              <a:t>full D&amp;B detailed report.</a:t>
            </a:r>
          </a:p>
          <a:p>
            <a:pPr marL="749300" lvl="1" indent="-177800">
              <a:buFontTx/>
              <a:buChar char="•"/>
            </a:pPr>
            <a:endParaRPr lang="en-US" sz="1200" u="sng">
              <a:latin typeface="Times New Roman" charset="0"/>
            </a:endParaRPr>
          </a:p>
          <a:p>
            <a:pPr marL="749300" lvl="1" indent="-177800">
              <a:buFontTx/>
              <a:buChar char="•"/>
            </a:pPr>
            <a:r>
              <a:rPr lang="en-US" sz="1200">
                <a:latin typeface="Times New Roman" charset="0"/>
              </a:rPr>
              <a:t>To </a:t>
            </a:r>
            <a:r>
              <a:rPr lang="en-US" sz="1200" b="1">
                <a:latin typeface="Times New Roman" charset="0"/>
              </a:rPr>
              <a:t>EXPORT </a:t>
            </a:r>
            <a:r>
              <a:rPr lang="en-US" sz="1200">
                <a:latin typeface="Times New Roman" charset="0"/>
              </a:rPr>
              <a:t>results, click on </a:t>
            </a:r>
            <a:r>
              <a:rPr lang="en-US" sz="1200" b="1">
                <a:solidFill>
                  <a:srgbClr val="FF0000"/>
                </a:solidFill>
                <a:latin typeface="Times New Roman" charset="0"/>
              </a:rPr>
              <a:t>Export/Print All</a:t>
            </a:r>
            <a:r>
              <a:rPr lang="en-US" sz="1200">
                <a:latin typeface="Times New Roman" charset="0"/>
              </a:rPr>
              <a:t> tab to output a report or family tree details.</a:t>
            </a:r>
          </a:p>
          <a:p>
            <a:pPr lvl="2"/>
            <a:r>
              <a:rPr lang="en-US" sz="1200">
                <a:latin typeface="Times New Roman" charset="0"/>
              </a:rPr>
              <a:t>Select product by using the drop down menu which provides different formats (HTML, PDF, EXL, CSV) for reports and/or family tree ouptut</a:t>
            </a:r>
          </a:p>
          <a:p>
            <a:pPr lvl="2"/>
            <a:r>
              <a:rPr lang="en-US" sz="1200">
                <a:latin typeface="Times New Roman" charset="0"/>
              </a:rPr>
              <a:t>Select the quantity (NOTE: you can only print or export 10,000 results at one time)</a:t>
            </a:r>
          </a:p>
          <a:p>
            <a:pPr lvl="2"/>
            <a:r>
              <a:rPr lang="en-US" sz="1200">
                <a:latin typeface="Times New Roman" charset="0"/>
              </a:rPr>
              <a:t>Click order, name your export for reference</a:t>
            </a:r>
          </a:p>
          <a:p>
            <a:pPr lvl="2"/>
            <a:r>
              <a:rPr lang="en-US" sz="1200">
                <a:latin typeface="Times New Roman" charset="0"/>
              </a:rPr>
              <a:t>Once complete - </a:t>
            </a:r>
            <a:r>
              <a:rPr lang="en-US" sz="1200">
                <a:latin typeface="Times New Roman" charset="0"/>
                <a:ea typeface="Times New Roman" charset="0"/>
                <a:cs typeface="Times New Roman" charset="0"/>
              </a:rPr>
              <a:t>go to </a:t>
            </a:r>
            <a:r>
              <a:rPr lang="en-US" sz="1200" b="1">
                <a:latin typeface="Times New Roman" charset="0"/>
                <a:ea typeface="Times New Roman" charset="0"/>
                <a:cs typeface="Times New Roman" charset="0"/>
              </a:rPr>
              <a:t>Download Data</a:t>
            </a:r>
            <a:r>
              <a:rPr lang="en-US" sz="1200">
                <a:latin typeface="Times New Roman" charset="0"/>
                <a:ea typeface="Times New Roman" charset="0"/>
                <a:cs typeface="Times New Roman" charset="0"/>
              </a:rPr>
              <a:t> in left navigation bar for results (depending on size of request, it may take a few minutes) </a:t>
            </a:r>
            <a:endParaRPr lang="en-US" sz="1200" b="1" i="1">
              <a:latin typeface="Times New Roman" charset="0"/>
              <a:ea typeface="Times New Roman" charset="0"/>
              <a:cs typeface="Times New Roman" charset="0"/>
            </a:endParaRPr>
          </a:p>
          <a:p>
            <a:pPr lvl="2"/>
            <a:r>
              <a:rPr lang="en-US" sz="1200">
                <a:latin typeface="Times New Roman" charset="0"/>
                <a:ea typeface="Times New Roman" charset="0"/>
                <a:cs typeface="Times New Roman" charset="0"/>
              </a:rPr>
              <a:t>All reports are saved for 28 days</a:t>
            </a:r>
          </a:p>
          <a:p>
            <a:pPr lvl="2"/>
            <a:endParaRPr lang="en-US" sz="1200">
              <a:latin typeface="Times New Roman" charset="0"/>
              <a:ea typeface="Times New Roman" charset="0"/>
              <a:cs typeface="Times New Roman" charset="0"/>
            </a:endParaRPr>
          </a:p>
          <a:p>
            <a:pPr lvl="2"/>
            <a:r>
              <a:rPr lang="en-US" sz="1200" b="1">
                <a:latin typeface="Times New Roman" charset="0"/>
                <a:ea typeface="Times New Roman" charset="0"/>
                <a:cs typeface="Times New Roman" charset="0"/>
              </a:rPr>
              <a:t>*Shortcut to print (ctrl/p) and  save (ctrl/s)</a:t>
            </a:r>
          </a:p>
          <a:p>
            <a:pPr lvl="2"/>
            <a:endParaRPr lang="en-US" sz="1200" b="1">
              <a:latin typeface="Times New Roman" charset="0"/>
              <a:ea typeface="Times New Roman" charset="0"/>
              <a:cs typeface="Times New Roman" charset="0"/>
            </a:endParaRPr>
          </a:p>
          <a:p>
            <a:pPr marL="749300" lvl="1" indent="-177800">
              <a:buFontTx/>
              <a:buChar char="•"/>
            </a:pPr>
            <a:r>
              <a:rPr lang="en-US" sz="1200">
                <a:latin typeface="Times New Roman" charset="0"/>
                <a:ea typeface="Times New Roman" charset="0"/>
                <a:cs typeface="Times New Roman" charset="0"/>
              </a:rPr>
              <a:t>Additional hints…  Before you begin new search</a:t>
            </a:r>
            <a:r>
              <a:rPr lang="en-US" sz="1200" b="1">
                <a:latin typeface="Times New Roman" charset="0"/>
                <a:ea typeface="Times New Roman" charset="0"/>
                <a:cs typeface="Times New Roman" charset="0"/>
              </a:rPr>
              <a:t>, </a:t>
            </a:r>
            <a:r>
              <a:rPr lang="en-US" sz="1200">
                <a:latin typeface="Times New Roman" charset="0"/>
                <a:ea typeface="Times New Roman" charset="0"/>
                <a:cs typeface="Times New Roman" charset="0"/>
              </a:rPr>
              <a:t>click on</a:t>
            </a:r>
            <a:r>
              <a:rPr lang="en-US" sz="1200" b="1">
                <a:latin typeface="Times New Roman" charset="0"/>
                <a:ea typeface="Times New Roman" charset="0"/>
                <a:cs typeface="Times New Roman" charset="0"/>
              </a:rPr>
              <a:t> Clear Section or Clear All</a:t>
            </a:r>
            <a:r>
              <a:rPr lang="en-US" sz="1200">
                <a:latin typeface="Times New Roman" charset="0"/>
                <a:ea typeface="Times New Roman" charset="0"/>
                <a:cs typeface="Times New Roman" charset="0"/>
              </a:rPr>
              <a:t> buttons</a:t>
            </a:r>
          </a:p>
          <a:p>
            <a:pPr lvl="2"/>
            <a:r>
              <a:rPr lang="en-US" sz="1200">
                <a:latin typeface="Times New Roman" charset="0"/>
                <a:ea typeface="Times New Roman" charset="0"/>
                <a:cs typeface="Times New Roman" charset="0"/>
              </a:rPr>
              <a:t>To use forward/back button </a:t>
            </a:r>
            <a:r>
              <a:rPr lang="en-US" sz="1200">
                <a:latin typeface="Times New Roman" charset="0"/>
              </a:rPr>
              <a:t>functionality – use ALT key with the forward/back arrow keys</a:t>
            </a:r>
          </a:p>
          <a:p>
            <a:pPr lvl="2"/>
            <a:r>
              <a:rPr lang="en-US" sz="1200">
                <a:latin typeface="Times New Roman" charset="0"/>
              </a:rPr>
              <a:t>Be sure to</a:t>
            </a:r>
            <a:r>
              <a:rPr lang="en-US" sz="1200">
                <a:solidFill>
                  <a:srgbClr val="CC3300"/>
                </a:solidFill>
                <a:latin typeface="Times New Roman" charset="0"/>
              </a:rPr>
              <a:t> </a:t>
            </a:r>
            <a:r>
              <a:rPr lang="en-US" sz="1200" b="1">
                <a:solidFill>
                  <a:srgbClr val="0000FF"/>
                </a:solidFill>
                <a:latin typeface="Times New Roman" charset="0"/>
              </a:rPr>
              <a:t>LOGOFF EACH SESSION</a:t>
            </a:r>
            <a:r>
              <a:rPr lang="en-US" sz="1200">
                <a:latin typeface="Times New Roman" charset="0"/>
              </a:rPr>
              <a:t> or else you won’t be able to log back in until you get your ID and pass code reset.  LOG OFF button  is located in left navigation bar</a:t>
            </a:r>
          </a:p>
          <a:p>
            <a:pPr lvl="2"/>
            <a:endParaRPr lang="en-US" sz="1200">
              <a:latin typeface="Times New Roman" charset="0"/>
            </a:endParaRPr>
          </a:p>
          <a:p>
            <a:pPr marL="749300" lvl="1" indent="-177800" algn="ctr"/>
            <a:r>
              <a:rPr lang="en-US" sz="1200" b="1">
                <a:solidFill>
                  <a:srgbClr val="0000FF"/>
                </a:solidFill>
                <a:latin typeface="Times New Roman" charset="0"/>
              </a:rPr>
              <a:t>If you have trouble getting started or have questions, call</a:t>
            </a:r>
            <a:r>
              <a:rPr lang="en-US" sz="1200">
                <a:solidFill>
                  <a:srgbClr val="0000FF"/>
                </a:solidFill>
                <a:latin typeface="Times New Roman" charset="0"/>
              </a:rPr>
              <a:t> </a:t>
            </a:r>
            <a:r>
              <a:rPr lang="en-US" sz="1200" b="1">
                <a:solidFill>
                  <a:srgbClr val="0000FF"/>
                </a:solidFill>
                <a:latin typeface="Times New Roman" charset="0"/>
              </a:rPr>
              <a:t>1 800.618.7466</a:t>
            </a:r>
          </a:p>
          <a:p>
            <a:pPr marL="749300" lvl="1" indent="-177800"/>
            <a:endParaRPr lang="en-US" sz="1200" b="1">
              <a:solidFill>
                <a:srgbClr val="0000FF"/>
              </a:solidFill>
              <a:latin typeface="Times New Roman" charset="0"/>
            </a:endParaRPr>
          </a:p>
        </p:txBody>
      </p:sp>
      <p:pic>
        <p:nvPicPr>
          <p:cNvPr id="2051" name="Picture 65"/>
          <p:cNvPicPr>
            <a:picLocks noChangeAspect="1" noChangeArrowheads="1"/>
          </p:cNvPicPr>
          <p:nvPr/>
        </p:nvPicPr>
        <p:blipFill>
          <a:blip r:embed="rId2"/>
          <a:srcRect l="29761" r="31975" b="33884"/>
          <a:stretch>
            <a:fillRect/>
          </a:stretch>
        </p:blipFill>
        <p:spPr bwMode="gray">
          <a:xfrm>
            <a:off x="6172200" y="-76200"/>
            <a:ext cx="685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6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52800" y="838200"/>
            <a:ext cx="3200400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497</TotalTime>
  <Words>430</Words>
  <Application>Microsoft Macintosh PowerPoint</Application>
  <PresentationFormat>On-screen Show (4:3)</PresentationFormat>
  <Paragraphs>42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 New Roman</vt:lpstr>
      <vt:lpstr>Default Design</vt:lpstr>
      <vt:lpstr>Slide 1</vt:lpstr>
    </vt:vector>
  </TitlesOfParts>
  <Company>Dun &amp; Bradstreet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  -  Slide 1</dc:title>
  <dc:creator>DNBAdmin</dc:creator>
  <cp:keywords/>
  <cp:lastModifiedBy>DAVID FAUTH</cp:lastModifiedBy>
  <cp:revision>160</cp:revision>
  <dcterms:created xsi:type="dcterms:W3CDTF">2010-10-28T13:31:56Z</dcterms:created>
  <dcterms:modified xsi:type="dcterms:W3CDTF">2010-10-28T17:12:56Z</dcterms:modified>
</cp:coreProperties>
</file>