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34" r:id="rId3"/>
    <p:sldId id="342" r:id="rId4"/>
    <p:sldId id="341" r:id="rId5"/>
    <p:sldId id="336" r:id="rId6"/>
    <p:sldId id="337" r:id="rId7"/>
    <p:sldId id="340" r:id="rId8"/>
    <p:sldId id="338" r:id="rId9"/>
    <p:sldId id="262" r:id="rId10"/>
    <p:sldId id="257" r:id="rId11"/>
    <p:sldId id="261" r:id="rId12"/>
    <p:sldId id="319" r:id="rId13"/>
    <p:sldId id="259" r:id="rId14"/>
    <p:sldId id="258" r:id="rId15"/>
    <p:sldId id="264" r:id="rId16"/>
    <p:sldId id="263" r:id="rId17"/>
    <p:sldId id="269" r:id="rId18"/>
    <p:sldId id="270" r:id="rId19"/>
    <p:sldId id="273" r:id="rId20"/>
    <p:sldId id="274" r:id="rId21"/>
    <p:sldId id="271" r:id="rId22"/>
    <p:sldId id="275" r:id="rId23"/>
    <p:sldId id="276" r:id="rId24"/>
    <p:sldId id="277" r:id="rId25"/>
    <p:sldId id="278" r:id="rId26"/>
    <p:sldId id="279" r:id="rId27"/>
    <p:sldId id="280" r:id="rId28"/>
    <p:sldId id="281" r:id="rId29"/>
    <p:sldId id="285" r:id="rId30"/>
    <p:sldId id="286" r:id="rId31"/>
    <p:sldId id="287" r:id="rId32"/>
    <p:sldId id="288" r:id="rId33"/>
    <p:sldId id="289" r:id="rId34"/>
    <p:sldId id="290" r:id="rId35"/>
    <p:sldId id="291" r:id="rId36"/>
    <p:sldId id="292" r:id="rId37"/>
    <p:sldId id="296" r:id="rId38"/>
    <p:sldId id="282" r:id="rId39"/>
    <p:sldId id="293" r:id="rId40"/>
    <p:sldId id="294" r:id="rId41"/>
    <p:sldId id="295" r:id="rId42"/>
    <p:sldId id="298" r:id="rId43"/>
    <p:sldId id="299" r:id="rId44"/>
    <p:sldId id="297" r:id="rId45"/>
    <p:sldId id="332" r:id="rId46"/>
    <p:sldId id="300" r:id="rId47"/>
    <p:sldId id="301" r:id="rId48"/>
    <p:sldId id="302" r:id="rId49"/>
    <p:sldId id="303" r:id="rId50"/>
    <p:sldId id="304" r:id="rId51"/>
    <p:sldId id="305" r:id="rId52"/>
    <p:sldId id="306" r:id="rId53"/>
    <p:sldId id="308" r:id="rId54"/>
    <p:sldId id="309" r:id="rId55"/>
    <p:sldId id="311" r:id="rId56"/>
    <p:sldId id="312" r:id="rId57"/>
    <p:sldId id="313" r:id="rId58"/>
    <p:sldId id="310" r:id="rId59"/>
    <p:sldId id="314" r:id="rId60"/>
    <p:sldId id="315" r:id="rId61"/>
    <p:sldId id="316" r:id="rId62"/>
    <p:sldId id="317" r:id="rId63"/>
    <p:sldId id="318" r:id="rId64"/>
    <p:sldId id="321" r:id="rId65"/>
    <p:sldId id="322" r:id="rId66"/>
    <p:sldId id="323" r:id="rId67"/>
    <p:sldId id="325" r:id="rId68"/>
    <p:sldId id="326" r:id="rId69"/>
    <p:sldId id="333" r:id="rId70"/>
    <p:sldId id="324" r:id="rId71"/>
    <p:sldId id="328" r:id="rId72"/>
    <p:sldId id="327" r:id="rId73"/>
    <p:sldId id="330" r:id="rId74"/>
    <p:sldId id="33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6" autoAdjust="0"/>
    <p:restoredTop sz="94660"/>
  </p:normalViewPr>
  <p:slideViewPr>
    <p:cSldViewPr>
      <p:cViewPr varScale="1">
        <p:scale>
          <a:sx n="65" d="100"/>
          <a:sy n="65" d="100"/>
        </p:scale>
        <p:origin x="-145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3C0AC-FAF5-44FA-A56A-EE36CBDDE56A}" type="datetimeFigureOut">
              <a:rPr lang="en-US" smtClean="0"/>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18864-0488-465D-AD46-0F429476F5D9}" type="slidenum">
              <a:rPr lang="en-US" smtClean="0"/>
              <a:t>‹#›</a:t>
            </a:fld>
            <a:endParaRPr lang="en-US"/>
          </a:p>
        </p:txBody>
      </p:sp>
    </p:spTree>
    <p:extLst>
      <p:ext uri="{BB962C8B-B14F-4D97-AF65-F5344CB8AC3E}">
        <p14:creationId xmlns:p14="http://schemas.microsoft.com/office/powerpoint/2010/main" val="37319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18864-0488-465D-AD46-0F429476F5D9}" type="slidenum">
              <a:rPr lang="en-US" smtClean="0"/>
              <a:t>29</a:t>
            </a:fld>
            <a:endParaRPr lang="en-US"/>
          </a:p>
        </p:txBody>
      </p:sp>
    </p:spTree>
    <p:extLst>
      <p:ext uri="{BB962C8B-B14F-4D97-AF65-F5344CB8AC3E}">
        <p14:creationId xmlns:p14="http://schemas.microsoft.com/office/powerpoint/2010/main" val="227022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2FAFFC-2981-4DAD-9252-2EB2454310C6}"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261474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FAFFC-2981-4DAD-9252-2EB2454310C6}"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158161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FAFFC-2981-4DAD-9252-2EB2454310C6}"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350116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FAFFC-2981-4DAD-9252-2EB2454310C6}"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381255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2FAFFC-2981-4DAD-9252-2EB2454310C6}"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301428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FAFFC-2981-4DAD-9252-2EB2454310C6}"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259117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2FAFFC-2981-4DAD-9252-2EB2454310C6}"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281010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2FAFFC-2981-4DAD-9252-2EB2454310C6}"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79517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FAFFC-2981-4DAD-9252-2EB2454310C6}"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120273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FAFFC-2981-4DAD-9252-2EB2454310C6}"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325433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FAFFC-2981-4DAD-9252-2EB2454310C6}"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1E643-F3D6-47C0-BB5E-B3712969BF7A}" type="slidenum">
              <a:rPr lang="en-US" smtClean="0"/>
              <a:t>‹#›</a:t>
            </a:fld>
            <a:endParaRPr lang="en-US"/>
          </a:p>
        </p:txBody>
      </p:sp>
    </p:spTree>
    <p:extLst>
      <p:ext uri="{BB962C8B-B14F-4D97-AF65-F5344CB8AC3E}">
        <p14:creationId xmlns:p14="http://schemas.microsoft.com/office/powerpoint/2010/main" val="146555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FAFFC-2981-4DAD-9252-2EB2454310C6}" type="datetimeFigureOut">
              <a:rPr lang="en-US" smtClean="0"/>
              <a:t>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1E643-F3D6-47C0-BB5E-B3712969BF7A}" type="slidenum">
              <a:rPr lang="en-US" smtClean="0"/>
              <a:t>‹#›</a:t>
            </a:fld>
            <a:endParaRPr lang="en-US"/>
          </a:p>
        </p:txBody>
      </p:sp>
    </p:spTree>
    <p:extLst>
      <p:ext uri="{BB962C8B-B14F-4D97-AF65-F5344CB8AC3E}">
        <p14:creationId xmlns:p14="http://schemas.microsoft.com/office/powerpoint/2010/main" val="118384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localcorners.com/5869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howtostage.youtub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howtostage.youtub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www.LocalCorners.com</a:t>
            </a:r>
            <a:endParaRPr lang="en-US" dirty="0"/>
          </a:p>
        </p:txBody>
      </p:sp>
      <p:sp>
        <p:nvSpPr>
          <p:cNvPr id="3" name="Subtitle 2"/>
          <p:cNvSpPr>
            <a:spLocks noGrp="1"/>
          </p:cNvSpPr>
          <p:nvPr>
            <p:ph type="subTitle" idx="1"/>
          </p:nvPr>
        </p:nvSpPr>
        <p:spPr/>
        <p:txBody>
          <a:bodyPr/>
          <a:lstStyle/>
          <a:p>
            <a:r>
              <a:rPr lang="en-US" dirty="0" smtClean="0"/>
              <a:t>Nick Huff Founder</a:t>
            </a:r>
          </a:p>
          <a:p>
            <a:r>
              <a:rPr lang="en-US" dirty="0" smtClean="0"/>
              <a:t>Meghan Huff Owner</a:t>
            </a:r>
          </a:p>
          <a:p>
            <a:r>
              <a:rPr lang="en-US" dirty="0" smtClean="0"/>
              <a:t>David Murphy Designer</a:t>
            </a:r>
            <a:endParaRPr lang="en-US" dirty="0"/>
          </a:p>
        </p:txBody>
      </p:sp>
    </p:spTree>
    <p:extLst>
      <p:ext uri="{BB962C8B-B14F-4D97-AF65-F5344CB8AC3E}">
        <p14:creationId xmlns:p14="http://schemas.microsoft.com/office/powerpoint/2010/main" val="258974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Page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5521" y="3428848"/>
            <a:ext cx="1243692" cy="7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2158663"/>
            <a:ext cx="1219200" cy="107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495800"/>
            <a:ext cx="1243013" cy="907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984" y="3429487"/>
            <a:ext cx="1243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58665"/>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158664"/>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493342"/>
            <a:ext cx="1243013" cy="90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3341"/>
            <a:ext cx="1243013" cy="90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7" y="3428206"/>
            <a:ext cx="1243013" cy="83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55290" y="2301882"/>
            <a:ext cx="1194619" cy="830997"/>
          </a:xfrm>
          <a:prstGeom prst="rect">
            <a:avLst/>
          </a:prstGeom>
          <a:noFill/>
        </p:spPr>
        <p:txBody>
          <a:bodyPr wrap="square" rtlCol="0">
            <a:spAutoFit/>
          </a:bodyPr>
          <a:lstStyle/>
          <a:p>
            <a:pPr algn="ctr"/>
            <a:r>
              <a:rPr lang="en-US" sz="1600" dirty="0" smtClean="0"/>
              <a:t>Handmade CT</a:t>
            </a:r>
          </a:p>
          <a:p>
            <a:pPr algn="ctr"/>
            <a:r>
              <a:rPr lang="en-US" sz="1600" dirty="0" smtClean="0"/>
              <a:t>1000</a:t>
            </a:r>
            <a:endParaRPr lang="en-US" sz="1600" dirty="0"/>
          </a:p>
        </p:txBody>
      </p:sp>
      <p:sp>
        <p:nvSpPr>
          <p:cNvPr id="11" name="TextBox 10"/>
          <p:cNvSpPr txBox="1"/>
          <p:nvPr/>
        </p:nvSpPr>
        <p:spPr>
          <a:xfrm>
            <a:off x="3936206" y="2342997"/>
            <a:ext cx="1143000" cy="830997"/>
          </a:xfrm>
          <a:prstGeom prst="rect">
            <a:avLst/>
          </a:prstGeom>
          <a:noFill/>
        </p:spPr>
        <p:txBody>
          <a:bodyPr wrap="square" rtlCol="0">
            <a:spAutoFit/>
          </a:bodyPr>
          <a:lstStyle/>
          <a:p>
            <a:pPr algn="ctr"/>
            <a:r>
              <a:rPr lang="en-US" sz="1600" dirty="0" smtClean="0"/>
              <a:t>Refinished AVE</a:t>
            </a:r>
          </a:p>
          <a:p>
            <a:pPr algn="ctr"/>
            <a:r>
              <a:rPr lang="en-US" sz="1600" dirty="0" smtClean="0"/>
              <a:t>300</a:t>
            </a:r>
            <a:endParaRPr lang="en-US" sz="1600" dirty="0"/>
          </a:p>
        </p:txBody>
      </p:sp>
      <p:sp>
        <p:nvSpPr>
          <p:cNvPr id="12" name="TextBox 11"/>
          <p:cNvSpPr txBox="1"/>
          <p:nvPr/>
        </p:nvSpPr>
        <p:spPr>
          <a:xfrm>
            <a:off x="6586971" y="2279759"/>
            <a:ext cx="1214797" cy="830997"/>
          </a:xfrm>
          <a:prstGeom prst="rect">
            <a:avLst/>
          </a:prstGeom>
          <a:noFill/>
        </p:spPr>
        <p:txBody>
          <a:bodyPr wrap="square" rtlCol="0">
            <a:spAutoFit/>
          </a:bodyPr>
          <a:lstStyle/>
          <a:p>
            <a:pPr algn="ctr"/>
            <a:r>
              <a:rPr lang="en-US" sz="1600" dirty="0" smtClean="0"/>
              <a:t>DIY</a:t>
            </a:r>
          </a:p>
          <a:p>
            <a:pPr algn="ctr"/>
            <a:r>
              <a:rPr lang="en-US" sz="1600" dirty="0" smtClean="0"/>
              <a:t>ST</a:t>
            </a:r>
          </a:p>
          <a:p>
            <a:pPr algn="ctr"/>
            <a:r>
              <a:rPr lang="en-US" sz="1600" dirty="0" smtClean="0"/>
              <a:t>500</a:t>
            </a:r>
            <a:endParaRPr lang="en-US" sz="1600" dirty="0"/>
          </a:p>
        </p:txBody>
      </p:sp>
      <p:sp>
        <p:nvSpPr>
          <p:cNvPr id="13" name="TextBox 12"/>
          <p:cNvSpPr txBox="1"/>
          <p:nvPr/>
        </p:nvSpPr>
        <p:spPr>
          <a:xfrm>
            <a:off x="1219583" y="3429487"/>
            <a:ext cx="1042219" cy="830997"/>
          </a:xfrm>
          <a:prstGeom prst="rect">
            <a:avLst/>
          </a:prstGeom>
          <a:noFill/>
        </p:spPr>
        <p:txBody>
          <a:bodyPr wrap="square" rtlCol="0">
            <a:spAutoFit/>
          </a:bodyPr>
          <a:lstStyle/>
          <a:p>
            <a:pPr algn="ctr"/>
            <a:r>
              <a:rPr lang="en-US" sz="1600" dirty="0" smtClean="0"/>
              <a:t>Music</a:t>
            </a:r>
          </a:p>
          <a:p>
            <a:pPr algn="ctr"/>
            <a:r>
              <a:rPr lang="en-US" sz="1600" dirty="0" smtClean="0"/>
              <a:t>RD</a:t>
            </a:r>
          </a:p>
          <a:p>
            <a:pPr algn="ctr"/>
            <a:r>
              <a:rPr lang="en-US" sz="1600" dirty="0" smtClean="0"/>
              <a:t>600</a:t>
            </a:r>
            <a:endParaRPr lang="en-US" sz="1600" dirty="0"/>
          </a:p>
        </p:txBody>
      </p:sp>
      <p:sp>
        <p:nvSpPr>
          <p:cNvPr id="14" name="TextBox 13"/>
          <p:cNvSpPr txBox="1"/>
          <p:nvPr/>
        </p:nvSpPr>
        <p:spPr>
          <a:xfrm>
            <a:off x="3886200" y="3429000"/>
            <a:ext cx="1143000" cy="830997"/>
          </a:xfrm>
          <a:prstGeom prst="rect">
            <a:avLst/>
          </a:prstGeom>
          <a:noFill/>
        </p:spPr>
        <p:txBody>
          <a:bodyPr wrap="square" rtlCol="0">
            <a:spAutoFit/>
          </a:bodyPr>
          <a:lstStyle/>
          <a:p>
            <a:pPr algn="ctr"/>
            <a:r>
              <a:rPr lang="en-US" sz="1600" dirty="0" smtClean="0"/>
              <a:t>Artist</a:t>
            </a:r>
          </a:p>
          <a:p>
            <a:pPr algn="ctr"/>
            <a:r>
              <a:rPr lang="en-US" sz="1600" dirty="0" smtClean="0"/>
              <a:t>BLVD</a:t>
            </a:r>
          </a:p>
          <a:p>
            <a:pPr algn="ctr"/>
            <a:r>
              <a:rPr lang="en-US" sz="1600" dirty="0" smtClean="0"/>
              <a:t>400</a:t>
            </a:r>
            <a:endParaRPr lang="en-US" sz="1600" dirty="0"/>
          </a:p>
        </p:txBody>
      </p:sp>
      <p:sp>
        <p:nvSpPr>
          <p:cNvPr id="15" name="TextBox 14"/>
          <p:cNvSpPr txBox="1"/>
          <p:nvPr/>
        </p:nvSpPr>
        <p:spPr>
          <a:xfrm>
            <a:off x="6567307" y="3429000"/>
            <a:ext cx="1052693" cy="830997"/>
          </a:xfrm>
          <a:prstGeom prst="rect">
            <a:avLst/>
          </a:prstGeom>
          <a:noFill/>
        </p:spPr>
        <p:txBody>
          <a:bodyPr wrap="square" rtlCol="0">
            <a:spAutoFit/>
          </a:bodyPr>
          <a:lstStyle/>
          <a:p>
            <a:pPr algn="ctr"/>
            <a:r>
              <a:rPr lang="en-US" sz="1600" dirty="0" smtClean="0"/>
              <a:t>Events </a:t>
            </a:r>
          </a:p>
          <a:p>
            <a:pPr algn="ctr"/>
            <a:r>
              <a:rPr lang="en-US" sz="1600" dirty="0" smtClean="0"/>
              <a:t>PWKY</a:t>
            </a:r>
          </a:p>
          <a:p>
            <a:pPr algn="ctr"/>
            <a:r>
              <a:rPr lang="en-US" sz="1600" dirty="0" smtClean="0"/>
              <a:t>75</a:t>
            </a:r>
            <a:endParaRPr lang="en-US" sz="1600" dirty="0"/>
          </a:p>
        </p:txBody>
      </p:sp>
      <p:sp>
        <p:nvSpPr>
          <p:cNvPr id="16" name="TextBox 15"/>
          <p:cNvSpPr txBox="1"/>
          <p:nvPr/>
        </p:nvSpPr>
        <p:spPr>
          <a:xfrm>
            <a:off x="1167581" y="4572000"/>
            <a:ext cx="1042219" cy="830997"/>
          </a:xfrm>
          <a:prstGeom prst="rect">
            <a:avLst/>
          </a:prstGeom>
          <a:noFill/>
        </p:spPr>
        <p:txBody>
          <a:bodyPr wrap="square" rtlCol="0">
            <a:spAutoFit/>
          </a:bodyPr>
          <a:lstStyle/>
          <a:p>
            <a:pPr algn="ctr"/>
            <a:r>
              <a:rPr lang="en-US" sz="1600" dirty="0" smtClean="0"/>
              <a:t>Farmers</a:t>
            </a:r>
          </a:p>
          <a:p>
            <a:pPr algn="ctr"/>
            <a:r>
              <a:rPr lang="en-US" sz="1600" dirty="0" smtClean="0"/>
              <a:t>Lane</a:t>
            </a:r>
          </a:p>
          <a:p>
            <a:pPr algn="ctr"/>
            <a:r>
              <a:rPr lang="en-US" sz="1600" dirty="0" smtClean="0"/>
              <a:t>26</a:t>
            </a:r>
            <a:endParaRPr lang="en-US" sz="1600" dirty="0"/>
          </a:p>
        </p:txBody>
      </p:sp>
      <p:sp>
        <p:nvSpPr>
          <p:cNvPr id="17" name="TextBox 16"/>
          <p:cNvSpPr txBox="1"/>
          <p:nvPr/>
        </p:nvSpPr>
        <p:spPr>
          <a:xfrm>
            <a:off x="3886201" y="4571999"/>
            <a:ext cx="1128712" cy="830997"/>
          </a:xfrm>
          <a:prstGeom prst="rect">
            <a:avLst/>
          </a:prstGeom>
          <a:noFill/>
        </p:spPr>
        <p:txBody>
          <a:bodyPr wrap="square" rtlCol="0">
            <a:spAutoFit/>
          </a:bodyPr>
          <a:lstStyle/>
          <a:p>
            <a:pPr algn="ctr"/>
            <a:r>
              <a:rPr lang="en-US" sz="1600" dirty="0" smtClean="0"/>
              <a:t>Restaurant </a:t>
            </a:r>
          </a:p>
          <a:p>
            <a:pPr algn="ctr"/>
            <a:r>
              <a:rPr lang="en-US" sz="1600" dirty="0" smtClean="0"/>
              <a:t>Way</a:t>
            </a:r>
          </a:p>
          <a:p>
            <a:pPr algn="ctr"/>
            <a:r>
              <a:rPr lang="en-US" sz="1600" dirty="0" smtClean="0"/>
              <a:t>900</a:t>
            </a:r>
            <a:endParaRPr lang="en-US" sz="1600" dirty="0"/>
          </a:p>
        </p:txBody>
      </p:sp>
      <p:sp>
        <p:nvSpPr>
          <p:cNvPr id="18" name="TextBox 17"/>
          <p:cNvSpPr txBox="1"/>
          <p:nvPr/>
        </p:nvSpPr>
        <p:spPr>
          <a:xfrm>
            <a:off x="6586971" y="4495800"/>
            <a:ext cx="1181026" cy="954107"/>
          </a:xfrm>
          <a:prstGeom prst="rect">
            <a:avLst/>
          </a:prstGeom>
          <a:noFill/>
        </p:spPr>
        <p:txBody>
          <a:bodyPr wrap="square" rtlCol="0">
            <a:spAutoFit/>
          </a:bodyPr>
          <a:lstStyle/>
          <a:p>
            <a:pPr algn="ctr"/>
            <a:r>
              <a:rPr lang="en-US" sz="1400" dirty="0" smtClean="0"/>
              <a:t>Under Construction </a:t>
            </a:r>
          </a:p>
          <a:p>
            <a:pPr algn="ctr"/>
            <a:r>
              <a:rPr lang="en-US" sz="1400" dirty="0" smtClean="0"/>
              <a:t>Detour</a:t>
            </a:r>
          </a:p>
          <a:p>
            <a:pPr algn="ctr"/>
            <a:r>
              <a:rPr lang="en-US" sz="1400" dirty="0"/>
              <a:t>0</a:t>
            </a:r>
          </a:p>
        </p:txBody>
      </p:sp>
      <p:sp>
        <p:nvSpPr>
          <p:cNvPr id="19" name="TextBox 18"/>
          <p:cNvSpPr txBox="1"/>
          <p:nvPr/>
        </p:nvSpPr>
        <p:spPr>
          <a:xfrm>
            <a:off x="3174590" y="1143000"/>
            <a:ext cx="2971800" cy="646331"/>
          </a:xfrm>
          <a:prstGeom prst="rect">
            <a:avLst/>
          </a:prstGeom>
          <a:noFill/>
        </p:spPr>
        <p:txBody>
          <a:bodyPr wrap="square" rtlCol="0">
            <a:spAutoFit/>
          </a:bodyPr>
          <a:lstStyle/>
          <a:p>
            <a:pPr algn="ctr"/>
            <a:r>
              <a:rPr lang="en-US" dirty="0" smtClean="0"/>
              <a:t>Search By Proximity or Zip</a:t>
            </a:r>
          </a:p>
          <a:p>
            <a:pPr algn="ctr"/>
            <a:r>
              <a:rPr lang="en-US" dirty="0" smtClean="0"/>
              <a:t>OR</a:t>
            </a:r>
            <a:endParaRPr lang="en-US" dirty="0"/>
          </a:p>
        </p:txBody>
      </p:sp>
      <p:sp>
        <p:nvSpPr>
          <p:cNvPr id="20" name="TextBox 19"/>
          <p:cNvSpPr txBox="1"/>
          <p:nvPr/>
        </p:nvSpPr>
        <p:spPr>
          <a:xfrm>
            <a:off x="3429000" y="1789331"/>
            <a:ext cx="2438400" cy="369332"/>
          </a:xfrm>
          <a:prstGeom prst="rect">
            <a:avLst/>
          </a:prstGeom>
          <a:noFill/>
        </p:spPr>
        <p:txBody>
          <a:bodyPr wrap="square" rtlCol="0">
            <a:spAutoFit/>
          </a:bodyPr>
          <a:lstStyle/>
          <a:p>
            <a:r>
              <a:rPr lang="en-US" dirty="0" smtClean="0"/>
              <a:t>Select A Local Corner</a:t>
            </a:r>
            <a:endParaRPr lang="en-US" dirty="0"/>
          </a:p>
        </p:txBody>
      </p:sp>
      <p:sp>
        <p:nvSpPr>
          <p:cNvPr id="3" name="TextBox 2"/>
          <p:cNvSpPr txBox="1"/>
          <p:nvPr/>
        </p:nvSpPr>
        <p:spPr>
          <a:xfrm>
            <a:off x="6146390" y="1327666"/>
            <a:ext cx="2311810" cy="646331"/>
          </a:xfrm>
          <a:prstGeom prst="rect">
            <a:avLst/>
          </a:prstGeom>
          <a:noFill/>
        </p:spPr>
        <p:txBody>
          <a:bodyPr wrap="square" rtlCol="0">
            <a:spAutoFit/>
          </a:bodyPr>
          <a:lstStyle/>
          <a:p>
            <a:r>
              <a:rPr lang="en-US" dirty="0" smtClean="0"/>
              <a:t>Advanced Search Phase II</a:t>
            </a:r>
            <a:endParaRPr lang="en-US" dirty="0"/>
          </a:p>
        </p:txBody>
      </p:sp>
      <p:sp>
        <p:nvSpPr>
          <p:cNvPr id="5" name="TextBox 4"/>
          <p:cNvSpPr txBox="1"/>
          <p:nvPr/>
        </p:nvSpPr>
        <p:spPr>
          <a:xfrm>
            <a:off x="1905000" y="5867400"/>
            <a:ext cx="5896768" cy="369332"/>
          </a:xfrm>
          <a:prstGeom prst="rect">
            <a:avLst/>
          </a:prstGeom>
          <a:solidFill>
            <a:schemeClr val="accent2"/>
          </a:solidFill>
          <a:ln>
            <a:solidFill>
              <a:schemeClr val="accent1"/>
            </a:solidFill>
          </a:ln>
        </p:spPr>
        <p:txBody>
          <a:bodyPr wrap="square" rtlCol="0">
            <a:spAutoFit/>
          </a:bodyPr>
          <a:lstStyle/>
          <a:p>
            <a:r>
              <a:rPr lang="en-US" dirty="0" smtClean="0"/>
              <a:t>Want to join a corner?</a:t>
            </a:r>
            <a:endParaRPr lang="en-US" dirty="0"/>
          </a:p>
        </p:txBody>
      </p:sp>
      <p:sp>
        <p:nvSpPr>
          <p:cNvPr id="6" name="TextBox 5"/>
          <p:cNvSpPr txBox="1"/>
          <p:nvPr/>
        </p:nvSpPr>
        <p:spPr>
          <a:xfrm>
            <a:off x="381000" y="838200"/>
            <a:ext cx="1828800" cy="1200329"/>
          </a:xfrm>
          <a:prstGeom prst="rect">
            <a:avLst/>
          </a:prstGeom>
          <a:noFill/>
        </p:spPr>
        <p:txBody>
          <a:bodyPr wrap="square" rtlCol="0">
            <a:spAutoFit/>
          </a:bodyPr>
          <a:lstStyle/>
          <a:p>
            <a:r>
              <a:rPr lang="en-US" dirty="0" smtClean="0"/>
              <a:t>The numbers represent the total subscribers and sponsors</a:t>
            </a:r>
            <a:endParaRPr lang="en-US" dirty="0"/>
          </a:p>
        </p:txBody>
      </p:sp>
      <p:cxnSp>
        <p:nvCxnSpPr>
          <p:cNvPr id="8" name="Straight Arrow Connector 7"/>
          <p:cNvCxnSpPr/>
          <p:nvPr/>
        </p:nvCxnSpPr>
        <p:spPr>
          <a:xfrm>
            <a:off x="609600" y="2158665"/>
            <a:ext cx="1078706" cy="9520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631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Page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5521" y="3428848"/>
            <a:ext cx="1243692" cy="7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2158663"/>
            <a:ext cx="1219200" cy="107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495800"/>
            <a:ext cx="1243013" cy="907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984" y="3429487"/>
            <a:ext cx="1243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58665"/>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158664"/>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493342"/>
            <a:ext cx="1243013" cy="90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3341"/>
            <a:ext cx="1243013" cy="90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7" y="3428206"/>
            <a:ext cx="1243013" cy="83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55290" y="2301882"/>
            <a:ext cx="1194619" cy="830997"/>
          </a:xfrm>
          <a:prstGeom prst="rect">
            <a:avLst/>
          </a:prstGeom>
          <a:noFill/>
        </p:spPr>
        <p:txBody>
          <a:bodyPr wrap="square" rtlCol="0">
            <a:spAutoFit/>
          </a:bodyPr>
          <a:lstStyle/>
          <a:p>
            <a:pPr algn="ctr"/>
            <a:r>
              <a:rPr lang="en-US" sz="1600" dirty="0" smtClean="0"/>
              <a:t>Handmade CT</a:t>
            </a:r>
          </a:p>
          <a:p>
            <a:pPr algn="ctr"/>
            <a:r>
              <a:rPr lang="en-US" sz="1600" dirty="0" smtClean="0"/>
              <a:t>23</a:t>
            </a:r>
            <a:endParaRPr lang="en-US" sz="1600" dirty="0"/>
          </a:p>
        </p:txBody>
      </p:sp>
      <p:sp>
        <p:nvSpPr>
          <p:cNvPr id="11" name="TextBox 10"/>
          <p:cNvSpPr txBox="1"/>
          <p:nvPr/>
        </p:nvSpPr>
        <p:spPr>
          <a:xfrm>
            <a:off x="3936206" y="2342997"/>
            <a:ext cx="1143000" cy="830997"/>
          </a:xfrm>
          <a:prstGeom prst="rect">
            <a:avLst/>
          </a:prstGeom>
          <a:noFill/>
        </p:spPr>
        <p:txBody>
          <a:bodyPr wrap="square" rtlCol="0">
            <a:spAutoFit/>
          </a:bodyPr>
          <a:lstStyle/>
          <a:p>
            <a:pPr algn="ctr"/>
            <a:r>
              <a:rPr lang="en-US" sz="1600" dirty="0" smtClean="0"/>
              <a:t>Refinished AVE</a:t>
            </a:r>
          </a:p>
          <a:p>
            <a:pPr algn="ctr"/>
            <a:r>
              <a:rPr lang="en-US" sz="1600" dirty="0"/>
              <a:t>5</a:t>
            </a:r>
          </a:p>
        </p:txBody>
      </p:sp>
      <p:sp>
        <p:nvSpPr>
          <p:cNvPr id="12" name="TextBox 11"/>
          <p:cNvSpPr txBox="1"/>
          <p:nvPr/>
        </p:nvSpPr>
        <p:spPr>
          <a:xfrm>
            <a:off x="6586971" y="2279759"/>
            <a:ext cx="1214797" cy="830997"/>
          </a:xfrm>
          <a:prstGeom prst="rect">
            <a:avLst/>
          </a:prstGeom>
          <a:noFill/>
        </p:spPr>
        <p:txBody>
          <a:bodyPr wrap="square" rtlCol="0">
            <a:spAutoFit/>
          </a:bodyPr>
          <a:lstStyle/>
          <a:p>
            <a:pPr algn="ctr"/>
            <a:r>
              <a:rPr lang="en-US" sz="1600" dirty="0" smtClean="0"/>
              <a:t>DIY</a:t>
            </a:r>
          </a:p>
          <a:p>
            <a:pPr algn="ctr"/>
            <a:r>
              <a:rPr lang="en-US" sz="1600" dirty="0" smtClean="0"/>
              <a:t>ST</a:t>
            </a:r>
          </a:p>
          <a:p>
            <a:pPr algn="ctr"/>
            <a:r>
              <a:rPr lang="en-US" sz="1600" dirty="0" smtClean="0"/>
              <a:t>6</a:t>
            </a:r>
            <a:endParaRPr lang="en-US" sz="1600" dirty="0"/>
          </a:p>
        </p:txBody>
      </p:sp>
      <p:sp>
        <p:nvSpPr>
          <p:cNvPr id="13" name="TextBox 12"/>
          <p:cNvSpPr txBox="1"/>
          <p:nvPr/>
        </p:nvSpPr>
        <p:spPr>
          <a:xfrm>
            <a:off x="1219583" y="3429487"/>
            <a:ext cx="1042219" cy="830997"/>
          </a:xfrm>
          <a:prstGeom prst="rect">
            <a:avLst/>
          </a:prstGeom>
          <a:noFill/>
        </p:spPr>
        <p:txBody>
          <a:bodyPr wrap="square" rtlCol="0">
            <a:spAutoFit/>
          </a:bodyPr>
          <a:lstStyle/>
          <a:p>
            <a:pPr algn="ctr"/>
            <a:r>
              <a:rPr lang="en-US" sz="1600" dirty="0" smtClean="0"/>
              <a:t>Music</a:t>
            </a:r>
          </a:p>
          <a:p>
            <a:pPr algn="ctr"/>
            <a:r>
              <a:rPr lang="en-US" sz="1600" dirty="0" smtClean="0"/>
              <a:t>RD</a:t>
            </a:r>
          </a:p>
          <a:p>
            <a:pPr algn="ctr"/>
            <a:r>
              <a:rPr lang="en-US" sz="1600" dirty="0"/>
              <a:t>7</a:t>
            </a:r>
          </a:p>
        </p:txBody>
      </p:sp>
      <p:sp>
        <p:nvSpPr>
          <p:cNvPr id="14" name="TextBox 13"/>
          <p:cNvSpPr txBox="1"/>
          <p:nvPr/>
        </p:nvSpPr>
        <p:spPr>
          <a:xfrm>
            <a:off x="3886200" y="3429000"/>
            <a:ext cx="1143000" cy="830997"/>
          </a:xfrm>
          <a:prstGeom prst="rect">
            <a:avLst/>
          </a:prstGeom>
          <a:noFill/>
        </p:spPr>
        <p:txBody>
          <a:bodyPr wrap="square" rtlCol="0">
            <a:spAutoFit/>
          </a:bodyPr>
          <a:lstStyle/>
          <a:p>
            <a:pPr algn="ctr"/>
            <a:r>
              <a:rPr lang="en-US" sz="1600" dirty="0" smtClean="0"/>
              <a:t>Artist</a:t>
            </a:r>
          </a:p>
          <a:p>
            <a:pPr algn="ctr"/>
            <a:r>
              <a:rPr lang="en-US" sz="1600" dirty="0" smtClean="0"/>
              <a:t>BLVD</a:t>
            </a:r>
          </a:p>
          <a:p>
            <a:pPr algn="ctr"/>
            <a:r>
              <a:rPr lang="en-US" sz="1600" dirty="0" smtClean="0"/>
              <a:t>30</a:t>
            </a:r>
            <a:endParaRPr lang="en-US" sz="1600" dirty="0"/>
          </a:p>
        </p:txBody>
      </p:sp>
      <p:sp>
        <p:nvSpPr>
          <p:cNvPr id="15" name="TextBox 14"/>
          <p:cNvSpPr txBox="1"/>
          <p:nvPr/>
        </p:nvSpPr>
        <p:spPr>
          <a:xfrm>
            <a:off x="6567307" y="3429000"/>
            <a:ext cx="1052693" cy="830997"/>
          </a:xfrm>
          <a:prstGeom prst="rect">
            <a:avLst/>
          </a:prstGeom>
          <a:noFill/>
        </p:spPr>
        <p:txBody>
          <a:bodyPr wrap="square" rtlCol="0">
            <a:spAutoFit/>
          </a:bodyPr>
          <a:lstStyle/>
          <a:p>
            <a:pPr algn="ctr"/>
            <a:r>
              <a:rPr lang="en-US" sz="1600" dirty="0" smtClean="0"/>
              <a:t>Events </a:t>
            </a:r>
          </a:p>
          <a:p>
            <a:pPr algn="ctr"/>
            <a:r>
              <a:rPr lang="en-US" sz="1600" dirty="0" smtClean="0"/>
              <a:t>PWKY</a:t>
            </a:r>
          </a:p>
          <a:p>
            <a:pPr algn="ctr"/>
            <a:r>
              <a:rPr lang="en-US" sz="1600" dirty="0" smtClean="0"/>
              <a:t>75</a:t>
            </a:r>
            <a:endParaRPr lang="en-US" sz="1600" dirty="0"/>
          </a:p>
        </p:txBody>
      </p:sp>
      <p:sp>
        <p:nvSpPr>
          <p:cNvPr id="16" name="TextBox 15"/>
          <p:cNvSpPr txBox="1"/>
          <p:nvPr/>
        </p:nvSpPr>
        <p:spPr>
          <a:xfrm>
            <a:off x="1167581" y="4572000"/>
            <a:ext cx="1042219" cy="830997"/>
          </a:xfrm>
          <a:prstGeom prst="rect">
            <a:avLst/>
          </a:prstGeom>
          <a:noFill/>
        </p:spPr>
        <p:txBody>
          <a:bodyPr wrap="square" rtlCol="0">
            <a:spAutoFit/>
          </a:bodyPr>
          <a:lstStyle/>
          <a:p>
            <a:pPr algn="ctr"/>
            <a:r>
              <a:rPr lang="en-US" sz="1600" dirty="0" smtClean="0"/>
              <a:t>Farmers</a:t>
            </a:r>
          </a:p>
          <a:p>
            <a:pPr algn="ctr"/>
            <a:r>
              <a:rPr lang="en-US" sz="1600" dirty="0" smtClean="0"/>
              <a:t>Lane</a:t>
            </a:r>
          </a:p>
          <a:p>
            <a:pPr algn="ctr"/>
            <a:r>
              <a:rPr lang="en-US" sz="1600" dirty="0"/>
              <a:t>2</a:t>
            </a:r>
          </a:p>
        </p:txBody>
      </p:sp>
      <p:sp>
        <p:nvSpPr>
          <p:cNvPr id="17" name="TextBox 16"/>
          <p:cNvSpPr txBox="1"/>
          <p:nvPr/>
        </p:nvSpPr>
        <p:spPr>
          <a:xfrm>
            <a:off x="3886201" y="4571999"/>
            <a:ext cx="1128712" cy="830997"/>
          </a:xfrm>
          <a:prstGeom prst="rect">
            <a:avLst/>
          </a:prstGeom>
          <a:noFill/>
        </p:spPr>
        <p:txBody>
          <a:bodyPr wrap="square" rtlCol="0">
            <a:spAutoFit/>
          </a:bodyPr>
          <a:lstStyle/>
          <a:p>
            <a:pPr algn="ctr"/>
            <a:r>
              <a:rPr lang="en-US" sz="1600" dirty="0" smtClean="0"/>
              <a:t>Restaurant </a:t>
            </a:r>
          </a:p>
          <a:p>
            <a:pPr algn="ctr"/>
            <a:r>
              <a:rPr lang="en-US" sz="1600" dirty="0" smtClean="0"/>
              <a:t>Way</a:t>
            </a:r>
          </a:p>
          <a:p>
            <a:pPr algn="ctr"/>
            <a:r>
              <a:rPr lang="en-US" sz="1600" dirty="0"/>
              <a:t>6</a:t>
            </a:r>
          </a:p>
        </p:txBody>
      </p:sp>
      <p:sp>
        <p:nvSpPr>
          <p:cNvPr id="18" name="TextBox 17"/>
          <p:cNvSpPr txBox="1"/>
          <p:nvPr/>
        </p:nvSpPr>
        <p:spPr>
          <a:xfrm>
            <a:off x="6586971" y="4495800"/>
            <a:ext cx="1181026" cy="954107"/>
          </a:xfrm>
          <a:prstGeom prst="rect">
            <a:avLst/>
          </a:prstGeom>
          <a:noFill/>
        </p:spPr>
        <p:txBody>
          <a:bodyPr wrap="square" rtlCol="0">
            <a:spAutoFit/>
          </a:bodyPr>
          <a:lstStyle/>
          <a:p>
            <a:pPr algn="ctr"/>
            <a:r>
              <a:rPr lang="en-US" sz="1400" dirty="0" smtClean="0"/>
              <a:t>Under Construction </a:t>
            </a:r>
          </a:p>
          <a:p>
            <a:pPr algn="ctr"/>
            <a:r>
              <a:rPr lang="en-US" sz="1400" dirty="0" smtClean="0"/>
              <a:t>Detour</a:t>
            </a:r>
          </a:p>
          <a:p>
            <a:pPr algn="ctr"/>
            <a:r>
              <a:rPr lang="en-US" sz="1400" dirty="0"/>
              <a:t>0</a:t>
            </a:r>
          </a:p>
        </p:txBody>
      </p:sp>
      <p:sp>
        <p:nvSpPr>
          <p:cNvPr id="19" name="TextBox 18"/>
          <p:cNvSpPr txBox="1"/>
          <p:nvPr/>
        </p:nvSpPr>
        <p:spPr>
          <a:xfrm>
            <a:off x="685800" y="1143000"/>
            <a:ext cx="7315200" cy="923330"/>
          </a:xfrm>
          <a:prstGeom prst="rect">
            <a:avLst/>
          </a:prstGeom>
          <a:noFill/>
        </p:spPr>
        <p:txBody>
          <a:bodyPr wrap="square" rtlCol="0">
            <a:spAutoFit/>
          </a:bodyPr>
          <a:lstStyle/>
          <a:p>
            <a:pPr algn="ctr"/>
            <a:r>
              <a:rPr lang="en-US" dirty="0" smtClean="0"/>
              <a:t>If user selects proximity the search numbers will be refined to what is available in their Area</a:t>
            </a:r>
          </a:p>
          <a:p>
            <a:pPr algn="ctr"/>
            <a:endParaRPr lang="en-US" dirty="0"/>
          </a:p>
        </p:txBody>
      </p:sp>
      <p:sp>
        <p:nvSpPr>
          <p:cNvPr id="3" name="TextBox 2"/>
          <p:cNvSpPr txBox="1"/>
          <p:nvPr/>
        </p:nvSpPr>
        <p:spPr>
          <a:xfrm>
            <a:off x="1066800" y="5791200"/>
            <a:ext cx="6477000" cy="369332"/>
          </a:xfrm>
          <a:prstGeom prst="rect">
            <a:avLst/>
          </a:prstGeom>
          <a:noFill/>
        </p:spPr>
        <p:txBody>
          <a:bodyPr wrap="square" rtlCol="0">
            <a:spAutoFit/>
          </a:bodyPr>
          <a:lstStyle/>
          <a:p>
            <a:r>
              <a:rPr lang="en-US" dirty="0" smtClean="0"/>
              <a:t>Now user can select the Corner of Interest</a:t>
            </a:r>
            <a:endParaRPr lang="en-US" dirty="0"/>
          </a:p>
        </p:txBody>
      </p:sp>
    </p:spTree>
    <p:extLst>
      <p:ext uri="{BB962C8B-B14F-4D97-AF65-F5344CB8AC3E}">
        <p14:creationId xmlns:p14="http://schemas.microsoft.com/office/powerpoint/2010/main" val="370817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Corners…Examples</a:t>
            </a:r>
            <a:endParaRPr lang="en-US" dirty="0"/>
          </a:p>
        </p:txBody>
      </p:sp>
      <p:pic>
        <p:nvPicPr>
          <p:cNvPr id="1026" name="Picture 2" descr="C:\Users\Owner\Desktop\Local Corners\Street Signs\european 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676400"/>
            <a:ext cx="258550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wner\Desktop\Local Corners\Street Signs\black background yellow f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81162"/>
            <a:ext cx="215265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wner\Desktop\Local Corners\Street Signs\higway sig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9856" y="3108325"/>
            <a:ext cx="1662112" cy="199453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Owner\Desktop\Local Corners\Street Signs\railroad crossi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5087938"/>
            <a:ext cx="2180637" cy="1549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Owner\Desktop\Local Corners\Street Signs\white background black fo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425" y="501015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Owner\Desktop\Local Corners\Street Signs\eclectic red background gold fo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1725" y="1670050"/>
            <a:ext cx="23526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Owner\Desktop\Local Corners\Street Signs\Green and whit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718618"/>
            <a:ext cx="2466975" cy="18573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Owner\Desktop\Local Corners\Street Signs\make a day idea.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3760047"/>
            <a:ext cx="1662112" cy="12956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Owner\Desktop\Local Corners\Street Signs\street-sign(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1286" y="5055709"/>
            <a:ext cx="2354263" cy="168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32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Selects Hand Made Corner</a:t>
            </a:r>
            <a:endParaRPr lang="en-US" dirty="0"/>
          </a:p>
        </p:txBody>
      </p:sp>
      <p:sp>
        <p:nvSpPr>
          <p:cNvPr id="19" name="TextBox 18"/>
          <p:cNvSpPr txBox="1"/>
          <p:nvPr/>
        </p:nvSpPr>
        <p:spPr>
          <a:xfrm>
            <a:off x="1774723" y="1066800"/>
            <a:ext cx="5626510" cy="1200329"/>
          </a:xfrm>
          <a:prstGeom prst="rect">
            <a:avLst/>
          </a:prstGeom>
          <a:noFill/>
        </p:spPr>
        <p:txBody>
          <a:bodyPr wrap="square" rtlCol="0">
            <a:spAutoFit/>
          </a:bodyPr>
          <a:lstStyle/>
          <a:p>
            <a:pPr algn="ctr"/>
            <a:r>
              <a:rPr lang="en-US" dirty="0" smtClean="0"/>
              <a:t>Notice How there are both Sponsors and Subscribers.  This will be important to understand the marketing channels. Customers will not notice this.  Customers can click on any sponsor or subscriber</a:t>
            </a:r>
            <a:endParaRPr lang="en-US" dirty="0"/>
          </a:p>
        </p:txBody>
      </p:sp>
      <p:sp>
        <p:nvSpPr>
          <p:cNvPr id="5" name="Oval 4"/>
          <p:cNvSpPr/>
          <p:nvPr/>
        </p:nvSpPr>
        <p:spPr>
          <a:xfrm>
            <a:off x="8382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Echo</a:t>
            </a:r>
            <a:endParaRPr lang="en-US" dirty="0"/>
          </a:p>
        </p:txBody>
      </p:sp>
      <p:sp>
        <p:nvSpPr>
          <p:cNvPr id="6" name="Oval 5"/>
          <p:cNvSpPr/>
          <p:nvPr/>
        </p:nvSpPr>
        <p:spPr>
          <a:xfrm>
            <a:off x="33528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Cottage by Sea</a:t>
            </a:r>
            <a:endParaRPr lang="en-US" dirty="0"/>
          </a:p>
        </p:txBody>
      </p:sp>
      <p:sp>
        <p:nvSpPr>
          <p:cNvPr id="7" name="Oval 6"/>
          <p:cNvSpPr/>
          <p:nvPr/>
        </p:nvSpPr>
        <p:spPr>
          <a:xfrm>
            <a:off x="5715000" y="2667000"/>
            <a:ext cx="2590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Bobs shop</a:t>
            </a:r>
            <a:endParaRPr lang="en-US" dirty="0"/>
          </a:p>
        </p:txBody>
      </p:sp>
      <p:sp>
        <p:nvSpPr>
          <p:cNvPr id="8" name="Oval 7"/>
          <p:cNvSpPr/>
          <p:nvPr/>
        </p:nvSpPr>
        <p:spPr>
          <a:xfrm>
            <a:off x="685800" y="3505200"/>
            <a:ext cx="2209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Ooh La </a:t>
            </a:r>
            <a:r>
              <a:rPr lang="en-US" dirty="0" err="1" smtClean="0"/>
              <a:t>la</a:t>
            </a:r>
            <a:r>
              <a:rPr lang="en-US" dirty="0" smtClean="0"/>
              <a:t> Laurette</a:t>
            </a:r>
            <a:endParaRPr lang="en-US" dirty="0"/>
          </a:p>
        </p:txBody>
      </p:sp>
      <p:sp>
        <p:nvSpPr>
          <p:cNvPr id="21" name="Diamond 20"/>
          <p:cNvSpPr/>
          <p:nvPr/>
        </p:nvSpPr>
        <p:spPr>
          <a:xfrm>
            <a:off x="3505200" y="3429000"/>
            <a:ext cx="17526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Annes</a:t>
            </a:r>
            <a:r>
              <a:rPr lang="en-US" dirty="0" smtClean="0"/>
              <a:t> Work</a:t>
            </a:r>
            <a:endParaRPr lang="en-US" dirty="0"/>
          </a:p>
        </p:txBody>
      </p:sp>
      <p:sp>
        <p:nvSpPr>
          <p:cNvPr id="22" name="Diamond 21"/>
          <p:cNvSpPr/>
          <p:nvPr/>
        </p:nvSpPr>
        <p:spPr>
          <a:xfrm>
            <a:off x="1066800" y="4264742"/>
            <a:ext cx="16764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Crows work</a:t>
            </a:r>
            <a:endParaRPr lang="en-US" dirty="0"/>
          </a:p>
        </p:txBody>
      </p:sp>
      <p:sp>
        <p:nvSpPr>
          <p:cNvPr id="23" name="Diamond 22"/>
          <p:cNvSpPr/>
          <p:nvPr/>
        </p:nvSpPr>
        <p:spPr>
          <a:xfrm>
            <a:off x="6134100" y="3350342"/>
            <a:ext cx="17526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Nick’s work</a:t>
            </a:r>
            <a:endParaRPr lang="en-US" dirty="0"/>
          </a:p>
        </p:txBody>
      </p:sp>
      <p:sp>
        <p:nvSpPr>
          <p:cNvPr id="25" name="Diamond 24"/>
          <p:cNvSpPr/>
          <p:nvPr/>
        </p:nvSpPr>
        <p:spPr>
          <a:xfrm>
            <a:off x="3276600" y="4304071"/>
            <a:ext cx="19812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Blakeleys</a:t>
            </a:r>
            <a:r>
              <a:rPr lang="en-US" dirty="0" smtClean="0"/>
              <a:t> work</a:t>
            </a:r>
            <a:endParaRPr lang="en-US" dirty="0"/>
          </a:p>
        </p:txBody>
      </p:sp>
      <p:sp>
        <p:nvSpPr>
          <p:cNvPr id="26" name="TextBox 25"/>
          <p:cNvSpPr txBox="1"/>
          <p:nvPr/>
        </p:nvSpPr>
        <p:spPr>
          <a:xfrm>
            <a:off x="1371600" y="5638800"/>
            <a:ext cx="6172200" cy="369332"/>
          </a:xfrm>
          <a:prstGeom prst="rect">
            <a:avLst/>
          </a:prstGeom>
          <a:noFill/>
        </p:spPr>
        <p:txBody>
          <a:bodyPr wrap="square" rtlCol="0">
            <a:spAutoFit/>
          </a:bodyPr>
          <a:lstStyle/>
          <a:p>
            <a:r>
              <a:rPr lang="en-US" dirty="0" smtClean="0"/>
              <a:t>If Customer Selects Echo which is a Sponsor see next Slide</a:t>
            </a:r>
            <a:endParaRPr lang="en-US" dirty="0"/>
          </a:p>
        </p:txBody>
      </p:sp>
    </p:spTree>
    <p:extLst>
      <p:ext uri="{BB962C8B-B14F-4D97-AF65-F5344CB8AC3E}">
        <p14:creationId xmlns:p14="http://schemas.microsoft.com/office/powerpoint/2010/main" val="2509542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1: Customer Selects Echo which is a Sponsor</a:t>
            </a:r>
            <a:endParaRPr lang="en-US" dirty="0"/>
          </a:p>
        </p:txBody>
      </p:sp>
      <p:sp>
        <p:nvSpPr>
          <p:cNvPr id="4" name="Oval 3"/>
          <p:cNvSpPr/>
          <p:nvPr/>
        </p:nvSpPr>
        <p:spPr>
          <a:xfrm>
            <a:off x="2895600" y="1752600"/>
            <a:ext cx="3657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1606345" y="2893142"/>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sp>
        <p:nvSpPr>
          <p:cNvPr id="7" name="Isosceles Triangle 6"/>
          <p:cNvSpPr/>
          <p:nvPr/>
        </p:nvSpPr>
        <p:spPr>
          <a:xfrm>
            <a:off x="1562100" y="4267200"/>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Cliff</a:t>
            </a:r>
            <a:endParaRPr lang="en-US" dirty="0"/>
          </a:p>
        </p:txBody>
      </p:sp>
      <p:sp>
        <p:nvSpPr>
          <p:cNvPr id="8" name="Isosceles Triangle 7"/>
          <p:cNvSpPr/>
          <p:nvPr/>
        </p:nvSpPr>
        <p:spPr>
          <a:xfrm>
            <a:off x="3159841" y="4227871"/>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Cliff</a:t>
            </a:r>
            <a:endParaRPr lang="en-US" dirty="0"/>
          </a:p>
        </p:txBody>
      </p:sp>
      <p:sp>
        <p:nvSpPr>
          <p:cNvPr id="9" name="Isosceles Triangle 8"/>
          <p:cNvSpPr/>
          <p:nvPr/>
        </p:nvSpPr>
        <p:spPr>
          <a:xfrm>
            <a:off x="4729316" y="4191000"/>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Jimmy</a:t>
            </a:r>
            <a:endParaRPr lang="en-US" dirty="0"/>
          </a:p>
        </p:txBody>
      </p:sp>
      <p:sp>
        <p:nvSpPr>
          <p:cNvPr id="10" name="Isosceles Triangle 9"/>
          <p:cNvSpPr/>
          <p:nvPr/>
        </p:nvSpPr>
        <p:spPr>
          <a:xfrm>
            <a:off x="6553200" y="4240161"/>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Jimmy</a:t>
            </a:r>
            <a:endParaRPr lang="en-US" dirty="0"/>
          </a:p>
        </p:txBody>
      </p:sp>
      <p:sp>
        <p:nvSpPr>
          <p:cNvPr id="11" name="Isosceles Triangle 10"/>
          <p:cNvSpPr/>
          <p:nvPr/>
        </p:nvSpPr>
        <p:spPr>
          <a:xfrm>
            <a:off x="3217606" y="2895600"/>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Nick</a:t>
            </a:r>
            <a:endParaRPr lang="en-US" dirty="0"/>
          </a:p>
        </p:txBody>
      </p:sp>
      <p:sp>
        <p:nvSpPr>
          <p:cNvPr id="12" name="Isosceles Triangle 11"/>
          <p:cNvSpPr/>
          <p:nvPr/>
        </p:nvSpPr>
        <p:spPr>
          <a:xfrm>
            <a:off x="4724400" y="2893142"/>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Meghan</a:t>
            </a:r>
            <a:endParaRPr lang="en-US" dirty="0"/>
          </a:p>
        </p:txBody>
      </p:sp>
      <p:sp>
        <p:nvSpPr>
          <p:cNvPr id="13" name="Isosceles Triangle 12"/>
          <p:cNvSpPr/>
          <p:nvPr/>
        </p:nvSpPr>
        <p:spPr>
          <a:xfrm>
            <a:off x="6553200" y="2893142"/>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Cliff</a:t>
            </a:r>
            <a:endParaRPr lang="en-US" dirty="0"/>
          </a:p>
        </p:txBody>
      </p:sp>
      <p:sp>
        <p:nvSpPr>
          <p:cNvPr id="14" name="Isosceles Triangle 13"/>
          <p:cNvSpPr/>
          <p:nvPr/>
        </p:nvSpPr>
        <p:spPr>
          <a:xfrm>
            <a:off x="152400" y="4252452"/>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Cliff</a:t>
            </a:r>
            <a:endParaRPr lang="en-US" dirty="0"/>
          </a:p>
        </p:txBody>
      </p:sp>
      <p:sp>
        <p:nvSpPr>
          <p:cNvPr id="15" name="Isosceles Triangle 14"/>
          <p:cNvSpPr/>
          <p:nvPr/>
        </p:nvSpPr>
        <p:spPr>
          <a:xfrm>
            <a:off x="266700" y="2893142"/>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sp>
        <p:nvSpPr>
          <p:cNvPr id="16" name="TextBox 15"/>
          <p:cNvSpPr txBox="1"/>
          <p:nvPr/>
        </p:nvSpPr>
        <p:spPr>
          <a:xfrm>
            <a:off x="457200" y="5638800"/>
            <a:ext cx="8458200" cy="523220"/>
          </a:xfrm>
          <a:prstGeom prst="rect">
            <a:avLst/>
          </a:prstGeom>
          <a:noFill/>
        </p:spPr>
        <p:txBody>
          <a:bodyPr wrap="square" rtlCol="0">
            <a:spAutoFit/>
          </a:bodyPr>
          <a:lstStyle/>
          <a:p>
            <a:r>
              <a:rPr lang="en-US" sz="1400" dirty="0" smtClean="0"/>
              <a:t>Images of works appear.  Each picture has the designers name and contact info.  Sponsor may want the contact info to be the stores  information</a:t>
            </a:r>
            <a:endParaRPr lang="en-US" sz="1400" dirty="0"/>
          </a:p>
        </p:txBody>
      </p:sp>
    </p:spTree>
    <p:extLst>
      <p:ext uri="{BB962C8B-B14F-4D97-AF65-F5344CB8AC3E}">
        <p14:creationId xmlns:p14="http://schemas.microsoft.com/office/powerpoint/2010/main" val="3363804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Scenario 2: User Selects Hand Made Corner </a:t>
            </a:r>
            <a:r>
              <a:rPr lang="en-US" dirty="0" smtClean="0"/>
              <a:t>and</a:t>
            </a:r>
            <a:r>
              <a:rPr lang="en-US" dirty="0" smtClean="0"/>
              <a:t> </a:t>
            </a:r>
            <a:r>
              <a:rPr lang="en-US" dirty="0" smtClean="0"/>
              <a:t>a subscriber</a:t>
            </a:r>
            <a:endParaRPr lang="en-US" dirty="0"/>
          </a:p>
        </p:txBody>
      </p:sp>
      <p:sp>
        <p:nvSpPr>
          <p:cNvPr id="19" name="TextBox 18"/>
          <p:cNvSpPr txBox="1"/>
          <p:nvPr/>
        </p:nvSpPr>
        <p:spPr>
          <a:xfrm>
            <a:off x="533400" y="1371600"/>
            <a:ext cx="7924800" cy="923330"/>
          </a:xfrm>
          <a:prstGeom prst="rect">
            <a:avLst/>
          </a:prstGeom>
          <a:noFill/>
        </p:spPr>
        <p:txBody>
          <a:bodyPr wrap="square" rtlCol="0">
            <a:spAutoFit/>
          </a:bodyPr>
          <a:lstStyle/>
          <a:p>
            <a:pPr algn="ctr"/>
            <a:r>
              <a:rPr lang="en-US" dirty="0" smtClean="0"/>
              <a:t>Notice How there are both Sponsors and Subscribers.  This will be important to understand the marketing channels. Customers will not notice this.  Customers can click on any sponsor or subscriber</a:t>
            </a:r>
            <a:endParaRPr lang="en-US" dirty="0"/>
          </a:p>
        </p:txBody>
      </p:sp>
      <p:sp>
        <p:nvSpPr>
          <p:cNvPr id="5" name="Oval 4"/>
          <p:cNvSpPr/>
          <p:nvPr/>
        </p:nvSpPr>
        <p:spPr>
          <a:xfrm>
            <a:off x="8382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Echo</a:t>
            </a:r>
            <a:endParaRPr lang="en-US" dirty="0"/>
          </a:p>
        </p:txBody>
      </p:sp>
      <p:sp>
        <p:nvSpPr>
          <p:cNvPr id="6" name="Oval 5"/>
          <p:cNvSpPr/>
          <p:nvPr/>
        </p:nvSpPr>
        <p:spPr>
          <a:xfrm>
            <a:off x="33528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Cottage by Sea</a:t>
            </a:r>
            <a:endParaRPr lang="en-US" dirty="0"/>
          </a:p>
        </p:txBody>
      </p:sp>
      <p:sp>
        <p:nvSpPr>
          <p:cNvPr id="7" name="Oval 6"/>
          <p:cNvSpPr/>
          <p:nvPr/>
        </p:nvSpPr>
        <p:spPr>
          <a:xfrm>
            <a:off x="5715000" y="2667000"/>
            <a:ext cx="2590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Bobs shop</a:t>
            </a:r>
            <a:endParaRPr lang="en-US" dirty="0"/>
          </a:p>
        </p:txBody>
      </p:sp>
      <p:sp>
        <p:nvSpPr>
          <p:cNvPr id="8" name="Oval 7"/>
          <p:cNvSpPr/>
          <p:nvPr/>
        </p:nvSpPr>
        <p:spPr>
          <a:xfrm>
            <a:off x="685800" y="3505200"/>
            <a:ext cx="2209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Ooh La </a:t>
            </a:r>
            <a:r>
              <a:rPr lang="en-US" dirty="0" err="1" smtClean="0"/>
              <a:t>la</a:t>
            </a:r>
            <a:r>
              <a:rPr lang="en-US" dirty="0" smtClean="0"/>
              <a:t> Laurette</a:t>
            </a:r>
            <a:endParaRPr lang="en-US" dirty="0"/>
          </a:p>
        </p:txBody>
      </p:sp>
      <p:sp>
        <p:nvSpPr>
          <p:cNvPr id="21" name="Diamond 20"/>
          <p:cNvSpPr/>
          <p:nvPr/>
        </p:nvSpPr>
        <p:spPr>
          <a:xfrm>
            <a:off x="3505200" y="3429000"/>
            <a:ext cx="17526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Annes</a:t>
            </a:r>
            <a:r>
              <a:rPr lang="en-US" dirty="0" smtClean="0"/>
              <a:t> Work</a:t>
            </a:r>
            <a:endParaRPr lang="en-US" dirty="0"/>
          </a:p>
        </p:txBody>
      </p:sp>
      <p:sp>
        <p:nvSpPr>
          <p:cNvPr id="22" name="Diamond 21"/>
          <p:cNvSpPr/>
          <p:nvPr/>
        </p:nvSpPr>
        <p:spPr>
          <a:xfrm>
            <a:off x="1066800" y="4264742"/>
            <a:ext cx="16764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Crows work</a:t>
            </a:r>
            <a:endParaRPr lang="en-US" dirty="0"/>
          </a:p>
        </p:txBody>
      </p:sp>
      <p:sp>
        <p:nvSpPr>
          <p:cNvPr id="23" name="Diamond 22"/>
          <p:cNvSpPr/>
          <p:nvPr/>
        </p:nvSpPr>
        <p:spPr>
          <a:xfrm>
            <a:off x="6134100" y="3350342"/>
            <a:ext cx="17526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Nick’s work</a:t>
            </a:r>
            <a:endParaRPr lang="en-US" dirty="0"/>
          </a:p>
        </p:txBody>
      </p:sp>
      <p:sp>
        <p:nvSpPr>
          <p:cNvPr id="25" name="Diamond 24"/>
          <p:cNvSpPr/>
          <p:nvPr/>
        </p:nvSpPr>
        <p:spPr>
          <a:xfrm>
            <a:off x="3276600" y="4304071"/>
            <a:ext cx="19812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Blakeleys</a:t>
            </a:r>
            <a:r>
              <a:rPr lang="en-US" dirty="0" smtClean="0"/>
              <a:t> work</a:t>
            </a:r>
            <a:endParaRPr lang="en-US" dirty="0"/>
          </a:p>
        </p:txBody>
      </p:sp>
      <p:sp>
        <p:nvSpPr>
          <p:cNvPr id="26" name="TextBox 25"/>
          <p:cNvSpPr txBox="1"/>
          <p:nvPr/>
        </p:nvSpPr>
        <p:spPr>
          <a:xfrm>
            <a:off x="1371600" y="5638800"/>
            <a:ext cx="6172200" cy="369332"/>
          </a:xfrm>
          <a:prstGeom prst="rect">
            <a:avLst/>
          </a:prstGeom>
          <a:noFill/>
        </p:spPr>
        <p:txBody>
          <a:bodyPr wrap="square" rtlCol="0">
            <a:spAutoFit/>
          </a:bodyPr>
          <a:lstStyle/>
          <a:p>
            <a:r>
              <a:rPr lang="en-US" dirty="0" smtClean="0"/>
              <a:t>If Customer Selects Nick’s </a:t>
            </a:r>
            <a:r>
              <a:rPr lang="en-US" dirty="0" smtClean="0"/>
              <a:t>work…</a:t>
            </a:r>
            <a:endParaRPr lang="en-US" dirty="0"/>
          </a:p>
        </p:txBody>
      </p:sp>
    </p:spTree>
    <p:extLst>
      <p:ext uri="{BB962C8B-B14F-4D97-AF65-F5344CB8AC3E}">
        <p14:creationId xmlns:p14="http://schemas.microsoft.com/office/powerpoint/2010/main" val="2549837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Scenario 2: Customer Selects Nick who is a Subscriber only</a:t>
            </a:r>
            <a:endParaRPr lang="en-US" sz="3200" dirty="0"/>
          </a:p>
        </p:txBody>
      </p:sp>
      <p:sp>
        <p:nvSpPr>
          <p:cNvPr id="6" name="Diamond 5"/>
          <p:cNvSpPr/>
          <p:nvPr/>
        </p:nvSpPr>
        <p:spPr>
          <a:xfrm>
            <a:off x="3733800" y="1676400"/>
            <a:ext cx="16764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Nick’s Work</a:t>
            </a:r>
            <a:endParaRPr lang="en-US" dirty="0"/>
          </a:p>
        </p:txBody>
      </p:sp>
      <p:sp>
        <p:nvSpPr>
          <p:cNvPr id="7" name="Isosceles Triangle 6"/>
          <p:cNvSpPr/>
          <p:nvPr/>
        </p:nvSpPr>
        <p:spPr>
          <a:xfrm>
            <a:off x="1908736" y="3020961"/>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3080643" y="41910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4745343" y="4281948"/>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6248400" y="4336026"/>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351030" y="3023419"/>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724400" y="3018503"/>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6400800" y="29718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1752600" y="4249993"/>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5334000"/>
            <a:ext cx="7620000" cy="1200329"/>
          </a:xfrm>
          <a:prstGeom prst="rect">
            <a:avLst/>
          </a:prstGeom>
          <a:noFill/>
        </p:spPr>
        <p:txBody>
          <a:bodyPr wrap="square" rtlCol="0">
            <a:spAutoFit/>
          </a:bodyPr>
          <a:lstStyle/>
          <a:p>
            <a:r>
              <a:rPr lang="en-US" dirty="0" smtClean="0"/>
              <a:t>Nicks work will have contact info he wants.  This can include, email, phone, address, how to pay.</a:t>
            </a:r>
          </a:p>
          <a:p>
            <a:r>
              <a:rPr lang="en-US" dirty="0" smtClean="0"/>
              <a:t>It will also include if he is part of any events and sponsored.  Note this will make more sense in future examples</a:t>
            </a:r>
            <a:endParaRPr lang="en-US" dirty="0"/>
          </a:p>
        </p:txBody>
      </p:sp>
    </p:spTree>
    <p:extLst>
      <p:ext uri="{BB962C8B-B14F-4D97-AF65-F5344CB8AC3E}">
        <p14:creationId xmlns:p14="http://schemas.microsoft.com/office/powerpoint/2010/main" val="72444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0"/>
            <a:ext cx="8534400" cy="1143000"/>
          </a:xfrm>
        </p:spPr>
        <p:txBody>
          <a:bodyPr>
            <a:normAutofit/>
          </a:bodyPr>
          <a:lstStyle/>
          <a:p>
            <a:r>
              <a:rPr lang="en-US" sz="3200" dirty="0" smtClean="0"/>
              <a:t>Scenario 3: User Selects Hand Made Corner (subscriber but is also sponsored)</a:t>
            </a:r>
            <a:endParaRPr lang="en-US" sz="3200" dirty="0"/>
          </a:p>
        </p:txBody>
      </p:sp>
      <p:sp>
        <p:nvSpPr>
          <p:cNvPr id="19" name="TextBox 18"/>
          <p:cNvSpPr txBox="1"/>
          <p:nvPr/>
        </p:nvSpPr>
        <p:spPr>
          <a:xfrm>
            <a:off x="152400" y="1447800"/>
            <a:ext cx="8534400" cy="923330"/>
          </a:xfrm>
          <a:prstGeom prst="rect">
            <a:avLst/>
          </a:prstGeom>
          <a:noFill/>
        </p:spPr>
        <p:txBody>
          <a:bodyPr wrap="square" rtlCol="0">
            <a:spAutoFit/>
          </a:bodyPr>
          <a:lstStyle/>
          <a:p>
            <a:pPr algn="ctr"/>
            <a:r>
              <a:rPr lang="en-US" dirty="0" smtClean="0"/>
              <a:t>Notice How there are both Sponsors and Subscribers.  This will be important to understand the marketing channels. Customers will not notice this.  Customers can click on any sponsor or subscriber</a:t>
            </a:r>
            <a:endParaRPr lang="en-US" dirty="0"/>
          </a:p>
        </p:txBody>
      </p:sp>
      <p:sp>
        <p:nvSpPr>
          <p:cNvPr id="5" name="Oval 4"/>
          <p:cNvSpPr/>
          <p:nvPr/>
        </p:nvSpPr>
        <p:spPr>
          <a:xfrm>
            <a:off x="8382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Echo</a:t>
            </a:r>
            <a:endParaRPr lang="en-US" dirty="0"/>
          </a:p>
        </p:txBody>
      </p:sp>
      <p:sp>
        <p:nvSpPr>
          <p:cNvPr id="6" name="Oval 5"/>
          <p:cNvSpPr/>
          <p:nvPr/>
        </p:nvSpPr>
        <p:spPr>
          <a:xfrm>
            <a:off x="33528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Cottage by Sea</a:t>
            </a:r>
            <a:endParaRPr lang="en-US" dirty="0"/>
          </a:p>
        </p:txBody>
      </p:sp>
      <p:sp>
        <p:nvSpPr>
          <p:cNvPr id="7" name="Oval 6"/>
          <p:cNvSpPr/>
          <p:nvPr/>
        </p:nvSpPr>
        <p:spPr>
          <a:xfrm>
            <a:off x="5715000" y="2667000"/>
            <a:ext cx="2590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Bobs shop</a:t>
            </a:r>
            <a:endParaRPr lang="en-US" dirty="0"/>
          </a:p>
        </p:txBody>
      </p:sp>
      <p:sp>
        <p:nvSpPr>
          <p:cNvPr id="8" name="Oval 7"/>
          <p:cNvSpPr/>
          <p:nvPr/>
        </p:nvSpPr>
        <p:spPr>
          <a:xfrm>
            <a:off x="685800" y="3505200"/>
            <a:ext cx="2209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Ooh La </a:t>
            </a:r>
            <a:r>
              <a:rPr lang="en-US" dirty="0" err="1" smtClean="0"/>
              <a:t>la</a:t>
            </a:r>
            <a:r>
              <a:rPr lang="en-US" dirty="0" smtClean="0"/>
              <a:t> Laurette</a:t>
            </a:r>
            <a:endParaRPr lang="en-US" dirty="0"/>
          </a:p>
        </p:txBody>
      </p:sp>
      <p:sp>
        <p:nvSpPr>
          <p:cNvPr id="21" name="Diamond 20"/>
          <p:cNvSpPr/>
          <p:nvPr/>
        </p:nvSpPr>
        <p:spPr>
          <a:xfrm>
            <a:off x="3505200" y="3429000"/>
            <a:ext cx="17526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Annes</a:t>
            </a:r>
            <a:r>
              <a:rPr lang="en-US" dirty="0" smtClean="0"/>
              <a:t> Work</a:t>
            </a:r>
            <a:endParaRPr lang="en-US" dirty="0"/>
          </a:p>
        </p:txBody>
      </p:sp>
      <p:sp>
        <p:nvSpPr>
          <p:cNvPr id="22" name="Diamond 21"/>
          <p:cNvSpPr/>
          <p:nvPr/>
        </p:nvSpPr>
        <p:spPr>
          <a:xfrm>
            <a:off x="1066800" y="4264742"/>
            <a:ext cx="16764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Crows work</a:t>
            </a:r>
            <a:endParaRPr lang="en-US" dirty="0"/>
          </a:p>
        </p:txBody>
      </p:sp>
      <p:sp>
        <p:nvSpPr>
          <p:cNvPr id="23" name="Diamond 22"/>
          <p:cNvSpPr/>
          <p:nvPr/>
        </p:nvSpPr>
        <p:spPr>
          <a:xfrm>
            <a:off x="6134100" y="3350342"/>
            <a:ext cx="17526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Nick’s work</a:t>
            </a:r>
            <a:endParaRPr lang="en-US" dirty="0"/>
          </a:p>
        </p:txBody>
      </p:sp>
      <p:sp>
        <p:nvSpPr>
          <p:cNvPr id="25" name="Diamond 24"/>
          <p:cNvSpPr/>
          <p:nvPr/>
        </p:nvSpPr>
        <p:spPr>
          <a:xfrm>
            <a:off x="3276600" y="4304071"/>
            <a:ext cx="19812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Blakeleys</a:t>
            </a:r>
            <a:r>
              <a:rPr lang="en-US" dirty="0" smtClean="0"/>
              <a:t> work</a:t>
            </a:r>
            <a:endParaRPr lang="en-US" dirty="0"/>
          </a:p>
        </p:txBody>
      </p:sp>
      <p:sp>
        <p:nvSpPr>
          <p:cNvPr id="26" name="TextBox 25"/>
          <p:cNvSpPr txBox="1"/>
          <p:nvPr/>
        </p:nvSpPr>
        <p:spPr>
          <a:xfrm>
            <a:off x="1371600" y="5638800"/>
            <a:ext cx="6172200" cy="369332"/>
          </a:xfrm>
          <a:prstGeom prst="rect">
            <a:avLst/>
          </a:prstGeom>
          <a:noFill/>
        </p:spPr>
        <p:txBody>
          <a:bodyPr wrap="square" rtlCol="0">
            <a:spAutoFit/>
          </a:bodyPr>
          <a:lstStyle/>
          <a:p>
            <a:r>
              <a:rPr lang="en-US" dirty="0" smtClean="0"/>
              <a:t>If Customer Selects </a:t>
            </a:r>
            <a:r>
              <a:rPr lang="en-US" dirty="0" smtClean="0"/>
              <a:t>Crow’s work…</a:t>
            </a:r>
            <a:endParaRPr lang="en-US" dirty="0"/>
          </a:p>
        </p:txBody>
      </p:sp>
    </p:spTree>
    <p:extLst>
      <p:ext uri="{BB962C8B-B14F-4D97-AF65-F5344CB8AC3E}">
        <p14:creationId xmlns:p14="http://schemas.microsoft.com/office/powerpoint/2010/main" val="1552893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dirty="0" smtClean="0"/>
              <a:t>Scenario 3: Customer Selects Crow’s work who is a Subscriber and Sponsored</a:t>
            </a:r>
            <a:endParaRPr lang="en-US" sz="3200" dirty="0"/>
          </a:p>
        </p:txBody>
      </p:sp>
      <p:sp>
        <p:nvSpPr>
          <p:cNvPr id="6" name="Diamond 5"/>
          <p:cNvSpPr/>
          <p:nvPr/>
        </p:nvSpPr>
        <p:spPr>
          <a:xfrm>
            <a:off x="3733800" y="1676400"/>
            <a:ext cx="16764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Crows Work</a:t>
            </a:r>
            <a:endParaRPr lang="en-US" dirty="0"/>
          </a:p>
        </p:txBody>
      </p:sp>
      <p:sp>
        <p:nvSpPr>
          <p:cNvPr id="7" name="Isosceles Triangle 6"/>
          <p:cNvSpPr/>
          <p:nvPr/>
        </p:nvSpPr>
        <p:spPr>
          <a:xfrm>
            <a:off x="1908736" y="3020961"/>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3080643" y="41910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4745343" y="4281948"/>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6248400" y="4336026"/>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351030" y="3023419"/>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724400" y="3018503"/>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6400800" y="29718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1752600" y="4249993"/>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5334000"/>
            <a:ext cx="7620000" cy="1200329"/>
          </a:xfrm>
          <a:prstGeom prst="rect">
            <a:avLst/>
          </a:prstGeom>
          <a:noFill/>
        </p:spPr>
        <p:txBody>
          <a:bodyPr wrap="square" rtlCol="0">
            <a:spAutoFit/>
          </a:bodyPr>
          <a:lstStyle/>
          <a:p>
            <a:r>
              <a:rPr lang="en-US" dirty="0" smtClean="0"/>
              <a:t>Crow’s</a:t>
            </a:r>
            <a:r>
              <a:rPr lang="en-US" dirty="0" smtClean="0"/>
              <a:t> </a:t>
            </a:r>
            <a:r>
              <a:rPr lang="en-US" dirty="0" smtClean="0"/>
              <a:t>work will have contact info he wants.  This can include, email, phone, address, how to pay.</a:t>
            </a:r>
          </a:p>
          <a:p>
            <a:r>
              <a:rPr lang="en-US" dirty="0" smtClean="0"/>
              <a:t>It will also include if he is part of any events and sponsored.  Note this will make more sense in future examples</a:t>
            </a:r>
            <a:endParaRPr lang="en-US" dirty="0"/>
          </a:p>
        </p:txBody>
      </p:sp>
      <p:sp>
        <p:nvSpPr>
          <p:cNvPr id="3" name="TextBox 2"/>
          <p:cNvSpPr txBox="1"/>
          <p:nvPr/>
        </p:nvSpPr>
        <p:spPr>
          <a:xfrm>
            <a:off x="5785104" y="1600200"/>
            <a:ext cx="3130296" cy="923330"/>
          </a:xfrm>
          <a:prstGeom prst="rect">
            <a:avLst/>
          </a:prstGeom>
          <a:noFill/>
        </p:spPr>
        <p:txBody>
          <a:bodyPr wrap="square" rtlCol="0">
            <a:spAutoFit/>
          </a:bodyPr>
          <a:lstStyle/>
          <a:p>
            <a:r>
              <a:rPr lang="en-US" dirty="0" smtClean="0"/>
              <a:t>See my others works at </a:t>
            </a:r>
            <a:r>
              <a:rPr lang="en-US" u="sng" dirty="0" smtClean="0"/>
              <a:t>Echo</a:t>
            </a:r>
          </a:p>
          <a:p>
            <a:r>
              <a:rPr lang="en-US" u="sng" dirty="0" smtClean="0"/>
              <a:t>Redirect to Echo</a:t>
            </a:r>
          </a:p>
          <a:p>
            <a:endParaRPr lang="en-US" dirty="0"/>
          </a:p>
        </p:txBody>
      </p:sp>
    </p:spTree>
    <p:extLst>
      <p:ext uri="{BB962C8B-B14F-4D97-AF65-F5344CB8AC3E}">
        <p14:creationId xmlns:p14="http://schemas.microsoft.com/office/powerpoint/2010/main" val="2324387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Autofit/>
          </a:bodyPr>
          <a:lstStyle/>
          <a:p>
            <a:r>
              <a:rPr lang="en-US" sz="3200" dirty="0" smtClean="0"/>
              <a:t>Scenario 4 : User Selects Hand Made Corner (Subscriber who is sponsored </a:t>
            </a:r>
            <a:r>
              <a:rPr lang="en-US" sz="3200" dirty="0" smtClean="0"/>
              <a:t>and </a:t>
            </a:r>
            <a:r>
              <a:rPr lang="en-US" sz="3200" dirty="0" smtClean="0"/>
              <a:t>is </a:t>
            </a:r>
            <a:r>
              <a:rPr lang="en-US" sz="3200" dirty="0" smtClean="0"/>
              <a:t>part </a:t>
            </a:r>
            <a:r>
              <a:rPr lang="en-US" sz="3200" dirty="0" smtClean="0"/>
              <a:t>of the Event </a:t>
            </a:r>
            <a:r>
              <a:rPr lang="en-US" sz="3200" dirty="0" smtClean="0"/>
              <a:t>Circuit)</a:t>
            </a:r>
            <a:endParaRPr lang="en-US" sz="3200" dirty="0"/>
          </a:p>
        </p:txBody>
      </p:sp>
      <p:sp>
        <p:nvSpPr>
          <p:cNvPr id="19" name="TextBox 18"/>
          <p:cNvSpPr txBox="1"/>
          <p:nvPr/>
        </p:nvSpPr>
        <p:spPr>
          <a:xfrm>
            <a:off x="152400" y="1447800"/>
            <a:ext cx="8534400" cy="923330"/>
          </a:xfrm>
          <a:prstGeom prst="rect">
            <a:avLst/>
          </a:prstGeom>
          <a:noFill/>
        </p:spPr>
        <p:txBody>
          <a:bodyPr wrap="square" rtlCol="0">
            <a:spAutoFit/>
          </a:bodyPr>
          <a:lstStyle/>
          <a:p>
            <a:pPr algn="ctr"/>
            <a:r>
              <a:rPr lang="en-US" dirty="0" smtClean="0"/>
              <a:t>Notice How there are both Sponsors and Subscribers.  This will be important to understand the marketing channels. Customers will not notice this.  Customers can click on any sponsor or subscriber</a:t>
            </a:r>
            <a:endParaRPr lang="en-US" dirty="0"/>
          </a:p>
        </p:txBody>
      </p:sp>
      <p:sp>
        <p:nvSpPr>
          <p:cNvPr id="5" name="Oval 4"/>
          <p:cNvSpPr/>
          <p:nvPr/>
        </p:nvSpPr>
        <p:spPr>
          <a:xfrm>
            <a:off x="8382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Echo</a:t>
            </a:r>
            <a:endParaRPr lang="en-US" dirty="0"/>
          </a:p>
        </p:txBody>
      </p:sp>
      <p:sp>
        <p:nvSpPr>
          <p:cNvPr id="6" name="Oval 5"/>
          <p:cNvSpPr/>
          <p:nvPr/>
        </p:nvSpPr>
        <p:spPr>
          <a:xfrm>
            <a:off x="3352800" y="2667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Cottage by Sea</a:t>
            </a:r>
            <a:endParaRPr lang="en-US" dirty="0"/>
          </a:p>
        </p:txBody>
      </p:sp>
      <p:sp>
        <p:nvSpPr>
          <p:cNvPr id="7" name="Oval 6"/>
          <p:cNvSpPr/>
          <p:nvPr/>
        </p:nvSpPr>
        <p:spPr>
          <a:xfrm>
            <a:off x="5715000" y="2667000"/>
            <a:ext cx="2590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Bobs shop</a:t>
            </a:r>
            <a:endParaRPr lang="en-US" dirty="0"/>
          </a:p>
        </p:txBody>
      </p:sp>
      <p:sp>
        <p:nvSpPr>
          <p:cNvPr id="8" name="Oval 7"/>
          <p:cNvSpPr/>
          <p:nvPr/>
        </p:nvSpPr>
        <p:spPr>
          <a:xfrm>
            <a:off x="685800" y="3505200"/>
            <a:ext cx="2209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Ooh La </a:t>
            </a:r>
            <a:r>
              <a:rPr lang="en-US" dirty="0" err="1" smtClean="0"/>
              <a:t>la</a:t>
            </a:r>
            <a:r>
              <a:rPr lang="en-US" dirty="0" smtClean="0"/>
              <a:t> Laurette</a:t>
            </a:r>
            <a:endParaRPr lang="en-US" dirty="0"/>
          </a:p>
        </p:txBody>
      </p:sp>
      <p:sp>
        <p:nvSpPr>
          <p:cNvPr id="21" name="Diamond 20"/>
          <p:cNvSpPr/>
          <p:nvPr/>
        </p:nvSpPr>
        <p:spPr>
          <a:xfrm>
            <a:off x="3505200" y="3429000"/>
            <a:ext cx="17526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Annes</a:t>
            </a:r>
            <a:r>
              <a:rPr lang="en-US" dirty="0" smtClean="0"/>
              <a:t> Work</a:t>
            </a:r>
            <a:endParaRPr lang="en-US" dirty="0"/>
          </a:p>
        </p:txBody>
      </p:sp>
      <p:sp>
        <p:nvSpPr>
          <p:cNvPr id="22" name="Diamond 21"/>
          <p:cNvSpPr/>
          <p:nvPr/>
        </p:nvSpPr>
        <p:spPr>
          <a:xfrm>
            <a:off x="1066800" y="4264742"/>
            <a:ext cx="16764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Crows work</a:t>
            </a:r>
            <a:endParaRPr lang="en-US" dirty="0"/>
          </a:p>
        </p:txBody>
      </p:sp>
      <p:sp>
        <p:nvSpPr>
          <p:cNvPr id="23" name="Diamond 22"/>
          <p:cNvSpPr/>
          <p:nvPr/>
        </p:nvSpPr>
        <p:spPr>
          <a:xfrm>
            <a:off x="6134100" y="3350342"/>
            <a:ext cx="17526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Nick’s work</a:t>
            </a:r>
            <a:endParaRPr lang="en-US" dirty="0"/>
          </a:p>
        </p:txBody>
      </p:sp>
      <p:sp>
        <p:nvSpPr>
          <p:cNvPr id="25" name="Diamond 24"/>
          <p:cNvSpPr/>
          <p:nvPr/>
        </p:nvSpPr>
        <p:spPr>
          <a:xfrm>
            <a:off x="3276600" y="4304071"/>
            <a:ext cx="19812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Blakeleys</a:t>
            </a:r>
            <a:r>
              <a:rPr lang="en-US" dirty="0" smtClean="0"/>
              <a:t> work</a:t>
            </a:r>
            <a:endParaRPr lang="en-US" dirty="0"/>
          </a:p>
        </p:txBody>
      </p:sp>
      <p:sp>
        <p:nvSpPr>
          <p:cNvPr id="26" name="TextBox 25"/>
          <p:cNvSpPr txBox="1"/>
          <p:nvPr/>
        </p:nvSpPr>
        <p:spPr>
          <a:xfrm>
            <a:off x="1371600" y="5638800"/>
            <a:ext cx="6172200" cy="369332"/>
          </a:xfrm>
          <a:prstGeom prst="rect">
            <a:avLst/>
          </a:prstGeom>
          <a:noFill/>
        </p:spPr>
        <p:txBody>
          <a:bodyPr wrap="square" rtlCol="0">
            <a:spAutoFit/>
          </a:bodyPr>
          <a:lstStyle/>
          <a:p>
            <a:r>
              <a:rPr lang="en-US" dirty="0" smtClean="0"/>
              <a:t>If Customer Selects Anne’s </a:t>
            </a:r>
            <a:r>
              <a:rPr lang="en-US" dirty="0" smtClean="0"/>
              <a:t>work…</a:t>
            </a:r>
            <a:endParaRPr lang="en-US" dirty="0"/>
          </a:p>
        </p:txBody>
      </p:sp>
      <p:sp>
        <p:nvSpPr>
          <p:cNvPr id="3" name="TextBox 2"/>
          <p:cNvSpPr txBox="1"/>
          <p:nvPr/>
        </p:nvSpPr>
        <p:spPr>
          <a:xfrm>
            <a:off x="6896100" y="4304071"/>
            <a:ext cx="1981200" cy="2585323"/>
          </a:xfrm>
          <a:prstGeom prst="rect">
            <a:avLst/>
          </a:prstGeom>
          <a:noFill/>
        </p:spPr>
        <p:txBody>
          <a:bodyPr wrap="square" rtlCol="0">
            <a:spAutoFit/>
          </a:bodyPr>
          <a:lstStyle/>
          <a:p>
            <a:r>
              <a:rPr lang="en-US" dirty="0" smtClean="0">
                <a:solidFill>
                  <a:srgbClr val="FF0000"/>
                </a:solidFill>
              </a:rPr>
              <a:t>This slide needs more explanation.  We need to introduce the “Event Circuit” idea prior to this slide as this represents the example.</a:t>
            </a:r>
            <a:endParaRPr lang="en-US" dirty="0">
              <a:solidFill>
                <a:srgbClr val="FF0000"/>
              </a:solidFill>
            </a:endParaRPr>
          </a:p>
        </p:txBody>
      </p:sp>
    </p:spTree>
    <p:extLst>
      <p:ext uri="{BB962C8B-B14F-4D97-AF65-F5344CB8AC3E}">
        <p14:creationId xmlns:p14="http://schemas.microsoft.com/office/powerpoint/2010/main" val="1322834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Corners	</a:t>
            </a:r>
            <a:endParaRPr lang="en-US" dirty="0"/>
          </a:p>
        </p:txBody>
      </p:sp>
      <p:sp>
        <p:nvSpPr>
          <p:cNvPr id="3" name="Content Placeholder 2"/>
          <p:cNvSpPr>
            <a:spLocks noGrp="1"/>
          </p:cNvSpPr>
          <p:nvPr>
            <p:ph sz="half" idx="1"/>
          </p:nvPr>
        </p:nvSpPr>
        <p:spPr>
          <a:xfrm>
            <a:off x="457200" y="1600200"/>
            <a:ext cx="8077200" cy="4525963"/>
          </a:xfrm>
        </p:spPr>
        <p:txBody>
          <a:bodyPr/>
          <a:lstStyle/>
          <a:p>
            <a:pPr marL="0" indent="0">
              <a:buNone/>
            </a:pPr>
            <a:r>
              <a:rPr lang="en-US" dirty="0" smtClean="0"/>
              <a:t>Hypothesis – The Customer</a:t>
            </a:r>
          </a:p>
          <a:p>
            <a:r>
              <a:rPr lang="en-US" sz="2400" dirty="0" smtClean="0"/>
              <a:t>More and more people are getting tired of big box stores whether it’s furniture, art, music, grocery, restaurant, and events</a:t>
            </a:r>
          </a:p>
          <a:p>
            <a:r>
              <a:rPr lang="en-US" sz="2400" dirty="0" smtClean="0"/>
              <a:t>People are craving uniqueness, hidden gems, one of a kind, different, and the experience </a:t>
            </a:r>
            <a:endParaRPr lang="en-US" sz="2400" dirty="0"/>
          </a:p>
        </p:txBody>
      </p:sp>
    </p:spTree>
    <p:extLst>
      <p:ext uri="{BB962C8B-B14F-4D97-AF65-F5344CB8AC3E}">
        <p14:creationId xmlns:p14="http://schemas.microsoft.com/office/powerpoint/2010/main" val="896577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dirty="0" smtClean="0"/>
              <a:t>Scenario 4: Customer Selects Anne’s work who is a Subscriber and Sponsored and Part of Event</a:t>
            </a:r>
            <a:endParaRPr lang="en-US" sz="3200" dirty="0"/>
          </a:p>
        </p:txBody>
      </p:sp>
      <p:sp>
        <p:nvSpPr>
          <p:cNvPr id="6" name="Diamond 5"/>
          <p:cNvSpPr/>
          <p:nvPr/>
        </p:nvSpPr>
        <p:spPr>
          <a:xfrm>
            <a:off x="3733800" y="1676400"/>
            <a:ext cx="1676400" cy="8406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Anne’s</a:t>
            </a:r>
          </a:p>
          <a:p>
            <a:pPr algn="ctr"/>
            <a:r>
              <a:rPr lang="en-US" dirty="0" smtClean="0"/>
              <a:t>work</a:t>
            </a:r>
            <a:endParaRPr lang="en-US" dirty="0"/>
          </a:p>
        </p:txBody>
      </p:sp>
      <p:sp>
        <p:nvSpPr>
          <p:cNvPr id="7" name="Isosceles Triangle 6"/>
          <p:cNvSpPr/>
          <p:nvPr/>
        </p:nvSpPr>
        <p:spPr>
          <a:xfrm>
            <a:off x="1908736" y="3020961"/>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3080643" y="41910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4745343" y="4281948"/>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6248400" y="4336026"/>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351030" y="3023419"/>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724400" y="3018503"/>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6400800" y="29718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1752600" y="4249993"/>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5334000"/>
            <a:ext cx="7620000" cy="1200329"/>
          </a:xfrm>
          <a:prstGeom prst="rect">
            <a:avLst/>
          </a:prstGeom>
          <a:noFill/>
        </p:spPr>
        <p:txBody>
          <a:bodyPr wrap="square" rtlCol="0">
            <a:spAutoFit/>
          </a:bodyPr>
          <a:lstStyle/>
          <a:p>
            <a:r>
              <a:rPr lang="en-US" dirty="0" smtClean="0"/>
              <a:t>Anne’s</a:t>
            </a:r>
            <a:r>
              <a:rPr lang="en-US" dirty="0" smtClean="0"/>
              <a:t> </a:t>
            </a:r>
            <a:r>
              <a:rPr lang="en-US" dirty="0" smtClean="0"/>
              <a:t>work will have contact info he wants.  This can include, email, phone, address, how to pay.</a:t>
            </a:r>
          </a:p>
          <a:p>
            <a:r>
              <a:rPr lang="en-US" dirty="0" smtClean="0"/>
              <a:t>It will also include if he is part of any events and sponsored.  Note this will make more sense in future examples</a:t>
            </a:r>
            <a:endParaRPr lang="en-US" dirty="0"/>
          </a:p>
        </p:txBody>
      </p:sp>
      <p:sp>
        <p:nvSpPr>
          <p:cNvPr id="3" name="TextBox 2"/>
          <p:cNvSpPr txBox="1"/>
          <p:nvPr/>
        </p:nvSpPr>
        <p:spPr>
          <a:xfrm>
            <a:off x="5785104" y="1600200"/>
            <a:ext cx="3130296" cy="1754326"/>
          </a:xfrm>
          <a:prstGeom prst="rect">
            <a:avLst/>
          </a:prstGeom>
          <a:noFill/>
        </p:spPr>
        <p:txBody>
          <a:bodyPr wrap="square" rtlCol="0">
            <a:spAutoFit/>
          </a:bodyPr>
          <a:lstStyle/>
          <a:p>
            <a:r>
              <a:rPr lang="en-US" dirty="0" smtClean="0"/>
              <a:t>See my others works at </a:t>
            </a:r>
            <a:r>
              <a:rPr lang="en-US" u="sng" dirty="0" smtClean="0"/>
              <a:t>Echo</a:t>
            </a:r>
          </a:p>
          <a:p>
            <a:r>
              <a:rPr lang="en-US" u="sng" dirty="0" smtClean="0"/>
              <a:t>Redirect to Echo</a:t>
            </a:r>
          </a:p>
          <a:p>
            <a:r>
              <a:rPr lang="en-US" dirty="0" smtClean="0"/>
              <a:t>If they are part of an event we have a relationship, we can redirect to the event</a:t>
            </a:r>
          </a:p>
          <a:p>
            <a:endParaRPr lang="en-US" dirty="0"/>
          </a:p>
        </p:txBody>
      </p:sp>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628" y="2819400"/>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39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sz="3200" dirty="0" smtClean="0"/>
              <a:t>A Basic Blue Print for the 4 Scenarios</a:t>
            </a:r>
            <a:br>
              <a:rPr lang="en-US" sz="3200" dirty="0" smtClean="0"/>
            </a:br>
            <a:r>
              <a:rPr lang="en-US" sz="2000" dirty="0" smtClean="0"/>
              <a:t>Goal: Is it possible for each click to behind the scenes act a redirect? Almost like a </a:t>
            </a:r>
            <a:r>
              <a:rPr lang="en-US" sz="2000" dirty="0" smtClean="0"/>
              <a:t>Search </a:t>
            </a:r>
            <a:r>
              <a:rPr lang="en-US" sz="2000" dirty="0" smtClean="0"/>
              <a:t>on Google to boost traffic and get us up higher</a:t>
            </a:r>
            <a:endParaRPr lang="en-US" sz="2000" dirty="0"/>
          </a:p>
        </p:txBody>
      </p:sp>
      <p:sp>
        <p:nvSpPr>
          <p:cNvPr id="4" name="Oval 3"/>
          <p:cNvSpPr/>
          <p:nvPr/>
        </p:nvSpPr>
        <p:spPr>
          <a:xfrm>
            <a:off x="228600" y="1524000"/>
            <a:ext cx="2133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Echo</a:t>
            </a:r>
            <a:endParaRPr lang="en-US" dirty="0"/>
          </a:p>
        </p:txBody>
      </p:sp>
      <p:sp>
        <p:nvSpPr>
          <p:cNvPr id="5" name="Isosceles Triangle 4"/>
          <p:cNvSpPr/>
          <p:nvPr/>
        </p:nvSpPr>
        <p:spPr>
          <a:xfrm>
            <a:off x="1143000" y="2627671"/>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1600200" y="2590800"/>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2035277" y="2590800"/>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228600" y="2128684"/>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685800" y="2136058"/>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143000" y="2138516"/>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1600200" y="2136058"/>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057400" y="2133600"/>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228600" y="2590800"/>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685800" y="2590800"/>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p:cNvSpPr/>
          <p:nvPr/>
        </p:nvSpPr>
        <p:spPr>
          <a:xfrm>
            <a:off x="6442587" y="1635842"/>
            <a:ext cx="2133600" cy="7669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Nick</a:t>
            </a:r>
          </a:p>
          <a:p>
            <a:pPr algn="ctr"/>
            <a:r>
              <a:rPr lang="en-US" sz="1400" dirty="0" err="1" smtClean="0"/>
              <a:t>Subcriber</a:t>
            </a:r>
            <a:r>
              <a:rPr lang="en-US" sz="1400" dirty="0" smtClean="0"/>
              <a:t> Only</a:t>
            </a:r>
            <a:endParaRPr lang="en-US" sz="1400" dirty="0"/>
          </a:p>
        </p:txBody>
      </p:sp>
      <p:sp>
        <p:nvSpPr>
          <p:cNvPr id="19" name="Isosceles Triangle 18"/>
          <p:cNvSpPr/>
          <p:nvPr/>
        </p:nvSpPr>
        <p:spPr>
          <a:xfrm>
            <a:off x="6477000" y="2701413"/>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6934200" y="2708787"/>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7391400" y="2711245"/>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7848600" y="2708787"/>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8305800" y="2706329"/>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3429000" y="1371600"/>
            <a:ext cx="2514600" cy="113808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Crows </a:t>
            </a:r>
          </a:p>
          <a:p>
            <a:pPr algn="ctr"/>
            <a:r>
              <a:rPr lang="en-US" sz="1400" dirty="0" smtClean="0"/>
              <a:t>Sponsored and </a:t>
            </a:r>
            <a:r>
              <a:rPr lang="en-US" sz="1400" dirty="0" err="1" smtClean="0"/>
              <a:t>Subcriber</a:t>
            </a:r>
            <a:endParaRPr lang="en-US" sz="1400" dirty="0" smtClean="0"/>
          </a:p>
        </p:txBody>
      </p:sp>
      <p:sp>
        <p:nvSpPr>
          <p:cNvPr id="27" name="Isosceles Triangle 26"/>
          <p:cNvSpPr/>
          <p:nvPr/>
        </p:nvSpPr>
        <p:spPr>
          <a:xfrm>
            <a:off x="3692013" y="2665771"/>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4149213" y="2673145"/>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4606413" y="2675603"/>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5063613" y="2673145"/>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5520813" y="2670687"/>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26" idx="1"/>
            <a:endCxn id="4" idx="6"/>
          </p:cNvCxnSpPr>
          <p:nvPr/>
        </p:nvCxnSpPr>
        <p:spPr>
          <a:xfrm flipH="1" flipV="1">
            <a:off x="2362200" y="1790700"/>
            <a:ext cx="1066800" cy="149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4"/>
          </p:cNvCxnSpPr>
          <p:nvPr/>
        </p:nvCxnSpPr>
        <p:spPr>
          <a:xfrm flipV="1">
            <a:off x="2340077" y="2128684"/>
            <a:ext cx="1351936" cy="766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3120513" y="4345858"/>
            <a:ext cx="2667000" cy="1524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Annes</a:t>
            </a:r>
            <a:endParaRPr lang="en-US" dirty="0"/>
          </a:p>
          <a:p>
            <a:pPr algn="ctr"/>
            <a:r>
              <a:rPr lang="en-US" dirty="0" smtClean="0"/>
              <a:t>Subscriber</a:t>
            </a:r>
          </a:p>
          <a:p>
            <a:pPr algn="ctr"/>
            <a:r>
              <a:rPr lang="en-US" dirty="0" smtClean="0"/>
              <a:t>Sponsored Event</a:t>
            </a:r>
          </a:p>
        </p:txBody>
      </p:sp>
      <p:cxnSp>
        <p:nvCxnSpPr>
          <p:cNvPr id="39" name="Straight Arrow Connector 38"/>
          <p:cNvCxnSpPr>
            <a:endCxn id="5" idx="4"/>
          </p:cNvCxnSpPr>
          <p:nvPr/>
        </p:nvCxnSpPr>
        <p:spPr>
          <a:xfrm flipH="1" flipV="1">
            <a:off x="1447800" y="2932471"/>
            <a:ext cx="2853813" cy="1410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Isosceles Triangle 39"/>
          <p:cNvSpPr/>
          <p:nvPr/>
        </p:nvSpPr>
        <p:spPr>
          <a:xfrm>
            <a:off x="3581400" y="6238568"/>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4038600" y="6245942"/>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4495800" y="6248400"/>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a:off x="4953000" y="6245942"/>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5410200" y="6243484"/>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732" y="3898487"/>
            <a:ext cx="1428135" cy="142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Arrow Connector 45"/>
          <p:cNvCxnSpPr>
            <a:stCxn id="5" idx="2"/>
            <a:endCxn id="37" idx="1"/>
          </p:cNvCxnSpPr>
          <p:nvPr/>
        </p:nvCxnSpPr>
        <p:spPr>
          <a:xfrm>
            <a:off x="1143000" y="2932471"/>
            <a:ext cx="1977513" cy="2175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p:cNvCxnSpPr>
          <p:nvPr/>
        </p:nvCxnSpPr>
        <p:spPr>
          <a:xfrm flipV="1">
            <a:off x="5787513" y="4343400"/>
            <a:ext cx="1146687" cy="764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87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Main Page – User Selects Local Corner. If Mobile App uses proximity, if not enter Zip</a:t>
            </a:r>
            <a:endParaRPr lang="en-US" sz="32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5521" y="3428848"/>
            <a:ext cx="1243692" cy="7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2158663"/>
            <a:ext cx="1219200" cy="107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495800"/>
            <a:ext cx="1243013" cy="907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984" y="3429487"/>
            <a:ext cx="1243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58665"/>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158664"/>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493342"/>
            <a:ext cx="1243013" cy="90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3341"/>
            <a:ext cx="1243013" cy="90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7" y="3428206"/>
            <a:ext cx="1243013" cy="83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55290" y="2301882"/>
            <a:ext cx="1194619" cy="830997"/>
          </a:xfrm>
          <a:prstGeom prst="rect">
            <a:avLst/>
          </a:prstGeom>
          <a:noFill/>
        </p:spPr>
        <p:txBody>
          <a:bodyPr wrap="square" rtlCol="0">
            <a:spAutoFit/>
          </a:bodyPr>
          <a:lstStyle/>
          <a:p>
            <a:pPr algn="ctr"/>
            <a:r>
              <a:rPr lang="en-US" sz="1600" dirty="0" smtClean="0"/>
              <a:t>Handmade CT</a:t>
            </a:r>
          </a:p>
          <a:p>
            <a:pPr algn="ctr"/>
            <a:r>
              <a:rPr lang="en-US" sz="1600" dirty="0" smtClean="0"/>
              <a:t>1000</a:t>
            </a:r>
            <a:endParaRPr lang="en-US" sz="1600" dirty="0"/>
          </a:p>
        </p:txBody>
      </p:sp>
      <p:sp>
        <p:nvSpPr>
          <p:cNvPr id="11" name="TextBox 10"/>
          <p:cNvSpPr txBox="1"/>
          <p:nvPr/>
        </p:nvSpPr>
        <p:spPr>
          <a:xfrm>
            <a:off x="3936206" y="2342997"/>
            <a:ext cx="1143000" cy="830997"/>
          </a:xfrm>
          <a:prstGeom prst="rect">
            <a:avLst/>
          </a:prstGeom>
          <a:noFill/>
        </p:spPr>
        <p:txBody>
          <a:bodyPr wrap="square" rtlCol="0">
            <a:spAutoFit/>
          </a:bodyPr>
          <a:lstStyle/>
          <a:p>
            <a:pPr algn="ctr"/>
            <a:r>
              <a:rPr lang="en-US" sz="1600" dirty="0" smtClean="0"/>
              <a:t>Refinished AVE</a:t>
            </a:r>
          </a:p>
          <a:p>
            <a:pPr algn="ctr"/>
            <a:r>
              <a:rPr lang="en-US" sz="1600" dirty="0" smtClean="0"/>
              <a:t>300</a:t>
            </a:r>
            <a:endParaRPr lang="en-US" sz="1600" dirty="0"/>
          </a:p>
        </p:txBody>
      </p:sp>
      <p:sp>
        <p:nvSpPr>
          <p:cNvPr id="12" name="TextBox 11"/>
          <p:cNvSpPr txBox="1"/>
          <p:nvPr/>
        </p:nvSpPr>
        <p:spPr>
          <a:xfrm>
            <a:off x="6586971" y="2279759"/>
            <a:ext cx="1214797" cy="830997"/>
          </a:xfrm>
          <a:prstGeom prst="rect">
            <a:avLst/>
          </a:prstGeom>
          <a:noFill/>
        </p:spPr>
        <p:txBody>
          <a:bodyPr wrap="square" rtlCol="0">
            <a:spAutoFit/>
          </a:bodyPr>
          <a:lstStyle/>
          <a:p>
            <a:pPr algn="ctr"/>
            <a:r>
              <a:rPr lang="en-US" sz="1600" dirty="0" smtClean="0"/>
              <a:t>DIY</a:t>
            </a:r>
          </a:p>
          <a:p>
            <a:pPr algn="ctr"/>
            <a:r>
              <a:rPr lang="en-US" sz="1600" dirty="0" smtClean="0"/>
              <a:t>ST</a:t>
            </a:r>
          </a:p>
          <a:p>
            <a:pPr algn="ctr"/>
            <a:r>
              <a:rPr lang="en-US" sz="1600" dirty="0" smtClean="0"/>
              <a:t>500</a:t>
            </a:r>
            <a:endParaRPr lang="en-US" sz="1600" dirty="0"/>
          </a:p>
        </p:txBody>
      </p:sp>
      <p:sp>
        <p:nvSpPr>
          <p:cNvPr id="13" name="TextBox 12"/>
          <p:cNvSpPr txBox="1"/>
          <p:nvPr/>
        </p:nvSpPr>
        <p:spPr>
          <a:xfrm>
            <a:off x="1219583" y="3429487"/>
            <a:ext cx="1042219" cy="830997"/>
          </a:xfrm>
          <a:prstGeom prst="rect">
            <a:avLst/>
          </a:prstGeom>
          <a:noFill/>
        </p:spPr>
        <p:txBody>
          <a:bodyPr wrap="square" rtlCol="0">
            <a:spAutoFit/>
          </a:bodyPr>
          <a:lstStyle/>
          <a:p>
            <a:pPr algn="ctr"/>
            <a:r>
              <a:rPr lang="en-US" sz="1600" dirty="0" smtClean="0"/>
              <a:t>Music</a:t>
            </a:r>
          </a:p>
          <a:p>
            <a:pPr algn="ctr"/>
            <a:r>
              <a:rPr lang="en-US" sz="1600" dirty="0" smtClean="0"/>
              <a:t>RD</a:t>
            </a:r>
          </a:p>
          <a:p>
            <a:pPr algn="ctr"/>
            <a:r>
              <a:rPr lang="en-US" sz="1600" dirty="0" smtClean="0"/>
              <a:t>600</a:t>
            </a:r>
            <a:endParaRPr lang="en-US" sz="1600" dirty="0"/>
          </a:p>
        </p:txBody>
      </p:sp>
      <p:sp>
        <p:nvSpPr>
          <p:cNvPr id="14" name="TextBox 13"/>
          <p:cNvSpPr txBox="1"/>
          <p:nvPr/>
        </p:nvSpPr>
        <p:spPr>
          <a:xfrm>
            <a:off x="3886200" y="3429000"/>
            <a:ext cx="1143000" cy="830997"/>
          </a:xfrm>
          <a:prstGeom prst="rect">
            <a:avLst/>
          </a:prstGeom>
          <a:noFill/>
        </p:spPr>
        <p:txBody>
          <a:bodyPr wrap="square" rtlCol="0">
            <a:spAutoFit/>
          </a:bodyPr>
          <a:lstStyle/>
          <a:p>
            <a:pPr algn="ctr"/>
            <a:r>
              <a:rPr lang="en-US" sz="1600" dirty="0" smtClean="0"/>
              <a:t>Artist</a:t>
            </a:r>
          </a:p>
          <a:p>
            <a:pPr algn="ctr"/>
            <a:r>
              <a:rPr lang="en-US" sz="1600" dirty="0" smtClean="0"/>
              <a:t>BLVD</a:t>
            </a:r>
          </a:p>
          <a:p>
            <a:pPr algn="ctr"/>
            <a:r>
              <a:rPr lang="en-US" sz="1600" dirty="0" smtClean="0"/>
              <a:t>400</a:t>
            </a:r>
            <a:endParaRPr lang="en-US" sz="1600" dirty="0"/>
          </a:p>
        </p:txBody>
      </p:sp>
      <p:sp>
        <p:nvSpPr>
          <p:cNvPr id="15" name="TextBox 14"/>
          <p:cNvSpPr txBox="1"/>
          <p:nvPr/>
        </p:nvSpPr>
        <p:spPr>
          <a:xfrm>
            <a:off x="6567307" y="3429000"/>
            <a:ext cx="1052693" cy="830997"/>
          </a:xfrm>
          <a:prstGeom prst="rect">
            <a:avLst/>
          </a:prstGeom>
          <a:noFill/>
        </p:spPr>
        <p:txBody>
          <a:bodyPr wrap="square" rtlCol="0">
            <a:spAutoFit/>
          </a:bodyPr>
          <a:lstStyle/>
          <a:p>
            <a:pPr algn="ctr"/>
            <a:r>
              <a:rPr lang="en-US" sz="1600" dirty="0" smtClean="0"/>
              <a:t>Events </a:t>
            </a:r>
          </a:p>
          <a:p>
            <a:pPr algn="ctr"/>
            <a:r>
              <a:rPr lang="en-US" sz="1600" dirty="0" smtClean="0"/>
              <a:t>PWKY</a:t>
            </a:r>
          </a:p>
          <a:p>
            <a:pPr algn="ctr"/>
            <a:r>
              <a:rPr lang="en-US" sz="1600" dirty="0" smtClean="0"/>
              <a:t>75</a:t>
            </a:r>
            <a:endParaRPr lang="en-US" sz="1600" dirty="0"/>
          </a:p>
        </p:txBody>
      </p:sp>
      <p:sp>
        <p:nvSpPr>
          <p:cNvPr id="16" name="TextBox 15"/>
          <p:cNvSpPr txBox="1"/>
          <p:nvPr/>
        </p:nvSpPr>
        <p:spPr>
          <a:xfrm>
            <a:off x="1167581" y="4572000"/>
            <a:ext cx="1042219" cy="830997"/>
          </a:xfrm>
          <a:prstGeom prst="rect">
            <a:avLst/>
          </a:prstGeom>
          <a:noFill/>
        </p:spPr>
        <p:txBody>
          <a:bodyPr wrap="square" rtlCol="0">
            <a:spAutoFit/>
          </a:bodyPr>
          <a:lstStyle/>
          <a:p>
            <a:pPr algn="ctr"/>
            <a:r>
              <a:rPr lang="en-US" sz="1600" dirty="0" smtClean="0"/>
              <a:t>Farmers</a:t>
            </a:r>
          </a:p>
          <a:p>
            <a:pPr algn="ctr"/>
            <a:r>
              <a:rPr lang="en-US" sz="1600" dirty="0" smtClean="0"/>
              <a:t>Lane</a:t>
            </a:r>
          </a:p>
          <a:p>
            <a:pPr algn="ctr"/>
            <a:r>
              <a:rPr lang="en-US" sz="1600" dirty="0" smtClean="0"/>
              <a:t>26</a:t>
            </a:r>
            <a:endParaRPr lang="en-US" sz="1600" dirty="0"/>
          </a:p>
        </p:txBody>
      </p:sp>
      <p:sp>
        <p:nvSpPr>
          <p:cNvPr id="17" name="TextBox 16"/>
          <p:cNvSpPr txBox="1"/>
          <p:nvPr/>
        </p:nvSpPr>
        <p:spPr>
          <a:xfrm>
            <a:off x="3886201" y="4571999"/>
            <a:ext cx="1128712" cy="830997"/>
          </a:xfrm>
          <a:prstGeom prst="rect">
            <a:avLst/>
          </a:prstGeom>
          <a:noFill/>
        </p:spPr>
        <p:txBody>
          <a:bodyPr wrap="square" rtlCol="0">
            <a:spAutoFit/>
          </a:bodyPr>
          <a:lstStyle/>
          <a:p>
            <a:pPr algn="ctr"/>
            <a:r>
              <a:rPr lang="en-US" sz="1600" dirty="0" smtClean="0"/>
              <a:t>Restaurant </a:t>
            </a:r>
          </a:p>
          <a:p>
            <a:pPr algn="ctr"/>
            <a:r>
              <a:rPr lang="en-US" sz="1600" dirty="0" smtClean="0"/>
              <a:t>Way</a:t>
            </a:r>
          </a:p>
          <a:p>
            <a:pPr algn="ctr"/>
            <a:r>
              <a:rPr lang="en-US" sz="1600" dirty="0" smtClean="0"/>
              <a:t>900</a:t>
            </a:r>
            <a:endParaRPr lang="en-US" sz="1600" dirty="0"/>
          </a:p>
        </p:txBody>
      </p:sp>
      <p:sp>
        <p:nvSpPr>
          <p:cNvPr id="18" name="TextBox 17"/>
          <p:cNvSpPr txBox="1"/>
          <p:nvPr/>
        </p:nvSpPr>
        <p:spPr>
          <a:xfrm>
            <a:off x="6586971" y="4495800"/>
            <a:ext cx="1181026" cy="954107"/>
          </a:xfrm>
          <a:prstGeom prst="rect">
            <a:avLst/>
          </a:prstGeom>
          <a:noFill/>
        </p:spPr>
        <p:txBody>
          <a:bodyPr wrap="square" rtlCol="0">
            <a:spAutoFit/>
          </a:bodyPr>
          <a:lstStyle/>
          <a:p>
            <a:pPr algn="ctr"/>
            <a:r>
              <a:rPr lang="en-US" sz="1400" dirty="0" smtClean="0"/>
              <a:t>Under Construction </a:t>
            </a:r>
          </a:p>
          <a:p>
            <a:pPr algn="ctr"/>
            <a:r>
              <a:rPr lang="en-US" sz="1400" dirty="0" smtClean="0"/>
              <a:t>Detour</a:t>
            </a:r>
          </a:p>
          <a:p>
            <a:pPr algn="ctr"/>
            <a:r>
              <a:rPr lang="en-US" sz="1400" dirty="0"/>
              <a:t>0</a:t>
            </a:r>
          </a:p>
        </p:txBody>
      </p:sp>
      <p:sp>
        <p:nvSpPr>
          <p:cNvPr id="19" name="TextBox 18"/>
          <p:cNvSpPr txBox="1"/>
          <p:nvPr/>
        </p:nvSpPr>
        <p:spPr>
          <a:xfrm>
            <a:off x="3174590" y="1143000"/>
            <a:ext cx="2971800" cy="646331"/>
          </a:xfrm>
          <a:prstGeom prst="rect">
            <a:avLst/>
          </a:prstGeom>
          <a:noFill/>
        </p:spPr>
        <p:txBody>
          <a:bodyPr wrap="square" rtlCol="0">
            <a:spAutoFit/>
          </a:bodyPr>
          <a:lstStyle/>
          <a:p>
            <a:pPr algn="ctr"/>
            <a:r>
              <a:rPr lang="en-US" dirty="0" smtClean="0"/>
              <a:t>Search By Proximity or Zip</a:t>
            </a:r>
          </a:p>
          <a:p>
            <a:pPr algn="ctr"/>
            <a:r>
              <a:rPr lang="en-US" dirty="0" smtClean="0"/>
              <a:t>OR</a:t>
            </a:r>
            <a:endParaRPr lang="en-US" dirty="0"/>
          </a:p>
        </p:txBody>
      </p:sp>
      <p:sp>
        <p:nvSpPr>
          <p:cNvPr id="20" name="TextBox 19"/>
          <p:cNvSpPr txBox="1"/>
          <p:nvPr/>
        </p:nvSpPr>
        <p:spPr>
          <a:xfrm>
            <a:off x="3429000" y="1789331"/>
            <a:ext cx="2438400" cy="369332"/>
          </a:xfrm>
          <a:prstGeom prst="rect">
            <a:avLst/>
          </a:prstGeom>
          <a:noFill/>
        </p:spPr>
        <p:txBody>
          <a:bodyPr wrap="square" rtlCol="0">
            <a:spAutoFit/>
          </a:bodyPr>
          <a:lstStyle/>
          <a:p>
            <a:r>
              <a:rPr lang="en-US" dirty="0" smtClean="0"/>
              <a:t>Select A Local Corner</a:t>
            </a:r>
            <a:endParaRPr lang="en-US" dirty="0"/>
          </a:p>
        </p:txBody>
      </p:sp>
    </p:spTree>
    <p:extLst>
      <p:ext uri="{BB962C8B-B14F-4D97-AF65-F5344CB8AC3E}">
        <p14:creationId xmlns:p14="http://schemas.microsoft.com/office/powerpoint/2010/main" val="3468291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768"/>
            <a:ext cx="8229600" cy="1143000"/>
          </a:xfrm>
        </p:spPr>
        <p:txBody>
          <a:bodyPr>
            <a:normAutofit/>
          </a:bodyPr>
          <a:lstStyle/>
          <a:p>
            <a:r>
              <a:rPr lang="en-US" sz="3200" dirty="0" smtClean="0"/>
              <a:t>Users Selects Music RD. </a:t>
            </a:r>
            <a:endParaRPr lang="en-US" sz="3200" dirty="0"/>
          </a:p>
        </p:txBody>
      </p:sp>
      <p:sp>
        <p:nvSpPr>
          <p:cNvPr id="4" name="Diamond 3"/>
          <p:cNvSpPr/>
          <p:nvPr/>
        </p:nvSpPr>
        <p:spPr>
          <a:xfrm>
            <a:off x="668594" y="1356852"/>
            <a:ext cx="1236406"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Ouija</a:t>
            </a:r>
            <a:endParaRPr lang="en-US" sz="1400" dirty="0"/>
          </a:p>
        </p:txBody>
      </p:sp>
      <p:sp>
        <p:nvSpPr>
          <p:cNvPr id="5" name="Diamond 4"/>
          <p:cNvSpPr/>
          <p:nvPr/>
        </p:nvSpPr>
        <p:spPr>
          <a:xfrm>
            <a:off x="2514600" y="1376516"/>
            <a:ext cx="117495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Jobe</a:t>
            </a:r>
            <a:endParaRPr lang="en-US" sz="1400" dirty="0"/>
          </a:p>
        </p:txBody>
      </p:sp>
      <p:sp>
        <p:nvSpPr>
          <p:cNvPr id="7" name="Diamond 6"/>
          <p:cNvSpPr/>
          <p:nvPr/>
        </p:nvSpPr>
        <p:spPr>
          <a:xfrm>
            <a:off x="6400800" y="1383891"/>
            <a:ext cx="11430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Dad</a:t>
            </a:r>
            <a:endParaRPr lang="en-US" dirty="0"/>
          </a:p>
        </p:txBody>
      </p:sp>
      <p:sp>
        <p:nvSpPr>
          <p:cNvPr id="8" name="Diamond 7"/>
          <p:cNvSpPr/>
          <p:nvPr/>
        </p:nvSpPr>
        <p:spPr>
          <a:xfrm>
            <a:off x="4419600" y="1383891"/>
            <a:ext cx="12954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Mom</a:t>
            </a:r>
            <a:endParaRPr lang="en-US" sz="1400" dirty="0"/>
          </a:p>
        </p:txBody>
      </p:sp>
      <p:sp>
        <p:nvSpPr>
          <p:cNvPr id="9" name="Music"/>
          <p:cNvSpPr>
            <a:spLocks noEditPoints="1" noChangeArrowheads="1"/>
          </p:cNvSpPr>
          <p:nvPr/>
        </p:nvSpPr>
        <p:spPr bwMode="auto">
          <a:xfrm>
            <a:off x="675968" y="314125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0" name="Music"/>
          <p:cNvSpPr>
            <a:spLocks noEditPoints="1" noChangeArrowheads="1"/>
          </p:cNvSpPr>
          <p:nvPr/>
        </p:nvSpPr>
        <p:spPr bwMode="auto">
          <a:xfrm>
            <a:off x="2666999" y="4582434"/>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1" name="Music"/>
          <p:cNvSpPr>
            <a:spLocks noEditPoints="1" noChangeArrowheads="1"/>
          </p:cNvSpPr>
          <p:nvPr/>
        </p:nvSpPr>
        <p:spPr bwMode="auto">
          <a:xfrm>
            <a:off x="2667000" y="386944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Music"/>
          <p:cNvSpPr>
            <a:spLocks noEditPoints="1" noChangeArrowheads="1"/>
          </p:cNvSpPr>
          <p:nvPr/>
        </p:nvSpPr>
        <p:spPr bwMode="auto">
          <a:xfrm>
            <a:off x="2667000" y="307718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3" name="Music"/>
          <p:cNvSpPr>
            <a:spLocks noEditPoints="1" noChangeArrowheads="1"/>
          </p:cNvSpPr>
          <p:nvPr/>
        </p:nvSpPr>
        <p:spPr bwMode="auto">
          <a:xfrm>
            <a:off x="4735461" y="4582434"/>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Music"/>
          <p:cNvSpPr>
            <a:spLocks noEditPoints="1" noChangeArrowheads="1"/>
          </p:cNvSpPr>
          <p:nvPr/>
        </p:nvSpPr>
        <p:spPr bwMode="auto">
          <a:xfrm>
            <a:off x="4735461" y="390325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5" name="Music"/>
          <p:cNvSpPr>
            <a:spLocks noEditPoints="1" noChangeArrowheads="1"/>
          </p:cNvSpPr>
          <p:nvPr/>
        </p:nvSpPr>
        <p:spPr bwMode="auto">
          <a:xfrm>
            <a:off x="4729162" y="3032935"/>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6" name="Music"/>
          <p:cNvSpPr>
            <a:spLocks noEditPoints="1" noChangeArrowheads="1"/>
          </p:cNvSpPr>
          <p:nvPr/>
        </p:nvSpPr>
        <p:spPr bwMode="auto">
          <a:xfrm>
            <a:off x="6477000" y="4582434"/>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7" name="Music"/>
          <p:cNvSpPr>
            <a:spLocks noEditPoints="1" noChangeArrowheads="1"/>
          </p:cNvSpPr>
          <p:nvPr/>
        </p:nvSpPr>
        <p:spPr bwMode="auto">
          <a:xfrm>
            <a:off x="6477000" y="310668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8" name="Music"/>
          <p:cNvSpPr>
            <a:spLocks noEditPoints="1" noChangeArrowheads="1"/>
          </p:cNvSpPr>
          <p:nvPr/>
        </p:nvSpPr>
        <p:spPr bwMode="auto">
          <a:xfrm>
            <a:off x="6476999" y="3869441"/>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9" name="Music"/>
          <p:cNvSpPr>
            <a:spLocks noEditPoints="1" noChangeArrowheads="1"/>
          </p:cNvSpPr>
          <p:nvPr/>
        </p:nvSpPr>
        <p:spPr bwMode="auto">
          <a:xfrm>
            <a:off x="675968" y="3913682"/>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0" name="Music"/>
          <p:cNvSpPr>
            <a:spLocks noEditPoints="1" noChangeArrowheads="1"/>
          </p:cNvSpPr>
          <p:nvPr/>
        </p:nvSpPr>
        <p:spPr bwMode="auto">
          <a:xfrm>
            <a:off x="675968" y="4642182"/>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33400" y="5562600"/>
            <a:ext cx="7162800" cy="338554"/>
          </a:xfrm>
          <a:prstGeom prst="rect">
            <a:avLst/>
          </a:prstGeom>
          <a:noFill/>
        </p:spPr>
        <p:txBody>
          <a:bodyPr wrap="square" rtlCol="0">
            <a:spAutoFit/>
          </a:bodyPr>
          <a:lstStyle/>
          <a:p>
            <a:r>
              <a:rPr lang="en-US" sz="1600" dirty="0" err="1" smtClean="0"/>
              <a:t>Muscian</a:t>
            </a:r>
            <a:r>
              <a:rPr lang="en-US" sz="1600" dirty="0" smtClean="0"/>
              <a:t> can upload X number of songs.  Contact info to purchase Music </a:t>
            </a:r>
            <a:r>
              <a:rPr lang="en-US" sz="1600" dirty="0" err="1" smtClean="0"/>
              <a:t>etc</a:t>
            </a:r>
            <a:endParaRPr lang="en-US" sz="1600" dirty="0"/>
          </a:p>
        </p:txBody>
      </p:sp>
    </p:spTree>
    <p:extLst>
      <p:ext uri="{BB962C8B-B14F-4D97-AF65-F5344CB8AC3E}">
        <p14:creationId xmlns:p14="http://schemas.microsoft.com/office/powerpoint/2010/main" val="87121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3516"/>
            <a:ext cx="8229600" cy="1143000"/>
          </a:xfrm>
        </p:spPr>
        <p:txBody>
          <a:bodyPr>
            <a:normAutofit/>
          </a:bodyPr>
          <a:lstStyle/>
          <a:p>
            <a:r>
              <a:rPr lang="en-US" sz="3200" dirty="0" smtClean="0"/>
              <a:t>Users Selects Music RD. </a:t>
            </a:r>
            <a:endParaRPr lang="en-US" sz="3200" dirty="0"/>
          </a:p>
        </p:txBody>
      </p:sp>
      <p:sp>
        <p:nvSpPr>
          <p:cNvPr id="5" name="Diamond 4"/>
          <p:cNvSpPr/>
          <p:nvPr/>
        </p:nvSpPr>
        <p:spPr>
          <a:xfrm>
            <a:off x="3854245" y="1376516"/>
            <a:ext cx="117495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Jobe</a:t>
            </a:r>
            <a:endParaRPr lang="en-US" sz="1400" dirty="0"/>
          </a:p>
        </p:txBody>
      </p:sp>
      <p:sp>
        <p:nvSpPr>
          <p:cNvPr id="10" name="Music"/>
          <p:cNvSpPr>
            <a:spLocks noEditPoints="1" noChangeArrowheads="1"/>
          </p:cNvSpPr>
          <p:nvPr/>
        </p:nvSpPr>
        <p:spPr bwMode="auto">
          <a:xfrm>
            <a:off x="3962400" y="4582434"/>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1" name="Music"/>
          <p:cNvSpPr>
            <a:spLocks noEditPoints="1" noChangeArrowheads="1"/>
          </p:cNvSpPr>
          <p:nvPr/>
        </p:nvSpPr>
        <p:spPr bwMode="auto">
          <a:xfrm>
            <a:off x="3962401" y="386944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Music"/>
          <p:cNvSpPr>
            <a:spLocks noEditPoints="1" noChangeArrowheads="1"/>
          </p:cNvSpPr>
          <p:nvPr/>
        </p:nvSpPr>
        <p:spPr bwMode="auto">
          <a:xfrm>
            <a:off x="3962401" y="307718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33400" y="5557354"/>
            <a:ext cx="7162800" cy="830997"/>
          </a:xfrm>
          <a:prstGeom prst="rect">
            <a:avLst/>
          </a:prstGeom>
          <a:noFill/>
        </p:spPr>
        <p:txBody>
          <a:bodyPr wrap="square" rtlCol="0">
            <a:spAutoFit/>
          </a:bodyPr>
          <a:lstStyle/>
          <a:p>
            <a:r>
              <a:rPr lang="en-US" sz="1600" dirty="0" err="1" smtClean="0"/>
              <a:t>Muscian</a:t>
            </a:r>
            <a:r>
              <a:rPr lang="en-US" sz="1600" dirty="0" smtClean="0"/>
              <a:t> can upload X number of songs.  Contact info to purchase Music </a:t>
            </a:r>
            <a:r>
              <a:rPr lang="en-US" sz="1600" dirty="0" err="1" smtClean="0"/>
              <a:t>etc</a:t>
            </a:r>
            <a:endParaRPr lang="en-US" sz="1600" dirty="0" smtClean="0"/>
          </a:p>
          <a:p>
            <a:r>
              <a:rPr lang="en-US" sz="1600" dirty="0" smtClean="0"/>
              <a:t>If user is playing at a Bar or restaurant they can list and update here.  If the local bar is a paying location then….</a:t>
            </a:r>
            <a:endParaRPr lang="en-US" sz="1600" dirty="0"/>
          </a:p>
        </p:txBody>
      </p:sp>
    </p:spTree>
    <p:extLst>
      <p:ext uri="{BB962C8B-B14F-4D97-AF65-F5344CB8AC3E}">
        <p14:creationId xmlns:p14="http://schemas.microsoft.com/office/powerpoint/2010/main" val="2570967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3516"/>
            <a:ext cx="8229600" cy="1143000"/>
          </a:xfrm>
        </p:spPr>
        <p:txBody>
          <a:bodyPr>
            <a:normAutofit/>
          </a:bodyPr>
          <a:lstStyle/>
          <a:p>
            <a:r>
              <a:rPr lang="en-US" sz="3200" dirty="0" smtClean="0"/>
              <a:t>Users Selects Music RD. </a:t>
            </a:r>
            <a:endParaRPr lang="en-US" sz="3200" dirty="0"/>
          </a:p>
        </p:txBody>
      </p:sp>
      <p:sp>
        <p:nvSpPr>
          <p:cNvPr id="5" name="Diamond 4"/>
          <p:cNvSpPr/>
          <p:nvPr/>
        </p:nvSpPr>
        <p:spPr>
          <a:xfrm>
            <a:off x="3854245" y="1376516"/>
            <a:ext cx="117495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Jobe</a:t>
            </a:r>
            <a:endParaRPr lang="en-US" sz="1400" dirty="0"/>
          </a:p>
        </p:txBody>
      </p:sp>
      <p:sp>
        <p:nvSpPr>
          <p:cNvPr id="10" name="Music"/>
          <p:cNvSpPr>
            <a:spLocks noEditPoints="1" noChangeArrowheads="1"/>
          </p:cNvSpPr>
          <p:nvPr/>
        </p:nvSpPr>
        <p:spPr bwMode="auto">
          <a:xfrm>
            <a:off x="3962400" y="4582434"/>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1" name="Music"/>
          <p:cNvSpPr>
            <a:spLocks noEditPoints="1" noChangeArrowheads="1"/>
          </p:cNvSpPr>
          <p:nvPr/>
        </p:nvSpPr>
        <p:spPr bwMode="auto">
          <a:xfrm>
            <a:off x="3962401" y="386944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Music"/>
          <p:cNvSpPr>
            <a:spLocks noEditPoints="1" noChangeArrowheads="1"/>
          </p:cNvSpPr>
          <p:nvPr/>
        </p:nvSpPr>
        <p:spPr bwMode="auto">
          <a:xfrm>
            <a:off x="3962401" y="307718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33400" y="5557354"/>
            <a:ext cx="7162800" cy="338554"/>
          </a:xfrm>
          <a:prstGeom prst="rect">
            <a:avLst/>
          </a:prstGeom>
          <a:noFill/>
        </p:spPr>
        <p:txBody>
          <a:bodyPr wrap="square" rtlCol="0">
            <a:spAutoFit/>
          </a:bodyPr>
          <a:lstStyle/>
          <a:p>
            <a:r>
              <a:rPr lang="en-US" sz="1600" dirty="0" smtClean="0"/>
              <a:t>Musician can link directly to the subscriber bar</a:t>
            </a:r>
            <a:endParaRPr lang="en-US" sz="1600" dirty="0"/>
          </a:p>
        </p:txBody>
      </p:sp>
      <p:pic>
        <p:nvPicPr>
          <p:cNvPr id="6146" name="Picture 2" descr="C:\Users\Owner\AppData\Local\Microsoft\Windows\Temporary Internet Files\Content.IE5\EXC4FG5O\alcohol-17118_64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6047" y="1624620"/>
            <a:ext cx="1315141" cy="87539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stCxn id="5" idx="1"/>
          </p:cNvCxnSpPr>
          <p:nvPr/>
        </p:nvCxnSpPr>
        <p:spPr>
          <a:xfrm flipH="1">
            <a:off x="3124200" y="2062316"/>
            <a:ext cx="730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714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3516"/>
            <a:ext cx="8229600" cy="1143000"/>
          </a:xfrm>
        </p:spPr>
        <p:txBody>
          <a:bodyPr>
            <a:normAutofit/>
          </a:bodyPr>
          <a:lstStyle/>
          <a:p>
            <a:r>
              <a:rPr lang="en-US" sz="3200" dirty="0" smtClean="0"/>
              <a:t>Users Selects Music RD. </a:t>
            </a:r>
            <a:endParaRPr lang="en-US" sz="3200" dirty="0"/>
          </a:p>
        </p:txBody>
      </p:sp>
      <p:sp>
        <p:nvSpPr>
          <p:cNvPr id="5" name="Diamond 4"/>
          <p:cNvSpPr/>
          <p:nvPr/>
        </p:nvSpPr>
        <p:spPr>
          <a:xfrm>
            <a:off x="3854245" y="1376516"/>
            <a:ext cx="117495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Jobe</a:t>
            </a:r>
            <a:endParaRPr lang="en-US" sz="1400" dirty="0"/>
          </a:p>
        </p:txBody>
      </p:sp>
      <p:sp>
        <p:nvSpPr>
          <p:cNvPr id="10" name="Music"/>
          <p:cNvSpPr>
            <a:spLocks noEditPoints="1" noChangeArrowheads="1"/>
          </p:cNvSpPr>
          <p:nvPr/>
        </p:nvSpPr>
        <p:spPr bwMode="auto">
          <a:xfrm>
            <a:off x="3962400" y="4582434"/>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1" name="Music"/>
          <p:cNvSpPr>
            <a:spLocks noEditPoints="1" noChangeArrowheads="1"/>
          </p:cNvSpPr>
          <p:nvPr/>
        </p:nvSpPr>
        <p:spPr bwMode="auto">
          <a:xfrm>
            <a:off x="3962401" y="386944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Music"/>
          <p:cNvSpPr>
            <a:spLocks noEditPoints="1" noChangeArrowheads="1"/>
          </p:cNvSpPr>
          <p:nvPr/>
        </p:nvSpPr>
        <p:spPr bwMode="auto">
          <a:xfrm>
            <a:off x="3962401" y="307718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33400" y="5557354"/>
            <a:ext cx="7162800" cy="338554"/>
          </a:xfrm>
          <a:prstGeom prst="rect">
            <a:avLst/>
          </a:prstGeom>
          <a:noFill/>
        </p:spPr>
        <p:txBody>
          <a:bodyPr wrap="square" rtlCol="0">
            <a:spAutoFit/>
          </a:bodyPr>
          <a:lstStyle/>
          <a:p>
            <a:r>
              <a:rPr lang="en-US" sz="1600" dirty="0" smtClean="0"/>
              <a:t>If Musician is playing a paying bar and an paying event</a:t>
            </a:r>
            <a:endParaRPr lang="en-US" sz="1600" dirty="0"/>
          </a:p>
        </p:txBody>
      </p:sp>
      <p:pic>
        <p:nvPicPr>
          <p:cNvPr id="6146" name="Picture 2" descr="C:\Users\Owner\AppData\Local\Microsoft\Windows\Temporary Internet Files\Content.IE5\EXC4FG5O\alcohol-17118_64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6047" y="1624620"/>
            <a:ext cx="1315141" cy="87539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stCxn id="5" idx="1"/>
          </p:cNvCxnSpPr>
          <p:nvPr/>
        </p:nvCxnSpPr>
        <p:spPr>
          <a:xfrm flipH="1">
            <a:off x="3124200" y="2062316"/>
            <a:ext cx="730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1428135" cy="142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endCxn id="13" idx="1"/>
          </p:cNvCxnSpPr>
          <p:nvPr/>
        </p:nvCxnSpPr>
        <p:spPr>
          <a:xfrm flipV="1">
            <a:off x="5181600" y="1933268"/>
            <a:ext cx="533400" cy="129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4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3516"/>
            <a:ext cx="8229600" cy="1143000"/>
          </a:xfrm>
        </p:spPr>
        <p:txBody>
          <a:bodyPr>
            <a:normAutofit/>
          </a:bodyPr>
          <a:lstStyle/>
          <a:p>
            <a:r>
              <a:rPr lang="en-US" sz="3200" dirty="0" smtClean="0"/>
              <a:t>Users Selects Music RD. </a:t>
            </a:r>
            <a:endParaRPr lang="en-US" sz="3200" dirty="0"/>
          </a:p>
        </p:txBody>
      </p:sp>
      <p:sp>
        <p:nvSpPr>
          <p:cNvPr id="5" name="Diamond 4"/>
          <p:cNvSpPr/>
          <p:nvPr/>
        </p:nvSpPr>
        <p:spPr>
          <a:xfrm>
            <a:off x="3854245" y="1376516"/>
            <a:ext cx="117495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Jobe</a:t>
            </a:r>
            <a:endParaRPr lang="en-US" sz="1400" dirty="0"/>
          </a:p>
        </p:txBody>
      </p:sp>
      <p:sp>
        <p:nvSpPr>
          <p:cNvPr id="10" name="Music"/>
          <p:cNvSpPr>
            <a:spLocks noEditPoints="1" noChangeArrowheads="1"/>
          </p:cNvSpPr>
          <p:nvPr/>
        </p:nvSpPr>
        <p:spPr bwMode="auto">
          <a:xfrm>
            <a:off x="3962400" y="4582434"/>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1" name="Music"/>
          <p:cNvSpPr>
            <a:spLocks noEditPoints="1" noChangeArrowheads="1"/>
          </p:cNvSpPr>
          <p:nvPr/>
        </p:nvSpPr>
        <p:spPr bwMode="auto">
          <a:xfrm>
            <a:off x="3962401" y="386944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Music"/>
          <p:cNvSpPr>
            <a:spLocks noEditPoints="1" noChangeArrowheads="1"/>
          </p:cNvSpPr>
          <p:nvPr/>
        </p:nvSpPr>
        <p:spPr bwMode="auto">
          <a:xfrm>
            <a:off x="3962401" y="3077180"/>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33400" y="5557354"/>
            <a:ext cx="7162800" cy="338554"/>
          </a:xfrm>
          <a:prstGeom prst="rect">
            <a:avLst/>
          </a:prstGeom>
          <a:noFill/>
        </p:spPr>
        <p:txBody>
          <a:bodyPr wrap="square" rtlCol="0">
            <a:spAutoFit/>
          </a:bodyPr>
          <a:lstStyle/>
          <a:p>
            <a:r>
              <a:rPr lang="en-US" sz="1600" dirty="0" smtClean="0"/>
              <a:t>If user selects the Bar it will redirect to Bar</a:t>
            </a:r>
            <a:endParaRPr lang="en-US" sz="1600" dirty="0"/>
          </a:p>
        </p:txBody>
      </p:sp>
      <p:pic>
        <p:nvPicPr>
          <p:cNvPr id="6146" name="Picture 2" descr="C:\Users\Owner\AppData\Local\Microsoft\Windows\Temporary Internet Files\Content.IE5\EXC4FG5O\alcohol-17118_64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6047" y="1624620"/>
            <a:ext cx="1315141" cy="87539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stCxn id="5" idx="1"/>
          </p:cNvCxnSpPr>
          <p:nvPr/>
        </p:nvCxnSpPr>
        <p:spPr>
          <a:xfrm flipH="1">
            <a:off x="3124200" y="2062316"/>
            <a:ext cx="730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1428135" cy="142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endCxn id="13" idx="1"/>
          </p:cNvCxnSpPr>
          <p:nvPr/>
        </p:nvCxnSpPr>
        <p:spPr>
          <a:xfrm flipV="1">
            <a:off x="5181600" y="1933268"/>
            <a:ext cx="533400" cy="129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42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3516"/>
            <a:ext cx="8229600" cy="1143000"/>
          </a:xfrm>
        </p:spPr>
        <p:txBody>
          <a:bodyPr>
            <a:normAutofit/>
          </a:bodyPr>
          <a:lstStyle/>
          <a:p>
            <a:r>
              <a:rPr lang="en-US" sz="3200" dirty="0" smtClean="0"/>
              <a:t>Users Selects Music RD. </a:t>
            </a:r>
            <a:endParaRPr lang="en-US" sz="3200" dirty="0"/>
          </a:p>
        </p:txBody>
      </p:sp>
      <p:sp>
        <p:nvSpPr>
          <p:cNvPr id="5" name="Diamond 4"/>
          <p:cNvSpPr/>
          <p:nvPr/>
        </p:nvSpPr>
        <p:spPr>
          <a:xfrm>
            <a:off x="2286000" y="2590800"/>
            <a:ext cx="18288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Jobe</a:t>
            </a:r>
            <a:endParaRPr lang="en-US" sz="1400" dirty="0" smtClean="0"/>
          </a:p>
          <a:p>
            <a:pPr algn="ctr"/>
            <a:r>
              <a:rPr lang="en-US" sz="1400" dirty="0" smtClean="0"/>
              <a:t>12/15/15</a:t>
            </a:r>
          </a:p>
        </p:txBody>
      </p:sp>
      <p:sp>
        <p:nvSpPr>
          <p:cNvPr id="21" name="TextBox 20"/>
          <p:cNvSpPr txBox="1"/>
          <p:nvPr/>
        </p:nvSpPr>
        <p:spPr>
          <a:xfrm>
            <a:off x="533400" y="5557354"/>
            <a:ext cx="7543800" cy="584775"/>
          </a:xfrm>
          <a:prstGeom prst="rect">
            <a:avLst/>
          </a:prstGeom>
          <a:noFill/>
        </p:spPr>
        <p:txBody>
          <a:bodyPr wrap="square" rtlCol="0">
            <a:spAutoFit/>
          </a:bodyPr>
          <a:lstStyle/>
          <a:p>
            <a:r>
              <a:rPr lang="en-US" sz="1600" dirty="0" smtClean="0"/>
              <a:t>If Musician is playing a paying bar and an event.  Bar can list all musicians and dates.  If other musicians are subscribers It can link to their music Corner by clicking</a:t>
            </a:r>
            <a:endParaRPr lang="en-US" sz="1600" dirty="0"/>
          </a:p>
        </p:txBody>
      </p:sp>
      <p:pic>
        <p:nvPicPr>
          <p:cNvPr id="6146" name="Picture 2" descr="C:\Users\Owner\AppData\Local\Microsoft\Windows\Temporary Internet Files\Content.IE5\EXC4FG5O\alcohol-17118_64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7228" y="1272955"/>
            <a:ext cx="1315141" cy="875391"/>
          </a:xfrm>
          <a:prstGeom prst="rect">
            <a:avLst/>
          </a:prstGeom>
          <a:noFill/>
          <a:extLst>
            <a:ext uri="{909E8E84-426E-40DD-AFC4-6F175D3DCCD1}">
              <a14:hiddenFill xmlns:a14="http://schemas.microsoft.com/office/drawing/2010/main">
                <a:solidFill>
                  <a:srgbClr val="FFFFFF"/>
                </a:solidFill>
              </a14:hiddenFill>
            </a:ext>
          </a:extLst>
        </p:spPr>
      </p:pic>
      <p:sp>
        <p:nvSpPr>
          <p:cNvPr id="14" name="Diamond 13"/>
          <p:cNvSpPr/>
          <p:nvPr/>
        </p:nvSpPr>
        <p:spPr>
          <a:xfrm>
            <a:off x="4772369" y="2590800"/>
            <a:ext cx="117495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Ouija</a:t>
            </a:r>
          </a:p>
          <a:p>
            <a:pPr algn="ctr"/>
            <a:r>
              <a:rPr lang="en-US" sz="1400" dirty="0" smtClean="0"/>
              <a:t>1/5/16</a:t>
            </a:r>
            <a:endParaRPr lang="en-US" sz="1400" dirty="0"/>
          </a:p>
        </p:txBody>
      </p:sp>
      <p:sp>
        <p:nvSpPr>
          <p:cNvPr id="15" name="Diamond 14"/>
          <p:cNvSpPr/>
          <p:nvPr/>
        </p:nvSpPr>
        <p:spPr>
          <a:xfrm>
            <a:off x="3723965" y="3810000"/>
            <a:ext cx="138143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Bob</a:t>
            </a:r>
          </a:p>
          <a:p>
            <a:pPr algn="ctr"/>
            <a:r>
              <a:rPr lang="en-US" sz="1400" dirty="0" smtClean="0"/>
              <a:t>3/7/15</a:t>
            </a:r>
            <a:endParaRPr lang="en-US" sz="1400" dirty="0"/>
          </a:p>
        </p:txBody>
      </p:sp>
      <p:cxnSp>
        <p:nvCxnSpPr>
          <p:cNvPr id="19" name="Straight Arrow Connector 18"/>
          <p:cNvCxnSpPr>
            <a:stCxn id="5" idx="0"/>
            <a:endCxn id="6146" idx="1"/>
          </p:cNvCxnSpPr>
          <p:nvPr/>
        </p:nvCxnSpPr>
        <p:spPr>
          <a:xfrm flipV="1">
            <a:off x="3200400" y="1710651"/>
            <a:ext cx="256828" cy="88014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4" idx="0"/>
          </p:cNvCxnSpPr>
          <p:nvPr/>
        </p:nvCxnSpPr>
        <p:spPr>
          <a:xfrm>
            <a:off x="4191000" y="2286000"/>
            <a:ext cx="1168847"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59846" y="4495800"/>
            <a:ext cx="3022154" cy="1200329"/>
          </a:xfrm>
          <a:prstGeom prst="rect">
            <a:avLst/>
          </a:prstGeom>
          <a:noFill/>
        </p:spPr>
        <p:txBody>
          <a:bodyPr wrap="square" rtlCol="0">
            <a:spAutoFit/>
          </a:bodyPr>
          <a:lstStyle/>
          <a:p>
            <a:r>
              <a:rPr lang="en-US" dirty="0" smtClean="0"/>
              <a:t>Bob is not a paying subscriber.  This maybe advantageous to us. Bob may notice he can upload his music</a:t>
            </a:r>
            <a:endParaRPr lang="en-US" dirty="0"/>
          </a:p>
        </p:txBody>
      </p:sp>
      <p:sp>
        <p:nvSpPr>
          <p:cNvPr id="3" name="TextBox 2"/>
          <p:cNvSpPr txBox="1"/>
          <p:nvPr/>
        </p:nvSpPr>
        <p:spPr>
          <a:xfrm>
            <a:off x="228600" y="990600"/>
            <a:ext cx="1447800" cy="1754326"/>
          </a:xfrm>
          <a:prstGeom prst="rect">
            <a:avLst/>
          </a:prstGeom>
          <a:noFill/>
        </p:spPr>
        <p:txBody>
          <a:bodyPr wrap="square" rtlCol="0">
            <a:spAutoFit/>
          </a:bodyPr>
          <a:lstStyle/>
          <a:p>
            <a:r>
              <a:rPr lang="en-US" dirty="0" smtClean="0">
                <a:solidFill>
                  <a:srgbClr val="FF0000"/>
                </a:solidFill>
              </a:rPr>
              <a:t>Who is Bob?  This doesn’t make sense/needs additional clarification</a:t>
            </a:r>
            <a:endParaRPr lang="en-US" dirty="0">
              <a:solidFill>
                <a:srgbClr val="FF0000"/>
              </a:solidFill>
            </a:endParaRPr>
          </a:p>
        </p:txBody>
      </p:sp>
    </p:spTree>
    <p:extLst>
      <p:ext uri="{BB962C8B-B14F-4D97-AF65-F5344CB8AC3E}">
        <p14:creationId xmlns:p14="http://schemas.microsoft.com/office/powerpoint/2010/main" val="104742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grow the business</a:t>
            </a:r>
            <a:endParaRPr lang="en-US" dirty="0"/>
          </a:p>
        </p:txBody>
      </p:sp>
      <p:sp>
        <p:nvSpPr>
          <p:cNvPr id="3" name="Content Placeholder 2"/>
          <p:cNvSpPr>
            <a:spLocks noGrp="1"/>
          </p:cNvSpPr>
          <p:nvPr>
            <p:ph idx="1"/>
          </p:nvPr>
        </p:nvSpPr>
        <p:spPr/>
        <p:txBody>
          <a:bodyPr/>
          <a:lstStyle/>
          <a:p>
            <a:pPr marL="0" indent="0">
              <a:buNone/>
            </a:pPr>
            <a:r>
              <a:rPr lang="en-US" dirty="0" smtClean="0"/>
              <a:t>Phase 1</a:t>
            </a:r>
          </a:p>
          <a:p>
            <a:r>
              <a:rPr lang="en-US" sz="2400" dirty="0" smtClean="0"/>
              <a:t>Business Development</a:t>
            </a:r>
          </a:p>
          <a:p>
            <a:r>
              <a:rPr lang="en-US" sz="2400" dirty="0" smtClean="0"/>
              <a:t>Sales</a:t>
            </a:r>
          </a:p>
          <a:p>
            <a:r>
              <a:rPr lang="en-US" sz="2400" dirty="0" smtClean="0"/>
              <a:t>Affiliate </a:t>
            </a:r>
            <a:r>
              <a:rPr lang="en-US" sz="2400" dirty="0" smtClean="0"/>
              <a:t>program</a:t>
            </a:r>
          </a:p>
          <a:p>
            <a:r>
              <a:rPr lang="en-US" sz="2400" dirty="0" smtClean="0"/>
              <a:t>Viral Marketing </a:t>
            </a:r>
          </a:p>
          <a:p>
            <a:r>
              <a:rPr lang="en-US" sz="2400" dirty="0" smtClean="0"/>
              <a:t>Existing Platforms</a:t>
            </a:r>
          </a:p>
          <a:p>
            <a:pPr marL="0" indent="0">
              <a:buNone/>
            </a:pPr>
            <a:endParaRPr lang="en-US" sz="2400" dirty="0"/>
          </a:p>
        </p:txBody>
      </p:sp>
    </p:spTree>
    <p:extLst>
      <p:ext uri="{BB962C8B-B14F-4D97-AF65-F5344CB8AC3E}">
        <p14:creationId xmlns:p14="http://schemas.microsoft.com/office/powerpoint/2010/main" val="17990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Corners	</a:t>
            </a:r>
            <a:endParaRPr lang="en-US" dirty="0"/>
          </a:p>
        </p:txBody>
      </p:sp>
      <p:sp>
        <p:nvSpPr>
          <p:cNvPr id="3" name="Content Placeholder 2"/>
          <p:cNvSpPr>
            <a:spLocks noGrp="1"/>
          </p:cNvSpPr>
          <p:nvPr>
            <p:ph sz="half" idx="1"/>
          </p:nvPr>
        </p:nvSpPr>
        <p:spPr>
          <a:xfrm>
            <a:off x="457200" y="1600200"/>
            <a:ext cx="8077200" cy="4525963"/>
          </a:xfrm>
        </p:spPr>
        <p:txBody>
          <a:bodyPr/>
          <a:lstStyle/>
          <a:p>
            <a:pPr marL="0" indent="0">
              <a:buNone/>
            </a:pPr>
            <a:r>
              <a:rPr lang="en-US" dirty="0" smtClean="0"/>
              <a:t>Hypothesis – The Subscriber</a:t>
            </a:r>
          </a:p>
          <a:p>
            <a:r>
              <a:rPr lang="en-US" sz="2400" dirty="0" smtClean="0"/>
              <a:t>There are thousands of people who are passionate about what they do.  This could be a </a:t>
            </a:r>
            <a:r>
              <a:rPr lang="en-US" sz="2400" dirty="0" err="1" smtClean="0"/>
              <a:t>DIYer</a:t>
            </a:r>
            <a:r>
              <a:rPr lang="en-US" sz="2400" dirty="0" smtClean="0"/>
              <a:t> who builds things during the weekend, the starving artist, boutique farmer, mom and pop restaurant.</a:t>
            </a:r>
          </a:p>
          <a:p>
            <a:r>
              <a:rPr lang="en-US" sz="2400" dirty="0" smtClean="0"/>
              <a:t>Unlike big box stores their resources are very </a:t>
            </a:r>
            <a:r>
              <a:rPr lang="en-US" sz="2400" dirty="0" smtClean="0"/>
              <a:t>limited</a:t>
            </a:r>
            <a:endParaRPr lang="en-US" sz="2400" dirty="0"/>
          </a:p>
        </p:txBody>
      </p:sp>
    </p:spTree>
    <p:extLst>
      <p:ext uri="{BB962C8B-B14F-4D97-AF65-F5344CB8AC3E}">
        <p14:creationId xmlns:p14="http://schemas.microsoft.com/office/powerpoint/2010/main" val="56880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to Grow the Business – Business Development</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t>Meet with Sponsors and subscribers and tell them your story</a:t>
            </a:r>
          </a:p>
          <a:p>
            <a:pPr lvl="1"/>
            <a:r>
              <a:rPr lang="en-US" dirty="0" smtClean="0"/>
              <a:t>Help them understand  and see their pain</a:t>
            </a:r>
          </a:p>
          <a:p>
            <a:pPr lvl="1"/>
            <a:r>
              <a:rPr lang="en-US" dirty="0" smtClean="0"/>
              <a:t>Show them what we are doing.  Individually you would have to pay an army to get found on the internet.</a:t>
            </a:r>
          </a:p>
          <a:p>
            <a:pPr lvl="1"/>
            <a:r>
              <a:rPr lang="en-US" dirty="0" smtClean="0"/>
              <a:t>Cooperatively we will be your means to be found</a:t>
            </a:r>
          </a:p>
          <a:p>
            <a:r>
              <a:rPr lang="en-US" dirty="0" smtClean="0"/>
              <a:t>Start with a subset from each corner you love and help them by offering it for free. </a:t>
            </a:r>
          </a:p>
          <a:p>
            <a:r>
              <a:rPr lang="en-US" dirty="0" smtClean="0"/>
              <a:t>Ask friends in different states their favorite local places in our corners.</a:t>
            </a:r>
          </a:p>
          <a:p>
            <a:r>
              <a:rPr lang="en-US" dirty="0" smtClean="0"/>
              <a:t>Goal:  </a:t>
            </a:r>
            <a:r>
              <a:rPr lang="en-US" dirty="0" smtClean="0"/>
              <a:t>To </a:t>
            </a:r>
            <a:r>
              <a:rPr lang="en-US" dirty="0" smtClean="0"/>
              <a:t>get into the majority of states </a:t>
            </a:r>
          </a:p>
        </p:txBody>
      </p:sp>
    </p:spTree>
    <p:extLst>
      <p:ext uri="{BB962C8B-B14F-4D97-AF65-F5344CB8AC3E}">
        <p14:creationId xmlns:p14="http://schemas.microsoft.com/office/powerpoint/2010/main" val="2897176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a:t>
            </a:r>
            <a:endParaRPr lang="en-US" dirty="0"/>
          </a:p>
        </p:txBody>
      </p:sp>
      <p:sp>
        <p:nvSpPr>
          <p:cNvPr id="3" name="Content Placeholder 2"/>
          <p:cNvSpPr>
            <a:spLocks noGrp="1"/>
          </p:cNvSpPr>
          <p:nvPr>
            <p:ph idx="1"/>
          </p:nvPr>
        </p:nvSpPr>
        <p:spPr/>
        <p:txBody>
          <a:bodyPr/>
          <a:lstStyle/>
          <a:p>
            <a:r>
              <a:rPr lang="en-US" dirty="0" smtClean="0"/>
              <a:t>Go to events, listen to music, meet the people and talk with them.  </a:t>
            </a:r>
          </a:p>
          <a:p>
            <a:r>
              <a:rPr lang="en-US" dirty="0" smtClean="0"/>
              <a:t>Give them our cards. </a:t>
            </a:r>
            <a:r>
              <a:rPr lang="en-US" dirty="0"/>
              <a:t> </a:t>
            </a:r>
            <a:r>
              <a:rPr lang="en-US" dirty="0" smtClean="0"/>
              <a:t>This will direct them to the site for them to become either a subscriber or Sponsor</a:t>
            </a:r>
            <a:endParaRPr lang="en-US" dirty="0"/>
          </a:p>
        </p:txBody>
      </p:sp>
    </p:spTree>
    <p:extLst>
      <p:ext uri="{BB962C8B-B14F-4D97-AF65-F5344CB8AC3E}">
        <p14:creationId xmlns:p14="http://schemas.microsoft.com/office/powerpoint/2010/main" val="2992305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Affiliate Program</a:t>
            </a:r>
            <a:endParaRPr lang="en-US" dirty="0"/>
          </a:p>
        </p:txBody>
      </p:sp>
      <p:sp>
        <p:nvSpPr>
          <p:cNvPr id="3" name="Content Placeholder 2"/>
          <p:cNvSpPr>
            <a:spLocks noGrp="1"/>
          </p:cNvSpPr>
          <p:nvPr>
            <p:ph idx="1"/>
          </p:nvPr>
        </p:nvSpPr>
        <p:spPr/>
        <p:txBody>
          <a:bodyPr/>
          <a:lstStyle/>
          <a:p>
            <a:r>
              <a:rPr lang="en-US" dirty="0" smtClean="0"/>
              <a:t>Build a relationship with business card manufacturer.  Help her understand I need a huge discount for new subscribers because we are going to give it to them for free.  You then will get to charge for renewals.  I am introducing you to new customers. </a:t>
            </a:r>
          </a:p>
          <a:p>
            <a:r>
              <a:rPr lang="en-US" dirty="0" smtClean="0"/>
              <a:t>For subscribers provide them 100 business Cards for free</a:t>
            </a:r>
            <a:endParaRPr lang="en-US" dirty="0"/>
          </a:p>
        </p:txBody>
      </p:sp>
    </p:spTree>
    <p:extLst>
      <p:ext uri="{BB962C8B-B14F-4D97-AF65-F5344CB8AC3E}">
        <p14:creationId xmlns:p14="http://schemas.microsoft.com/office/powerpoint/2010/main" val="2703954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Affiliate program</a:t>
            </a:r>
            <a:endParaRPr lang="en-US" dirty="0"/>
          </a:p>
        </p:txBody>
      </p:sp>
      <p:sp>
        <p:nvSpPr>
          <p:cNvPr id="5" name="Rectangle 4"/>
          <p:cNvSpPr/>
          <p:nvPr/>
        </p:nvSpPr>
        <p:spPr>
          <a:xfrm>
            <a:off x="1219200" y="1526426"/>
            <a:ext cx="5638800" cy="1477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p>
          <a:p>
            <a:pPr algn="ctr"/>
            <a:r>
              <a:rPr lang="en-US" dirty="0" smtClean="0">
                <a:solidFill>
                  <a:schemeClr val="tx1"/>
                </a:solidFill>
              </a:rPr>
              <a:t>Phone:</a:t>
            </a:r>
          </a:p>
          <a:p>
            <a:pPr algn="ctr"/>
            <a:r>
              <a:rPr lang="en-US" dirty="0" smtClean="0">
                <a:solidFill>
                  <a:schemeClr val="tx1"/>
                </a:solidFill>
              </a:rPr>
              <a:t>Email:</a:t>
            </a:r>
          </a:p>
          <a:p>
            <a:pPr algn="ctr"/>
            <a:r>
              <a:rPr lang="en-US" dirty="0" smtClean="0">
                <a:solidFill>
                  <a:schemeClr val="tx1"/>
                </a:solidFill>
              </a:rPr>
              <a:t>Website: </a:t>
            </a:r>
            <a:r>
              <a:rPr lang="en-US" dirty="0" smtClean="0">
                <a:solidFill>
                  <a:schemeClr val="tx1"/>
                </a:solidFill>
                <a:hlinkClick r:id="rId2"/>
              </a:rPr>
              <a:t>www.localcorners.com</a:t>
            </a:r>
            <a:endParaRPr lang="en-US" dirty="0" smtClean="0">
              <a:solidFill>
                <a:schemeClr val="tx1"/>
              </a:solidFill>
            </a:endParaRPr>
          </a:p>
          <a:p>
            <a:pPr algn="ctr"/>
            <a:r>
              <a:rPr lang="en-US" dirty="0" smtClean="0">
                <a:solidFill>
                  <a:schemeClr val="tx1"/>
                </a:solidFill>
              </a:rPr>
              <a:t>Search:58690</a:t>
            </a:r>
            <a:endParaRPr lang="en-US" dirty="0">
              <a:solidFill>
                <a:schemeClr val="tx1"/>
              </a:solidFill>
            </a:endParaRPr>
          </a:p>
        </p:txBody>
      </p:sp>
      <p:pic>
        <p:nvPicPr>
          <p:cNvPr id="7171" name="Picture 3" descr="C:\Users\Owner\AppData\Local\Microsoft\Windows\Temporary Internet Files\Content.IE5\EXC4FG5O\Street-Sign-psd1287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55490"/>
            <a:ext cx="119062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Owner\AppData\Local\Microsoft\Windows\Temporary Internet Files\Content.IE5\EXC4FG5O\Street-Sign-psd1287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55490"/>
            <a:ext cx="1143000" cy="12191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2000" y="3352800"/>
            <a:ext cx="6629400" cy="646331"/>
          </a:xfrm>
          <a:prstGeom prst="rect">
            <a:avLst/>
          </a:prstGeom>
          <a:noFill/>
        </p:spPr>
        <p:txBody>
          <a:bodyPr wrap="square" rtlCol="0">
            <a:spAutoFit/>
          </a:bodyPr>
          <a:lstStyle/>
          <a:p>
            <a:r>
              <a:rPr lang="en-US" dirty="0" smtClean="0"/>
              <a:t>I want to go with a random generated number so it takes people to the main page.  The user will be able to search off the number.  </a:t>
            </a:r>
            <a:endParaRPr lang="en-US" dirty="0"/>
          </a:p>
        </p:txBody>
      </p:sp>
    </p:spTree>
    <p:extLst>
      <p:ext uri="{BB962C8B-B14F-4D97-AF65-F5344CB8AC3E}">
        <p14:creationId xmlns:p14="http://schemas.microsoft.com/office/powerpoint/2010/main" val="3721345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Viral Marketing</a:t>
            </a:r>
            <a:endParaRPr lang="en-US" dirty="0"/>
          </a:p>
        </p:txBody>
      </p:sp>
      <p:sp>
        <p:nvSpPr>
          <p:cNvPr id="3" name="Content Placeholder 2"/>
          <p:cNvSpPr>
            <a:spLocks noGrp="1"/>
          </p:cNvSpPr>
          <p:nvPr>
            <p:ph idx="1"/>
          </p:nvPr>
        </p:nvSpPr>
        <p:spPr/>
        <p:txBody>
          <a:bodyPr>
            <a:normAutofit lnSpcReduction="10000"/>
          </a:bodyPr>
          <a:lstStyle/>
          <a:p>
            <a:r>
              <a:rPr lang="en-US" dirty="0" smtClean="0"/>
              <a:t>As the illustrations in the scenarios above showed there are numerous opportunities to create loops. </a:t>
            </a:r>
          </a:p>
          <a:p>
            <a:r>
              <a:rPr lang="en-US" dirty="0" smtClean="0"/>
              <a:t>Sponsors actually have an interest in their renters subscribing because creates more opportunities for people to go to their corner, more foot traffic</a:t>
            </a:r>
          </a:p>
          <a:p>
            <a:r>
              <a:rPr lang="en-US" dirty="0" smtClean="0"/>
              <a:t>Subscribers will want people they rent from to be a sponsor because of the name</a:t>
            </a:r>
          </a:p>
          <a:p>
            <a:endParaRPr lang="en-US" dirty="0"/>
          </a:p>
        </p:txBody>
      </p:sp>
    </p:spTree>
    <p:extLst>
      <p:ext uri="{BB962C8B-B14F-4D97-AF65-F5344CB8AC3E}">
        <p14:creationId xmlns:p14="http://schemas.microsoft.com/office/powerpoint/2010/main" val="1286841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Platforms</a:t>
            </a:r>
            <a:endParaRPr lang="en-US" dirty="0"/>
          </a:p>
        </p:txBody>
      </p:sp>
      <p:sp>
        <p:nvSpPr>
          <p:cNvPr id="3" name="Content Placeholder 2"/>
          <p:cNvSpPr>
            <a:spLocks noGrp="1"/>
          </p:cNvSpPr>
          <p:nvPr>
            <p:ph idx="1"/>
          </p:nvPr>
        </p:nvSpPr>
        <p:spPr/>
        <p:txBody>
          <a:bodyPr/>
          <a:lstStyle/>
          <a:p>
            <a:r>
              <a:rPr lang="en-US" dirty="0" smtClean="0"/>
              <a:t>This one is all you David!!!</a:t>
            </a:r>
            <a:endParaRPr lang="en-US" dirty="0"/>
          </a:p>
        </p:txBody>
      </p:sp>
    </p:spTree>
    <p:extLst>
      <p:ext uri="{BB962C8B-B14F-4D97-AF65-F5344CB8AC3E}">
        <p14:creationId xmlns:p14="http://schemas.microsoft.com/office/powerpoint/2010/main" val="2638499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Blogs</a:t>
            </a:r>
            <a:endParaRPr lang="en-US" dirty="0"/>
          </a:p>
        </p:txBody>
      </p:sp>
      <p:sp>
        <p:nvSpPr>
          <p:cNvPr id="3" name="Content Placeholder 2"/>
          <p:cNvSpPr>
            <a:spLocks noGrp="1"/>
          </p:cNvSpPr>
          <p:nvPr>
            <p:ph idx="1"/>
          </p:nvPr>
        </p:nvSpPr>
        <p:spPr/>
        <p:txBody>
          <a:bodyPr/>
          <a:lstStyle/>
          <a:p>
            <a:pPr marL="0" indent="0">
              <a:buNone/>
            </a:pPr>
            <a:r>
              <a:rPr lang="en-US" dirty="0" smtClean="0"/>
              <a:t>Find the blogs that focus on our corners.</a:t>
            </a:r>
          </a:p>
          <a:p>
            <a:pPr marL="0" indent="0">
              <a:buNone/>
            </a:pPr>
            <a:r>
              <a:rPr lang="en-US" dirty="0" smtClean="0"/>
              <a:t>Reach out to them…especially if they actually have successful advertising on their site.  Need to determine what is successful advertising.  Need to figure out their following</a:t>
            </a:r>
            <a:endParaRPr lang="en-US" dirty="0"/>
          </a:p>
        </p:txBody>
      </p:sp>
    </p:spTree>
    <p:extLst>
      <p:ext uri="{BB962C8B-B14F-4D97-AF65-F5344CB8AC3E}">
        <p14:creationId xmlns:p14="http://schemas.microsoft.com/office/powerpoint/2010/main" val="4001579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Phase I</a:t>
            </a:r>
            <a:endParaRPr lang="en-US" dirty="0"/>
          </a:p>
        </p:txBody>
      </p:sp>
      <p:sp>
        <p:nvSpPr>
          <p:cNvPr id="3" name="Content Placeholder 2"/>
          <p:cNvSpPr>
            <a:spLocks noGrp="1"/>
          </p:cNvSpPr>
          <p:nvPr>
            <p:ph idx="1"/>
          </p:nvPr>
        </p:nvSpPr>
        <p:spPr/>
        <p:txBody>
          <a:bodyPr>
            <a:normAutofit/>
          </a:bodyPr>
          <a:lstStyle/>
          <a:p>
            <a:r>
              <a:rPr lang="en-US" dirty="0" smtClean="0"/>
              <a:t>Users can choose to either start search by</a:t>
            </a:r>
          </a:p>
          <a:p>
            <a:pPr lvl="1"/>
            <a:r>
              <a:rPr lang="en-US" dirty="0" smtClean="0"/>
              <a:t>Zip Code or proximity</a:t>
            </a:r>
          </a:p>
          <a:p>
            <a:pPr lvl="1"/>
            <a:r>
              <a:rPr lang="en-US" dirty="0" smtClean="0"/>
              <a:t>Tracker Number</a:t>
            </a:r>
          </a:p>
          <a:p>
            <a:r>
              <a:rPr lang="en-US" dirty="0" smtClean="0"/>
              <a:t>Or By Corner</a:t>
            </a:r>
          </a:p>
          <a:p>
            <a:pPr lvl="1"/>
            <a:r>
              <a:rPr lang="en-US" dirty="0" smtClean="0"/>
              <a:t>Once a corner is selected they will need to input</a:t>
            </a:r>
          </a:p>
          <a:p>
            <a:pPr lvl="2"/>
            <a:r>
              <a:rPr lang="en-US" dirty="0" smtClean="0"/>
              <a:t>Zip, proximity or tracker</a:t>
            </a:r>
          </a:p>
        </p:txBody>
      </p:sp>
    </p:spTree>
    <p:extLst>
      <p:ext uri="{BB962C8B-B14F-4D97-AF65-F5344CB8AC3E}">
        <p14:creationId xmlns:p14="http://schemas.microsoft.com/office/powerpoint/2010/main" val="35073280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Search Phase II</a:t>
            </a:r>
            <a:endParaRPr lang="en-US" dirty="0"/>
          </a:p>
        </p:txBody>
      </p:sp>
      <p:sp>
        <p:nvSpPr>
          <p:cNvPr id="3" name="Content Placeholder 2"/>
          <p:cNvSpPr>
            <a:spLocks noGrp="1"/>
          </p:cNvSpPr>
          <p:nvPr>
            <p:ph idx="1"/>
          </p:nvPr>
        </p:nvSpPr>
        <p:spPr/>
        <p:txBody>
          <a:bodyPr/>
          <a:lstStyle/>
          <a:p>
            <a:r>
              <a:rPr lang="en-US" dirty="0" smtClean="0"/>
              <a:t>As the corners </a:t>
            </a:r>
            <a:r>
              <a:rPr lang="en-US" dirty="0" smtClean="0"/>
              <a:t>grow, </a:t>
            </a:r>
            <a:r>
              <a:rPr lang="en-US" dirty="0" smtClean="0"/>
              <a:t>there will be too much for people to search and our phase I will become obsolete.  </a:t>
            </a:r>
          </a:p>
          <a:p>
            <a:r>
              <a:rPr lang="en-US" dirty="0" smtClean="0"/>
              <a:t>To accommodate this we will need to enhance our search engine.</a:t>
            </a:r>
          </a:p>
          <a:p>
            <a:r>
              <a:rPr lang="en-US" dirty="0" smtClean="0"/>
              <a:t>When sponsors and subscribers </a:t>
            </a:r>
            <a:r>
              <a:rPr lang="en-US" dirty="0" smtClean="0"/>
              <a:t>purchase, </a:t>
            </a:r>
            <a:r>
              <a:rPr lang="en-US" dirty="0" smtClean="0"/>
              <a:t>we need to capture what their genre is</a:t>
            </a:r>
          </a:p>
          <a:p>
            <a:r>
              <a:rPr lang="en-US" dirty="0" smtClean="0"/>
              <a:t>The same applies to customers</a:t>
            </a:r>
            <a:endParaRPr lang="en-US" dirty="0"/>
          </a:p>
        </p:txBody>
      </p:sp>
    </p:spTree>
    <p:extLst>
      <p:ext uri="{BB962C8B-B14F-4D97-AF65-F5344CB8AC3E}">
        <p14:creationId xmlns:p14="http://schemas.microsoft.com/office/powerpoint/2010/main" val="1703916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Search Phase II - Keywords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Select Corner</a:t>
            </a:r>
          </a:p>
          <a:p>
            <a:pPr lvl="1"/>
            <a:r>
              <a:rPr lang="en-US" dirty="0" smtClean="0"/>
              <a:t>Keyword searches within Corners</a:t>
            </a:r>
          </a:p>
          <a:p>
            <a:pPr lvl="2"/>
            <a:r>
              <a:rPr lang="en-US" dirty="0" smtClean="0"/>
              <a:t>Ex:  Music = jazz, reggae, trance, </a:t>
            </a:r>
            <a:r>
              <a:rPr lang="en-US" dirty="0" err="1" smtClean="0"/>
              <a:t>etc</a:t>
            </a:r>
            <a:endParaRPr lang="en-US" dirty="0" smtClean="0"/>
          </a:p>
          <a:p>
            <a:pPr lvl="2"/>
            <a:r>
              <a:rPr lang="en-US" dirty="0" smtClean="0"/>
              <a:t>EX: Refinished = </a:t>
            </a:r>
            <a:r>
              <a:rPr lang="en-US" dirty="0" smtClean="0"/>
              <a:t>Shabby </a:t>
            </a:r>
            <a:r>
              <a:rPr lang="en-US" dirty="0" err="1" smtClean="0"/>
              <a:t>chique</a:t>
            </a:r>
            <a:r>
              <a:rPr lang="en-US" dirty="0" smtClean="0"/>
              <a:t>, </a:t>
            </a:r>
            <a:r>
              <a:rPr lang="en-US" dirty="0"/>
              <a:t>F</a:t>
            </a:r>
            <a:r>
              <a:rPr lang="en-US" dirty="0" smtClean="0"/>
              <a:t>rench</a:t>
            </a:r>
            <a:r>
              <a:rPr lang="en-US" dirty="0" smtClean="0"/>
              <a:t>, rustic, </a:t>
            </a:r>
            <a:r>
              <a:rPr lang="en-US" dirty="0" smtClean="0"/>
              <a:t>contemporary, traditional</a:t>
            </a:r>
            <a:endParaRPr lang="en-US" dirty="0" smtClean="0"/>
          </a:p>
          <a:p>
            <a:pPr lvl="2"/>
            <a:r>
              <a:rPr lang="en-US" dirty="0" smtClean="0"/>
              <a:t>Handmade = wood, cement, cloth, metal</a:t>
            </a:r>
          </a:p>
          <a:p>
            <a:pPr lvl="2"/>
            <a:r>
              <a:rPr lang="en-US" dirty="0" smtClean="0"/>
              <a:t>Art = abstract, contemporary canvas, </a:t>
            </a:r>
            <a:r>
              <a:rPr lang="en-US" dirty="0" smtClean="0"/>
              <a:t>paper, sketch</a:t>
            </a:r>
            <a:endParaRPr lang="en-US" dirty="0" smtClean="0"/>
          </a:p>
          <a:p>
            <a:pPr lvl="2"/>
            <a:r>
              <a:rPr lang="en-US" dirty="0" smtClean="0"/>
              <a:t>Restaurant = American, </a:t>
            </a:r>
            <a:r>
              <a:rPr lang="en-US" dirty="0" err="1" smtClean="0"/>
              <a:t>italian</a:t>
            </a:r>
            <a:r>
              <a:rPr lang="en-US" dirty="0" smtClean="0"/>
              <a:t>, bistro, gas pub</a:t>
            </a:r>
          </a:p>
          <a:p>
            <a:pPr lvl="2"/>
            <a:r>
              <a:rPr lang="en-US" dirty="0" smtClean="0"/>
              <a:t>DIY – wood, cement, metal</a:t>
            </a:r>
          </a:p>
          <a:p>
            <a:pPr lvl="2"/>
            <a:r>
              <a:rPr lang="en-US" dirty="0" smtClean="0"/>
              <a:t>Events – free, fee, active, </a:t>
            </a:r>
            <a:r>
              <a:rPr lang="en-US" dirty="0" smtClean="0"/>
              <a:t>non-profit</a:t>
            </a:r>
            <a:r>
              <a:rPr lang="en-US" dirty="0" smtClean="0"/>
              <a:t>, festival</a:t>
            </a:r>
          </a:p>
          <a:p>
            <a:pPr lvl="2"/>
            <a:r>
              <a:rPr lang="en-US" dirty="0" smtClean="0"/>
              <a:t>Farmers – Meat, veg, fruit, </a:t>
            </a:r>
            <a:r>
              <a:rPr lang="en-US" dirty="0" smtClean="0"/>
              <a:t>dairy</a:t>
            </a:r>
          </a:p>
          <a:p>
            <a:pPr lvl="3"/>
            <a:r>
              <a:rPr lang="en-US" dirty="0" smtClean="0"/>
              <a:t>Must want to set up distribution for the customer (customer comes out weekly to pick up their “order” or customer meets them at a local farmer’s market each week.</a:t>
            </a:r>
            <a:endParaRPr lang="en-US" dirty="0" smtClean="0"/>
          </a:p>
          <a:p>
            <a:pPr lvl="2"/>
            <a:endParaRPr lang="en-US" dirty="0" smtClean="0"/>
          </a:p>
        </p:txBody>
      </p:sp>
    </p:spTree>
    <p:extLst>
      <p:ext uri="{BB962C8B-B14F-4D97-AF65-F5344CB8AC3E}">
        <p14:creationId xmlns:p14="http://schemas.microsoft.com/office/powerpoint/2010/main" val="186031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Corners	</a:t>
            </a:r>
            <a:endParaRPr lang="en-US" dirty="0"/>
          </a:p>
        </p:txBody>
      </p:sp>
      <p:sp>
        <p:nvSpPr>
          <p:cNvPr id="3" name="Content Placeholder 2"/>
          <p:cNvSpPr>
            <a:spLocks noGrp="1"/>
          </p:cNvSpPr>
          <p:nvPr>
            <p:ph sz="half" idx="1"/>
          </p:nvPr>
        </p:nvSpPr>
        <p:spPr>
          <a:xfrm>
            <a:off x="457200" y="1143000"/>
            <a:ext cx="8077200" cy="5257800"/>
          </a:xfrm>
        </p:spPr>
        <p:txBody>
          <a:bodyPr>
            <a:normAutofit lnSpcReduction="10000"/>
          </a:bodyPr>
          <a:lstStyle/>
          <a:p>
            <a:pPr marL="0" indent="0">
              <a:buNone/>
            </a:pPr>
            <a:r>
              <a:rPr lang="en-US" dirty="0" smtClean="0"/>
              <a:t>Problem</a:t>
            </a:r>
          </a:p>
          <a:p>
            <a:r>
              <a:rPr lang="en-US" sz="2400" dirty="0" smtClean="0"/>
              <a:t>There are thousands of people who love to build and refinish furniture but struggle to sell it.</a:t>
            </a:r>
          </a:p>
          <a:p>
            <a:r>
              <a:rPr lang="en-US" sz="2400" dirty="0" smtClean="0"/>
              <a:t>There are thousands of local starving musicians and artists who produce amazing works but </a:t>
            </a:r>
            <a:r>
              <a:rPr lang="en-US" sz="2400" dirty="0" smtClean="0"/>
              <a:t>the public majority does not</a:t>
            </a:r>
            <a:r>
              <a:rPr lang="en-US" sz="2400" dirty="0" smtClean="0"/>
              <a:t> </a:t>
            </a:r>
            <a:r>
              <a:rPr lang="en-US" sz="2400" dirty="0" smtClean="0"/>
              <a:t>know of </a:t>
            </a:r>
            <a:r>
              <a:rPr lang="en-US" sz="2400" dirty="0" smtClean="0"/>
              <a:t>them.</a:t>
            </a:r>
            <a:endParaRPr lang="en-US" sz="2400" dirty="0" smtClean="0"/>
          </a:p>
          <a:p>
            <a:r>
              <a:rPr lang="en-US" sz="2400" dirty="0" smtClean="0"/>
              <a:t>There are thousands of “Mom and Pop” restaurants who cook some of the best food around but </a:t>
            </a:r>
            <a:r>
              <a:rPr lang="en-US" sz="2400" dirty="0" smtClean="0"/>
              <a:t>marketing is not their thing.  </a:t>
            </a:r>
            <a:r>
              <a:rPr lang="en-US" sz="2400" strike="sngStrike" dirty="0" smtClean="0"/>
              <a:t>no one taste </a:t>
            </a:r>
            <a:r>
              <a:rPr lang="en-US" sz="2400" strike="sngStrike" dirty="0" smtClean="0"/>
              <a:t>it.</a:t>
            </a:r>
          </a:p>
          <a:p>
            <a:r>
              <a:rPr lang="en-US" sz="2400" dirty="0" smtClean="0"/>
              <a:t>There are hundreds of </a:t>
            </a:r>
            <a:r>
              <a:rPr lang="en-US" sz="2400" dirty="0" smtClean="0"/>
              <a:t>homesteads growing </a:t>
            </a:r>
            <a:r>
              <a:rPr lang="en-US" sz="2400" dirty="0" smtClean="0"/>
              <a:t>their own food and would like to sell their excess.</a:t>
            </a:r>
          </a:p>
          <a:p>
            <a:r>
              <a:rPr lang="en-US" sz="2400" dirty="0" smtClean="0"/>
              <a:t>There are numerous events </a:t>
            </a:r>
            <a:r>
              <a:rPr lang="en-US" sz="2400" dirty="0" smtClean="0"/>
              <a:t>locals </a:t>
            </a:r>
            <a:r>
              <a:rPr lang="en-US" sz="2400" dirty="0" smtClean="0"/>
              <a:t>don’t know </a:t>
            </a:r>
            <a:r>
              <a:rPr lang="en-US" sz="2400" dirty="0" smtClean="0"/>
              <a:t>about unless they seek it out specifically</a:t>
            </a:r>
            <a:endParaRPr lang="en-US" sz="2400" dirty="0"/>
          </a:p>
        </p:txBody>
      </p:sp>
    </p:spTree>
    <p:extLst>
      <p:ext uri="{BB962C8B-B14F-4D97-AF65-F5344CB8AC3E}">
        <p14:creationId xmlns:p14="http://schemas.microsoft.com/office/powerpoint/2010/main" val="1689153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Search Phase II - Keywords</a:t>
            </a:r>
            <a:endParaRPr lang="en-US" dirty="0"/>
          </a:p>
        </p:txBody>
      </p:sp>
      <p:sp>
        <p:nvSpPr>
          <p:cNvPr id="3" name="Content Placeholder 2"/>
          <p:cNvSpPr>
            <a:spLocks noGrp="1"/>
          </p:cNvSpPr>
          <p:nvPr>
            <p:ph idx="1"/>
          </p:nvPr>
        </p:nvSpPr>
        <p:spPr/>
        <p:txBody>
          <a:bodyPr/>
          <a:lstStyle/>
          <a:p>
            <a:r>
              <a:rPr lang="en-US" dirty="0" smtClean="0"/>
              <a:t>Capture all successful keyword searches</a:t>
            </a:r>
          </a:p>
          <a:p>
            <a:r>
              <a:rPr lang="en-US" dirty="0" smtClean="0"/>
              <a:t>Capture all failed keyword searches, bounce against a spellcheck.  Add failed searches to auto correct</a:t>
            </a:r>
          </a:p>
          <a:p>
            <a:r>
              <a:rPr lang="en-US" dirty="0" smtClean="0"/>
              <a:t>Add missed keywords to database of keywords</a:t>
            </a:r>
          </a:p>
          <a:p>
            <a:r>
              <a:rPr lang="en-US" dirty="0" smtClean="0"/>
              <a:t>Create database off of words subscribers and sponsors use to describe their corners</a:t>
            </a:r>
            <a:endParaRPr lang="en-US" dirty="0"/>
          </a:p>
        </p:txBody>
      </p:sp>
    </p:spTree>
    <p:extLst>
      <p:ext uri="{BB962C8B-B14F-4D97-AF65-F5344CB8AC3E}">
        <p14:creationId xmlns:p14="http://schemas.microsoft.com/office/powerpoint/2010/main" val="27527805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Search Phase II - Pricing</a:t>
            </a:r>
            <a:endParaRPr lang="en-US" dirty="0"/>
          </a:p>
        </p:txBody>
      </p:sp>
      <p:sp>
        <p:nvSpPr>
          <p:cNvPr id="3" name="Content Placeholder 2"/>
          <p:cNvSpPr>
            <a:spLocks noGrp="1"/>
          </p:cNvSpPr>
          <p:nvPr>
            <p:ph idx="1"/>
          </p:nvPr>
        </p:nvSpPr>
        <p:spPr/>
        <p:txBody>
          <a:bodyPr/>
          <a:lstStyle/>
          <a:p>
            <a:r>
              <a:rPr lang="en-US" dirty="0" smtClean="0"/>
              <a:t>Pricing should be based on ranges</a:t>
            </a:r>
          </a:p>
          <a:p>
            <a:r>
              <a:rPr lang="en-US" dirty="0" smtClean="0"/>
              <a:t>However, the price ranges should be based on the pricing ranges within the Corners</a:t>
            </a:r>
          </a:p>
          <a:p>
            <a:pPr lvl="1"/>
            <a:r>
              <a:rPr lang="en-US" dirty="0" smtClean="0"/>
              <a:t>EX – Handmade CT in Jacksonville has 100 total subscribers and sponsors. There are numerous prices but none are less than $50 and none more than $1000.  Do not have the ability to select $2000 or $5</a:t>
            </a:r>
            <a:endParaRPr lang="en-US" dirty="0"/>
          </a:p>
        </p:txBody>
      </p:sp>
    </p:spTree>
    <p:extLst>
      <p:ext uri="{BB962C8B-B14F-4D97-AF65-F5344CB8AC3E}">
        <p14:creationId xmlns:p14="http://schemas.microsoft.com/office/powerpoint/2010/main" val="199737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Search Phase II – City	</a:t>
            </a:r>
            <a:endParaRPr lang="en-US" dirty="0"/>
          </a:p>
        </p:txBody>
      </p:sp>
      <p:sp>
        <p:nvSpPr>
          <p:cNvPr id="3" name="Content Placeholder 2"/>
          <p:cNvSpPr>
            <a:spLocks noGrp="1"/>
          </p:cNvSpPr>
          <p:nvPr>
            <p:ph idx="1"/>
          </p:nvPr>
        </p:nvSpPr>
        <p:spPr/>
        <p:txBody>
          <a:bodyPr/>
          <a:lstStyle/>
          <a:p>
            <a:r>
              <a:rPr lang="en-US" dirty="0" smtClean="0"/>
              <a:t>Pretty </a:t>
            </a:r>
            <a:r>
              <a:rPr lang="en-US" dirty="0" smtClean="0"/>
              <a:t>Self-Explanatory</a:t>
            </a:r>
            <a:endParaRPr lang="en-US" dirty="0" smtClean="0"/>
          </a:p>
          <a:p>
            <a:r>
              <a:rPr lang="en-US" dirty="0" smtClean="0"/>
              <a:t>However, what about none official parts of town like “5 </a:t>
            </a:r>
            <a:r>
              <a:rPr lang="en-US" dirty="0" smtClean="0"/>
              <a:t>Points</a:t>
            </a:r>
            <a:r>
              <a:rPr lang="en-US" dirty="0" smtClean="0"/>
              <a:t>, Riverside, the Beach</a:t>
            </a:r>
            <a:r>
              <a:rPr lang="en-US" dirty="0" smtClean="0"/>
              <a:t>”</a:t>
            </a:r>
          </a:p>
          <a:p>
            <a:pPr lvl="1"/>
            <a:r>
              <a:rPr lang="en-US" dirty="0" smtClean="0">
                <a:solidFill>
                  <a:srgbClr val="FF0000"/>
                </a:solidFill>
              </a:rPr>
              <a:t>These should be defined as regions or neighborhoods of the cities similar to what Open Table does; you type in the city and it gives you the option to search by neighborhood.</a:t>
            </a:r>
            <a:endParaRPr lang="en-US" dirty="0">
              <a:solidFill>
                <a:srgbClr val="FF0000"/>
              </a:solidFill>
            </a:endParaRPr>
          </a:p>
        </p:txBody>
      </p:sp>
    </p:spTree>
    <p:extLst>
      <p:ext uri="{BB962C8B-B14F-4D97-AF65-F5344CB8AC3E}">
        <p14:creationId xmlns:p14="http://schemas.microsoft.com/office/powerpoint/2010/main" val="1512512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Search Phase II - State</a:t>
            </a:r>
            <a:endParaRPr lang="en-US" dirty="0"/>
          </a:p>
        </p:txBody>
      </p:sp>
      <p:sp>
        <p:nvSpPr>
          <p:cNvPr id="3" name="Content Placeholder 2"/>
          <p:cNvSpPr>
            <a:spLocks noGrp="1"/>
          </p:cNvSpPr>
          <p:nvPr>
            <p:ph idx="1"/>
          </p:nvPr>
        </p:nvSpPr>
        <p:spPr/>
        <p:txBody>
          <a:bodyPr/>
          <a:lstStyle/>
          <a:p>
            <a:r>
              <a:rPr lang="en-US" smtClean="0"/>
              <a:t>Duh</a:t>
            </a:r>
            <a:endParaRPr lang="en-US"/>
          </a:p>
        </p:txBody>
      </p:sp>
    </p:spTree>
    <p:extLst>
      <p:ext uri="{BB962C8B-B14F-4D97-AF65-F5344CB8AC3E}">
        <p14:creationId xmlns:p14="http://schemas.microsoft.com/office/powerpoint/2010/main" val="3725627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Search – Phase III – The algorithm </a:t>
            </a:r>
            <a:endParaRPr lang="en-US" dirty="0"/>
          </a:p>
        </p:txBody>
      </p:sp>
      <p:sp>
        <p:nvSpPr>
          <p:cNvPr id="3" name="Content Placeholder 2"/>
          <p:cNvSpPr>
            <a:spLocks noGrp="1"/>
          </p:cNvSpPr>
          <p:nvPr>
            <p:ph idx="1"/>
          </p:nvPr>
        </p:nvSpPr>
        <p:spPr/>
        <p:txBody>
          <a:bodyPr>
            <a:normAutofit lnSpcReduction="10000"/>
          </a:bodyPr>
          <a:lstStyle/>
          <a:p>
            <a:r>
              <a:rPr lang="en-US" dirty="0"/>
              <a:t>Track  users click history from corner to corner.  This will allow us to see patterns</a:t>
            </a:r>
          </a:p>
          <a:p>
            <a:r>
              <a:rPr lang="en-US" dirty="0"/>
              <a:t>Use the pattern to design a “Make a Day Square”</a:t>
            </a:r>
          </a:p>
          <a:p>
            <a:r>
              <a:rPr lang="en-US" dirty="0"/>
              <a:t>Make a Day Square uses an algorithm to recommend a day plan for them to hit up local corners they are interested in based on what they have clicked on. Probably need cookies enabled </a:t>
            </a:r>
          </a:p>
        </p:txBody>
      </p:sp>
    </p:spTree>
    <p:extLst>
      <p:ext uri="{BB962C8B-B14F-4D97-AF65-F5344CB8AC3E}">
        <p14:creationId xmlns:p14="http://schemas.microsoft.com/office/powerpoint/2010/main" val="1178034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III – Community Sale</a:t>
            </a:r>
            <a:endParaRPr lang="en-US" dirty="0"/>
          </a:p>
        </p:txBody>
      </p:sp>
      <p:sp>
        <p:nvSpPr>
          <p:cNvPr id="3" name="Content Placeholder 2"/>
          <p:cNvSpPr>
            <a:spLocks noGrp="1"/>
          </p:cNvSpPr>
          <p:nvPr>
            <p:ph idx="1"/>
          </p:nvPr>
        </p:nvSpPr>
        <p:spPr/>
        <p:txBody>
          <a:bodyPr/>
          <a:lstStyle/>
          <a:p>
            <a:r>
              <a:rPr lang="en-US" dirty="0" smtClean="0"/>
              <a:t>Create a community </a:t>
            </a:r>
            <a:r>
              <a:rPr lang="en-US" dirty="0" smtClean="0"/>
              <a:t>sale </a:t>
            </a:r>
            <a:r>
              <a:rPr lang="en-US" dirty="0" smtClean="0">
                <a:solidFill>
                  <a:srgbClr val="FF0000"/>
                </a:solidFill>
              </a:rPr>
              <a:t>(once a quarter, once a year?)</a:t>
            </a:r>
            <a:endParaRPr lang="en-US" dirty="0" smtClean="0">
              <a:solidFill>
                <a:srgbClr val="FF0000"/>
              </a:solidFill>
            </a:endParaRPr>
          </a:p>
          <a:p>
            <a:r>
              <a:rPr lang="en-US" dirty="0" smtClean="0"/>
              <a:t>This is when subscribers and sponsors can have a sale.  Items will be on display at their houses, </a:t>
            </a:r>
            <a:r>
              <a:rPr lang="en-US" dirty="0" smtClean="0"/>
              <a:t>galleries</a:t>
            </a:r>
            <a:r>
              <a:rPr lang="en-US" dirty="0" smtClean="0"/>
              <a:t>, store fronts, etc.</a:t>
            </a:r>
          </a:p>
          <a:p>
            <a:r>
              <a:rPr lang="en-US" dirty="0" smtClean="0"/>
              <a:t>Request an RSVP</a:t>
            </a:r>
          </a:p>
          <a:p>
            <a:r>
              <a:rPr lang="en-US" dirty="0" smtClean="0"/>
              <a:t>Send an email to all customers with logins notifying them of the event.</a:t>
            </a:r>
          </a:p>
        </p:txBody>
      </p:sp>
    </p:spTree>
    <p:extLst>
      <p:ext uri="{BB962C8B-B14F-4D97-AF65-F5344CB8AC3E}">
        <p14:creationId xmlns:p14="http://schemas.microsoft.com/office/powerpoint/2010/main" val="3880445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Corners - Handmade</a:t>
            </a:r>
            <a:endParaRPr lang="en-US" dirty="0"/>
          </a:p>
        </p:txBody>
      </p:sp>
      <p:sp>
        <p:nvSpPr>
          <p:cNvPr id="3" name="Content Placeholder 2"/>
          <p:cNvSpPr>
            <a:spLocks noGrp="1"/>
          </p:cNvSpPr>
          <p:nvPr>
            <p:ph idx="1"/>
          </p:nvPr>
        </p:nvSpPr>
        <p:spPr/>
        <p:txBody>
          <a:bodyPr>
            <a:normAutofit lnSpcReduction="10000"/>
          </a:bodyPr>
          <a:lstStyle/>
          <a:p>
            <a:r>
              <a:rPr lang="en-US" dirty="0" smtClean="0"/>
              <a:t>Must be made locally</a:t>
            </a:r>
          </a:p>
          <a:p>
            <a:r>
              <a:rPr lang="en-US" dirty="0" smtClean="0"/>
              <a:t>Can not be a chain or </a:t>
            </a:r>
            <a:r>
              <a:rPr lang="en-US" dirty="0"/>
              <a:t>f</a:t>
            </a:r>
            <a:r>
              <a:rPr lang="en-US" dirty="0" smtClean="0"/>
              <a:t>ranchised</a:t>
            </a:r>
            <a:endParaRPr lang="en-US" dirty="0" smtClean="0"/>
          </a:p>
          <a:p>
            <a:r>
              <a:rPr lang="en-US" dirty="0" smtClean="0"/>
              <a:t>Must be constructed from </a:t>
            </a:r>
            <a:r>
              <a:rPr lang="en-US" dirty="0" smtClean="0"/>
              <a:t>scratch </a:t>
            </a:r>
            <a:r>
              <a:rPr lang="en-US" dirty="0" smtClean="0">
                <a:solidFill>
                  <a:srgbClr val="FF0000"/>
                </a:solidFill>
              </a:rPr>
              <a:t>but can utilize repurposed materials, i.e. legs from an old table but table top was handmade.</a:t>
            </a:r>
            <a:endParaRPr lang="en-US" dirty="0" smtClean="0">
              <a:solidFill>
                <a:srgbClr val="FF0000"/>
              </a:solidFill>
            </a:endParaRPr>
          </a:p>
          <a:p>
            <a:r>
              <a:rPr lang="en-US" dirty="0" smtClean="0"/>
              <a:t>Should there be a minimum sales fee?  I ask this because even though it may drive away some subscribers it may also allow us to maintain better subscribers</a:t>
            </a:r>
            <a:endParaRPr lang="en-US" dirty="0"/>
          </a:p>
        </p:txBody>
      </p:sp>
    </p:spTree>
    <p:extLst>
      <p:ext uri="{BB962C8B-B14F-4D97-AF65-F5344CB8AC3E}">
        <p14:creationId xmlns:p14="http://schemas.microsoft.com/office/powerpoint/2010/main" val="3901692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Corners - Refinished</a:t>
            </a:r>
            <a:endParaRPr lang="en-US" dirty="0"/>
          </a:p>
        </p:txBody>
      </p:sp>
      <p:sp>
        <p:nvSpPr>
          <p:cNvPr id="3" name="Content Placeholder 2"/>
          <p:cNvSpPr>
            <a:spLocks noGrp="1"/>
          </p:cNvSpPr>
          <p:nvPr>
            <p:ph idx="1"/>
          </p:nvPr>
        </p:nvSpPr>
        <p:spPr/>
        <p:txBody>
          <a:bodyPr/>
          <a:lstStyle/>
          <a:p>
            <a:r>
              <a:rPr lang="en-US" dirty="0" smtClean="0"/>
              <a:t>Can not be part of chain or franchise</a:t>
            </a:r>
          </a:p>
          <a:p>
            <a:r>
              <a:rPr lang="en-US" dirty="0" smtClean="0"/>
              <a:t>Original piece must be modified</a:t>
            </a:r>
          </a:p>
          <a:p>
            <a:r>
              <a:rPr lang="en-US" dirty="0"/>
              <a:t>Should there be a minimum sales fee?  I ask this because even though it may drive away some subscribers it may also allow us to maintain better subscribers</a:t>
            </a:r>
          </a:p>
          <a:p>
            <a:endParaRPr lang="en-US" dirty="0" smtClean="0"/>
          </a:p>
        </p:txBody>
      </p:sp>
    </p:spTree>
    <p:extLst>
      <p:ext uri="{BB962C8B-B14F-4D97-AF65-F5344CB8AC3E}">
        <p14:creationId xmlns:p14="http://schemas.microsoft.com/office/powerpoint/2010/main" val="1878193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Corners	- DIY</a:t>
            </a:r>
            <a:endParaRPr lang="en-US" dirty="0"/>
          </a:p>
        </p:txBody>
      </p:sp>
      <p:sp>
        <p:nvSpPr>
          <p:cNvPr id="3" name="Content Placeholder 2"/>
          <p:cNvSpPr>
            <a:spLocks noGrp="1"/>
          </p:cNvSpPr>
          <p:nvPr>
            <p:ph idx="1"/>
          </p:nvPr>
        </p:nvSpPr>
        <p:spPr/>
        <p:txBody>
          <a:bodyPr/>
          <a:lstStyle/>
          <a:p>
            <a:r>
              <a:rPr lang="en-US" dirty="0" smtClean="0"/>
              <a:t>Maybe DIY should fall into Handmade and Refinished.  </a:t>
            </a:r>
            <a:r>
              <a:rPr lang="en-US" dirty="0" smtClean="0">
                <a:solidFill>
                  <a:srgbClr val="FF0000"/>
                </a:solidFill>
              </a:rPr>
              <a:t>-Yes, agree.  Also not sure we should have a DIY category because this can create a whole other segment with crafts like knitting, jewelry, etc.</a:t>
            </a: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190946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Corners - Music</a:t>
            </a:r>
            <a:endParaRPr lang="en-US" dirty="0"/>
          </a:p>
        </p:txBody>
      </p:sp>
      <p:sp>
        <p:nvSpPr>
          <p:cNvPr id="3" name="Content Placeholder 2"/>
          <p:cNvSpPr>
            <a:spLocks noGrp="1"/>
          </p:cNvSpPr>
          <p:nvPr>
            <p:ph idx="1"/>
          </p:nvPr>
        </p:nvSpPr>
        <p:spPr/>
        <p:txBody>
          <a:bodyPr/>
          <a:lstStyle/>
          <a:p>
            <a:r>
              <a:rPr lang="en-US" dirty="0" smtClean="0"/>
              <a:t>Must be original music not redone music</a:t>
            </a:r>
          </a:p>
          <a:p>
            <a:r>
              <a:rPr lang="en-US" dirty="0" smtClean="0"/>
              <a:t>They can play songs from others but they must upload original only</a:t>
            </a:r>
            <a:endParaRPr lang="en-US" dirty="0"/>
          </a:p>
        </p:txBody>
      </p:sp>
    </p:spTree>
    <p:extLst>
      <p:ext uri="{BB962C8B-B14F-4D97-AF65-F5344CB8AC3E}">
        <p14:creationId xmlns:p14="http://schemas.microsoft.com/office/powerpoint/2010/main" val="253340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Corners	</a:t>
            </a:r>
            <a:endParaRPr lang="en-US" dirty="0"/>
          </a:p>
        </p:txBody>
      </p:sp>
      <p:sp>
        <p:nvSpPr>
          <p:cNvPr id="3" name="Content Placeholder 2"/>
          <p:cNvSpPr>
            <a:spLocks noGrp="1"/>
          </p:cNvSpPr>
          <p:nvPr>
            <p:ph sz="half" idx="1"/>
          </p:nvPr>
        </p:nvSpPr>
        <p:spPr>
          <a:xfrm>
            <a:off x="457200" y="1600200"/>
            <a:ext cx="8077200" cy="4525963"/>
          </a:xfrm>
        </p:spPr>
        <p:txBody>
          <a:bodyPr>
            <a:normAutofit fontScale="77500" lnSpcReduction="20000"/>
          </a:bodyPr>
          <a:lstStyle/>
          <a:p>
            <a:pPr marL="0" indent="0">
              <a:buNone/>
            </a:pPr>
            <a:r>
              <a:rPr lang="en-US" dirty="0" smtClean="0"/>
              <a:t>Why are all these people hidden in the shadows?</a:t>
            </a:r>
          </a:p>
          <a:p>
            <a:pPr marL="0" indent="0">
              <a:buNone/>
            </a:pPr>
            <a:r>
              <a:rPr lang="en-US" sz="2400" dirty="0"/>
              <a:t>Step 1 – </a:t>
            </a:r>
            <a:r>
              <a:rPr lang="en-US" sz="2400" dirty="0" smtClean="0"/>
              <a:t>Seller Creates </a:t>
            </a:r>
            <a:r>
              <a:rPr lang="en-US" sz="2400" dirty="0" smtClean="0"/>
              <a:t>a Facebook Group</a:t>
            </a:r>
          </a:p>
          <a:p>
            <a:pPr marL="400050" lvl="1" indent="0">
              <a:buNone/>
            </a:pPr>
            <a:r>
              <a:rPr lang="en-US" sz="2100" dirty="0" smtClean="0"/>
              <a:t>Days go by and few people have joined</a:t>
            </a:r>
          </a:p>
          <a:p>
            <a:pPr marL="400050" lvl="1" indent="0">
              <a:buNone/>
            </a:pPr>
            <a:r>
              <a:rPr lang="en-US" sz="2100" dirty="0" smtClean="0"/>
              <a:t>Reality – Depression because apparently no one likes my group and therefore I am a loser</a:t>
            </a:r>
          </a:p>
          <a:p>
            <a:pPr marL="0" indent="0">
              <a:buNone/>
            </a:pPr>
            <a:r>
              <a:rPr lang="en-US" sz="2400" dirty="0" smtClean="0"/>
              <a:t>Step 2 – </a:t>
            </a:r>
            <a:r>
              <a:rPr lang="en-US" sz="2400" dirty="0" smtClean="0"/>
              <a:t>Seller Creates </a:t>
            </a:r>
            <a:r>
              <a:rPr lang="en-US" sz="2400" dirty="0" smtClean="0"/>
              <a:t>a Blog</a:t>
            </a:r>
            <a:endParaRPr lang="en-US" sz="2600" dirty="0"/>
          </a:p>
          <a:p>
            <a:pPr marL="400050" lvl="1" indent="0">
              <a:buNone/>
            </a:pPr>
            <a:r>
              <a:rPr lang="en-US" sz="2100" dirty="0" smtClean="0"/>
              <a:t>Person goes to Wix.com or some other site.</a:t>
            </a:r>
          </a:p>
          <a:p>
            <a:pPr marL="400050" lvl="1" indent="0">
              <a:buNone/>
            </a:pPr>
            <a:r>
              <a:rPr lang="en-US" sz="2100" dirty="0" smtClean="0"/>
              <a:t>Reality – Wow I suck at writing and its going to take years to get a following</a:t>
            </a:r>
          </a:p>
          <a:p>
            <a:pPr marL="0" indent="0">
              <a:buNone/>
            </a:pPr>
            <a:r>
              <a:rPr lang="en-US" sz="2400" dirty="0" smtClean="0"/>
              <a:t>Step 3 – </a:t>
            </a:r>
            <a:r>
              <a:rPr lang="en-US" sz="2400" dirty="0" smtClean="0"/>
              <a:t>Seller Builds </a:t>
            </a:r>
            <a:r>
              <a:rPr lang="en-US" sz="2400" dirty="0" smtClean="0"/>
              <a:t>a </a:t>
            </a:r>
            <a:r>
              <a:rPr lang="en-US" sz="2400" dirty="0" smtClean="0"/>
              <a:t>Website</a:t>
            </a:r>
            <a:endParaRPr lang="en-US" sz="2400" dirty="0" smtClean="0"/>
          </a:p>
          <a:p>
            <a:pPr marL="400050" lvl="1" indent="0">
              <a:buNone/>
            </a:pPr>
            <a:r>
              <a:rPr lang="en-US" sz="2100" dirty="0" smtClean="0"/>
              <a:t>They go to Web.com or </a:t>
            </a:r>
            <a:r>
              <a:rPr lang="en-US" sz="2100" dirty="0" err="1" smtClean="0"/>
              <a:t>GoDaddy</a:t>
            </a:r>
            <a:r>
              <a:rPr lang="en-US" sz="2100" dirty="0" smtClean="0"/>
              <a:t>, buy a domain and ask them to build them a site.  YAY I have a site</a:t>
            </a:r>
          </a:p>
          <a:p>
            <a:pPr marL="400050" lvl="1" indent="0">
              <a:buNone/>
            </a:pPr>
            <a:r>
              <a:rPr lang="en-US" sz="2100" dirty="0" smtClean="0"/>
              <a:t>Reality – I have an informational site with no functionality and the SEO and SEM sucks</a:t>
            </a:r>
          </a:p>
          <a:p>
            <a:pPr marL="0" indent="0">
              <a:buNone/>
            </a:pPr>
            <a:r>
              <a:rPr lang="en-US" sz="2400" dirty="0" smtClean="0"/>
              <a:t>Step 4 – </a:t>
            </a:r>
            <a:r>
              <a:rPr lang="en-US" sz="2400" dirty="0" smtClean="0"/>
              <a:t>Seller Wants to Enhance </a:t>
            </a:r>
            <a:r>
              <a:rPr lang="en-US" sz="2400" dirty="0" smtClean="0"/>
              <a:t>the </a:t>
            </a:r>
            <a:r>
              <a:rPr lang="en-US" sz="2400" dirty="0" smtClean="0"/>
              <a:t>Site</a:t>
            </a:r>
            <a:endParaRPr lang="en-US" sz="2400" dirty="0" smtClean="0"/>
          </a:p>
          <a:p>
            <a:pPr marL="400050" lvl="1" indent="0">
              <a:buNone/>
            </a:pPr>
            <a:r>
              <a:rPr lang="en-US" sz="2100" dirty="0" smtClean="0"/>
              <a:t>They research the cost and are deflated because while they </a:t>
            </a:r>
            <a:r>
              <a:rPr lang="en-US" sz="2100" dirty="0" smtClean="0"/>
              <a:t>may be </a:t>
            </a:r>
            <a:r>
              <a:rPr lang="en-US" sz="2100" dirty="0" smtClean="0"/>
              <a:t>passionate about what they do they are scared shitless of the cost</a:t>
            </a:r>
          </a:p>
          <a:p>
            <a:pPr marL="400050" lvl="1" indent="0">
              <a:buNone/>
            </a:pPr>
            <a:r>
              <a:rPr lang="en-US" sz="2100" dirty="0" smtClean="0"/>
              <a:t>Reality - Deflated</a:t>
            </a:r>
          </a:p>
          <a:p>
            <a:pPr marL="0" indent="0">
              <a:buNone/>
            </a:pPr>
            <a:endParaRPr lang="en-US" dirty="0" smtClean="0"/>
          </a:p>
        </p:txBody>
      </p:sp>
    </p:spTree>
    <p:extLst>
      <p:ext uri="{BB962C8B-B14F-4D97-AF65-F5344CB8AC3E}">
        <p14:creationId xmlns:p14="http://schemas.microsoft.com/office/powerpoint/2010/main" val="3315649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Corners - Artists</a:t>
            </a:r>
            <a:endParaRPr lang="en-US" dirty="0"/>
          </a:p>
        </p:txBody>
      </p:sp>
      <p:sp>
        <p:nvSpPr>
          <p:cNvPr id="3" name="Content Placeholder 2"/>
          <p:cNvSpPr>
            <a:spLocks noGrp="1"/>
          </p:cNvSpPr>
          <p:nvPr>
            <p:ph idx="1"/>
          </p:nvPr>
        </p:nvSpPr>
        <p:spPr/>
        <p:txBody>
          <a:bodyPr/>
          <a:lstStyle/>
          <a:p>
            <a:r>
              <a:rPr lang="en-US" dirty="0" smtClean="0"/>
              <a:t>No repainted images.  Original works of art only</a:t>
            </a:r>
          </a:p>
          <a:p>
            <a:endParaRPr lang="en-US" dirty="0"/>
          </a:p>
        </p:txBody>
      </p:sp>
    </p:spTree>
    <p:extLst>
      <p:ext uri="{BB962C8B-B14F-4D97-AF65-F5344CB8AC3E}">
        <p14:creationId xmlns:p14="http://schemas.microsoft.com/office/powerpoint/2010/main" val="1289692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Parkways</a:t>
            </a:r>
            <a:endParaRPr lang="en-US" dirty="0"/>
          </a:p>
        </p:txBody>
      </p:sp>
      <p:sp>
        <p:nvSpPr>
          <p:cNvPr id="3" name="Content Placeholder 2"/>
          <p:cNvSpPr>
            <a:spLocks noGrp="1"/>
          </p:cNvSpPr>
          <p:nvPr>
            <p:ph idx="1"/>
          </p:nvPr>
        </p:nvSpPr>
        <p:spPr/>
        <p:txBody>
          <a:bodyPr/>
          <a:lstStyle/>
          <a:p>
            <a:r>
              <a:rPr lang="en-US" dirty="0" smtClean="0"/>
              <a:t>Must emphasize supporting the local corners</a:t>
            </a:r>
          </a:p>
          <a:p>
            <a:r>
              <a:rPr lang="en-US" dirty="0" smtClean="0"/>
              <a:t>This </a:t>
            </a:r>
            <a:r>
              <a:rPr lang="en-US" dirty="0" smtClean="0"/>
              <a:t>may be </a:t>
            </a:r>
            <a:r>
              <a:rPr lang="en-US" dirty="0" smtClean="0"/>
              <a:t>premature but to give back to the community if the events are non-profit maybe we could allow them to post for free.  </a:t>
            </a:r>
            <a:endParaRPr lang="en-US" dirty="0"/>
          </a:p>
          <a:p>
            <a:r>
              <a:rPr lang="en-US" dirty="0" smtClean="0"/>
              <a:t>This would not be an immediate successful post.  We need to validate them.  For the time being this might need to be manual</a:t>
            </a:r>
            <a:endParaRPr lang="en-US" dirty="0"/>
          </a:p>
        </p:txBody>
      </p:sp>
      <p:sp>
        <p:nvSpPr>
          <p:cNvPr id="4" name="TextBox 3"/>
          <p:cNvSpPr txBox="1"/>
          <p:nvPr/>
        </p:nvSpPr>
        <p:spPr>
          <a:xfrm>
            <a:off x="2667000" y="5791200"/>
            <a:ext cx="5715000" cy="369332"/>
          </a:xfrm>
          <a:prstGeom prst="rect">
            <a:avLst/>
          </a:prstGeom>
          <a:noFill/>
        </p:spPr>
        <p:txBody>
          <a:bodyPr wrap="square" rtlCol="0">
            <a:spAutoFit/>
          </a:bodyPr>
          <a:lstStyle/>
          <a:p>
            <a:r>
              <a:rPr lang="en-US" dirty="0" smtClean="0">
                <a:solidFill>
                  <a:srgbClr val="FF0000"/>
                </a:solidFill>
              </a:rPr>
              <a:t>Need more clarification.  I don’t understand what this is</a:t>
            </a:r>
            <a:endParaRPr lang="en-US" dirty="0">
              <a:solidFill>
                <a:srgbClr val="FF0000"/>
              </a:solidFill>
            </a:endParaRPr>
          </a:p>
        </p:txBody>
      </p:sp>
    </p:spTree>
    <p:extLst>
      <p:ext uri="{BB962C8B-B14F-4D97-AF65-F5344CB8AC3E}">
        <p14:creationId xmlns:p14="http://schemas.microsoft.com/office/powerpoint/2010/main" val="654999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Corners - Restaurants</a:t>
            </a:r>
            <a:endParaRPr lang="en-US" dirty="0"/>
          </a:p>
        </p:txBody>
      </p:sp>
      <p:sp>
        <p:nvSpPr>
          <p:cNvPr id="3" name="Content Placeholder 2"/>
          <p:cNvSpPr>
            <a:spLocks noGrp="1"/>
          </p:cNvSpPr>
          <p:nvPr>
            <p:ph idx="1"/>
          </p:nvPr>
        </p:nvSpPr>
        <p:spPr/>
        <p:txBody>
          <a:bodyPr/>
          <a:lstStyle/>
          <a:p>
            <a:r>
              <a:rPr lang="en-US" dirty="0" smtClean="0"/>
              <a:t>No chains</a:t>
            </a:r>
          </a:p>
          <a:p>
            <a:r>
              <a:rPr lang="en-US" dirty="0" smtClean="0"/>
              <a:t>No Franchise's</a:t>
            </a:r>
          </a:p>
          <a:p>
            <a:endParaRPr lang="en-US" dirty="0"/>
          </a:p>
          <a:p>
            <a:r>
              <a:rPr lang="en-US" dirty="0" smtClean="0"/>
              <a:t>David Provide your 10 favorite Local Restaurants</a:t>
            </a:r>
          </a:p>
          <a:p>
            <a:endParaRPr lang="en-US" dirty="0"/>
          </a:p>
        </p:txBody>
      </p:sp>
    </p:spTree>
    <p:extLst>
      <p:ext uri="{BB962C8B-B14F-4D97-AF65-F5344CB8AC3E}">
        <p14:creationId xmlns:p14="http://schemas.microsoft.com/office/powerpoint/2010/main" val="337836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Corners -Farmers Lane</a:t>
            </a:r>
            <a:endParaRPr lang="en-US" dirty="0"/>
          </a:p>
        </p:txBody>
      </p:sp>
      <p:sp>
        <p:nvSpPr>
          <p:cNvPr id="3" name="Content Placeholder 2"/>
          <p:cNvSpPr>
            <a:spLocks noGrp="1"/>
          </p:cNvSpPr>
          <p:nvPr>
            <p:ph idx="1"/>
          </p:nvPr>
        </p:nvSpPr>
        <p:spPr/>
        <p:txBody>
          <a:bodyPr/>
          <a:lstStyle/>
          <a:p>
            <a:r>
              <a:rPr lang="en-US" dirty="0" smtClean="0"/>
              <a:t>Local Farmers only</a:t>
            </a:r>
          </a:p>
          <a:p>
            <a:r>
              <a:rPr lang="en-US" dirty="0" smtClean="0"/>
              <a:t>No corporations</a:t>
            </a:r>
          </a:p>
          <a:p>
            <a:pPr marL="0" indent="0">
              <a:buNone/>
            </a:pPr>
            <a:endParaRPr lang="en-US" dirty="0"/>
          </a:p>
        </p:txBody>
      </p:sp>
    </p:spTree>
    <p:extLst>
      <p:ext uri="{BB962C8B-B14F-4D97-AF65-F5344CB8AC3E}">
        <p14:creationId xmlns:p14="http://schemas.microsoft.com/office/powerpoint/2010/main" val="2219097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to charge?</a:t>
            </a:r>
            <a:endParaRPr lang="en-US" dirty="0"/>
          </a:p>
        </p:txBody>
      </p:sp>
      <p:sp>
        <p:nvSpPr>
          <p:cNvPr id="3" name="Content Placeholder 2"/>
          <p:cNvSpPr>
            <a:spLocks noGrp="1"/>
          </p:cNvSpPr>
          <p:nvPr>
            <p:ph idx="1"/>
          </p:nvPr>
        </p:nvSpPr>
        <p:spPr/>
        <p:txBody>
          <a:bodyPr>
            <a:normAutofit lnSpcReduction="10000"/>
          </a:bodyPr>
          <a:lstStyle/>
          <a:p>
            <a:r>
              <a:rPr lang="en-US" dirty="0" smtClean="0"/>
              <a:t>To best figure out what to charge, I’d like to know what the average cost per user is going to be.</a:t>
            </a:r>
          </a:p>
          <a:p>
            <a:r>
              <a:rPr lang="en-US" dirty="0" smtClean="0"/>
              <a:t>Cost to load pictures, link them to other subscribers, corners…their content</a:t>
            </a:r>
          </a:p>
          <a:p>
            <a:r>
              <a:rPr lang="en-US" dirty="0" smtClean="0"/>
              <a:t>Along with content what is our cost per month to support credit card transactions and maintain PCI…I would like to know this per user.</a:t>
            </a:r>
            <a:endParaRPr lang="en-US" dirty="0"/>
          </a:p>
        </p:txBody>
      </p:sp>
    </p:spTree>
    <p:extLst>
      <p:ext uri="{BB962C8B-B14F-4D97-AF65-F5344CB8AC3E}">
        <p14:creationId xmlns:p14="http://schemas.microsoft.com/office/powerpoint/2010/main" val="1382310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Page…How to Join a corner</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5521" y="3428848"/>
            <a:ext cx="1243692" cy="7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2158663"/>
            <a:ext cx="1219200" cy="107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495800"/>
            <a:ext cx="1243013" cy="907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984" y="3429487"/>
            <a:ext cx="1243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58665"/>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158664"/>
            <a:ext cx="1243013" cy="107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493342"/>
            <a:ext cx="1243013" cy="90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3341"/>
            <a:ext cx="1243013" cy="90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7" y="3428206"/>
            <a:ext cx="1243013" cy="83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55290" y="2301882"/>
            <a:ext cx="1194619" cy="830997"/>
          </a:xfrm>
          <a:prstGeom prst="rect">
            <a:avLst/>
          </a:prstGeom>
          <a:noFill/>
        </p:spPr>
        <p:txBody>
          <a:bodyPr wrap="square" rtlCol="0">
            <a:spAutoFit/>
          </a:bodyPr>
          <a:lstStyle/>
          <a:p>
            <a:pPr algn="ctr"/>
            <a:r>
              <a:rPr lang="en-US" sz="1600" dirty="0" smtClean="0">
                <a:solidFill>
                  <a:prstClr val="black"/>
                </a:solidFill>
              </a:rPr>
              <a:t>Handmade CT</a:t>
            </a:r>
          </a:p>
          <a:p>
            <a:pPr algn="ctr"/>
            <a:r>
              <a:rPr lang="en-US" sz="1600" dirty="0" smtClean="0">
                <a:solidFill>
                  <a:prstClr val="black"/>
                </a:solidFill>
              </a:rPr>
              <a:t>1000</a:t>
            </a:r>
            <a:endParaRPr lang="en-US" sz="1600" dirty="0">
              <a:solidFill>
                <a:prstClr val="black"/>
              </a:solidFill>
            </a:endParaRPr>
          </a:p>
        </p:txBody>
      </p:sp>
      <p:sp>
        <p:nvSpPr>
          <p:cNvPr id="11" name="TextBox 10"/>
          <p:cNvSpPr txBox="1"/>
          <p:nvPr/>
        </p:nvSpPr>
        <p:spPr>
          <a:xfrm>
            <a:off x="3936206" y="2342997"/>
            <a:ext cx="1143000" cy="830997"/>
          </a:xfrm>
          <a:prstGeom prst="rect">
            <a:avLst/>
          </a:prstGeom>
          <a:noFill/>
        </p:spPr>
        <p:txBody>
          <a:bodyPr wrap="square" rtlCol="0">
            <a:spAutoFit/>
          </a:bodyPr>
          <a:lstStyle/>
          <a:p>
            <a:pPr algn="ctr"/>
            <a:r>
              <a:rPr lang="en-US" sz="1600" dirty="0" smtClean="0">
                <a:solidFill>
                  <a:prstClr val="black"/>
                </a:solidFill>
              </a:rPr>
              <a:t>Refinished AVE</a:t>
            </a:r>
          </a:p>
          <a:p>
            <a:pPr algn="ctr"/>
            <a:r>
              <a:rPr lang="en-US" sz="1600" dirty="0" smtClean="0">
                <a:solidFill>
                  <a:prstClr val="black"/>
                </a:solidFill>
              </a:rPr>
              <a:t>300</a:t>
            </a:r>
            <a:endParaRPr lang="en-US" sz="1600" dirty="0">
              <a:solidFill>
                <a:prstClr val="black"/>
              </a:solidFill>
            </a:endParaRPr>
          </a:p>
        </p:txBody>
      </p:sp>
      <p:sp>
        <p:nvSpPr>
          <p:cNvPr id="12" name="TextBox 11"/>
          <p:cNvSpPr txBox="1"/>
          <p:nvPr/>
        </p:nvSpPr>
        <p:spPr>
          <a:xfrm>
            <a:off x="6586971" y="2279759"/>
            <a:ext cx="1214797" cy="830997"/>
          </a:xfrm>
          <a:prstGeom prst="rect">
            <a:avLst/>
          </a:prstGeom>
          <a:noFill/>
        </p:spPr>
        <p:txBody>
          <a:bodyPr wrap="square" rtlCol="0">
            <a:spAutoFit/>
          </a:bodyPr>
          <a:lstStyle/>
          <a:p>
            <a:pPr algn="ctr"/>
            <a:r>
              <a:rPr lang="en-US" sz="1600" dirty="0" smtClean="0">
                <a:solidFill>
                  <a:prstClr val="black"/>
                </a:solidFill>
              </a:rPr>
              <a:t>DIY</a:t>
            </a:r>
          </a:p>
          <a:p>
            <a:pPr algn="ctr"/>
            <a:r>
              <a:rPr lang="en-US" sz="1600" dirty="0" smtClean="0">
                <a:solidFill>
                  <a:prstClr val="black"/>
                </a:solidFill>
              </a:rPr>
              <a:t>ST</a:t>
            </a:r>
          </a:p>
          <a:p>
            <a:pPr algn="ctr"/>
            <a:r>
              <a:rPr lang="en-US" sz="1600" dirty="0" smtClean="0">
                <a:solidFill>
                  <a:prstClr val="black"/>
                </a:solidFill>
              </a:rPr>
              <a:t>500</a:t>
            </a:r>
            <a:endParaRPr lang="en-US" sz="1600" dirty="0">
              <a:solidFill>
                <a:prstClr val="black"/>
              </a:solidFill>
            </a:endParaRPr>
          </a:p>
        </p:txBody>
      </p:sp>
      <p:sp>
        <p:nvSpPr>
          <p:cNvPr id="13" name="TextBox 12"/>
          <p:cNvSpPr txBox="1"/>
          <p:nvPr/>
        </p:nvSpPr>
        <p:spPr>
          <a:xfrm>
            <a:off x="1219583" y="3429487"/>
            <a:ext cx="1042219" cy="830997"/>
          </a:xfrm>
          <a:prstGeom prst="rect">
            <a:avLst/>
          </a:prstGeom>
          <a:noFill/>
        </p:spPr>
        <p:txBody>
          <a:bodyPr wrap="square" rtlCol="0">
            <a:spAutoFit/>
          </a:bodyPr>
          <a:lstStyle/>
          <a:p>
            <a:pPr algn="ctr"/>
            <a:r>
              <a:rPr lang="en-US" sz="1600" dirty="0" smtClean="0">
                <a:solidFill>
                  <a:prstClr val="black"/>
                </a:solidFill>
              </a:rPr>
              <a:t>Music</a:t>
            </a:r>
          </a:p>
          <a:p>
            <a:pPr algn="ctr"/>
            <a:r>
              <a:rPr lang="en-US" sz="1600" dirty="0" smtClean="0">
                <a:solidFill>
                  <a:prstClr val="black"/>
                </a:solidFill>
              </a:rPr>
              <a:t>RD</a:t>
            </a:r>
          </a:p>
          <a:p>
            <a:pPr algn="ctr"/>
            <a:r>
              <a:rPr lang="en-US" sz="1600" dirty="0" smtClean="0">
                <a:solidFill>
                  <a:prstClr val="black"/>
                </a:solidFill>
              </a:rPr>
              <a:t>600</a:t>
            </a:r>
            <a:endParaRPr lang="en-US" sz="1600" dirty="0">
              <a:solidFill>
                <a:prstClr val="black"/>
              </a:solidFill>
            </a:endParaRPr>
          </a:p>
        </p:txBody>
      </p:sp>
      <p:sp>
        <p:nvSpPr>
          <p:cNvPr id="14" name="TextBox 13"/>
          <p:cNvSpPr txBox="1"/>
          <p:nvPr/>
        </p:nvSpPr>
        <p:spPr>
          <a:xfrm>
            <a:off x="3886200" y="3429000"/>
            <a:ext cx="1143000" cy="830997"/>
          </a:xfrm>
          <a:prstGeom prst="rect">
            <a:avLst/>
          </a:prstGeom>
          <a:noFill/>
        </p:spPr>
        <p:txBody>
          <a:bodyPr wrap="square" rtlCol="0">
            <a:spAutoFit/>
          </a:bodyPr>
          <a:lstStyle/>
          <a:p>
            <a:pPr algn="ctr"/>
            <a:r>
              <a:rPr lang="en-US" sz="1600" dirty="0" smtClean="0">
                <a:solidFill>
                  <a:prstClr val="black"/>
                </a:solidFill>
              </a:rPr>
              <a:t>Artist</a:t>
            </a:r>
          </a:p>
          <a:p>
            <a:pPr algn="ctr"/>
            <a:r>
              <a:rPr lang="en-US" sz="1600" dirty="0" smtClean="0">
                <a:solidFill>
                  <a:prstClr val="black"/>
                </a:solidFill>
              </a:rPr>
              <a:t>BLVD</a:t>
            </a:r>
          </a:p>
          <a:p>
            <a:pPr algn="ctr"/>
            <a:r>
              <a:rPr lang="en-US" sz="1600" dirty="0" smtClean="0">
                <a:solidFill>
                  <a:prstClr val="black"/>
                </a:solidFill>
              </a:rPr>
              <a:t>400</a:t>
            </a:r>
            <a:endParaRPr lang="en-US" sz="1600" dirty="0">
              <a:solidFill>
                <a:prstClr val="black"/>
              </a:solidFill>
            </a:endParaRPr>
          </a:p>
        </p:txBody>
      </p:sp>
      <p:sp>
        <p:nvSpPr>
          <p:cNvPr id="15" name="TextBox 14"/>
          <p:cNvSpPr txBox="1"/>
          <p:nvPr/>
        </p:nvSpPr>
        <p:spPr>
          <a:xfrm>
            <a:off x="6567307" y="3429000"/>
            <a:ext cx="1052693" cy="830997"/>
          </a:xfrm>
          <a:prstGeom prst="rect">
            <a:avLst/>
          </a:prstGeom>
          <a:noFill/>
        </p:spPr>
        <p:txBody>
          <a:bodyPr wrap="square" rtlCol="0">
            <a:spAutoFit/>
          </a:bodyPr>
          <a:lstStyle/>
          <a:p>
            <a:pPr algn="ctr"/>
            <a:r>
              <a:rPr lang="en-US" sz="1600" dirty="0" smtClean="0">
                <a:solidFill>
                  <a:prstClr val="black"/>
                </a:solidFill>
              </a:rPr>
              <a:t>Events </a:t>
            </a:r>
          </a:p>
          <a:p>
            <a:pPr algn="ctr"/>
            <a:r>
              <a:rPr lang="en-US" sz="1600" dirty="0" smtClean="0">
                <a:solidFill>
                  <a:prstClr val="black"/>
                </a:solidFill>
              </a:rPr>
              <a:t>PWKY</a:t>
            </a:r>
          </a:p>
          <a:p>
            <a:pPr algn="ctr"/>
            <a:r>
              <a:rPr lang="en-US" sz="1600" dirty="0" smtClean="0">
                <a:solidFill>
                  <a:prstClr val="black"/>
                </a:solidFill>
              </a:rPr>
              <a:t>75</a:t>
            </a:r>
            <a:endParaRPr lang="en-US" sz="1600" dirty="0">
              <a:solidFill>
                <a:prstClr val="black"/>
              </a:solidFill>
            </a:endParaRPr>
          </a:p>
        </p:txBody>
      </p:sp>
      <p:sp>
        <p:nvSpPr>
          <p:cNvPr id="16" name="TextBox 15"/>
          <p:cNvSpPr txBox="1"/>
          <p:nvPr/>
        </p:nvSpPr>
        <p:spPr>
          <a:xfrm>
            <a:off x="1167581" y="4572000"/>
            <a:ext cx="1042219" cy="830997"/>
          </a:xfrm>
          <a:prstGeom prst="rect">
            <a:avLst/>
          </a:prstGeom>
          <a:noFill/>
        </p:spPr>
        <p:txBody>
          <a:bodyPr wrap="square" rtlCol="0">
            <a:spAutoFit/>
          </a:bodyPr>
          <a:lstStyle/>
          <a:p>
            <a:pPr algn="ctr"/>
            <a:r>
              <a:rPr lang="en-US" sz="1600" dirty="0" smtClean="0">
                <a:solidFill>
                  <a:prstClr val="black"/>
                </a:solidFill>
              </a:rPr>
              <a:t>Farmers</a:t>
            </a:r>
          </a:p>
          <a:p>
            <a:pPr algn="ctr"/>
            <a:r>
              <a:rPr lang="en-US" sz="1600" dirty="0" smtClean="0">
                <a:solidFill>
                  <a:prstClr val="black"/>
                </a:solidFill>
              </a:rPr>
              <a:t>Lane</a:t>
            </a:r>
          </a:p>
          <a:p>
            <a:pPr algn="ctr"/>
            <a:r>
              <a:rPr lang="en-US" sz="1600" dirty="0" smtClean="0">
                <a:solidFill>
                  <a:prstClr val="black"/>
                </a:solidFill>
              </a:rPr>
              <a:t>26</a:t>
            </a:r>
            <a:endParaRPr lang="en-US" sz="1600" dirty="0">
              <a:solidFill>
                <a:prstClr val="black"/>
              </a:solidFill>
            </a:endParaRPr>
          </a:p>
        </p:txBody>
      </p:sp>
      <p:sp>
        <p:nvSpPr>
          <p:cNvPr id="17" name="TextBox 16"/>
          <p:cNvSpPr txBox="1"/>
          <p:nvPr/>
        </p:nvSpPr>
        <p:spPr>
          <a:xfrm>
            <a:off x="3886201" y="4571999"/>
            <a:ext cx="1128712" cy="830997"/>
          </a:xfrm>
          <a:prstGeom prst="rect">
            <a:avLst/>
          </a:prstGeom>
          <a:noFill/>
        </p:spPr>
        <p:txBody>
          <a:bodyPr wrap="square" rtlCol="0">
            <a:spAutoFit/>
          </a:bodyPr>
          <a:lstStyle/>
          <a:p>
            <a:pPr algn="ctr"/>
            <a:r>
              <a:rPr lang="en-US" sz="1600" dirty="0" smtClean="0">
                <a:solidFill>
                  <a:prstClr val="black"/>
                </a:solidFill>
              </a:rPr>
              <a:t>Restaurant </a:t>
            </a:r>
          </a:p>
          <a:p>
            <a:pPr algn="ctr"/>
            <a:r>
              <a:rPr lang="en-US" sz="1600" dirty="0" smtClean="0">
                <a:solidFill>
                  <a:prstClr val="black"/>
                </a:solidFill>
              </a:rPr>
              <a:t>Way</a:t>
            </a:r>
          </a:p>
          <a:p>
            <a:pPr algn="ctr"/>
            <a:r>
              <a:rPr lang="en-US" sz="1600" dirty="0" smtClean="0">
                <a:solidFill>
                  <a:prstClr val="black"/>
                </a:solidFill>
              </a:rPr>
              <a:t>900</a:t>
            </a:r>
            <a:endParaRPr lang="en-US" sz="1600" dirty="0">
              <a:solidFill>
                <a:prstClr val="black"/>
              </a:solidFill>
            </a:endParaRPr>
          </a:p>
        </p:txBody>
      </p:sp>
      <p:sp>
        <p:nvSpPr>
          <p:cNvPr id="18" name="TextBox 17"/>
          <p:cNvSpPr txBox="1"/>
          <p:nvPr/>
        </p:nvSpPr>
        <p:spPr>
          <a:xfrm>
            <a:off x="6586971" y="4495800"/>
            <a:ext cx="1181026" cy="954107"/>
          </a:xfrm>
          <a:prstGeom prst="rect">
            <a:avLst/>
          </a:prstGeom>
          <a:noFill/>
        </p:spPr>
        <p:txBody>
          <a:bodyPr wrap="square" rtlCol="0">
            <a:spAutoFit/>
          </a:bodyPr>
          <a:lstStyle/>
          <a:p>
            <a:pPr algn="ctr"/>
            <a:r>
              <a:rPr lang="en-US" sz="1400" dirty="0" smtClean="0">
                <a:solidFill>
                  <a:prstClr val="black"/>
                </a:solidFill>
              </a:rPr>
              <a:t>Under Construction </a:t>
            </a:r>
          </a:p>
          <a:p>
            <a:pPr algn="ctr"/>
            <a:r>
              <a:rPr lang="en-US" sz="1400" dirty="0" smtClean="0">
                <a:solidFill>
                  <a:prstClr val="black"/>
                </a:solidFill>
              </a:rPr>
              <a:t>Detour</a:t>
            </a:r>
          </a:p>
          <a:p>
            <a:pPr algn="ctr"/>
            <a:r>
              <a:rPr lang="en-US" sz="1400" dirty="0">
                <a:solidFill>
                  <a:prstClr val="black"/>
                </a:solidFill>
              </a:rPr>
              <a:t>0</a:t>
            </a:r>
          </a:p>
        </p:txBody>
      </p:sp>
      <p:sp>
        <p:nvSpPr>
          <p:cNvPr id="19" name="TextBox 18"/>
          <p:cNvSpPr txBox="1"/>
          <p:nvPr/>
        </p:nvSpPr>
        <p:spPr>
          <a:xfrm>
            <a:off x="3174590" y="1143000"/>
            <a:ext cx="2971800" cy="646331"/>
          </a:xfrm>
          <a:prstGeom prst="rect">
            <a:avLst/>
          </a:prstGeom>
          <a:noFill/>
        </p:spPr>
        <p:txBody>
          <a:bodyPr wrap="square" rtlCol="0">
            <a:spAutoFit/>
          </a:bodyPr>
          <a:lstStyle/>
          <a:p>
            <a:pPr algn="ctr"/>
            <a:r>
              <a:rPr lang="en-US" dirty="0" smtClean="0">
                <a:solidFill>
                  <a:prstClr val="black"/>
                </a:solidFill>
              </a:rPr>
              <a:t>Search By Proximity or Zip</a:t>
            </a:r>
          </a:p>
          <a:p>
            <a:pPr algn="ctr"/>
            <a:r>
              <a:rPr lang="en-US" dirty="0" smtClean="0">
                <a:solidFill>
                  <a:prstClr val="black"/>
                </a:solidFill>
              </a:rPr>
              <a:t>OR</a:t>
            </a:r>
            <a:endParaRPr lang="en-US" dirty="0">
              <a:solidFill>
                <a:prstClr val="black"/>
              </a:solidFill>
            </a:endParaRPr>
          </a:p>
        </p:txBody>
      </p:sp>
      <p:sp>
        <p:nvSpPr>
          <p:cNvPr id="20" name="TextBox 19"/>
          <p:cNvSpPr txBox="1"/>
          <p:nvPr/>
        </p:nvSpPr>
        <p:spPr>
          <a:xfrm>
            <a:off x="3429000" y="1789331"/>
            <a:ext cx="2438400" cy="369332"/>
          </a:xfrm>
          <a:prstGeom prst="rect">
            <a:avLst/>
          </a:prstGeom>
          <a:noFill/>
        </p:spPr>
        <p:txBody>
          <a:bodyPr wrap="square" rtlCol="0">
            <a:spAutoFit/>
          </a:bodyPr>
          <a:lstStyle/>
          <a:p>
            <a:r>
              <a:rPr lang="en-US" dirty="0" smtClean="0">
                <a:solidFill>
                  <a:prstClr val="black"/>
                </a:solidFill>
              </a:rPr>
              <a:t>Select A Local Corner</a:t>
            </a:r>
            <a:endParaRPr lang="en-US" dirty="0">
              <a:solidFill>
                <a:prstClr val="black"/>
              </a:solidFill>
            </a:endParaRPr>
          </a:p>
        </p:txBody>
      </p:sp>
      <p:sp>
        <p:nvSpPr>
          <p:cNvPr id="3" name="TextBox 2"/>
          <p:cNvSpPr txBox="1"/>
          <p:nvPr/>
        </p:nvSpPr>
        <p:spPr>
          <a:xfrm>
            <a:off x="6146390" y="1327666"/>
            <a:ext cx="2311810" cy="646331"/>
          </a:xfrm>
          <a:prstGeom prst="rect">
            <a:avLst/>
          </a:prstGeom>
          <a:noFill/>
        </p:spPr>
        <p:txBody>
          <a:bodyPr wrap="square" rtlCol="0">
            <a:spAutoFit/>
          </a:bodyPr>
          <a:lstStyle/>
          <a:p>
            <a:r>
              <a:rPr lang="en-US" dirty="0" smtClean="0">
                <a:solidFill>
                  <a:prstClr val="black"/>
                </a:solidFill>
              </a:rPr>
              <a:t>Advanced Search Phase II</a:t>
            </a:r>
            <a:endParaRPr lang="en-US" dirty="0">
              <a:solidFill>
                <a:prstClr val="black"/>
              </a:solidFill>
            </a:endParaRPr>
          </a:p>
        </p:txBody>
      </p:sp>
      <p:sp>
        <p:nvSpPr>
          <p:cNvPr id="5" name="TextBox 4"/>
          <p:cNvSpPr txBox="1"/>
          <p:nvPr/>
        </p:nvSpPr>
        <p:spPr>
          <a:xfrm>
            <a:off x="1905000" y="5867400"/>
            <a:ext cx="5896768" cy="369332"/>
          </a:xfrm>
          <a:prstGeom prst="rect">
            <a:avLst/>
          </a:prstGeom>
          <a:solidFill>
            <a:schemeClr val="accent2"/>
          </a:solidFill>
          <a:ln>
            <a:solidFill>
              <a:schemeClr val="accent1"/>
            </a:solidFill>
          </a:ln>
        </p:spPr>
        <p:txBody>
          <a:bodyPr wrap="square" rtlCol="0">
            <a:spAutoFit/>
          </a:bodyPr>
          <a:lstStyle/>
          <a:p>
            <a:r>
              <a:rPr lang="en-US" dirty="0" smtClean="0">
                <a:solidFill>
                  <a:prstClr val="black"/>
                </a:solidFill>
              </a:rPr>
              <a:t>Want to join a corner?</a:t>
            </a:r>
            <a:endParaRPr lang="en-US" dirty="0">
              <a:solidFill>
                <a:prstClr val="black"/>
              </a:solidFill>
            </a:endParaRPr>
          </a:p>
        </p:txBody>
      </p:sp>
    </p:spTree>
    <p:extLst>
      <p:ext uri="{BB962C8B-B14F-4D97-AF65-F5344CB8AC3E}">
        <p14:creationId xmlns:p14="http://schemas.microsoft.com/office/powerpoint/2010/main" val="2064572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Page…How to </a:t>
            </a:r>
            <a:r>
              <a:rPr lang="en-US" dirty="0" smtClean="0"/>
              <a:t>Join corner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subscribers and Sponsors will need to provide some information that is agnostic.  </a:t>
            </a:r>
          </a:p>
          <a:p>
            <a:pPr marL="0" indent="0">
              <a:buNone/>
            </a:pPr>
            <a:r>
              <a:rPr lang="en-US" sz="2800" dirty="0" smtClean="0"/>
              <a:t>Demographic information must haves:</a:t>
            </a:r>
          </a:p>
          <a:p>
            <a:pPr lvl="1"/>
            <a:r>
              <a:rPr lang="en-US" sz="2000" dirty="0" smtClean="0"/>
              <a:t>First Name, Last Name, City State, Zip code, phone number, email address, address</a:t>
            </a:r>
          </a:p>
          <a:p>
            <a:pPr marL="0" indent="0">
              <a:buNone/>
            </a:pPr>
            <a:r>
              <a:rPr lang="en-US" sz="2800" dirty="0" smtClean="0"/>
              <a:t>Demographic Nice to Have’s</a:t>
            </a:r>
          </a:p>
          <a:p>
            <a:pPr lvl="1"/>
            <a:r>
              <a:rPr lang="en-US" sz="2000" dirty="0" smtClean="0"/>
              <a:t>Age, Sex</a:t>
            </a:r>
          </a:p>
          <a:p>
            <a:pPr lvl="1"/>
            <a:r>
              <a:rPr lang="en-US" sz="2000" dirty="0" smtClean="0"/>
              <a:t>How they heard about </a:t>
            </a:r>
            <a:r>
              <a:rPr lang="en-US" sz="2000" dirty="0" smtClean="0"/>
              <a:t>us.  </a:t>
            </a:r>
            <a:r>
              <a:rPr lang="en-US" sz="2000" dirty="0" smtClean="0"/>
              <a:t>I tend to wonder if this question is located within the demographic information they will be more likely to fill it out</a:t>
            </a:r>
          </a:p>
          <a:p>
            <a:r>
              <a:rPr lang="en-US" sz="2400" dirty="0" smtClean="0"/>
              <a:t>Create Username and password </a:t>
            </a:r>
            <a:r>
              <a:rPr lang="en-US" sz="2400" dirty="0" smtClean="0"/>
              <a:t>(need </a:t>
            </a:r>
            <a:r>
              <a:rPr lang="en-US" sz="2400" dirty="0" smtClean="0"/>
              <a:t>security questions to retrieve forgotten </a:t>
            </a:r>
            <a:r>
              <a:rPr lang="en-US" sz="2400" dirty="0" smtClean="0"/>
              <a:t>password)</a:t>
            </a:r>
            <a:endParaRPr lang="en-US" sz="2400" dirty="0" smtClean="0"/>
          </a:p>
          <a:p>
            <a:pPr marL="0" indent="0">
              <a:buNone/>
            </a:pPr>
            <a:r>
              <a:rPr lang="en-US" sz="2800" dirty="0" smtClean="0"/>
              <a:t>Billing information</a:t>
            </a:r>
          </a:p>
          <a:p>
            <a:pPr lvl="1" indent="-342900"/>
            <a:r>
              <a:rPr lang="en-US" sz="2000" dirty="0" smtClean="0"/>
              <a:t>Typical billing info.  Need to ask, do you want to be charge monthly , quarterly, or annual?  Just like insurance we should provide what will look like a discount if they purchase quarterly, or annual. This is why we need to know cost per person.</a:t>
            </a:r>
          </a:p>
        </p:txBody>
      </p:sp>
    </p:spTree>
    <p:extLst>
      <p:ext uri="{BB962C8B-B14F-4D97-AF65-F5344CB8AC3E}">
        <p14:creationId xmlns:p14="http://schemas.microsoft.com/office/powerpoint/2010/main" val="2221528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Page…How to </a:t>
            </a:r>
            <a:r>
              <a:rPr lang="en-US" dirty="0" smtClean="0"/>
              <a:t>Join corner</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Are you a Sponsor or are you a subscriber?  </a:t>
            </a:r>
          </a:p>
          <a:p>
            <a:r>
              <a:rPr lang="en-US" sz="2400" dirty="0" smtClean="0"/>
              <a:t>Sponsor </a:t>
            </a:r>
            <a:r>
              <a:rPr lang="en-US" sz="2400" u="sng" dirty="0" smtClean="0"/>
              <a:t>What is a sponsor (</a:t>
            </a:r>
            <a:r>
              <a:rPr lang="en-US" sz="2400" dirty="0" smtClean="0"/>
              <a:t>When they click on the link it will provide definitions)</a:t>
            </a:r>
            <a:endParaRPr lang="en-US" sz="2400" u="sng" dirty="0" smtClean="0"/>
          </a:p>
          <a:p>
            <a:r>
              <a:rPr lang="en-US" sz="2400" dirty="0" smtClean="0"/>
              <a:t>Subscriber </a:t>
            </a:r>
            <a:r>
              <a:rPr lang="en-US" sz="2400" u="sng" dirty="0" smtClean="0"/>
              <a:t>What is a subscriber </a:t>
            </a:r>
            <a:r>
              <a:rPr lang="en-US" sz="2400" u="sng" dirty="0"/>
              <a:t>(</a:t>
            </a:r>
            <a:r>
              <a:rPr lang="en-US" sz="2400" dirty="0"/>
              <a:t>When they click on the link it will provide definitions)</a:t>
            </a:r>
            <a:endParaRPr lang="en-US" sz="2400" u="sng" dirty="0" smtClean="0"/>
          </a:p>
        </p:txBody>
      </p:sp>
    </p:spTree>
    <p:extLst>
      <p:ext uri="{BB962C8B-B14F-4D97-AF65-F5344CB8AC3E}">
        <p14:creationId xmlns:p14="http://schemas.microsoft.com/office/powerpoint/2010/main" val="3937513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Join…Handmade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smtClean="0"/>
              <a:t>Step 1 </a:t>
            </a:r>
          </a:p>
          <a:p>
            <a:pPr marL="0" indent="0">
              <a:buNone/>
            </a:pPr>
            <a:r>
              <a:rPr lang="en-US" sz="2000" dirty="0" smtClean="0"/>
              <a:t>Do you think you like a monthly subscription or an annual subscription?  And what type of account do you want.  </a:t>
            </a:r>
            <a:r>
              <a:rPr lang="en-US" sz="2000" dirty="0" smtClean="0"/>
              <a:t>(We </a:t>
            </a:r>
            <a:r>
              <a:rPr lang="en-US" sz="2000" dirty="0" smtClean="0"/>
              <a:t>need to figure out if a </a:t>
            </a:r>
            <a:r>
              <a:rPr lang="en-US" sz="2000" dirty="0" smtClean="0"/>
              <a:t>tiered </a:t>
            </a:r>
            <a:r>
              <a:rPr lang="en-US" sz="2000" dirty="0" smtClean="0"/>
              <a:t>structure makes </a:t>
            </a:r>
            <a:r>
              <a:rPr lang="en-US" sz="2000" dirty="0" smtClean="0"/>
              <a:t>sense). </a:t>
            </a:r>
            <a:r>
              <a:rPr lang="en-US" sz="2000" dirty="0" smtClean="0"/>
              <a:t>Don’t worry you can change our mind after you load your works.</a:t>
            </a:r>
          </a:p>
          <a:p>
            <a:pPr marL="0" indent="0">
              <a:buNone/>
            </a:pPr>
            <a:endParaRPr lang="en-US" sz="2000" dirty="0" smtClean="0"/>
          </a:p>
          <a:p>
            <a:pPr marL="0" indent="0">
              <a:buNone/>
            </a:pPr>
            <a:r>
              <a:rPr lang="en-US" sz="2000" dirty="0" smtClean="0"/>
              <a:t>Step 2</a:t>
            </a:r>
          </a:p>
          <a:p>
            <a:pPr marL="0" indent="0">
              <a:buNone/>
            </a:pPr>
            <a:r>
              <a:rPr lang="en-US" sz="2000" dirty="0" smtClean="0"/>
              <a:t>How many pictures do you want to load?  (show pricing model)</a:t>
            </a:r>
          </a:p>
          <a:p>
            <a:pPr marL="0" indent="0">
              <a:buNone/>
            </a:pPr>
            <a:r>
              <a:rPr lang="en-US" sz="2000" dirty="0" smtClean="0"/>
              <a:t>Lets load some pictures of your works.  You may want to take a look at our free video tutorial on how to stage your furniture </a:t>
            </a:r>
            <a:r>
              <a:rPr lang="en-US" sz="2000" dirty="0" smtClean="0">
                <a:hlinkClick r:id="rId2"/>
              </a:rPr>
              <a:t>www.howtostage.youtube</a:t>
            </a:r>
            <a:endParaRPr lang="en-US" sz="2000" dirty="0" smtClean="0"/>
          </a:p>
          <a:p>
            <a:pPr marL="0" indent="0">
              <a:buNone/>
            </a:pPr>
            <a:r>
              <a:rPr lang="en-US" sz="2000" dirty="0" smtClean="0"/>
              <a:t>(after the video is complete)</a:t>
            </a:r>
          </a:p>
          <a:p>
            <a:r>
              <a:rPr lang="en-US" sz="2000" dirty="0" smtClean="0"/>
              <a:t>Medium – Wood, metal, concrete, fabric, </a:t>
            </a:r>
            <a:r>
              <a:rPr lang="en-US" sz="2000" dirty="0" err="1" smtClean="0"/>
              <a:t>etc</a:t>
            </a:r>
            <a:endParaRPr lang="en-US" sz="2000" dirty="0" smtClean="0"/>
          </a:p>
          <a:p>
            <a:r>
              <a:rPr lang="en-US" sz="2000" dirty="0" smtClean="0"/>
              <a:t>Style – Shabby </a:t>
            </a:r>
            <a:r>
              <a:rPr lang="en-US" sz="2000" dirty="0" smtClean="0"/>
              <a:t>Chic, </a:t>
            </a:r>
            <a:r>
              <a:rPr lang="en-US" sz="2000" dirty="0" smtClean="0"/>
              <a:t>Rustic, Contemporary, Modern, antique, </a:t>
            </a:r>
            <a:r>
              <a:rPr lang="en-US" sz="2000" dirty="0" smtClean="0"/>
              <a:t>elegant, traditional, etc.</a:t>
            </a:r>
            <a:endParaRPr lang="en-US" sz="2000" dirty="0" smtClean="0"/>
          </a:p>
          <a:p>
            <a:r>
              <a:rPr lang="en-US" sz="2000" dirty="0" smtClean="0"/>
              <a:t>Type – Chairs, desk, Dressers, coffee tables, dining tables, benches, etc.</a:t>
            </a:r>
          </a:p>
          <a:p>
            <a:endParaRPr lang="en-US" sz="2000" dirty="0"/>
          </a:p>
          <a:p>
            <a:pPr marL="0" indent="0">
              <a:buNone/>
            </a:pPr>
            <a:endParaRPr lang="en-US" sz="2000" dirty="0" smtClean="0"/>
          </a:p>
          <a:p>
            <a:endParaRPr lang="en-US" sz="2000" dirty="0"/>
          </a:p>
        </p:txBody>
      </p:sp>
    </p:spTree>
    <p:extLst>
      <p:ext uri="{BB962C8B-B14F-4D97-AF65-F5344CB8AC3E}">
        <p14:creationId xmlns:p14="http://schemas.microsoft.com/office/powerpoint/2010/main" val="18680432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Join…Handmade </a:t>
            </a:r>
            <a:r>
              <a:rPr lang="en-US" dirty="0" err="1" smtClean="0"/>
              <a:t>cont</a:t>
            </a:r>
            <a:endParaRPr lang="en-US" dirty="0"/>
          </a:p>
        </p:txBody>
      </p:sp>
      <p:sp>
        <p:nvSpPr>
          <p:cNvPr id="3" name="Content Placeholder 2"/>
          <p:cNvSpPr>
            <a:spLocks noGrp="1"/>
          </p:cNvSpPr>
          <p:nvPr>
            <p:ph idx="1"/>
          </p:nvPr>
        </p:nvSpPr>
        <p:spPr/>
        <p:txBody>
          <a:bodyPr/>
          <a:lstStyle/>
          <a:p>
            <a:pPr marL="0" indent="0">
              <a:buNone/>
            </a:pPr>
            <a:r>
              <a:rPr lang="en-US" sz="2000" dirty="0" smtClean="0"/>
              <a:t>Step 3</a:t>
            </a:r>
          </a:p>
          <a:p>
            <a:r>
              <a:rPr lang="en-US" sz="2000" dirty="0" smtClean="0"/>
              <a:t>Now that you have loaded your pictures we want you to tell us about your works. You will repeat this process for each work.  If you loaded multiple pictures for 1 work just let us know which ones apply</a:t>
            </a:r>
          </a:p>
          <a:p>
            <a:pPr lvl="1"/>
            <a:r>
              <a:rPr lang="en-US" sz="1600" dirty="0" smtClean="0"/>
              <a:t>Dimensions</a:t>
            </a:r>
          </a:p>
          <a:p>
            <a:pPr lvl="1"/>
            <a:r>
              <a:rPr lang="en-US" sz="1600" dirty="0" smtClean="0"/>
              <a:t>Description, limited to </a:t>
            </a:r>
            <a:r>
              <a:rPr lang="en-US" sz="1600" dirty="0" err="1" smtClean="0"/>
              <a:t>XXXwords</a:t>
            </a:r>
            <a:r>
              <a:rPr lang="en-US" sz="1600" dirty="0" smtClean="0"/>
              <a:t> what inspired you</a:t>
            </a:r>
            <a:endParaRPr lang="en-US" sz="1600" dirty="0"/>
          </a:p>
          <a:p>
            <a:pPr marL="0" indent="0">
              <a:buNone/>
            </a:pPr>
            <a:r>
              <a:rPr lang="en-US" sz="2000" dirty="0" smtClean="0"/>
              <a:t>Step 4</a:t>
            </a:r>
          </a:p>
          <a:p>
            <a:r>
              <a:rPr lang="en-US" sz="2000" dirty="0" smtClean="0"/>
              <a:t>As you know you provided us your contact information. How do you want potential customers to contact you?  (They will select applicable boxes) Are you ok with appointments and private sales?  Only registered customers  will be able to see appointments and private sales </a:t>
            </a:r>
          </a:p>
          <a:p>
            <a:endParaRPr lang="en-US" sz="2000" dirty="0"/>
          </a:p>
          <a:p>
            <a:pPr marL="0" indent="0">
              <a:buNone/>
            </a:pPr>
            <a:r>
              <a:rPr lang="en-US" sz="2000" dirty="0" smtClean="0"/>
              <a:t>Repeat steps 3 and 4 for your pictures</a:t>
            </a:r>
          </a:p>
          <a:p>
            <a:endParaRPr lang="en-US" sz="2000" dirty="0"/>
          </a:p>
        </p:txBody>
      </p:sp>
    </p:spTree>
    <p:extLst>
      <p:ext uri="{BB962C8B-B14F-4D97-AF65-F5344CB8AC3E}">
        <p14:creationId xmlns:p14="http://schemas.microsoft.com/office/powerpoint/2010/main" val="361905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Corners	</a:t>
            </a:r>
            <a:endParaRPr lang="en-US" dirty="0"/>
          </a:p>
        </p:txBody>
      </p:sp>
      <p:sp>
        <p:nvSpPr>
          <p:cNvPr id="3" name="Content Placeholder 2"/>
          <p:cNvSpPr>
            <a:spLocks noGrp="1"/>
          </p:cNvSpPr>
          <p:nvPr>
            <p:ph sz="half" idx="1"/>
          </p:nvPr>
        </p:nvSpPr>
        <p:spPr>
          <a:xfrm>
            <a:off x="457200" y="1600200"/>
            <a:ext cx="8077200" cy="4525963"/>
          </a:xfrm>
        </p:spPr>
        <p:txBody>
          <a:bodyPr>
            <a:normAutofit lnSpcReduction="10000"/>
          </a:bodyPr>
          <a:lstStyle/>
          <a:p>
            <a:pPr marL="0" indent="0">
              <a:buNone/>
            </a:pPr>
            <a:r>
              <a:rPr lang="en-US" dirty="0" smtClean="0"/>
              <a:t>Why are all these people hidden in the shadows? continued</a:t>
            </a:r>
          </a:p>
          <a:p>
            <a:pPr marL="0" indent="0">
              <a:buNone/>
            </a:pPr>
            <a:r>
              <a:rPr lang="en-US" sz="2400" dirty="0"/>
              <a:t>Step </a:t>
            </a:r>
            <a:r>
              <a:rPr lang="en-US" sz="2400" dirty="0" smtClean="0"/>
              <a:t>5 </a:t>
            </a:r>
            <a:r>
              <a:rPr lang="en-US" sz="2400" dirty="0"/>
              <a:t>– </a:t>
            </a:r>
            <a:r>
              <a:rPr lang="en-US" sz="2400" dirty="0" smtClean="0"/>
              <a:t>Advertise through traditional methods</a:t>
            </a:r>
          </a:p>
          <a:p>
            <a:pPr marL="400050" lvl="1" indent="0">
              <a:buNone/>
            </a:pPr>
            <a:r>
              <a:rPr lang="en-US" sz="2000" dirty="0" smtClean="0"/>
              <a:t>Person checks all the local newspapers (Folio weekly, the Beaches, Mint,) and decides to buy</a:t>
            </a:r>
          </a:p>
          <a:p>
            <a:pPr marL="400050" lvl="1" indent="0">
              <a:buNone/>
            </a:pPr>
            <a:r>
              <a:rPr lang="en-US" sz="2000" dirty="0" smtClean="0"/>
              <a:t>Reality – They stuck their finger in the air and guessed.  Problem who the hell actually takes these magazines and newspapers home for purposes other than starting a backyard fire</a:t>
            </a:r>
          </a:p>
          <a:p>
            <a:pPr marL="0" indent="0">
              <a:buNone/>
            </a:pPr>
            <a:r>
              <a:rPr lang="en-US" sz="2400" dirty="0" smtClean="0"/>
              <a:t>Step 6- I will join local events</a:t>
            </a:r>
          </a:p>
          <a:p>
            <a:pPr marL="400050" lvl="1" indent="0">
              <a:buNone/>
            </a:pPr>
            <a:r>
              <a:rPr lang="en-US" sz="1700" dirty="0" smtClean="0"/>
              <a:t>Person attends on the weekends and gets some sales.  Short term happiness</a:t>
            </a:r>
          </a:p>
          <a:p>
            <a:pPr marL="400050" lvl="1" indent="0">
              <a:buNone/>
            </a:pPr>
            <a:r>
              <a:rPr lang="en-US" sz="1700" dirty="0" smtClean="0"/>
              <a:t>Reality – I just spent hours during the weekend when I am most productive building  what I offer to have a limited number of people come see what I have to offer because the marketing and advertising sucks.</a:t>
            </a:r>
          </a:p>
          <a:p>
            <a:pPr marL="400050" lvl="1" indent="0">
              <a:buNone/>
            </a:pPr>
            <a:endParaRPr lang="en-US" sz="2100" dirty="0" smtClean="0"/>
          </a:p>
          <a:p>
            <a:pPr marL="0" indent="0">
              <a:buNone/>
            </a:pPr>
            <a:endParaRPr lang="en-US" dirty="0" smtClean="0"/>
          </a:p>
        </p:txBody>
      </p:sp>
    </p:spTree>
    <p:extLst>
      <p:ext uri="{BB962C8B-B14F-4D97-AF65-F5344CB8AC3E}">
        <p14:creationId xmlns:p14="http://schemas.microsoft.com/office/powerpoint/2010/main" val="3120416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Join…Handmade </a:t>
            </a:r>
            <a:r>
              <a:rPr lang="en-US" dirty="0" err="1"/>
              <a:t>cont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Step 5</a:t>
            </a:r>
          </a:p>
          <a:p>
            <a:r>
              <a:rPr lang="en-US" sz="2000" dirty="0" smtClean="0"/>
              <a:t>Congratulations your works are ready to be posted for locals to see!</a:t>
            </a:r>
          </a:p>
          <a:p>
            <a:pPr lvl="1"/>
            <a:r>
              <a:rPr lang="en-US" sz="1600" dirty="0" smtClean="0"/>
              <a:t>Do you want a monthly subscription or an annual subscription.  Annual subscriptions will save you some Money!!!</a:t>
            </a:r>
          </a:p>
          <a:p>
            <a:pPr marL="57150" indent="0">
              <a:buNone/>
            </a:pPr>
            <a:endParaRPr lang="en-US" sz="2000" dirty="0" smtClean="0"/>
          </a:p>
          <a:p>
            <a:pPr marL="57150" indent="0">
              <a:buNone/>
            </a:pPr>
            <a:r>
              <a:rPr lang="en-US" sz="2000" dirty="0" smtClean="0"/>
              <a:t>Step 6</a:t>
            </a:r>
          </a:p>
          <a:p>
            <a:pPr marL="400050"/>
            <a:r>
              <a:rPr lang="en-US" sz="2000" dirty="0" smtClean="0"/>
              <a:t>Load your billing information</a:t>
            </a:r>
          </a:p>
          <a:p>
            <a:pPr marL="0" indent="0">
              <a:buNone/>
            </a:pPr>
            <a:r>
              <a:rPr lang="en-US" sz="2800" dirty="0"/>
              <a:t>Billing information</a:t>
            </a:r>
          </a:p>
          <a:p>
            <a:pPr lvl="1" indent="-342900"/>
            <a:r>
              <a:rPr lang="en-US" sz="2000" dirty="0"/>
              <a:t>Typical billing info.  Need to ask, do you want to be charge monthly , quarterly, or annual?  Just like insurance we should provide what will look like a discount if they purchase quarterly, or annual. This is why we need to know cost per person.</a:t>
            </a:r>
          </a:p>
          <a:p>
            <a:pPr marL="400050"/>
            <a:endParaRPr lang="en-US" sz="2000" dirty="0"/>
          </a:p>
        </p:txBody>
      </p:sp>
    </p:spTree>
    <p:extLst>
      <p:ext uri="{BB962C8B-B14F-4D97-AF65-F5344CB8AC3E}">
        <p14:creationId xmlns:p14="http://schemas.microsoft.com/office/powerpoint/2010/main" val="3128244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Join…Refinished </a:t>
            </a:r>
            <a:r>
              <a:rPr lang="en-US" dirty="0" err="1"/>
              <a:t>cont</a:t>
            </a:r>
            <a:endParaRPr lang="en-US" dirty="0"/>
          </a:p>
        </p:txBody>
      </p:sp>
      <p:sp>
        <p:nvSpPr>
          <p:cNvPr id="3" name="Content Placeholder 2"/>
          <p:cNvSpPr>
            <a:spLocks noGrp="1"/>
          </p:cNvSpPr>
          <p:nvPr>
            <p:ph idx="1"/>
          </p:nvPr>
        </p:nvSpPr>
        <p:spPr/>
        <p:txBody>
          <a:bodyPr/>
          <a:lstStyle/>
          <a:p>
            <a:r>
              <a:rPr lang="en-US" dirty="0" smtClean="0"/>
              <a:t>Same as handmade</a:t>
            </a:r>
            <a:endParaRPr lang="en-US" dirty="0"/>
          </a:p>
        </p:txBody>
      </p:sp>
    </p:spTree>
    <p:extLst>
      <p:ext uri="{BB962C8B-B14F-4D97-AF65-F5344CB8AC3E}">
        <p14:creationId xmlns:p14="http://schemas.microsoft.com/office/powerpoint/2010/main" val="14886992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Join…DIY</a:t>
            </a:r>
            <a:endParaRPr lang="en-US" dirty="0"/>
          </a:p>
        </p:txBody>
      </p:sp>
      <p:sp>
        <p:nvSpPr>
          <p:cNvPr id="3" name="Content Placeholder 2"/>
          <p:cNvSpPr>
            <a:spLocks noGrp="1"/>
          </p:cNvSpPr>
          <p:nvPr>
            <p:ph idx="1"/>
          </p:nvPr>
        </p:nvSpPr>
        <p:spPr/>
        <p:txBody>
          <a:bodyPr/>
          <a:lstStyle/>
          <a:p>
            <a:r>
              <a:rPr lang="en-US" dirty="0" smtClean="0"/>
              <a:t>Same as </a:t>
            </a:r>
            <a:r>
              <a:rPr lang="en-US" dirty="0" smtClean="0"/>
              <a:t>handmade</a:t>
            </a:r>
          </a:p>
          <a:p>
            <a:r>
              <a:rPr lang="en-US" dirty="0" smtClean="0">
                <a:solidFill>
                  <a:srgbClr val="FF0000"/>
                </a:solidFill>
              </a:rPr>
              <a:t>I think we need to re-think this section.  DIY can be so many different things.</a:t>
            </a:r>
            <a:endParaRPr lang="en-US" dirty="0">
              <a:solidFill>
                <a:srgbClr val="FF0000"/>
              </a:solidFill>
            </a:endParaRPr>
          </a:p>
        </p:txBody>
      </p:sp>
    </p:spTree>
    <p:extLst>
      <p:ext uri="{BB962C8B-B14F-4D97-AF65-F5344CB8AC3E}">
        <p14:creationId xmlns:p14="http://schemas.microsoft.com/office/powerpoint/2010/main" val="628754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Join…Music</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Step 1 </a:t>
            </a:r>
          </a:p>
          <a:p>
            <a:pPr marL="0" indent="0">
              <a:buNone/>
            </a:pPr>
            <a:r>
              <a:rPr lang="en-US" sz="2000" dirty="0"/>
              <a:t>Do you think you like a monthly subscription or an annual subscription?  And what type of account do you want.  )We need to figure out if a tier structure makes sense.) Don’t worry you can change our mind after you load your works.</a:t>
            </a:r>
          </a:p>
          <a:p>
            <a:pPr marL="0" indent="0">
              <a:buNone/>
            </a:pPr>
            <a:endParaRPr lang="en-US" sz="2000" dirty="0"/>
          </a:p>
          <a:p>
            <a:pPr marL="0" indent="0">
              <a:buNone/>
            </a:pPr>
            <a:r>
              <a:rPr lang="en-US" sz="2000" dirty="0"/>
              <a:t>Step </a:t>
            </a:r>
            <a:r>
              <a:rPr lang="en-US" sz="2000" dirty="0" smtClean="0"/>
              <a:t>2</a:t>
            </a:r>
            <a:endParaRPr lang="en-US" sz="2000" dirty="0"/>
          </a:p>
          <a:p>
            <a:pPr marL="0" indent="0">
              <a:buNone/>
            </a:pPr>
            <a:r>
              <a:rPr lang="en-US" sz="2000" dirty="0"/>
              <a:t>How many </a:t>
            </a:r>
            <a:r>
              <a:rPr lang="en-US" sz="2000" dirty="0" smtClean="0"/>
              <a:t>Original Songs </a:t>
            </a:r>
            <a:r>
              <a:rPr lang="en-US" sz="2000" dirty="0"/>
              <a:t>do you want to load?  (show pricing model)</a:t>
            </a:r>
          </a:p>
          <a:p>
            <a:pPr marL="0" indent="0">
              <a:buNone/>
            </a:pPr>
            <a:r>
              <a:rPr lang="en-US" sz="2000" dirty="0" smtClean="0"/>
              <a:t>Before we load your music, do you want to post a picture of you and or the band?</a:t>
            </a:r>
          </a:p>
          <a:p>
            <a:pPr marL="0" indent="0">
              <a:buNone/>
            </a:pPr>
            <a:r>
              <a:rPr lang="en-US" sz="2000" dirty="0" smtClean="0"/>
              <a:t>Lets </a:t>
            </a:r>
            <a:r>
              <a:rPr lang="en-US" sz="2000" dirty="0"/>
              <a:t>load some </a:t>
            </a:r>
            <a:r>
              <a:rPr lang="en-US" sz="2000" dirty="0" smtClean="0"/>
              <a:t>of your original music (original only)</a:t>
            </a:r>
            <a:endParaRPr lang="en-US" sz="2000" dirty="0"/>
          </a:p>
          <a:p>
            <a:r>
              <a:rPr lang="en-US" sz="2000" dirty="0" smtClean="0"/>
              <a:t>Type –  </a:t>
            </a:r>
            <a:r>
              <a:rPr lang="en-US" sz="2000" dirty="0" err="1" smtClean="0"/>
              <a:t>Hardrock</a:t>
            </a:r>
            <a:r>
              <a:rPr lang="en-US" sz="2000" dirty="0" smtClean="0"/>
              <a:t>, blues, Jazz</a:t>
            </a:r>
          </a:p>
          <a:p>
            <a:r>
              <a:rPr lang="en-US" sz="2000" dirty="0" smtClean="0"/>
              <a:t>Inspiration – What music inspired your songs?</a:t>
            </a:r>
            <a:endParaRPr lang="en-US" sz="2000" dirty="0"/>
          </a:p>
        </p:txBody>
      </p:sp>
    </p:spTree>
    <p:extLst>
      <p:ext uri="{BB962C8B-B14F-4D97-AF65-F5344CB8AC3E}">
        <p14:creationId xmlns:p14="http://schemas.microsoft.com/office/powerpoint/2010/main" val="2494701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Join…Artist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smtClean="0"/>
              <a:t>Step 1 </a:t>
            </a:r>
          </a:p>
          <a:p>
            <a:pPr marL="0" indent="0">
              <a:buNone/>
            </a:pPr>
            <a:r>
              <a:rPr lang="en-US" sz="2000" dirty="0" smtClean="0"/>
              <a:t>Do you think you like a monthly subscription or an annual subscription?  And what type of account do you want.  )We need to figure out if a tier structure makes sense.) Don’t worry you can change our mind after you load your works.</a:t>
            </a:r>
          </a:p>
          <a:p>
            <a:pPr marL="0" indent="0">
              <a:buNone/>
            </a:pPr>
            <a:endParaRPr lang="en-US" sz="2000" dirty="0" smtClean="0"/>
          </a:p>
          <a:p>
            <a:pPr marL="0" indent="0">
              <a:buNone/>
            </a:pPr>
            <a:r>
              <a:rPr lang="en-US" sz="2000" dirty="0" smtClean="0"/>
              <a:t>Step 2</a:t>
            </a:r>
          </a:p>
          <a:p>
            <a:pPr marL="0" indent="0">
              <a:buNone/>
            </a:pPr>
            <a:r>
              <a:rPr lang="en-US" sz="2000" dirty="0" smtClean="0"/>
              <a:t>How many pictures do you want to load?  (show pricing model)</a:t>
            </a:r>
          </a:p>
          <a:p>
            <a:pPr marL="0" indent="0">
              <a:buNone/>
            </a:pPr>
            <a:r>
              <a:rPr lang="en-US" sz="2000" dirty="0" smtClean="0"/>
              <a:t>Lets load some pictures of your works.  You may want to take a look at our free video tutorial on how to stage your furniture </a:t>
            </a:r>
            <a:r>
              <a:rPr lang="en-US" sz="2000" dirty="0" smtClean="0">
                <a:hlinkClick r:id="rId2"/>
              </a:rPr>
              <a:t>www.howtostage.youtube</a:t>
            </a:r>
            <a:endParaRPr lang="en-US" sz="2000" dirty="0" smtClean="0"/>
          </a:p>
          <a:p>
            <a:pPr marL="0" indent="0">
              <a:buNone/>
            </a:pPr>
            <a:r>
              <a:rPr lang="en-US" sz="2000" dirty="0" smtClean="0"/>
              <a:t>(after the video is complete)</a:t>
            </a:r>
          </a:p>
          <a:p>
            <a:r>
              <a:rPr lang="en-US" sz="2000" dirty="0" smtClean="0"/>
              <a:t>Medium – Canvas, ceramic, metal, paper, glass</a:t>
            </a:r>
          </a:p>
          <a:p>
            <a:r>
              <a:rPr lang="en-US" sz="2000" dirty="0" smtClean="0"/>
              <a:t>Style – abstract, contemporary, </a:t>
            </a:r>
            <a:r>
              <a:rPr lang="en-US" sz="2000" dirty="0" err="1" smtClean="0"/>
              <a:t>dotism</a:t>
            </a:r>
            <a:r>
              <a:rPr lang="en-US" sz="2000" dirty="0" smtClean="0"/>
              <a:t>, </a:t>
            </a:r>
            <a:r>
              <a:rPr lang="en-US" sz="2000" dirty="0" err="1" smtClean="0"/>
              <a:t>etc</a:t>
            </a:r>
            <a:endParaRPr lang="en-US" sz="2000" dirty="0" smtClean="0"/>
          </a:p>
          <a:p>
            <a:r>
              <a:rPr lang="en-US" sz="2000" dirty="0" smtClean="0"/>
              <a:t>Type – wall art free standing</a:t>
            </a:r>
            <a:endParaRPr lang="en-US" sz="2000" dirty="0"/>
          </a:p>
          <a:p>
            <a:pPr marL="0" indent="0">
              <a:buNone/>
            </a:pPr>
            <a:endParaRPr lang="en-US" sz="2000" dirty="0" smtClean="0"/>
          </a:p>
          <a:p>
            <a:endParaRPr lang="en-US" sz="2000" dirty="0"/>
          </a:p>
        </p:txBody>
      </p:sp>
    </p:spTree>
    <p:extLst>
      <p:ext uri="{BB962C8B-B14F-4D97-AF65-F5344CB8AC3E}">
        <p14:creationId xmlns:p14="http://schemas.microsoft.com/office/powerpoint/2010/main" val="17091103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Join…Events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000" dirty="0" smtClean="0"/>
              <a:t>Step 1 </a:t>
            </a:r>
          </a:p>
          <a:p>
            <a:pPr marL="0" indent="0">
              <a:buNone/>
            </a:pPr>
            <a:r>
              <a:rPr lang="en-US" sz="2000" dirty="0" smtClean="0"/>
              <a:t>Do you think you like a monthly subscription or an annual subscription?  And what type of account do you want.  )We need to figure out if a tier structure makes sense.) Don’t worry you can change our mind after you load your works.</a:t>
            </a:r>
          </a:p>
          <a:p>
            <a:pPr marL="0" indent="0">
              <a:buNone/>
            </a:pPr>
            <a:endParaRPr lang="en-US" sz="2000" dirty="0" smtClean="0"/>
          </a:p>
          <a:p>
            <a:pPr marL="0" indent="0">
              <a:buNone/>
            </a:pPr>
            <a:r>
              <a:rPr lang="en-US" sz="2000" dirty="0" smtClean="0"/>
              <a:t>Step 2</a:t>
            </a:r>
          </a:p>
          <a:p>
            <a:pPr marL="0" indent="0">
              <a:buNone/>
            </a:pPr>
            <a:r>
              <a:rPr lang="en-US" sz="2000" dirty="0" smtClean="0"/>
              <a:t>Do you host </a:t>
            </a:r>
            <a:r>
              <a:rPr lang="en-US" sz="2000" dirty="0" smtClean="0"/>
              <a:t>reoccurring </a:t>
            </a:r>
            <a:r>
              <a:rPr lang="en-US" sz="2000" dirty="0" smtClean="0"/>
              <a:t>events?  If so how many?   (show pricing model)</a:t>
            </a:r>
          </a:p>
          <a:p>
            <a:pPr marL="0" indent="0">
              <a:buNone/>
            </a:pPr>
            <a:r>
              <a:rPr lang="en-US" sz="2000" dirty="0" smtClean="0"/>
              <a:t>Lets load your events into our calendar. If you want you can load 2 pictures per event as well.  With each event we would like you to provide a brief description of your event. Also select what type of event it is.</a:t>
            </a:r>
          </a:p>
          <a:p>
            <a:pPr lvl="1"/>
            <a:r>
              <a:rPr lang="en-US" sz="1800" dirty="0" smtClean="0"/>
              <a:t>Arts</a:t>
            </a:r>
            <a:r>
              <a:rPr lang="en-US" sz="1800" dirty="0"/>
              <a:t>, Crafts, furniture, music, farmers, Festival, </a:t>
            </a:r>
            <a:r>
              <a:rPr lang="en-US" sz="1800" dirty="0" smtClean="0"/>
              <a:t>Non-Profit, athletic.  If you don’t see the type of event </a:t>
            </a:r>
          </a:p>
          <a:p>
            <a:r>
              <a:rPr lang="en-US" sz="2200" dirty="0" smtClean="0"/>
              <a:t>Don’t see your type of event?  No problem. Just type it in the space below</a:t>
            </a:r>
          </a:p>
          <a:p>
            <a:pPr marL="0" indent="0">
              <a:buNone/>
            </a:pPr>
            <a:endParaRPr lang="en-US" sz="2200" dirty="0"/>
          </a:p>
          <a:p>
            <a:pPr marL="0" indent="0">
              <a:buNone/>
            </a:pPr>
            <a:r>
              <a:rPr lang="en-US" sz="2200" dirty="0" smtClean="0"/>
              <a:t>Step 3</a:t>
            </a:r>
          </a:p>
          <a:p>
            <a:r>
              <a:rPr lang="en-US" sz="2200" dirty="0" smtClean="0"/>
              <a:t>Do you have space you would like to rent to potential exhibitors?  If so make sure you add your contact information so we can help you fill your booth spaces.</a:t>
            </a:r>
            <a:endParaRPr lang="en-US" sz="2200" dirty="0"/>
          </a:p>
          <a:p>
            <a:pPr marL="0" indent="0">
              <a:buNone/>
            </a:pPr>
            <a:endParaRPr lang="en-US" sz="2000" dirty="0" smtClean="0"/>
          </a:p>
          <a:p>
            <a:pPr marL="0" indent="0">
              <a:buNone/>
            </a:pPr>
            <a:endParaRPr lang="en-US" sz="2000" dirty="0"/>
          </a:p>
          <a:p>
            <a:pPr marL="0" indent="0">
              <a:buNone/>
            </a:pPr>
            <a:r>
              <a:rPr lang="en-US" sz="2000" dirty="0" smtClean="0"/>
              <a:t> </a:t>
            </a:r>
            <a:endParaRPr lang="en-US" sz="2000" dirty="0"/>
          </a:p>
          <a:p>
            <a:pPr marL="0" indent="0">
              <a:buNone/>
            </a:pPr>
            <a:endParaRPr lang="en-US" sz="2000" dirty="0" smtClean="0"/>
          </a:p>
          <a:p>
            <a:endParaRPr lang="en-US" sz="2000" dirty="0"/>
          </a:p>
        </p:txBody>
      </p:sp>
    </p:spTree>
    <p:extLst>
      <p:ext uri="{BB962C8B-B14F-4D97-AF65-F5344CB8AC3E}">
        <p14:creationId xmlns:p14="http://schemas.microsoft.com/office/powerpoint/2010/main" val="6499846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Join…Events </a:t>
            </a:r>
            <a:r>
              <a:rPr lang="en-US" dirty="0" err="1" smtClean="0"/>
              <a:t>Cont</a:t>
            </a:r>
            <a:endParaRPr lang="en-US" dirty="0"/>
          </a:p>
        </p:txBody>
      </p:sp>
      <p:sp>
        <p:nvSpPr>
          <p:cNvPr id="3" name="Content Placeholder 2"/>
          <p:cNvSpPr>
            <a:spLocks noGrp="1"/>
          </p:cNvSpPr>
          <p:nvPr>
            <p:ph idx="1"/>
          </p:nvPr>
        </p:nvSpPr>
        <p:spPr/>
        <p:txBody>
          <a:bodyPr/>
          <a:lstStyle/>
          <a:p>
            <a:pPr marL="457200" lvl="1" indent="0">
              <a:buNone/>
            </a:pPr>
            <a:endParaRPr lang="en-US" sz="1800" dirty="0"/>
          </a:p>
          <a:p>
            <a:pPr marL="0" indent="0">
              <a:buNone/>
            </a:pPr>
            <a:r>
              <a:rPr lang="en-US" sz="2000" dirty="0" smtClean="0"/>
              <a:t>Step 4</a:t>
            </a:r>
          </a:p>
          <a:p>
            <a:r>
              <a:rPr lang="en-US" sz="2000" dirty="0" smtClean="0"/>
              <a:t>As you know you provided us your contact information. How do you want potential customers to contact you?  (They will select applicable boxes)</a:t>
            </a:r>
            <a:endParaRPr lang="en-US" sz="2000" dirty="0"/>
          </a:p>
        </p:txBody>
      </p:sp>
    </p:spTree>
    <p:extLst>
      <p:ext uri="{BB962C8B-B14F-4D97-AF65-F5344CB8AC3E}">
        <p14:creationId xmlns:p14="http://schemas.microsoft.com/office/powerpoint/2010/main" val="843692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Join…</a:t>
            </a:r>
            <a:r>
              <a:rPr lang="en-US" dirty="0" err="1" smtClean="0"/>
              <a:t>Restaraunts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200" dirty="0" smtClean="0"/>
              <a:t>Step 1 </a:t>
            </a:r>
          </a:p>
          <a:p>
            <a:pPr marL="0" indent="0">
              <a:buNone/>
            </a:pPr>
            <a:r>
              <a:rPr lang="en-US" sz="2200" dirty="0" smtClean="0"/>
              <a:t>Do you think you like a monthly subscription or an annual subscription?  And what type of account do you want.  )We need to figure out if a tier structure makes sense.) Don’t worry you can change our mind after you load your works.</a:t>
            </a:r>
          </a:p>
          <a:p>
            <a:pPr marL="0" indent="0">
              <a:buNone/>
            </a:pPr>
            <a:endParaRPr lang="en-US" sz="2200" dirty="0" smtClean="0"/>
          </a:p>
          <a:p>
            <a:pPr marL="0" indent="0">
              <a:buNone/>
            </a:pPr>
            <a:r>
              <a:rPr lang="en-US" sz="2200" dirty="0" smtClean="0"/>
              <a:t>Step 2</a:t>
            </a:r>
          </a:p>
          <a:p>
            <a:pPr marL="0" indent="0">
              <a:buNone/>
            </a:pPr>
            <a:r>
              <a:rPr lang="en-US" sz="2200" dirty="0" smtClean="0"/>
              <a:t>Lets go ahead and load your menu</a:t>
            </a:r>
          </a:p>
          <a:p>
            <a:pPr marL="0" indent="0">
              <a:buNone/>
            </a:pPr>
            <a:r>
              <a:rPr lang="en-US" sz="2200" dirty="0" smtClean="0"/>
              <a:t>Step 3 </a:t>
            </a:r>
          </a:p>
          <a:p>
            <a:pPr marL="0" indent="0">
              <a:buNone/>
            </a:pPr>
            <a:r>
              <a:rPr lang="en-US" sz="2200" dirty="0" smtClean="0"/>
              <a:t>Now that we have loaded your menu lets load some pictures of entree’s.</a:t>
            </a:r>
          </a:p>
          <a:p>
            <a:pPr marL="0" indent="0">
              <a:buNone/>
            </a:pPr>
            <a:r>
              <a:rPr lang="en-US" sz="2200" dirty="0" smtClean="0"/>
              <a:t>Step 4</a:t>
            </a:r>
          </a:p>
          <a:p>
            <a:pPr marL="0" indent="0">
              <a:buNone/>
            </a:pPr>
            <a:r>
              <a:rPr lang="en-US" sz="2200" dirty="0" smtClean="0"/>
              <a:t>Tell us a little bit about restaurant.  Things you might want to include could be how long you have been in business, what has been your inspiration and maybe something that sets you apart from others</a:t>
            </a:r>
            <a:endParaRPr lang="en-US" sz="2000" dirty="0" smtClean="0"/>
          </a:p>
          <a:p>
            <a:pPr marL="0" indent="0">
              <a:buNone/>
            </a:pPr>
            <a:endParaRPr lang="en-US" sz="2000" dirty="0"/>
          </a:p>
          <a:p>
            <a:pPr marL="0" indent="0">
              <a:buNone/>
            </a:pPr>
            <a:r>
              <a:rPr lang="en-US" sz="2000" dirty="0" smtClean="0"/>
              <a:t> </a:t>
            </a:r>
            <a:endParaRPr lang="en-US" sz="2000" dirty="0"/>
          </a:p>
          <a:p>
            <a:pPr marL="0" indent="0">
              <a:buNone/>
            </a:pPr>
            <a:endParaRPr lang="en-US" sz="2000" dirty="0" smtClean="0"/>
          </a:p>
          <a:p>
            <a:endParaRPr lang="en-US" sz="2000" dirty="0"/>
          </a:p>
        </p:txBody>
      </p:sp>
    </p:spTree>
    <p:extLst>
      <p:ext uri="{BB962C8B-B14F-4D97-AF65-F5344CB8AC3E}">
        <p14:creationId xmlns:p14="http://schemas.microsoft.com/office/powerpoint/2010/main" val="1176572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Join…Farmers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200" dirty="0" smtClean="0"/>
              <a:t>Step 1 </a:t>
            </a:r>
          </a:p>
          <a:p>
            <a:pPr marL="0" indent="0">
              <a:buNone/>
            </a:pPr>
            <a:r>
              <a:rPr lang="en-US" sz="2200" dirty="0" smtClean="0"/>
              <a:t>Do you think you like a monthly subscription or an annual subscription?  And what type of account do you want.  )We need to figure out if a tier structure makes sense.) Don’t worry you can change our mind after you load your works.</a:t>
            </a:r>
          </a:p>
          <a:p>
            <a:pPr marL="0" indent="0">
              <a:buNone/>
            </a:pPr>
            <a:endParaRPr lang="en-US" sz="2200" dirty="0" smtClean="0"/>
          </a:p>
          <a:p>
            <a:pPr marL="0" indent="0">
              <a:buNone/>
            </a:pPr>
            <a:r>
              <a:rPr lang="en-US" sz="2200" dirty="0" smtClean="0"/>
              <a:t>Step 2</a:t>
            </a:r>
          </a:p>
          <a:p>
            <a:pPr marL="0" indent="0">
              <a:buNone/>
            </a:pPr>
            <a:r>
              <a:rPr lang="en-US" sz="2200" dirty="0" smtClean="0"/>
              <a:t>What are you selling:</a:t>
            </a:r>
          </a:p>
          <a:p>
            <a:r>
              <a:rPr lang="en-US" sz="2200" dirty="0" smtClean="0"/>
              <a:t>Fruits – Oranges, apples, </a:t>
            </a:r>
            <a:r>
              <a:rPr lang="en-US" sz="2200" dirty="0" err="1" smtClean="0"/>
              <a:t>etct</a:t>
            </a:r>
            <a:endParaRPr lang="en-US" sz="2200" dirty="0" smtClean="0"/>
          </a:p>
          <a:p>
            <a:r>
              <a:rPr lang="en-US" sz="2200" dirty="0" smtClean="0"/>
              <a:t>Vegetable – Broccoli, potatoes</a:t>
            </a:r>
          </a:p>
          <a:p>
            <a:r>
              <a:rPr lang="en-US" sz="2200" dirty="0" smtClean="0"/>
              <a:t>Eggs</a:t>
            </a:r>
          </a:p>
          <a:p>
            <a:r>
              <a:rPr lang="en-US" sz="2200" dirty="0" smtClean="0"/>
              <a:t>Chicken, Beef, Pork or other</a:t>
            </a:r>
          </a:p>
          <a:p>
            <a:pPr marL="0" indent="0">
              <a:buNone/>
            </a:pPr>
            <a:r>
              <a:rPr lang="en-US" sz="2200" dirty="0" smtClean="0"/>
              <a:t>Step 3 </a:t>
            </a:r>
          </a:p>
          <a:p>
            <a:pPr marL="0" indent="0">
              <a:buNone/>
            </a:pPr>
            <a:r>
              <a:rPr lang="en-US" sz="2200" dirty="0" smtClean="0"/>
              <a:t>Lets load a couple of pictures of what you want to sell</a:t>
            </a:r>
          </a:p>
          <a:p>
            <a:pPr marL="0" indent="0">
              <a:buNone/>
            </a:pPr>
            <a:r>
              <a:rPr lang="en-US" sz="2200" dirty="0" smtClean="0"/>
              <a:t>Step 4</a:t>
            </a:r>
          </a:p>
          <a:p>
            <a:pPr marL="0" indent="0">
              <a:buNone/>
            </a:pPr>
            <a:r>
              <a:rPr lang="en-US" sz="2200" dirty="0" smtClean="0"/>
              <a:t>Where can people purchase your produce</a:t>
            </a:r>
          </a:p>
          <a:p>
            <a:pPr marL="0" indent="0">
              <a:buNone/>
            </a:pPr>
            <a:r>
              <a:rPr lang="en-US" sz="2200" dirty="0" smtClean="0"/>
              <a:t>Your house     Events (If the event has a website, provide that to us. If not let us know who it </a:t>
            </a:r>
            <a:r>
              <a:rPr lang="en-US" sz="2200" dirty="0" smtClean="0"/>
              <a:t>is).</a:t>
            </a:r>
            <a:endParaRPr lang="en-US" sz="2000" dirty="0" smtClean="0"/>
          </a:p>
          <a:p>
            <a:pPr marL="0" indent="0">
              <a:buNone/>
            </a:pPr>
            <a:endParaRPr lang="en-US" sz="2000" dirty="0"/>
          </a:p>
          <a:p>
            <a:pPr marL="0" indent="0">
              <a:buNone/>
            </a:pPr>
            <a:r>
              <a:rPr lang="en-US" sz="2000" dirty="0" smtClean="0"/>
              <a:t> </a:t>
            </a:r>
            <a:endParaRPr lang="en-US" sz="2000" dirty="0"/>
          </a:p>
          <a:p>
            <a:pPr marL="0" indent="0">
              <a:buNone/>
            </a:pPr>
            <a:endParaRPr lang="en-US" sz="2000" dirty="0" smtClean="0"/>
          </a:p>
          <a:p>
            <a:endParaRPr lang="en-US" sz="2000" dirty="0"/>
          </a:p>
        </p:txBody>
      </p:sp>
    </p:spTree>
    <p:extLst>
      <p:ext uri="{BB962C8B-B14F-4D97-AF65-F5344CB8AC3E}">
        <p14:creationId xmlns:p14="http://schemas.microsoft.com/office/powerpoint/2010/main" val="2654709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Join a Local Corner…</a:t>
            </a:r>
            <a:r>
              <a:rPr lang="en-US" b="1" dirty="0" smtClean="0"/>
              <a:t>Incomplete Information</a:t>
            </a:r>
            <a:endParaRPr lang="en-US" b="1" dirty="0"/>
          </a:p>
        </p:txBody>
      </p:sp>
      <p:sp>
        <p:nvSpPr>
          <p:cNvPr id="3" name="Content Placeholder 2"/>
          <p:cNvSpPr>
            <a:spLocks noGrp="1"/>
          </p:cNvSpPr>
          <p:nvPr>
            <p:ph idx="1"/>
          </p:nvPr>
        </p:nvSpPr>
        <p:spPr/>
        <p:txBody>
          <a:bodyPr/>
          <a:lstStyle/>
          <a:p>
            <a:r>
              <a:rPr lang="en-US" dirty="0" smtClean="0"/>
              <a:t>Anytime a subscriber or sponsor creates a username and password, but for whatever reason does not complete the entire process, we need to email and/or text them their remaining steps</a:t>
            </a:r>
            <a:endParaRPr lang="en-US" dirty="0"/>
          </a:p>
        </p:txBody>
      </p:sp>
    </p:spTree>
    <p:extLst>
      <p:ext uri="{BB962C8B-B14F-4D97-AF65-F5344CB8AC3E}">
        <p14:creationId xmlns:p14="http://schemas.microsoft.com/office/powerpoint/2010/main" val="119440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Corners	</a:t>
            </a:r>
            <a:endParaRPr lang="en-US" dirty="0"/>
          </a:p>
        </p:txBody>
      </p:sp>
      <p:sp>
        <p:nvSpPr>
          <p:cNvPr id="3" name="Content Placeholder 2"/>
          <p:cNvSpPr>
            <a:spLocks noGrp="1"/>
          </p:cNvSpPr>
          <p:nvPr>
            <p:ph sz="half" idx="1"/>
          </p:nvPr>
        </p:nvSpPr>
        <p:spPr>
          <a:xfrm>
            <a:off x="457200" y="1600200"/>
            <a:ext cx="8077200" cy="4525963"/>
          </a:xfrm>
        </p:spPr>
        <p:txBody>
          <a:bodyPr>
            <a:normAutofit/>
          </a:bodyPr>
          <a:lstStyle/>
          <a:p>
            <a:pPr marL="0" indent="0">
              <a:buNone/>
            </a:pPr>
            <a:r>
              <a:rPr lang="en-US" dirty="0" smtClean="0"/>
              <a:t>Solution</a:t>
            </a:r>
          </a:p>
          <a:p>
            <a:pPr marL="0" indent="0">
              <a:buNone/>
            </a:pPr>
            <a:r>
              <a:rPr lang="en-US" sz="2400" dirty="0" smtClean="0"/>
              <a:t>Local corners will become </a:t>
            </a:r>
            <a:r>
              <a:rPr lang="en-US" sz="2400" dirty="0" smtClean="0"/>
              <a:t>THE site and source </a:t>
            </a:r>
            <a:r>
              <a:rPr lang="en-US" sz="2400" dirty="0" smtClean="0"/>
              <a:t>of local customers to find local </a:t>
            </a:r>
            <a:r>
              <a:rPr lang="en-US" sz="2400" dirty="0" smtClean="0"/>
              <a:t>products, restaurants, and entertainment.</a:t>
            </a:r>
            <a:endParaRPr lang="en-US" sz="2400" dirty="0" smtClean="0"/>
          </a:p>
        </p:txBody>
      </p:sp>
    </p:spTree>
    <p:extLst>
      <p:ext uri="{BB962C8B-B14F-4D97-AF65-F5344CB8AC3E}">
        <p14:creationId xmlns:p14="http://schemas.microsoft.com/office/powerpoint/2010/main" val="31849479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Day”</a:t>
            </a:r>
            <a:endParaRPr lang="en-US" dirty="0"/>
          </a:p>
        </p:txBody>
      </p:sp>
      <p:sp>
        <p:nvSpPr>
          <p:cNvPr id="3" name="Content Placeholder 2"/>
          <p:cNvSpPr>
            <a:spLocks noGrp="1"/>
          </p:cNvSpPr>
          <p:nvPr>
            <p:ph idx="1"/>
          </p:nvPr>
        </p:nvSpPr>
        <p:spPr/>
        <p:txBody>
          <a:bodyPr/>
          <a:lstStyle/>
          <a:p>
            <a:r>
              <a:rPr lang="en-US" dirty="0" smtClean="0"/>
              <a:t>The idea behind the “Make a Day” corner is to provide a virtual event planning tool for anyone.  Another phrase used is a scavenger hunt</a:t>
            </a:r>
          </a:p>
          <a:p>
            <a:r>
              <a:rPr lang="en-US" dirty="0" smtClean="0"/>
              <a:t>Ever wake up on a Saturday and ask your wife what do you want to do?  The typical response is “I don’t know what do you want to do?”  This can go on for hours</a:t>
            </a:r>
            <a:endParaRPr lang="en-US" dirty="0"/>
          </a:p>
        </p:txBody>
      </p:sp>
    </p:spTree>
    <p:extLst>
      <p:ext uri="{BB962C8B-B14F-4D97-AF65-F5344CB8AC3E}">
        <p14:creationId xmlns:p14="http://schemas.microsoft.com/office/powerpoint/2010/main" val="3891328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Day”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Similar to Gilt, One Kings Lane, and other locations that request customers information we will do the same.</a:t>
            </a:r>
          </a:p>
          <a:p>
            <a:r>
              <a:rPr lang="en-US" dirty="0" smtClean="0"/>
              <a:t>When a person logs in we will track each and every click they make.  We will track their frequency in corners and how long </a:t>
            </a:r>
            <a:r>
              <a:rPr lang="en-US" dirty="0" smtClean="0"/>
              <a:t>they </a:t>
            </a:r>
            <a:r>
              <a:rPr lang="en-US" dirty="0" smtClean="0"/>
              <a:t>are </a:t>
            </a:r>
            <a:r>
              <a:rPr lang="en-US" dirty="0" smtClean="0"/>
              <a:t>there.  Over time we will be able to identify patterns.  From there we can offer two “Make a Day” options.  One that fits their pattern or one to get them out of their comfort zone.</a:t>
            </a:r>
          </a:p>
        </p:txBody>
      </p:sp>
    </p:spTree>
    <p:extLst>
      <p:ext uri="{BB962C8B-B14F-4D97-AF65-F5344CB8AC3E}">
        <p14:creationId xmlns:p14="http://schemas.microsoft.com/office/powerpoint/2010/main" val="2831098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Local Corners Event Day (Community Sale)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we build subscribers and our Corners become more comprehensive, we will create a Community Sale.</a:t>
            </a:r>
          </a:p>
          <a:p>
            <a:r>
              <a:rPr lang="en-US" dirty="0" smtClean="0"/>
              <a:t>We will send out communication to specific corners (Handmade and Refinished) for example telling them we would like you to participate in our community sale.  We will provide a date and time.  If they say they are interested we will add them to the community sales list.  </a:t>
            </a:r>
          </a:p>
          <a:p>
            <a:r>
              <a:rPr lang="en-US" dirty="0" smtClean="0"/>
              <a:t>Next we will email all customers about the community sale.  They can go and visit whomever they want during that time.</a:t>
            </a:r>
            <a:endParaRPr lang="en-US" dirty="0"/>
          </a:p>
        </p:txBody>
      </p:sp>
    </p:spTree>
    <p:extLst>
      <p:ext uri="{BB962C8B-B14F-4D97-AF65-F5344CB8AC3E}">
        <p14:creationId xmlns:p14="http://schemas.microsoft.com/office/powerpoint/2010/main" val="1523363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 Login…add Zip Code Field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5214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Login…Terms</a:t>
            </a:r>
            <a:endParaRPr lang="en-US" dirty="0"/>
          </a:p>
        </p:txBody>
      </p:sp>
      <p:sp>
        <p:nvSpPr>
          <p:cNvPr id="3" name="Content Placeholder 2"/>
          <p:cNvSpPr>
            <a:spLocks noGrp="1"/>
          </p:cNvSpPr>
          <p:nvPr>
            <p:ph idx="1"/>
          </p:nvPr>
        </p:nvSpPr>
        <p:spPr/>
        <p:txBody>
          <a:bodyPr/>
          <a:lstStyle/>
          <a:p>
            <a:r>
              <a:rPr lang="en-US" dirty="0" smtClean="0"/>
              <a:t>See Word Doc Local Corners Terms</a:t>
            </a:r>
            <a:endParaRPr lang="en-US" dirty="0"/>
          </a:p>
        </p:txBody>
      </p:sp>
    </p:spTree>
    <p:extLst>
      <p:ext uri="{BB962C8B-B14F-4D97-AF65-F5344CB8AC3E}">
        <p14:creationId xmlns:p14="http://schemas.microsoft.com/office/powerpoint/2010/main" val="387806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90310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Corners Terminology and Shapes</a:t>
            </a:r>
            <a:endParaRPr lang="en-US" dirty="0"/>
          </a:p>
        </p:txBody>
      </p:sp>
      <p:sp>
        <p:nvSpPr>
          <p:cNvPr id="3" name="Content Placeholder 2"/>
          <p:cNvSpPr>
            <a:spLocks noGrp="1"/>
          </p:cNvSpPr>
          <p:nvPr>
            <p:ph idx="1"/>
          </p:nvPr>
        </p:nvSpPr>
        <p:spPr>
          <a:xfrm>
            <a:off x="419100" y="1318418"/>
            <a:ext cx="8229600" cy="4525963"/>
          </a:xfrm>
        </p:spPr>
        <p:txBody>
          <a:bodyPr>
            <a:normAutofit/>
          </a:bodyPr>
          <a:lstStyle/>
          <a:p>
            <a:pPr marL="0" indent="0">
              <a:buNone/>
            </a:pPr>
            <a:r>
              <a:rPr lang="en-US" sz="2000" b="1" dirty="0" smtClean="0"/>
              <a:t>Market to two specific types:  Sponsors and Subscribers</a:t>
            </a:r>
          </a:p>
          <a:p>
            <a:r>
              <a:rPr lang="en-US" sz="1800" dirty="0" smtClean="0"/>
              <a:t>Sponsor </a:t>
            </a:r>
            <a:r>
              <a:rPr lang="en-US" sz="1800" dirty="0" smtClean="0"/>
              <a:t>– This is a local business or event that rents space to artists, designers, refinishers, growers etc.  Examples of a sponsor are local store fronts like ECHO, </a:t>
            </a:r>
            <a:r>
              <a:rPr lang="en-US" sz="1800" dirty="0" err="1" smtClean="0"/>
              <a:t>Restaruants</a:t>
            </a:r>
            <a:r>
              <a:rPr lang="en-US" sz="1800" dirty="0" smtClean="0"/>
              <a:t> where artists hang pictures, events such as art fares or farmers markets</a:t>
            </a:r>
          </a:p>
          <a:p>
            <a:r>
              <a:rPr lang="en-US" sz="1800" dirty="0" smtClean="0"/>
              <a:t>Subscriber – This is a person who is renting a physical space or website space from us to post their works.  This is NOT limited to just pictures.  This can include Music</a:t>
            </a:r>
          </a:p>
          <a:p>
            <a:pPr marL="0" indent="0">
              <a:buNone/>
            </a:pPr>
            <a:endParaRPr lang="en-US" sz="1800" dirty="0"/>
          </a:p>
        </p:txBody>
      </p:sp>
      <p:sp>
        <p:nvSpPr>
          <p:cNvPr id="4" name="Rectangle 3"/>
          <p:cNvSpPr/>
          <p:nvPr/>
        </p:nvSpPr>
        <p:spPr>
          <a:xfrm>
            <a:off x="762000" y="3581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3810000"/>
            <a:ext cx="838200" cy="584775"/>
          </a:xfrm>
          <a:prstGeom prst="rect">
            <a:avLst/>
          </a:prstGeom>
          <a:noFill/>
        </p:spPr>
        <p:txBody>
          <a:bodyPr wrap="square" rtlCol="0">
            <a:spAutoFit/>
          </a:bodyPr>
          <a:lstStyle/>
          <a:p>
            <a:pPr algn="ctr"/>
            <a:r>
              <a:rPr lang="en-US" sz="1600" dirty="0" smtClean="0"/>
              <a:t>Local Corner</a:t>
            </a:r>
            <a:endParaRPr lang="en-US" sz="1600" dirty="0"/>
          </a:p>
        </p:txBody>
      </p:sp>
      <p:sp>
        <p:nvSpPr>
          <p:cNvPr id="6" name="Oval 5"/>
          <p:cNvSpPr/>
          <p:nvPr/>
        </p:nvSpPr>
        <p:spPr>
          <a:xfrm>
            <a:off x="2743200" y="3581400"/>
            <a:ext cx="2133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24200" y="3733055"/>
            <a:ext cx="1600200" cy="369332"/>
          </a:xfrm>
          <a:prstGeom prst="rect">
            <a:avLst/>
          </a:prstGeom>
          <a:noFill/>
        </p:spPr>
        <p:txBody>
          <a:bodyPr wrap="square" rtlCol="0">
            <a:spAutoFit/>
          </a:bodyPr>
          <a:lstStyle/>
          <a:p>
            <a:pPr algn="ctr"/>
            <a:r>
              <a:rPr lang="en-US" dirty="0" smtClean="0"/>
              <a:t>Sponsor</a:t>
            </a:r>
            <a:endParaRPr lang="en-US" dirty="0"/>
          </a:p>
        </p:txBody>
      </p:sp>
      <p:sp>
        <p:nvSpPr>
          <p:cNvPr id="8" name="Diamond 7"/>
          <p:cNvSpPr/>
          <p:nvPr/>
        </p:nvSpPr>
        <p:spPr>
          <a:xfrm>
            <a:off x="5638800" y="3581400"/>
            <a:ext cx="1600200" cy="8133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3810000"/>
            <a:ext cx="1371600" cy="369332"/>
          </a:xfrm>
          <a:prstGeom prst="rect">
            <a:avLst/>
          </a:prstGeom>
          <a:noFill/>
        </p:spPr>
        <p:txBody>
          <a:bodyPr wrap="square" rtlCol="0">
            <a:spAutoFit/>
          </a:bodyPr>
          <a:lstStyle/>
          <a:p>
            <a:r>
              <a:rPr lang="en-US" dirty="0" smtClean="0"/>
              <a:t>Subscriber</a:t>
            </a:r>
            <a:endParaRPr lang="en-US" dirty="0"/>
          </a:p>
        </p:txBody>
      </p:sp>
      <p:sp>
        <p:nvSpPr>
          <p:cNvPr id="10" name="Isosceles Triangle 9"/>
          <p:cNvSpPr/>
          <p:nvPr/>
        </p:nvSpPr>
        <p:spPr>
          <a:xfrm>
            <a:off x="304800" y="4724400"/>
            <a:ext cx="1676400" cy="1371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US"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4876800"/>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505200" y="6019800"/>
            <a:ext cx="1219200" cy="369332"/>
          </a:xfrm>
          <a:prstGeom prst="rect">
            <a:avLst/>
          </a:prstGeom>
          <a:noFill/>
        </p:spPr>
        <p:txBody>
          <a:bodyPr wrap="square" rtlCol="0">
            <a:spAutoFit/>
          </a:bodyPr>
          <a:lstStyle/>
          <a:p>
            <a:r>
              <a:rPr lang="en-US" dirty="0" smtClean="0"/>
              <a:t>Events</a:t>
            </a:r>
            <a:endParaRPr lang="en-US" dirty="0"/>
          </a:p>
        </p:txBody>
      </p:sp>
      <p:sp>
        <p:nvSpPr>
          <p:cNvPr id="13" name="Music"/>
          <p:cNvSpPr>
            <a:spLocks noEditPoints="1" noChangeArrowheads="1"/>
          </p:cNvSpPr>
          <p:nvPr/>
        </p:nvSpPr>
        <p:spPr bwMode="auto">
          <a:xfrm>
            <a:off x="5962035" y="5186362"/>
            <a:ext cx="676275" cy="6000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5867400" y="5786437"/>
            <a:ext cx="990600" cy="369332"/>
          </a:xfrm>
          <a:prstGeom prst="rect">
            <a:avLst/>
          </a:prstGeom>
          <a:noFill/>
        </p:spPr>
        <p:txBody>
          <a:bodyPr wrap="square" rtlCol="0">
            <a:spAutoFit/>
          </a:bodyPr>
          <a:lstStyle/>
          <a:p>
            <a:r>
              <a:rPr lang="en-US" dirty="0" smtClean="0"/>
              <a:t>music</a:t>
            </a:r>
            <a:endParaRPr lang="en-US" dirty="0"/>
          </a:p>
        </p:txBody>
      </p:sp>
    </p:spTree>
    <p:extLst>
      <p:ext uri="{BB962C8B-B14F-4D97-AF65-F5344CB8AC3E}">
        <p14:creationId xmlns:p14="http://schemas.microsoft.com/office/powerpoint/2010/main" val="3373944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5881</TotalTime>
  <Words>4521</Words>
  <Application>Microsoft Office PowerPoint</Application>
  <PresentationFormat>On-screen Show (4:3)</PresentationFormat>
  <Paragraphs>540</Paragraphs>
  <Slides>74</Slides>
  <Notes>1</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www.LocalCorners.com</vt:lpstr>
      <vt:lpstr>Local Corners </vt:lpstr>
      <vt:lpstr>Local Corners </vt:lpstr>
      <vt:lpstr>Local Corners </vt:lpstr>
      <vt:lpstr>Local Corners </vt:lpstr>
      <vt:lpstr>Local Corners </vt:lpstr>
      <vt:lpstr>Local Corners </vt:lpstr>
      <vt:lpstr>PowerPoint Presentation</vt:lpstr>
      <vt:lpstr>Local Corners Terminology and Shapes</vt:lpstr>
      <vt:lpstr>Main Page</vt:lpstr>
      <vt:lpstr>Main Page</vt:lpstr>
      <vt:lpstr>Local Corners…Examples</vt:lpstr>
      <vt:lpstr>User Selects Hand Made Corner</vt:lpstr>
      <vt:lpstr>Scenario 1: Customer Selects Echo which is a Sponsor</vt:lpstr>
      <vt:lpstr>Scenario 2: User Selects Hand Made Corner and a subscriber</vt:lpstr>
      <vt:lpstr>Scenario 2: Customer Selects Nick who is a Subscriber only</vt:lpstr>
      <vt:lpstr>Scenario 3: User Selects Hand Made Corner (subscriber but is also sponsored)</vt:lpstr>
      <vt:lpstr>Scenario 3: Customer Selects Crow’s work who is a Subscriber and Sponsored</vt:lpstr>
      <vt:lpstr>Scenario 4 : User Selects Hand Made Corner (Subscriber who is sponsored and is part of the Event Circuit)</vt:lpstr>
      <vt:lpstr>Scenario 4: Customer Selects Anne’s work who is a Subscriber and Sponsored and Part of Event</vt:lpstr>
      <vt:lpstr>A Basic Blue Print for the 4 Scenarios Goal: Is it possible for each click to behind the scenes act a redirect? Almost like a Search on Google to boost traffic and get us up higher</vt:lpstr>
      <vt:lpstr>Main Page – User Selects Local Corner. If Mobile App uses proximity, if not enter Zip</vt:lpstr>
      <vt:lpstr>Users Selects Music RD. </vt:lpstr>
      <vt:lpstr>Users Selects Music RD. </vt:lpstr>
      <vt:lpstr>Users Selects Music RD. </vt:lpstr>
      <vt:lpstr>Users Selects Music RD. </vt:lpstr>
      <vt:lpstr>Users Selects Music RD. </vt:lpstr>
      <vt:lpstr>Users Selects Music RD. </vt:lpstr>
      <vt:lpstr>How to grow the business</vt:lpstr>
      <vt:lpstr>How to Grow the Business – Business Development</vt:lpstr>
      <vt:lpstr>Sales</vt:lpstr>
      <vt:lpstr>Affiliate Program</vt:lpstr>
      <vt:lpstr>Affiliate program</vt:lpstr>
      <vt:lpstr>Viral Marketing</vt:lpstr>
      <vt:lpstr>Existing Platforms</vt:lpstr>
      <vt:lpstr>Blogs</vt:lpstr>
      <vt:lpstr>Search Phase I</vt:lpstr>
      <vt:lpstr>Advanced Search Phase II</vt:lpstr>
      <vt:lpstr>Advanced Search Phase II - Keywords</vt:lpstr>
      <vt:lpstr>Advanced Search Phase II - Keywords</vt:lpstr>
      <vt:lpstr>Advanced Search Phase II - Pricing</vt:lpstr>
      <vt:lpstr>Advanced Search Phase II – City </vt:lpstr>
      <vt:lpstr>Advanced Search Phase II - State</vt:lpstr>
      <vt:lpstr>Advanced Search – Phase III – The algorithm </vt:lpstr>
      <vt:lpstr>Phase III – Community Sale</vt:lpstr>
      <vt:lpstr>Criteria for Corners - Handmade</vt:lpstr>
      <vt:lpstr>Criteria for Corners - Refinished</vt:lpstr>
      <vt:lpstr>Criteria for Corners - DIY</vt:lpstr>
      <vt:lpstr>Criteria for Corners - Music</vt:lpstr>
      <vt:lpstr>Criteria for Corners - Artists</vt:lpstr>
      <vt:lpstr>Events Parkways</vt:lpstr>
      <vt:lpstr>Criteria for Corners - Restaurants</vt:lpstr>
      <vt:lpstr>Criteria for Corners -Farmers Lane</vt:lpstr>
      <vt:lpstr>How much to charge?</vt:lpstr>
      <vt:lpstr>Main Page…How to Join a corner</vt:lpstr>
      <vt:lpstr>Main Page…How to Join corner</vt:lpstr>
      <vt:lpstr>Main Page…How to Join corner</vt:lpstr>
      <vt:lpstr>How to Join…Handmade</vt:lpstr>
      <vt:lpstr>How to Join…Handmade cont</vt:lpstr>
      <vt:lpstr>How to Join…Handmade cont</vt:lpstr>
      <vt:lpstr>How to Join…Refinished cont</vt:lpstr>
      <vt:lpstr>How to Join…DIY</vt:lpstr>
      <vt:lpstr>How to Join…Music</vt:lpstr>
      <vt:lpstr>How to Join…Artist</vt:lpstr>
      <vt:lpstr>How to Join…Events</vt:lpstr>
      <vt:lpstr>How to Join…Events Cont</vt:lpstr>
      <vt:lpstr>How to Join…Restaraunts</vt:lpstr>
      <vt:lpstr>How to Join…Farmers</vt:lpstr>
      <vt:lpstr>How to Join a Local Corner…Incomplete Information</vt:lpstr>
      <vt:lpstr>“Make a Day”</vt:lpstr>
      <vt:lpstr>“Make a Day” continued</vt:lpstr>
      <vt:lpstr>The Local Corners Event Day (Community Sale)</vt:lpstr>
      <vt:lpstr>Customer Login…add Zip Code Field</vt:lpstr>
      <vt:lpstr>Customer Login…Terms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www.LocalCorners.com</dc:title>
  <dc:creator>Nick Huff</dc:creator>
  <cp:lastModifiedBy>Nick Huff</cp:lastModifiedBy>
  <cp:revision>53</cp:revision>
  <dcterms:created xsi:type="dcterms:W3CDTF">2015-12-14T18:11:45Z</dcterms:created>
  <dcterms:modified xsi:type="dcterms:W3CDTF">2016-01-18T20:51:08Z</dcterms:modified>
</cp:coreProperties>
</file>