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812" y="9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Arboles</a:t>
            </a:r>
            <a:endParaRPr lang="es-AR" dirty="0"/>
          </a:p>
        </p:txBody>
      </p:sp>
      <p:sp>
        <p:nvSpPr>
          <p:cNvPr id="3" name="Subtítulo 2"/>
          <p:cNvSpPr>
            <a:spLocks noGrp="1"/>
          </p:cNvSpPr>
          <p:nvPr>
            <p:ph type="subTitle" idx="1"/>
          </p:nvPr>
        </p:nvSpPr>
        <p:spPr/>
        <p:txBody>
          <a:bodyPr/>
          <a:lstStyle/>
          <a:p>
            <a:endParaRPr lang="es-AR"/>
          </a:p>
        </p:txBody>
      </p:sp>
    </p:spTree>
    <p:extLst>
      <p:ext uri="{BB962C8B-B14F-4D97-AF65-F5344CB8AC3E}">
        <p14:creationId xmlns:p14="http://schemas.microsoft.com/office/powerpoint/2010/main" val="299903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son los árboles?</a:t>
            </a:r>
            <a:endParaRPr lang="es-AR" dirty="0"/>
          </a:p>
        </p:txBody>
      </p:sp>
      <p:sp>
        <p:nvSpPr>
          <p:cNvPr id="3" name="Marcador de contenido 2"/>
          <p:cNvSpPr>
            <a:spLocks noGrp="1"/>
          </p:cNvSpPr>
          <p:nvPr>
            <p:ph idx="1"/>
          </p:nvPr>
        </p:nvSpPr>
        <p:spPr/>
        <p:txBody>
          <a:bodyPr>
            <a:normAutofit/>
          </a:bodyPr>
          <a:lstStyle/>
          <a:p>
            <a:r>
              <a:rPr lang="es-AR" sz="2400" dirty="0"/>
              <a:t>Igual que la lista, el árbol es una estructura de datos. Son muy eficientes para la búsqueda de información. Los árboles soportan estructuras no lineales.</a:t>
            </a:r>
            <a:endParaRPr lang="es-AR" sz="2400" dirty="0"/>
          </a:p>
        </p:txBody>
      </p:sp>
      <p:pic>
        <p:nvPicPr>
          <p:cNvPr id="1026" name="Picture 2" descr="ar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8242" y="3628495"/>
            <a:ext cx="3676650"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72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0334" y="296334"/>
            <a:ext cx="8596668" cy="702733"/>
          </a:xfrm>
        </p:spPr>
        <p:txBody>
          <a:bodyPr/>
          <a:lstStyle/>
          <a:p>
            <a:r>
              <a:rPr lang="es-ES" dirty="0" smtClean="0"/>
              <a:t>Conceptos</a:t>
            </a:r>
            <a:endParaRPr lang="es-AR" dirty="0"/>
          </a:p>
        </p:txBody>
      </p:sp>
      <p:sp>
        <p:nvSpPr>
          <p:cNvPr id="3" name="Marcador de contenido 2"/>
          <p:cNvSpPr>
            <a:spLocks noGrp="1"/>
          </p:cNvSpPr>
          <p:nvPr>
            <p:ph idx="1"/>
          </p:nvPr>
        </p:nvSpPr>
        <p:spPr>
          <a:xfrm>
            <a:off x="736599" y="1346201"/>
            <a:ext cx="8873067" cy="4986866"/>
          </a:xfrm>
        </p:spPr>
        <p:txBody>
          <a:bodyPr>
            <a:noAutofit/>
          </a:bodyPr>
          <a:lstStyle/>
          <a:p>
            <a:r>
              <a:rPr lang="es-AR" sz="1400" b="1" dirty="0"/>
              <a:t>Nodo hoja</a:t>
            </a:r>
            <a:r>
              <a:rPr lang="es-AR" sz="1400" dirty="0"/>
              <a:t>: Es un nodo sin descendientes (Nodo terminal)</a:t>
            </a:r>
            <a:br>
              <a:rPr lang="es-AR" sz="1400" dirty="0"/>
            </a:br>
            <a:r>
              <a:rPr lang="es-AR" sz="1400" dirty="0"/>
              <a:t>Ej. Nodos E ? F ? C y D.</a:t>
            </a:r>
          </a:p>
          <a:p>
            <a:r>
              <a:rPr lang="es-AR" sz="1400" b="1" dirty="0"/>
              <a:t>Nodo interior</a:t>
            </a:r>
            <a:r>
              <a:rPr lang="es-AR" sz="1400" dirty="0"/>
              <a:t>: Es un nodo que no es hoja.</a:t>
            </a:r>
            <a:br>
              <a:rPr lang="es-AR" sz="1400" dirty="0"/>
            </a:br>
            <a:r>
              <a:rPr lang="es-AR" sz="1400" dirty="0"/>
              <a:t>Ej. Nodos A y B.</a:t>
            </a:r>
          </a:p>
          <a:p>
            <a:r>
              <a:rPr lang="es-AR" sz="1400" b="1" dirty="0"/>
              <a:t>Nivel de un árbol</a:t>
            </a:r>
            <a:r>
              <a:rPr lang="es-AR" sz="1400" dirty="0"/>
              <a:t>: El nodo A está en el nivel 1 sus descendientes directos están en el nivel 2 y así sucesivamente.</a:t>
            </a:r>
            <a:br>
              <a:rPr lang="es-AR" sz="1400" dirty="0"/>
            </a:br>
            <a:r>
              <a:rPr lang="es-AR" sz="1400" dirty="0"/>
              <a:t>El nivel del árbol está dado por el nodo de máximo nivel.</a:t>
            </a:r>
            <a:br>
              <a:rPr lang="es-AR" sz="1400" dirty="0"/>
            </a:br>
            <a:r>
              <a:rPr lang="es-AR" sz="1400" dirty="0"/>
              <a:t>Ej. Este árbol es de nivel 3.</a:t>
            </a:r>
          </a:p>
          <a:p>
            <a:r>
              <a:rPr lang="es-AR" sz="1400" b="1" dirty="0"/>
              <a:t>Grado de un nodo</a:t>
            </a:r>
            <a:r>
              <a:rPr lang="es-AR" sz="1400" dirty="0"/>
              <a:t>: es el número de nodos hijos que tiene dicho nodo (solo se tiene en cuenta los nodos interiores)</a:t>
            </a:r>
            <a:br>
              <a:rPr lang="es-AR" sz="1400" dirty="0"/>
            </a:br>
            <a:r>
              <a:rPr lang="es-AR" sz="1400" dirty="0"/>
              <a:t>Ej. El nodo A tiene grado 3.</a:t>
            </a:r>
            <a:br>
              <a:rPr lang="es-AR" sz="1400" dirty="0"/>
            </a:br>
            <a:r>
              <a:rPr lang="es-AR" sz="1400" dirty="0"/>
              <a:t>El nodo B tiene grado 2.</a:t>
            </a:r>
            <a:br>
              <a:rPr lang="es-AR" sz="1400" dirty="0"/>
            </a:br>
            <a:r>
              <a:rPr lang="es-AR" sz="1400" dirty="0"/>
              <a:t>Los otros nodos no tienen grado porque no tienen descendientes.</a:t>
            </a:r>
          </a:p>
          <a:p>
            <a:r>
              <a:rPr lang="es-AR" sz="1400" b="1" dirty="0"/>
              <a:t>Grado de un árbol</a:t>
            </a:r>
            <a:r>
              <a:rPr lang="es-AR" sz="1400" dirty="0"/>
              <a:t>: Es el máximo de los grados de todos los nodos de un árbol.</a:t>
            </a:r>
            <a:br>
              <a:rPr lang="es-AR" sz="1400" dirty="0"/>
            </a:br>
            <a:r>
              <a:rPr lang="es-AR" sz="1400" dirty="0"/>
              <a:t>Ej. El grado del árbol es 3.</a:t>
            </a:r>
          </a:p>
          <a:p>
            <a:r>
              <a:rPr lang="es-AR" sz="1400" b="1" dirty="0"/>
              <a:t>Longitud de camino del nodo x</a:t>
            </a:r>
            <a:r>
              <a:rPr lang="es-AR" sz="1400" dirty="0"/>
              <a:t>: Al número de arcos que deben ser recorridos para llegar a un nodo x, partiendo de la </a:t>
            </a:r>
            <a:r>
              <a:rPr lang="es-AR" sz="1400" dirty="0" err="1"/>
              <a:t>raiz</a:t>
            </a:r>
            <a:r>
              <a:rPr lang="es-AR" sz="1400" dirty="0"/>
              <a:t>.</a:t>
            </a:r>
            <a:br>
              <a:rPr lang="es-AR" sz="1400" dirty="0"/>
            </a:br>
            <a:r>
              <a:rPr lang="es-AR" sz="1400" dirty="0"/>
              <a:t>La </a:t>
            </a:r>
            <a:r>
              <a:rPr lang="es-AR" sz="1400" dirty="0" err="1"/>
              <a:t>raiz</a:t>
            </a:r>
            <a:r>
              <a:rPr lang="es-AR" sz="1400" dirty="0"/>
              <a:t> tiene longitud de camino 1, sus descendientes directos tienen longitud de camino 2, etc. En forma general un nodo en el nivel i tiene longitud de camino i.</a:t>
            </a:r>
          </a:p>
          <a:p>
            <a:endParaRPr lang="es-AR" sz="1400" dirty="0"/>
          </a:p>
        </p:txBody>
      </p:sp>
    </p:spTree>
    <p:extLst>
      <p:ext uri="{BB962C8B-B14F-4D97-AF65-F5344CB8AC3E}">
        <p14:creationId xmlns:p14="http://schemas.microsoft.com/office/powerpoint/2010/main" val="2203029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5667" y="143934"/>
            <a:ext cx="8596668" cy="736600"/>
          </a:xfrm>
        </p:spPr>
        <p:txBody>
          <a:bodyPr/>
          <a:lstStyle/>
          <a:p>
            <a:r>
              <a:rPr lang="es-AR" b="1" dirty="0"/>
              <a:t>Árbol binario</a:t>
            </a:r>
            <a:endParaRPr lang="es-AR" dirty="0"/>
          </a:p>
        </p:txBody>
      </p:sp>
      <p:pic>
        <p:nvPicPr>
          <p:cNvPr id="2050" name="Picture 2" descr="arbol"/>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7427" y="1246665"/>
            <a:ext cx="5200650" cy="333375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1258801" y="880534"/>
            <a:ext cx="7366119" cy="369332"/>
          </a:xfrm>
          <a:prstGeom prst="rect">
            <a:avLst/>
          </a:prstGeom>
          <a:noFill/>
        </p:spPr>
        <p:txBody>
          <a:bodyPr wrap="none" rtlCol="0">
            <a:spAutoFit/>
          </a:bodyPr>
          <a:lstStyle/>
          <a:p>
            <a:r>
              <a:rPr lang="es-AR" dirty="0"/>
              <a:t>Un árbol es binario si cada nodo tiene como máximo 2 descendientes.</a:t>
            </a:r>
            <a:endParaRPr lang="es-AR" dirty="0"/>
          </a:p>
        </p:txBody>
      </p:sp>
      <p:sp>
        <p:nvSpPr>
          <p:cNvPr id="6" name="CuadroTexto 5"/>
          <p:cNvSpPr txBox="1"/>
          <p:nvPr/>
        </p:nvSpPr>
        <p:spPr>
          <a:xfrm>
            <a:off x="5358077" y="1744133"/>
            <a:ext cx="5066083" cy="3416320"/>
          </a:xfrm>
          <a:prstGeom prst="rect">
            <a:avLst/>
          </a:prstGeom>
          <a:noFill/>
        </p:spPr>
        <p:txBody>
          <a:bodyPr wrap="square" rtlCol="0">
            <a:spAutoFit/>
          </a:bodyPr>
          <a:lstStyle/>
          <a:p>
            <a:r>
              <a:rPr lang="es-AR" dirty="0"/>
              <a:t>Para cada nodo está definido el subárbol izquierdo y el derecho.</a:t>
            </a:r>
            <a:r>
              <a:rPr lang="es-AR" dirty="0"/>
              <a:t/>
            </a:r>
            <a:br>
              <a:rPr lang="es-AR" dirty="0"/>
            </a:br>
            <a:r>
              <a:rPr lang="es-AR" dirty="0"/>
              <a:t>Para el nodo A el subárbol izquierdo está constituido por los nodos B, D y E. Y el subárbol derecho está formado por los nodos C y F.</a:t>
            </a:r>
            <a:r>
              <a:rPr lang="es-AR" dirty="0"/>
              <a:t/>
            </a:r>
            <a:br>
              <a:rPr lang="es-AR" dirty="0"/>
            </a:br>
            <a:r>
              <a:rPr lang="es-AR" dirty="0"/>
              <a:t>Lo mismo para el nodo B tiene el subárbol izquierdo con un nodo (D) y un nodo en el subárbol derecho (E).</a:t>
            </a:r>
            <a:r>
              <a:rPr lang="es-AR" dirty="0"/>
              <a:t/>
            </a:r>
            <a:br>
              <a:rPr lang="es-AR" dirty="0"/>
            </a:br>
            <a:r>
              <a:rPr lang="es-AR" dirty="0"/>
              <a:t>El nodo D tiene ambos subárboles vacíos.</a:t>
            </a:r>
            <a:r>
              <a:rPr lang="es-AR" dirty="0"/>
              <a:t/>
            </a:r>
            <a:br>
              <a:rPr lang="es-AR" dirty="0"/>
            </a:br>
            <a:r>
              <a:rPr lang="es-AR" dirty="0"/>
              <a:t>El nodo C tiene el subárbol izquierdo vacío y el subárbol derecho con un nodo (F).</a:t>
            </a:r>
            <a:endParaRPr lang="es-AR" dirty="0"/>
          </a:p>
        </p:txBody>
      </p:sp>
    </p:spTree>
    <p:extLst>
      <p:ext uri="{BB962C8B-B14F-4D97-AF65-F5344CB8AC3E}">
        <p14:creationId xmlns:p14="http://schemas.microsoft.com/office/powerpoint/2010/main" val="3817694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733" y="110066"/>
            <a:ext cx="9414933" cy="821267"/>
          </a:xfrm>
        </p:spPr>
        <p:txBody>
          <a:bodyPr/>
          <a:lstStyle/>
          <a:p>
            <a:r>
              <a:rPr lang="es-AR" b="1" dirty="0"/>
              <a:t>Árbol binario perfectamente equilibrado</a:t>
            </a:r>
            <a:endParaRPr lang="es-AR" dirty="0"/>
          </a:p>
        </p:txBody>
      </p:sp>
      <p:pic>
        <p:nvPicPr>
          <p:cNvPr id="3074" name="Picture 2" descr="ar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709" y="1204171"/>
            <a:ext cx="3451225" cy="299106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4048519" y="1407643"/>
            <a:ext cx="5561147" cy="3416320"/>
          </a:xfrm>
          <a:prstGeom prst="rect">
            <a:avLst/>
          </a:prstGeom>
          <a:noFill/>
        </p:spPr>
        <p:txBody>
          <a:bodyPr wrap="square" rtlCol="0">
            <a:spAutoFit/>
          </a:bodyPr>
          <a:lstStyle/>
          <a:p>
            <a:r>
              <a:rPr lang="es-AR" dirty="0"/>
              <a:t>Si para cada nodo el número de nodos en el subárbol izquierdo y el número de nodos en el subárbol derecho, difiere como mucho en una unidad.</a:t>
            </a:r>
            <a:br>
              <a:rPr lang="es-AR" dirty="0"/>
            </a:br>
            <a:r>
              <a:rPr lang="es-AR" dirty="0"/>
              <a:t>Hay que tener en cuenta todos los nodos del árbol.</a:t>
            </a:r>
          </a:p>
          <a:p>
            <a:r>
              <a:rPr lang="es-AR" dirty="0"/>
              <a:t>El árbol de más arriba es perfectamente equilibrado.</a:t>
            </a:r>
          </a:p>
          <a:p>
            <a:r>
              <a:rPr lang="es-AR" dirty="0"/>
              <a:t>Ej. árbol que </a:t>
            </a:r>
            <a:r>
              <a:rPr lang="es-AR" b="1" dirty="0"/>
              <a:t>no es perfectamente equilibrado</a:t>
            </a:r>
            <a:r>
              <a:rPr lang="es-AR" dirty="0"/>
              <a:t>:</a:t>
            </a:r>
            <a:br>
              <a:rPr lang="es-AR" dirty="0"/>
            </a:br>
            <a:r>
              <a:rPr lang="es-AR" dirty="0"/>
              <a:t>El nodo A tiene 3 nodos en el subárbol izquierdo y solo uno en el subárbol derecho, por lo que </a:t>
            </a:r>
            <a:r>
              <a:rPr lang="es-AR" i="1" dirty="0"/>
              <a:t>no es perfectamente equilibrado.</a:t>
            </a:r>
          </a:p>
          <a:p>
            <a:endParaRPr lang="es-AR" dirty="0"/>
          </a:p>
        </p:txBody>
      </p:sp>
    </p:spTree>
    <p:extLst>
      <p:ext uri="{BB962C8B-B14F-4D97-AF65-F5344CB8AC3E}">
        <p14:creationId xmlns:p14="http://schemas.microsoft.com/office/powerpoint/2010/main" val="279743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Árbol binario </a:t>
            </a:r>
            <a:r>
              <a:rPr lang="es-AR" b="1" dirty="0" smtClean="0"/>
              <a:t>completo</a:t>
            </a:r>
            <a:endParaRPr lang="es-AR" dirty="0"/>
          </a:p>
        </p:txBody>
      </p:sp>
      <p:pic>
        <p:nvPicPr>
          <p:cNvPr id="4098" name="Picture 2" descr="ar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534" y="2065867"/>
            <a:ext cx="3544074" cy="345202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4495800" y="1955800"/>
            <a:ext cx="5476966" cy="2031325"/>
          </a:xfrm>
          <a:prstGeom prst="rect">
            <a:avLst/>
          </a:prstGeom>
          <a:noFill/>
        </p:spPr>
        <p:txBody>
          <a:bodyPr wrap="square" rtlCol="0">
            <a:spAutoFit/>
          </a:bodyPr>
          <a:lstStyle/>
          <a:p>
            <a:r>
              <a:rPr lang="es-AR" dirty="0"/>
              <a:t> Es un árbol binario con hojas como máximo en los niveles n-1 y n (Siendo n el nivel del árbol)</a:t>
            </a:r>
            <a:r>
              <a:rPr lang="es-AR" dirty="0"/>
              <a:t/>
            </a:r>
            <a:br>
              <a:rPr lang="es-AR" dirty="0"/>
            </a:br>
            <a:r>
              <a:rPr lang="es-AR" dirty="0"/>
              <a:t>Los dos árboles graficados son completos porque son árboles de nivel 3 y hay nodos hoja en el nivel 3 en el primer caso, y hay nodos hoja en los niveles 3 y 2 en el segundo caso.</a:t>
            </a:r>
            <a:r>
              <a:rPr lang="es-AR" dirty="0"/>
              <a:t/>
            </a:r>
            <a:br>
              <a:rPr lang="es-AR" dirty="0"/>
            </a:br>
            <a:r>
              <a:rPr lang="es-AR" dirty="0"/>
              <a:t>Ej. Árbol binario no completo:</a:t>
            </a:r>
            <a:endParaRPr lang="es-AR" dirty="0"/>
          </a:p>
        </p:txBody>
      </p:sp>
      <p:sp>
        <p:nvSpPr>
          <p:cNvPr id="5" name="CuadroTexto 4"/>
          <p:cNvSpPr txBox="1"/>
          <p:nvPr/>
        </p:nvSpPr>
        <p:spPr>
          <a:xfrm>
            <a:off x="644995" y="5833533"/>
            <a:ext cx="8661345" cy="369332"/>
          </a:xfrm>
          <a:prstGeom prst="rect">
            <a:avLst/>
          </a:prstGeom>
          <a:noFill/>
        </p:spPr>
        <p:txBody>
          <a:bodyPr wrap="none" rtlCol="0">
            <a:spAutoFit/>
          </a:bodyPr>
          <a:lstStyle/>
          <a:p>
            <a:r>
              <a:rPr lang="es-AR" dirty="0"/>
              <a:t>Hay nodos hoja en los niveles 4, 3 y 2. No debería haber nodos hojas en el nivel 2.</a:t>
            </a:r>
            <a:endParaRPr lang="es-AR" dirty="0"/>
          </a:p>
        </p:txBody>
      </p:sp>
    </p:spTree>
    <p:extLst>
      <p:ext uri="{BB962C8B-B14F-4D97-AF65-F5344CB8AC3E}">
        <p14:creationId xmlns:p14="http://schemas.microsoft.com/office/powerpoint/2010/main" val="2567847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0934" y="177800"/>
            <a:ext cx="8596668" cy="677333"/>
          </a:xfrm>
        </p:spPr>
        <p:txBody>
          <a:bodyPr/>
          <a:lstStyle/>
          <a:p>
            <a:r>
              <a:rPr lang="es-AR" b="1" dirty="0"/>
              <a:t>Árbol binario ordenado</a:t>
            </a:r>
            <a:endParaRPr lang="es-AR" dirty="0"/>
          </a:p>
        </p:txBody>
      </p:sp>
      <p:pic>
        <p:nvPicPr>
          <p:cNvPr id="5122" name="Picture 2" descr="ar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108" y="2065041"/>
            <a:ext cx="4695825" cy="306705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940283" y="1057043"/>
            <a:ext cx="8448766" cy="923330"/>
          </a:xfrm>
          <a:prstGeom prst="rect">
            <a:avLst/>
          </a:prstGeom>
          <a:noFill/>
        </p:spPr>
        <p:txBody>
          <a:bodyPr wrap="square" rtlCol="0">
            <a:spAutoFit/>
          </a:bodyPr>
          <a:lstStyle/>
          <a:p>
            <a:r>
              <a:rPr lang="es-AR" dirty="0"/>
              <a:t>Si para cada nodo del árbol, los nodos ubicados a la izquierda son inferiores al que consideramos raíz para ese momento y los nodos ubicados a la derecha son mayores que la raíz.</a:t>
            </a:r>
            <a:endParaRPr lang="es-AR" dirty="0"/>
          </a:p>
        </p:txBody>
      </p:sp>
      <p:sp>
        <p:nvSpPr>
          <p:cNvPr id="5" name="CuadroTexto 4"/>
          <p:cNvSpPr txBox="1"/>
          <p:nvPr/>
        </p:nvSpPr>
        <p:spPr>
          <a:xfrm>
            <a:off x="4715933" y="2182283"/>
            <a:ext cx="5385284" cy="4524315"/>
          </a:xfrm>
          <a:prstGeom prst="rect">
            <a:avLst/>
          </a:prstGeom>
          <a:noFill/>
        </p:spPr>
        <p:txBody>
          <a:bodyPr wrap="square" rtlCol="0">
            <a:spAutoFit/>
          </a:bodyPr>
          <a:lstStyle/>
          <a:p>
            <a:r>
              <a:rPr lang="es-AR" dirty="0"/>
              <a:t>Ej. Analicemos si se trata de un árbol binario ordenado:</a:t>
            </a:r>
            <a:br>
              <a:rPr lang="es-AR" dirty="0"/>
            </a:br>
            <a:r>
              <a:rPr lang="es-AR" dirty="0"/>
              <a:t>Para el nodo que tiene el 50:</a:t>
            </a:r>
            <a:br>
              <a:rPr lang="es-AR" dirty="0"/>
            </a:br>
            <a:r>
              <a:rPr lang="es-AR" dirty="0"/>
              <a:t>Los nodos del subárbol izquierdo son todos menores a 50? 8, 25, 30 Si</a:t>
            </a:r>
            <a:br>
              <a:rPr lang="es-AR" dirty="0"/>
            </a:br>
            <a:r>
              <a:rPr lang="es-AR" dirty="0"/>
              <a:t>Los nodos del subárbol derecho son todos mayores a 50? 70 Si.</a:t>
            </a:r>
            <a:br>
              <a:rPr lang="es-AR" dirty="0"/>
            </a:br>
            <a:r>
              <a:rPr lang="es-AR" dirty="0"/>
              <a:t>Para el nodo que tiene el 25:</a:t>
            </a:r>
            <a:br>
              <a:rPr lang="es-AR" dirty="0"/>
            </a:br>
            <a:r>
              <a:rPr lang="es-AR" dirty="0"/>
              <a:t>Los nodos del subárbol izquierdo son todos menores a 25? 8 Si</a:t>
            </a:r>
            <a:br>
              <a:rPr lang="es-AR" dirty="0"/>
            </a:br>
            <a:r>
              <a:rPr lang="es-AR" dirty="0"/>
              <a:t>Los nodos del subárbol derecho son todos mayores a 25? 30 Si.</a:t>
            </a:r>
          </a:p>
          <a:p>
            <a:r>
              <a:rPr lang="es-AR" dirty="0"/>
              <a:t>No hace falta analizar los nodos hoja. Si todas las respuestas son afirmativas podemos luego decir que se trata de un árbol binario ordenado.</a:t>
            </a:r>
          </a:p>
          <a:p>
            <a:endParaRPr lang="es-AR" dirty="0"/>
          </a:p>
        </p:txBody>
      </p:sp>
    </p:spTree>
    <p:extLst>
      <p:ext uri="{BB962C8B-B14F-4D97-AF65-F5344CB8AC3E}">
        <p14:creationId xmlns:p14="http://schemas.microsoft.com/office/powerpoint/2010/main" val="30086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935" y="253999"/>
            <a:ext cx="9787466" cy="787401"/>
          </a:xfrm>
        </p:spPr>
        <p:txBody>
          <a:bodyPr>
            <a:normAutofit fontScale="90000"/>
          </a:bodyPr>
          <a:lstStyle/>
          <a:p>
            <a:r>
              <a:rPr lang="es-AR" b="1" dirty="0"/>
              <a:t>Inserción de nodos y recorrido de un árbol binario</a:t>
            </a:r>
            <a:br>
              <a:rPr lang="es-AR" b="1" dirty="0"/>
            </a:br>
            <a:endParaRPr lang="es-AR" dirty="0"/>
          </a:p>
        </p:txBody>
      </p:sp>
      <p:sp>
        <p:nvSpPr>
          <p:cNvPr id="4" name="CuadroTexto 3"/>
          <p:cNvSpPr txBox="1"/>
          <p:nvPr/>
        </p:nvSpPr>
        <p:spPr>
          <a:xfrm>
            <a:off x="81935" y="1236133"/>
            <a:ext cx="3575665" cy="1477328"/>
          </a:xfrm>
          <a:prstGeom prst="rect">
            <a:avLst/>
          </a:prstGeom>
          <a:noFill/>
        </p:spPr>
        <p:txBody>
          <a:bodyPr wrap="square" rtlCol="0">
            <a:spAutoFit/>
          </a:bodyPr>
          <a:lstStyle/>
          <a:p>
            <a:r>
              <a:rPr lang="es-AR" dirty="0"/>
              <a:t>Para administrar un árbol binario ordenado debemos tener especial cuidado en la inserción.</a:t>
            </a:r>
            <a:r>
              <a:rPr lang="es-AR" dirty="0"/>
              <a:t/>
            </a:r>
            <a:br>
              <a:rPr lang="es-AR" dirty="0"/>
            </a:br>
            <a:r>
              <a:rPr lang="es-AR" dirty="0"/>
              <a:t>Inicialmente el árbol está vacío, es decir raíz apunta a </a:t>
            </a:r>
            <a:r>
              <a:rPr lang="es-AR" i="1" dirty="0" err="1"/>
              <a:t>null</a:t>
            </a:r>
            <a:r>
              <a:rPr lang="es-AR" dirty="0"/>
              <a:t>:</a:t>
            </a:r>
            <a:endParaRPr lang="es-AR" dirty="0"/>
          </a:p>
        </p:txBody>
      </p:sp>
      <p:pic>
        <p:nvPicPr>
          <p:cNvPr id="6146" name="Picture 2" descr="ar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856" y="1517637"/>
            <a:ext cx="609600" cy="84772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6124844" y="1441963"/>
            <a:ext cx="2018501" cy="369332"/>
          </a:xfrm>
          <a:prstGeom prst="rect">
            <a:avLst/>
          </a:prstGeom>
          <a:noFill/>
        </p:spPr>
        <p:txBody>
          <a:bodyPr wrap="none" rtlCol="0">
            <a:spAutoFit/>
          </a:bodyPr>
          <a:lstStyle/>
          <a:p>
            <a:r>
              <a:rPr lang="es-AR" dirty="0"/>
              <a:t>Insertamos el 400</a:t>
            </a:r>
            <a:endParaRPr lang="es-AR" dirty="0"/>
          </a:p>
        </p:txBody>
      </p:sp>
      <p:pic>
        <p:nvPicPr>
          <p:cNvPr id="6148" name="Picture 4" descr="ar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441" y="2036339"/>
            <a:ext cx="1057275" cy="120015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49924" y="3461533"/>
            <a:ext cx="11145006" cy="923330"/>
          </a:xfrm>
          <a:prstGeom prst="rect">
            <a:avLst/>
          </a:prstGeom>
          <a:noFill/>
        </p:spPr>
        <p:txBody>
          <a:bodyPr wrap="square" rtlCol="0">
            <a:spAutoFit/>
          </a:bodyPr>
          <a:lstStyle/>
          <a:p>
            <a:r>
              <a:rPr lang="es-AR" dirty="0"/>
              <a:t>Insertamos el valor 100. Debemos analizar si raíz es distinto a </a:t>
            </a:r>
            <a:r>
              <a:rPr lang="es-AR" i="1" dirty="0" err="1"/>
              <a:t>null</a:t>
            </a:r>
            <a:r>
              <a:rPr lang="es-AR" dirty="0"/>
              <a:t> verificamos si 100 es mayor o menor a la información del nodo apuntado por raíz, en este caso es menor y como el subárbol izquierdo es </a:t>
            </a:r>
            <a:r>
              <a:rPr lang="es-AR" dirty="0" err="1"/>
              <a:t>null</a:t>
            </a:r>
            <a:r>
              <a:rPr lang="es-AR" dirty="0"/>
              <a:t> debemos insertarlo allí.</a:t>
            </a:r>
            <a:endParaRPr lang="es-AR" dirty="0"/>
          </a:p>
        </p:txBody>
      </p:sp>
      <p:pic>
        <p:nvPicPr>
          <p:cNvPr id="6150" name="Picture 6" descr="arbo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9305" y="4363699"/>
            <a:ext cx="2752725" cy="216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162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36008" y="235036"/>
            <a:ext cx="6096000" cy="1754326"/>
          </a:xfrm>
          <a:prstGeom prst="rect">
            <a:avLst/>
          </a:prstGeom>
        </p:spPr>
        <p:txBody>
          <a:bodyPr>
            <a:spAutoFit/>
          </a:bodyPr>
          <a:lstStyle/>
          <a:p>
            <a:r>
              <a:rPr lang="es-AR" dirty="0">
                <a:solidFill>
                  <a:srgbClr val="333333"/>
                </a:solidFill>
                <a:latin typeface="arial" panose="020B0604020202020204" pitchFamily="34" charset="0"/>
              </a:rPr>
              <a:t>Insertamos el 200. Hay que tener en cuenta que siempre comenzamos las comparaciones a partir de raíz. El 200 es menor que 400, descendemos por el subárbol izquierdo. Luego analizamos y vemos que el 200 es mayor a 100, debemos avanzar por derecha. Como el subárbol derecho es </a:t>
            </a:r>
            <a:r>
              <a:rPr lang="es-AR" i="1" dirty="0" err="1">
                <a:solidFill>
                  <a:srgbClr val="333333"/>
                </a:solidFill>
                <a:latin typeface="arial" panose="020B0604020202020204" pitchFamily="34" charset="0"/>
              </a:rPr>
              <a:t>null</a:t>
            </a:r>
            <a:r>
              <a:rPr lang="es-AR" dirty="0">
                <a:solidFill>
                  <a:srgbClr val="333333"/>
                </a:solidFill>
                <a:latin typeface="arial" panose="020B0604020202020204" pitchFamily="34" charset="0"/>
              </a:rPr>
              <a:t> lo insertamos en dicha posición.</a:t>
            </a:r>
            <a:endParaRPr lang="es-AR" dirty="0"/>
          </a:p>
        </p:txBody>
      </p:sp>
      <p:pic>
        <p:nvPicPr>
          <p:cNvPr id="7170" name="Picture 2" descr="ar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829" y="2091345"/>
            <a:ext cx="3248025" cy="2962276"/>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716239" y="2256769"/>
            <a:ext cx="3595856" cy="369332"/>
          </a:xfrm>
          <a:prstGeom prst="rect">
            <a:avLst/>
          </a:prstGeom>
        </p:spPr>
        <p:txBody>
          <a:bodyPr wrap="none">
            <a:spAutoFit/>
          </a:bodyPr>
          <a:lstStyle/>
          <a:p>
            <a:r>
              <a:rPr lang="es-AR" dirty="0">
                <a:solidFill>
                  <a:srgbClr val="333333"/>
                </a:solidFill>
                <a:latin typeface="arial" panose="020B0604020202020204" pitchFamily="34" charset="0"/>
              </a:rPr>
              <a:t>Insertamos el 700 y el árbol será:</a:t>
            </a:r>
            <a:endParaRPr lang="es-AR" dirty="0"/>
          </a:p>
        </p:txBody>
      </p:sp>
      <p:pic>
        <p:nvPicPr>
          <p:cNvPr id="7172" name="Picture 4" descr="ar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008" y="2946857"/>
            <a:ext cx="2838450" cy="306705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1168400" y="5321028"/>
            <a:ext cx="6096000" cy="1477328"/>
          </a:xfrm>
          <a:prstGeom prst="rect">
            <a:avLst/>
          </a:prstGeom>
        </p:spPr>
        <p:txBody>
          <a:bodyPr>
            <a:spAutoFit/>
          </a:bodyPr>
          <a:lstStyle/>
          <a:p>
            <a:r>
              <a:rPr lang="es-AR" dirty="0">
                <a:solidFill>
                  <a:srgbClr val="333333"/>
                </a:solidFill>
                <a:latin typeface="arial" panose="020B0604020202020204" pitchFamily="34" charset="0"/>
              </a:rPr>
              <a:t>Como podemos observar si cada vez que insertamos un nodo respetamos este algoritmo siempre estaremos en presencia de un árbol binario ordenado. Posteriormente veremos el algoritmo en java para la inserción de información en el árbol.</a:t>
            </a:r>
            <a:endParaRPr lang="es-AR" dirty="0"/>
          </a:p>
        </p:txBody>
      </p:sp>
    </p:spTree>
    <p:extLst>
      <p:ext uri="{BB962C8B-B14F-4D97-AF65-F5344CB8AC3E}">
        <p14:creationId xmlns:p14="http://schemas.microsoft.com/office/powerpoint/2010/main" val="2853647632"/>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TotalTime>
  <Words>362</Words>
  <Application>Microsoft Office PowerPoint</Application>
  <PresentationFormat>Panorámica</PresentationFormat>
  <Paragraphs>31</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Arial</vt:lpstr>
      <vt:lpstr>Trebuchet MS</vt:lpstr>
      <vt:lpstr>Wingdings 3</vt:lpstr>
      <vt:lpstr>Faceta</vt:lpstr>
      <vt:lpstr>Arboles</vt:lpstr>
      <vt:lpstr>¿Qué son los árboles?</vt:lpstr>
      <vt:lpstr>Conceptos</vt:lpstr>
      <vt:lpstr>Árbol binario</vt:lpstr>
      <vt:lpstr>Árbol binario perfectamente equilibrado</vt:lpstr>
      <vt:lpstr>Árbol binario completo</vt:lpstr>
      <vt:lpstr>Árbol binario ordenado</vt:lpstr>
      <vt:lpstr>Inserción de nodos y recorrido de un árbol binario </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Arboles</dc:title>
  <dc:creator>labb5</dc:creator>
  <cp:lastModifiedBy>labb5</cp:lastModifiedBy>
  <cp:revision>12</cp:revision>
  <dcterms:created xsi:type="dcterms:W3CDTF">2019-10-22T11:15:27Z</dcterms:created>
  <dcterms:modified xsi:type="dcterms:W3CDTF">2019-10-22T11:37:56Z</dcterms:modified>
</cp:coreProperties>
</file>