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4"/>
  </p:notesMasterIdLst>
  <p:handoutMasterIdLst>
    <p:handoutMasterId r:id="rId35"/>
  </p:handoutMasterIdLst>
  <p:sldIdLst>
    <p:sldId id="500" r:id="rId3"/>
    <p:sldId id="541" r:id="rId4"/>
    <p:sldId id="796" r:id="rId5"/>
    <p:sldId id="762" r:id="rId6"/>
    <p:sldId id="761" r:id="rId7"/>
    <p:sldId id="766" r:id="rId8"/>
    <p:sldId id="764" r:id="rId9"/>
    <p:sldId id="769" r:id="rId10"/>
    <p:sldId id="768" r:id="rId11"/>
    <p:sldId id="773" r:id="rId12"/>
    <p:sldId id="792" r:id="rId13"/>
    <p:sldId id="767" r:id="rId14"/>
    <p:sldId id="774" r:id="rId15"/>
    <p:sldId id="776" r:id="rId16"/>
    <p:sldId id="775" r:id="rId17"/>
    <p:sldId id="777" r:id="rId18"/>
    <p:sldId id="778" r:id="rId19"/>
    <p:sldId id="779" r:id="rId20"/>
    <p:sldId id="793" r:id="rId21"/>
    <p:sldId id="780" r:id="rId22"/>
    <p:sldId id="781" r:id="rId23"/>
    <p:sldId id="794" r:id="rId24"/>
    <p:sldId id="786" r:id="rId25"/>
    <p:sldId id="795" r:id="rId26"/>
    <p:sldId id="785" r:id="rId27"/>
    <p:sldId id="787" r:id="rId28"/>
    <p:sldId id="788" r:id="rId29"/>
    <p:sldId id="789" r:id="rId30"/>
    <p:sldId id="791" r:id="rId31"/>
    <p:sldId id="797" r:id="rId32"/>
    <p:sldId id="681" r:id="rId3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76" autoAdjust="0"/>
    <p:restoredTop sz="91086" autoAdjust="0"/>
  </p:normalViewPr>
  <p:slideViewPr>
    <p:cSldViewPr snapToGrid="0">
      <p:cViewPr>
        <p:scale>
          <a:sx n="66" d="100"/>
          <a:sy n="66" d="100"/>
        </p:scale>
        <p:origin x="-1662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71" d="100"/>
          <a:sy n="71" d="100"/>
        </p:scale>
        <p:origin x="-2058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6.xml"/><Relationship Id="rId3" Type="http://schemas.openxmlformats.org/officeDocument/2006/relationships/slide" Target="slides/slide7.xml"/><Relationship Id="rId21" Type="http://schemas.openxmlformats.org/officeDocument/2006/relationships/slide" Target="slides/slide29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5.xml"/><Relationship Id="rId2" Type="http://schemas.openxmlformats.org/officeDocument/2006/relationships/slide" Target="slides/slide6.xml"/><Relationship Id="rId16" Type="http://schemas.openxmlformats.org/officeDocument/2006/relationships/slide" Target="slides/slide23.xml"/><Relationship Id="rId20" Type="http://schemas.openxmlformats.org/officeDocument/2006/relationships/slide" Target="slides/slide28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5" Type="http://schemas.openxmlformats.org/officeDocument/2006/relationships/slide" Target="slides/slide9.xml"/><Relationship Id="rId15" Type="http://schemas.openxmlformats.org/officeDocument/2006/relationships/slide" Target="slides/slide21.xml"/><Relationship Id="rId10" Type="http://schemas.openxmlformats.org/officeDocument/2006/relationships/slide" Target="slides/slide15.xml"/><Relationship Id="rId19" Type="http://schemas.openxmlformats.org/officeDocument/2006/relationships/slide" Target="slides/slide27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Systems, Inc. Todos los derechos reservados.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44">
              <a:lnSpc>
                <a:spcPct val="100000"/>
              </a:lnSpc>
              <a:buNone/>
            </a:pPr>
            <a:fld id="{5BACD66D-EF48-47A4-97B5-E403075ECA88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1185872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384249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s-ES" sz="800" b="0" i="0" noProof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© 2006, Cisco </a:t>
            </a:r>
            <a:r>
              <a:rPr lang="es-ES" sz="800" b="0" i="0" noProof="0" dirty="0" err="1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Systems</a:t>
            </a:r>
            <a:r>
              <a:rPr lang="es-ES" sz="800" b="0" i="0" noProof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Inc. Todos los derechos reservados.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s-ES" sz="800" b="0" i="0" noProof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Presentation_ID.scr</a:t>
            </a:r>
            <a:endParaRPr lang="es-ES" sz="800" b="0" i="0" noProof="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400AB686-5862-40DE-9717-16F7596C5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687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82532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1197AA1-5939-46D4-B791-F0541295D9D1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1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Programa de Cisco Networking Academy</a:t>
            </a:r>
          </a:p>
          <a:p>
            <a:pPr marL="112746" indent="-112746" algn="l" defTabSz="1020745">
              <a:buNone/>
            </a:pPr>
            <a:r>
              <a:rPr lang="es-ES" sz="1200" b="1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Introducción a redes</a:t>
            </a:r>
          </a:p>
          <a:p>
            <a:pPr marL="112746" indent="-112746" algn="l" defTabSz="1020745">
              <a:buNone/>
            </a:pPr>
            <a:r>
              <a:rPr lang="es-ES" sz="1300" b="1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 7</a:t>
            </a:r>
            <a:endParaRPr lang="es-ES" b="1" noProof="1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86D41109-47DC-4AB2-8940-AD77E5BE53D8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AAE2CA">
                    <a:lumMod val="75000"/>
                  </a:srgbClr>
                </a:solidFill>
                <a:latin typeface="Arial"/>
                <a:ea typeface="+mn-ea"/>
                <a:cs typeface="Arial"/>
              </a:rPr>
              <a:t>7.1.2.5 Separación de varias comunicaciones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AAE2CA">
                    <a:lumMod val="75000"/>
                  </a:srgbClr>
                </a:solidFill>
                <a:latin typeface="Arial"/>
                <a:ea typeface="+mn-ea"/>
                <a:cs typeface="Arial"/>
              </a:rPr>
              <a:t>7.1.2.6 Direccionamiento de puertos TCP y UDP</a:t>
            </a:r>
            <a:endParaRPr lang="es-ES" noProof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7.1.2.7 Direccionamiento de puertos TCP y UDP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CB9162D7-5106-43E7-9F22-4EC19337B683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75980BC7-F548-4D81-910E-1501EB3200C7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7.1.2.8 Direccionamiento de puertos TCP y UDP (cont.)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7F70B280-72AE-4ED3-BEFC-41D6EE7A6DCA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7.1.2.9 Direccionamiento de puertos TCP y UDP (cont.)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435E208-5126-4273-A35F-B910C1E03A8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 Comunicación TCP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7.2.1.2  Procesos de servidores TCP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266FFD42-879A-4212-A0B0-26C4F29686DC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7.2.1.3 Establecimiento y finalización de conexiones TCP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3046C126-3526-4825-84A6-D2D06DA977F5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16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7.2.1.4 Protocolo TCP de enlace de tres vías: paso 1</a:t>
            </a:r>
            <a:endParaRPr lang="es-ES" noProof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184172A7-8D10-4BDF-8737-2FD2DD26FD7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17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7.2.1.5 Protocolo TCP de enlace de tres vías: paso 2</a:t>
            </a:r>
            <a:endParaRPr lang="es-ES" sz="1200" b="0" i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55E8F9E-D8C3-4AA1-8D8D-FBB8954282B8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7.2.1.6 Protocolo TCP de enlace de tres vías: paso 3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7.2.1.7 Terminación de sesión TCP</a:t>
            </a:r>
            <a:endParaRPr lang="es-ES" sz="1200" b="0" i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589D6E56-BF0F-4D08-98F7-FEF1E161DBC9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2B2AE7A1-5ABA-421F-88B3-6ACFBB470CEA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1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 5</a:t>
            </a:r>
            <a:endParaRPr lang="es-ES" sz="1200" b="1" i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B3BC233B-33EB-45A7-BBFE-EEA8F896875D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20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7.2.2.1 Confiabilidad de TCP: entrega ordenada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98B4790-59A8-4320-9589-82EC9CA3B286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7.2.2.2 Confiabilidad de TCP: acuse de recibo y tamaño de la ventana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7.2.2.4 Control del flujo de TCP: tamaño de la ventana y acuses de recibo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BDCDF2D-7DAE-4AAC-A385-8D4D418B42F3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44165E1B-111D-4198-B95B-8FD316C55CD3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7.2.2.5 Control del flujo de TCP: prevención de congestiones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7.2.2.6 Confiabilidad de TCP: acuses de recibo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9481A40-0E69-4A81-A3CA-B4B3D39F9D5B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EBB3557F-C9E3-409B-85FE-D86D985D5F71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7.2.3 Comunicación UDP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7.2.3.1 Comparación de baja sobrecarga y confiabilidad de UDP</a:t>
            </a:r>
            <a:endParaRPr lang="es-ES" sz="1200" b="0" i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C99F8E1D-973A-4B69-9CA4-0580FC73E2E7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7.2.3.2 Rearmado de datagramas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CB6FB304-986C-4CFB-8F27-1D6D9994763E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7.2.3.3 Procesos y solicitudes de servidores UDP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7.2.3.4 Procesos de cliente UDP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8FD700AE-93D7-4573-8AE7-ED1AC53312D8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7.2.4 TCP o UDP: esa es la cuestión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7.2.4.1 Aplicaciones que utilizan TCP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D4B5EA02-AA66-4E1E-AF76-C3D3E3226709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7.2.4 TCP o UDP: esa es la cuestión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7.2.4.2 Aplicaciones que utilizan UDP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AB686-5862-40DE-9717-16F7596C5B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AB686-5862-40DE-9717-16F7596C5B7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AB686-5862-40DE-9717-16F7596C5B7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Capítulo 7 </a:t>
            </a:r>
          </a:p>
          <a:p>
            <a:pPr marL="112746" indent="-112746" algn="l" defTabSz="1020745"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7.1.1</a:t>
            </a:r>
          </a:p>
          <a:p>
            <a:pPr marL="112746" indent="-112746" algn="l" defTabSz="1020745">
              <a:buNone/>
            </a:pPr>
            <a:endParaRPr lang="es-ES" noProof="0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6B538D6A-B109-477E-80A3-FD15915855EB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551519F2-18BD-40E1-8D91-1E34C9902BA9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7.1.1.1 y 7.1.1.2 Función de la capa de transporte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8658BD77-F467-4587-9C56-D0730FA49C34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7.1.1.3 </a:t>
            </a:r>
            <a:r>
              <a:rPr lang="es-ES" sz="1200" b="0" i="0" noProof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Multiplexación</a:t>
            </a: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conversaciones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25725896-607C-41C6-BBB9-E2D1DF350D93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AAE2CA">
                    <a:lumMod val="75000"/>
                  </a:srgbClr>
                </a:solidFill>
                <a:latin typeface="Arial"/>
                <a:ea typeface="+mn-ea"/>
                <a:cs typeface="Arial"/>
              </a:rPr>
              <a:t>7.1.1.4 Confiabilidad de la capa de transporte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AAE2CA">
                    <a:lumMod val="75000"/>
                  </a:srgbClr>
                </a:solidFill>
                <a:latin typeface="Arial"/>
                <a:ea typeface="+mn-ea"/>
                <a:cs typeface="Arial"/>
              </a:rPr>
              <a:t>7.1.1.5 TCP 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AAE2CA">
                    <a:lumMod val="75000"/>
                  </a:srgbClr>
                </a:solidFill>
                <a:latin typeface="Arial"/>
                <a:ea typeface="+mn-ea"/>
                <a:cs typeface="Arial"/>
              </a:rPr>
              <a:t>7.1.1.6 UDP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AAE2CA">
                    <a:lumMod val="75000"/>
                  </a:srgbClr>
                </a:solidFill>
                <a:latin typeface="Arial"/>
                <a:ea typeface="+mn-ea"/>
                <a:cs typeface="Arial"/>
              </a:rPr>
              <a:t>7.1.1.7 El protocolo de capa de transporte adecuado para la aplicación en cuestión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endParaRPr lang="es-ES" noProof="0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BF1DF9D2-FCA4-4BC0-BC5E-CA9F7429C77A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8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  Introducción a TCP y UDP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7.1.2.1  Introducción a TCP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7.1.2.2  Función de TCP</a:t>
            </a:r>
            <a:endParaRPr lang="es-ES" sz="1200" b="0" i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03244">
              <a:lnSpc>
                <a:spcPct val="100000"/>
              </a:lnSpc>
              <a:buNone/>
            </a:pPr>
            <a:fld id="{FC711C55-E266-4B0A-9D61-B35FCC2D7380}" type="slidenum">
              <a:rPr lang="en-US" sz="800" b="0" i="0">
                <a:solidFill>
                  <a:schemeClr val="tx1"/>
                </a:solidFill>
                <a:latin typeface="Arial"/>
                <a:ea typeface="+mn-ea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9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7.1.2.3 Introducción a UDP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s-ES" sz="1200" b="0" i="0" noProof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7.1.2.4 Función de UDP</a:t>
            </a:r>
            <a:endParaRPr lang="es-ES" sz="1200" b="0" i="0" noProof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Capítulo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CD40C303-8081-4C54-ABA3-48DF9A512229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3422650" y="6670529"/>
            <a:ext cx="2575166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1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2008 Cisco Systems, Inc. Todos los derechos reservados.</a:t>
            </a:r>
            <a:endParaRPr lang="es-ES" sz="700" b="0" i="0" noProof="1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268026" y="6670529"/>
            <a:ext cx="1505962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s-ES" sz="700" b="0" i="0" noProof="1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confidencial de Cisco</a:t>
            </a:r>
            <a:endParaRPr lang="es-ES" sz="700" b="0" i="0" noProof="1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1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  <a:endParaRPr lang="es-ES" sz="700" b="0" i="0" noProof="1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F02FE16B-00E2-4D57-9581-CCF2617006DF}" type="slidenum">
              <a:rPr lang="es-ES" sz="1000" b="0" i="0" noProof="1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s-ES" sz="1000" noProof="1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s-ES" noProof="1" smtClean="0"/>
              <a:t>Click to edit Master title style</a:t>
            </a:r>
            <a:endParaRPr lang="es-ES" noProof="1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s-ES" noProof="1" smtClean="0"/>
              <a:t>Click to edit Master subtitle style</a:t>
            </a:r>
            <a:endParaRPr lang="es-E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Capítulo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FF7ACF9A-285C-4699-AF2A-B395DECEE6DD}" type="slidenum">
              <a:rPr lang="en-US" sz="10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  <p:sldLayoutId id="214748459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1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1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Presentation_ID</a:t>
            </a:r>
            <a:endParaRPr lang="es-ES" sz="700" b="0" i="0" noProof="1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0A2F0F4F-5EC7-4D27-9AE7-8AA7CB5C2715}" type="slidenum">
              <a:rPr lang="es-ES" sz="1000" b="0" i="0" noProof="1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s-ES" sz="1000" noProof="1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1" smtClean="0"/>
              <a:t>Body Text</a:t>
            </a:r>
          </a:p>
          <a:p>
            <a:pPr lvl="1"/>
            <a:r>
              <a:rPr lang="es-ES" noProof="1" smtClean="0"/>
              <a:t>Second Level</a:t>
            </a:r>
          </a:p>
          <a:p>
            <a:pPr lvl="2"/>
            <a:r>
              <a:rPr lang="es-ES" noProof="1" smtClean="0"/>
              <a:t>Third Level</a:t>
            </a:r>
          </a:p>
          <a:p>
            <a:pPr lvl="3"/>
            <a:r>
              <a:rPr lang="es-ES" noProof="1" smtClean="0"/>
              <a:t>Fourth Level</a:t>
            </a:r>
          </a:p>
          <a:p>
            <a:pPr lvl="4"/>
            <a:r>
              <a:rPr lang="es-ES" noProof="1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3422650" y="6670529"/>
            <a:ext cx="2575166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s-ES" sz="700" b="0" i="0" noProof="1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© 2008 Cisco Systems, Inc. Todos los derechos reservados.</a:t>
            </a:r>
            <a:endParaRPr lang="es-ES" sz="700" b="0" i="0" noProof="1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268026" y="6670529"/>
            <a:ext cx="1505962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s-ES" sz="700" b="0" i="0" noProof="1" smtClean="0">
                <a:solidFill>
                  <a:srgbClr val="D3D3D3"/>
                </a:solidFill>
                <a:latin typeface="Arial"/>
                <a:ea typeface="+mn-ea"/>
                <a:cs typeface="+mn-cs"/>
              </a:rPr>
              <a:t>Información confidencial de Cisco</a:t>
            </a:r>
            <a:endParaRPr lang="es-ES" sz="700" b="0" i="0" noProof="1">
              <a:solidFill>
                <a:srgbClr val="D3D3D3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595" r:id="rId2"/>
    <p:sldLayoutId id="2147484596" r:id="rId3"/>
    <p:sldLayoutId id="2147484597" r:id="rId4"/>
    <p:sldLayoutId id="2147484598" r:id="rId5"/>
    <p:sldLayoutId id="2147484599" r:id="rId6"/>
    <p:sldLayoutId id="2147484600" r:id="rId7"/>
    <p:sldLayoutId id="2147484601" r:id="rId8"/>
    <p:sldLayoutId id="2147484602" r:id="rId9"/>
    <p:sldLayoutId id="2147484603" r:id="rId10"/>
    <p:sldLayoutId id="214748460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algn="l" defTabSz="814365">
              <a:spcBef>
                <a:spcPct val="0"/>
              </a:spcBef>
              <a:buNone/>
            </a:pPr>
            <a:r>
              <a:rPr lang="es-ES" sz="2800" b="0" i="0" noProof="1" smtClean="0">
                <a:solidFill>
                  <a:srgbClr val="FFFFFF"/>
                </a:solidFill>
                <a:latin typeface="Arial"/>
              </a:rPr>
              <a:t>Capítulo 7:</a:t>
            </a:r>
            <a:br>
              <a:rPr lang="es-ES" sz="2800" b="0" i="0" noProof="1" smtClean="0">
                <a:solidFill>
                  <a:srgbClr val="FFFFFF"/>
                </a:solidFill>
                <a:latin typeface="Arial"/>
              </a:rPr>
            </a:br>
            <a:r>
              <a:rPr lang="es-ES" sz="2800" b="0" i="0" noProof="1" smtClean="0">
                <a:solidFill>
                  <a:srgbClr val="FFFFFF"/>
                </a:solidFill>
                <a:latin typeface="Arial"/>
              </a:rPr>
              <a:t>Capa de transporte</a:t>
            </a:r>
            <a:endParaRPr lang="es-ES" sz="2800" noProof="1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marL="0" indent="0">
              <a:buNone/>
            </a:pPr>
            <a:r>
              <a:rPr lang="es-ES" sz="2400" b="1" i="0" noProof="1" smtClean="0">
                <a:solidFill>
                  <a:srgbClr val="000000"/>
                </a:solidFill>
              </a:rPr>
              <a:t>Introducción a redes</a:t>
            </a:r>
            <a:endParaRPr lang="es-ES" sz="2400" b="1" i="0" noProof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Introducción a TCP y UDP</a:t>
            </a: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AAC1D8">
                    <a:lumMod val="75000"/>
                  </a:srgbClr>
                </a:solidFill>
                <a:latin typeface="Arial"/>
                <a:cs typeface="Arial"/>
              </a:rPr>
              <a:t>Separación de varias comunicaciones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</p:nvPr>
        </p:nvSpPr>
        <p:spPr>
          <a:xfrm>
            <a:off x="582612" y="1487488"/>
            <a:ext cx="8561388" cy="5153025"/>
          </a:xfrm>
        </p:spPr>
        <p:txBody>
          <a:bodyPr/>
          <a:lstStyle/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TCP y UDP utilizan números de puerto para distinguir entre aplicaciones.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2000" noProof="1" smtClean="0"/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altLang="ja-JP" sz="2000" noProof="1" smtClean="0">
              <a:ea typeface="ＭＳ Ｐゴシック" pitchFamily="34" charset="-128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493838" y="2187502"/>
            <a:ext cx="5849937" cy="4240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55638" y="654050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Introducción a TCP y UDP</a:t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Direccionamiento de puertos TCP y UDP</a:t>
            </a:r>
            <a:endParaRPr lang="es-ES" sz="3200" b="1" i="0" noProof="1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54067" y="1625600"/>
            <a:ext cx="5772291" cy="4597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Introducción a TCP y UDP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>Direccionamiento de puertos TCP y UDP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60688" y="1323104"/>
            <a:ext cx="3099816" cy="894323"/>
          </a:xfrm>
          <a:noFill/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960688" y="2351542"/>
            <a:ext cx="3102714" cy="1363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960688" y="3802064"/>
            <a:ext cx="3099816" cy="1353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960688" y="5231321"/>
            <a:ext cx="3099816" cy="1350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Introducción a TCP y UDP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>Direccionamiento de puertos TCP y UDP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411" name="Content Placeholder 6"/>
          <p:cNvSpPr>
            <a:spLocks noGrp="1"/>
          </p:cNvSpPr>
          <p:nvPr>
            <p:ph idx="1"/>
          </p:nvPr>
        </p:nvSpPr>
        <p:spPr>
          <a:xfrm>
            <a:off x="582613" y="1608138"/>
            <a:ext cx="7940675" cy="3571875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1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Netstat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 utiliza para inspeccionar las conexiones TCP que están abiertas y en ejecución en el host de red.</a:t>
            </a:r>
            <a:endParaRPr lang="es-ES" sz="2400" b="0" i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 l="48749" t="38492" r="15666" b="27975"/>
          <a:stretch>
            <a:fillRect/>
          </a:stretch>
        </p:blipFill>
        <p:spPr bwMode="auto">
          <a:xfrm>
            <a:off x="1916113" y="3251200"/>
            <a:ext cx="5224462" cy="276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Comunicación TCP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>Procesos de servidores TCP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78971" y="1842634"/>
            <a:ext cx="3960447" cy="29895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43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4819650" y="1855042"/>
            <a:ext cx="3976688" cy="2936779"/>
          </a:xfrm>
          <a:noFill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25488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Comunicación TCP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>Establecimiento y finalización de conexiones TCP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9459" name="Content Placeholder 6"/>
          <p:cNvSpPr>
            <a:spLocks noGrp="1"/>
          </p:cNvSpPr>
          <p:nvPr>
            <p:ph idx="1"/>
          </p:nvPr>
        </p:nvSpPr>
        <p:spPr>
          <a:xfrm>
            <a:off x="582613" y="1608138"/>
            <a:ext cx="8056562" cy="4879975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1" i="0" noProof="1" smtClean="0">
                <a:solidFill>
                  <a:srgbClr val="000000"/>
                </a:solidFill>
                <a:latin typeface="Arial"/>
              </a:rPr>
              <a:t>Protocolo de enlace de tres vías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</a:rPr>
              <a:t>Establece que el dispositivo de destino esté presente en la red.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</a:rPr>
              <a:t>Verifica que el dispositivo de destino tenga un servicio activo y que acepte solicitudes en el número de puerto de destino que el cliente de origen intenta utilizar para la sesión.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</a:rPr>
              <a:t>Informa al dispositivo de destino que el cliente de origen pretende establecer una sesión de comunicación en dicho número de puerto.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noProof="1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9425"/>
            <a:ext cx="8763000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2800" b="1" i="0" spc="-6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spc="-6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spc="-70" noProof="1" smtClean="0">
                <a:solidFill>
                  <a:srgbClr val="708CA1"/>
                </a:solidFill>
                <a:latin typeface="Arial"/>
              </a:rPr>
              <a:t>Comunicación TCP </a:t>
            </a:r>
            <a:r>
              <a:rPr lang="es-ES" sz="1600" b="1" i="0" spc="-70" noProof="1" smtClean="0">
                <a:solidFill>
                  <a:srgbClr val="FF0000"/>
                </a:solidFill>
                <a:latin typeface="Arial"/>
              </a:rPr>
              <a:t>SE NECESITA un nuevo gráfico para esta diapositiva y las dos siguientes</a:t>
            </a:r>
            <a:r>
              <a:rPr lang="es-ES" sz="3200" b="1" i="0" spc="-6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pc="-6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pc="-50" noProof="1" smtClean="0">
                <a:solidFill>
                  <a:srgbClr val="708CA1"/>
                </a:solidFill>
                <a:latin typeface="Arial"/>
              </a:rPr>
              <a:t>Protocolo TCP de enlace de tres vías: paso 1</a:t>
            </a:r>
            <a:endParaRPr lang="es-ES" spc="-50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0483" name="Content Placeholder 6"/>
          <p:cNvSpPr>
            <a:spLocks noGrp="1"/>
          </p:cNvSpPr>
          <p:nvPr>
            <p:ph idx="1"/>
          </p:nvPr>
        </p:nvSpPr>
        <p:spPr>
          <a:xfrm>
            <a:off x="563563" y="1570038"/>
            <a:ext cx="7940675" cy="4879975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1" i="0" noProof="1" smtClean="0">
                <a:solidFill>
                  <a:srgbClr val="000000"/>
                </a:solidFill>
                <a:latin typeface="Arial"/>
              </a:rPr>
              <a:t>Paso 1: el cliente de origen solicita una sesión de comunicación de cliente a servidor con el servidor.</a:t>
            </a:r>
            <a:endParaRPr lang="es-ES" noProof="1" smtClean="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08800" y="2496685"/>
            <a:ext cx="4812804" cy="399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9425"/>
            <a:ext cx="8763000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2800" b="1" i="0" spc="-5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spc="-5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spc="-70" noProof="1" smtClean="0">
                <a:solidFill>
                  <a:srgbClr val="708CA1"/>
                </a:solidFill>
                <a:latin typeface="Arial"/>
              </a:rPr>
              <a:t>Comunicación TCP</a:t>
            </a:r>
            <a:r>
              <a:rPr lang="es-ES" sz="3200" b="1" i="0" spc="-5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pc="-5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pc="-50" noProof="1" smtClean="0">
                <a:solidFill>
                  <a:srgbClr val="708CA1"/>
                </a:solidFill>
                <a:latin typeface="Arial"/>
              </a:rPr>
              <a:t>Protocolo TCP de enlace de tres vías: paso 2</a:t>
            </a:r>
            <a:endParaRPr lang="es-ES" spc="-50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>
          <a:xfrm>
            <a:off x="568325" y="1565275"/>
            <a:ext cx="7940675" cy="4878388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1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Paso 2: el servidor reconoce la sesión de comunicación de cliente a servidor y solicita una sesión de comunicación de servidor a cliente</a:t>
            </a: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.</a:t>
            </a:r>
            <a:endParaRPr lang="es-ES" sz="2400" b="0" i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08225" y="2766132"/>
            <a:ext cx="4541838" cy="3814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9425"/>
            <a:ext cx="8763000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2800" b="1" i="0" spc="-5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spc="-5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spc="-70" noProof="1" smtClean="0">
                <a:solidFill>
                  <a:srgbClr val="708CA1"/>
                </a:solidFill>
                <a:latin typeface="Arial"/>
              </a:rPr>
              <a:t>Comunicación TCP</a:t>
            </a:r>
            <a:r>
              <a:rPr lang="es-ES" sz="3200" b="1" i="0" spc="-5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spc="-5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spc="-50" noProof="1" smtClean="0">
                <a:solidFill>
                  <a:srgbClr val="708CA1"/>
                </a:solidFill>
                <a:latin typeface="Arial"/>
              </a:rPr>
              <a:t>Protocolo TCP de enlace de tres vías: paso 3</a:t>
            </a:r>
            <a:endParaRPr lang="es-ES" spc="-50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531" name="Content Placeholder 6"/>
          <p:cNvSpPr>
            <a:spLocks noGrp="1"/>
          </p:cNvSpPr>
          <p:nvPr>
            <p:ph idx="1"/>
          </p:nvPr>
        </p:nvSpPr>
        <p:spPr>
          <a:xfrm>
            <a:off x="568325" y="1565275"/>
            <a:ext cx="7940675" cy="4878388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1" i="0" noProof="1" smtClean="0">
                <a:solidFill>
                  <a:srgbClr val="000000"/>
                </a:solidFill>
                <a:latin typeface="Arial"/>
              </a:rPr>
              <a:t>Paso 3: el cliente de origen reconoce la sesión de comunicación de servidor a cliente.</a:t>
            </a:r>
            <a:endParaRPr lang="es-ES" noProof="1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36680" y="2568575"/>
            <a:ext cx="4627777" cy="38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6575" y="550863"/>
            <a:ext cx="8191500" cy="1012825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Comunicación TCP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Terminación de sesión TCP</a:t>
            </a:r>
            <a:endParaRPr lang="es-ES" sz="3200" b="1" i="0" noProof="1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340657" y="1617663"/>
            <a:ext cx="5867374" cy="4545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ＭＳ Ｐゴシック"/>
                <a:cs typeface="+mj-cs"/>
              </a:rPr>
              <a:t>Capítulo 7</a:t>
            </a:r>
            <a:endParaRPr lang="es-ES" sz="3200" b="1" i="0" noProof="1">
              <a:solidFill>
                <a:srgbClr val="708CA1"/>
              </a:solidFill>
              <a:latin typeface="Arial"/>
              <a:ea typeface="ＭＳ Ｐゴシック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7.1  Protocolos de la capa de transporte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7.2  TCP y UDP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7.3  Resumen</a:t>
            </a:r>
            <a:endParaRPr lang="es-ES" sz="2400" b="0" i="0" noProof="1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94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Confiabilidad y control del flujo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>Confiabilidad de TCP: entrega ordenada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582613" y="1492250"/>
            <a:ext cx="7940675" cy="4879975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Se utilizan números de secuencia para volver a armar los segmentos en el orden original.</a:t>
            </a:r>
            <a:endParaRPr lang="es-ES" sz="2400" b="0" i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92875" y="2249488"/>
            <a:ext cx="5190025" cy="4352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668338"/>
            <a:ext cx="8145463" cy="769937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>Confiabilidad de TCP: reconocimiento y tamaño de la ventana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>
          <a:xfrm>
            <a:off x="568325" y="1463675"/>
            <a:ext cx="7940675" cy="4878388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El número de secuencia y el número de acuse de recibo se utilizan conjuntamente para confirmar la recepción.</a:t>
            </a:r>
            <a:endParaRPr lang="es-ES" sz="2400" b="0" i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437782" y="2336574"/>
            <a:ext cx="3746148" cy="316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638175" y="5588000"/>
            <a:ext cx="782955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ES" sz="2400" b="1" i="0" noProof="1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Tamaño de la ventana:</a:t>
            </a:r>
            <a:r>
              <a:rPr lang="es-ES" sz="2400" b="0" i="0" noProof="1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cantidad de datos que puede transmitir un origen antes de recibir un acuse de recibo.</a:t>
            </a:r>
            <a:endParaRPr lang="es-ES" sz="2400" b="0" i="0" noProof="1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27063" y="623888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Confiabilidad de TCP y control del flujo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Tamaño de la ventana y acuses de recibo</a:t>
            </a:r>
            <a:endParaRPr lang="es-ES" sz="3200" b="1" i="0" noProof="1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10033" y="1639888"/>
            <a:ext cx="5544621" cy="48339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79911" y="1839913"/>
            <a:ext cx="5754016" cy="483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552450"/>
            <a:ext cx="8467725" cy="128016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1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Confiabilidad y control del flujo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>Control del flujo de TCP: prevención de congestiones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82613" y="682625"/>
            <a:ext cx="8145462" cy="838200"/>
          </a:xfrm>
        </p:spPr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Confiabilidad y control del flujo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Confiabilidad de TCP: acuses de recibo</a:t>
            </a:r>
            <a:endParaRPr lang="es-ES" sz="3200" b="1" i="0" noProof="1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46812" y="1741488"/>
            <a:ext cx="3971001" cy="43830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479425"/>
            <a:ext cx="8145463" cy="128016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Comunicación UDP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>Comparación de baja sobrecarga y confiabilidad de UDP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9699" name="Content Placeholder 6"/>
          <p:cNvSpPr>
            <a:spLocks noGrp="1"/>
          </p:cNvSpPr>
          <p:nvPr>
            <p:ph idx="1"/>
          </p:nvPr>
        </p:nvSpPr>
        <p:spPr>
          <a:xfrm>
            <a:off x="568325" y="1957388"/>
            <a:ext cx="8375650" cy="4879975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200" b="1" i="0" noProof="1" smtClean="0">
                <a:solidFill>
                  <a:srgbClr val="000000"/>
                </a:solidFill>
                <a:latin typeface="Arial"/>
              </a:rPr>
              <a:t>UDP</a:t>
            </a:r>
          </a:p>
          <a:p>
            <a:pPr marL="236555" indent="-236555" algn="l" defTabSz="814365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Protocolo simple que proporciona las funciones básicas de la capa de transporte.</a:t>
            </a:r>
          </a:p>
          <a:p>
            <a:pPr marL="236555" indent="-236555" algn="l" defTabSz="814365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Lo utilizan las aplicaciones que pueden tolerar una pequeña pérdida de datos.</a:t>
            </a:r>
          </a:p>
          <a:p>
            <a:pPr marL="236555" indent="-236555" algn="l" defTabSz="814365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Lo utilizan las aplicaciones que no pueden tolerar retrasos.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200" b="1" i="0" noProof="1" smtClean="0">
                <a:solidFill>
                  <a:srgbClr val="000000"/>
                </a:solidFill>
                <a:latin typeface="Arial"/>
              </a:rPr>
              <a:t>Utilizado por:</a:t>
            </a:r>
          </a:p>
          <a:p>
            <a:pPr marL="236555" indent="-236555" algn="l" defTabSz="814365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Sistema de nombres de dominio (DNS)</a:t>
            </a:r>
          </a:p>
          <a:p>
            <a:pPr marL="236555" indent="-236555" algn="l" defTabSz="814365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Protocolo simple de administración de red (SNMP, Simple Network Management Protocol)</a:t>
            </a:r>
          </a:p>
          <a:p>
            <a:pPr marL="236555" indent="-236555" algn="l" defTabSz="814365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Protocolo de configuración dinámica de host (DHCP)</a:t>
            </a:r>
          </a:p>
          <a:p>
            <a:pPr marL="236555" indent="-236555" algn="l" defTabSz="814365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Protocolo de transferencia de archivos trivial (TFTP)</a:t>
            </a:r>
          </a:p>
          <a:p>
            <a:pPr marL="236555" indent="-236555" algn="l" defTabSz="814365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Telefonía IP o voz sobre IP (VoIP)</a:t>
            </a:r>
          </a:p>
          <a:p>
            <a:pPr marL="236555" indent="-236555" algn="l" defTabSz="814365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Juegos en línea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noProof="1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4794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Comunicación UDP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>Rearmado de datagramas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57375" y="1665561"/>
            <a:ext cx="5530850" cy="46222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4794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44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44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Comunicación UDP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>Procesos de servidores y clientes UDP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55154" y="3462338"/>
            <a:ext cx="3787629" cy="3176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1747" name="Content Placeholder 6"/>
          <p:cNvSpPr>
            <a:spLocks noGrp="1"/>
          </p:cNvSpPr>
          <p:nvPr>
            <p:ph idx="1"/>
          </p:nvPr>
        </p:nvSpPr>
        <p:spPr>
          <a:xfrm>
            <a:off x="568325" y="1433513"/>
            <a:ext cx="8318500" cy="4879975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 las aplicaciones de servidor basadas en UDP se les asignan números de puerto bien conocidos o registrados.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4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El proceso del cliente UDP selecciona al azar un número de puerto del rango de números de puerto dinámicos como puerto de origen.</a:t>
            </a:r>
            <a:endParaRPr lang="es-ES" sz="2400" b="0" i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4794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44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44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TCP o UDP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>Aplicaciones que utilizan TCP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 l="49529" t="34325" r="14217" b="13095"/>
          <a:stretch>
            <a:fillRect/>
          </a:stretch>
        </p:blipFill>
        <p:spPr bwMode="auto">
          <a:xfrm>
            <a:off x="1916113" y="1524000"/>
            <a:ext cx="5607050" cy="4732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479425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44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44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TCP o UDP</a:t>
            </a: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32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708CA1"/>
                </a:solidFill>
                <a:latin typeface="Arial"/>
              </a:rPr>
              <a:t>Aplicaciones que utilizan UDP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 cstate="print"/>
          <a:srcRect l="48860" t="32938" r="13324" b="13194"/>
          <a:stretch>
            <a:fillRect/>
          </a:stretch>
        </p:blipFill>
        <p:spPr bwMode="auto">
          <a:xfrm>
            <a:off x="1698625" y="1538288"/>
            <a:ext cx="6053138" cy="4848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Capítulo 7: Objetivos</a:t>
            </a:r>
            <a:endParaRPr lang="es-ES" sz="3200" b="1" i="0" noProof="1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41350" y="1782763"/>
            <a:ext cx="8188325" cy="3571875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Describa el propósito de la capa de transporte en la administración del transporte de datos en la comunicación de extremo a extremo.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Describa las características de los protocolos TCP y UDP, incluidos los números de puerto y sus usos.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Explique la forma en que los procesos de establecimiento y finalización de sesión TCP promueven una comunicación confiable.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Explique la forma en que se transmiten las unidades de datos del protocolo TCP y se acusa recibo de estas para garantizar la entrega.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Explicar los procesos de cliente UDP para establecer la comunicación con un servidor.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Determine cuáles son las transmisiones más adecuadas para aplicaciones comunes: las transmisiones TCP de alta confiabilidad o las transmisiones UDP no garantizadas.</a:t>
            </a:r>
            <a:endParaRPr lang="es-ES" sz="2000" b="0" i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Capítulo 7: Resumen</a:t>
            </a:r>
            <a:endParaRPr lang="es-ES" sz="3200" b="1" i="0" noProof="1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41350" y="1782763"/>
            <a:ext cx="8140700" cy="3571875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0" i="0" noProof="1" smtClean="0">
                <a:solidFill>
                  <a:srgbClr val="000000"/>
                </a:solidFill>
                <a:latin typeface="Arial"/>
              </a:rPr>
              <a:t>El rol de la capa de transporte es proporcionar tres funciones principales: multiplexación, segmentación y rearmado, y verificación de errores.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0" i="0" noProof="1" smtClean="0">
                <a:solidFill>
                  <a:srgbClr val="000000"/>
                </a:solidFill>
                <a:latin typeface="Arial"/>
              </a:rPr>
              <a:t>Estas funciones son necesarias para abordar cuestiones de calidad de servicio y seguridad en las redes.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0" i="0" noProof="1" smtClean="0">
                <a:solidFill>
                  <a:srgbClr val="000000"/>
                </a:solidFill>
                <a:latin typeface="Arial"/>
              </a:rPr>
              <a:t>El conocimiento sobre el funcionamiento de TCP y UDP y las aplicaciones populares que utilizan cada protocolo permite la implementación de calidad de servicio y el armado de redes más confiables.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200" b="0" i="0" noProof="1" smtClean="0">
                <a:solidFill>
                  <a:srgbClr val="000000"/>
                </a:solidFill>
                <a:latin typeface="Arial"/>
              </a:rPr>
              <a:t>Los puertos proporcionan un “túnel” para que los datos pasen de la capa de transporte a la aplicación correcta en el destino.</a:t>
            </a:r>
            <a:endParaRPr lang="es-ES" sz="2200" noProof="1" smtClean="0">
              <a:cs typeface="Arial" charset="0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s-ES"/>
          </a:p>
        </p:txBody>
      </p:sp>
      <p:pic>
        <p:nvPicPr>
          <p:cNvPr id="35843" name="Picture 3" descr="CNA_largo-on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3200" b="1" i="0" noProof="1" smtClean="0">
                <a:solidFill>
                  <a:srgbClr val="708CA1"/>
                </a:solidFill>
                <a:latin typeface="Arial"/>
                <a:ea typeface="+mj-ea"/>
                <a:cs typeface="+mj-cs"/>
              </a:rPr>
              <a:t>El rol de la capa de transporte</a:t>
            </a:r>
            <a:endParaRPr lang="es-ES" sz="3200" b="1" i="0" noProof="1">
              <a:solidFill>
                <a:srgbClr val="708CA1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40290" y="1768475"/>
            <a:ext cx="5553907" cy="463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Transporte de datos</a:t>
            </a: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AAC1D8">
                    <a:lumMod val="75000"/>
                  </a:srgbClr>
                </a:solidFill>
                <a:latin typeface="Arial"/>
                <a:cs typeface="Arial"/>
              </a:rPr>
              <a:t>Función de la capa de transporte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7" y="1428750"/>
            <a:ext cx="8418513" cy="5153025"/>
          </a:xfrm>
        </p:spPr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La </a:t>
            </a:r>
            <a:r>
              <a:rPr lang="es-ES" sz="2000" b="1" i="0" noProof="1" smtClean="0">
                <a:solidFill>
                  <a:srgbClr val="000000"/>
                </a:solidFill>
                <a:latin typeface="Arial"/>
              </a:rPr>
              <a:t>capa de transporte </a:t>
            </a: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es responsable de establecer una sesión de comunicación temporal entre dos aplicaciones y de transmitir datos entre ellas. TCP/IP utiliza dos protocolos para lograrlo: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Protocolo de control de transmisión (TCP)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Protocolo de datagramas de usuario (UDP)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Principales responsabilidades de los protocolos de la capa de transporte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Rastreo de comunicación individual entre aplicaciones en los hosts de origen y destino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División de los datos en segmentos para su administración y reunificación de los datos segmentados en streams de datos de aplicación en el destino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Identificación de la aplicación correspondiente para cada stream de comunicación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altLang="ja-JP" sz="2000" noProof="1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Transporte de datos</a:t>
            </a: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AAC1D8">
                    <a:lumMod val="75000"/>
                  </a:srgbClr>
                </a:solidFill>
                <a:latin typeface="Arial"/>
                <a:cs typeface="Arial"/>
              </a:rPr>
              <a:t>Multiplexación de conversaciones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428750"/>
            <a:ext cx="3756025" cy="5146675"/>
          </a:xfrm>
        </p:spPr>
        <p:txBody>
          <a:bodyPr/>
          <a:lstStyle/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1" i="0" noProof="1" smtClean="0">
                <a:solidFill>
                  <a:srgbClr val="000000"/>
                </a:solidFill>
                <a:latin typeface="Arial"/>
              </a:rPr>
              <a:t>Segmentación de los datos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Permite que se entrelacen (multiplexen) varias comunicaciones diferentes de varios usuarios distintos en la misma red en forma simultánea.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Proporciona los medios para enviar y recibir datos durante la ejecución de varias aplicaciones.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altLang="ja-JP" sz="2000" b="0" i="0" noProof="1" smtClean="0">
                <a:solidFill>
                  <a:srgbClr val="000000"/>
                </a:solidFill>
                <a:latin typeface="Arial"/>
                <a:ea typeface="ＭＳ Ｐゴシック"/>
              </a:rPr>
              <a:t>Se agrega un encabezado</a:t>
            </a: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 a cada segmento para identificarlo.</a:t>
            </a:r>
            <a:endParaRPr lang="es-ES" altLang="ja-JP" sz="2000" noProof="1" smtClean="0">
              <a:ea typeface="ＭＳ Ｐゴシック" pitchFamily="34" charset="-128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10063" y="1845741"/>
            <a:ext cx="4408487" cy="3653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Transporte de datos</a:t>
            </a: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AAC1D8">
                    <a:lumMod val="75000"/>
                  </a:srgbClr>
                </a:solidFill>
                <a:latin typeface="Arial"/>
                <a:cs typeface="Arial"/>
              </a:rPr>
              <a:t>Confiabilidad de la capa de transporte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idx="1"/>
          </p:nvPr>
        </p:nvSpPr>
        <p:spPr>
          <a:xfrm>
            <a:off x="612775" y="1473200"/>
            <a:ext cx="8331200" cy="5153025"/>
          </a:xfrm>
        </p:spPr>
        <p:txBody>
          <a:bodyPr/>
          <a:lstStyle/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Las diferentes aplicaciones tienen distintos requisitos de confiabilidad de transporte. 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TCP/IP proporciona dos protocolos de capa de transporte: </a:t>
            </a:r>
            <a:r>
              <a:rPr lang="es-ES" sz="1800" b="1" i="0" noProof="1" smtClean="0">
                <a:solidFill>
                  <a:srgbClr val="000000"/>
                </a:solidFill>
                <a:latin typeface="Arial"/>
              </a:rPr>
              <a:t>TCP y UDP</a:t>
            </a: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.</a:t>
            </a:r>
            <a:endParaRPr lang="es-ES" sz="1800" noProof="1" smtClean="0"/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000000"/>
                </a:solidFill>
                <a:latin typeface="Arial"/>
              </a:rPr>
              <a:t>Protocolo de control de transmisión (TCP) 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Proporciona una entrega confiable que asegura que todos los datos lleguen al destino. 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Utiliza el acuse de recibo y otros procesos para asegurar la entrega.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Mayores demandas sobre la red: mayor sobrecarga.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000000"/>
                </a:solidFill>
                <a:latin typeface="Arial"/>
              </a:rPr>
              <a:t>Protocolo de datagramas de usuario (UDP)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Proporciona solo las funciones básicas para la entrega; no proporciona confiabilidad.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Menor sobrecarga.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000000"/>
                </a:solidFill>
                <a:latin typeface="Arial"/>
              </a:rPr>
              <a:t>TCP o UDP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Existe un nivel de equilibrio entre el valor de la confiabilidad y la carga que implica para la red.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1800" b="0" i="0" noProof="1" smtClean="0">
                <a:solidFill>
                  <a:srgbClr val="000000"/>
                </a:solidFill>
                <a:latin typeface="Arial"/>
              </a:rPr>
              <a:t>Los desarrolladores de aplicaciones eligen el protocolo de transporte según los requisitos de las aplicaciones.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sz="1800" noProof="1" smtClean="0"/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s-ES" altLang="ja-JP" sz="1800" noProof="1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Introducción a TCP y UDP</a:t>
            </a: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AAC1D8">
                    <a:lumMod val="75000"/>
                  </a:srgbClr>
                </a:solidFill>
                <a:latin typeface="Arial"/>
                <a:cs typeface="Arial"/>
              </a:rPr>
              <a:t>Introducción a TCP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2291" name="Rectangle 6"/>
          <p:cNvSpPr>
            <a:spLocks noGrp="1" noChangeArrowheads="1"/>
          </p:cNvSpPr>
          <p:nvPr>
            <p:ph idx="1"/>
          </p:nvPr>
        </p:nvSpPr>
        <p:spPr>
          <a:xfrm>
            <a:off x="627063" y="1487488"/>
            <a:ext cx="8216900" cy="5153025"/>
          </a:xfrm>
        </p:spPr>
        <p:txBody>
          <a:bodyPr/>
          <a:lstStyle/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1" i="0" noProof="1" smtClean="0">
                <a:solidFill>
                  <a:srgbClr val="000000"/>
                </a:solidFill>
                <a:latin typeface="Arial"/>
                <a:cs typeface="+mn-cs"/>
              </a:rPr>
              <a:t>Protocolo de control de transmisión (TCP) 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altLang="ja-JP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RFC 793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altLang="ja-JP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Orientado a la conexión: crea una sesión entre el origen y destino.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altLang="ja-JP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Entrega confiable: retransmite datos perdidos o dañados.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altLang="ja-JP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Reconstrucción de datos ordenada: numeración y secuenciación de segmentos.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altLang="ja-JP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Control del flujo: regula la cantidad de datos que se transmiten.</a:t>
            </a:r>
          </a:p>
          <a:p>
            <a:pPr marL="381030" indent="-38103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altLang="ja-JP" sz="2000" b="0" i="0" noProof="1" smtClean="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Protocolo con estado: realiza un seguimiento de la sesión.</a:t>
            </a:r>
            <a:endParaRPr lang="es-ES" altLang="ja-JP" sz="2000" b="0" i="0" noProof="1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147102" y="4377063"/>
            <a:ext cx="2847298" cy="2306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800" b="1" i="0" noProof="1" smtClean="0">
                <a:solidFill>
                  <a:srgbClr val="708CA1"/>
                </a:solidFill>
                <a:latin typeface="Arial"/>
              </a:rPr>
              <a:t>Introducción a TCP y UDP</a:t>
            </a:r>
            <a:r>
              <a:rPr lang="es-ES" sz="2800" b="1" i="0" noProof="1" smtClean="0">
                <a:solidFill>
                  <a:srgbClr val="708CA1"/>
                </a:solidFill>
                <a:latin typeface="Arial"/>
              </a:rPr>
              <a:t/>
            </a:r>
            <a:br>
              <a:rPr lang="es-ES" sz="2800" b="1" i="0" noProof="1" smtClean="0">
                <a:solidFill>
                  <a:srgbClr val="708CA1"/>
                </a:solidFill>
                <a:latin typeface="Arial"/>
              </a:rPr>
            </a:br>
            <a:r>
              <a:rPr lang="es-ES" sz="3200" b="1" i="0" noProof="1" smtClean="0">
                <a:solidFill>
                  <a:srgbClr val="AAC1D8">
                    <a:lumMod val="75000"/>
                  </a:srgbClr>
                </a:solidFill>
                <a:latin typeface="Arial"/>
                <a:cs typeface="Arial"/>
              </a:rPr>
              <a:t>Introducción a UDP</a:t>
            </a:r>
            <a:endParaRPr lang="es-ES" noProof="1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655638" y="1501775"/>
            <a:ext cx="4060825" cy="4884738"/>
          </a:xfrm>
        </p:spPr>
        <p:txBody>
          <a:bodyPr/>
          <a:lstStyle/>
          <a:p>
            <a:pPr marL="0" indent="0" algn="l" defTabSz="814365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s-ES" sz="2000" b="1" i="0" noProof="1" smtClean="0">
                <a:solidFill>
                  <a:srgbClr val="000000"/>
                </a:solidFill>
                <a:latin typeface="Arial"/>
              </a:rPr>
              <a:t>Protocolo de datagramas de usuario (UDP)</a:t>
            </a: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36555" indent="-236555" algn="l" defTabSz="814365">
              <a:spcBef>
                <a:spcPts val="9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RFC 768</a:t>
            </a:r>
          </a:p>
          <a:p>
            <a:pPr marL="236555" indent="-236555" algn="l" defTabSz="814365">
              <a:spcBef>
                <a:spcPts val="9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Sin conexión</a:t>
            </a:r>
          </a:p>
          <a:p>
            <a:pPr marL="236555" indent="-236555" algn="l" defTabSz="814365">
              <a:spcBef>
                <a:spcPts val="9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Entrega poco confiable</a:t>
            </a:r>
          </a:p>
          <a:p>
            <a:pPr marL="236555" indent="-236555" algn="l" defTabSz="814365">
              <a:spcBef>
                <a:spcPts val="9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No hay reconstrucción de datos ordenada</a:t>
            </a:r>
          </a:p>
          <a:p>
            <a:pPr marL="236555" indent="-236555" algn="l" defTabSz="814365">
              <a:spcBef>
                <a:spcPts val="9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Sin control del flujo</a:t>
            </a:r>
          </a:p>
          <a:p>
            <a:pPr marL="236555" indent="-236555" algn="l" defTabSz="814365">
              <a:spcBef>
                <a:spcPts val="9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Protocolo sin estado</a:t>
            </a:r>
          </a:p>
          <a:p>
            <a:pPr marL="236555" indent="-236555" algn="l" defTabSz="814365">
              <a:spcBef>
                <a:spcPts val="900"/>
              </a:spcBef>
              <a:spcAft>
                <a:spcPct val="0"/>
              </a:spcAft>
              <a:buNone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Aplicaciones que utilizan UDP:</a:t>
            </a:r>
          </a:p>
          <a:p>
            <a:pPr marL="236555" indent="-236555" algn="l" defTabSz="814365">
              <a:spcBef>
                <a:spcPts val="9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Sistema de nombres de dominio (DNS)</a:t>
            </a:r>
          </a:p>
          <a:p>
            <a:pPr marL="236555" indent="-236555" algn="l" defTabSz="814365">
              <a:spcBef>
                <a:spcPts val="9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Streaming video</a:t>
            </a:r>
          </a:p>
          <a:p>
            <a:pPr marL="236555" indent="-236555" algn="l" defTabSz="814365">
              <a:spcBef>
                <a:spcPts val="9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es-ES" sz="2000" b="0" i="0" noProof="1" smtClean="0">
                <a:solidFill>
                  <a:srgbClr val="000000"/>
                </a:solidFill>
                <a:latin typeface="Arial"/>
              </a:rPr>
              <a:t>Voz sobre IP (VOIP)</a:t>
            </a:r>
          </a:p>
          <a:p>
            <a:pPr marL="381030" indent="-381030" algn="l" defTabSz="814365">
              <a:lnSpc>
                <a:spcPct val="75000"/>
              </a:lnSpc>
              <a:spcBef>
                <a:spcPts val="9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es-ES" sz="2000" b="1" noProof="1" smtClean="0"/>
          </a:p>
          <a:p>
            <a:pPr marL="381030" indent="-381030" algn="l" defTabSz="814365">
              <a:lnSpc>
                <a:spcPct val="75000"/>
              </a:lnSpc>
              <a:spcBef>
                <a:spcPts val="900"/>
              </a:spcBef>
              <a:spcAft>
                <a:spcPct val="0"/>
              </a:spcAft>
              <a:buNone/>
            </a:pPr>
            <a:endParaRPr lang="es-ES" altLang="ja-JP" sz="2000" noProof="1" smtClean="0">
              <a:ea typeface="ＭＳ Ｐゴシック" pitchFamily="34" charset="-128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748213" y="2568667"/>
            <a:ext cx="4105275" cy="296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11108</TotalTime>
  <Pages>28</Pages>
  <Words>1148</Words>
  <Application>Microsoft Office PowerPoint</Application>
  <PresentationFormat>On-screen Show (4:3)</PresentationFormat>
  <Paragraphs>185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PPT-TMPLT-WHT_C</vt:lpstr>
      <vt:lpstr>NetAcad-4F_PPT-WHT_060408</vt:lpstr>
      <vt:lpstr>Capítulo 7: Capa de transporte</vt:lpstr>
      <vt:lpstr>Capítulo 7</vt:lpstr>
      <vt:lpstr>Capítulo 7: Objetivos</vt:lpstr>
      <vt:lpstr>El rol de la capa de transporte</vt:lpstr>
      <vt:lpstr>Transporte de datos Función de la capa de transporte</vt:lpstr>
      <vt:lpstr>Transporte de datos Multiplexación de conversaciones</vt:lpstr>
      <vt:lpstr>Transporte de datos Confiabilidad de la capa de transporte</vt:lpstr>
      <vt:lpstr>Introducción a TCP y UDP Introducción a TCP</vt:lpstr>
      <vt:lpstr>Introducción a TCP y UDP Introducción a UDP</vt:lpstr>
      <vt:lpstr>Introducción a TCP y UDP Separación de varias comunicaciones</vt:lpstr>
      <vt:lpstr>Introducción a TCP y UDP Direccionamiento de puertos TCP y UDP</vt:lpstr>
      <vt:lpstr> Introducción a TCP y UDP Direccionamiento de puertos TCP y UDP</vt:lpstr>
      <vt:lpstr> Introducción a TCP y UDP Direccionamiento de puertos TCP y UDP</vt:lpstr>
      <vt:lpstr> Comunicación TCP Procesos de servidores TCP</vt:lpstr>
      <vt:lpstr> Comunicación TCP Establecimiento y finalización de conexiones TCP</vt:lpstr>
      <vt:lpstr> Comunicación TCP SE NECESITA un nuevo gráfico para esta diapositiva y las dos siguientes Protocolo TCP de enlace de tres vías: paso 1</vt:lpstr>
      <vt:lpstr> Comunicación TCP Protocolo TCP de enlace de tres vías: paso 2</vt:lpstr>
      <vt:lpstr> Comunicación TCP Protocolo TCP de enlace de tres vías: paso 3</vt:lpstr>
      <vt:lpstr>Comunicación TCP Terminación de sesión TCP</vt:lpstr>
      <vt:lpstr>Confiabilidad y control del flujo Confiabilidad de TCP: entrega ordenada</vt:lpstr>
      <vt:lpstr> Confiabilidad de TCP: reconocimiento y tamaño de la ventana</vt:lpstr>
      <vt:lpstr>Confiabilidad de TCP y control del flujo Tamaño de la ventana y acuses de recibo</vt:lpstr>
      <vt:lpstr> Confiabilidad y control del flujo Control del flujo de TCP: prevención de congestiones</vt:lpstr>
      <vt:lpstr>Confiabilidad y control del flujo Confiabilidad de TCP: acuses de recibo</vt:lpstr>
      <vt:lpstr> Comunicación UDP Comparación de baja sobrecarga y confiabilidad de UDP</vt:lpstr>
      <vt:lpstr> Comunicación UDP Rearmado de datagramas</vt:lpstr>
      <vt:lpstr>  Comunicación UDP Procesos de servidores y clientes UDP</vt:lpstr>
      <vt:lpstr>  TCP o UDP Aplicaciones que utilizan TCP</vt:lpstr>
      <vt:lpstr>  TCP o UDP Aplicaciones que utilizan UDP</vt:lpstr>
      <vt:lpstr>Capítulo 7: Resumen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yuhang</cp:lastModifiedBy>
  <cp:revision>866</cp:revision>
  <cp:lastPrinted>1999-01-27T00:54:54Z</cp:lastPrinted>
  <dcterms:created xsi:type="dcterms:W3CDTF">2006-10-23T15:07:30Z</dcterms:created>
  <dcterms:modified xsi:type="dcterms:W3CDTF">2013-12-13T08:58:47Z</dcterms:modified>
</cp:coreProperties>
</file>