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60" r:id="rId1"/>
    <p:sldMasterId id="2147483945" r:id="rId2"/>
  </p:sldMasterIdLst>
  <p:notesMasterIdLst>
    <p:notesMasterId r:id="rId80"/>
  </p:notesMasterIdLst>
  <p:handoutMasterIdLst>
    <p:handoutMasterId r:id="rId81"/>
  </p:handoutMasterIdLst>
  <p:sldIdLst>
    <p:sldId id="500" r:id="rId3"/>
    <p:sldId id="541" r:id="rId4"/>
    <p:sldId id="821" r:id="rId5"/>
    <p:sldId id="825" r:id="rId6"/>
    <p:sldId id="833" r:id="rId7"/>
    <p:sldId id="808" r:id="rId8"/>
    <p:sldId id="830" r:id="rId9"/>
    <p:sldId id="831" r:id="rId10"/>
    <p:sldId id="832" r:id="rId11"/>
    <p:sldId id="829" r:id="rId12"/>
    <p:sldId id="826" r:id="rId13"/>
    <p:sldId id="835" r:id="rId14"/>
    <p:sldId id="836" r:id="rId15"/>
    <p:sldId id="837" r:id="rId16"/>
    <p:sldId id="827" r:id="rId17"/>
    <p:sldId id="839" r:id="rId18"/>
    <p:sldId id="840" r:id="rId19"/>
    <p:sldId id="841" r:id="rId20"/>
    <p:sldId id="843" r:id="rId21"/>
    <p:sldId id="842" r:id="rId22"/>
    <p:sldId id="844" r:id="rId23"/>
    <p:sldId id="845" r:id="rId24"/>
    <p:sldId id="846" r:id="rId25"/>
    <p:sldId id="828" r:id="rId26"/>
    <p:sldId id="848" r:id="rId27"/>
    <p:sldId id="849" r:id="rId28"/>
    <p:sldId id="851" r:id="rId29"/>
    <p:sldId id="850" r:id="rId30"/>
    <p:sldId id="852" r:id="rId31"/>
    <p:sldId id="853" r:id="rId32"/>
    <p:sldId id="854" r:id="rId33"/>
    <p:sldId id="855" r:id="rId34"/>
    <p:sldId id="856" r:id="rId35"/>
    <p:sldId id="857" r:id="rId36"/>
    <p:sldId id="858" r:id="rId37"/>
    <p:sldId id="859" r:id="rId38"/>
    <p:sldId id="860" r:id="rId39"/>
    <p:sldId id="862" r:id="rId40"/>
    <p:sldId id="861" r:id="rId41"/>
    <p:sldId id="863" r:id="rId42"/>
    <p:sldId id="864" r:id="rId43"/>
    <p:sldId id="865" r:id="rId44"/>
    <p:sldId id="866" r:id="rId45"/>
    <p:sldId id="867" r:id="rId46"/>
    <p:sldId id="868" r:id="rId47"/>
    <p:sldId id="869" r:id="rId48"/>
    <p:sldId id="870" r:id="rId49"/>
    <p:sldId id="871" r:id="rId50"/>
    <p:sldId id="872" r:id="rId51"/>
    <p:sldId id="873" r:id="rId52"/>
    <p:sldId id="874" r:id="rId53"/>
    <p:sldId id="875" r:id="rId54"/>
    <p:sldId id="876" r:id="rId55"/>
    <p:sldId id="877" r:id="rId56"/>
    <p:sldId id="878" r:id="rId57"/>
    <p:sldId id="880" r:id="rId58"/>
    <p:sldId id="881" r:id="rId59"/>
    <p:sldId id="882" r:id="rId60"/>
    <p:sldId id="883" r:id="rId61"/>
    <p:sldId id="884" r:id="rId62"/>
    <p:sldId id="885" r:id="rId63"/>
    <p:sldId id="886" r:id="rId64"/>
    <p:sldId id="887" r:id="rId65"/>
    <p:sldId id="888" r:id="rId66"/>
    <p:sldId id="889" r:id="rId67"/>
    <p:sldId id="890" r:id="rId68"/>
    <p:sldId id="891" r:id="rId69"/>
    <p:sldId id="892" r:id="rId70"/>
    <p:sldId id="893" r:id="rId71"/>
    <p:sldId id="894" r:id="rId72"/>
    <p:sldId id="897" r:id="rId73"/>
    <p:sldId id="898" r:id="rId74"/>
    <p:sldId id="899" r:id="rId75"/>
    <p:sldId id="824" r:id="rId76"/>
    <p:sldId id="879" r:id="rId77"/>
    <p:sldId id="895" r:id="rId78"/>
    <p:sldId id="681" r:id="rId79"/>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C0C0C4"/>
    <a:srgbClr val="678DC5"/>
    <a:srgbClr val="3E67A4"/>
    <a:srgbClr val="3E8DC5"/>
    <a:srgbClr val="5F5F65"/>
    <a:srgbClr val="7E7E86"/>
    <a:srgbClr val="8E8E9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876" autoAdjust="0"/>
    <p:restoredTop sz="85203" autoAdjust="0"/>
  </p:normalViewPr>
  <p:slideViewPr>
    <p:cSldViewPr snapToGrid="0">
      <p:cViewPr>
        <p:scale>
          <a:sx n="75" d="100"/>
          <a:sy n="75" d="100"/>
        </p:scale>
        <p:origin x="-1182" y="-46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82" d="100"/>
          <a:sy n="82" d="100"/>
        </p:scale>
        <p:origin x="-2022" y="-84"/>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presProps" Target="presProp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0.xml"/><Relationship Id="rId39" Type="http://schemas.openxmlformats.org/officeDocument/2006/relationships/slide" Target="slides/slide43.xml"/><Relationship Id="rId21" Type="http://schemas.openxmlformats.org/officeDocument/2006/relationships/slide" Target="slides/slide25.xml"/><Relationship Id="rId34" Type="http://schemas.openxmlformats.org/officeDocument/2006/relationships/slide" Target="slides/slide38.xml"/><Relationship Id="rId42" Type="http://schemas.openxmlformats.org/officeDocument/2006/relationships/slide" Target="slides/slide46.xml"/><Relationship Id="rId47" Type="http://schemas.openxmlformats.org/officeDocument/2006/relationships/slide" Target="slides/slide51.xml"/><Relationship Id="rId50" Type="http://schemas.openxmlformats.org/officeDocument/2006/relationships/slide" Target="slides/slide54.xml"/><Relationship Id="rId55" Type="http://schemas.openxmlformats.org/officeDocument/2006/relationships/slide" Target="slides/slide59.xml"/><Relationship Id="rId63" Type="http://schemas.openxmlformats.org/officeDocument/2006/relationships/slide" Target="slides/slide67.xml"/><Relationship Id="rId68" Type="http://schemas.openxmlformats.org/officeDocument/2006/relationships/slide" Target="slides/slide72.xml"/><Relationship Id="rId7" Type="http://schemas.openxmlformats.org/officeDocument/2006/relationships/slide" Target="slides/slide11.xml"/><Relationship Id="rId2" Type="http://schemas.openxmlformats.org/officeDocument/2006/relationships/slide" Target="slides/slide6.xml"/><Relationship Id="rId16" Type="http://schemas.openxmlformats.org/officeDocument/2006/relationships/slide" Target="slides/slide20.xml"/><Relationship Id="rId29" Type="http://schemas.openxmlformats.org/officeDocument/2006/relationships/slide" Target="slides/slide33.xml"/><Relationship Id="rId1" Type="http://schemas.openxmlformats.org/officeDocument/2006/relationships/slide" Target="slides/slide5.xml"/><Relationship Id="rId6" Type="http://schemas.openxmlformats.org/officeDocument/2006/relationships/slide" Target="slides/slide10.xml"/><Relationship Id="rId11" Type="http://schemas.openxmlformats.org/officeDocument/2006/relationships/slide" Target="slides/slide15.xml"/><Relationship Id="rId24" Type="http://schemas.openxmlformats.org/officeDocument/2006/relationships/slide" Target="slides/slide28.xml"/><Relationship Id="rId32" Type="http://schemas.openxmlformats.org/officeDocument/2006/relationships/slide" Target="slides/slide36.xml"/><Relationship Id="rId37" Type="http://schemas.openxmlformats.org/officeDocument/2006/relationships/slide" Target="slides/slide41.xml"/><Relationship Id="rId40" Type="http://schemas.openxmlformats.org/officeDocument/2006/relationships/slide" Target="slides/slide44.xml"/><Relationship Id="rId45" Type="http://schemas.openxmlformats.org/officeDocument/2006/relationships/slide" Target="slides/slide49.xml"/><Relationship Id="rId53" Type="http://schemas.openxmlformats.org/officeDocument/2006/relationships/slide" Target="slides/slide57.xml"/><Relationship Id="rId58" Type="http://schemas.openxmlformats.org/officeDocument/2006/relationships/slide" Target="slides/slide62.xml"/><Relationship Id="rId66" Type="http://schemas.openxmlformats.org/officeDocument/2006/relationships/slide" Target="slides/slide70.xml"/><Relationship Id="rId5" Type="http://schemas.openxmlformats.org/officeDocument/2006/relationships/slide" Target="slides/slide9.xml"/><Relationship Id="rId15" Type="http://schemas.openxmlformats.org/officeDocument/2006/relationships/slide" Target="slides/slide19.xml"/><Relationship Id="rId23" Type="http://schemas.openxmlformats.org/officeDocument/2006/relationships/slide" Target="slides/slide27.xml"/><Relationship Id="rId28" Type="http://schemas.openxmlformats.org/officeDocument/2006/relationships/slide" Target="slides/slide32.xml"/><Relationship Id="rId36" Type="http://schemas.openxmlformats.org/officeDocument/2006/relationships/slide" Target="slides/slide40.xml"/><Relationship Id="rId49" Type="http://schemas.openxmlformats.org/officeDocument/2006/relationships/slide" Target="slides/slide53.xml"/><Relationship Id="rId57" Type="http://schemas.openxmlformats.org/officeDocument/2006/relationships/slide" Target="slides/slide61.xml"/><Relationship Id="rId61" Type="http://schemas.openxmlformats.org/officeDocument/2006/relationships/slide" Target="slides/slide65.xml"/><Relationship Id="rId10" Type="http://schemas.openxmlformats.org/officeDocument/2006/relationships/slide" Target="slides/slide14.xml"/><Relationship Id="rId19" Type="http://schemas.openxmlformats.org/officeDocument/2006/relationships/slide" Target="slides/slide23.xml"/><Relationship Id="rId31" Type="http://schemas.openxmlformats.org/officeDocument/2006/relationships/slide" Target="slides/slide35.xml"/><Relationship Id="rId44" Type="http://schemas.openxmlformats.org/officeDocument/2006/relationships/slide" Target="slides/slide48.xml"/><Relationship Id="rId52" Type="http://schemas.openxmlformats.org/officeDocument/2006/relationships/slide" Target="slides/slide56.xml"/><Relationship Id="rId60" Type="http://schemas.openxmlformats.org/officeDocument/2006/relationships/slide" Target="slides/slide64.xml"/><Relationship Id="rId65" Type="http://schemas.openxmlformats.org/officeDocument/2006/relationships/slide" Target="slides/slide69.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26.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47.xml"/><Relationship Id="rId48" Type="http://schemas.openxmlformats.org/officeDocument/2006/relationships/slide" Target="slides/slide52.xml"/><Relationship Id="rId56" Type="http://schemas.openxmlformats.org/officeDocument/2006/relationships/slide" Target="slides/slide60.xml"/><Relationship Id="rId64" Type="http://schemas.openxmlformats.org/officeDocument/2006/relationships/slide" Target="slides/slide68.xml"/><Relationship Id="rId69" Type="http://schemas.openxmlformats.org/officeDocument/2006/relationships/slide" Target="slides/slide73.xml"/><Relationship Id="rId8" Type="http://schemas.openxmlformats.org/officeDocument/2006/relationships/slide" Target="slides/slide12.xml"/><Relationship Id="rId51" Type="http://schemas.openxmlformats.org/officeDocument/2006/relationships/slide" Target="slides/slide55.xml"/><Relationship Id="rId3" Type="http://schemas.openxmlformats.org/officeDocument/2006/relationships/slide" Target="slides/slide7.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29.xml"/><Relationship Id="rId33" Type="http://schemas.openxmlformats.org/officeDocument/2006/relationships/slide" Target="slides/slide37.xml"/><Relationship Id="rId38" Type="http://schemas.openxmlformats.org/officeDocument/2006/relationships/slide" Target="slides/slide42.xml"/><Relationship Id="rId46" Type="http://schemas.openxmlformats.org/officeDocument/2006/relationships/slide" Target="slides/slide50.xml"/><Relationship Id="rId59" Type="http://schemas.openxmlformats.org/officeDocument/2006/relationships/slide" Target="slides/slide63.xml"/><Relationship Id="rId67" Type="http://schemas.openxmlformats.org/officeDocument/2006/relationships/slide" Target="slides/slide71.xml"/><Relationship Id="rId20" Type="http://schemas.openxmlformats.org/officeDocument/2006/relationships/slide" Target="slides/slide24.xml"/><Relationship Id="rId41" Type="http://schemas.openxmlformats.org/officeDocument/2006/relationships/slide" Target="slides/slide45.xml"/><Relationship Id="rId54" Type="http://schemas.openxmlformats.org/officeDocument/2006/relationships/slide" Target="slides/slide58.xml"/><Relationship Id="rId62"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5">
              <a:lnSpc>
                <a:spcPct val="100000"/>
              </a:lnSpc>
              <a:buNone/>
              <a:tabLst>
                <a:tab pos="2387600" algn="l"/>
                <a:tab pos="4830763" algn="l"/>
              </a:tabLst>
            </a:pPr>
            <a:r>
              <a:rPr lang="en-US" sz="800" b="0" i="0">
                <a:solidFill>
                  <a:schemeClr val="tx1"/>
                </a:solidFill>
                <a:latin typeface="Arial"/>
                <a:ea typeface="+mn-ea"/>
                <a:cs typeface="+mn-cs"/>
              </a:rPr>
              <a:t>© 2006, Cisco Systems, Inc. Todos los derechos reservados.</a:t>
            </a:r>
          </a:p>
          <a:p>
            <a:pPr algn="l" defTabSz="611185">
              <a:lnSpc>
                <a:spcPct val="100000"/>
              </a:lnSpc>
              <a:buNone/>
              <a:tabLst>
                <a:tab pos="2387600" algn="l"/>
                <a:tab pos="4830763" algn="l"/>
              </a:tabLst>
            </a:pPr>
            <a:r>
              <a:rPr lang="en-US" sz="800" b="0" i="0">
                <a:solidFill>
                  <a:schemeClr val="tx1"/>
                </a:solidFill>
                <a:latin typeface="Arial"/>
                <a:ea typeface="+mn-ea"/>
                <a:cs typeface="+mn-cs"/>
              </a:rPr>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44">
              <a:lnSpc>
                <a:spcPct val="100000"/>
              </a:lnSpc>
              <a:buNone/>
            </a:pPr>
            <a:fld id="{DA18195A-CB64-47E2-B402-53696444ACC8}" type="slidenum">
              <a:rPr lang="en-US" sz="800" b="0" i="0">
                <a:solidFill>
                  <a:schemeClr val="tx1"/>
                </a:solidFill>
                <a:latin typeface="Arial"/>
                <a:ea typeface="+mn-ea"/>
                <a:cs typeface="+mn-cs"/>
              </a:rPr>
              <a:pPr algn="r" defTabSz="903244">
                <a:lnSpc>
                  <a:spcPct val="100000"/>
                </a:lnSpc>
                <a:buNone/>
              </a:pPr>
              <a:t>‹#›</a:t>
            </a:fld>
            <a:endParaRPr lang="en-US" sz="800" dirty="0"/>
          </a:p>
        </p:txBody>
      </p:sp>
    </p:spTree>
    <p:extLst>
      <p:ext uri="{BB962C8B-B14F-4D97-AF65-F5344CB8AC3E}">
        <p14:creationId xmlns="" xmlns:p14="http://schemas.microsoft.com/office/powerpoint/2010/main" val="53656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470682"/>
          </a:xfrm>
          <a:prstGeom prst="rect">
            <a:avLst/>
          </a:prstGeom>
          <a:noFill/>
          <a:ln w="9525">
            <a:noFill/>
            <a:miter lim="800000"/>
            <a:headEnd/>
            <a:tailEnd/>
          </a:ln>
        </p:spPr>
        <p:txBody>
          <a:bodyPr lIns="95667" tIns="50185" rIns="95667" bIns="50185">
            <a:spAutoFit/>
          </a:bodyPr>
          <a:lstStyle/>
          <a:p>
            <a:pPr algn="l" defTabSz="611185">
              <a:lnSpc>
                <a:spcPct val="100000"/>
              </a:lnSpc>
              <a:buNone/>
              <a:tabLst>
                <a:tab pos="2387600" algn="l"/>
                <a:tab pos="4830763" algn="l"/>
              </a:tabLst>
            </a:pPr>
            <a:r>
              <a:rPr lang="en-US" sz="800" b="0" i="0" dirty="0">
                <a:solidFill>
                  <a:schemeClr val="tx1"/>
                </a:solidFill>
                <a:latin typeface="Arial"/>
                <a:ea typeface="+mn-ea"/>
                <a:cs typeface="+mn-cs"/>
              </a:rPr>
              <a:t>© </a:t>
            </a:r>
            <a:r>
              <a:rPr lang="en-US" sz="800" b="0" i="0" dirty="0" smtClean="0">
                <a:solidFill>
                  <a:schemeClr val="tx1"/>
                </a:solidFill>
                <a:latin typeface="Arial"/>
                <a:ea typeface="+mn-ea"/>
                <a:cs typeface="+mn-cs"/>
              </a:rPr>
              <a:t>2014, </a:t>
            </a:r>
            <a:r>
              <a:rPr lang="en-US" sz="800" b="0" i="0" dirty="0">
                <a:solidFill>
                  <a:schemeClr val="tx1"/>
                </a:solidFill>
                <a:latin typeface="Arial"/>
                <a:ea typeface="+mn-ea"/>
                <a:cs typeface="+mn-cs"/>
              </a:rPr>
              <a:t>Cisco Systems, Inc. </a:t>
            </a:r>
            <a:r>
              <a:rPr lang="en-US" sz="800" b="0" i="0" dirty="0" err="1">
                <a:solidFill>
                  <a:schemeClr val="tx1"/>
                </a:solidFill>
                <a:latin typeface="Arial"/>
                <a:ea typeface="+mn-ea"/>
                <a:cs typeface="+mn-cs"/>
              </a:rPr>
              <a:t>Todos</a:t>
            </a:r>
            <a:r>
              <a:rPr lang="en-US" sz="800" b="0" i="0" dirty="0">
                <a:solidFill>
                  <a:schemeClr val="tx1"/>
                </a:solidFill>
                <a:latin typeface="Arial"/>
                <a:ea typeface="+mn-ea"/>
                <a:cs typeface="+mn-cs"/>
              </a:rPr>
              <a:t> los </a:t>
            </a:r>
            <a:r>
              <a:rPr lang="en-US" sz="800" b="0" i="0" dirty="0" err="1">
                <a:solidFill>
                  <a:schemeClr val="tx1"/>
                </a:solidFill>
                <a:latin typeface="Arial"/>
                <a:ea typeface="+mn-ea"/>
                <a:cs typeface="+mn-cs"/>
              </a:rPr>
              <a:t>derechos</a:t>
            </a:r>
            <a:r>
              <a:rPr lang="en-US" sz="800" b="0" i="0" dirty="0">
                <a:solidFill>
                  <a:schemeClr val="tx1"/>
                </a:solidFill>
                <a:latin typeface="Arial"/>
                <a:ea typeface="+mn-ea"/>
                <a:cs typeface="+mn-cs"/>
              </a:rPr>
              <a:t> </a:t>
            </a:r>
            <a:r>
              <a:rPr lang="en-US" sz="800" b="0" i="0" dirty="0" err="1">
                <a:solidFill>
                  <a:schemeClr val="tx1"/>
                </a:solidFill>
                <a:latin typeface="Arial"/>
                <a:ea typeface="+mn-ea"/>
                <a:cs typeface="+mn-cs"/>
              </a:rPr>
              <a:t>reservados</a:t>
            </a:r>
            <a:r>
              <a:rPr lang="en-US" sz="800" b="0" i="0" dirty="0">
                <a:solidFill>
                  <a:schemeClr val="tx1"/>
                </a:solidFill>
                <a:latin typeface="Arial"/>
                <a:ea typeface="+mn-ea"/>
                <a:cs typeface="+mn-cs"/>
              </a:rPr>
              <a:t>.</a:t>
            </a:r>
          </a:p>
          <a:p>
            <a:pPr algn="l" defTabSz="611185">
              <a:lnSpc>
                <a:spcPct val="100000"/>
              </a:lnSpc>
              <a:buNone/>
              <a:tabLst>
                <a:tab pos="2387600" algn="l"/>
                <a:tab pos="4830763" algn="l"/>
              </a:tabLst>
            </a:pPr>
            <a:r>
              <a:rPr lang="en-US" sz="800" b="0" i="0" dirty="0">
                <a:solidFill>
                  <a:schemeClr val="tx1"/>
                </a:solidFill>
                <a:latin typeface="Arial"/>
                <a:ea typeface="+mn-ea"/>
                <a:cs typeface="+mn-cs"/>
              </a:rPr>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1C615CF7-9F59-4C8A-B650-E68E69E0FCFD}" type="slidenum">
              <a:rPr lang="en-US"/>
              <a:pPr>
                <a:defRPr/>
              </a:pPr>
              <a:t>‹#›</a:t>
            </a:fld>
            <a:endParaRPr lang="en-US" dirty="0"/>
          </a:p>
        </p:txBody>
      </p:sp>
      <p:sp>
        <p:nvSpPr>
          <p:cNvPr id="5427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 xmlns:p14="http://schemas.microsoft.com/office/powerpoint/2010/main" val="314678253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p>
            <a:pPr algn="r" defTabSz="903244">
              <a:lnSpc>
                <a:spcPct val="100000"/>
              </a:lnSpc>
              <a:buNone/>
            </a:pPr>
            <a:fld id="{FF1347AE-0112-4774-B739-631BBB092071}" type="slidenum">
              <a:rPr lang="en-US" sz="800" b="0" i="0">
                <a:solidFill>
                  <a:schemeClr val="tx1"/>
                </a:solidFill>
                <a:latin typeface="Arial"/>
                <a:ea typeface="+mn-ea"/>
                <a:cs typeface="+mn-cs"/>
              </a:rPr>
              <a:pPr algn="r" defTabSz="903244">
                <a:lnSpc>
                  <a:spcPct val="100000"/>
                </a:lnSpc>
                <a:buNone/>
              </a:pPr>
              <a:t>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04813" y="4378325"/>
            <a:ext cx="6121400" cy="4252913"/>
          </a:xfrm>
          <a:noFill/>
          <a:ln/>
        </p:spPr>
        <p:txBody>
          <a:bodyPr/>
          <a:lstStyle/>
          <a:p>
            <a:pPr>
              <a:buFontTx/>
              <a:buNone/>
            </a:pPr>
            <a:endParaRPr lang="en-GB" b="1" noProof="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7.1.2.1</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7.1.2.2</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7.1.2.4</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7.1.3.1</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7.1.3.2</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7.1.3.3</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7.1.3.3</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7.1.3.3</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7.1.3.4</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7.1.3.4</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1"/>
          <p:cNvSpPr>
            <a:spLocks noGrp="1" noChangeArrowheads="1"/>
          </p:cNvSpPr>
          <p:nvPr>
            <p:ph type="sldNum" sz="quarter" idx="5"/>
          </p:nvPr>
        </p:nvSpPr>
        <p:spPr>
          <a:noFill/>
        </p:spPr>
        <p:txBody>
          <a:bodyPr/>
          <a:lstStyle/>
          <a:p>
            <a:pPr algn="r" defTabSz="903244">
              <a:lnSpc>
                <a:spcPct val="100000"/>
              </a:lnSpc>
              <a:buNone/>
            </a:pPr>
            <a:fld id="{413E50C7-A33A-4B96-B5B8-3BD9C10BC48C}" type="slidenum">
              <a:rPr lang="en-US" sz="800" b="0" i="0">
                <a:solidFill>
                  <a:schemeClr val="tx1"/>
                </a:solidFill>
                <a:latin typeface="Arial"/>
                <a:ea typeface="+mn-ea"/>
                <a:cs typeface="+mn-cs"/>
              </a:rPr>
              <a:pPr algn="r" defTabSz="903244">
                <a:lnSpc>
                  <a:spcPct val="100000"/>
                </a:lnSpc>
                <a:buNone/>
              </a:pPr>
              <a:t>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a:buFontTx/>
              <a:buNone/>
            </a:pPr>
            <a:endParaRPr lang="en-US" b="1"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7.1.3.4</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7.1.3.5</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dirty="0">
                <a:solidFill>
                  <a:srgbClr val="000000"/>
                </a:solidFill>
                <a:latin typeface="Arial"/>
                <a:ea typeface="+mn-ea"/>
                <a:cs typeface="+mn-cs"/>
              </a:rPr>
              <a:t>7.1.4.1</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7.1.4.2</a:t>
            </a: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7.1.4.3</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7.1.4.3</a:t>
            </a: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7.1.4.4</a:t>
            </a: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7.1.4.5</a:t>
            </a: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7.1.4.6</a:t>
            </a: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dirty="0">
                <a:solidFill>
                  <a:srgbClr val="000000"/>
                </a:solidFill>
                <a:latin typeface="Arial"/>
                <a:ea typeface="+mn-ea"/>
                <a:cs typeface="+mn-cs"/>
              </a:rPr>
              <a:t>7.1.4.7</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a:t>
            </a:r>
            <a:endParaRPr lang="en-US" dirty="0" smtClean="0"/>
          </a:p>
          <a:p>
            <a:pPr marL="112746" indent="-112746" algn="l" defTabSz="1020745">
              <a:lnSpc>
                <a:spcPct val="80000"/>
              </a:lnSpc>
              <a:buNone/>
            </a:pPr>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7.1.4.8</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7.2</a:t>
            </a: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7.2.1.1</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7.2.1.2</a:t>
            </a:r>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7.2.2.1</a:t>
            </a:r>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7.2.2.2</a:t>
            </a:r>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7.3</a:t>
            </a: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7.3.1.1</a:t>
            </a:r>
            <a:endParaRPr lang="en-US" dirty="0" smtClean="0"/>
          </a:p>
          <a:p>
            <a:pPr marL="112746" indent="-112746" algn="l" defTabSz="1020745">
              <a:lnSpc>
                <a:spcPct val="80000"/>
              </a:lnSpc>
              <a:buNone/>
            </a:pPr>
            <a:r>
              <a:rPr lang="en-US" sz="1200" b="0" i="0">
                <a:solidFill>
                  <a:srgbClr val="000000"/>
                </a:solidFill>
                <a:latin typeface="Arial"/>
                <a:ea typeface="+mn-ea"/>
                <a:cs typeface="+mn-cs"/>
              </a:rPr>
              <a:t>7.3.1.2</a:t>
            </a: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7.3.1.3</a:t>
            </a:r>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7.3.1.4</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7.1.1.1</a:t>
            </a:r>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7.3.1.6</a:t>
            </a:r>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dirty="0">
                <a:solidFill>
                  <a:srgbClr val="000000"/>
                </a:solidFill>
                <a:latin typeface="Arial"/>
                <a:ea typeface="+mn-ea"/>
                <a:cs typeface="+mn-cs"/>
              </a:rPr>
              <a:t>7.3.1.7</a:t>
            </a:r>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7.3.2.1</a:t>
            </a:r>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7.3.2.2</a:t>
            </a:r>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7.3.2.2</a:t>
            </a:r>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7,4</a:t>
            </a:r>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7.4.1.1</a:t>
            </a:r>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7.4.1.2</a:t>
            </a:r>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7.4.2.1</a:t>
            </a:r>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7.4.2.2</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7.1.1.2</a:t>
            </a:r>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7.4.2.3</a:t>
            </a:r>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7.4.2.4</a:t>
            </a:r>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7.4.2.5</a:t>
            </a:r>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dirty="0">
                <a:solidFill>
                  <a:srgbClr val="000000"/>
                </a:solidFill>
                <a:latin typeface="Arial"/>
                <a:ea typeface="+mn-ea"/>
                <a:cs typeface="+mn-cs"/>
              </a:rPr>
              <a:t>7.4.2.6</a:t>
            </a:r>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7.4.2.6</a:t>
            </a:r>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7.4.2.7</a:t>
            </a:r>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7.4.2.8</a:t>
            </a:r>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7.4.3.1</a:t>
            </a:r>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7.4.3.2</a:t>
            </a:r>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7.4.3.3</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7.1.1.2</a:t>
            </a:r>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7,4</a:t>
            </a:r>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7.5.1.1</a:t>
            </a:r>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7.5.1.2</a:t>
            </a:r>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7.5.1.3</a:t>
            </a:r>
            <a:endParaRPr 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7.5.2.1</a:t>
            </a:r>
            <a:endParaRPr lang="en-US"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7.5.2.2</a:t>
            </a:r>
            <a:endParaRPr lang="en-US"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7.5.2.3</a:t>
            </a:r>
            <a:endParaRPr 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7.5.2.4</a:t>
            </a:r>
            <a:endParaRPr 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70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7.5.2.5</a:t>
            </a:r>
            <a:endParaRPr lang="en-US"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71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7.5.3.2</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7.1.1.2</a:t>
            </a:r>
            <a:endParaRPr lang="en-US"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72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7.5.4.2</a:t>
            </a:r>
            <a:endParaRPr lang="en-US"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73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7.5.4.3</a:t>
            </a:r>
            <a:endParaRPr lang="en-US"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Capítulo 7: Resumen</a:t>
            </a: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en-US" sz="800" b="0" i="0">
                <a:solidFill>
                  <a:schemeClr val="tx1"/>
                </a:solidFill>
                <a:latin typeface="Arial"/>
                <a:ea typeface="+mn-ea"/>
                <a:cs typeface="+mn-cs"/>
              </a:rPr>
              <a:pPr algn="r" defTabSz="903244">
                <a:lnSpc>
                  <a:spcPct val="100000"/>
                </a:lnSpc>
                <a:buNone/>
              </a:pPr>
              <a:t>74</a:t>
            </a:fld>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Capítulo 7: Resumen</a:t>
            </a: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en-US" sz="800" b="0" i="0">
                <a:solidFill>
                  <a:schemeClr val="tx1"/>
                </a:solidFill>
                <a:latin typeface="Arial"/>
                <a:ea typeface="+mn-ea"/>
                <a:cs typeface="+mn-cs"/>
              </a:rPr>
              <a:pPr algn="r" defTabSz="903244">
                <a:lnSpc>
                  <a:spcPct val="100000"/>
                </a:lnSpc>
                <a:buNone/>
              </a:pPr>
              <a:t>75</a:t>
            </a:fld>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Capítulo 7: Resumen</a:t>
            </a: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en-US" sz="800" b="0" i="0">
                <a:solidFill>
                  <a:schemeClr val="tx1"/>
                </a:solidFill>
                <a:latin typeface="Arial"/>
                <a:ea typeface="+mn-ea"/>
                <a:cs typeface="+mn-cs"/>
              </a:rPr>
              <a:pPr algn="r" defTabSz="903244">
                <a:lnSpc>
                  <a:spcPct val="100000"/>
                </a:lnSpc>
                <a:buNone/>
              </a:pPr>
              <a:t>76</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7.1.1.3</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7.1.2.1</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n-US" sz="700" b="0" i="0">
                <a:solidFill>
                  <a:srgbClr val="D3D3D3"/>
                </a:solidFill>
                <a:latin typeface="Arial"/>
                <a:ea typeface="+mn-ea"/>
                <a:cs typeface="+mn-cs"/>
              </a:rPr>
              <a:t>© 2007 – 2010, Cisco Systems, Inc. Todos los derechos reservados.</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n-US" sz="700" b="0" i="0">
                <a:solidFill>
                  <a:srgbClr val="D3D3D3"/>
                </a:solidFill>
                <a:latin typeface="Arial"/>
                <a:ea typeface="+mn-ea"/>
                <a:cs typeface="+mn-cs"/>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ITE PC v4.1</a:t>
            </a:r>
          </a:p>
          <a:p>
            <a:pPr algn="l" defTabSz="814365">
              <a:lnSpc>
                <a:spcPct val="100000"/>
              </a:lnSpc>
              <a:buNone/>
            </a:pPr>
            <a:r>
              <a:rPr lang="en-US" sz="700" b="0" i="0">
                <a:solidFill>
                  <a:srgbClr val="D3D3D3"/>
                </a:solidFill>
                <a:latin typeface="Arial"/>
                <a:ea typeface="+mn-ea"/>
                <a:cs typeface="+mn-cs"/>
              </a:rPr>
              <a:t>Capítulo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8549DCE3-6259-4D7A-B1A4-505BEFE2CF19}"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3762375" y="6672263"/>
            <a:ext cx="2575166"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s-ES" sz="700" b="0" i="0" noProof="0" smtClean="0">
                <a:solidFill>
                  <a:srgbClr val="D3D3D3"/>
                </a:solidFill>
                <a:latin typeface="Arial"/>
                <a:ea typeface="+mn-ea"/>
                <a:cs typeface="+mn-cs"/>
              </a:rPr>
              <a:t>© 2014 Cisco Systems, Inc. Todos los derechos reservados.</a:t>
            </a:r>
            <a:endParaRPr lang="es-ES" sz="700" b="0" i="0" noProof="0">
              <a:solidFill>
                <a:srgbClr val="D3D3D3"/>
              </a:solidFill>
              <a:latin typeface="Arial"/>
              <a:ea typeface="+mn-ea"/>
              <a:cs typeface="+mn-cs"/>
            </a:endParaRPr>
          </a:p>
        </p:txBody>
      </p:sp>
      <p:sp>
        <p:nvSpPr>
          <p:cNvPr id="6" name="Rectangle 279"/>
          <p:cNvSpPr>
            <a:spLocks noChangeArrowheads="1"/>
          </p:cNvSpPr>
          <p:nvPr/>
        </p:nvSpPr>
        <p:spPr bwMode="auto">
          <a:xfrm>
            <a:off x="6268026" y="6672263"/>
            <a:ext cx="1505962" cy="190646"/>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s-ES" sz="700" b="0" i="0" noProof="0" smtClean="0">
                <a:solidFill>
                  <a:srgbClr val="D3D3D3"/>
                </a:solidFill>
                <a:latin typeface="Arial"/>
                <a:ea typeface="+mn-ea"/>
                <a:cs typeface="+mn-cs"/>
              </a:rPr>
              <a:t>Información confidencial de Cisco</a:t>
            </a:r>
            <a:endParaRPr lang="es-ES" sz="700" b="0" i="0" noProof="0">
              <a:solidFill>
                <a:srgbClr val="D3D3D3"/>
              </a:solidFill>
              <a:latin typeface="Arial"/>
              <a:ea typeface="+mn-ea"/>
              <a:cs typeface="+mn-cs"/>
            </a:endParaRP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68B39EAB-15C0-47DB-80CA-636A5D3D8FC3}"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t>Click to edit Master subtitle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ITE PC v4.1</a:t>
            </a:r>
          </a:p>
          <a:p>
            <a:pPr algn="l" defTabSz="814365">
              <a:lnSpc>
                <a:spcPct val="100000"/>
              </a:lnSpc>
              <a:buNone/>
            </a:pPr>
            <a:r>
              <a:rPr lang="en-US" sz="700" b="0" i="0">
                <a:solidFill>
                  <a:srgbClr val="D3D3D3"/>
                </a:solidFill>
                <a:latin typeface="Arial"/>
                <a:ea typeface="+mn-ea"/>
                <a:cs typeface="+mn-cs"/>
              </a:rPr>
              <a:t>Capítulo 1</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934F42D9-89E1-4620-9E58-D735D372F12F}"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n-US" sz="700" b="0" i="0">
                <a:solidFill>
                  <a:srgbClr val="D3D3D3"/>
                </a:solidFill>
                <a:latin typeface="Arial"/>
                <a:ea typeface="+mn-ea"/>
                <a:cs typeface="+mn-cs"/>
              </a:rPr>
              <a:t>© 2007 – 2010, Cisco Systems, Inc. Todos los derechos reservados.</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n-US" sz="700" b="0" i="0">
                <a:solidFill>
                  <a:srgbClr val="D3D3D3"/>
                </a:solidFill>
                <a:latin typeface="Arial"/>
                <a:ea typeface="+mn-ea"/>
                <a:cs typeface="+mn-cs"/>
              </a:rPr>
              <a:t>Información pública de Cisco</a:t>
            </a:r>
          </a:p>
        </p:txBody>
      </p:sp>
    </p:spTree>
  </p:cSld>
  <p:clrMap bg1="lt1" tx1="dk1" bg2="lt2" tx2="dk2" accent1="accent1" accent2="accent2" accent3="accent3" accent4="accent4" accent5="accent5" accent6="accent6" hlink="hlink" folHlink="folHlink"/>
  <p:sldLayoutIdLst>
    <p:sldLayoutId id="2147484530"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9C83DDDE-9DCD-477B-857E-9601FF96A69C}"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
        <p:nvSpPr>
          <p:cNvPr id="9" name="Rectangle 278"/>
          <p:cNvSpPr>
            <a:spLocks noChangeArrowheads="1"/>
          </p:cNvSpPr>
          <p:nvPr userDrawn="1"/>
        </p:nvSpPr>
        <p:spPr bwMode="auto">
          <a:xfrm>
            <a:off x="3762375" y="6672263"/>
            <a:ext cx="2575166"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s-ES" sz="700" b="0" i="0" noProof="0" smtClean="0">
                <a:solidFill>
                  <a:srgbClr val="D3D3D3"/>
                </a:solidFill>
                <a:latin typeface="Arial"/>
                <a:ea typeface="+mn-ea"/>
                <a:cs typeface="+mn-cs"/>
              </a:rPr>
              <a:t>© 2014 Cisco Systems, Inc. Todos los derechos reservados.</a:t>
            </a:r>
            <a:endParaRPr lang="es-ES" sz="700" b="0" i="0" noProof="0">
              <a:solidFill>
                <a:srgbClr val="D3D3D3"/>
              </a:solidFill>
              <a:latin typeface="Arial"/>
              <a:ea typeface="+mn-ea"/>
              <a:cs typeface="+mn-cs"/>
            </a:endParaRPr>
          </a:p>
        </p:txBody>
      </p:sp>
      <p:sp>
        <p:nvSpPr>
          <p:cNvPr id="10" name="Rectangle 279"/>
          <p:cNvSpPr>
            <a:spLocks noChangeArrowheads="1"/>
          </p:cNvSpPr>
          <p:nvPr userDrawn="1"/>
        </p:nvSpPr>
        <p:spPr bwMode="auto">
          <a:xfrm>
            <a:off x="6268026" y="6672263"/>
            <a:ext cx="1505962" cy="190646"/>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s-ES" sz="700" b="0" i="0" noProof="0" smtClean="0">
                <a:solidFill>
                  <a:srgbClr val="D3D3D3"/>
                </a:solidFill>
                <a:latin typeface="Arial"/>
                <a:ea typeface="+mn-ea"/>
                <a:cs typeface="+mn-cs"/>
              </a:rPr>
              <a:t>Información confidencial de Cisco</a:t>
            </a:r>
            <a:endParaRPr lang="es-ES" sz="700" b="0" i="0" noProof="0">
              <a:solidFill>
                <a:srgbClr val="D3D3D3"/>
              </a:solidFill>
              <a:latin typeface="Arial"/>
              <a:ea typeface="+mn-ea"/>
              <a:cs typeface="+mn-cs"/>
            </a:endParaRPr>
          </a:p>
        </p:txBody>
      </p:sp>
    </p:spTree>
  </p:cSld>
  <p:clrMap bg1="lt1" tx1="dk1" bg2="lt2" tx2="dk2" accent1="accent1" accent2="accent2" accent3="accent3" accent4="accent4" accent5="accent5" accent6="accent6" hlink="hlink" folHlink="folHlink"/>
  <p:sldLayoutIdLst>
    <p:sldLayoutId id="2147484531"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7.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8.xml"/><Relationship Id="rId1" Type="http://schemas.openxmlformats.org/officeDocument/2006/relationships/slideLayout" Target="../slideLayouts/slideLayout14.xml"/><Relationship Id="rId4" Type="http://schemas.openxmlformats.org/officeDocument/2006/relationships/image" Target="../media/image27.jpeg"/></Relationships>
</file>

<file path=ppt/slides/_rels/slide4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image" Target="../media/image29.jpeg"/></Relationships>
</file>

<file path=ppt/slides/_rels/slide4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0.xml"/><Relationship Id="rId1" Type="http://schemas.openxmlformats.org/officeDocument/2006/relationships/slideLayout" Target="../slideLayouts/slideLayout14.xml"/><Relationship Id="rId4" Type="http://schemas.openxmlformats.org/officeDocument/2006/relationships/image" Target="../media/image31.jpeg"/></Relationships>
</file>

<file path=ppt/slides/_rels/slide4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1.xml"/><Relationship Id="rId1" Type="http://schemas.openxmlformats.org/officeDocument/2006/relationships/slideLayout" Target="../slideLayouts/slideLayout14.xml"/><Relationship Id="rId4" Type="http://schemas.openxmlformats.org/officeDocument/2006/relationships/image" Target="../media/image33.jpeg"/></Relationships>
</file>

<file path=ppt/slides/_rels/slide4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3.xml"/><Relationship Id="rId1" Type="http://schemas.openxmlformats.org/officeDocument/2006/relationships/slideLayout" Target="../slideLayouts/slideLayout14.xml"/><Relationship Id="rId4" Type="http://schemas.openxmlformats.org/officeDocument/2006/relationships/image" Target="../media/image36.jpeg"/></Relationships>
</file>

<file path=ppt/slides/_rels/slide4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9.xml"/><Relationship Id="rId1" Type="http://schemas.openxmlformats.org/officeDocument/2006/relationships/slideLayout" Target="../slideLayouts/slideLayout14.xml"/><Relationship Id="rId4" Type="http://schemas.openxmlformats.org/officeDocument/2006/relationships/image" Target="../media/image42.jpeg"/></Relationships>
</file>

<file path=ppt/slides/_rels/slide5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50.xml"/><Relationship Id="rId1" Type="http://schemas.openxmlformats.org/officeDocument/2006/relationships/slideLayout" Target="../slideLayouts/slideLayout14.xml"/><Relationship Id="rId4" Type="http://schemas.openxmlformats.org/officeDocument/2006/relationships/image" Target="../media/image44.jpeg"/></Relationships>
</file>

<file path=ppt/slides/_rels/slide5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70.xml"/><Relationship Id="rId1" Type="http://schemas.openxmlformats.org/officeDocument/2006/relationships/slideLayout" Target="../slideLayouts/slideLayout14.xml"/><Relationship Id="rId4" Type="http://schemas.openxmlformats.org/officeDocument/2006/relationships/image" Target="../media/image63.jpeg"/></Relationships>
</file>

<file path=ppt/slides/_rels/slide73.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71.xml"/><Relationship Id="rId1" Type="http://schemas.openxmlformats.org/officeDocument/2006/relationships/slideLayout" Target="../slideLayouts/slideLayout14.xml"/><Relationship Id="rId4" Type="http://schemas.openxmlformats.org/officeDocument/2006/relationships/image" Target="../media/image65.jpe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algn="l" defTabSz="814365">
              <a:spcBef>
                <a:spcPct val="0"/>
              </a:spcBef>
              <a:buNone/>
            </a:pPr>
            <a:r>
              <a:rPr lang="es-ES" sz="2800" b="0" i="0" smtClean="0">
                <a:solidFill>
                  <a:srgbClr val="FFFFFF"/>
                </a:solidFill>
                <a:latin typeface="Arial"/>
                <a:ea typeface="+mj-ea"/>
                <a:cs typeface="+mj-cs"/>
              </a:rPr>
              <a:t>Capítulo 7: Routing dinámico</a:t>
            </a:r>
            <a:endParaRPr lang="es-ES" sz="2800" b="0" i="0">
              <a:solidFill>
                <a:srgbClr val="FFFFFF"/>
              </a:solidFill>
              <a:latin typeface="Arial"/>
              <a:ea typeface="+mj-ea"/>
              <a:cs typeface="+mj-cs"/>
            </a:endParaRPr>
          </a:p>
        </p:txBody>
      </p:sp>
      <p:sp>
        <p:nvSpPr>
          <p:cNvPr id="5123" name="Rectangle 3"/>
          <p:cNvSpPr>
            <a:spLocks noGrp="1" noChangeArrowheads="1"/>
          </p:cNvSpPr>
          <p:nvPr>
            <p:ph type="subTitle" idx="1"/>
          </p:nvPr>
        </p:nvSpPr>
        <p:spPr>
          <a:xfrm>
            <a:off x="311150" y="4672013"/>
            <a:ext cx="6788150" cy="658812"/>
          </a:xfrm>
        </p:spPr>
        <p:txBody>
          <a:bodyPr/>
          <a:lstStyle/>
          <a:p>
            <a:pPr marL="0" indent="0">
              <a:buNone/>
            </a:pPr>
            <a:r>
              <a:rPr lang="es-ES" sz="2400" b="1" i="0" smtClean="0">
                <a:solidFill>
                  <a:srgbClr val="000000"/>
                </a:solidFill>
              </a:rPr>
              <a:t>Protocolos de routing</a:t>
            </a:r>
            <a:endParaRPr lang="es-ES" sz="2400" b="1" i="0">
              <a:solidFill>
                <a:srgbClr val="000000"/>
              </a:solidFill>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Funcionamiento del protocolo de routing dinámico</a:t>
            </a:r>
            <a:br>
              <a:rPr lang="es-ES" sz="1800" b="1" i="0" smtClean="0">
                <a:solidFill>
                  <a:srgbClr val="708CA1"/>
                </a:solidFill>
                <a:latin typeface="Arial"/>
              </a:rPr>
            </a:br>
            <a:r>
              <a:rPr lang="es-ES" sz="2800" b="1" i="0" smtClean="0">
                <a:solidFill>
                  <a:srgbClr val="708CA1"/>
                </a:solidFill>
                <a:latin typeface="Arial"/>
              </a:rPr>
              <a:t>Función de los protocolos de routing dinámico</a:t>
            </a:r>
            <a:endParaRPr lang="es-ES" sz="2800" smtClean="0">
              <a:solidFill>
                <a:schemeClr val="accent5">
                  <a:lumMod val="75000"/>
                </a:schemeClr>
              </a:solidFill>
              <a:cs typeface="Arial" pitchFamily="34" charset="0"/>
            </a:endParaRPr>
          </a:p>
        </p:txBody>
      </p:sp>
      <p:sp>
        <p:nvSpPr>
          <p:cNvPr id="7" name="TextBox 6"/>
          <p:cNvSpPr txBox="1"/>
          <p:nvPr/>
        </p:nvSpPr>
        <p:spPr>
          <a:xfrm>
            <a:off x="580571" y="1529025"/>
            <a:ext cx="7924800" cy="4967514"/>
          </a:xfrm>
          <a:prstGeom prst="rect">
            <a:avLst/>
          </a:prstGeom>
          <a:noFill/>
        </p:spPr>
        <p:txBody>
          <a:bodyPr wrap="square" rtlCol="0">
            <a:spAutoFit/>
          </a:bodyPr>
          <a:lstStyle/>
          <a:p>
            <a:pPr marL="342900" indent="-342900" algn="l">
              <a:buFont typeface="Wingdings"/>
              <a:buChar char="§"/>
            </a:pPr>
            <a:r>
              <a:rPr lang="es-ES" sz="2200" b="0" i="0" dirty="0" smtClean="0">
                <a:solidFill>
                  <a:schemeClr val="tx1"/>
                </a:solidFill>
                <a:latin typeface="Arial"/>
              </a:rPr>
              <a:t>Ventajas de los protocolos de routing dinámico</a:t>
            </a:r>
          </a:p>
          <a:p>
            <a:pPr marL="800100" lvl="1" indent="-342900" algn="l">
              <a:buFont typeface="Arial"/>
              <a:buChar char="•"/>
            </a:pPr>
            <a:r>
              <a:rPr lang="es-ES" sz="2200" b="0" i="0" dirty="0" smtClean="0">
                <a:solidFill>
                  <a:schemeClr val="tx1"/>
                </a:solidFill>
                <a:latin typeface="Arial"/>
              </a:rPr>
              <a:t>Comparten automáticamente la información acerca de las redes remotas.</a:t>
            </a:r>
          </a:p>
          <a:p>
            <a:pPr marL="800100" lvl="1" indent="-342900" algn="l">
              <a:buFont typeface="Arial"/>
              <a:buChar char="•"/>
            </a:pPr>
            <a:r>
              <a:rPr lang="es-ES" sz="2200" b="0" i="0" dirty="0" smtClean="0">
                <a:solidFill>
                  <a:schemeClr val="tx1"/>
                </a:solidFill>
                <a:latin typeface="Arial"/>
              </a:rPr>
              <a:t>Determinan la mejor ruta para cada red y agregan esta información a sus tablas de routing.</a:t>
            </a:r>
            <a:endParaRPr lang="es-ES" sz="2200" dirty="0" smtClean="0"/>
          </a:p>
          <a:p>
            <a:pPr marL="800100" lvl="1" indent="-342900" algn="l">
              <a:buFont typeface="Arial"/>
              <a:buChar char="•"/>
            </a:pPr>
            <a:r>
              <a:rPr lang="es-ES" sz="2200" b="0" i="0" dirty="0" smtClean="0">
                <a:solidFill>
                  <a:schemeClr val="tx1"/>
                </a:solidFill>
                <a:latin typeface="Arial"/>
              </a:rPr>
              <a:t>En comparación con el routing estático, los protocolos de routing dinámico requieren menos sobrecarga administrativa.</a:t>
            </a:r>
          </a:p>
          <a:p>
            <a:pPr marL="800100" lvl="1" indent="-342900" algn="l">
              <a:buFont typeface="Arial"/>
              <a:buChar char="•"/>
            </a:pPr>
            <a:r>
              <a:rPr lang="es-ES" sz="2200" b="0" i="0" dirty="0" smtClean="0">
                <a:solidFill>
                  <a:schemeClr val="tx1"/>
                </a:solidFill>
                <a:latin typeface="Arial"/>
              </a:rPr>
              <a:t>Ayudan al administrador de red a administrar el proceso prolongado que implica configurar y mantener las rutas estáticas.</a:t>
            </a:r>
            <a:endParaRPr lang="es-ES" sz="2200" dirty="0" smtClean="0"/>
          </a:p>
          <a:p>
            <a:pPr marL="342900" indent="-342900" algn="l">
              <a:buFont typeface="Wingdings"/>
              <a:buChar char="§"/>
            </a:pPr>
            <a:r>
              <a:rPr lang="es-ES" sz="2200" b="0" i="0" dirty="0" smtClean="0">
                <a:solidFill>
                  <a:schemeClr val="tx1"/>
                </a:solidFill>
                <a:latin typeface="Arial"/>
              </a:rPr>
              <a:t>Desventajas de los protocolos de routing dinámico</a:t>
            </a:r>
          </a:p>
          <a:p>
            <a:pPr marL="800100" lvl="1" indent="-342900" algn="l">
              <a:buFont typeface="Arial"/>
              <a:buChar char="•"/>
            </a:pPr>
            <a:r>
              <a:rPr lang="es-ES" sz="2200" b="0" i="0" dirty="0" smtClean="0">
                <a:solidFill>
                  <a:schemeClr val="tx1"/>
                </a:solidFill>
                <a:latin typeface="Arial"/>
              </a:rPr>
              <a:t>Dedican parte de los recursos de los routers al funcionamiento del protocolo, incluso el tiempo de CPU y el ancho de banda del enlace de red.</a:t>
            </a:r>
          </a:p>
          <a:p>
            <a:pPr marL="342900" indent="-342900" algn="l">
              <a:buFont typeface="Wingdings"/>
              <a:buChar char="§"/>
            </a:pPr>
            <a:r>
              <a:rPr lang="es-ES" sz="2200" b="0" i="0" dirty="0" smtClean="0">
                <a:solidFill>
                  <a:schemeClr val="tx1"/>
                </a:solidFill>
                <a:latin typeface="Arial"/>
              </a:rPr>
              <a:t>En ocasiones, el routing estático es más adecuado.</a:t>
            </a:r>
            <a:endParaRPr lang="es-ES" sz="2200" dirty="0"/>
          </a:p>
        </p:txBody>
      </p:sp>
    </p:spTree>
    <p:extLst>
      <p:ext uri="{BB962C8B-B14F-4D97-AF65-F5344CB8AC3E}">
        <p14:creationId xmlns="" xmlns:p14="http://schemas.microsoft.com/office/powerpoint/2010/main" val="233569640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Comparación entre routing dinámico y estático</a:t>
            </a:r>
            <a:br>
              <a:rPr lang="es-ES" sz="1800" b="1" i="0" smtClean="0">
                <a:solidFill>
                  <a:srgbClr val="708CA1"/>
                </a:solidFill>
                <a:latin typeface="Arial"/>
              </a:rPr>
            </a:br>
            <a:r>
              <a:rPr lang="es-ES" sz="2800" b="1" i="0" smtClean="0">
                <a:solidFill>
                  <a:srgbClr val="708CA1"/>
                </a:solidFill>
                <a:latin typeface="Arial"/>
              </a:rPr>
              <a:t>Uso del routing estático</a:t>
            </a:r>
            <a:endParaRPr lang="es-ES" sz="280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652361"/>
            <a:ext cx="7940675" cy="4386263"/>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Las redes generalmente utilizan una combinación de routing estático y dinámico.</a:t>
            </a:r>
            <a:endParaRPr lang="es-ES" dirty="0" smtClean="0"/>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El routing estático tiene varios usos principales: </a:t>
            </a:r>
            <a:endParaRPr lang="es-ES" dirty="0" smtClean="0"/>
          </a:p>
          <a:p>
            <a:pPr marL="800100" lvl="1" indent="-342900" algn="l" defTabSz="814365">
              <a:spcBef>
                <a:spcPct val="35000"/>
              </a:spcBef>
              <a:spcAft>
                <a:spcPct val="0"/>
              </a:spcAft>
              <a:buClr>
                <a:srgbClr val="708CA1"/>
              </a:buClr>
              <a:buFont typeface="Arial"/>
              <a:buChar char="•"/>
            </a:pPr>
            <a:r>
              <a:rPr lang="es-ES" sz="2000" b="0" i="0" dirty="0" smtClean="0">
                <a:solidFill>
                  <a:srgbClr val="000000"/>
                </a:solidFill>
                <a:latin typeface="Arial"/>
                <a:ea typeface="+mn-ea"/>
                <a:cs typeface="+mn-cs"/>
              </a:rPr>
              <a:t>Facilitar el mantenimiento de la tabla de routing en redes más pequeñas que no se espera que crezcan significativamente.</a:t>
            </a:r>
            <a:endParaRPr lang="es-ES" dirty="0" smtClean="0"/>
          </a:p>
          <a:p>
            <a:pPr marL="800100" lvl="1" indent="-342900" algn="l" defTabSz="814365">
              <a:spcBef>
                <a:spcPct val="35000"/>
              </a:spcBef>
              <a:spcAft>
                <a:spcPct val="0"/>
              </a:spcAft>
              <a:buClr>
                <a:srgbClr val="708CA1"/>
              </a:buClr>
              <a:buFont typeface="Arial"/>
              <a:buChar char="•"/>
            </a:pPr>
            <a:r>
              <a:rPr lang="es-ES" sz="2000" b="0" i="0" dirty="0" smtClean="0">
                <a:solidFill>
                  <a:srgbClr val="000000"/>
                </a:solidFill>
                <a:latin typeface="Arial"/>
                <a:ea typeface="+mn-ea"/>
                <a:cs typeface="+mn-cs"/>
              </a:rPr>
              <a:t>Proporcionar routing hacia las redes de rutas internas y desde estas.</a:t>
            </a:r>
          </a:p>
          <a:p>
            <a:pPr marL="1139800" lvl="2" indent="-342900" algn="l" defTabSz="814365">
              <a:spcBef>
                <a:spcPct val="35000"/>
              </a:spcBef>
              <a:spcAft>
                <a:spcPct val="0"/>
              </a:spcAft>
              <a:buClr>
                <a:srgbClr val="708CA1"/>
              </a:buClr>
              <a:buFont typeface="Courier New"/>
              <a:buChar char="o"/>
            </a:pPr>
            <a:r>
              <a:rPr lang="es-ES" sz="2000" b="0" i="0" dirty="0" smtClean="0">
                <a:solidFill>
                  <a:srgbClr val="000000"/>
                </a:solidFill>
                <a:latin typeface="Arial"/>
                <a:ea typeface="+mn-ea"/>
                <a:cs typeface="+mn-cs"/>
              </a:rPr>
              <a:t>Una red con solo una ruta predeterminada hacia fuera y sin conocimiento de ninguna red remota.</a:t>
            </a:r>
            <a:endParaRPr lang="es-ES" dirty="0" smtClean="0"/>
          </a:p>
          <a:p>
            <a:pPr marL="800100" lvl="1" indent="-342900" algn="l" defTabSz="814365">
              <a:spcBef>
                <a:spcPct val="35000"/>
              </a:spcBef>
              <a:spcAft>
                <a:spcPct val="0"/>
              </a:spcAft>
              <a:buClr>
                <a:srgbClr val="708CA1"/>
              </a:buClr>
              <a:buFont typeface="Arial"/>
              <a:buChar char="•"/>
            </a:pPr>
            <a:r>
              <a:rPr lang="es-ES" sz="2000" b="0" i="0" dirty="0" smtClean="0">
                <a:solidFill>
                  <a:srgbClr val="000000"/>
                </a:solidFill>
                <a:latin typeface="Arial"/>
                <a:ea typeface="+mn-ea"/>
                <a:cs typeface="+mn-cs"/>
              </a:rPr>
              <a:t>Acceder a un único router predeterminado. </a:t>
            </a:r>
          </a:p>
          <a:p>
            <a:pPr marL="1139800" lvl="2" indent="-342900" algn="l" defTabSz="814365">
              <a:spcBef>
                <a:spcPct val="35000"/>
              </a:spcBef>
              <a:spcAft>
                <a:spcPct val="0"/>
              </a:spcAft>
              <a:buClr>
                <a:srgbClr val="708CA1"/>
              </a:buClr>
              <a:buFont typeface="Courier New"/>
              <a:buChar char="o"/>
            </a:pPr>
            <a:r>
              <a:rPr lang="es-ES" sz="2000" b="0" i="0" dirty="0" smtClean="0">
                <a:solidFill>
                  <a:srgbClr val="000000"/>
                </a:solidFill>
                <a:latin typeface="Arial"/>
                <a:ea typeface="+mn-ea"/>
                <a:cs typeface="+mn-cs"/>
              </a:rPr>
              <a:t>Se utiliza para representar una única ruta hacia cualquier red que no tiene una coincidencia en la tabla de routing. </a:t>
            </a:r>
            <a:endParaRPr lang="es-ES" dirty="0" smtClean="0"/>
          </a:p>
          <a:p>
            <a:pPr marL="0" indent="0" algn="l" defTabSz="814365">
              <a:spcBef>
                <a:spcPct val="50000"/>
              </a:spcBef>
              <a:spcAft>
                <a:spcPct val="0"/>
              </a:spcAft>
              <a:buNone/>
            </a:pPr>
            <a:r>
              <a:rPr lang="es-ES" sz="2400" b="0" i="0" dirty="0" smtClean="0">
                <a:solidFill>
                  <a:srgbClr val="000000"/>
                </a:solidFill>
                <a:latin typeface="Arial"/>
              </a:rPr>
              <a:t> </a:t>
            </a:r>
            <a:endParaRPr lang="es-ES" dirty="0" smtClean="0"/>
          </a:p>
          <a:p>
            <a:pPr marL="574700" lvl="1" indent="-117500" algn="l" defTabSz="814365">
              <a:spcBef>
                <a:spcPct val="35000"/>
              </a:spcBef>
              <a:spcAft>
                <a:spcPct val="0"/>
              </a:spcAft>
              <a:buNone/>
            </a:pPr>
            <a:endParaRPr lang="es-ES" dirty="0" smtClean="0"/>
          </a:p>
        </p:txBody>
      </p:sp>
    </p:spTree>
    <p:extLst>
      <p:ext uri="{BB962C8B-B14F-4D97-AF65-F5344CB8AC3E}">
        <p14:creationId xmlns="" xmlns:p14="http://schemas.microsoft.com/office/powerpoint/2010/main" val="4119872383"/>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Comparación entre routing dinámico y estático</a:t>
            </a:r>
            <a:br>
              <a:rPr lang="es-ES" sz="1800" b="1" i="0" smtClean="0">
                <a:solidFill>
                  <a:srgbClr val="708CA1"/>
                </a:solidFill>
                <a:latin typeface="Arial"/>
              </a:rPr>
            </a:br>
            <a:r>
              <a:rPr lang="es-ES" sz="2800" b="1" i="0" smtClean="0">
                <a:solidFill>
                  <a:srgbClr val="708CA1"/>
                </a:solidFill>
                <a:latin typeface="Arial"/>
              </a:rPr>
              <a:t>Uso del routing estático</a:t>
            </a:r>
            <a:endParaRPr lang="es-ES" sz="2800" smtClean="0">
              <a:solidFill>
                <a:schemeClr val="accent5">
                  <a:lumMod val="75000"/>
                </a:schemeClr>
              </a:solidFill>
              <a:cs typeface="Arial" pitchFamily="34" charset="0"/>
            </a:endParaRPr>
          </a:p>
        </p:txBody>
      </p:sp>
      <p:pic>
        <p:nvPicPr>
          <p:cNvPr id="6146" name="Picture 2"/>
          <p:cNvPicPr>
            <a:picLocks noChangeAspect="1" noChangeArrowheads="1"/>
          </p:cNvPicPr>
          <p:nvPr/>
        </p:nvPicPr>
        <p:blipFill>
          <a:blip r:embed="rId3"/>
          <a:stretch>
            <a:fillRect/>
          </a:stretch>
        </p:blipFill>
        <p:spPr bwMode="auto">
          <a:xfrm>
            <a:off x="1098944" y="1489669"/>
            <a:ext cx="6918916" cy="478050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843476937"/>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n-US" sz="1800" b="1" i="0">
                <a:solidFill>
                  <a:srgbClr val="708CA1"/>
                </a:solidFill>
                <a:latin typeface="Arial"/>
                <a:ea typeface="+mj-ea"/>
                <a:cs typeface="+mj-cs"/>
              </a:rPr>
              <a:t>Comparación entre routing dinámico y estático</a:t>
            </a:r>
            <a:br>
              <a:rPr lang="en-US" sz="1800" b="1" i="0">
                <a:solidFill>
                  <a:srgbClr val="708CA1"/>
                </a:solidFill>
                <a:latin typeface="Arial"/>
                <a:ea typeface="+mj-ea"/>
                <a:cs typeface="+mj-cs"/>
              </a:rPr>
            </a:br>
            <a:r>
              <a:rPr lang="en-US" sz="2800" b="1" i="0">
                <a:solidFill>
                  <a:srgbClr val="708CA1"/>
                </a:solidFill>
                <a:latin typeface="Arial"/>
                <a:ea typeface="+mj-ea"/>
                <a:cs typeface="+mj-cs"/>
              </a:rPr>
              <a:t>Ventajas y desventajas del routing estático</a:t>
            </a:r>
            <a:endParaRPr lang="en-US" sz="2800" dirty="0" smtClean="0">
              <a:solidFill>
                <a:schemeClr val="accent5">
                  <a:lumMod val="75000"/>
                </a:schemeClr>
              </a:solidFill>
              <a:cs typeface="Arial" pitchFamily="34" charset="0"/>
            </a:endParaRPr>
          </a:p>
        </p:txBody>
      </p:sp>
      <p:pic>
        <p:nvPicPr>
          <p:cNvPr id="7170" name="Picture 2"/>
          <p:cNvPicPr>
            <a:picLocks noChangeAspect="1" noChangeArrowheads="1"/>
          </p:cNvPicPr>
          <p:nvPr/>
        </p:nvPicPr>
        <p:blipFill>
          <a:blip r:embed="rId3"/>
          <a:srcRect b="8058"/>
          <a:stretch>
            <a:fillRect/>
          </a:stretch>
        </p:blipFill>
        <p:spPr bwMode="auto">
          <a:xfrm>
            <a:off x="590550" y="1648207"/>
            <a:ext cx="7847921" cy="456209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550005356"/>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Comparación entre routing dinámico y estático</a:t>
            </a:r>
            <a:br>
              <a:rPr lang="es-ES" sz="1800" b="1" i="0" smtClean="0">
                <a:solidFill>
                  <a:srgbClr val="708CA1"/>
                </a:solidFill>
                <a:latin typeface="Arial"/>
              </a:rPr>
            </a:br>
            <a:r>
              <a:rPr lang="es-ES" sz="2800" b="1" i="0" smtClean="0">
                <a:solidFill>
                  <a:srgbClr val="708CA1"/>
                </a:solidFill>
                <a:latin typeface="Arial"/>
              </a:rPr>
              <a:t>Ventajas y desventajas del routing dinámico</a:t>
            </a:r>
            <a:endParaRPr lang="es-ES" sz="2800" smtClean="0">
              <a:solidFill>
                <a:schemeClr val="accent5">
                  <a:lumMod val="75000"/>
                </a:schemeClr>
              </a:solidFill>
              <a:cs typeface="Arial" pitchFamily="34" charset="0"/>
            </a:endParaRPr>
          </a:p>
        </p:txBody>
      </p:sp>
      <p:pic>
        <p:nvPicPr>
          <p:cNvPr id="2" name="Picture 2"/>
          <p:cNvPicPr>
            <a:picLocks noChangeAspect="1" noChangeArrowheads="1"/>
          </p:cNvPicPr>
          <p:nvPr/>
        </p:nvPicPr>
        <p:blipFill>
          <a:blip r:embed="rId3"/>
          <a:stretch>
            <a:fillRect/>
          </a:stretch>
        </p:blipFill>
        <p:spPr bwMode="auto">
          <a:xfrm>
            <a:off x="659621" y="1799771"/>
            <a:ext cx="7854212" cy="418011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443957634"/>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346985"/>
            <a:ext cx="8456613" cy="871538"/>
          </a:xfrm>
        </p:spPr>
        <p:txBody>
          <a:bodyPr/>
          <a:lstStyle/>
          <a:p>
            <a:pPr algn="l" defTabSz="814365">
              <a:spcBef>
                <a:spcPct val="0"/>
              </a:spcBef>
              <a:spcAft>
                <a:spcPct val="0"/>
              </a:spcAft>
              <a:buNone/>
            </a:pPr>
            <a:r>
              <a:rPr lang="es-ES" sz="1300" b="1" i="0" dirty="0" smtClean="0">
                <a:solidFill>
                  <a:srgbClr val="708CA1"/>
                </a:solidFill>
                <a:latin typeface="Arial"/>
              </a:rPr>
              <a:t>Aspectos básicos de la operación de los protocolos de routing</a:t>
            </a:r>
            <a:r>
              <a:rPr lang="es-ES" sz="1800" b="1" i="0" dirty="0" smtClean="0">
                <a:solidFill>
                  <a:srgbClr val="708CA1"/>
                </a:solidFill>
                <a:latin typeface="Arial"/>
              </a:rPr>
              <a:t/>
            </a:r>
            <a:br>
              <a:rPr lang="es-ES" sz="1800" b="1" i="0" dirty="0" smtClean="0">
                <a:solidFill>
                  <a:srgbClr val="708CA1"/>
                </a:solidFill>
                <a:latin typeface="Arial"/>
              </a:rPr>
            </a:br>
            <a:r>
              <a:rPr lang="es-ES" sz="2700" b="1" i="0" dirty="0" smtClean="0">
                <a:solidFill>
                  <a:srgbClr val="708CA1"/>
                </a:solidFill>
                <a:latin typeface="Arial"/>
              </a:rPr>
              <a:t>Funcionamiento del protocolo de routing dinámico</a:t>
            </a:r>
            <a:endParaRPr lang="es-ES"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492704"/>
            <a:ext cx="7940675" cy="5365296"/>
          </a:xfrm>
        </p:spPr>
        <p:txBody>
          <a:bodyPr/>
          <a:lstStyle/>
          <a:p>
            <a:pPr marL="0" indent="0" algn="l" defTabSz="814365">
              <a:spcBef>
                <a:spcPct val="50000"/>
              </a:spcBef>
              <a:spcAft>
                <a:spcPct val="0"/>
              </a:spcAft>
              <a:buNone/>
            </a:pPr>
            <a:r>
              <a:rPr lang="es-ES" sz="2400" b="0" i="0" dirty="0" smtClean="0">
                <a:solidFill>
                  <a:srgbClr val="000000"/>
                </a:solidFill>
                <a:latin typeface="Arial"/>
              </a:rPr>
              <a:t>En general, las operaciones de un protocolo de </a:t>
            </a:r>
            <a:r>
              <a:rPr lang="es-ES" sz="2400" b="0" i="0" dirty="0" err="1" smtClean="0">
                <a:solidFill>
                  <a:srgbClr val="000000"/>
                </a:solidFill>
                <a:latin typeface="Arial"/>
              </a:rPr>
              <a:t>routing</a:t>
            </a:r>
            <a:r>
              <a:rPr lang="es-ES" sz="2400" b="0" i="0" dirty="0" smtClean="0">
                <a:solidFill>
                  <a:srgbClr val="000000"/>
                </a:solidFill>
                <a:latin typeface="Arial"/>
              </a:rPr>
              <a:t> dinámico pueden describirse de la siguiente manera: </a:t>
            </a:r>
            <a:endParaRPr lang="es-ES" dirty="0" smtClean="0"/>
          </a:p>
          <a:p>
            <a:pPr marL="457200" indent="-457200" algn="l" defTabSz="814365">
              <a:spcBef>
                <a:spcPct val="50000"/>
              </a:spcBef>
              <a:spcAft>
                <a:spcPct val="0"/>
              </a:spcAft>
              <a:buClr>
                <a:srgbClr val="708CA1"/>
              </a:buClr>
              <a:buFont typeface="Arial"/>
              <a:buAutoNum type="arabicPeriod"/>
            </a:pPr>
            <a:r>
              <a:rPr lang="es-ES" sz="2400" b="0" i="0" dirty="0" smtClean="0">
                <a:solidFill>
                  <a:srgbClr val="000000"/>
                </a:solidFill>
                <a:latin typeface="Arial"/>
              </a:rPr>
              <a:t>El </a:t>
            </a:r>
            <a:r>
              <a:rPr lang="es-ES" sz="2400" b="0" i="0" dirty="0" err="1" smtClean="0">
                <a:solidFill>
                  <a:srgbClr val="000000"/>
                </a:solidFill>
                <a:latin typeface="Arial"/>
              </a:rPr>
              <a:t>router</a:t>
            </a:r>
            <a:r>
              <a:rPr lang="es-ES" sz="2400" b="0" i="0" dirty="0" smtClean="0">
                <a:solidFill>
                  <a:srgbClr val="000000"/>
                </a:solidFill>
                <a:latin typeface="Arial"/>
              </a:rPr>
              <a:t> envía y recibe mensajes de </a:t>
            </a:r>
            <a:r>
              <a:rPr lang="es-ES" sz="2400" b="0" i="0" dirty="0" err="1" smtClean="0">
                <a:solidFill>
                  <a:srgbClr val="000000"/>
                </a:solidFill>
                <a:latin typeface="Arial"/>
              </a:rPr>
              <a:t>routing</a:t>
            </a:r>
            <a:r>
              <a:rPr lang="es-ES" sz="2400" b="0" i="0" dirty="0" smtClean="0">
                <a:solidFill>
                  <a:srgbClr val="000000"/>
                </a:solidFill>
                <a:latin typeface="Arial"/>
              </a:rPr>
              <a:t> en sus interfaces. </a:t>
            </a:r>
            <a:endParaRPr lang="es-ES" dirty="0" smtClean="0"/>
          </a:p>
          <a:p>
            <a:pPr marL="457200" indent="-457200" algn="l" defTabSz="814365">
              <a:spcBef>
                <a:spcPct val="50000"/>
              </a:spcBef>
              <a:spcAft>
                <a:spcPct val="0"/>
              </a:spcAft>
              <a:buClr>
                <a:srgbClr val="708CA1"/>
              </a:buClr>
              <a:buFont typeface="Arial"/>
              <a:buAutoNum type="arabicPeriod"/>
            </a:pPr>
            <a:r>
              <a:rPr lang="es-ES" sz="2400" b="0" i="0" dirty="0" smtClean="0">
                <a:solidFill>
                  <a:srgbClr val="000000"/>
                </a:solidFill>
                <a:latin typeface="Arial"/>
              </a:rPr>
              <a:t>El </a:t>
            </a:r>
            <a:r>
              <a:rPr lang="es-ES" sz="2400" b="0" i="0" dirty="0" err="1" smtClean="0">
                <a:solidFill>
                  <a:srgbClr val="000000"/>
                </a:solidFill>
                <a:latin typeface="Arial"/>
              </a:rPr>
              <a:t>router</a:t>
            </a:r>
            <a:r>
              <a:rPr lang="es-ES" sz="2400" b="0" i="0" dirty="0" smtClean="0">
                <a:solidFill>
                  <a:srgbClr val="000000"/>
                </a:solidFill>
                <a:latin typeface="Arial"/>
              </a:rPr>
              <a:t> comparte mensajes de </a:t>
            </a:r>
            <a:r>
              <a:rPr lang="es-ES" sz="2400" b="0" i="0" dirty="0" err="1" smtClean="0">
                <a:solidFill>
                  <a:srgbClr val="000000"/>
                </a:solidFill>
                <a:latin typeface="Arial"/>
              </a:rPr>
              <a:t>routing</a:t>
            </a:r>
            <a:r>
              <a:rPr lang="es-ES" sz="2400" b="0" i="0" dirty="0" smtClean="0">
                <a:solidFill>
                  <a:srgbClr val="000000"/>
                </a:solidFill>
                <a:latin typeface="Arial"/>
              </a:rPr>
              <a:t> e información de </a:t>
            </a:r>
            <a:r>
              <a:rPr lang="es-ES" sz="2400" b="0" i="0" dirty="0" err="1" smtClean="0">
                <a:solidFill>
                  <a:srgbClr val="000000"/>
                </a:solidFill>
                <a:latin typeface="Arial"/>
              </a:rPr>
              <a:t>routing</a:t>
            </a:r>
            <a:r>
              <a:rPr lang="es-ES" sz="2400" b="0" i="0" dirty="0" smtClean="0">
                <a:solidFill>
                  <a:srgbClr val="000000"/>
                </a:solidFill>
                <a:latin typeface="Arial"/>
              </a:rPr>
              <a:t> con otros </a:t>
            </a:r>
            <a:r>
              <a:rPr lang="es-ES" sz="2400" b="0" i="0" dirty="0" err="1" smtClean="0">
                <a:solidFill>
                  <a:srgbClr val="000000"/>
                </a:solidFill>
                <a:latin typeface="Arial"/>
              </a:rPr>
              <a:t>routers</a:t>
            </a:r>
            <a:r>
              <a:rPr lang="es-ES" sz="2400" b="0" i="0" dirty="0" smtClean="0">
                <a:solidFill>
                  <a:srgbClr val="000000"/>
                </a:solidFill>
                <a:latin typeface="Arial"/>
              </a:rPr>
              <a:t> que están usando el mismo protocolo de </a:t>
            </a:r>
            <a:r>
              <a:rPr lang="es-ES" sz="2400" b="0" i="0" dirty="0" err="1" smtClean="0">
                <a:solidFill>
                  <a:srgbClr val="000000"/>
                </a:solidFill>
                <a:latin typeface="Arial"/>
              </a:rPr>
              <a:t>routing</a:t>
            </a:r>
            <a:r>
              <a:rPr lang="es-ES" sz="2400" b="0" i="0" dirty="0" smtClean="0">
                <a:solidFill>
                  <a:srgbClr val="000000"/>
                </a:solidFill>
                <a:latin typeface="Arial"/>
              </a:rPr>
              <a:t>. </a:t>
            </a:r>
            <a:endParaRPr lang="es-ES" dirty="0" smtClean="0"/>
          </a:p>
          <a:p>
            <a:pPr marL="457200" indent="-457200" algn="l" defTabSz="814365">
              <a:spcBef>
                <a:spcPct val="50000"/>
              </a:spcBef>
              <a:spcAft>
                <a:spcPct val="0"/>
              </a:spcAft>
              <a:buClr>
                <a:srgbClr val="708CA1"/>
              </a:buClr>
              <a:buFont typeface="Arial"/>
              <a:buAutoNum type="arabicPeriod"/>
            </a:pPr>
            <a:r>
              <a:rPr lang="es-ES" sz="2400" b="0" i="0" dirty="0" smtClean="0">
                <a:solidFill>
                  <a:srgbClr val="000000"/>
                </a:solidFill>
                <a:latin typeface="Arial"/>
              </a:rPr>
              <a:t>Los </a:t>
            </a:r>
            <a:r>
              <a:rPr lang="es-ES" sz="2400" b="0" i="0" dirty="0" err="1" smtClean="0">
                <a:solidFill>
                  <a:srgbClr val="000000"/>
                </a:solidFill>
                <a:latin typeface="Arial"/>
              </a:rPr>
              <a:t>routers</a:t>
            </a:r>
            <a:r>
              <a:rPr lang="es-ES" sz="2400" b="0" i="0" dirty="0" smtClean="0">
                <a:solidFill>
                  <a:srgbClr val="000000"/>
                </a:solidFill>
                <a:latin typeface="Arial"/>
              </a:rPr>
              <a:t> intercambian información de </a:t>
            </a:r>
            <a:r>
              <a:rPr lang="es-ES" sz="2400" b="0" i="0" dirty="0" err="1" smtClean="0">
                <a:solidFill>
                  <a:srgbClr val="000000"/>
                </a:solidFill>
                <a:latin typeface="Arial"/>
              </a:rPr>
              <a:t>routing</a:t>
            </a:r>
            <a:r>
              <a:rPr lang="es-ES" sz="2400" b="0" i="0" dirty="0" smtClean="0">
                <a:solidFill>
                  <a:srgbClr val="000000"/>
                </a:solidFill>
                <a:latin typeface="Arial"/>
              </a:rPr>
              <a:t> para obtener información sobre redes remotas.  </a:t>
            </a:r>
            <a:endParaRPr lang="es-ES" dirty="0" smtClean="0"/>
          </a:p>
          <a:p>
            <a:pPr marL="457200" indent="-457200" algn="l" defTabSz="814365">
              <a:spcBef>
                <a:spcPct val="50000"/>
              </a:spcBef>
              <a:spcAft>
                <a:spcPct val="0"/>
              </a:spcAft>
              <a:buClr>
                <a:srgbClr val="708CA1"/>
              </a:buClr>
              <a:buFont typeface="Arial"/>
              <a:buAutoNum type="arabicPeriod"/>
            </a:pPr>
            <a:r>
              <a:rPr lang="es-ES" sz="2400" b="0" i="0" dirty="0" smtClean="0">
                <a:solidFill>
                  <a:srgbClr val="000000"/>
                </a:solidFill>
                <a:latin typeface="Arial"/>
              </a:rPr>
              <a:t>Cuando un </a:t>
            </a:r>
            <a:r>
              <a:rPr lang="es-ES" sz="2400" b="0" i="0" dirty="0" err="1" smtClean="0">
                <a:solidFill>
                  <a:srgbClr val="000000"/>
                </a:solidFill>
                <a:latin typeface="Arial"/>
              </a:rPr>
              <a:t>router</a:t>
            </a:r>
            <a:r>
              <a:rPr lang="es-ES" sz="2400" b="0" i="0" dirty="0" smtClean="0">
                <a:solidFill>
                  <a:srgbClr val="000000"/>
                </a:solidFill>
                <a:latin typeface="Arial"/>
              </a:rPr>
              <a:t> detecta un cambio de topología, el protocolo de </a:t>
            </a:r>
            <a:r>
              <a:rPr lang="es-ES" sz="2400" b="0" i="0" dirty="0" err="1" smtClean="0">
                <a:solidFill>
                  <a:srgbClr val="000000"/>
                </a:solidFill>
                <a:latin typeface="Arial"/>
              </a:rPr>
              <a:t>routing</a:t>
            </a:r>
            <a:r>
              <a:rPr lang="es-ES" sz="2400" b="0" i="0" dirty="0" smtClean="0">
                <a:solidFill>
                  <a:srgbClr val="000000"/>
                </a:solidFill>
                <a:latin typeface="Arial"/>
              </a:rPr>
              <a:t> puede anunciar este cambio a otros </a:t>
            </a:r>
            <a:r>
              <a:rPr lang="es-ES" sz="2400" b="0" i="0" dirty="0" err="1" smtClean="0">
                <a:solidFill>
                  <a:srgbClr val="000000"/>
                </a:solidFill>
                <a:latin typeface="Arial"/>
              </a:rPr>
              <a:t>routers</a:t>
            </a:r>
            <a:r>
              <a:rPr lang="es-ES" sz="2400" b="0" i="0" dirty="0" smtClean="0">
                <a:solidFill>
                  <a:srgbClr val="000000"/>
                </a:solidFill>
                <a:latin typeface="Arial"/>
              </a:rPr>
              <a:t>. </a:t>
            </a:r>
            <a:endParaRPr lang="es-ES" dirty="0" smtClean="0"/>
          </a:p>
        </p:txBody>
      </p:sp>
    </p:spTree>
    <p:extLst>
      <p:ext uri="{BB962C8B-B14F-4D97-AF65-F5344CB8AC3E}">
        <p14:creationId xmlns="" xmlns:p14="http://schemas.microsoft.com/office/powerpoint/2010/main" val="61212026"/>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Aspectos básicos del funcionamiento del protocolo de routing</a:t>
            </a:r>
            <a:br>
              <a:rPr lang="es-ES" sz="1800" b="1" i="0" smtClean="0">
                <a:solidFill>
                  <a:srgbClr val="708CA1"/>
                </a:solidFill>
                <a:latin typeface="Arial"/>
              </a:rPr>
            </a:br>
            <a:r>
              <a:rPr lang="es-ES" sz="2800" b="1" i="0" smtClean="0">
                <a:solidFill>
                  <a:srgbClr val="708CA1"/>
                </a:solidFill>
                <a:latin typeface="Arial"/>
              </a:rPr>
              <a:t>Arranque en frío</a:t>
            </a:r>
            <a:endParaRPr lang="es-ES" sz="2800" smtClean="0">
              <a:solidFill>
                <a:schemeClr val="accent5">
                  <a:lumMod val="75000"/>
                </a:schemeClr>
              </a:solidFill>
              <a:cs typeface="Arial" pitchFamily="34" charset="0"/>
            </a:endParaRPr>
          </a:p>
        </p:txBody>
      </p:sp>
      <p:pic>
        <p:nvPicPr>
          <p:cNvPr id="9218" name="Picture 2"/>
          <p:cNvPicPr>
            <a:picLocks noChangeAspect="1" noChangeArrowheads="1"/>
          </p:cNvPicPr>
          <p:nvPr/>
        </p:nvPicPr>
        <p:blipFill>
          <a:blip r:embed="rId3"/>
          <a:stretch>
            <a:fillRect/>
          </a:stretch>
        </p:blipFill>
        <p:spPr bwMode="auto">
          <a:xfrm>
            <a:off x="454034" y="1857829"/>
            <a:ext cx="5251425" cy="322217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Rectangle 2"/>
          <p:cNvSpPr/>
          <p:nvPr/>
        </p:nvSpPr>
        <p:spPr>
          <a:xfrm>
            <a:off x="5718629" y="988654"/>
            <a:ext cx="3265714" cy="5618461"/>
          </a:xfrm>
          <a:prstGeom prst="rect">
            <a:avLst/>
          </a:prstGeom>
        </p:spPr>
        <p:txBody>
          <a:bodyPr wrap="square">
            <a:spAutoFit/>
          </a:bodyPr>
          <a:lstStyle/>
          <a:p>
            <a:pPr marL="342900" indent="-342900" algn="l">
              <a:buFont typeface="Wingdings"/>
              <a:buChar char="§"/>
            </a:pPr>
            <a:r>
              <a:rPr lang="es-ES" sz="1900" b="0" i="0" dirty="0" smtClean="0">
                <a:solidFill>
                  <a:schemeClr val="tx1"/>
                </a:solidFill>
                <a:latin typeface="Arial"/>
                <a:ea typeface="+mn-ea"/>
                <a:cs typeface="+mn-cs"/>
              </a:rPr>
              <a:t>El R1 agrega la red 10.1.0.0 disponible a través de la interfaz FastEthernet 0/0, y 10.2.0.0 está disponible a través de la interfaz Serial 0/0/0.</a:t>
            </a:r>
          </a:p>
          <a:p>
            <a:pPr marL="342900" indent="-342900" algn="l">
              <a:buFont typeface="Wingdings"/>
              <a:buChar char="§"/>
            </a:pPr>
            <a:r>
              <a:rPr lang="es-ES" sz="1900" b="0" i="0" dirty="0" smtClean="0">
                <a:solidFill>
                  <a:schemeClr val="tx1"/>
                </a:solidFill>
                <a:latin typeface="Arial"/>
                <a:ea typeface="+mn-ea"/>
                <a:cs typeface="+mn-cs"/>
              </a:rPr>
              <a:t>El R2 agrega la red 10.2.0.0 disponible a través de la interfaz Serial 0/0/0, y 10.3.0.0 está disponible a través de la interfaz Serial 0/0/1.</a:t>
            </a:r>
          </a:p>
          <a:p>
            <a:pPr marL="342900" indent="-342900" algn="l">
              <a:buFont typeface="Wingdings"/>
              <a:buChar char="§"/>
            </a:pPr>
            <a:r>
              <a:rPr lang="es-ES" sz="1900" b="0" i="0" dirty="0" smtClean="0">
                <a:solidFill>
                  <a:schemeClr val="tx1"/>
                </a:solidFill>
                <a:latin typeface="Arial"/>
                <a:ea typeface="+mn-ea"/>
                <a:cs typeface="+mn-cs"/>
              </a:rPr>
              <a:t>El R3 agrega la red 10.3.0.0 disponible a través de la interfaz Serial 0/0/1, y 10.4.0.0 está disponible a través de la interfaz FastEthernet 0/0.</a:t>
            </a:r>
            <a:endParaRPr lang="es-ES" sz="1900" b="0" i="0" dirty="0">
              <a:solidFill>
                <a:schemeClr val="tx1"/>
              </a:solidFill>
              <a:latin typeface="Arial"/>
              <a:ea typeface="+mn-ea"/>
              <a:cs typeface="+mn-cs"/>
            </a:endParaRPr>
          </a:p>
        </p:txBody>
      </p:sp>
      <p:sp>
        <p:nvSpPr>
          <p:cNvPr id="4" name="TextBox 3"/>
          <p:cNvSpPr txBox="1"/>
          <p:nvPr/>
        </p:nvSpPr>
        <p:spPr>
          <a:xfrm>
            <a:off x="740229" y="5085348"/>
            <a:ext cx="4397827" cy="424732"/>
          </a:xfrm>
          <a:prstGeom prst="rect">
            <a:avLst/>
          </a:prstGeom>
          <a:noFill/>
        </p:spPr>
        <p:txBody>
          <a:bodyPr wrap="square" rtlCol="0">
            <a:spAutoFit/>
          </a:bodyPr>
          <a:lstStyle/>
          <a:p>
            <a:pPr algn="ctr">
              <a:lnSpc>
                <a:spcPct val="90000"/>
              </a:lnSpc>
              <a:buNone/>
            </a:pPr>
            <a:r>
              <a:rPr lang="es-ES" sz="2400" b="0" i="0" smtClean="0">
                <a:solidFill>
                  <a:schemeClr val="tx1"/>
                </a:solidFill>
                <a:latin typeface="Arial"/>
              </a:rPr>
              <a:t>Routers que ejecutan RIPv2</a:t>
            </a:r>
            <a:endParaRPr lang="es-ES"/>
          </a:p>
        </p:txBody>
      </p:sp>
    </p:spTree>
    <p:extLst>
      <p:ext uri="{BB962C8B-B14F-4D97-AF65-F5344CB8AC3E}">
        <p14:creationId xmlns="" xmlns:p14="http://schemas.microsoft.com/office/powerpoint/2010/main" val="2823779998"/>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Aspectos básicos del funcionamiento del protocolo de routing</a:t>
            </a:r>
            <a:br>
              <a:rPr lang="es-ES" sz="1800" b="1" i="0" smtClean="0">
                <a:solidFill>
                  <a:srgbClr val="708CA1"/>
                </a:solidFill>
                <a:latin typeface="Arial"/>
              </a:rPr>
            </a:br>
            <a:r>
              <a:rPr lang="es-ES" sz="2800" b="1" i="0" smtClean="0">
                <a:solidFill>
                  <a:srgbClr val="708CA1"/>
                </a:solidFill>
                <a:latin typeface="Arial"/>
              </a:rPr>
              <a:t>Detección de redes</a:t>
            </a:r>
            <a:endParaRPr lang="es-ES" sz="2800" smtClean="0">
              <a:solidFill>
                <a:schemeClr val="accent5">
                  <a:lumMod val="75000"/>
                </a:schemeClr>
              </a:solidFill>
              <a:cs typeface="Arial" pitchFamily="34" charset="0"/>
            </a:endParaRPr>
          </a:p>
        </p:txBody>
      </p:sp>
      <p:sp>
        <p:nvSpPr>
          <p:cNvPr id="3" name="Rectangle 2"/>
          <p:cNvSpPr/>
          <p:nvPr/>
        </p:nvSpPr>
        <p:spPr>
          <a:xfrm>
            <a:off x="5878286" y="1351515"/>
            <a:ext cx="3098800" cy="5632311"/>
          </a:xfrm>
          <a:prstGeom prst="rect">
            <a:avLst/>
          </a:prstGeom>
        </p:spPr>
        <p:txBody>
          <a:bodyPr wrap="square">
            <a:spAutoFit/>
          </a:bodyPr>
          <a:lstStyle/>
          <a:p>
            <a:pPr algn="l">
              <a:buNone/>
            </a:pPr>
            <a:r>
              <a:rPr lang="es-ES" sz="2000" b="0" i="0" smtClean="0">
                <a:solidFill>
                  <a:schemeClr val="tx1"/>
                </a:solidFill>
                <a:latin typeface="Arial"/>
              </a:rPr>
              <a:t>R1: </a:t>
            </a:r>
            <a:endParaRPr lang="es-ES" sz="2000" smtClean="0"/>
          </a:p>
          <a:p>
            <a:pPr marL="342900" indent="-342900" algn="l">
              <a:buFont typeface="Wingdings"/>
              <a:buChar char="§"/>
            </a:pPr>
            <a:r>
              <a:rPr lang="es-ES" sz="2000" b="0" i="0" smtClean="0">
                <a:solidFill>
                  <a:schemeClr val="tx1"/>
                </a:solidFill>
                <a:latin typeface="Arial"/>
              </a:rPr>
              <a:t>Envía una actualización acerca de la red 10.1.0.0 desde la interfaz serial 0/0/0.</a:t>
            </a:r>
            <a:endParaRPr lang="es-ES" sz="2000" smtClean="0"/>
          </a:p>
          <a:p>
            <a:pPr marL="342900" indent="-342900" algn="l">
              <a:buFont typeface="Wingdings"/>
              <a:buChar char="§"/>
            </a:pPr>
            <a:r>
              <a:rPr lang="es-ES" sz="2000" b="0" i="0" smtClean="0">
                <a:solidFill>
                  <a:schemeClr val="tx1"/>
                </a:solidFill>
                <a:latin typeface="Arial"/>
              </a:rPr>
              <a:t>Envía una actualización acerca de la red 10.2.0.0 desde la interfaz FastEthernet0/0.</a:t>
            </a:r>
            <a:endParaRPr lang="es-ES" sz="2000" smtClean="0"/>
          </a:p>
          <a:p>
            <a:pPr marL="342900" indent="-342900" algn="l">
              <a:buFont typeface="Wingdings"/>
              <a:buChar char="§"/>
            </a:pPr>
            <a:r>
              <a:rPr lang="es-ES" sz="2000" b="0" i="0" smtClean="0">
                <a:solidFill>
                  <a:schemeClr val="tx1"/>
                </a:solidFill>
                <a:latin typeface="Arial"/>
              </a:rPr>
              <a:t>Recibe una actualización de R2 sobre la red 10.3.0.0 con una métrica de 1.</a:t>
            </a:r>
            <a:endParaRPr lang="es-ES" sz="2000" smtClean="0"/>
          </a:p>
          <a:p>
            <a:pPr marL="342900" indent="-342900" algn="l">
              <a:buFont typeface="Wingdings"/>
              <a:buChar char="§"/>
            </a:pPr>
            <a:r>
              <a:rPr lang="es-ES" sz="2000" b="0" i="0" smtClean="0">
                <a:solidFill>
                  <a:schemeClr val="tx1"/>
                </a:solidFill>
                <a:latin typeface="Arial"/>
              </a:rPr>
              <a:t>Almacena la red 10.3.0.0 en la tabla de routing con una métrica de 1.</a:t>
            </a:r>
            <a:endParaRPr lang="es-ES" sz="2000" smtClean="0"/>
          </a:p>
          <a:p>
            <a:pPr algn="l">
              <a:buNone/>
            </a:pPr>
            <a:r>
              <a:rPr lang="es-ES" sz="2000" b="0" i="0" smtClean="0">
                <a:solidFill>
                  <a:schemeClr val="tx1"/>
                </a:solidFill>
                <a:latin typeface="Arial"/>
              </a:rPr>
              <a:t> </a:t>
            </a:r>
            <a:endParaRPr lang="es-ES" sz="2000"/>
          </a:p>
        </p:txBody>
      </p:sp>
      <p:sp>
        <p:nvSpPr>
          <p:cNvPr id="4" name="TextBox 3"/>
          <p:cNvSpPr txBox="1"/>
          <p:nvPr/>
        </p:nvSpPr>
        <p:spPr>
          <a:xfrm>
            <a:off x="696686" y="5510080"/>
            <a:ext cx="4441369" cy="424732"/>
          </a:xfrm>
          <a:prstGeom prst="rect">
            <a:avLst/>
          </a:prstGeom>
          <a:noFill/>
        </p:spPr>
        <p:txBody>
          <a:bodyPr wrap="square" rtlCol="0">
            <a:spAutoFit/>
          </a:bodyPr>
          <a:lstStyle/>
          <a:p>
            <a:pPr algn="ctr">
              <a:lnSpc>
                <a:spcPct val="90000"/>
              </a:lnSpc>
              <a:buNone/>
            </a:pPr>
            <a:r>
              <a:rPr lang="es-ES" sz="2400" b="0" i="0" dirty="0" smtClean="0">
                <a:solidFill>
                  <a:schemeClr val="tx1"/>
                </a:solidFill>
                <a:latin typeface="Arial"/>
              </a:rPr>
              <a:t>Routers que ejecutan RIPv2</a:t>
            </a:r>
            <a:endParaRPr lang="es-ES" dirty="0"/>
          </a:p>
        </p:txBody>
      </p:sp>
      <p:pic>
        <p:nvPicPr>
          <p:cNvPr id="10242" name="Picture 2"/>
          <p:cNvPicPr>
            <a:picLocks noChangeAspect="1" noChangeArrowheads="1"/>
          </p:cNvPicPr>
          <p:nvPr/>
        </p:nvPicPr>
        <p:blipFill>
          <a:blip r:embed="rId3"/>
          <a:stretch>
            <a:fillRect/>
          </a:stretch>
        </p:blipFill>
        <p:spPr bwMode="auto">
          <a:xfrm>
            <a:off x="347888" y="1636033"/>
            <a:ext cx="5514976" cy="381481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42541137"/>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stretch>
            <a:fillRect/>
          </a:stretch>
        </p:blipFill>
        <p:spPr bwMode="auto">
          <a:xfrm>
            <a:off x="347888" y="1636033"/>
            <a:ext cx="5514976" cy="381481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Aspectos básicos del funcionamiento del protocolo de routing</a:t>
            </a:r>
            <a:br>
              <a:rPr lang="es-ES" sz="1800" b="1" i="0" smtClean="0">
                <a:solidFill>
                  <a:srgbClr val="708CA1"/>
                </a:solidFill>
                <a:latin typeface="Arial"/>
              </a:rPr>
            </a:br>
            <a:r>
              <a:rPr lang="es-ES" sz="2800" b="1" i="0" smtClean="0">
                <a:solidFill>
                  <a:srgbClr val="708CA1"/>
                </a:solidFill>
                <a:latin typeface="Arial"/>
              </a:rPr>
              <a:t>Detección de redes</a:t>
            </a:r>
            <a:endParaRPr lang="es-ES" sz="2800" smtClean="0">
              <a:solidFill>
                <a:schemeClr val="accent5">
                  <a:lumMod val="75000"/>
                </a:schemeClr>
              </a:solidFill>
              <a:cs typeface="Arial" pitchFamily="34" charset="0"/>
            </a:endParaRPr>
          </a:p>
        </p:txBody>
      </p:sp>
      <p:sp>
        <p:nvSpPr>
          <p:cNvPr id="3" name="Rectangle 2"/>
          <p:cNvSpPr/>
          <p:nvPr/>
        </p:nvSpPr>
        <p:spPr>
          <a:xfrm>
            <a:off x="5689601" y="1078098"/>
            <a:ext cx="3410857" cy="5355312"/>
          </a:xfrm>
          <a:prstGeom prst="rect">
            <a:avLst/>
          </a:prstGeom>
        </p:spPr>
        <p:txBody>
          <a:bodyPr wrap="square">
            <a:spAutoFit/>
          </a:bodyPr>
          <a:lstStyle/>
          <a:p>
            <a:pPr algn="l">
              <a:buNone/>
            </a:pPr>
            <a:r>
              <a:rPr lang="es-ES" sz="2000" b="0" i="0" dirty="0" smtClean="0">
                <a:solidFill>
                  <a:schemeClr val="tx1"/>
                </a:solidFill>
                <a:latin typeface="Arial"/>
              </a:rPr>
              <a:t>R2: </a:t>
            </a:r>
            <a:endParaRPr lang="es-ES" sz="2000" dirty="0" smtClean="0"/>
          </a:p>
          <a:p>
            <a:pPr marL="342900" indent="-342900" algn="l">
              <a:buFont typeface="Wingdings"/>
              <a:buChar char="§"/>
            </a:pPr>
            <a:r>
              <a:rPr lang="es-ES" sz="1800" b="0" i="0" dirty="0" smtClean="0">
                <a:solidFill>
                  <a:schemeClr val="tx1"/>
                </a:solidFill>
                <a:latin typeface="Arial"/>
              </a:rPr>
              <a:t>Envía una actualización acerca de la red 10.3.0.0 desde la interfaz serial 0/0/0.</a:t>
            </a:r>
            <a:endParaRPr lang="es-ES" sz="1800" dirty="0" smtClean="0"/>
          </a:p>
          <a:p>
            <a:pPr marL="342900" indent="-342900" algn="l">
              <a:buFont typeface="Wingdings"/>
              <a:buChar char="§"/>
            </a:pPr>
            <a:r>
              <a:rPr lang="es-ES" sz="1800" b="0" i="0" dirty="0" smtClean="0">
                <a:solidFill>
                  <a:schemeClr val="tx1"/>
                </a:solidFill>
                <a:latin typeface="Arial"/>
              </a:rPr>
              <a:t>Envía una actualización acerca de la red 10.2.0.0 desde la interfaz serial 0/0/1.</a:t>
            </a:r>
            <a:endParaRPr lang="es-ES" sz="1800" dirty="0" smtClean="0"/>
          </a:p>
          <a:p>
            <a:pPr marL="342900" indent="-342900" algn="l">
              <a:buFont typeface="Wingdings"/>
              <a:buChar char="§"/>
            </a:pPr>
            <a:r>
              <a:rPr lang="es-ES" sz="1800" b="0" i="0" dirty="0" smtClean="0">
                <a:solidFill>
                  <a:schemeClr val="tx1"/>
                </a:solidFill>
                <a:latin typeface="Arial"/>
              </a:rPr>
              <a:t>Recibe una actualización de R1 sobre la red 10.1.0.0 con una métrica de 1.</a:t>
            </a:r>
            <a:endParaRPr lang="es-ES" sz="1800" dirty="0" smtClean="0"/>
          </a:p>
          <a:p>
            <a:pPr marL="342900" indent="-342900" algn="l">
              <a:buFont typeface="Wingdings"/>
              <a:buChar char="§"/>
            </a:pPr>
            <a:r>
              <a:rPr lang="es-ES" sz="1800" b="0" i="0" dirty="0" smtClean="0">
                <a:solidFill>
                  <a:schemeClr val="tx1"/>
                </a:solidFill>
                <a:latin typeface="Arial"/>
              </a:rPr>
              <a:t>Almacena la red 10.1.0.0 en la tabla de routing con una métrica de 1.</a:t>
            </a:r>
            <a:endParaRPr lang="es-ES" sz="1800" dirty="0" smtClean="0"/>
          </a:p>
          <a:p>
            <a:pPr marL="342900" indent="-342900" algn="l">
              <a:buFont typeface="Wingdings"/>
              <a:buChar char="§"/>
            </a:pPr>
            <a:r>
              <a:rPr lang="es-ES" sz="1800" b="0" i="0" dirty="0" smtClean="0">
                <a:solidFill>
                  <a:schemeClr val="tx1"/>
                </a:solidFill>
                <a:latin typeface="Arial"/>
              </a:rPr>
              <a:t>Recibe una actualización de R3 sobre la red 10.4.0.0 con una métrica de 1.</a:t>
            </a:r>
            <a:endParaRPr lang="es-ES" sz="1800" dirty="0" smtClean="0"/>
          </a:p>
          <a:p>
            <a:pPr marL="342900" indent="-342900" algn="l">
              <a:buFont typeface="Wingdings"/>
              <a:buChar char="§"/>
            </a:pPr>
            <a:r>
              <a:rPr lang="es-ES" sz="1800" b="0" i="0" dirty="0" smtClean="0">
                <a:solidFill>
                  <a:schemeClr val="tx1"/>
                </a:solidFill>
                <a:latin typeface="Arial"/>
              </a:rPr>
              <a:t>Almacena la red 10.4.0.0 en la tabla de routing con una métrica de 1.</a:t>
            </a:r>
            <a:endParaRPr lang="es-ES" sz="1800" dirty="0"/>
          </a:p>
        </p:txBody>
      </p:sp>
      <p:sp>
        <p:nvSpPr>
          <p:cNvPr id="4" name="TextBox 3"/>
          <p:cNvSpPr txBox="1"/>
          <p:nvPr/>
        </p:nvSpPr>
        <p:spPr>
          <a:xfrm>
            <a:off x="332468" y="5510080"/>
            <a:ext cx="4805588" cy="424732"/>
          </a:xfrm>
          <a:prstGeom prst="rect">
            <a:avLst/>
          </a:prstGeom>
          <a:noFill/>
        </p:spPr>
        <p:txBody>
          <a:bodyPr wrap="square" rtlCol="0">
            <a:spAutoFit/>
          </a:bodyPr>
          <a:lstStyle/>
          <a:p>
            <a:pPr algn="ctr">
              <a:lnSpc>
                <a:spcPct val="90000"/>
              </a:lnSpc>
              <a:buNone/>
            </a:pPr>
            <a:r>
              <a:rPr lang="es-ES" sz="2400" b="0" i="0" dirty="0" smtClean="0">
                <a:solidFill>
                  <a:schemeClr val="tx1"/>
                </a:solidFill>
                <a:latin typeface="Arial"/>
              </a:rPr>
              <a:t>Routers que ejecutan RIPv2</a:t>
            </a:r>
            <a:endParaRPr lang="es-ES" dirty="0"/>
          </a:p>
        </p:txBody>
      </p:sp>
    </p:spTree>
    <p:extLst>
      <p:ext uri="{BB962C8B-B14F-4D97-AF65-F5344CB8AC3E}">
        <p14:creationId xmlns="" xmlns:p14="http://schemas.microsoft.com/office/powerpoint/2010/main" val="1017454365"/>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Aspectos básicos del funcionamiento del protocolo de routing</a:t>
            </a:r>
            <a:br>
              <a:rPr lang="es-ES" sz="1800" b="1" i="0" smtClean="0">
                <a:solidFill>
                  <a:srgbClr val="708CA1"/>
                </a:solidFill>
                <a:latin typeface="Arial"/>
              </a:rPr>
            </a:br>
            <a:r>
              <a:rPr lang="es-ES" sz="2800" b="1" i="0" smtClean="0">
                <a:solidFill>
                  <a:srgbClr val="708CA1"/>
                </a:solidFill>
                <a:latin typeface="Arial"/>
              </a:rPr>
              <a:t>Detección de redes</a:t>
            </a:r>
            <a:endParaRPr lang="es-ES" sz="2800" smtClean="0">
              <a:solidFill>
                <a:schemeClr val="accent5">
                  <a:lumMod val="75000"/>
                </a:schemeClr>
              </a:solidFill>
              <a:cs typeface="Arial" pitchFamily="34" charset="0"/>
            </a:endParaRPr>
          </a:p>
        </p:txBody>
      </p:sp>
      <p:sp>
        <p:nvSpPr>
          <p:cNvPr id="3" name="Rectangle 2"/>
          <p:cNvSpPr/>
          <p:nvPr/>
        </p:nvSpPr>
        <p:spPr>
          <a:xfrm>
            <a:off x="5747657" y="770944"/>
            <a:ext cx="3113315" cy="5632311"/>
          </a:xfrm>
          <a:prstGeom prst="rect">
            <a:avLst/>
          </a:prstGeom>
        </p:spPr>
        <p:txBody>
          <a:bodyPr wrap="square">
            <a:spAutoFit/>
          </a:bodyPr>
          <a:lstStyle/>
          <a:p>
            <a:pPr algn="l">
              <a:buNone/>
            </a:pPr>
            <a:endParaRPr lang="es-ES" sz="2000" smtClean="0"/>
          </a:p>
          <a:p>
            <a:pPr algn="l">
              <a:buNone/>
            </a:pPr>
            <a:r>
              <a:rPr lang="es-ES" sz="2000" b="0" i="0" smtClean="0">
                <a:solidFill>
                  <a:schemeClr val="tx1"/>
                </a:solidFill>
                <a:latin typeface="Arial"/>
              </a:rPr>
              <a:t>R3: </a:t>
            </a:r>
            <a:endParaRPr lang="es-ES" sz="2000" smtClean="0"/>
          </a:p>
          <a:p>
            <a:pPr marL="342900" indent="-342900" algn="l">
              <a:buFont typeface="Wingdings"/>
              <a:buChar char="§"/>
            </a:pPr>
            <a:r>
              <a:rPr lang="es-ES" sz="2000" b="0" i="0" smtClean="0">
                <a:solidFill>
                  <a:schemeClr val="tx1"/>
                </a:solidFill>
                <a:latin typeface="Arial"/>
              </a:rPr>
              <a:t>Envía una actualización acerca de la red 10.4.0.0 desde la interfaz serial 0/0/1.</a:t>
            </a:r>
            <a:endParaRPr lang="es-ES" sz="2000" smtClean="0"/>
          </a:p>
          <a:p>
            <a:pPr marL="342900" indent="-342900" algn="l">
              <a:buFont typeface="Wingdings"/>
              <a:buChar char="§"/>
            </a:pPr>
            <a:r>
              <a:rPr lang="es-ES" sz="2000" b="0" i="0" smtClean="0">
                <a:solidFill>
                  <a:schemeClr val="tx1"/>
                </a:solidFill>
                <a:latin typeface="Arial"/>
              </a:rPr>
              <a:t>Envía una actualización acerca de la red 10.3.0.0 desde la interfaz FastEthernet0/0.</a:t>
            </a:r>
            <a:endParaRPr lang="es-ES" sz="2000" smtClean="0"/>
          </a:p>
          <a:p>
            <a:pPr marL="342900" indent="-342900" algn="l">
              <a:buFont typeface="Wingdings"/>
              <a:buChar char="§"/>
            </a:pPr>
            <a:r>
              <a:rPr lang="es-ES" sz="2000" b="0" i="0" smtClean="0">
                <a:solidFill>
                  <a:schemeClr val="tx1"/>
                </a:solidFill>
                <a:latin typeface="Arial"/>
              </a:rPr>
              <a:t>Recibe una actualización de R2 sobre la red 10.2.0.0 con una métrica de 1.</a:t>
            </a:r>
            <a:endParaRPr lang="es-ES" sz="2000" smtClean="0"/>
          </a:p>
          <a:p>
            <a:pPr marL="342900" indent="-342900" algn="l">
              <a:buFont typeface="Wingdings"/>
              <a:buChar char="§"/>
            </a:pPr>
            <a:r>
              <a:rPr lang="es-ES" sz="2000" b="0" i="0" smtClean="0">
                <a:solidFill>
                  <a:schemeClr val="tx1"/>
                </a:solidFill>
                <a:latin typeface="Arial"/>
              </a:rPr>
              <a:t>Almacena la red 10.2.0.0 en la tabla de routing con una métrica de 1.</a:t>
            </a:r>
            <a:endParaRPr lang="es-ES" sz="2000"/>
          </a:p>
        </p:txBody>
      </p:sp>
      <p:sp>
        <p:nvSpPr>
          <p:cNvPr id="4" name="TextBox 3"/>
          <p:cNvSpPr txBox="1"/>
          <p:nvPr/>
        </p:nvSpPr>
        <p:spPr>
          <a:xfrm>
            <a:off x="841830" y="5510080"/>
            <a:ext cx="4296226" cy="424732"/>
          </a:xfrm>
          <a:prstGeom prst="rect">
            <a:avLst/>
          </a:prstGeom>
          <a:noFill/>
        </p:spPr>
        <p:txBody>
          <a:bodyPr wrap="square" rtlCol="0">
            <a:spAutoFit/>
          </a:bodyPr>
          <a:lstStyle/>
          <a:p>
            <a:pPr algn="ctr">
              <a:lnSpc>
                <a:spcPct val="90000"/>
              </a:lnSpc>
              <a:buNone/>
            </a:pPr>
            <a:r>
              <a:rPr lang="es-ES" sz="2400" b="0" i="0" dirty="0" smtClean="0">
                <a:solidFill>
                  <a:schemeClr val="tx1"/>
                </a:solidFill>
                <a:latin typeface="Arial"/>
              </a:rPr>
              <a:t>Routers que ejecutan RIPv2</a:t>
            </a:r>
            <a:endParaRPr lang="es-ES" dirty="0"/>
          </a:p>
        </p:txBody>
      </p:sp>
      <p:pic>
        <p:nvPicPr>
          <p:cNvPr id="10242" name="Picture 2"/>
          <p:cNvPicPr>
            <a:picLocks noChangeAspect="1" noChangeArrowheads="1"/>
          </p:cNvPicPr>
          <p:nvPr/>
        </p:nvPicPr>
        <p:blipFill>
          <a:blip r:embed="rId3"/>
          <a:stretch>
            <a:fillRect/>
          </a:stretch>
        </p:blipFill>
        <p:spPr bwMode="auto">
          <a:xfrm>
            <a:off x="347888" y="1636033"/>
            <a:ext cx="5514976" cy="381481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994600184"/>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rPr>
              <a:t>Capítulo 7</a:t>
            </a:r>
            <a:endParaRPr lang="es-ES" smtClean="0">
              <a:ea typeface="ＭＳ Ｐゴシック" pitchFamily="34" charset="-128"/>
            </a:endParaRPr>
          </a:p>
        </p:txBody>
      </p:sp>
      <p:sp>
        <p:nvSpPr>
          <p:cNvPr id="6147" name="Rectangle 3"/>
          <p:cNvSpPr>
            <a:spLocks noGrp="1" noChangeArrowheads="1"/>
          </p:cNvSpPr>
          <p:nvPr>
            <p:ph idx="1"/>
          </p:nvPr>
        </p:nvSpPr>
        <p:spPr>
          <a:xfrm>
            <a:off x="747713" y="1601788"/>
            <a:ext cx="8131175" cy="4437062"/>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Arial"/>
              </a:rPr>
              <a:t>7.1 Protocolos de routing dinámico</a:t>
            </a:r>
          </a:p>
          <a:p>
            <a:pPr marL="0" indent="0" algn="l" defTabSz="814365">
              <a:spcBef>
                <a:spcPct val="50000"/>
              </a:spcBef>
              <a:spcAft>
                <a:spcPct val="0"/>
              </a:spcAft>
              <a:buNone/>
            </a:pPr>
            <a:r>
              <a:rPr lang="es-ES" sz="2400" b="0" i="0" smtClean="0">
                <a:solidFill>
                  <a:srgbClr val="000000"/>
                </a:solidFill>
                <a:latin typeface="Arial"/>
                <a:ea typeface="+mn-ea"/>
                <a:cs typeface="Arial"/>
              </a:rPr>
              <a:t>7.2 Routing dinámico vector distancia</a:t>
            </a:r>
          </a:p>
          <a:p>
            <a:pPr marL="0" indent="0" algn="l" defTabSz="814365">
              <a:spcBef>
                <a:spcPct val="50000"/>
              </a:spcBef>
              <a:spcAft>
                <a:spcPct val="0"/>
              </a:spcAft>
              <a:buNone/>
            </a:pPr>
            <a:r>
              <a:rPr lang="es-ES" sz="2400" b="0" i="0" smtClean="0">
                <a:solidFill>
                  <a:srgbClr val="000000"/>
                </a:solidFill>
                <a:latin typeface="Arial"/>
                <a:ea typeface="+mn-ea"/>
                <a:cs typeface="Arial"/>
              </a:rPr>
              <a:t>7.3 Routing RIP y RIPng</a:t>
            </a:r>
          </a:p>
          <a:p>
            <a:pPr marL="0" indent="0" algn="l" defTabSz="814365">
              <a:spcBef>
                <a:spcPct val="50000"/>
              </a:spcBef>
              <a:spcAft>
                <a:spcPct val="0"/>
              </a:spcAft>
              <a:buNone/>
            </a:pPr>
            <a:r>
              <a:rPr lang="es-ES" sz="2400" b="0" i="0" smtClean="0">
                <a:solidFill>
                  <a:srgbClr val="000000"/>
                </a:solidFill>
                <a:latin typeface="Arial"/>
                <a:ea typeface="+mn-ea"/>
                <a:cs typeface="Arial"/>
              </a:rPr>
              <a:t>7.4 Routing dinámico de estado de enlace</a:t>
            </a:r>
          </a:p>
          <a:p>
            <a:pPr marL="0" indent="0" algn="l" defTabSz="814365">
              <a:spcBef>
                <a:spcPct val="50000"/>
              </a:spcBef>
              <a:spcAft>
                <a:spcPct val="0"/>
              </a:spcAft>
              <a:buNone/>
            </a:pPr>
            <a:r>
              <a:rPr lang="es-ES" sz="2400" b="0" i="0" smtClean="0">
                <a:solidFill>
                  <a:srgbClr val="000000"/>
                </a:solidFill>
                <a:latin typeface="Arial"/>
                <a:ea typeface="+mn-ea"/>
                <a:cs typeface="Arial"/>
              </a:rPr>
              <a:t>7.5 La tabla de routing</a:t>
            </a:r>
          </a:p>
          <a:p>
            <a:pPr marL="0" indent="0" algn="l" defTabSz="814365">
              <a:spcBef>
                <a:spcPct val="50000"/>
              </a:spcBef>
              <a:spcAft>
                <a:spcPct val="0"/>
              </a:spcAft>
              <a:buNone/>
            </a:pPr>
            <a:r>
              <a:rPr lang="es-ES" sz="2400" b="0" i="0" smtClean="0">
                <a:solidFill>
                  <a:srgbClr val="000000"/>
                </a:solidFill>
                <a:latin typeface="Arial"/>
                <a:ea typeface="+mn-ea"/>
                <a:cs typeface="Arial"/>
              </a:rPr>
              <a:t>7.6 Resumen</a:t>
            </a:r>
            <a:endParaRPr lang="es-ES" sz="2400" b="0" i="0">
              <a:solidFill>
                <a:srgbClr val="000000"/>
              </a:solidFill>
              <a:latin typeface="Arial"/>
              <a:ea typeface="+mn-ea"/>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stretch>
            <a:fillRect/>
          </a:stretch>
        </p:blipFill>
        <p:spPr bwMode="auto">
          <a:xfrm>
            <a:off x="234895" y="1757712"/>
            <a:ext cx="5525008" cy="390758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dirty="0" smtClean="0">
                <a:solidFill>
                  <a:srgbClr val="708CA1"/>
                </a:solidFill>
                <a:latin typeface="Arial"/>
              </a:rPr>
              <a:t>Aspectos básicos del funcionamiento del protocolo de routing</a:t>
            </a:r>
            <a:br>
              <a:rPr lang="es-ES" sz="1800" b="1" i="0" dirty="0" smtClean="0">
                <a:solidFill>
                  <a:srgbClr val="708CA1"/>
                </a:solidFill>
                <a:latin typeface="Arial"/>
              </a:rPr>
            </a:br>
            <a:r>
              <a:rPr lang="es-ES" sz="2800" b="1" i="0" dirty="0" smtClean="0">
                <a:solidFill>
                  <a:srgbClr val="708CA1"/>
                </a:solidFill>
                <a:latin typeface="Arial"/>
              </a:rPr>
              <a:t>Intercambio de información de routing</a:t>
            </a:r>
            <a:endParaRPr lang="es-ES" sz="2800" dirty="0" smtClean="0">
              <a:solidFill>
                <a:schemeClr val="accent5">
                  <a:lumMod val="75000"/>
                </a:schemeClr>
              </a:solidFill>
              <a:cs typeface="Arial" pitchFamily="34" charset="0"/>
            </a:endParaRPr>
          </a:p>
        </p:txBody>
      </p:sp>
      <p:sp>
        <p:nvSpPr>
          <p:cNvPr id="3" name="Rectangle 2"/>
          <p:cNvSpPr/>
          <p:nvPr/>
        </p:nvSpPr>
        <p:spPr>
          <a:xfrm>
            <a:off x="5733141" y="1430118"/>
            <a:ext cx="3410857" cy="5078313"/>
          </a:xfrm>
          <a:prstGeom prst="rect">
            <a:avLst/>
          </a:prstGeom>
        </p:spPr>
        <p:txBody>
          <a:bodyPr wrap="square">
            <a:spAutoFit/>
          </a:bodyPr>
          <a:lstStyle/>
          <a:p>
            <a:pPr algn="l">
              <a:buNone/>
            </a:pPr>
            <a:r>
              <a:rPr lang="es-ES" sz="1900" b="0" i="0" dirty="0" smtClean="0">
                <a:solidFill>
                  <a:schemeClr val="tx1"/>
                </a:solidFill>
                <a:latin typeface="Arial"/>
              </a:rPr>
              <a:t>R1:</a:t>
            </a:r>
          </a:p>
          <a:p>
            <a:pPr marL="342900" indent="-342900" algn="l">
              <a:buFont typeface="Wingdings"/>
              <a:buChar char="§"/>
            </a:pPr>
            <a:r>
              <a:rPr lang="es-ES" sz="1700" b="0" i="0" dirty="0" smtClean="0">
                <a:solidFill>
                  <a:schemeClr val="tx1"/>
                </a:solidFill>
                <a:latin typeface="Arial"/>
              </a:rPr>
              <a:t>Envía una actualización acerca de la red 10. 1. 0. 0 por la interfaz Serial 0/0/0.</a:t>
            </a:r>
          </a:p>
          <a:p>
            <a:pPr marL="342900" indent="-342900" algn="l">
              <a:buFont typeface="Wingdings"/>
              <a:buChar char="§"/>
            </a:pPr>
            <a:r>
              <a:rPr lang="es-ES" sz="1700" b="0" i="0" dirty="0" smtClean="0">
                <a:solidFill>
                  <a:schemeClr val="tx1"/>
                </a:solidFill>
                <a:latin typeface="Arial"/>
              </a:rPr>
              <a:t>Envía una actualización acerca de las redes 10. 2. 0. 0 y 10. 3. 0. 0 por la interfaz FastEthernet0/0.</a:t>
            </a:r>
          </a:p>
          <a:p>
            <a:pPr marL="342900" indent="-342900" algn="l">
              <a:buFont typeface="Wingdings"/>
              <a:buChar char="§"/>
            </a:pPr>
            <a:r>
              <a:rPr lang="es-ES" sz="1700" b="0" i="0" dirty="0" smtClean="0">
                <a:solidFill>
                  <a:schemeClr val="tx1"/>
                </a:solidFill>
                <a:latin typeface="Arial"/>
              </a:rPr>
              <a:t>Recibe una actualización del R2 acerca de la red 10. 4. 0. 0 con el valor de métrica 2.</a:t>
            </a:r>
          </a:p>
          <a:p>
            <a:pPr marL="342900" indent="-342900" algn="l">
              <a:buFont typeface="Wingdings"/>
              <a:buChar char="§"/>
            </a:pPr>
            <a:r>
              <a:rPr lang="es-ES" sz="1700" b="0" i="0" dirty="0" smtClean="0">
                <a:solidFill>
                  <a:schemeClr val="tx1"/>
                </a:solidFill>
                <a:latin typeface="Arial"/>
              </a:rPr>
              <a:t>Almacena la red 10. 4. 0. 0 en la tabla de routing con el valor de métrica 2.</a:t>
            </a:r>
          </a:p>
          <a:p>
            <a:pPr marL="342900" indent="-342900" algn="l">
              <a:buFont typeface="Wingdings"/>
              <a:buChar char="§"/>
            </a:pPr>
            <a:r>
              <a:rPr lang="es-ES" sz="1700" b="0" i="0" dirty="0" smtClean="0">
                <a:solidFill>
                  <a:schemeClr val="tx1"/>
                </a:solidFill>
                <a:latin typeface="Arial"/>
              </a:rPr>
              <a:t>La misma actualización del R2 contiene información acerca de la red 10. 3. 0. 0 con el valor de métrica 1. No se produce ningún cambio, por lo que la información de routing permanece igual.</a:t>
            </a:r>
            <a:endParaRPr lang="es-ES" sz="1700" dirty="0"/>
          </a:p>
        </p:txBody>
      </p:sp>
      <p:sp>
        <p:nvSpPr>
          <p:cNvPr id="4" name="TextBox 3"/>
          <p:cNvSpPr txBox="1"/>
          <p:nvPr/>
        </p:nvSpPr>
        <p:spPr>
          <a:xfrm>
            <a:off x="508000" y="5722446"/>
            <a:ext cx="4310857" cy="424732"/>
          </a:xfrm>
          <a:prstGeom prst="rect">
            <a:avLst/>
          </a:prstGeom>
          <a:noFill/>
        </p:spPr>
        <p:txBody>
          <a:bodyPr wrap="square" rtlCol="0">
            <a:spAutoFit/>
          </a:bodyPr>
          <a:lstStyle/>
          <a:p>
            <a:pPr algn="ctr">
              <a:lnSpc>
                <a:spcPct val="90000"/>
              </a:lnSpc>
              <a:buNone/>
            </a:pPr>
            <a:r>
              <a:rPr lang="es-ES" sz="2400" b="0" i="0" smtClean="0">
                <a:solidFill>
                  <a:schemeClr val="tx1"/>
                </a:solidFill>
                <a:latin typeface="Arial"/>
              </a:rPr>
              <a:t>Routers que ejecutan RIPv2</a:t>
            </a:r>
            <a:endParaRPr lang="es-ES"/>
          </a:p>
        </p:txBody>
      </p:sp>
    </p:spTree>
    <p:extLst>
      <p:ext uri="{BB962C8B-B14F-4D97-AF65-F5344CB8AC3E}">
        <p14:creationId xmlns="" xmlns:p14="http://schemas.microsoft.com/office/powerpoint/2010/main" val="528842300"/>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Aspectos básicos del funcionamiento del protocolo de routing</a:t>
            </a:r>
            <a:br>
              <a:rPr lang="es-ES" sz="1800" b="1" i="0" smtClean="0">
                <a:solidFill>
                  <a:srgbClr val="708CA1"/>
                </a:solidFill>
                <a:latin typeface="Arial"/>
              </a:rPr>
            </a:br>
            <a:r>
              <a:rPr lang="es-ES" sz="2800" b="1" i="0" smtClean="0">
                <a:solidFill>
                  <a:srgbClr val="708CA1"/>
                </a:solidFill>
                <a:latin typeface="Arial"/>
              </a:rPr>
              <a:t>Intercambio de información de routing</a:t>
            </a:r>
            <a:endParaRPr lang="es-ES" sz="2800" smtClean="0">
              <a:solidFill>
                <a:schemeClr val="accent5">
                  <a:lumMod val="75000"/>
                </a:schemeClr>
              </a:solidFill>
              <a:cs typeface="Arial" pitchFamily="34" charset="0"/>
            </a:endParaRPr>
          </a:p>
        </p:txBody>
      </p:sp>
      <p:sp>
        <p:nvSpPr>
          <p:cNvPr id="3" name="Rectangle 2"/>
          <p:cNvSpPr/>
          <p:nvPr/>
        </p:nvSpPr>
        <p:spPr>
          <a:xfrm>
            <a:off x="5718629" y="1488041"/>
            <a:ext cx="3425371" cy="5078313"/>
          </a:xfrm>
          <a:prstGeom prst="rect">
            <a:avLst/>
          </a:prstGeom>
        </p:spPr>
        <p:txBody>
          <a:bodyPr wrap="square">
            <a:spAutoFit/>
          </a:bodyPr>
          <a:lstStyle/>
          <a:p>
            <a:pPr algn="l">
              <a:buNone/>
            </a:pPr>
            <a:r>
              <a:rPr lang="es-ES" sz="1900" b="0" i="0" dirty="0" smtClean="0">
                <a:solidFill>
                  <a:schemeClr val="tx1"/>
                </a:solidFill>
                <a:latin typeface="Arial"/>
              </a:rPr>
              <a:t>R2:</a:t>
            </a:r>
          </a:p>
          <a:p>
            <a:pPr marL="342900" indent="-342900" algn="l">
              <a:buFont typeface="Wingdings"/>
              <a:buChar char="§"/>
            </a:pPr>
            <a:r>
              <a:rPr lang="es-ES" sz="1700" b="0" i="0" dirty="0" smtClean="0">
                <a:solidFill>
                  <a:schemeClr val="tx1"/>
                </a:solidFill>
                <a:latin typeface="Arial"/>
              </a:rPr>
              <a:t>Envía una actualización acerca de las redes 10. 3. 0. 0 y 10. 4. 0. 0 por la interfaz Serial 0/0/0.</a:t>
            </a:r>
          </a:p>
          <a:p>
            <a:pPr marL="342900" indent="-342900" algn="l">
              <a:buFont typeface="Wingdings"/>
              <a:buChar char="§"/>
            </a:pPr>
            <a:r>
              <a:rPr lang="es-ES" sz="1700" b="0" i="0" dirty="0" smtClean="0">
                <a:solidFill>
                  <a:schemeClr val="tx1"/>
                </a:solidFill>
                <a:latin typeface="Arial"/>
              </a:rPr>
              <a:t>Envía una actualización acerca de las redes 10. 1. 0. 0 y 10. 2. 0. 0 desde la interfaz serial 1/0/0.</a:t>
            </a:r>
          </a:p>
          <a:p>
            <a:pPr marL="342900" indent="-342900" algn="l">
              <a:buFont typeface="Wingdings"/>
              <a:buChar char="§"/>
            </a:pPr>
            <a:r>
              <a:rPr lang="es-ES" sz="1700" b="0" i="0" dirty="0" smtClean="0">
                <a:solidFill>
                  <a:schemeClr val="tx1"/>
                </a:solidFill>
                <a:latin typeface="Arial"/>
              </a:rPr>
              <a:t>Recibe una actualización de R1 acerca de la red 10. 1. 0. 0. No se produce ningún cambio; por lo tanto, la información de routing sigue siendo la misma.</a:t>
            </a:r>
          </a:p>
          <a:p>
            <a:pPr marL="342900" indent="-342900" algn="l">
              <a:buFont typeface="Wingdings"/>
              <a:buChar char="§"/>
            </a:pPr>
            <a:r>
              <a:rPr lang="es-ES" sz="1700" b="0" i="0" dirty="0" smtClean="0">
                <a:solidFill>
                  <a:schemeClr val="tx1"/>
                </a:solidFill>
                <a:latin typeface="Arial"/>
              </a:rPr>
              <a:t>Recibe una actualización de R3 acerca de la red 10. 4. 0. 0. No se produce ningún cambio; por lo tanto, la información de routing sigue siendo la misma.</a:t>
            </a:r>
            <a:endParaRPr lang="es-ES" sz="1700" dirty="0"/>
          </a:p>
        </p:txBody>
      </p:sp>
      <p:sp>
        <p:nvSpPr>
          <p:cNvPr id="4" name="TextBox 3"/>
          <p:cNvSpPr txBox="1"/>
          <p:nvPr/>
        </p:nvSpPr>
        <p:spPr>
          <a:xfrm>
            <a:off x="625022" y="5510080"/>
            <a:ext cx="4760684" cy="424732"/>
          </a:xfrm>
          <a:prstGeom prst="rect">
            <a:avLst/>
          </a:prstGeom>
          <a:noFill/>
        </p:spPr>
        <p:txBody>
          <a:bodyPr wrap="square" rtlCol="0">
            <a:spAutoFit/>
          </a:bodyPr>
          <a:lstStyle/>
          <a:p>
            <a:pPr algn="ctr">
              <a:lnSpc>
                <a:spcPct val="90000"/>
              </a:lnSpc>
              <a:buNone/>
            </a:pPr>
            <a:r>
              <a:rPr lang="es-ES" sz="2400" b="0" i="0" dirty="0" err="1" smtClean="0">
                <a:solidFill>
                  <a:schemeClr val="tx1"/>
                </a:solidFill>
                <a:latin typeface="Arial"/>
              </a:rPr>
              <a:t>Routers</a:t>
            </a:r>
            <a:r>
              <a:rPr lang="es-ES" sz="2400" b="0" i="0" dirty="0" smtClean="0">
                <a:solidFill>
                  <a:schemeClr val="tx1"/>
                </a:solidFill>
                <a:latin typeface="Arial"/>
              </a:rPr>
              <a:t> que ejecutan RIPv2</a:t>
            </a:r>
            <a:endParaRPr lang="es-ES" dirty="0"/>
          </a:p>
        </p:txBody>
      </p:sp>
      <p:pic>
        <p:nvPicPr>
          <p:cNvPr id="11266" name="Picture 2"/>
          <p:cNvPicPr>
            <a:picLocks noChangeAspect="1" noChangeArrowheads="1"/>
          </p:cNvPicPr>
          <p:nvPr/>
        </p:nvPicPr>
        <p:blipFill>
          <a:blip r:embed="rId3"/>
          <a:stretch>
            <a:fillRect/>
          </a:stretch>
        </p:blipFill>
        <p:spPr bwMode="auto">
          <a:xfrm>
            <a:off x="302586" y="1656863"/>
            <a:ext cx="5448138" cy="385321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623209296"/>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Aspectos básicos del funcionamiento del protocolo de routing</a:t>
            </a:r>
            <a:br>
              <a:rPr lang="es-ES" sz="1800" b="1" i="0" smtClean="0">
                <a:solidFill>
                  <a:srgbClr val="708CA1"/>
                </a:solidFill>
                <a:latin typeface="Arial"/>
              </a:rPr>
            </a:br>
            <a:r>
              <a:rPr lang="es-ES" sz="2800" b="1" i="0" smtClean="0">
                <a:solidFill>
                  <a:srgbClr val="708CA1"/>
                </a:solidFill>
                <a:latin typeface="Arial"/>
              </a:rPr>
              <a:t>Intercambio de información de routing</a:t>
            </a:r>
            <a:endParaRPr lang="es-ES" sz="2800" smtClean="0">
              <a:solidFill>
                <a:schemeClr val="accent5">
                  <a:lumMod val="75000"/>
                </a:schemeClr>
              </a:solidFill>
              <a:cs typeface="Arial" pitchFamily="34" charset="0"/>
            </a:endParaRPr>
          </a:p>
        </p:txBody>
      </p:sp>
      <p:sp>
        <p:nvSpPr>
          <p:cNvPr id="3" name="Rectangle 2"/>
          <p:cNvSpPr/>
          <p:nvPr/>
        </p:nvSpPr>
        <p:spPr>
          <a:xfrm>
            <a:off x="5842000" y="1368061"/>
            <a:ext cx="3302000" cy="5313762"/>
          </a:xfrm>
          <a:prstGeom prst="rect">
            <a:avLst/>
          </a:prstGeom>
        </p:spPr>
        <p:txBody>
          <a:bodyPr wrap="square">
            <a:spAutoFit/>
          </a:bodyPr>
          <a:lstStyle/>
          <a:p>
            <a:pPr algn="l">
              <a:buNone/>
            </a:pPr>
            <a:r>
              <a:rPr lang="es-ES" sz="1900" b="0" i="0" dirty="0" smtClean="0">
                <a:solidFill>
                  <a:schemeClr val="tx1"/>
                </a:solidFill>
                <a:latin typeface="Arial"/>
                <a:ea typeface="+mn-ea"/>
                <a:cs typeface="+mn-cs"/>
              </a:rPr>
              <a:t>R3:</a:t>
            </a:r>
          </a:p>
          <a:p>
            <a:pPr marL="342900" indent="-342900" algn="l">
              <a:buFont typeface="Wingdings"/>
              <a:buChar char="§"/>
            </a:pPr>
            <a:r>
              <a:rPr lang="es-ES" sz="1700" b="0" i="0" dirty="0" smtClean="0">
                <a:solidFill>
                  <a:schemeClr val="tx1"/>
                </a:solidFill>
                <a:latin typeface="Arial"/>
                <a:ea typeface="+mn-ea"/>
                <a:cs typeface="+mn-cs"/>
              </a:rPr>
              <a:t>Envía una actualización acerca de la red 10. 4. 0. 0 desde la interfaz serial 1/0/0.</a:t>
            </a:r>
          </a:p>
          <a:p>
            <a:pPr marL="342900" indent="-342900" algn="l">
              <a:buFont typeface="Wingdings"/>
              <a:buChar char="§"/>
            </a:pPr>
            <a:r>
              <a:rPr lang="es-ES" sz="1700" b="0" i="0" dirty="0" smtClean="0">
                <a:solidFill>
                  <a:schemeClr val="tx1"/>
                </a:solidFill>
                <a:latin typeface="Arial"/>
                <a:ea typeface="+mn-ea"/>
                <a:cs typeface="+mn-cs"/>
              </a:rPr>
              <a:t>Envía una actualización acerca de las redes 10. 2. 0. 0 y 10. 3. 0. 0 por la interfaz FastEthernet0/0.</a:t>
            </a:r>
          </a:p>
          <a:p>
            <a:pPr marL="342900" indent="-342900" algn="l">
              <a:buFont typeface="Wingdings"/>
              <a:buChar char="§"/>
            </a:pPr>
            <a:r>
              <a:rPr lang="es-ES" sz="1700" b="0" i="0" dirty="0" smtClean="0">
                <a:solidFill>
                  <a:schemeClr val="tx1"/>
                </a:solidFill>
                <a:latin typeface="Arial"/>
                <a:ea typeface="+mn-ea"/>
                <a:cs typeface="+mn-cs"/>
              </a:rPr>
              <a:t>Recibe una actualización del R2 acerca de la red 10. 1. 0. 0 con el valor de métrica 2.</a:t>
            </a:r>
          </a:p>
          <a:p>
            <a:pPr marL="342900" indent="-342900" algn="l">
              <a:buFont typeface="Wingdings"/>
              <a:buChar char="§"/>
            </a:pPr>
            <a:r>
              <a:rPr lang="es-ES" sz="1700" b="0" i="0" dirty="0" smtClean="0">
                <a:solidFill>
                  <a:schemeClr val="tx1"/>
                </a:solidFill>
                <a:latin typeface="Arial"/>
                <a:ea typeface="+mn-ea"/>
                <a:cs typeface="+mn-cs"/>
              </a:rPr>
              <a:t>Almacena la red 10. 1. 0. 0 en la tabla de routing con el valor de métrica 2.</a:t>
            </a:r>
          </a:p>
          <a:p>
            <a:pPr marL="342900" indent="-342900" algn="l">
              <a:buFont typeface="Wingdings"/>
              <a:buChar char="§"/>
            </a:pPr>
            <a:r>
              <a:rPr lang="es-ES" sz="1700" b="0" i="0" dirty="0" smtClean="0">
                <a:solidFill>
                  <a:schemeClr val="tx1"/>
                </a:solidFill>
                <a:latin typeface="Arial"/>
                <a:ea typeface="+mn-ea"/>
                <a:cs typeface="+mn-cs"/>
              </a:rPr>
              <a:t>La misma actualización del R2 contiene información acerca de la red 10. 2. 0. 0 con el valor de métrica 1. No se produce ningún cambio; por lo tanto, la información de routing sigue siendo la misma.</a:t>
            </a:r>
            <a:endParaRPr lang="es-ES" sz="1700" b="0" i="0" dirty="0">
              <a:solidFill>
                <a:schemeClr val="tx1"/>
              </a:solidFill>
              <a:latin typeface="Arial"/>
              <a:ea typeface="+mn-ea"/>
              <a:cs typeface="+mn-cs"/>
            </a:endParaRPr>
          </a:p>
        </p:txBody>
      </p:sp>
      <p:sp>
        <p:nvSpPr>
          <p:cNvPr id="4" name="TextBox 3"/>
          <p:cNvSpPr txBox="1"/>
          <p:nvPr/>
        </p:nvSpPr>
        <p:spPr>
          <a:xfrm>
            <a:off x="798284" y="5388619"/>
            <a:ext cx="4307001" cy="424732"/>
          </a:xfrm>
          <a:prstGeom prst="rect">
            <a:avLst/>
          </a:prstGeom>
          <a:noFill/>
        </p:spPr>
        <p:txBody>
          <a:bodyPr wrap="square" rtlCol="0">
            <a:spAutoFit/>
          </a:bodyPr>
          <a:lstStyle/>
          <a:p>
            <a:pPr algn="ctr">
              <a:lnSpc>
                <a:spcPct val="90000"/>
              </a:lnSpc>
              <a:buNone/>
            </a:pPr>
            <a:r>
              <a:rPr lang="es-ES" sz="2400" b="0" i="0" smtClean="0">
                <a:solidFill>
                  <a:schemeClr val="tx1"/>
                </a:solidFill>
                <a:latin typeface="Arial"/>
              </a:rPr>
              <a:t>Routers que ejecutan RIPv2</a:t>
            </a:r>
            <a:endParaRPr lang="es-ES"/>
          </a:p>
        </p:txBody>
      </p:sp>
      <p:pic>
        <p:nvPicPr>
          <p:cNvPr id="11266" name="Picture 2"/>
          <p:cNvPicPr>
            <a:picLocks noChangeAspect="1" noChangeArrowheads="1"/>
          </p:cNvPicPr>
          <p:nvPr/>
        </p:nvPicPr>
        <p:blipFill>
          <a:blip r:embed="rId3"/>
          <a:stretch>
            <a:fillRect/>
          </a:stretch>
        </p:blipFill>
        <p:spPr bwMode="auto">
          <a:xfrm>
            <a:off x="495927" y="1629314"/>
            <a:ext cx="5270834" cy="372781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900102120"/>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Aspectos básicos del funcionamiento del protocolo de routing</a:t>
            </a:r>
            <a:br>
              <a:rPr lang="es-ES" sz="1800" b="1" i="0" smtClean="0">
                <a:solidFill>
                  <a:srgbClr val="708CA1"/>
                </a:solidFill>
                <a:latin typeface="Arial"/>
              </a:rPr>
            </a:br>
            <a:r>
              <a:rPr lang="es-ES" sz="2800" b="1" i="0" smtClean="0">
                <a:solidFill>
                  <a:srgbClr val="708CA1"/>
                </a:solidFill>
                <a:latin typeface="Arial"/>
              </a:rPr>
              <a:t>Cómo se logra la convergencia</a:t>
            </a:r>
            <a:endParaRPr lang="es-ES" sz="2800" smtClean="0">
              <a:solidFill>
                <a:schemeClr val="accent5">
                  <a:lumMod val="75000"/>
                </a:schemeClr>
              </a:solidFill>
              <a:cs typeface="Arial" pitchFamily="34" charset="0"/>
            </a:endParaRPr>
          </a:p>
        </p:txBody>
      </p:sp>
      <p:sp>
        <p:nvSpPr>
          <p:cNvPr id="3" name="Rectangle 2"/>
          <p:cNvSpPr/>
          <p:nvPr/>
        </p:nvSpPr>
        <p:spPr>
          <a:xfrm>
            <a:off x="377371" y="1543051"/>
            <a:ext cx="8360229" cy="5078313"/>
          </a:xfrm>
          <a:prstGeom prst="rect">
            <a:avLst/>
          </a:prstGeom>
        </p:spPr>
        <p:txBody>
          <a:bodyPr wrap="square">
            <a:spAutoFit/>
          </a:bodyPr>
          <a:lstStyle/>
          <a:p>
            <a:pPr marL="342900" indent="-342900" algn="l">
              <a:buFont typeface="Wingdings"/>
              <a:buChar char="§"/>
            </a:pPr>
            <a:r>
              <a:rPr lang="es-ES" sz="2000" b="0" i="0" dirty="0" smtClean="0">
                <a:solidFill>
                  <a:schemeClr val="tx1"/>
                </a:solidFill>
                <a:latin typeface="Arial"/>
              </a:rPr>
              <a:t>La red converge cuando todos los routers tienen información completa y precisa sobre toda la red.</a:t>
            </a:r>
          </a:p>
          <a:p>
            <a:pPr marL="342900" indent="-342900" algn="l">
              <a:buFont typeface="Wingdings"/>
              <a:buChar char="§"/>
            </a:pPr>
            <a:endParaRPr lang="es-ES" sz="2000" dirty="0" smtClean="0"/>
          </a:p>
          <a:p>
            <a:pPr marL="342900" indent="-342900" algn="l">
              <a:buFont typeface="Wingdings"/>
              <a:buChar char="§"/>
            </a:pPr>
            <a:r>
              <a:rPr lang="es-ES" sz="2000" b="0" i="0" dirty="0" smtClean="0">
                <a:solidFill>
                  <a:schemeClr val="tx1"/>
                </a:solidFill>
                <a:latin typeface="Arial"/>
              </a:rPr>
              <a:t>El tiempo de convergencia es el tiempo que los routers tardan en compartir información, calcular las mejores rutas y actualizar sus tablas de routing.</a:t>
            </a:r>
          </a:p>
          <a:p>
            <a:pPr marL="342900" indent="-342900" algn="l">
              <a:buFont typeface="Wingdings"/>
              <a:buChar char="§"/>
            </a:pPr>
            <a:endParaRPr lang="es-ES" sz="2000" dirty="0" smtClean="0"/>
          </a:p>
          <a:p>
            <a:pPr marL="342900" indent="-342900" algn="l">
              <a:buFont typeface="Wingdings"/>
              <a:buChar char="§"/>
            </a:pPr>
            <a:r>
              <a:rPr lang="es-ES" sz="2000" b="0" i="0" dirty="0" smtClean="0">
                <a:solidFill>
                  <a:schemeClr val="tx1"/>
                </a:solidFill>
                <a:latin typeface="Arial"/>
              </a:rPr>
              <a:t>Una red no es completamente operativa hasta que haya convergido.</a:t>
            </a:r>
            <a:endParaRPr lang="es-ES" sz="2000" dirty="0" smtClean="0"/>
          </a:p>
          <a:p>
            <a:pPr algn="l">
              <a:buNone/>
            </a:pPr>
            <a:r>
              <a:rPr lang="es-ES" sz="2000" b="0" i="0" dirty="0" smtClean="0">
                <a:solidFill>
                  <a:schemeClr val="tx1"/>
                </a:solidFill>
                <a:latin typeface="Arial"/>
              </a:rPr>
              <a:t> </a:t>
            </a:r>
            <a:endParaRPr lang="es-ES" sz="2000" dirty="0" smtClean="0"/>
          </a:p>
          <a:p>
            <a:pPr marL="342900" indent="-342900" algn="l">
              <a:buFont typeface="Wingdings"/>
              <a:buChar char="§"/>
            </a:pPr>
            <a:r>
              <a:rPr lang="es-ES" sz="2000" b="0" i="0" dirty="0" smtClean="0">
                <a:solidFill>
                  <a:schemeClr val="tx1"/>
                </a:solidFill>
                <a:latin typeface="Arial"/>
              </a:rPr>
              <a:t>Las propiedades de convergencia incluyen la velocidad de propagación de la información de routing y el cálculo de los caminos óptimos. La velocidad de propagación se refiere al tiempo que tardan los routers dentro de la red en reenviar la información de routing.  </a:t>
            </a:r>
            <a:endParaRPr lang="es-ES" sz="2000" dirty="0" smtClean="0"/>
          </a:p>
          <a:p>
            <a:pPr marL="342900" indent="-342900" algn="l">
              <a:buFont typeface="Wingdings"/>
              <a:buChar char="§"/>
            </a:pPr>
            <a:endParaRPr lang="es-ES" sz="2000" dirty="0" smtClean="0"/>
          </a:p>
          <a:p>
            <a:pPr marL="342900" indent="-342900" algn="l">
              <a:buFont typeface="Wingdings"/>
              <a:buChar char="§"/>
            </a:pPr>
            <a:r>
              <a:rPr lang="es-ES" sz="2000" b="0" i="0" dirty="0" smtClean="0">
                <a:solidFill>
                  <a:schemeClr val="tx1"/>
                </a:solidFill>
                <a:latin typeface="Arial"/>
              </a:rPr>
              <a:t>Generalmente, los protocolos más antiguos, como RIP, tienen una convergencia lenta, mientras que los protocolos modernos, como EIGRP y OSPF, la realizan más rápidamente.  </a:t>
            </a:r>
            <a:endParaRPr lang="es-ES" sz="2000" dirty="0" smtClean="0"/>
          </a:p>
          <a:p>
            <a:pPr algn="l">
              <a:buNone/>
            </a:pPr>
            <a:r>
              <a:rPr lang="es-ES" sz="2000" b="0" i="0" dirty="0" smtClean="0">
                <a:solidFill>
                  <a:schemeClr val="tx1"/>
                </a:solidFill>
                <a:latin typeface="Arial"/>
              </a:rPr>
              <a:t> </a:t>
            </a:r>
            <a:endParaRPr lang="es-ES" sz="2000" dirty="0"/>
          </a:p>
        </p:txBody>
      </p:sp>
    </p:spTree>
    <p:extLst>
      <p:ext uri="{BB962C8B-B14F-4D97-AF65-F5344CB8AC3E}">
        <p14:creationId xmlns="" xmlns:p14="http://schemas.microsoft.com/office/powerpoint/2010/main" val="2698378927"/>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Tipos de protocolos de routing</a:t>
            </a:r>
            <a:br>
              <a:rPr lang="es-ES" sz="1800" b="1" i="0" smtClean="0">
                <a:solidFill>
                  <a:srgbClr val="708CA1"/>
                </a:solidFill>
                <a:latin typeface="Arial"/>
              </a:rPr>
            </a:br>
            <a:r>
              <a:rPr lang="es-ES" sz="2800" b="1" i="0" smtClean="0">
                <a:solidFill>
                  <a:srgbClr val="708CA1"/>
                </a:solidFill>
                <a:latin typeface="Arial"/>
              </a:rPr>
              <a:t>Clasificación de los protocolos de routing</a:t>
            </a:r>
            <a:endParaRPr lang="es-ES" sz="2800" smtClean="0">
              <a:solidFill>
                <a:schemeClr val="accent5">
                  <a:lumMod val="75000"/>
                </a:schemeClr>
              </a:solidFill>
              <a:cs typeface="Arial" pitchFamily="34" charset="0"/>
            </a:endParaRPr>
          </a:p>
        </p:txBody>
      </p:sp>
      <p:pic>
        <p:nvPicPr>
          <p:cNvPr id="12290" name="Picture 2"/>
          <p:cNvPicPr>
            <a:picLocks noChangeAspect="1" noChangeArrowheads="1"/>
          </p:cNvPicPr>
          <p:nvPr/>
        </p:nvPicPr>
        <p:blipFill>
          <a:blip r:embed="rId3"/>
          <a:stretch>
            <a:fillRect/>
          </a:stretch>
        </p:blipFill>
        <p:spPr bwMode="auto">
          <a:xfrm>
            <a:off x="1268008" y="1436234"/>
            <a:ext cx="5954842" cy="516249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800199621"/>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ea typeface="+mj-ea"/>
                <a:cs typeface="+mj-cs"/>
              </a:rPr>
              <a:t>Tipos de protocolos de routing</a:t>
            </a:r>
            <a:br>
              <a:rPr lang="es-ES" sz="1800" b="1" i="0" smtClean="0">
                <a:solidFill>
                  <a:srgbClr val="708CA1"/>
                </a:solidFill>
                <a:latin typeface="Arial"/>
                <a:ea typeface="+mj-ea"/>
                <a:cs typeface="+mj-cs"/>
              </a:rPr>
            </a:br>
            <a:r>
              <a:rPr lang="es-ES" sz="2800" b="1" i="0" smtClean="0">
                <a:solidFill>
                  <a:srgbClr val="708CA1"/>
                </a:solidFill>
                <a:latin typeface="Arial"/>
                <a:ea typeface="+mj-ea"/>
                <a:cs typeface="+mj-cs"/>
              </a:rPr>
              <a:t>Protocolos de routing IGP y EGP</a:t>
            </a:r>
            <a:endParaRPr lang="es-ES" sz="2800" b="1" i="0">
              <a:solidFill>
                <a:srgbClr val="708CA1"/>
              </a:solidFill>
              <a:latin typeface="Arial"/>
              <a:ea typeface="+mj-ea"/>
              <a:cs typeface="+mj-cs"/>
            </a:endParaRPr>
          </a:p>
        </p:txBody>
      </p:sp>
      <p:pic>
        <p:nvPicPr>
          <p:cNvPr id="13314" name="Picture 2"/>
          <p:cNvPicPr>
            <a:picLocks noChangeAspect="1" noChangeArrowheads="1"/>
          </p:cNvPicPr>
          <p:nvPr/>
        </p:nvPicPr>
        <p:blipFill>
          <a:blip r:embed="rId3"/>
          <a:stretch>
            <a:fillRect/>
          </a:stretch>
        </p:blipFill>
        <p:spPr bwMode="auto">
          <a:xfrm>
            <a:off x="0" y="1723083"/>
            <a:ext cx="6078315" cy="45280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extBox 1"/>
          <p:cNvSpPr txBox="1"/>
          <p:nvPr/>
        </p:nvSpPr>
        <p:spPr>
          <a:xfrm>
            <a:off x="6037942" y="1436918"/>
            <a:ext cx="2963213" cy="4708981"/>
          </a:xfrm>
          <a:prstGeom prst="rect">
            <a:avLst/>
          </a:prstGeom>
          <a:noFill/>
        </p:spPr>
        <p:txBody>
          <a:bodyPr wrap="square" rtlCol="0">
            <a:spAutoFit/>
          </a:bodyPr>
          <a:lstStyle/>
          <a:p>
            <a:pPr algn="l">
              <a:lnSpc>
                <a:spcPct val="100000"/>
              </a:lnSpc>
              <a:buNone/>
            </a:pPr>
            <a:r>
              <a:rPr lang="es-ES" sz="2000" b="1" i="0" dirty="0" smtClean="0">
                <a:solidFill>
                  <a:schemeClr val="tx1"/>
                </a:solidFill>
                <a:latin typeface="Arial"/>
              </a:rPr>
              <a:t>Protocolos de gateway interior (IGP): </a:t>
            </a:r>
            <a:r>
              <a:rPr lang="es-ES" sz="2000" b="0" i="0" dirty="0" smtClean="0">
                <a:solidFill>
                  <a:schemeClr val="tx1"/>
                </a:solidFill>
                <a:latin typeface="Arial"/>
              </a:rPr>
              <a:t> </a:t>
            </a:r>
            <a:endParaRPr lang="es-ES" sz="2000" dirty="0" smtClean="0"/>
          </a:p>
          <a:p>
            <a:pPr marL="342900" indent="-342900" algn="l">
              <a:lnSpc>
                <a:spcPct val="100000"/>
              </a:lnSpc>
              <a:buFont typeface="Wingdings"/>
              <a:buChar char="§"/>
            </a:pPr>
            <a:r>
              <a:rPr lang="es-ES" sz="2000" b="0" i="0" dirty="0" smtClean="0">
                <a:solidFill>
                  <a:schemeClr val="tx1"/>
                </a:solidFill>
                <a:latin typeface="Arial"/>
              </a:rPr>
              <a:t>Se utilizan para el routing dentro de una AS.</a:t>
            </a:r>
          </a:p>
          <a:p>
            <a:pPr marL="342900" indent="-342900" algn="l">
              <a:lnSpc>
                <a:spcPct val="100000"/>
              </a:lnSpc>
              <a:buFont typeface="Wingdings"/>
              <a:buChar char="§"/>
            </a:pPr>
            <a:r>
              <a:rPr lang="es-ES" sz="2000" b="0" i="0" dirty="0" smtClean="0">
                <a:solidFill>
                  <a:schemeClr val="tx1"/>
                </a:solidFill>
                <a:latin typeface="Arial"/>
              </a:rPr>
              <a:t>Incluyen RIP, EIGRP, OSPF e IS-IS.</a:t>
            </a:r>
            <a:endParaRPr lang="es-ES" sz="2000" dirty="0" smtClean="0"/>
          </a:p>
          <a:p>
            <a:pPr algn="l">
              <a:lnSpc>
                <a:spcPct val="100000"/>
              </a:lnSpc>
              <a:buNone/>
            </a:pPr>
            <a:r>
              <a:rPr lang="es-ES" sz="2000" b="1" i="0" dirty="0" smtClean="0">
                <a:solidFill>
                  <a:schemeClr val="tx1"/>
                </a:solidFill>
                <a:latin typeface="Arial"/>
              </a:rPr>
              <a:t>Protocolos de gateway exterior (EGP): </a:t>
            </a:r>
            <a:r>
              <a:rPr lang="es-ES" sz="2000" b="0" i="0" dirty="0" smtClean="0">
                <a:solidFill>
                  <a:schemeClr val="tx1"/>
                </a:solidFill>
                <a:latin typeface="Arial"/>
              </a:rPr>
              <a:t> </a:t>
            </a:r>
            <a:endParaRPr lang="es-ES" sz="2000" dirty="0" smtClean="0"/>
          </a:p>
          <a:p>
            <a:pPr marL="342900" indent="-342900" algn="l">
              <a:lnSpc>
                <a:spcPct val="100000"/>
              </a:lnSpc>
              <a:buFont typeface="Wingdings"/>
              <a:buChar char="§"/>
            </a:pPr>
            <a:r>
              <a:rPr lang="es-ES" sz="2000" b="0" i="0" dirty="0" smtClean="0">
                <a:solidFill>
                  <a:schemeClr val="tx1"/>
                </a:solidFill>
                <a:latin typeface="Arial"/>
              </a:rPr>
              <a:t>Se utilizan para el routing entre AS.</a:t>
            </a:r>
          </a:p>
          <a:p>
            <a:pPr marL="342900" indent="-342900" algn="l">
              <a:lnSpc>
                <a:spcPct val="100000"/>
              </a:lnSpc>
              <a:buFont typeface="Wingdings"/>
              <a:buChar char="§"/>
            </a:pPr>
            <a:r>
              <a:rPr lang="es-ES" sz="2000" b="0" i="0" dirty="0" smtClean="0">
                <a:solidFill>
                  <a:schemeClr val="tx1"/>
                </a:solidFill>
                <a:latin typeface="Arial"/>
              </a:rPr>
              <a:t>Es el protocolo de routing oficial que utiliza Internet.</a:t>
            </a:r>
            <a:endParaRPr lang="es-ES" sz="2000" dirty="0" smtClean="0"/>
          </a:p>
          <a:p>
            <a:pPr algn="l">
              <a:lnSpc>
                <a:spcPct val="100000"/>
              </a:lnSpc>
              <a:buNone/>
            </a:pPr>
            <a:endParaRPr lang="es-ES" sz="2000" dirty="0"/>
          </a:p>
        </p:txBody>
      </p:sp>
    </p:spTree>
    <p:extLst>
      <p:ext uri="{BB962C8B-B14F-4D97-AF65-F5344CB8AC3E}">
        <p14:creationId xmlns="" xmlns:p14="http://schemas.microsoft.com/office/powerpoint/2010/main" val="1550719312"/>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stretch>
            <a:fillRect/>
          </a:stretch>
        </p:blipFill>
        <p:spPr bwMode="auto">
          <a:xfrm>
            <a:off x="56268" y="1756227"/>
            <a:ext cx="5888792" cy="328022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Tipos de protocolos de routing</a:t>
            </a:r>
            <a:br>
              <a:rPr lang="es-ES" sz="1800" b="1" i="0" smtClean="0">
                <a:solidFill>
                  <a:srgbClr val="708CA1"/>
                </a:solidFill>
                <a:latin typeface="Arial"/>
              </a:rPr>
            </a:br>
            <a:r>
              <a:rPr lang="es-ES" sz="2800" b="1" i="0" smtClean="0">
                <a:solidFill>
                  <a:srgbClr val="708CA1"/>
                </a:solidFill>
                <a:latin typeface="Arial"/>
              </a:rPr>
              <a:t>Protocolos de routing vector distancia</a:t>
            </a:r>
            <a:endParaRPr lang="es-ES" sz="2800"/>
          </a:p>
        </p:txBody>
      </p:sp>
      <p:sp>
        <p:nvSpPr>
          <p:cNvPr id="2" name="TextBox 1"/>
          <p:cNvSpPr txBox="1"/>
          <p:nvPr/>
        </p:nvSpPr>
        <p:spPr>
          <a:xfrm>
            <a:off x="5660571" y="1640113"/>
            <a:ext cx="3251200" cy="4401205"/>
          </a:xfrm>
          <a:prstGeom prst="rect">
            <a:avLst/>
          </a:prstGeom>
          <a:noFill/>
        </p:spPr>
        <p:txBody>
          <a:bodyPr wrap="square" rtlCol="0">
            <a:spAutoFit/>
          </a:bodyPr>
          <a:lstStyle/>
          <a:p>
            <a:pPr algn="l">
              <a:lnSpc>
                <a:spcPct val="100000"/>
              </a:lnSpc>
              <a:buNone/>
            </a:pPr>
            <a:r>
              <a:rPr lang="es-ES" sz="2000" b="0" i="0" dirty="0" smtClean="0">
                <a:solidFill>
                  <a:schemeClr val="tx1"/>
                </a:solidFill>
                <a:latin typeface="Arial"/>
              </a:rPr>
              <a:t>IGP vector distancia IPv4:</a:t>
            </a:r>
          </a:p>
          <a:p>
            <a:pPr marL="342900" indent="-342900" algn="l">
              <a:lnSpc>
                <a:spcPct val="100000"/>
              </a:lnSpc>
              <a:buFont typeface="Wingdings"/>
              <a:buChar char="§"/>
            </a:pPr>
            <a:r>
              <a:rPr lang="es-ES" sz="2000" b="1" i="0" dirty="0" smtClean="0">
                <a:solidFill>
                  <a:schemeClr val="tx1"/>
                </a:solidFill>
                <a:latin typeface="Arial"/>
              </a:rPr>
              <a:t>RIPv1</a:t>
            </a:r>
            <a:r>
              <a:rPr lang="es-ES" sz="2000" b="0" i="0" dirty="0" smtClean="0">
                <a:solidFill>
                  <a:schemeClr val="tx1"/>
                </a:solidFill>
                <a:latin typeface="Arial"/>
              </a:rPr>
              <a:t>:</a:t>
            </a:r>
            <a:r>
              <a:rPr lang="es-ES" sz="2000" b="1" i="0" dirty="0" smtClean="0">
                <a:solidFill>
                  <a:schemeClr val="tx1"/>
                </a:solidFill>
                <a:latin typeface="Arial"/>
              </a:rPr>
              <a:t> </a:t>
            </a:r>
            <a:r>
              <a:rPr lang="es-ES" sz="2000" b="0" i="0" dirty="0" smtClean="0">
                <a:solidFill>
                  <a:schemeClr val="tx1"/>
                </a:solidFill>
                <a:latin typeface="Arial"/>
              </a:rPr>
              <a:t>protocolo antiguo de primera generación</a:t>
            </a:r>
          </a:p>
          <a:p>
            <a:pPr marL="342900" indent="-342900" algn="l">
              <a:lnSpc>
                <a:spcPct val="100000"/>
              </a:lnSpc>
              <a:buFont typeface="Wingdings"/>
              <a:buChar char="§"/>
            </a:pPr>
            <a:r>
              <a:rPr lang="es-ES" sz="2000" b="1" i="0" dirty="0" smtClean="0">
                <a:solidFill>
                  <a:schemeClr val="tx1"/>
                </a:solidFill>
                <a:latin typeface="Arial"/>
              </a:rPr>
              <a:t>RIPv2: </a:t>
            </a:r>
            <a:r>
              <a:rPr lang="es-ES" sz="2000" b="0" i="0" dirty="0" smtClean="0">
                <a:solidFill>
                  <a:schemeClr val="tx1"/>
                </a:solidFill>
                <a:latin typeface="Arial"/>
              </a:rPr>
              <a:t>protocolo de routing vector distancia simple</a:t>
            </a:r>
          </a:p>
          <a:p>
            <a:pPr marL="342900" indent="-342900" algn="l">
              <a:lnSpc>
                <a:spcPct val="100000"/>
              </a:lnSpc>
              <a:buFont typeface="Wingdings"/>
              <a:buChar char="§"/>
            </a:pPr>
            <a:r>
              <a:rPr lang="es-ES" sz="2000" b="1" i="0" dirty="0" smtClean="0">
                <a:solidFill>
                  <a:schemeClr val="tx1"/>
                </a:solidFill>
                <a:latin typeface="Arial"/>
              </a:rPr>
              <a:t>IGRP: </a:t>
            </a:r>
            <a:r>
              <a:rPr lang="es-ES" sz="2000" b="0" i="0" dirty="0" smtClean="0">
                <a:solidFill>
                  <a:schemeClr val="tx1"/>
                </a:solidFill>
                <a:latin typeface="Arial"/>
              </a:rPr>
              <a:t>protocolo exclusivo de Cisco de primera generación (obsoleto)</a:t>
            </a:r>
          </a:p>
          <a:p>
            <a:pPr marL="342900" indent="-342900" algn="l">
              <a:lnSpc>
                <a:spcPct val="100000"/>
              </a:lnSpc>
              <a:buFont typeface="Wingdings"/>
              <a:buChar char="§"/>
            </a:pPr>
            <a:r>
              <a:rPr lang="es-ES" sz="2000" b="1" i="0" dirty="0" smtClean="0">
                <a:solidFill>
                  <a:schemeClr val="tx1"/>
                </a:solidFill>
                <a:latin typeface="Arial"/>
              </a:rPr>
              <a:t>EIGRP:</a:t>
            </a:r>
            <a:r>
              <a:rPr lang="es-ES" sz="2000" b="0" i="0" dirty="0" smtClean="0">
                <a:solidFill>
                  <a:schemeClr val="tx1"/>
                </a:solidFill>
                <a:latin typeface="Arial"/>
              </a:rPr>
              <a:t> versión avanzada del routing vector distancia</a:t>
            </a:r>
            <a:endParaRPr lang="es-ES" sz="2000" dirty="0"/>
          </a:p>
        </p:txBody>
      </p:sp>
      <p:sp>
        <p:nvSpPr>
          <p:cNvPr id="3" name="TextBox 2"/>
          <p:cNvSpPr txBox="1"/>
          <p:nvPr/>
        </p:nvSpPr>
        <p:spPr>
          <a:xfrm>
            <a:off x="333829" y="5283200"/>
            <a:ext cx="5007428" cy="1089529"/>
          </a:xfrm>
          <a:prstGeom prst="rect">
            <a:avLst/>
          </a:prstGeom>
          <a:noFill/>
        </p:spPr>
        <p:txBody>
          <a:bodyPr wrap="square" rtlCol="0">
            <a:spAutoFit/>
          </a:bodyPr>
          <a:lstStyle/>
          <a:p>
            <a:pPr algn="ctr">
              <a:lnSpc>
                <a:spcPct val="90000"/>
              </a:lnSpc>
              <a:buNone/>
            </a:pPr>
            <a:r>
              <a:rPr lang="es-ES" sz="2400" b="0" i="0" dirty="0" smtClean="0">
                <a:solidFill>
                  <a:schemeClr val="tx1"/>
                </a:solidFill>
                <a:latin typeface="Arial"/>
              </a:rPr>
              <a:t>Para el R1, 172.16.3.0/24 está a un salto (distancia); puede alcanzarse a través del R2 (vector).</a:t>
            </a:r>
            <a:endParaRPr lang="es-ES" dirty="0"/>
          </a:p>
        </p:txBody>
      </p:sp>
    </p:spTree>
    <p:extLst>
      <p:ext uri="{BB962C8B-B14F-4D97-AF65-F5344CB8AC3E}">
        <p14:creationId xmlns="" xmlns:p14="http://schemas.microsoft.com/office/powerpoint/2010/main" val="2321026482"/>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727073"/>
            <a:ext cx="8456613" cy="871538"/>
          </a:xfrm>
        </p:spPr>
        <p:txBody>
          <a:bodyPr/>
          <a:lstStyle/>
          <a:p>
            <a:pPr algn="l" defTabSz="814365">
              <a:spcBef>
                <a:spcPct val="0"/>
              </a:spcBef>
              <a:spcAft>
                <a:spcPct val="0"/>
              </a:spcAft>
              <a:buNone/>
              <a:tabLst>
                <a:tab pos="4803775" algn="l"/>
              </a:tabLst>
            </a:pPr>
            <a:r>
              <a:rPr lang="es-ES" sz="1800" b="1" i="0" dirty="0" smtClean="0">
                <a:solidFill>
                  <a:srgbClr val="708CA1"/>
                </a:solidFill>
                <a:latin typeface="Arial"/>
              </a:rPr>
              <a:t>Tipos de protocolos de routing</a:t>
            </a:r>
            <a:br>
              <a:rPr lang="es-ES" sz="1800" b="1" i="0" dirty="0" smtClean="0">
                <a:solidFill>
                  <a:srgbClr val="708CA1"/>
                </a:solidFill>
                <a:latin typeface="Arial"/>
              </a:rPr>
            </a:br>
            <a:r>
              <a:rPr lang="es-ES" sz="2800" b="1" i="0" dirty="0" smtClean="0">
                <a:solidFill>
                  <a:srgbClr val="708CA1"/>
                </a:solidFill>
                <a:latin typeface="Arial"/>
              </a:rPr>
              <a:t>Protocolos vector distancia o de routing de estado de enlace</a:t>
            </a:r>
            <a:endParaRPr lang="es-ES" sz="2800" dirty="0"/>
          </a:p>
        </p:txBody>
      </p:sp>
      <p:sp>
        <p:nvSpPr>
          <p:cNvPr id="4" name="Rectangle 3"/>
          <p:cNvSpPr/>
          <p:nvPr/>
        </p:nvSpPr>
        <p:spPr>
          <a:xfrm>
            <a:off x="1973943" y="1872343"/>
            <a:ext cx="5265057" cy="1089529"/>
          </a:xfrm>
          <a:prstGeom prst="rect">
            <a:avLst/>
          </a:prstGeom>
          <a:ln w="12700">
            <a:solidFill>
              <a:schemeClr val="tx1"/>
            </a:solidFill>
          </a:ln>
        </p:spPr>
        <p:txBody>
          <a:bodyPr wrap="square">
            <a:spAutoFit/>
          </a:bodyPr>
          <a:lstStyle/>
          <a:p>
            <a:pPr algn="ctr">
              <a:lnSpc>
                <a:spcPct val="90000"/>
              </a:lnSpc>
              <a:buNone/>
            </a:pPr>
            <a:r>
              <a:rPr lang="es-ES" sz="2400" b="0" i="0" dirty="0" smtClean="0">
                <a:solidFill>
                  <a:schemeClr val="tx1"/>
                </a:solidFill>
                <a:latin typeface="Arial"/>
                <a:ea typeface="+mn-ea"/>
                <a:cs typeface="+mn-cs"/>
              </a:rPr>
              <a:t>Los protocolos vector distancia utilizan </a:t>
            </a:r>
            <a:r>
              <a:rPr lang="es-ES" sz="2400" b="0" i="0" dirty="0" err="1" smtClean="0">
                <a:solidFill>
                  <a:schemeClr val="tx1"/>
                </a:solidFill>
                <a:latin typeface="Arial"/>
                <a:ea typeface="+mn-ea"/>
                <a:cs typeface="+mn-cs"/>
              </a:rPr>
              <a:t>routers</a:t>
            </a:r>
            <a:r>
              <a:rPr lang="es-ES" sz="2400" b="0" i="0" dirty="0" smtClean="0">
                <a:solidFill>
                  <a:schemeClr val="tx1"/>
                </a:solidFill>
                <a:latin typeface="Arial"/>
                <a:ea typeface="+mn-ea"/>
                <a:cs typeface="+mn-cs"/>
              </a:rPr>
              <a:t> como letreros a lo largo de la ruta hacia el destino final.</a:t>
            </a:r>
            <a:endParaRPr lang="es-ES" sz="2400" b="0" i="0" dirty="0">
              <a:solidFill>
                <a:schemeClr val="tx1"/>
              </a:solidFill>
              <a:latin typeface="Arial"/>
              <a:ea typeface="+mn-ea"/>
              <a:cs typeface="+mn-cs"/>
            </a:endParaRPr>
          </a:p>
        </p:txBody>
      </p:sp>
      <p:sp>
        <p:nvSpPr>
          <p:cNvPr id="5" name="Rectangle 4"/>
          <p:cNvSpPr/>
          <p:nvPr/>
        </p:nvSpPr>
        <p:spPr>
          <a:xfrm>
            <a:off x="928914" y="3155929"/>
            <a:ext cx="7358743" cy="3083921"/>
          </a:xfrm>
          <a:prstGeom prst="rect">
            <a:avLst/>
          </a:prstGeom>
          <a:ln w="12700">
            <a:solidFill>
              <a:schemeClr val="tx1"/>
            </a:solidFill>
          </a:ln>
        </p:spPr>
        <p:txBody>
          <a:bodyPr wrap="square">
            <a:spAutoFit/>
          </a:bodyPr>
          <a:lstStyle/>
          <a:p>
            <a:pPr algn="l">
              <a:buNone/>
            </a:pPr>
            <a:r>
              <a:rPr lang="es-ES" sz="2400" b="0" i="0" dirty="0" smtClean="0">
                <a:solidFill>
                  <a:schemeClr val="tx1"/>
                </a:solidFill>
                <a:latin typeface="Arial"/>
              </a:rPr>
              <a:t>Un protocolo de </a:t>
            </a:r>
            <a:r>
              <a:rPr lang="es-ES" sz="2400" b="0" i="0" dirty="0" err="1" smtClean="0">
                <a:solidFill>
                  <a:schemeClr val="tx1"/>
                </a:solidFill>
                <a:latin typeface="Arial"/>
              </a:rPr>
              <a:t>routing</a:t>
            </a:r>
            <a:r>
              <a:rPr lang="es-ES" sz="2400" b="0" i="0" dirty="0" smtClean="0">
                <a:solidFill>
                  <a:schemeClr val="tx1"/>
                </a:solidFill>
                <a:latin typeface="Arial"/>
              </a:rPr>
              <a:t> de estado de enlace es parecido a tener un mapa completo de la topología de la red. Los letreros a lo largo de la ruta de origen a destino no son necesarios, debido a que todos los </a:t>
            </a:r>
            <a:r>
              <a:rPr lang="es-ES" sz="2400" b="0" i="0" dirty="0" err="1" smtClean="0">
                <a:solidFill>
                  <a:schemeClr val="tx1"/>
                </a:solidFill>
                <a:latin typeface="Arial"/>
              </a:rPr>
              <a:t>routers</a:t>
            </a:r>
            <a:r>
              <a:rPr lang="es-ES" sz="2400" b="0" i="0" dirty="0" smtClean="0">
                <a:solidFill>
                  <a:schemeClr val="tx1"/>
                </a:solidFill>
                <a:latin typeface="Arial"/>
              </a:rPr>
              <a:t> de estado de enlace usan un mapa de la red idéntico.  Un </a:t>
            </a:r>
            <a:r>
              <a:rPr lang="es-ES" sz="2400" b="0" i="0" dirty="0" err="1" smtClean="0">
                <a:solidFill>
                  <a:schemeClr val="tx1"/>
                </a:solidFill>
                <a:latin typeface="Arial"/>
              </a:rPr>
              <a:t>router</a:t>
            </a:r>
            <a:r>
              <a:rPr lang="es-ES" sz="2400" b="0" i="0" dirty="0" smtClean="0">
                <a:solidFill>
                  <a:schemeClr val="tx1"/>
                </a:solidFill>
                <a:latin typeface="Arial"/>
              </a:rPr>
              <a:t> de estado de enlace usa la información de estado de enlace para crear un mapa de la topología y seleccionar la mejor ruta hacia todas las redes de destino en la topología.   </a:t>
            </a:r>
            <a:endParaRPr lang="es-ES" dirty="0"/>
          </a:p>
        </p:txBody>
      </p:sp>
    </p:spTree>
    <p:extLst>
      <p:ext uri="{BB962C8B-B14F-4D97-AF65-F5344CB8AC3E}">
        <p14:creationId xmlns="" xmlns:p14="http://schemas.microsoft.com/office/powerpoint/2010/main" val="3201889367"/>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stretch>
            <a:fillRect/>
          </a:stretch>
        </p:blipFill>
        <p:spPr bwMode="auto">
          <a:xfrm>
            <a:off x="158951" y="1936359"/>
            <a:ext cx="6183792" cy="425744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Tipos de protocolos de routing</a:t>
            </a:r>
            <a:br>
              <a:rPr lang="es-ES" sz="1800" b="1" i="0" smtClean="0">
                <a:solidFill>
                  <a:srgbClr val="708CA1"/>
                </a:solidFill>
                <a:latin typeface="Arial"/>
              </a:rPr>
            </a:br>
            <a:r>
              <a:rPr lang="es-ES" sz="2800" b="1" i="0" smtClean="0">
                <a:solidFill>
                  <a:srgbClr val="708CA1"/>
                </a:solidFill>
                <a:latin typeface="Arial"/>
              </a:rPr>
              <a:t>Protocolos de routing de estado de enlace</a:t>
            </a:r>
            <a:endParaRPr lang="es-ES" sz="2800"/>
          </a:p>
        </p:txBody>
      </p:sp>
      <p:sp>
        <p:nvSpPr>
          <p:cNvPr id="2" name="TextBox 1"/>
          <p:cNvSpPr txBox="1"/>
          <p:nvPr/>
        </p:nvSpPr>
        <p:spPr>
          <a:xfrm>
            <a:off x="5558971" y="2061030"/>
            <a:ext cx="3251200" cy="2529923"/>
          </a:xfrm>
          <a:prstGeom prst="rect">
            <a:avLst/>
          </a:prstGeom>
          <a:noFill/>
        </p:spPr>
        <p:txBody>
          <a:bodyPr wrap="square" rtlCol="0">
            <a:spAutoFit/>
          </a:bodyPr>
          <a:lstStyle/>
          <a:p>
            <a:pPr algn="l">
              <a:buNone/>
            </a:pPr>
            <a:r>
              <a:rPr lang="es-ES" sz="2200" b="0" i="0" dirty="0" smtClean="0">
                <a:solidFill>
                  <a:schemeClr val="tx1"/>
                </a:solidFill>
                <a:latin typeface="Arial"/>
              </a:rPr>
              <a:t>IGP de estado de enlace IPv4:</a:t>
            </a:r>
            <a:endParaRPr lang="es-ES" sz="2200" dirty="0" smtClean="0"/>
          </a:p>
          <a:p>
            <a:pPr marL="342900" indent="-342900" algn="l">
              <a:buFont typeface="Wingdings"/>
              <a:buChar char="§"/>
            </a:pPr>
            <a:r>
              <a:rPr lang="es-ES" sz="2200" b="1" i="0" dirty="0" smtClean="0">
                <a:solidFill>
                  <a:schemeClr val="tx1"/>
                </a:solidFill>
                <a:latin typeface="Arial"/>
              </a:rPr>
              <a:t>OSPF:</a:t>
            </a:r>
            <a:r>
              <a:rPr lang="es-ES" sz="2200" b="0" i="0" dirty="0" smtClean="0">
                <a:solidFill>
                  <a:schemeClr val="tx1"/>
                </a:solidFill>
                <a:latin typeface="Arial"/>
              </a:rPr>
              <a:t> protocolo de routing muy popular basado en estándares</a:t>
            </a:r>
            <a:endParaRPr lang="es-ES" sz="2200" dirty="0" smtClean="0"/>
          </a:p>
          <a:p>
            <a:pPr marL="342900" indent="-342900" algn="l">
              <a:buFont typeface="Wingdings"/>
              <a:buChar char="§"/>
            </a:pPr>
            <a:r>
              <a:rPr lang="es-ES" sz="2200" b="1" i="0" dirty="0" smtClean="0">
                <a:solidFill>
                  <a:schemeClr val="tx1"/>
                </a:solidFill>
                <a:latin typeface="Arial"/>
              </a:rPr>
              <a:t>IS-IS:</a:t>
            </a:r>
            <a:r>
              <a:rPr lang="es-ES" sz="2200" b="0" i="0" dirty="0" smtClean="0">
                <a:solidFill>
                  <a:schemeClr val="tx1"/>
                </a:solidFill>
                <a:latin typeface="Arial"/>
              </a:rPr>
              <a:t> popular en redes de proveedores </a:t>
            </a:r>
            <a:endParaRPr lang="es-ES" sz="2200" dirty="0"/>
          </a:p>
        </p:txBody>
      </p:sp>
    </p:spTree>
    <p:extLst>
      <p:ext uri="{BB962C8B-B14F-4D97-AF65-F5344CB8AC3E}">
        <p14:creationId xmlns="" xmlns:p14="http://schemas.microsoft.com/office/powerpoint/2010/main" val="3985173656"/>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Tipos de protocolos de routing</a:t>
            </a:r>
            <a:br>
              <a:rPr lang="es-ES" sz="1800" b="1" i="0" smtClean="0">
                <a:solidFill>
                  <a:srgbClr val="708CA1"/>
                </a:solidFill>
                <a:latin typeface="Arial"/>
              </a:rPr>
            </a:br>
            <a:r>
              <a:rPr lang="es-ES" sz="2800" b="1" i="0" smtClean="0">
                <a:solidFill>
                  <a:srgbClr val="708CA1"/>
                </a:solidFill>
                <a:latin typeface="Arial"/>
              </a:rPr>
              <a:t>Protocolos de routing con clase</a:t>
            </a:r>
            <a:endParaRPr lang="es-ES" sz="2800"/>
          </a:p>
        </p:txBody>
      </p:sp>
      <p:sp>
        <p:nvSpPr>
          <p:cNvPr id="2" name="TextBox 1"/>
          <p:cNvSpPr txBox="1"/>
          <p:nvPr/>
        </p:nvSpPr>
        <p:spPr>
          <a:xfrm>
            <a:off x="478971" y="1843316"/>
            <a:ext cx="8331200" cy="4154984"/>
          </a:xfrm>
          <a:prstGeom prst="rect">
            <a:avLst/>
          </a:prstGeom>
          <a:noFill/>
        </p:spPr>
        <p:txBody>
          <a:bodyPr wrap="square" rtlCol="0">
            <a:spAutoFit/>
          </a:bodyPr>
          <a:lstStyle/>
          <a:p>
            <a:pPr marL="342900" indent="-342900" algn="l">
              <a:lnSpc>
                <a:spcPct val="100000"/>
              </a:lnSpc>
              <a:buFont typeface="Wingdings"/>
              <a:buChar char="§"/>
            </a:pPr>
            <a:r>
              <a:rPr lang="es-ES" sz="2400" b="0" i="0" dirty="0" smtClean="0">
                <a:solidFill>
                  <a:schemeClr val="tx1"/>
                </a:solidFill>
                <a:latin typeface="Arial"/>
              </a:rPr>
              <a:t>Los protocolos de </a:t>
            </a:r>
            <a:r>
              <a:rPr lang="es-ES" sz="2400" b="0" i="0" dirty="0" err="1" smtClean="0">
                <a:solidFill>
                  <a:schemeClr val="tx1"/>
                </a:solidFill>
                <a:latin typeface="Arial"/>
              </a:rPr>
              <a:t>routing</a:t>
            </a:r>
            <a:r>
              <a:rPr lang="es-ES" sz="2400" b="0" i="0" dirty="0" smtClean="0">
                <a:solidFill>
                  <a:schemeClr val="tx1"/>
                </a:solidFill>
                <a:latin typeface="Arial"/>
              </a:rPr>
              <a:t> con clase no envían información de la máscara de subred en las actualizaciones de </a:t>
            </a:r>
            <a:r>
              <a:rPr lang="es-ES" sz="2400" b="0" i="0" dirty="0" err="1" smtClean="0">
                <a:solidFill>
                  <a:schemeClr val="tx1"/>
                </a:solidFill>
                <a:latin typeface="Arial"/>
              </a:rPr>
              <a:t>routing</a:t>
            </a:r>
            <a:r>
              <a:rPr lang="es-ES" sz="2400" b="0" i="0" dirty="0" smtClean="0">
                <a:solidFill>
                  <a:schemeClr val="tx1"/>
                </a:solidFill>
                <a:latin typeface="Arial"/>
              </a:rPr>
              <a:t>. </a:t>
            </a:r>
          </a:p>
          <a:p>
            <a:pPr marL="800100" lvl="1" indent="-342900" algn="l">
              <a:lnSpc>
                <a:spcPct val="100000"/>
              </a:lnSpc>
              <a:buFont typeface="Arial"/>
              <a:buChar char="•"/>
            </a:pPr>
            <a:r>
              <a:rPr lang="es-ES" sz="2400" b="0" i="0" dirty="0" smtClean="0">
                <a:solidFill>
                  <a:schemeClr val="tx1"/>
                </a:solidFill>
                <a:latin typeface="Arial"/>
              </a:rPr>
              <a:t>Solo RIPv1 e IGRP son con clase.</a:t>
            </a:r>
            <a:endParaRPr lang="es-ES" dirty="0" smtClean="0"/>
          </a:p>
          <a:p>
            <a:pPr marL="800100" lvl="1" indent="-342900" algn="l">
              <a:lnSpc>
                <a:spcPct val="100000"/>
              </a:lnSpc>
              <a:buFont typeface="Arial"/>
              <a:buChar char="•"/>
            </a:pPr>
            <a:r>
              <a:rPr lang="es-ES" sz="2400" b="0" i="0" dirty="0" smtClean="0">
                <a:solidFill>
                  <a:schemeClr val="tx1"/>
                </a:solidFill>
                <a:latin typeface="Arial"/>
              </a:rPr>
              <a:t>Se crean cuando se asignan las direcciones de red según las clases (clase A, B o C).</a:t>
            </a:r>
            <a:endParaRPr lang="es-ES" dirty="0" smtClean="0"/>
          </a:p>
          <a:p>
            <a:pPr marL="800100" lvl="1" indent="-342900" algn="l">
              <a:lnSpc>
                <a:spcPct val="100000"/>
              </a:lnSpc>
              <a:buFont typeface="Arial"/>
              <a:buChar char="•"/>
            </a:pPr>
            <a:r>
              <a:rPr lang="es-ES" sz="2400" b="0" i="0" dirty="0" smtClean="0">
                <a:solidFill>
                  <a:schemeClr val="tx1"/>
                </a:solidFill>
                <a:latin typeface="Arial"/>
              </a:rPr>
              <a:t>No pueden proporcionar máscaras de subred de longitud variable (VLSM) ni </a:t>
            </a:r>
            <a:r>
              <a:rPr lang="es-ES" sz="2400" b="0" i="0" dirty="0" err="1" smtClean="0">
                <a:solidFill>
                  <a:schemeClr val="tx1"/>
                </a:solidFill>
                <a:latin typeface="Arial"/>
              </a:rPr>
              <a:t>routing</a:t>
            </a:r>
            <a:r>
              <a:rPr lang="es-ES" sz="2400" b="0" i="0" dirty="0" smtClean="0">
                <a:solidFill>
                  <a:schemeClr val="tx1"/>
                </a:solidFill>
                <a:latin typeface="Arial"/>
              </a:rPr>
              <a:t> entre dominios sin clase (CIDR).</a:t>
            </a:r>
          </a:p>
          <a:p>
            <a:pPr marL="800100" lvl="1" indent="-342900" algn="l">
              <a:lnSpc>
                <a:spcPct val="100000"/>
              </a:lnSpc>
              <a:buFont typeface="Arial"/>
              <a:buChar char="•"/>
            </a:pPr>
            <a:r>
              <a:rPr lang="es-ES" sz="2400" b="0" i="0" dirty="0" smtClean="0">
                <a:solidFill>
                  <a:schemeClr val="tx1"/>
                </a:solidFill>
                <a:latin typeface="Arial"/>
              </a:rPr>
              <a:t>Generan problemas en las redes no contiguas.</a:t>
            </a:r>
          </a:p>
          <a:p>
            <a:pPr lvl="1" algn="l">
              <a:lnSpc>
                <a:spcPct val="100000"/>
              </a:lnSpc>
              <a:buNone/>
            </a:pPr>
            <a:endParaRPr lang="es-ES" dirty="0" smtClean="0"/>
          </a:p>
        </p:txBody>
      </p:sp>
    </p:spTree>
    <p:extLst>
      <p:ext uri="{BB962C8B-B14F-4D97-AF65-F5344CB8AC3E}">
        <p14:creationId xmlns="" xmlns:p14="http://schemas.microsoft.com/office/powerpoint/2010/main" val="1648767786"/>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7063" y="434975"/>
            <a:ext cx="8145462" cy="838200"/>
          </a:xfrm>
        </p:spPr>
        <p:txBody>
          <a:bodyPr/>
          <a:lstStyle/>
          <a:p>
            <a:pPr algn="l" defTabSz="814365">
              <a:lnSpc>
                <a:spcPct val="90000"/>
              </a:lnSpc>
              <a:spcBef>
                <a:spcPct val="0"/>
              </a:spcBef>
              <a:spcAft>
                <a:spcPct val="0"/>
              </a:spcAft>
              <a:buNone/>
            </a:pPr>
            <a:r>
              <a:rPr lang="es-ES" sz="3200" b="1" i="0" smtClean="0">
                <a:solidFill>
                  <a:srgbClr val="708CA1"/>
                </a:solidFill>
                <a:latin typeface="Arial"/>
                <a:ea typeface="+mj-ea"/>
                <a:cs typeface="+mj-cs"/>
              </a:rPr>
              <a:t>Capítulo 7: Objetivos</a:t>
            </a:r>
            <a:endParaRPr lang="es-ES" sz="3200" b="1" i="0">
              <a:solidFill>
                <a:srgbClr val="708CA1"/>
              </a:solidFill>
              <a:latin typeface="Arial"/>
              <a:ea typeface="+mj-ea"/>
              <a:cs typeface="+mj-cs"/>
            </a:endParaRPr>
          </a:p>
        </p:txBody>
      </p:sp>
      <p:sp>
        <p:nvSpPr>
          <p:cNvPr id="7171" name="Content Placeholder 2"/>
          <p:cNvSpPr>
            <a:spLocks noGrp="1"/>
          </p:cNvSpPr>
          <p:nvPr>
            <p:ph idx="1"/>
          </p:nvPr>
        </p:nvSpPr>
        <p:spPr>
          <a:xfrm>
            <a:off x="684667" y="1477509"/>
            <a:ext cx="8197850" cy="457517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Explicar el funcionamiento básico de los protocolos de routing dinámico.</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Comparar el routing dinámico y el estático.</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Determinar cuáles son las redes que están disponibles durante la fase inicial de detección de redes.</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Definir las distintas categorías de los protocolos de routing.</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Describir el proceso por el cual los protocolos de routing vector distancia descubren otras redes.</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Identificar los tipos de protocolos de routing vector distancia.</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Configurar el protocolo de routing RIP.</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Configurar el protocolo de routing RIPng.</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Explicar el proceso por el cual los protocolos de routing de estado de enlace descubren otras redes.</a:t>
            </a:r>
          </a:p>
          <a:p>
            <a:pPr marL="236555" indent="-236555" algn="l" defTabSz="814365">
              <a:lnSpc>
                <a:spcPct val="95000"/>
              </a:lnSpc>
              <a:spcBef>
                <a:spcPct val="50000"/>
              </a:spcBef>
              <a:spcAft>
                <a:spcPct val="0"/>
              </a:spcAft>
              <a:buClr>
                <a:srgbClr val="708CA1"/>
              </a:buClr>
              <a:buFont typeface="Wingdings"/>
              <a:buChar char="§"/>
            </a:pPr>
            <a:endParaRPr lang="es-ES" sz="20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Tipos de protocolos de routing</a:t>
            </a:r>
            <a:br>
              <a:rPr lang="es-ES" sz="1800" b="1" i="0" smtClean="0">
                <a:solidFill>
                  <a:srgbClr val="708CA1"/>
                </a:solidFill>
                <a:latin typeface="Arial"/>
              </a:rPr>
            </a:br>
            <a:r>
              <a:rPr lang="es-ES" sz="2800" b="1" i="0" smtClean="0">
                <a:solidFill>
                  <a:srgbClr val="708CA1"/>
                </a:solidFill>
                <a:latin typeface="Arial"/>
              </a:rPr>
              <a:t>Protocolos de routing sin clase</a:t>
            </a:r>
            <a:endParaRPr lang="es-ES" sz="2800"/>
          </a:p>
        </p:txBody>
      </p:sp>
      <p:sp>
        <p:nvSpPr>
          <p:cNvPr id="2" name="TextBox 1"/>
          <p:cNvSpPr txBox="1"/>
          <p:nvPr/>
        </p:nvSpPr>
        <p:spPr>
          <a:xfrm>
            <a:off x="478971" y="1843316"/>
            <a:ext cx="8331200" cy="1938992"/>
          </a:xfrm>
          <a:prstGeom prst="rect">
            <a:avLst/>
          </a:prstGeom>
          <a:noFill/>
        </p:spPr>
        <p:txBody>
          <a:bodyPr wrap="square" rtlCol="0">
            <a:spAutoFit/>
          </a:bodyPr>
          <a:lstStyle/>
          <a:p>
            <a:pPr marL="342900" indent="-342900" algn="l">
              <a:lnSpc>
                <a:spcPct val="100000"/>
              </a:lnSpc>
              <a:buFont typeface="Wingdings"/>
              <a:buChar char="§"/>
            </a:pPr>
            <a:r>
              <a:rPr lang="es-ES" sz="2400" b="0" i="0" dirty="0" smtClean="0">
                <a:solidFill>
                  <a:schemeClr val="tx1"/>
                </a:solidFill>
                <a:latin typeface="Arial"/>
                <a:ea typeface="+mn-ea"/>
                <a:cs typeface="+mn-cs"/>
              </a:rPr>
              <a:t>Los protocolos de </a:t>
            </a:r>
            <a:r>
              <a:rPr lang="es-ES" sz="2400" b="0" i="0" dirty="0" err="1" smtClean="0">
                <a:solidFill>
                  <a:schemeClr val="tx1"/>
                </a:solidFill>
                <a:latin typeface="Arial"/>
                <a:ea typeface="+mn-ea"/>
                <a:cs typeface="+mn-cs"/>
              </a:rPr>
              <a:t>routing</a:t>
            </a:r>
            <a:r>
              <a:rPr lang="es-ES" sz="2400" b="0" i="0" dirty="0" smtClean="0">
                <a:solidFill>
                  <a:schemeClr val="tx1"/>
                </a:solidFill>
                <a:latin typeface="Arial"/>
                <a:ea typeface="+mn-ea"/>
                <a:cs typeface="+mn-cs"/>
              </a:rPr>
              <a:t> sin clase incluyen información de máscara de subred en las actualizaciones de </a:t>
            </a:r>
            <a:r>
              <a:rPr lang="es-ES" sz="2400" b="0" i="0" dirty="0" err="1" smtClean="0">
                <a:solidFill>
                  <a:schemeClr val="tx1"/>
                </a:solidFill>
                <a:latin typeface="Arial"/>
                <a:ea typeface="+mn-ea"/>
                <a:cs typeface="+mn-cs"/>
              </a:rPr>
              <a:t>routing</a:t>
            </a:r>
            <a:r>
              <a:rPr lang="es-ES" sz="2400" b="0" i="0" dirty="0" smtClean="0">
                <a:solidFill>
                  <a:schemeClr val="tx1"/>
                </a:solidFill>
                <a:latin typeface="Arial"/>
                <a:ea typeface="+mn-ea"/>
                <a:cs typeface="+mn-cs"/>
              </a:rPr>
              <a:t>.</a:t>
            </a:r>
          </a:p>
          <a:p>
            <a:pPr marL="800100" lvl="1" indent="-342900" algn="l">
              <a:lnSpc>
                <a:spcPct val="100000"/>
              </a:lnSpc>
              <a:buFont typeface="Arial"/>
              <a:buChar char="•"/>
            </a:pPr>
            <a:r>
              <a:rPr lang="es-ES" sz="2400" b="0" i="0" dirty="0" smtClean="0">
                <a:solidFill>
                  <a:schemeClr val="tx1"/>
                </a:solidFill>
                <a:latin typeface="Arial"/>
                <a:ea typeface="+mn-ea"/>
                <a:cs typeface="+mn-cs"/>
              </a:rPr>
              <a:t>Incluyen RIPv2, EIGRP, OSPF e IS_IS.</a:t>
            </a:r>
          </a:p>
          <a:p>
            <a:pPr marL="800100" lvl="1" indent="-342900" algn="l">
              <a:lnSpc>
                <a:spcPct val="100000"/>
              </a:lnSpc>
              <a:buFont typeface="Arial"/>
              <a:buChar char="•"/>
            </a:pPr>
            <a:r>
              <a:rPr lang="es-ES" sz="2400" b="0" i="0" dirty="0" smtClean="0">
                <a:solidFill>
                  <a:schemeClr val="tx1"/>
                </a:solidFill>
                <a:latin typeface="Arial"/>
                <a:ea typeface="+mn-ea"/>
                <a:cs typeface="+mn-cs"/>
              </a:rPr>
              <a:t>Admiten VLSM y CIDR.</a:t>
            </a:r>
          </a:p>
          <a:p>
            <a:pPr marL="800100" lvl="1" indent="-342900" algn="l">
              <a:lnSpc>
                <a:spcPct val="100000"/>
              </a:lnSpc>
              <a:buFont typeface="Arial"/>
              <a:buChar char="•"/>
            </a:pPr>
            <a:r>
              <a:rPr lang="es-ES" sz="2400" b="0" i="0" dirty="0" smtClean="0">
                <a:solidFill>
                  <a:schemeClr val="tx1"/>
                </a:solidFill>
                <a:latin typeface="Arial"/>
                <a:ea typeface="+mn-ea"/>
                <a:cs typeface="+mn-cs"/>
              </a:rPr>
              <a:t>Protocolos de </a:t>
            </a:r>
            <a:r>
              <a:rPr lang="es-ES" sz="2400" b="0" i="0" dirty="0" err="1" smtClean="0">
                <a:solidFill>
                  <a:schemeClr val="tx1"/>
                </a:solidFill>
                <a:latin typeface="Arial"/>
                <a:ea typeface="+mn-ea"/>
                <a:cs typeface="+mn-cs"/>
              </a:rPr>
              <a:t>routing</a:t>
            </a:r>
            <a:r>
              <a:rPr lang="es-ES" sz="2400" b="0" i="0" dirty="0" smtClean="0">
                <a:solidFill>
                  <a:schemeClr val="tx1"/>
                </a:solidFill>
                <a:latin typeface="Arial"/>
                <a:ea typeface="+mn-ea"/>
                <a:cs typeface="+mn-cs"/>
              </a:rPr>
              <a:t> IPv6</a:t>
            </a:r>
            <a:endParaRPr lang="es-ES" sz="2400" b="0" i="0" dirty="0">
              <a:solidFill>
                <a:schemeClr val="tx1"/>
              </a:solidFill>
              <a:latin typeface="Arial"/>
              <a:ea typeface="+mn-ea"/>
              <a:cs typeface="+mn-cs"/>
            </a:endParaRPr>
          </a:p>
        </p:txBody>
      </p:sp>
    </p:spTree>
    <p:extLst>
      <p:ext uri="{BB962C8B-B14F-4D97-AF65-F5344CB8AC3E}">
        <p14:creationId xmlns="" xmlns:p14="http://schemas.microsoft.com/office/powerpoint/2010/main" val="93266076"/>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Tipos de protocolos de routing</a:t>
            </a:r>
            <a:br>
              <a:rPr lang="es-ES" sz="1800" b="1" i="0" smtClean="0">
                <a:solidFill>
                  <a:srgbClr val="708CA1"/>
                </a:solidFill>
                <a:latin typeface="Arial"/>
              </a:rPr>
            </a:br>
            <a:r>
              <a:rPr lang="es-ES" sz="2800" b="1" i="0" smtClean="0">
                <a:solidFill>
                  <a:srgbClr val="708CA1"/>
                </a:solidFill>
                <a:latin typeface="Arial"/>
              </a:rPr>
              <a:t>Características de los protocolos de routing</a:t>
            </a:r>
            <a:endParaRPr lang="es-ES" sz="2800"/>
          </a:p>
        </p:txBody>
      </p:sp>
      <p:pic>
        <p:nvPicPr>
          <p:cNvPr id="16386" name="Picture 2"/>
          <p:cNvPicPr>
            <a:picLocks noChangeAspect="1" noChangeArrowheads="1"/>
          </p:cNvPicPr>
          <p:nvPr/>
        </p:nvPicPr>
        <p:blipFill>
          <a:blip r:embed="rId3"/>
          <a:stretch>
            <a:fillRect/>
          </a:stretch>
        </p:blipFill>
        <p:spPr bwMode="auto">
          <a:xfrm>
            <a:off x="348344" y="1865358"/>
            <a:ext cx="8389256" cy="350355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744732510"/>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Tipos de protocolos de routing</a:t>
            </a:r>
            <a:br>
              <a:rPr lang="es-ES" sz="1800" b="1" i="0" smtClean="0">
                <a:solidFill>
                  <a:srgbClr val="708CA1"/>
                </a:solidFill>
                <a:latin typeface="Arial"/>
              </a:rPr>
            </a:br>
            <a:r>
              <a:rPr lang="es-ES" sz="2800" b="1" i="0" smtClean="0">
                <a:solidFill>
                  <a:srgbClr val="708CA1"/>
                </a:solidFill>
                <a:latin typeface="Arial"/>
              </a:rPr>
              <a:t>Métricas de los protocolos de routing</a:t>
            </a:r>
            <a:endParaRPr lang="es-ES" sz="2800"/>
          </a:p>
        </p:txBody>
      </p:sp>
      <p:sp>
        <p:nvSpPr>
          <p:cNvPr id="2" name="Rectangle 1"/>
          <p:cNvSpPr/>
          <p:nvPr/>
        </p:nvSpPr>
        <p:spPr>
          <a:xfrm>
            <a:off x="638628" y="1828800"/>
            <a:ext cx="7605485" cy="2751522"/>
          </a:xfrm>
          <a:prstGeom prst="rect">
            <a:avLst/>
          </a:prstGeom>
        </p:spPr>
        <p:txBody>
          <a:bodyPr wrap="square">
            <a:spAutoFit/>
          </a:bodyPr>
          <a:lstStyle/>
          <a:p>
            <a:pPr algn="l">
              <a:buNone/>
            </a:pPr>
            <a:r>
              <a:rPr lang="es-ES" sz="2400" b="0" i="0" dirty="0" smtClean="0">
                <a:solidFill>
                  <a:schemeClr val="tx1"/>
                </a:solidFill>
                <a:latin typeface="Arial"/>
              </a:rPr>
              <a:t>Una métrica es un valor mensurable que el protocolo de routing asigna a distintas rutas según la utilidad que tengan.</a:t>
            </a:r>
          </a:p>
          <a:p>
            <a:pPr marL="342900" indent="-342900" algn="l">
              <a:buFont typeface="Wingdings"/>
              <a:buChar char="§"/>
            </a:pPr>
            <a:r>
              <a:rPr lang="es-ES" sz="2400" b="0" i="0" dirty="0" smtClean="0">
                <a:solidFill>
                  <a:schemeClr val="tx1"/>
                </a:solidFill>
                <a:latin typeface="Arial"/>
              </a:rPr>
              <a:t>Se utiliza para determinar el “costo” total de una ruta de origen a destino.</a:t>
            </a:r>
          </a:p>
          <a:p>
            <a:pPr marL="342900" indent="-342900" algn="l">
              <a:buFont typeface="Wingdings"/>
              <a:buChar char="§"/>
            </a:pPr>
            <a:r>
              <a:rPr lang="es-ES" sz="2400" b="0" i="0" dirty="0" smtClean="0">
                <a:solidFill>
                  <a:schemeClr val="tx1"/>
                </a:solidFill>
                <a:latin typeface="Arial"/>
              </a:rPr>
              <a:t>Los protocolos de routing determinan la mejor ruta sobre la base del costo más bajo. </a:t>
            </a:r>
            <a:endParaRPr lang="es-ES" dirty="0" smtClean="0"/>
          </a:p>
          <a:p>
            <a:pPr algn="ctr">
              <a:lnSpc>
                <a:spcPct val="90000"/>
              </a:lnSpc>
              <a:buNone/>
            </a:pPr>
            <a:r>
              <a:rPr lang="es-ES" sz="2400" b="0" i="0" dirty="0" smtClean="0">
                <a:solidFill>
                  <a:schemeClr val="tx1"/>
                </a:solidFill>
                <a:latin typeface="Arial"/>
              </a:rPr>
              <a:t> </a:t>
            </a:r>
            <a:endParaRPr lang="es-ES" sz="2400" b="0" i="0" dirty="0">
              <a:solidFill>
                <a:schemeClr val="tx1"/>
              </a:solidFill>
              <a:latin typeface="Arial"/>
            </a:endParaRPr>
          </a:p>
        </p:txBody>
      </p:sp>
    </p:spTree>
    <p:extLst>
      <p:ext uri="{BB962C8B-B14F-4D97-AF65-F5344CB8AC3E}">
        <p14:creationId xmlns="" xmlns:p14="http://schemas.microsoft.com/office/powerpoint/2010/main" val="430264058"/>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
            </a:r>
            <a:br>
              <a:rPr lang="es-ES" sz="1800" b="1" i="0" smtClean="0">
                <a:solidFill>
                  <a:srgbClr val="708CA1"/>
                </a:solidFill>
                <a:latin typeface="Arial"/>
              </a:rPr>
            </a:br>
            <a:r>
              <a:rPr lang="es-ES" sz="2800" b="1" i="0" smtClean="0">
                <a:solidFill>
                  <a:srgbClr val="708CA1"/>
                </a:solidFill>
                <a:latin typeface="Arial"/>
              </a:rPr>
              <a:t>Routing dinámico vector distancia</a:t>
            </a:r>
            <a:endParaRPr lang="es-ES" sz="2800"/>
          </a:p>
        </p:txBody>
      </p:sp>
    </p:spTree>
    <p:extLst>
      <p:ext uri="{BB962C8B-B14F-4D97-AF65-F5344CB8AC3E}">
        <p14:creationId xmlns="" xmlns:p14="http://schemas.microsoft.com/office/powerpoint/2010/main" val="3954969365"/>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Funcionamiento del protocolo de routing vector distancia</a:t>
            </a:r>
            <a:br>
              <a:rPr lang="es-ES" sz="1800" b="1" i="0" smtClean="0">
                <a:solidFill>
                  <a:srgbClr val="708CA1"/>
                </a:solidFill>
                <a:latin typeface="Arial"/>
              </a:rPr>
            </a:br>
            <a:r>
              <a:rPr lang="es-ES" sz="2800" b="1" i="0" smtClean="0">
                <a:solidFill>
                  <a:srgbClr val="708CA1"/>
                </a:solidFill>
                <a:latin typeface="Arial"/>
              </a:rPr>
              <a:t>Tecnologías vector distancia</a:t>
            </a:r>
            <a:endParaRPr lang="es-ES" sz="2800"/>
          </a:p>
        </p:txBody>
      </p:sp>
      <p:sp>
        <p:nvSpPr>
          <p:cNvPr id="2" name="Rectangle 1"/>
          <p:cNvSpPr/>
          <p:nvPr/>
        </p:nvSpPr>
        <p:spPr>
          <a:xfrm>
            <a:off x="205579" y="1653580"/>
            <a:ext cx="5669077" cy="4745915"/>
          </a:xfrm>
          <a:prstGeom prst="rect">
            <a:avLst/>
          </a:prstGeom>
        </p:spPr>
        <p:txBody>
          <a:bodyPr wrap="square">
            <a:spAutoFit/>
          </a:bodyPr>
          <a:lstStyle/>
          <a:p>
            <a:pPr algn="l">
              <a:buNone/>
            </a:pPr>
            <a:r>
              <a:rPr lang="es-ES" sz="2100" b="1" i="0" dirty="0" smtClean="0">
                <a:solidFill>
                  <a:schemeClr val="tx1"/>
                </a:solidFill>
                <a:latin typeface="Arial"/>
              </a:rPr>
              <a:t>Protocolos de routing vector distancia </a:t>
            </a:r>
            <a:endParaRPr lang="es-ES" sz="2100" b="1" dirty="0" smtClean="0"/>
          </a:p>
          <a:p>
            <a:pPr marL="342900" indent="-342900" algn="l">
              <a:buFont typeface="Wingdings"/>
              <a:buChar char="§"/>
            </a:pPr>
            <a:r>
              <a:rPr lang="es-ES" sz="2100" b="0" i="0" dirty="0" smtClean="0">
                <a:solidFill>
                  <a:schemeClr val="tx1"/>
                </a:solidFill>
                <a:latin typeface="Arial"/>
              </a:rPr>
              <a:t>Comparten actualizaciones entre los vecinos.</a:t>
            </a:r>
          </a:p>
          <a:p>
            <a:pPr marL="342900" indent="-342900" algn="l">
              <a:buFont typeface="Wingdings"/>
              <a:buChar char="§"/>
            </a:pPr>
            <a:r>
              <a:rPr lang="es-ES" sz="2100" b="0" i="0" dirty="0" smtClean="0">
                <a:solidFill>
                  <a:schemeClr val="tx1"/>
                </a:solidFill>
                <a:latin typeface="Arial"/>
              </a:rPr>
              <a:t>No tienen conocimiento de la topología de la red.</a:t>
            </a:r>
          </a:p>
          <a:p>
            <a:pPr marL="342900" indent="-342900" algn="l">
              <a:buFont typeface="Wingdings"/>
              <a:buChar char="§"/>
            </a:pPr>
            <a:r>
              <a:rPr lang="es-ES" sz="2100" b="0" i="0" dirty="0" smtClean="0">
                <a:solidFill>
                  <a:schemeClr val="tx1"/>
                </a:solidFill>
                <a:latin typeface="Arial"/>
              </a:rPr>
              <a:t>Algunos envían actualizaciones periódicas a la dirección IP 255.255.255.255 de difusión, incluso si la topología no se modificó. </a:t>
            </a:r>
          </a:p>
          <a:p>
            <a:pPr marL="342900" indent="-342900" algn="l">
              <a:buFont typeface="Wingdings"/>
              <a:buChar char="§"/>
            </a:pPr>
            <a:r>
              <a:rPr lang="es-ES" sz="2100" b="0" i="0" dirty="0" smtClean="0">
                <a:solidFill>
                  <a:schemeClr val="tx1"/>
                </a:solidFill>
                <a:latin typeface="Arial"/>
              </a:rPr>
              <a:t>Las actualizaciones consumen ancho de banda y recursos de la CPU del dispositivo de red.</a:t>
            </a:r>
          </a:p>
          <a:p>
            <a:pPr marL="342900" indent="-342900" algn="l">
              <a:buFont typeface="Wingdings"/>
              <a:buChar char="§"/>
            </a:pPr>
            <a:r>
              <a:rPr lang="es-ES" sz="2100" b="0" i="0" dirty="0" smtClean="0">
                <a:solidFill>
                  <a:schemeClr val="tx1"/>
                </a:solidFill>
                <a:latin typeface="Arial"/>
              </a:rPr>
              <a:t>RIPv2 y EIGRP utilizan direcciones de multidifusión.</a:t>
            </a:r>
          </a:p>
          <a:p>
            <a:pPr marL="342900" indent="-342900" algn="l">
              <a:buFont typeface="Wingdings"/>
              <a:buChar char="§"/>
            </a:pPr>
            <a:r>
              <a:rPr lang="es-ES" sz="2100" b="0" i="0" dirty="0" smtClean="0">
                <a:solidFill>
                  <a:schemeClr val="tx1"/>
                </a:solidFill>
                <a:latin typeface="Arial"/>
              </a:rPr>
              <a:t>EIGRP envía solamente una actualización cuando la topología se modifica.</a:t>
            </a:r>
            <a:endParaRPr lang="es-ES" sz="2100" dirty="0"/>
          </a:p>
        </p:txBody>
      </p:sp>
      <p:pic>
        <p:nvPicPr>
          <p:cNvPr id="17410" name="Picture 2"/>
          <p:cNvPicPr>
            <a:picLocks noChangeAspect="1" noChangeArrowheads="1"/>
          </p:cNvPicPr>
          <p:nvPr/>
        </p:nvPicPr>
        <p:blipFill>
          <a:blip r:embed="rId3"/>
          <a:stretch>
            <a:fillRect/>
          </a:stretch>
        </p:blipFill>
        <p:spPr bwMode="auto">
          <a:xfrm>
            <a:off x="5828382" y="2185240"/>
            <a:ext cx="3149950" cy="36792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345391983"/>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Funcionamiento del protocolo de routing vector distancia</a:t>
            </a:r>
            <a:br>
              <a:rPr lang="es-ES" sz="1800" b="1" i="0" smtClean="0">
                <a:solidFill>
                  <a:srgbClr val="708CA1"/>
                </a:solidFill>
                <a:latin typeface="Arial"/>
              </a:rPr>
            </a:br>
            <a:r>
              <a:rPr lang="es-ES" sz="2800" b="1" i="0" smtClean="0">
                <a:solidFill>
                  <a:srgbClr val="708CA1"/>
                </a:solidFill>
                <a:latin typeface="Arial"/>
              </a:rPr>
              <a:t>Algoritmo vector distancia</a:t>
            </a:r>
            <a:endParaRPr lang="es-ES" sz="2800"/>
          </a:p>
        </p:txBody>
      </p:sp>
      <p:sp>
        <p:nvSpPr>
          <p:cNvPr id="2" name="Rectangle 1"/>
          <p:cNvSpPr/>
          <p:nvPr/>
        </p:nvSpPr>
        <p:spPr>
          <a:xfrm>
            <a:off x="418193" y="4348046"/>
            <a:ext cx="8344807" cy="2086725"/>
          </a:xfrm>
          <a:prstGeom prst="rect">
            <a:avLst/>
          </a:prstGeom>
        </p:spPr>
        <p:txBody>
          <a:bodyPr wrap="square">
            <a:spAutoFit/>
          </a:bodyPr>
          <a:lstStyle/>
          <a:p>
            <a:pPr algn="l">
              <a:buNone/>
            </a:pPr>
            <a:r>
              <a:rPr lang="es-ES" sz="2400" b="0" i="0" dirty="0" smtClean="0">
                <a:solidFill>
                  <a:schemeClr val="tx1"/>
                </a:solidFill>
                <a:latin typeface="Arial"/>
              </a:rPr>
              <a:t>RIP utiliza el algoritmo de </a:t>
            </a:r>
            <a:r>
              <a:rPr lang="es-ES" sz="2400" b="0" i="0" dirty="0" err="1" smtClean="0">
                <a:solidFill>
                  <a:schemeClr val="tx1"/>
                </a:solidFill>
                <a:latin typeface="Arial"/>
              </a:rPr>
              <a:t>Bellman</a:t>
            </a:r>
            <a:r>
              <a:rPr lang="es-ES" sz="2400" b="0" i="0" dirty="0" smtClean="0">
                <a:solidFill>
                  <a:schemeClr val="tx1"/>
                </a:solidFill>
                <a:latin typeface="Arial"/>
              </a:rPr>
              <a:t>-Ford como algoritmo de </a:t>
            </a:r>
            <a:r>
              <a:rPr lang="es-ES" sz="2400" b="0" i="0" dirty="0" err="1" smtClean="0">
                <a:solidFill>
                  <a:schemeClr val="tx1"/>
                </a:solidFill>
                <a:latin typeface="Arial"/>
              </a:rPr>
              <a:t>routing</a:t>
            </a:r>
            <a:r>
              <a:rPr lang="es-ES" sz="2400" b="0" i="0" dirty="0" smtClean="0">
                <a:solidFill>
                  <a:schemeClr val="tx1"/>
                </a:solidFill>
                <a:latin typeface="Arial"/>
              </a:rPr>
              <a:t>.</a:t>
            </a:r>
          </a:p>
          <a:p>
            <a:pPr algn="l">
              <a:buNone/>
            </a:pPr>
            <a:endParaRPr lang="es-ES" dirty="0" smtClean="0"/>
          </a:p>
          <a:p>
            <a:pPr algn="l">
              <a:buNone/>
            </a:pPr>
            <a:r>
              <a:rPr lang="es-ES" sz="2400" b="0" i="0" dirty="0" smtClean="0">
                <a:solidFill>
                  <a:schemeClr val="tx1"/>
                </a:solidFill>
                <a:latin typeface="Arial"/>
              </a:rPr>
              <a:t>IGRP y EIGRP utilizan el algoritmo de actualización por difusión (DUAL) como algoritmo de </a:t>
            </a:r>
            <a:r>
              <a:rPr lang="es-ES" sz="2400" b="0" i="0" dirty="0" err="1" smtClean="0">
                <a:solidFill>
                  <a:schemeClr val="tx1"/>
                </a:solidFill>
                <a:latin typeface="Arial"/>
              </a:rPr>
              <a:t>routing</a:t>
            </a:r>
            <a:r>
              <a:rPr lang="es-ES" sz="2400" b="0" i="0" dirty="0" smtClean="0">
                <a:solidFill>
                  <a:schemeClr val="tx1"/>
                </a:solidFill>
                <a:latin typeface="Arial"/>
              </a:rPr>
              <a:t>, desarrollado por Cisco.</a:t>
            </a:r>
            <a:endParaRPr lang="es-ES" dirty="0"/>
          </a:p>
        </p:txBody>
      </p:sp>
      <p:pic>
        <p:nvPicPr>
          <p:cNvPr id="18434" name="Picture 2"/>
          <p:cNvPicPr>
            <a:picLocks noChangeAspect="1" noChangeArrowheads="1"/>
          </p:cNvPicPr>
          <p:nvPr/>
        </p:nvPicPr>
        <p:blipFill>
          <a:blip r:embed="rId3"/>
          <a:stretch>
            <a:fillRect/>
          </a:stretch>
        </p:blipFill>
        <p:spPr bwMode="auto">
          <a:xfrm>
            <a:off x="1435433" y="1470359"/>
            <a:ext cx="5688027" cy="26935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148821734"/>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Tipos de protocolos de routing vector distancia</a:t>
            </a:r>
            <a:br>
              <a:rPr lang="es-ES" sz="1800" b="1" i="0" smtClean="0">
                <a:solidFill>
                  <a:srgbClr val="708CA1"/>
                </a:solidFill>
                <a:latin typeface="Arial"/>
              </a:rPr>
            </a:br>
            <a:r>
              <a:rPr lang="es-ES" sz="2800" b="1" i="0" smtClean="0">
                <a:solidFill>
                  <a:srgbClr val="708CA1"/>
                </a:solidFill>
                <a:latin typeface="Arial"/>
              </a:rPr>
              <a:t>Protocolo de información de routing</a:t>
            </a:r>
            <a:endParaRPr lang="es-ES" sz="2800"/>
          </a:p>
        </p:txBody>
      </p:sp>
      <p:pic>
        <p:nvPicPr>
          <p:cNvPr id="19458" name="Picture 2"/>
          <p:cNvPicPr>
            <a:picLocks noChangeAspect="1" noChangeArrowheads="1"/>
          </p:cNvPicPr>
          <p:nvPr/>
        </p:nvPicPr>
        <p:blipFill>
          <a:blip r:embed="rId3"/>
          <a:stretch>
            <a:fillRect/>
          </a:stretch>
        </p:blipFill>
        <p:spPr bwMode="auto">
          <a:xfrm>
            <a:off x="1662847" y="1448958"/>
            <a:ext cx="6152132" cy="462360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Rectangle 3"/>
          <p:cNvSpPr/>
          <p:nvPr/>
        </p:nvSpPr>
        <p:spPr>
          <a:xfrm>
            <a:off x="1436914" y="5954476"/>
            <a:ext cx="6894283" cy="646331"/>
          </a:xfrm>
          <a:prstGeom prst="rect">
            <a:avLst/>
          </a:prstGeom>
        </p:spPr>
        <p:txBody>
          <a:bodyPr wrap="square">
            <a:spAutoFit/>
          </a:bodyPr>
          <a:lstStyle/>
          <a:p>
            <a:pPr algn="ctr">
              <a:lnSpc>
                <a:spcPct val="90000"/>
              </a:lnSpc>
              <a:buNone/>
            </a:pPr>
            <a:r>
              <a:rPr lang="es-ES" sz="2000" b="0" i="0" smtClean="0">
                <a:solidFill>
                  <a:schemeClr val="tx1"/>
                </a:solidFill>
                <a:latin typeface="Arial"/>
              </a:rPr>
              <a:t>RIPng se basa en RIPv2, con una limitación de 15 saltos y la distancia administrativa de 120.</a:t>
            </a:r>
            <a:endParaRPr lang="es-ES" sz="2000"/>
          </a:p>
        </p:txBody>
      </p:sp>
      <p:sp>
        <p:nvSpPr>
          <p:cNvPr id="5" name="TextBox 4"/>
          <p:cNvSpPr txBox="1"/>
          <p:nvPr/>
        </p:nvSpPr>
        <p:spPr>
          <a:xfrm>
            <a:off x="7837712" y="2974601"/>
            <a:ext cx="1175659" cy="1588127"/>
          </a:xfrm>
          <a:prstGeom prst="rect">
            <a:avLst/>
          </a:prstGeom>
          <a:noFill/>
        </p:spPr>
        <p:txBody>
          <a:bodyPr wrap="square" rtlCol="0">
            <a:spAutoFit/>
          </a:bodyPr>
          <a:lstStyle/>
          <a:p>
            <a:pPr algn="ctr">
              <a:lnSpc>
                <a:spcPct val="90000"/>
              </a:lnSpc>
              <a:buNone/>
            </a:pPr>
            <a:r>
              <a:rPr lang="es-ES" sz="1800" b="0" i="0" dirty="0" smtClean="0">
                <a:solidFill>
                  <a:schemeClr val="tx1"/>
                </a:solidFill>
                <a:latin typeface="Arial"/>
              </a:rPr>
              <a:t>Las actualizaciones utilizan el puerto UDP 520.</a:t>
            </a:r>
            <a:endParaRPr lang="es-ES" sz="1800" dirty="0"/>
          </a:p>
        </p:txBody>
      </p:sp>
      <p:sp>
        <p:nvSpPr>
          <p:cNvPr id="6" name="Rectangle 5"/>
          <p:cNvSpPr/>
          <p:nvPr/>
        </p:nvSpPr>
        <p:spPr>
          <a:xfrm>
            <a:off x="146049" y="2974601"/>
            <a:ext cx="1596571" cy="1588127"/>
          </a:xfrm>
          <a:prstGeom prst="rect">
            <a:avLst/>
          </a:prstGeom>
        </p:spPr>
        <p:txBody>
          <a:bodyPr wrap="square">
            <a:spAutoFit/>
          </a:bodyPr>
          <a:lstStyle/>
          <a:p>
            <a:pPr algn="ctr">
              <a:lnSpc>
                <a:spcPct val="90000"/>
              </a:lnSpc>
              <a:buNone/>
            </a:pPr>
            <a:r>
              <a:rPr lang="es-ES" sz="1800" b="0" i="0" dirty="0" smtClean="0">
                <a:solidFill>
                  <a:schemeClr val="tx1"/>
                </a:solidFill>
                <a:latin typeface="Arial"/>
                <a:ea typeface="+mn-ea"/>
                <a:cs typeface="+mn-cs"/>
              </a:rPr>
              <a:t>Las actualizaciones de </a:t>
            </a:r>
            <a:r>
              <a:rPr lang="es-ES" sz="1800" b="0" i="0" dirty="0" err="1" smtClean="0">
                <a:solidFill>
                  <a:schemeClr val="tx1"/>
                </a:solidFill>
                <a:latin typeface="Arial"/>
                <a:ea typeface="+mn-ea"/>
                <a:cs typeface="+mn-cs"/>
              </a:rPr>
              <a:t>routing</a:t>
            </a:r>
            <a:r>
              <a:rPr lang="es-ES" sz="1800" b="0" i="0" dirty="0" smtClean="0">
                <a:solidFill>
                  <a:schemeClr val="tx1"/>
                </a:solidFill>
                <a:latin typeface="Arial"/>
                <a:ea typeface="+mn-ea"/>
                <a:cs typeface="+mn-cs"/>
              </a:rPr>
              <a:t> se difunden cada 30 segundos.</a:t>
            </a:r>
            <a:endParaRPr lang="es-ES" sz="1800" b="0" i="0" dirty="0">
              <a:solidFill>
                <a:schemeClr val="tx1"/>
              </a:solidFill>
              <a:latin typeface="Arial"/>
              <a:ea typeface="+mn-ea"/>
              <a:cs typeface="+mn-cs"/>
            </a:endParaRPr>
          </a:p>
        </p:txBody>
      </p:sp>
    </p:spTree>
    <p:extLst>
      <p:ext uri="{BB962C8B-B14F-4D97-AF65-F5344CB8AC3E}">
        <p14:creationId xmlns="" xmlns:p14="http://schemas.microsoft.com/office/powerpoint/2010/main" val="291738291"/>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346985"/>
            <a:ext cx="8456613" cy="871538"/>
          </a:xfrm>
        </p:spPr>
        <p:txBody>
          <a:bodyPr/>
          <a:lstStyle/>
          <a:p>
            <a:pPr algn="l" defTabSz="814365">
              <a:spcBef>
                <a:spcPct val="0"/>
              </a:spcBef>
              <a:spcAft>
                <a:spcPct val="0"/>
              </a:spcAft>
              <a:buNone/>
              <a:tabLst>
                <a:tab pos="4803775" algn="l"/>
              </a:tabLst>
            </a:pPr>
            <a:r>
              <a:rPr lang="es-ES" sz="1300" b="1" i="0" dirty="0" smtClean="0">
                <a:solidFill>
                  <a:srgbClr val="708CA1"/>
                </a:solidFill>
                <a:latin typeface="Arial"/>
              </a:rPr>
              <a:t>Tipos de protocolos de routing vector distancia</a:t>
            </a:r>
            <a:r>
              <a:rPr lang="es-ES" sz="1800" b="1" i="0" dirty="0" smtClean="0">
                <a:solidFill>
                  <a:srgbClr val="708CA1"/>
                </a:solidFill>
                <a:latin typeface="Arial"/>
              </a:rPr>
              <a:t/>
            </a:r>
            <a:br>
              <a:rPr lang="es-ES" sz="1800" b="1" i="0" dirty="0" smtClean="0">
                <a:solidFill>
                  <a:srgbClr val="708CA1"/>
                </a:solidFill>
                <a:latin typeface="Arial"/>
              </a:rPr>
            </a:br>
            <a:r>
              <a:rPr lang="es-ES" sz="2700" b="1" i="0" dirty="0" smtClean="0">
                <a:solidFill>
                  <a:srgbClr val="708CA1"/>
                </a:solidFill>
                <a:latin typeface="Arial"/>
              </a:rPr>
              <a:t>Protocolo de routing de gateway interior mejorado</a:t>
            </a:r>
            <a:endParaRPr lang="es-ES" sz="2700" dirty="0"/>
          </a:p>
        </p:txBody>
      </p:sp>
      <p:pic>
        <p:nvPicPr>
          <p:cNvPr id="20482" name="Picture 2"/>
          <p:cNvPicPr>
            <a:picLocks noChangeAspect="1" noChangeArrowheads="1"/>
          </p:cNvPicPr>
          <p:nvPr/>
        </p:nvPicPr>
        <p:blipFill>
          <a:blip r:embed="rId3"/>
          <a:stretch>
            <a:fillRect/>
          </a:stretch>
        </p:blipFill>
        <p:spPr bwMode="auto">
          <a:xfrm>
            <a:off x="294699" y="1736219"/>
            <a:ext cx="5989985" cy="468378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extBox 1"/>
          <p:cNvSpPr txBox="1"/>
          <p:nvPr/>
        </p:nvSpPr>
        <p:spPr>
          <a:xfrm>
            <a:off x="6284685" y="2038373"/>
            <a:ext cx="2612571" cy="4302716"/>
          </a:xfrm>
          <a:prstGeom prst="rect">
            <a:avLst/>
          </a:prstGeom>
          <a:noFill/>
        </p:spPr>
        <p:txBody>
          <a:bodyPr wrap="square" rtlCol="0">
            <a:spAutoFit/>
          </a:bodyPr>
          <a:lstStyle/>
          <a:p>
            <a:pPr algn="l">
              <a:buNone/>
            </a:pPr>
            <a:r>
              <a:rPr lang="es-ES" sz="2400" b="0" i="0" dirty="0" smtClean="0">
                <a:solidFill>
                  <a:schemeClr val="tx1"/>
                </a:solidFill>
                <a:latin typeface="Arial"/>
              </a:rPr>
              <a:t>EIGRP</a:t>
            </a:r>
          </a:p>
          <a:p>
            <a:pPr marL="342900" indent="-342900" algn="l">
              <a:buFont typeface="Wingdings"/>
              <a:buChar char="§"/>
            </a:pPr>
            <a:r>
              <a:rPr lang="es-ES" sz="2000" b="0" i="0" dirty="0" smtClean="0">
                <a:solidFill>
                  <a:schemeClr val="tx1"/>
                </a:solidFill>
                <a:latin typeface="Arial"/>
              </a:rPr>
              <a:t>Actualizaciones dirigidas limitadas</a:t>
            </a:r>
          </a:p>
          <a:p>
            <a:pPr marL="342900" indent="-342900" algn="l">
              <a:buFont typeface="Wingdings"/>
              <a:buChar char="§"/>
            </a:pPr>
            <a:r>
              <a:rPr lang="es-ES" sz="2000" b="0" i="0" dirty="0" smtClean="0">
                <a:solidFill>
                  <a:schemeClr val="tx1"/>
                </a:solidFill>
                <a:latin typeface="Arial"/>
              </a:rPr>
              <a:t>Mecanismo de saludo de </a:t>
            </a:r>
            <a:r>
              <a:rPr lang="es-ES" sz="2000" b="0" i="0" dirty="0" err="1" smtClean="0">
                <a:solidFill>
                  <a:schemeClr val="tx1"/>
                </a:solidFill>
                <a:latin typeface="Arial"/>
              </a:rPr>
              <a:t>keepalives</a:t>
            </a:r>
            <a:endParaRPr lang="es-ES" sz="2000" b="0" i="0" dirty="0" smtClean="0">
              <a:solidFill>
                <a:schemeClr val="tx1"/>
              </a:solidFill>
              <a:latin typeface="Arial"/>
            </a:endParaRPr>
          </a:p>
          <a:p>
            <a:pPr marL="342900" indent="-342900" algn="l">
              <a:buFont typeface="Wingdings"/>
              <a:buChar char="§"/>
            </a:pPr>
            <a:r>
              <a:rPr lang="es-ES" sz="2000" b="0" i="0" dirty="0" smtClean="0">
                <a:solidFill>
                  <a:schemeClr val="tx1"/>
                </a:solidFill>
                <a:latin typeface="Arial"/>
              </a:rPr>
              <a:t>Mantenimiento de una tabla de topología</a:t>
            </a:r>
          </a:p>
          <a:p>
            <a:pPr marL="342900" indent="-342900" algn="l">
              <a:buFont typeface="Wingdings"/>
              <a:buChar char="§"/>
            </a:pPr>
            <a:r>
              <a:rPr lang="es-ES" sz="2000" b="0" i="0" dirty="0" smtClean="0">
                <a:solidFill>
                  <a:schemeClr val="tx1"/>
                </a:solidFill>
                <a:latin typeface="Arial"/>
              </a:rPr>
              <a:t>Convergencia rápida</a:t>
            </a:r>
          </a:p>
          <a:p>
            <a:pPr marL="342900" indent="-342900" algn="l">
              <a:buFont typeface="Wingdings"/>
              <a:buChar char="§"/>
            </a:pPr>
            <a:r>
              <a:rPr lang="es-ES" sz="2000" b="0" i="0" dirty="0" smtClean="0">
                <a:solidFill>
                  <a:schemeClr val="tx1"/>
                </a:solidFill>
                <a:latin typeface="Arial"/>
              </a:rPr>
              <a:t>Compatibilidad con varios protocolos de capa de red</a:t>
            </a:r>
            <a:endParaRPr lang="es-ES" sz="2000" dirty="0"/>
          </a:p>
        </p:txBody>
      </p:sp>
    </p:spTree>
    <p:extLst>
      <p:ext uri="{BB962C8B-B14F-4D97-AF65-F5344CB8AC3E}">
        <p14:creationId xmlns="" xmlns:p14="http://schemas.microsoft.com/office/powerpoint/2010/main" val="1008925259"/>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
            </a:r>
            <a:br>
              <a:rPr lang="es-ES" sz="1800" b="1" i="0" smtClean="0">
                <a:solidFill>
                  <a:srgbClr val="708CA1"/>
                </a:solidFill>
                <a:latin typeface="Arial"/>
              </a:rPr>
            </a:br>
            <a:r>
              <a:rPr lang="es-ES" sz="2800" b="1" i="0" smtClean="0">
                <a:solidFill>
                  <a:srgbClr val="708CA1"/>
                </a:solidFill>
                <a:latin typeface="Arial"/>
              </a:rPr>
              <a:t>Routing RIP y RIPng</a:t>
            </a:r>
            <a:endParaRPr lang="es-ES" sz="2800"/>
          </a:p>
        </p:txBody>
      </p:sp>
    </p:spTree>
    <p:extLst>
      <p:ext uri="{BB962C8B-B14F-4D97-AF65-F5344CB8AC3E}">
        <p14:creationId xmlns="" xmlns:p14="http://schemas.microsoft.com/office/powerpoint/2010/main" val="1846318238"/>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srcRect t="28130" b="-773"/>
          <a:stretch>
            <a:fillRect/>
          </a:stretch>
        </p:blipFill>
        <p:spPr bwMode="auto">
          <a:xfrm>
            <a:off x="1066801" y="3651736"/>
            <a:ext cx="6534150" cy="288857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51838" y="624114"/>
            <a:ext cx="8456613" cy="1113514"/>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Configuración del protocolo RIP</a:t>
            </a:r>
            <a:br>
              <a:rPr lang="es-ES" sz="1800" b="1" i="0" smtClean="0">
                <a:solidFill>
                  <a:srgbClr val="708CA1"/>
                </a:solidFill>
                <a:latin typeface="Arial"/>
              </a:rPr>
            </a:br>
            <a:r>
              <a:rPr lang="es-ES" sz="2800" b="1" i="0" smtClean="0">
                <a:solidFill>
                  <a:srgbClr val="708CA1"/>
                </a:solidFill>
                <a:latin typeface="Arial"/>
              </a:rPr>
              <a:t>Modo de configuración de RIP en el router</a:t>
            </a:r>
            <a:br>
              <a:rPr lang="es-ES" sz="2800" b="1" i="0" smtClean="0">
                <a:solidFill>
                  <a:srgbClr val="708CA1"/>
                </a:solidFill>
                <a:latin typeface="Arial"/>
              </a:rPr>
            </a:br>
            <a:r>
              <a:rPr lang="es-ES" sz="2800" b="1" i="0" smtClean="0">
                <a:solidFill>
                  <a:srgbClr val="708CA1"/>
                </a:solidFill>
                <a:latin typeface="Arial"/>
              </a:rPr>
              <a:t>Anuncio de las redes</a:t>
            </a:r>
            <a:endParaRPr lang="es-ES" sz="2800"/>
          </a:p>
        </p:txBody>
      </p:sp>
      <p:pic>
        <p:nvPicPr>
          <p:cNvPr id="21506"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523773" y="1969856"/>
            <a:ext cx="5561200" cy="142466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srcRect b="92768"/>
          <a:stretch>
            <a:fillRect/>
          </a:stretch>
        </p:blipFill>
        <p:spPr bwMode="auto">
          <a:xfrm>
            <a:off x="533400" y="3445717"/>
            <a:ext cx="7464559" cy="32852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827222581"/>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7063" y="434975"/>
            <a:ext cx="8145462" cy="838200"/>
          </a:xfrm>
        </p:spPr>
        <p:txBody>
          <a:bodyPr/>
          <a:lstStyle/>
          <a:p>
            <a:pPr algn="l" defTabSz="814365">
              <a:lnSpc>
                <a:spcPct val="90000"/>
              </a:lnSpc>
              <a:spcBef>
                <a:spcPct val="0"/>
              </a:spcBef>
              <a:spcAft>
                <a:spcPct val="0"/>
              </a:spcAft>
              <a:buNone/>
            </a:pPr>
            <a:r>
              <a:rPr lang="es-ES" sz="3200" b="1" i="0" smtClean="0">
                <a:solidFill>
                  <a:srgbClr val="708CA1"/>
                </a:solidFill>
                <a:latin typeface="Arial"/>
                <a:ea typeface="+mj-ea"/>
                <a:cs typeface="+mj-cs"/>
              </a:rPr>
              <a:t>Capítulo 7: Objetivos (continuación)</a:t>
            </a:r>
            <a:endParaRPr lang="es-ES" sz="3200" b="1" i="0">
              <a:solidFill>
                <a:srgbClr val="708CA1"/>
              </a:solidFill>
              <a:latin typeface="Arial"/>
              <a:ea typeface="+mj-ea"/>
              <a:cs typeface="+mj-cs"/>
            </a:endParaRPr>
          </a:p>
        </p:txBody>
      </p:sp>
      <p:sp>
        <p:nvSpPr>
          <p:cNvPr id="7171" name="Content Placeholder 2"/>
          <p:cNvSpPr>
            <a:spLocks noGrp="1"/>
          </p:cNvSpPr>
          <p:nvPr>
            <p:ph idx="1"/>
          </p:nvPr>
        </p:nvSpPr>
        <p:spPr>
          <a:xfrm>
            <a:off x="684666" y="1477509"/>
            <a:ext cx="8197850" cy="457517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ea typeface="+mn-ea"/>
                <a:cs typeface="+mn-cs"/>
              </a:rPr>
              <a:t>Describir la información que se envía en una actualización de estado de enlace.</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ea typeface="+mn-ea"/>
                <a:cs typeface="+mn-cs"/>
              </a:rPr>
              <a:t>Explicar las ventajas y desventajas que implica utilizar protocolos de routing de estado de enlace.</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ea typeface="+mn-ea"/>
                <a:cs typeface="+mn-cs"/>
              </a:rPr>
              <a:t>Identificar los protocolos que utilizan el proceso de routing de estado de enlace. (OSPF, IS-IS).</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ea typeface="+mn-ea"/>
                <a:cs typeface="+mn-cs"/>
              </a:rPr>
              <a:t>Determinar el origen de la ruta, la distancia administrativa y la métrica para una ruta determinada.</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ea typeface="+mn-ea"/>
                <a:cs typeface="+mn-cs"/>
              </a:rPr>
              <a:t>Explicar el concepto de la relación de nivel principal/secundario en una tabla de routing creada de forma dinámica.</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ea typeface="+mn-ea"/>
                <a:cs typeface="+mn-cs"/>
              </a:rPr>
              <a:t>Comparar el proceso de búsqueda de rutas IPv4 sin clase y el proceso de búsqueda IPv6.</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ea typeface="+mn-ea"/>
                <a:cs typeface="+mn-cs"/>
              </a:rPr>
              <a:t>Analizar una tabla de routing para determinar cuál es la ruta que se utilizará para reenviar un paquete.</a:t>
            </a:r>
            <a:endParaRPr lang="es-ES" sz="2000" b="0" i="0">
              <a:solidFill>
                <a:srgbClr val="000000"/>
              </a:solidFill>
              <a:latin typeface="Arial"/>
              <a:ea typeface="+mn-ea"/>
              <a:cs typeface="+mn-cs"/>
            </a:endParaRPr>
          </a:p>
        </p:txBody>
      </p:sp>
    </p:spTree>
    <p:extLst>
      <p:ext uri="{BB962C8B-B14F-4D97-AF65-F5344CB8AC3E}">
        <p14:creationId xmlns="" xmlns:p14="http://schemas.microsoft.com/office/powerpoint/2010/main" val="34484918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362859"/>
            <a:ext cx="8734105" cy="885372"/>
          </a:xfrm>
        </p:spPr>
        <p:txBody>
          <a:bodyPr/>
          <a:lstStyle/>
          <a:p>
            <a:pPr algn="l" defTabSz="814365">
              <a:spcBef>
                <a:spcPct val="0"/>
              </a:spcBef>
              <a:spcAft>
                <a:spcPct val="0"/>
              </a:spcAft>
              <a:buNone/>
              <a:tabLst>
                <a:tab pos="4803775" algn="l"/>
              </a:tabLst>
            </a:pPr>
            <a:r>
              <a:rPr lang="es-ES" sz="1800" b="1" i="0" dirty="0" smtClean="0">
                <a:solidFill>
                  <a:srgbClr val="708CA1"/>
                </a:solidFill>
                <a:latin typeface="Arial"/>
              </a:rPr>
              <a:t>Configuración del protocolo RIP</a:t>
            </a:r>
            <a:br>
              <a:rPr lang="es-ES" sz="1800" b="1" i="0" dirty="0" smtClean="0">
                <a:solidFill>
                  <a:srgbClr val="708CA1"/>
                </a:solidFill>
                <a:latin typeface="Arial"/>
              </a:rPr>
            </a:br>
            <a:r>
              <a:rPr lang="es-ES" sz="2700" b="1" i="0" dirty="0" smtClean="0">
                <a:solidFill>
                  <a:srgbClr val="708CA1"/>
                </a:solidFill>
                <a:latin typeface="Arial"/>
              </a:rPr>
              <a:t>Análisis de la configuración predeterminada de RIP</a:t>
            </a:r>
            <a:endParaRPr lang="es-ES" sz="2700" dirty="0"/>
          </a:p>
        </p:txBody>
      </p:sp>
      <p:pic>
        <p:nvPicPr>
          <p:cNvPr id="22530" name="Picture 2"/>
          <p:cNvPicPr>
            <a:picLocks noChangeAspect="1" noChangeArrowheads="1"/>
          </p:cNvPicPr>
          <p:nvPr/>
        </p:nvPicPr>
        <p:blipFill>
          <a:blip r:embed="rId3"/>
          <a:stretch>
            <a:fillRect/>
          </a:stretch>
        </p:blipFill>
        <p:spPr bwMode="auto">
          <a:xfrm>
            <a:off x="304799" y="2305327"/>
            <a:ext cx="4095750" cy="389925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stretch>
            <a:fillRect/>
          </a:stretch>
        </p:blipFill>
        <p:spPr bwMode="auto">
          <a:xfrm>
            <a:off x="4646240" y="3023961"/>
            <a:ext cx="4145026" cy="20002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089478308"/>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Configuración del protocolo RIP</a:t>
            </a:r>
            <a:br>
              <a:rPr lang="es-ES" sz="1800" b="1" i="0" smtClean="0">
                <a:solidFill>
                  <a:srgbClr val="708CA1"/>
                </a:solidFill>
                <a:latin typeface="Arial"/>
              </a:rPr>
            </a:br>
            <a:r>
              <a:rPr lang="es-ES" sz="2800" b="1" i="0" smtClean="0">
                <a:solidFill>
                  <a:srgbClr val="708CA1"/>
                </a:solidFill>
                <a:latin typeface="Arial"/>
              </a:rPr>
              <a:t>Habilitación de RIPv2</a:t>
            </a:r>
            <a:endParaRPr lang="es-ES" sz="2800"/>
          </a:p>
        </p:txBody>
      </p:sp>
      <p:pic>
        <p:nvPicPr>
          <p:cNvPr id="23554" name="Picture 2"/>
          <p:cNvPicPr>
            <a:picLocks noChangeAspect="1" noChangeArrowheads="1"/>
          </p:cNvPicPr>
          <p:nvPr/>
        </p:nvPicPr>
        <p:blipFill>
          <a:blip r:embed="rId3"/>
          <a:stretch>
            <a:fillRect/>
          </a:stretch>
        </p:blipFill>
        <p:spPr bwMode="auto">
          <a:xfrm>
            <a:off x="4760684" y="2413176"/>
            <a:ext cx="4181475" cy="359828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3556" name="Picture 4"/>
          <p:cNvPicPr>
            <a:picLocks noChangeAspect="1" noChangeArrowheads="1"/>
          </p:cNvPicPr>
          <p:nvPr/>
        </p:nvPicPr>
        <p:blipFill>
          <a:blip r:embed="rId4"/>
          <a:stretch>
            <a:fillRect/>
          </a:stretch>
        </p:blipFill>
        <p:spPr bwMode="auto">
          <a:xfrm>
            <a:off x="239558" y="2099356"/>
            <a:ext cx="4174528" cy="37623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125166822"/>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Configuración del protocolo RIP</a:t>
            </a:r>
            <a:br>
              <a:rPr lang="es-ES" sz="1800" b="1" i="0" smtClean="0">
                <a:solidFill>
                  <a:srgbClr val="708CA1"/>
                </a:solidFill>
                <a:latin typeface="Arial"/>
              </a:rPr>
            </a:br>
            <a:r>
              <a:rPr lang="es-ES" sz="2800" b="1" i="0" smtClean="0">
                <a:solidFill>
                  <a:srgbClr val="708CA1"/>
                </a:solidFill>
                <a:latin typeface="Arial"/>
              </a:rPr>
              <a:t>Configuración de interfaces pasivas</a:t>
            </a:r>
            <a:endParaRPr lang="es-ES" sz="2800"/>
          </a:p>
        </p:txBody>
      </p:sp>
      <p:pic>
        <p:nvPicPr>
          <p:cNvPr id="24581" name="Picture 5"/>
          <p:cNvPicPr>
            <a:picLocks noChangeAspect="1" noChangeArrowheads="1"/>
          </p:cNvPicPr>
          <p:nvPr/>
        </p:nvPicPr>
        <p:blipFill>
          <a:blip r:embed="rId3"/>
          <a:stretch>
            <a:fillRect/>
          </a:stretch>
        </p:blipFill>
        <p:spPr bwMode="auto">
          <a:xfrm>
            <a:off x="4355397" y="3581400"/>
            <a:ext cx="4206920" cy="3276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4582" name="Picture 6"/>
          <p:cNvPicPr>
            <a:picLocks noChangeAspect="1" noChangeArrowheads="1"/>
          </p:cNvPicPr>
          <p:nvPr/>
        </p:nvPicPr>
        <p:blipFill>
          <a:blip r:embed="rId4"/>
          <a:stretch>
            <a:fillRect/>
          </a:stretch>
        </p:blipFill>
        <p:spPr bwMode="auto">
          <a:xfrm>
            <a:off x="396648" y="1801124"/>
            <a:ext cx="4973638" cy="180545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extBox 1"/>
          <p:cNvSpPr txBox="1"/>
          <p:nvPr/>
        </p:nvSpPr>
        <p:spPr>
          <a:xfrm>
            <a:off x="396648" y="3904343"/>
            <a:ext cx="3710895" cy="2554545"/>
          </a:xfrm>
          <a:prstGeom prst="rect">
            <a:avLst/>
          </a:prstGeom>
          <a:noFill/>
        </p:spPr>
        <p:txBody>
          <a:bodyPr wrap="square" rtlCol="0">
            <a:spAutoFit/>
          </a:bodyPr>
          <a:lstStyle/>
          <a:p>
            <a:pPr algn="l">
              <a:lnSpc>
                <a:spcPct val="100000"/>
              </a:lnSpc>
              <a:buNone/>
            </a:pPr>
            <a:r>
              <a:rPr lang="es-ES" sz="2000" b="0" i="0" dirty="0" smtClean="0">
                <a:solidFill>
                  <a:schemeClr val="tx1"/>
                </a:solidFill>
                <a:latin typeface="Arial"/>
              </a:rPr>
              <a:t>El envío de actualizaciones innecesarias a una LAN impacta en la red de tres maneras:</a:t>
            </a:r>
          </a:p>
          <a:p>
            <a:pPr marL="342900" indent="-342900" algn="l">
              <a:lnSpc>
                <a:spcPct val="100000"/>
              </a:lnSpc>
              <a:buFont typeface="Wingdings"/>
              <a:buChar char="§"/>
            </a:pPr>
            <a:r>
              <a:rPr lang="es-ES" sz="2000" b="1" i="0" dirty="0" smtClean="0">
                <a:solidFill>
                  <a:schemeClr val="tx1"/>
                </a:solidFill>
                <a:latin typeface="Arial"/>
              </a:rPr>
              <a:t>Desperdicio de ancho de banda </a:t>
            </a:r>
            <a:endParaRPr lang="es-ES" sz="2000" dirty="0" smtClean="0"/>
          </a:p>
          <a:p>
            <a:pPr marL="342900" indent="-342900" algn="l">
              <a:lnSpc>
                <a:spcPct val="100000"/>
              </a:lnSpc>
              <a:buFont typeface="Wingdings"/>
              <a:buChar char="§"/>
            </a:pPr>
            <a:r>
              <a:rPr lang="es-ES" sz="2000" b="1" i="0" dirty="0" smtClean="0">
                <a:solidFill>
                  <a:schemeClr val="tx1"/>
                </a:solidFill>
                <a:latin typeface="Arial"/>
              </a:rPr>
              <a:t>Recursos desperdiciados</a:t>
            </a:r>
          </a:p>
          <a:p>
            <a:pPr marL="342900" indent="-342900" algn="l">
              <a:lnSpc>
                <a:spcPct val="100000"/>
              </a:lnSpc>
              <a:buFont typeface="Wingdings"/>
              <a:buChar char="§"/>
            </a:pPr>
            <a:r>
              <a:rPr lang="es-ES" sz="2000" b="1" i="0" dirty="0" smtClean="0">
                <a:solidFill>
                  <a:schemeClr val="tx1"/>
                </a:solidFill>
                <a:latin typeface="Arial"/>
              </a:rPr>
              <a:t>Riesgo de seguridad </a:t>
            </a:r>
            <a:endParaRPr lang="es-ES" sz="2000" dirty="0"/>
          </a:p>
        </p:txBody>
      </p:sp>
    </p:spTree>
    <p:extLst>
      <p:ext uri="{BB962C8B-B14F-4D97-AF65-F5344CB8AC3E}">
        <p14:creationId xmlns="" xmlns:p14="http://schemas.microsoft.com/office/powerpoint/2010/main" val="976766977"/>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dirty="0" smtClean="0">
                <a:solidFill>
                  <a:srgbClr val="708CA1"/>
                </a:solidFill>
                <a:latin typeface="Arial"/>
              </a:rPr>
              <a:t>Configuración del protocolo RIP</a:t>
            </a:r>
            <a:br>
              <a:rPr lang="es-ES" sz="1800" b="1" i="0" dirty="0" smtClean="0">
                <a:solidFill>
                  <a:srgbClr val="708CA1"/>
                </a:solidFill>
                <a:latin typeface="Arial"/>
              </a:rPr>
            </a:br>
            <a:r>
              <a:rPr lang="es-ES" sz="2800" b="1" i="0" dirty="0" smtClean="0">
                <a:solidFill>
                  <a:srgbClr val="708CA1"/>
                </a:solidFill>
                <a:latin typeface="Arial"/>
              </a:rPr>
              <a:t>Propagación de rutas predeterminadas</a:t>
            </a:r>
            <a:endParaRPr lang="es-ES" sz="2800" dirty="0"/>
          </a:p>
        </p:txBody>
      </p:sp>
      <p:pic>
        <p:nvPicPr>
          <p:cNvPr id="25602" name="Picture 2"/>
          <p:cNvPicPr>
            <a:picLocks noChangeAspect="1" noChangeArrowheads="1"/>
          </p:cNvPicPr>
          <p:nvPr/>
        </p:nvPicPr>
        <p:blipFill>
          <a:blip r:embed="rId3"/>
          <a:stretch>
            <a:fillRect/>
          </a:stretch>
        </p:blipFill>
        <p:spPr bwMode="auto">
          <a:xfrm>
            <a:off x="532038" y="1552047"/>
            <a:ext cx="5157561" cy="185106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4"/>
          <a:stretch>
            <a:fillRect/>
          </a:stretch>
        </p:blipFill>
        <p:spPr bwMode="auto">
          <a:xfrm>
            <a:off x="4401037" y="3260759"/>
            <a:ext cx="4183675" cy="345328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195305750"/>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Configuración del protocolo RIPng</a:t>
            </a:r>
            <a:br>
              <a:rPr lang="es-ES" sz="1800" b="1" i="0" smtClean="0">
                <a:solidFill>
                  <a:srgbClr val="708CA1"/>
                </a:solidFill>
                <a:latin typeface="Arial"/>
              </a:rPr>
            </a:br>
            <a:r>
              <a:rPr lang="es-ES" sz="2800" b="1" i="0" smtClean="0">
                <a:solidFill>
                  <a:srgbClr val="708CA1"/>
                </a:solidFill>
                <a:latin typeface="Arial"/>
              </a:rPr>
              <a:t>Anuncio de redes IPv6</a:t>
            </a:r>
            <a:endParaRPr lang="es-ES" sz="2800"/>
          </a:p>
        </p:txBody>
      </p:sp>
      <p:pic>
        <p:nvPicPr>
          <p:cNvPr id="26626" name="Picture 2"/>
          <p:cNvPicPr>
            <a:picLocks noChangeAspect="1" noChangeArrowheads="1"/>
          </p:cNvPicPr>
          <p:nvPr/>
        </p:nvPicPr>
        <p:blipFill>
          <a:blip r:embed="rId3"/>
          <a:stretch>
            <a:fillRect/>
          </a:stretch>
        </p:blipFill>
        <p:spPr bwMode="auto">
          <a:xfrm>
            <a:off x="1846723" y="1593329"/>
            <a:ext cx="5613745" cy="503898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813804060"/>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Configuración del protocolo RIPng</a:t>
            </a:r>
            <a:br>
              <a:rPr lang="es-ES" sz="1800" b="1" i="0" smtClean="0">
                <a:solidFill>
                  <a:srgbClr val="708CA1"/>
                </a:solidFill>
                <a:latin typeface="Arial"/>
              </a:rPr>
            </a:br>
            <a:r>
              <a:rPr lang="es-ES" sz="2800" b="1" i="0" smtClean="0">
                <a:solidFill>
                  <a:srgbClr val="708CA1"/>
                </a:solidFill>
                <a:latin typeface="Arial"/>
              </a:rPr>
              <a:t>Análisis de la configuración de RIPng</a:t>
            </a:r>
            <a:endParaRPr lang="es-ES" sz="2800"/>
          </a:p>
        </p:txBody>
      </p:sp>
      <p:pic>
        <p:nvPicPr>
          <p:cNvPr id="27650" name="Picture 2"/>
          <p:cNvPicPr>
            <a:picLocks noChangeAspect="1" noChangeArrowheads="1"/>
          </p:cNvPicPr>
          <p:nvPr/>
        </p:nvPicPr>
        <p:blipFill>
          <a:blip r:embed="rId3"/>
          <a:stretch>
            <a:fillRect/>
          </a:stretch>
        </p:blipFill>
        <p:spPr bwMode="auto">
          <a:xfrm>
            <a:off x="527535" y="2376486"/>
            <a:ext cx="3816921" cy="229711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4"/>
          <a:stretch>
            <a:fillRect/>
          </a:stretch>
        </p:blipFill>
        <p:spPr bwMode="auto">
          <a:xfrm>
            <a:off x="4599876" y="1790019"/>
            <a:ext cx="4192398" cy="3800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968130831"/>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Configuración del protocolo RIPng</a:t>
            </a:r>
            <a:br>
              <a:rPr lang="es-ES" sz="1800" b="1" i="0" smtClean="0">
                <a:solidFill>
                  <a:srgbClr val="708CA1"/>
                </a:solidFill>
                <a:latin typeface="Arial"/>
              </a:rPr>
            </a:br>
            <a:r>
              <a:rPr lang="es-ES" sz="2800" b="1" i="0" smtClean="0">
                <a:solidFill>
                  <a:srgbClr val="708CA1"/>
                </a:solidFill>
                <a:latin typeface="Arial"/>
              </a:rPr>
              <a:t>Análisis de la configuración de RIPng</a:t>
            </a:r>
            <a:endParaRPr lang="es-ES" sz="2800"/>
          </a:p>
        </p:txBody>
      </p:sp>
      <p:pic>
        <p:nvPicPr>
          <p:cNvPr id="28674" name="Picture 2"/>
          <p:cNvPicPr>
            <a:picLocks noChangeAspect="1" noChangeArrowheads="1"/>
          </p:cNvPicPr>
          <p:nvPr/>
        </p:nvPicPr>
        <p:blipFill>
          <a:blip r:embed="rId3"/>
          <a:stretch>
            <a:fillRect/>
          </a:stretch>
        </p:blipFill>
        <p:spPr bwMode="auto">
          <a:xfrm>
            <a:off x="1731441" y="2013630"/>
            <a:ext cx="5811745" cy="461016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624801317"/>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
            </a:r>
            <a:br>
              <a:rPr lang="es-ES" sz="1800" b="1" i="0" smtClean="0">
                <a:solidFill>
                  <a:srgbClr val="708CA1"/>
                </a:solidFill>
                <a:latin typeface="Arial"/>
              </a:rPr>
            </a:br>
            <a:r>
              <a:rPr lang="es-ES" sz="2800" b="1" i="0" smtClean="0">
                <a:solidFill>
                  <a:srgbClr val="708CA1"/>
                </a:solidFill>
                <a:latin typeface="Arial"/>
              </a:rPr>
              <a:t>Routing dinámico de estado de enlace</a:t>
            </a:r>
            <a:endParaRPr lang="es-ES" sz="2800"/>
          </a:p>
        </p:txBody>
      </p:sp>
    </p:spTree>
    <p:extLst>
      <p:ext uri="{BB962C8B-B14F-4D97-AF65-F5344CB8AC3E}">
        <p14:creationId xmlns="" xmlns:p14="http://schemas.microsoft.com/office/powerpoint/2010/main" val="2698500293"/>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Funcionamiento del protocolo de routing de estado de enlace</a:t>
            </a:r>
            <a:br>
              <a:rPr lang="es-ES" sz="1800" b="1" i="0" smtClean="0">
                <a:solidFill>
                  <a:srgbClr val="708CA1"/>
                </a:solidFill>
                <a:latin typeface="Arial"/>
              </a:rPr>
            </a:br>
            <a:r>
              <a:rPr lang="es-ES" sz="2800" b="1" i="0" smtClean="0">
                <a:solidFill>
                  <a:srgbClr val="708CA1"/>
                </a:solidFill>
                <a:latin typeface="Arial"/>
              </a:rPr>
              <a:t>Protocolos Shortest Path First</a:t>
            </a:r>
            <a:endParaRPr lang="es-ES" sz="2800"/>
          </a:p>
        </p:txBody>
      </p:sp>
      <p:pic>
        <p:nvPicPr>
          <p:cNvPr id="29698" name="Picture 2"/>
          <p:cNvPicPr>
            <a:picLocks noChangeAspect="1" noChangeArrowheads="1"/>
          </p:cNvPicPr>
          <p:nvPr/>
        </p:nvPicPr>
        <p:blipFill>
          <a:blip r:embed="rId3"/>
          <a:srcRect r="1261"/>
          <a:stretch>
            <a:fillRect/>
          </a:stretch>
        </p:blipFill>
        <p:spPr bwMode="auto">
          <a:xfrm>
            <a:off x="2329131" y="1612310"/>
            <a:ext cx="5005119" cy="458529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618348199"/>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Funcionamiento del protocolo de routing de estado de enlace</a:t>
            </a:r>
            <a:br>
              <a:rPr lang="es-ES" sz="1800" b="1" i="0" smtClean="0">
                <a:solidFill>
                  <a:srgbClr val="708CA1"/>
                </a:solidFill>
                <a:latin typeface="Arial"/>
              </a:rPr>
            </a:br>
            <a:r>
              <a:rPr lang="es-ES" sz="2800" b="1" i="0" smtClean="0">
                <a:solidFill>
                  <a:srgbClr val="708CA1"/>
                </a:solidFill>
                <a:latin typeface="Arial"/>
              </a:rPr>
              <a:t>Algoritmo de Dijkstra</a:t>
            </a:r>
            <a:endParaRPr lang="es-ES" sz="2800"/>
          </a:p>
        </p:txBody>
      </p:sp>
      <p:pic>
        <p:nvPicPr>
          <p:cNvPr id="30722" name="Picture 2"/>
          <p:cNvPicPr>
            <a:picLocks noChangeAspect="1" noChangeArrowheads="1"/>
          </p:cNvPicPr>
          <p:nvPr/>
        </p:nvPicPr>
        <p:blipFill>
          <a:blip r:embed="rId3"/>
          <a:stretch>
            <a:fillRect/>
          </a:stretch>
        </p:blipFill>
        <p:spPr bwMode="auto">
          <a:xfrm>
            <a:off x="1627378" y="1563549"/>
            <a:ext cx="5978108" cy="486148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88889996"/>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96182" y="854982"/>
            <a:ext cx="8456613" cy="871538"/>
          </a:xfrm>
        </p:spPr>
        <p:txBody>
          <a:bodyPr/>
          <a:lstStyle/>
          <a:p>
            <a:pPr algn="l" defTabSz="814365">
              <a:spcBef>
                <a:spcPct val="0"/>
              </a:spcBef>
              <a:spcAft>
                <a:spcPct val="0"/>
              </a:spcAft>
              <a:buNone/>
            </a:pPr>
            <a:r>
              <a:rPr lang="es-ES" sz="3200" b="1" i="0" smtClean="0">
                <a:solidFill>
                  <a:srgbClr val="708CA1"/>
                </a:solidFill>
                <a:latin typeface="Arial"/>
              </a:rPr>
              <a:t>Protocolos de routing dinámico</a:t>
            </a:r>
            <a:endParaRPr lang="es-ES" smtClean="0">
              <a:solidFill>
                <a:schemeClr val="accent5">
                  <a:lumMod val="75000"/>
                </a:schemeClr>
              </a:solidFill>
              <a:cs typeface="Arial" pitchFamily="34" charset="0"/>
            </a:endParaRPr>
          </a:p>
        </p:txBody>
      </p:sp>
    </p:spTree>
    <p:extLst>
      <p:ext uri="{BB962C8B-B14F-4D97-AF65-F5344CB8AC3E}">
        <p14:creationId xmlns="" xmlns:p14="http://schemas.microsoft.com/office/powerpoint/2010/main" val="3584782417"/>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Actualizaciones de estado de enlace</a:t>
            </a:r>
            <a:br>
              <a:rPr lang="es-ES" sz="1800" b="1" i="0" smtClean="0">
                <a:solidFill>
                  <a:srgbClr val="708CA1"/>
                </a:solidFill>
                <a:latin typeface="Arial"/>
              </a:rPr>
            </a:br>
            <a:r>
              <a:rPr lang="es-ES" sz="2800" b="1" i="0" smtClean="0">
                <a:solidFill>
                  <a:srgbClr val="708CA1"/>
                </a:solidFill>
                <a:latin typeface="Arial"/>
              </a:rPr>
              <a:t>Proceso de routing de estado de enlace</a:t>
            </a:r>
            <a:endParaRPr lang="es-ES" sz="2800"/>
          </a:p>
        </p:txBody>
      </p:sp>
      <p:pic>
        <p:nvPicPr>
          <p:cNvPr id="31746" name="Picture 2"/>
          <p:cNvPicPr>
            <a:picLocks noChangeAspect="1" noChangeArrowheads="1"/>
          </p:cNvPicPr>
          <p:nvPr/>
        </p:nvPicPr>
        <p:blipFill>
          <a:blip r:embed="rId3"/>
          <a:stretch>
            <a:fillRect/>
          </a:stretch>
        </p:blipFill>
        <p:spPr bwMode="auto">
          <a:xfrm>
            <a:off x="699609" y="2047041"/>
            <a:ext cx="7863820" cy="36612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220874961"/>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Actualizaciones de estado de enlace</a:t>
            </a:r>
            <a:br>
              <a:rPr lang="es-ES" sz="1800" b="1" i="0" smtClean="0">
                <a:solidFill>
                  <a:srgbClr val="708CA1"/>
                </a:solidFill>
                <a:latin typeface="Arial"/>
              </a:rPr>
            </a:br>
            <a:r>
              <a:rPr lang="es-ES" sz="2800" b="1" i="0" smtClean="0">
                <a:solidFill>
                  <a:srgbClr val="708CA1"/>
                </a:solidFill>
                <a:latin typeface="Arial"/>
              </a:rPr>
              <a:t>Enlace y estado de enlace</a:t>
            </a:r>
            <a:endParaRPr lang="es-ES" sz="2800"/>
          </a:p>
        </p:txBody>
      </p:sp>
      <p:pic>
        <p:nvPicPr>
          <p:cNvPr id="32770" name="Picture 2"/>
          <p:cNvPicPr>
            <a:picLocks noChangeAspect="1" noChangeArrowheads="1"/>
          </p:cNvPicPr>
          <p:nvPr/>
        </p:nvPicPr>
        <p:blipFill>
          <a:blip r:embed="rId3"/>
          <a:stretch>
            <a:fillRect/>
          </a:stretch>
        </p:blipFill>
        <p:spPr bwMode="auto">
          <a:xfrm>
            <a:off x="518885" y="2737721"/>
            <a:ext cx="3733800" cy="361412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4"/>
          <a:stretch>
            <a:fillRect/>
          </a:stretch>
        </p:blipFill>
        <p:spPr bwMode="auto">
          <a:xfrm>
            <a:off x="4812393" y="2685767"/>
            <a:ext cx="3771900" cy="366995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Rectangle 2"/>
          <p:cNvSpPr/>
          <p:nvPr/>
        </p:nvSpPr>
        <p:spPr>
          <a:xfrm>
            <a:off x="1480456" y="1576614"/>
            <a:ext cx="6531430" cy="923330"/>
          </a:xfrm>
          <a:prstGeom prst="rect">
            <a:avLst/>
          </a:prstGeom>
        </p:spPr>
        <p:txBody>
          <a:bodyPr wrap="square">
            <a:spAutoFit/>
          </a:bodyPr>
          <a:lstStyle/>
          <a:p>
            <a:pPr algn="l">
              <a:buNone/>
            </a:pPr>
            <a:r>
              <a:rPr lang="es-ES" sz="2000" b="0" i="0" dirty="0" smtClean="0">
                <a:solidFill>
                  <a:schemeClr val="tx1"/>
                </a:solidFill>
                <a:latin typeface="Arial"/>
                <a:ea typeface="+mn-ea"/>
                <a:cs typeface="+mn-cs"/>
              </a:rPr>
              <a:t>El primer paso en el proceso de routing de estado de enlace es que cada router descubra sus propios enlaces y sus propias redes conectadas directamente. </a:t>
            </a:r>
            <a:endParaRPr lang="es-ES" sz="2000" b="0" i="0" dirty="0">
              <a:solidFill>
                <a:schemeClr val="tx1"/>
              </a:solidFill>
              <a:latin typeface="Arial"/>
              <a:ea typeface="+mn-ea"/>
              <a:cs typeface="+mn-cs"/>
            </a:endParaRPr>
          </a:p>
        </p:txBody>
      </p:sp>
    </p:spTree>
    <p:extLst>
      <p:ext uri="{BB962C8B-B14F-4D97-AF65-F5344CB8AC3E}">
        <p14:creationId xmlns="" xmlns:p14="http://schemas.microsoft.com/office/powerpoint/2010/main" val="1652089935"/>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Actualizaciones de estado de enlace</a:t>
            </a:r>
            <a:br>
              <a:rPr lang="es-ES" sz="1800" b="1" i="0" smtClean="0">
                <a:solidFill>
                  <a:srgbClr val="708CA1"/>
                </a:solidFill>
                <a:latin typeface="Arial"/>
              </a:rPr>
            </a:br>
            <a:r>
              <a:rPr lang="es-ES" sz="2800" b="1" i="0" smtClean="0">
                <a:solidFill>
                  <a:srgbClr val="708CA1"/>
                </a:solidFill>
                <a:latin typeface="Arial"/>
              </a:rPr>
              <a:t>Saludo</a:t>
            </a:r>
            <a:endParaRPr lang="es-ES" sz="2800"/>
          </a:p>
        </p:txBody>
      </p:sp>
      <p:pic>
        <p:nvPicPr>
          <p:cNvPr id="33794" name="Picture 2"/>
          <p:cNvPicPr>
            <a:picLocks noChangeAspect="1" noChangeArrowheads="1"/>
          </p:cNvPicPr>
          <p:nvPr/>
        </p:nvPicPr>
        <p:blipFill>
          <a:blip r:embed="rId3"/>
          <a:stretch>
            <a:fillRect/>
          </a:stretch>
        </p:blipFill>
        <p:spPr bwMode="auto">
          <a:xfrm>
            <a:off x="522765" y="2859995"/>
            <a:ext cx="4150583" cy="32861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4"/>
          <a:stretch>
            <a:fillRect/>
          </a:stretch>
        </p:blipFill>
        <p:spPr bwMode="auto">
          <a:xfrm>
            <a:off x="4886919" y="2933700"/>
            <a:ext cx="4257081" cy="33364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Box 2"/>
          <p:cNvSpPr txBox="1"/>
          <p:nvPr/>
        </p:nvSpPr>
        <p:spPr>
          <a:xfrm>
            <a:off x="1103086" y="1567541"/>
            <a:ext cx="6850744" cy="1200329"/>
          </a:xfrm>
          <a:prstGeom prst="rect">
            <a:avLst/>
          </a:prstGeom>
          <a:noFill/>
        </p:spPr>
        <p:txBody>
          <a:bodyPr wrap="square" rtlCol="0">
            <a:spAutoFit/>
          </a:bodyPr>
          <a:lstStyle/>
          <a:p>
            <a:pPr algn="l">
              <a:buNone/>
            </a:pPr>
            <a:r>
              <a:rPr lang="es-ES" sz="2000" b="0" i="0" dirty="0" smtClean="0">
                <a:solidFill>
                  <a:schemeClr val="tx1"/>
                </a:solidFill>
                <a:latin typeface="Arial"/>
                <a:ea typeface="+mn-ea"/>
                <a:cs typeface="+mn-cs"/>
              </a:rPr>
              <a:t>El segundo paso en el proceso de </a:t>
            </a:r>
            <a:r>
              <a:rPr lang="es-ES" sz="2000" b="0" i="0" dirty="0" err="1" smtClean="0">
                <a:solidFill>
                  <a:schemeClr val="tx1"/>
                </a:solidFill>
                <a:latin typeface="Arial"/>
                <a:ea typeface="+mn-ea"/>
                <a:cs typeface="+mn-cs"/>
              </a:rPr>
              <a:t>routing</a:t>
            </a:r>
            <a:r>
              <a:rPr lang="es-ES" sz="2000" b="0" i="0" dirty="0" smtClean="0">
                <a:solidFill>
                  <a:schemeClr val="tx1"/>
                </a:solidFill>
                <a:latin typeface="Arial"/>
                <a:ea typeface="+mn-ea"/>
                <a:cs typeface="+mn-cs"/>
              </a:rPr>
              <a:t> de estado de enlace es que cada </a:t>
            </a:r>
            <a:r>
              <a:rPr lang="es-ES" sz="2000" b="0" i="0" dirty="0" err="1" smtClean="0">
                <a:solidFill>
                  <a:schemeClr val="tx1"/>
                </a:solidFill>
                <a:latin typeface="Arial"/>
                <a:ea typeface="+mn-ea"/>
                <a:cs typeface="+mn-cs"/>
              </a:rPr>
              <a:t>router</a:t>
            </a:r>
            <a:r>
              <a:rPr lang="es-ES" sz="2000" b="0" i="0" dirty="0" smtClean="0">
                <a:solidFill>
                  <a:schemeClr val="tx1"/>
                </a:solidFill>
                <a:latin typeface="Arial"/>
                <a:ea typeface="+mn-ea"/>
                <a:cs typeface="+mn-cs"/>
              </a:rPr>
              <a:t> asume la responsabilidad de encontrarse con sus vecinos en redes conectadas directamente.</a:t>
            </a:r>
            <a:endParaRPr lang="es-ES" sz="2000" b="0" i="0" dirty="0">
              <a:solidFill>
                <a:schemeClr val="tx1"/>
              </a:solidFill>
              <a:latin typeface="Arial"/>
              <a:ea typeface="+mn-ea"/>
              <a:cs typeface="+mn-cs"/>
            </a:endParaRPr>
          </a:p>
        </p:txBody>
      </p:sp>
    </p:spTree>
    <p:extLst>
      <p:ext uri="{BB962C8B-B14F-4D97-AF65-F5344CB8AC3E}">
        <p14:creationId xmlns="" xmlns:p14="http://schemas.microsoft.com/office/powerpoint/2010/main" val="830637201"/>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Actualizaciones de estado de enlace</a:t>
            </a:r>
            <a:br>
              <a:rPr lang="es-ES" sz="1800" b="1" i="0" smtClean="0">
                <a:solidFill>
                  <a:srgbClr val="708CA1"/>
                </a:solidFill>
                <a:latin typeface="Arial"/>
              </a:rPr>
            </a:br>
            <a:r>
              <a:rPr lang="es-ES" sz="2800" b="1" i="0" smtClean="0">
                <a:solidFill>
                  <a:srgbClr val="708CA1"/>
                </a:solidFill>
                <a:latin typeface="Arial"/>
              </a:rPr>
              <a:t>Saludo</a:t>
            </a:r>
            <a:endParaRPr lang="es-ES" sz="2800"/>
          </a:p>
        </p:txBody>
      </p:sp>
      <p:sp>
        <p:nvSpPr>
          <p:cNvPr id="3" name="TextBox 2"/>
          <p:cNvSpPr txBox="1"/>
          <p:nvPr/>
        </p:nvSpPr>
        <p:spPr>
          <a:xfrm>
            <a:off x="493127" y="1567541"/>
            <a:ext cx="8200929" cy="923330"/>
          </a:xfrm>
          <a:prstGeom prst="rect">
            <a:avLst/>
          </a:prstGeom>
          <a:noFill/>
        </p:spPr>
        <p:txBody>
          <a:bodyPr wrap="square" rtlCol="0">
            <a:spAutoFit/>
          </a:bodyPr>
          <a:lstStyle/>
          <a:p>
            <a:pPr algn="l">
              <a:buNone/>
            </a:pPr>
            <a:r>
              <a:rPr lang="es-ES" sz="2000" b="0" i="0" smtClean="0">
                <a:solidFill>
                  <a:schemeClr val="tx1"/>
                </a:solidFill>
                <a:latin typeface="Arial"/>
                <a:ea typeface="+mn-ea"/>
                <a:cs typeface="+mn-cs"/>
              </a:rPr>
              <a:t>El tercer paso en el proceso de routing de estado de enlace es que cada router cree un paquete de estado de enlace (LSP) que contiene el estado de cada enlace conectado directamente.</a:t>
            </a:r>
            <a:endParaRPr lang="es-ES" sz="2000" b="0" i="0">
              <a:solidFill>
                <a:schemeClr val="tx1"/>
              </a:solidFill>
              <a:latin typeface="Arial"/>
              <a:ea typeface="+mn-ea"/>
              <a:cs typeface="+mn-cs"/>
            </a:endParaRPr>
          </a:p>
        </p:txBody>
      </p:sp>
      <p:pic>
        <p:nvPicPr>
          <p:cNvPr id="34818" name="Picture 2"/>
          <p:cNvPicPr>
            <a:picLocks noChangeAspect="1" noChangeArrowheads="1"/>
          </p:cNvPicPr>
          <p:nvPr/>
        </p:nvPicPr>
        <p:blipFill>
          <a:blip r:embed="rId3"/>
          <a:stretch>
            <a:fillRect/>
          </a:stretch>
        </p:blipFill>
        <p:spPr bwMode="auto">
          <a:xfrm>
            <a:off x="208154" y="2743200"/>
            <a:ext cx="5012583" cy="37836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Rectangle 1"/>
          <p:cNvSpPr/>
          <p:nvPr/>
        </p:nvSpPr>
        <p:spPr>
          <a:xfrm>
            <a:off x="5210627" y="2917371"/>
            <a:ext cx="3483429" cy="3139321"/>
          </a:xfrm>
          <a:prstGeom prst="rect">
            <a:avLst/>
          </a:prstGeom>
        </p:spPr>
        <p:txBody>
          <a:bodyPr wrap="square">
            <a:spAutoFit/>
          </a:bodyPr>
          <a:lstStyle/>
          <a:p>
            <a:pPr marL="457200" indent="-457200" algn="l">
              <a:buFont typeface="Arial"/>
              <a:buAutoNum type="arabicPeriod"/>
            </a:pPr>
            <a:r>
              <a:rPr lang="es-ES" sz="2000" b="0" i="0" smtClean="0">
                <a:solidFill>
                  <a:schemeClr val="tx1"/>
                </a:solidFill>
                <a:latin typeface="Arial"/>
                <a:ea typeface="+mn-ea"/>
                <a:cs typeface="+mn-cs"/>
              </a:rPr>
              <a:t>R1; Red Ethernet 10.1.0.0/16; Costo 2</a:t>
            </a:r>
          </a:p>
          <a:p>
            <a:pPr marL="457200" indent="-457200" algn="l">
              <a:buFont typeface="Arial"/>
              <a:buAutoNum type="arabicPeriod"/>
            </a:pPr>
            <a:r>
              <a:rPr lang="es-ES" sz="2000" b="0" i="0" smtClean="0">
                <a:solidFill>
                  <a:schemeClr val="tx1"/>
                </a:solidFill>
                <a:latin typeface="Arial"/>
                <a:ea typeface="+mn-ea"/>
                <a:cs typeface="+mn-cs"/>
              </a:rPr>
              <a:t>2. R1 -&gt; R2; Red serial punto a punto; 10.2.0.0/16; Costo 20 </a:t>
            </a:r>
          </a:p>
          <a:p>
            <a:pPr marL="457200" indent="-457200" algn="l">
              <a:buFont typeface="Arial"/>
              <a:buAutoNum type="arabicPeriod"/>
            </a:pPr>
            <a:r>
              <a:rPr lang="es-ES" sz="2000" b="0" i="0" smtClean="0">
                <a:solidFill>
                  <a:schemeClr val="tx1"/>
                </a:solidFill>
                <a:latin typeface="Arial"/>
                <a:ea typeface="+mn-ea"/>
                <a:cs typeface="+mn-cs"/>
              </a:rPr>
              <a:t>R1 -&gt; R3; Red serial punto a punto; 10.7.0.0/16; Costo 5</a:t>
            </a:r>
          </a:p>
          <a:p>
            <a:pPr marL="457200" indent="-457200" algn="l">
              <a:buFont typeface="Arial"/>
              <a:buAutoNum type="arabicPeriod"/>
            </a:pPr>
            <a:r>
              <a:rPr lang="es-ES" sz="2000" b="0" i="0" smtClean="0">
                <a:solidFill>
                  <a:schemeClr val="tx1"/>
                </a:solidFill>
                <a:latin typeface="Arial"/>
                <a:ea typeface="+mn-ea"/>
                <a:cs typeface="+mn-cs"/>
              </a:rPr>
              <a:t>R1 -&gt; R4; Red serial punto a punto; 10.4.0.0/16; Costo 20</a:t>
            </a:r>
            <a:endParaRPr lang="es-ES" sz="2000" b="0" i="0">
              <a:solidFill>
                <a:schemeClr val="tx1"/>
              </a:solidFill>
              <a:latin typeface="Arial"/>
              <a:ea typeface="+mn-ea"/>
              <a:cs typeface="+mn-cs"/>
            </a:endParaRPr>
          </a:p>
        </p:txBody>
      </p:sp>
    </p:spTree>
    <p:extLst>
      <p:ext uri="{BB962C8B-B14F-4D97-AF65-F5344CB8AC3E}">
        <p14:creationId xmlns="" xmlns:p14="http://schemas.microsoft.com/office/powerpoint/2010/main" val="2586376976"/>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Actualizaciones de estado de enlace</a:t>
            </a:r>
            <a:br>
              <a:rPr lang="es-ES" sz="1800" b="1" i="0" smtClean="0">
                <a:solidFill>
                  <a:srgbClr val="708CA1"/>
                </a:solidFill>
                <a:latin typeface="Arial"/>
              </a:rPr>
            </a:br>
            <a:r>
              <a:rPr lang="es-ES" sz="2800" b="1" i="0" smtClean="0">
                <a:solidFill>
                  <a:srgbClr val="708CA1"/>
                </a:solidFill>
                <a:latin typeface="Arial"/>
              </a:rPr>
              <a:t>Saturación con LSP</a:t>
            </a:r>
            <a:endParaRPr lang="es-ES" sz="2800"/>
          </a:p>
        </p:txBody>
      </p:sp>
      <p:sp>
        <p:nvSpPr>
          <p:cNvPr id="3" name="TextBox 2"/>
          <p:cNvSpPr txBox="1"/>
          <p:nvPr/>
        </p:nvSpPr>
        <p:spPr>
          <a:xfrm>
            <a:off x="493127" y="1553023"/>
            <a:ext cx="8200929" cy="923330"/>
          </a:xfrm>
          <a:prstGeom prst="rect">
            <a:avLst/>
          </a:prstGeom>
          <a:noFill/>
        </p:spPr>
        <p:txBody>
          <a:bodyPr wrap="square" rtlCol="0">
            <a:spAutoFit/>
          </a:bodyPr>
          <a:lstStyle/>
          <a:p>
            <a:pPr algn="l">
              <a:buNone/>
            </a:pPr>
            <a:r>
              <a:rPr lang="es-ES" sz="2000" b="0" i="0" smtClean="0">
                <a:solidFill>
                  <a:schemeClr val="tx1"/>
                </a:solidFill>
                <a:latin typeface="Arial"/>
                <a:ea typeface="+mn-ea"/>
                <a:cs typeface="+mn-cs"/>
              </a:rPr>
              <a:t>El cuarto paso en el proceso de routing de estado de enlace es que cada router satura con LSP a todos los vecinos, quienes luego almacenan todos los LSP recibidos en una base de datos.</a:t>
            </a:r>
            <a:endParaRPr lang="es-ES" sz="2000" b="0" i="0">
              <a:solidFill>
                <a:schemeClr val="tx1"/>
              </a:solidFill>
              <a:latin typeface="Arial"/>
              <a:ea typeface="+mn-ea"/>
              <a:cs typeface="+mn-cs"/>
            </a:endParaRPr>
          </a:p>
        </p:txBody>
      </p:sp>
      <p:pic>
        <p:nvPicPr>
          <p:cNvPr id="35842" name="Picture 2"/>
          <p:cNvPicPr>
            <a:picLocks noChangeAspect="1" noChangeArrowheads="1"/>
          </p:cNvPicPr>
          <p:nvPr/>
        </p:nvPicPr>
        <p:blipFill>
          <a:blip r:embed="rId3"/>
          <a:stretch>
            <a:fillRect/>
          </a:stretch>
        </p:blipFill>
        <p:spPr bwMode="auto">
          <a:xfrm>
            <a:off x="1804306" y="2584837"/>
            <a:ext cx="5336721" cy="3855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874687553"/>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Actualizaciones de estado de enlace</a:t>
            </a:r>
            <a:br>
              <a:rPr lang="es-ES" sz="1800" b="1" i="0" smtClean="0">
                <a:solidFill>
                  <a:srgbClr val="708CA1"/>
                </a:solidFill>
                <a:latin typeface="Arial"/>
              </a:rPr>
            </a:br>
            <a:r>
              <a:rPr lang="es-ES" sz="2800" b="1" i="0" smtClean="0">
                <a:solidFill>
                  <a:srgbClr val="708CA1"/>
                </a:solidFill>
                <a:latin typeface="Arial"/>
              </a:rPr>
              <a:t>Armado de la base de datos de estado de enlace</a:t>
            </a:r>
            <a:endParaRPr lang="es-ES" sz="2800"/>
          </a:p>
        </p:txBody>
      </p:sp>
      <p:sp>
        <p:nvSpPr>
          <p:cNvPr id="3" name="TextBox 2"/>
          <p:cNvSpPr txBox="1"/>
          <p:nvPr/>
        </p:nvSpPr>
        <p:spPr>
          <a:xfrm>
            <a:off x="493126" y="1553023"/>
            <a:ext cx="8200929" cy="923330"/>
          </a:xfrm>
          <a:prstGeom prst="rect">
            <a:avLst/>
          </a:prstGeom>
          <a:noFill/>
        </p:spPr>
        <p:txBody>
          <a:bodyPr wrap="square" rtlCol="0">
            <a:spAutoFit/>
          </a:bodyPr>
          <a:lstStyle/>
          <a:p>
            <a:pPr algn="l">
              <a:buNone/>
            </a:pPr>
            <a:r>
              <a:rPr lang="es-ES" sz="2000" b="0" i="0" smtClean="0">
                <a:solidFill>
                  <a:schemeClr val="tx1"/>
                </a:solidFill>
                <a:latin typeface="Arial"/>
                <a:ea typeface="+mn-ea"/>
                <a:cs typeface="+mn-cs"/>
              </a:rPr>
              <a:t>El paso final en el proceso de routing de estado de enlace es que cada router utiliza la base de datos para construir un mapa completo de la topología y calcula la mejor ruta para cada red de destino.</a:t>
            </a:r>
            <a:endParaRPr lang="es-ES" sz="2000" b="0" i="0">
              <a:solidFill>
                <a:schemeClr val="tx1"/>
              </a:solidFill>
              <a:latin typeface="Arial"/>
              <a:ea typeface="+mn-ea"/>
              <a:cs typeface="+mn-cs"/>
            </a:endParaRPr>
          </a:p>
        </p:txBody>
      </p:sp>
      <p:pic>
        <p:nvPicPr>
          <p:cNvPr id="36866" name="Picture 2"/>
          <p:cNvPicPr>
            <a:picLocks noChangeAspect="1" noChangeArrowheads="1"/>
          </p:cNvPicPr>
          <p:nvPr/>
        </p:nvPicPr>
        <p:blipFill>
          <a:blip r:embed="rId3"/>
          <a:stretch>
            <a:fillRect/>
          </a:stretch>
        </p:blipFill>
        <p:spPr bwMode="auto">
          <a:xfrm>
            <a:off x="1731243" y="2668588"/>
            <a:ext cx="5231570" cy="401065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076950567"/>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Actualizaciones de estado de enlace</a:t>
            </a:r>
            <a:br>
              <a:rPr lang="es-ES" sz="1800" b="1" i="0" smtClean="0">
                <a:solidFill>
                  <a:srgbClr val="708CA1"/>
                </a:solidFill>
                <a:latin typeface="Arial"/>
              </a:rPr>
            </a:br>
            <a:r>
              <a:rPr lang="es-ES" sz="2800" b="1" i="0" smtClean="0">
                <a:solidFill>
                  <a:srgbClr val="708CA1"/>
                </a:solidFill>
                <a:latin typeface="Arial"/>
              </a:rPr>
              <a:t>Armado del árbol SPF</a:t>
            </a:r>
            <a:endParaRPr lang="es-ES" sz="2800"/>
          </a:p>
        </p:txBody>
      </p:sp>
      <p:pic>
        <p:nvPicPr>
          <p:cNvPr id="1027" name="Picture 3"/>
          <p:cNvPicPr>
            <a:picLocks noChangeAspect="1" noChangeArrowheads="1"/>
          </p:cNvPicPr>
          <p:nvPr/>
        </p:nvPicPr>
        <p:blipFill>
          <a:blip r:embed="rId3"/>
          <a:stretch>
            <a:fillRect/>
          </a:stretch>
        </p:blipFill>
        <p:spPr bwMode="auto">
          <a:xfrm>
            <a:off x="1700846" y="1644195"/>
            <a:ext cx="6145077" cy="485499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13629912"/>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Actualizaciones de estado de enlace</a:t>
            </a:r>
            <a:br>
              <a:rPr lang="es-ES" sz="1800" b="1" i="0" smtClean="0">
                <a:solidFill>
                  <a:srgbClr val="708CA1"/>
                </a:solidFill>
                <a:latin typeface="Arial"/>
              </a:rPr>
            </a:br>
            <a:r>
              <a:rPr lang="es-ES" sz="2800" b="1" i="0" smtClean="0">
                <a:solidFill>
                  <a:srgbClr val="708CA1"/>
                </a:solidFill>
                <a:latin typeface="Arial"/>
              </a:rPr>
              <a:t>Armado del árbol SPF</a:t>
            </a:r>
            <a:endParaRPr lang="es-ES" sz="2800"/>
          </a:p>
        </p:txBody>
      </p:sp>
      <p:pic>
        <p:nvPicPr>
          <p:cNvPr id="1026" name="Picture 2"/>
          <p:cNvPicPr>
            <a:picLocks noChangeAspect="1" noChangeArrowheads="1"/>
          </p:cNvPicPr>
          <p:nvPr/>
        </p:nvPicPr>
        <p:blipFill>
          <a:blip r:embed="rId3"/>
          <a:srcRect b="5317"/>
          <a:stretch>
            <a:fillRect/>
          </a:stretch>
        </p:blipFill>
        <p:spPr bwMode="auto">
          <a:xfrm>
            <a:off x="1139412" y="1625600"/>
            <a:ext cx="6883200" cy="46037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583817786"/>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Actualizaciones de estado de enlace</a:t>
            </a:r>
            <a:br>
              <a:rPr lang="es-ES" sz="1800" b="1" i="0" smtClean="0">
                <a:solidFill>
                  <a:srgbClr val="708CA1"/>
                </a:solidFill>
                <a:latin typeface="Arial"/>
              </a:rPr>
            </a:br>
            <a:r>
              <a:rPr lang="es-ES" sz="2800" b="1" i="0" smtClean="0">
                <a:solidFill>
                  <a:srgbClr val="708CA1"/>
                </a:solidFill>
                <a:latin typeface="Arial"/>
              </a:rPr>
              <a:t>Agregado de rutas OSPF a la tabla de routing</a:t>
            </a:r>
            <a:endParaRPr lang="es-ES" sz="2800"/>
          </a:p>
        </p:txBody>
      </p:sp>
      <p:pic>
        <p:nvPicPr>
          <p:cNvPr id="2050" name="Picture 2"/>
          <p:cNvPicPr>
            <a:picLocks noChangeAspect="1" noChangeArrowheads="1"/>
          </p:cNvPicPr>
          <p:nvPr/>
        </p:nvPicPr>
        <p:blipFill>
          <a:blip r:embed="rId3"/>
          <a:stretch>
            <a:fillRect/>
          </a:stretch>
        </p:blipFill>
        <p:spPr bwMode="auto">
          <a:xfrm>
            <a:off x="1212448" y="1509713"/>
            <a:ext cx="6178101" cy="513783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313975767"/>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362859"/>
            <a:ext cx="8456613" cy="885372"/>
          </a:xfrm>
        </p:spPr>
        <p:txBody>
          <a:bodyPr/>
          <a:lstStyle/>
          <a:p>
            <a:pPr algn="l" defTabSz="814365">
              <a:spcBef>
                <a:spcPct val="0"/>
              </a:spcBef>
              <a:spcAft>
                <a:spcPct val="0"/>
              </a:spcAft>
              <a:buNone/>
              <a:tabLst>
                <a:tab pos="4803775" algn="l"/>
              </a:tabLst>
            </a:pPr>
            <a:r>
              <a:rPr lang="es-ES" sz="1300" b="1" i="0" dirty="0" smtClean="0">
                <a:solidFill>
                  <a:srgbClr val="708CA1"/>
                </a:solidFill>
                <a:latin typeface="Arial"/>
              </a:rPr>
              <a:t>Razones para utilizar protocolos de routing de estado de enlace</a:t>
            </a:r>
            <a:r>
              <a:rPr lang="es-ES" sz="1800" b="1" i="0" dirty="0" smtClean="0">
                <a:solidFill>
                  <a:srgbClr val="708CA1"/>
                </a:solidFill>
                <a:latin typeface="Arial"/>
              </a:rPr>
              <a:t/>
            </a:r>
            <a:br>
              <a:rPr lang="es-ES" sz="1800" b="1" i="0" dirty="0" smtClean="0">
                <a:solidFill>
                  <a:srgbClr val="708CA1"/>
                </a:solidFill>
                <a:latin typeface="Arial"/>
              </a:rPr>
            </a:br>
            <a:r>
              <a:rPr lang="es-ES" sz="2700" b="1" i="0" dirty="0" smtClean="0">
                <a:solidFill>
                  <a:srgbClr val="708CA1"/>
                </a:solidFill>
                <a:latin typeface="Arial"/>
              </a:rPr>
              <a:t>¿Por qué utilizar protocolos de estado de enlace?</a:t>
            </a:r>
            <a:endParaRPr lang="es-ES" sz="2700" dirty="0"/>
          </a:p>
        </p:txBody>
      </p:sp>
      <p:pic>
        <p:nvPicPr>
          <p:cNvPr id="3074" name="Picture 2"/>
          <p:cNvPicPr>
            <a:picLocks noChangeAspect="1" noChangeArrowheads="1"/>
          </p:cNvPicPr>
          <p:nvPr/>
        </p:nvPicPr>
        <p:blipFill>
          <a:blip r:embed="rId3"/>
          <a:srcRect t="5333" b="48626"/>
          <a:stretch>
            <a:fillRect/>
          </a:stretch>
        </p:blipFill>
        <p:spPr bwMode="auto">
          <a:xfrm>
            <a:off x="876300" y="1600200"/>
            <a:ext cx="7239000" cy="28575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extBox 1"/>
          <p:cNvSpPr txBox="1"/>
          <p:nvPr/>
        </p:nvSpPr>
        <p:spPr>
          <a:xfrm>
            <a:off x="1315456" y="4688114"/>
            <a:ext cx="6545943" cy="1754326"/>
          </a:xfrm>
          <a:prstGeom prst="rect">
            <a:avLst/>
          </a:prstGeom>
          <a:noFill/>
          <a:ln w="28575">
            <a:solidFill>
              <a:schemeClr val="bg1">
                <a:lumMod val="65000"/>
              </a:schemeClr>
            </a:solidFill>
          </a:ln>
        </p:spPr>
        <p:txBody>
          <a:bodyPr wrap="square" rtlCol="0">
            <a:spAutoFit/>
          </a:bodyPr>
          <a:lstStyle/>
          <a:p>
            <a:pPr algn="l">
              <a:buNone/>
            </a:pPr>
            <a:r>
              <a:rPr lang="es-ES" sz="2400" b="1" i="0" dirty="0" smtClean="0">
                <a:solidFill>
                  <a:schemeClr val="tx1"/>
                </a:solidFill>
                <a:latin typeface="Arial"/>
              </a:rPr>
              <a:t>Desventajas en comparación con los protocolos de </a:t>
            </a:r>
            <a:r>
              <a:rPr lang="es-ES" sz="2400" b="1" i="0" dirty="0" err="1" smtClean="0">
                <a:solidFill>
                  <a:schemeClr val="tx1"/>
                </a:solidFill>
                <a:latin typeface="Arial"/>
              </a:rPr>
              <a:t>routing</a:t>
            </a:r>
            <a:r>
              <a:rPr lang="es-ES" sz="2400" b="1" i="0" dirty="0" smtClean="0">
                <a:solidFill>
                  <a:schemeClr val="tx1"/>
                </a:solidFill>
                <a:latin typeface="Arial"/>
              </a:rPr>
              <a:t> vector distancia:</a:t>
            </a:r>
          </a:p>
          <a:p>
            <a:pPr marL="342900" indent="-342900" algn="l">
              <a:buFont typeface="Arial"/>
              <a:buChar char="•"/>
            </a:pPr>
            <a:r>
              <a:rPr lang="es-ES" sz="2400" b="0" i="0" dirty="0" smtClean="0">
                <a:solidFill>
                  <a:schemeClr val="tx1"/>
                </a:solidFill>
                <a:latin typeface="Arial"/>
              </a:rPr>
              <a:t>Requisitos de memoria </a:t>
            </a:r>
            <a:endParaRPr lang="es-ES" dirty="0" smtClean="0"/>
          </a:p>
          <a:p>
            <a:pPr marL="342900" indent="-342900" algn="l">
              <a:buFont typeface="Arial"/>
              <a:buChar char="•"/>
            </a:pPr>
            <a:r>
              <a:rPr lang="es-ES" sz="2400" b="0" i="0" dirty="0" smtClean="0">
                <a:solidFill>
                  <a:schemeClr val="tx1"/>
                </a:solidFill>
                <a:latin typeface="Arial"/>
              </a:rPr>
              <a:t>Requisitos de procesamiento </a:t>
            </a:r>
            <a:endParaRPr lang="es-ES" dirty="0" smtClean="0"/>
          </a:p>
          <a:p>
            <a:pPr marL="342900" indent="-342900" algn="l">
              <a:buFont typeface="Arial"/>
              <a:buChar char="•"/>
            </a:pPr>
            <a:r>
              <a:rPr lang="es-ES" sz="2400" b="0" i="0" dirty="0" smtClean="0">
                <a:solidFill>
                  <a:schemeClr val="tx1"/>
                </a:solidFill>
                <a:latin typeface="Arial"/>
              </a:rPr>
              <a:t>Requisitos de ancho de banda</a:t>
            </a:r>
            <a:endParaRPr lang="es-ES" dirty="0"/>
          </a:p>
        </p:txBody>
      </p:sp>
    </p:spTree>
    <p:extLst>
      <p:ext uri="{BB962C8B-B14F-4D97-AF65-F5344CB8AC3E}">
        <p14:creationId xmlns="" xmlns:p14="http://schemas.microsoft.com/office/powerpoint/2010/main" val="3156526395"/>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637265"/>
            <a:ext cx="8673646" cy="871538"/>
          </a:xfrm>
        </p:spPr>
        <p:txBody>
          <a:bodyPr/>
          <a:lstStyle/>
          <a:p>
            <a:pPr algn="l" defTabSz="814365">
              <a:spcBef>
                <a:spcPct val="0"/>
              </a:spcBef>
              <a:spcAft>
                <a:spcPct val="0"/>
              </a:spcAft>
              <a:buNone/>
            </a:pPr>
            <a:r>
              <a:rPr lang="es-ES" sz="1800" b="1" i="0" dirty="0" smtClean="0">
                <a:solidFill>
                  <a:srgbClr val="708CA1"/>
                </a:solidFill>
                <a:latin typeface="Arial"/>
              </a:rPr>
              <a:t>Funcionamiento del protocolo de routing dinámico</a:t>
            </a:r>
            <a:br>
              <a:rPr lang="es-ES" sz="1800" b="1" i="0" dirty="0" smtClean="0">
                <a:solidFill>
                  <a:srgbClr val="708CA1"/>
                </a:solidFill>
                <a:latin typeface="Arial"/>
              </a:rPr>
            </a:br>
            <a:r>
              <a:rPr lang="es-ES" sz="2800" b="1" i="0" dirty="0" smtClean="0">
                <a:solidFill>
                  <a:srgbClr val="708CA1"/>
                </a:solidFill>
                <a:latin typeface="Arial"/>
              </a:rPr>
              <a:t>La evolución de los protocolos de routing dinámico</a:t>
            </a:r>
            <a:endParaRPr lang="es-ES" sz="28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799771"/>
            <a:ext cx="7940675" cy="4151767"/>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Los protocolos de routing dinámico se utilizan en el ámbito de las redes desde finales de la década de los ochenta.</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Las versiones más nuevas admiten la comunicación basada en IPv6. </a:t>
            </a:r>
            <a:endParaRPr lang="es-ES"/>
          </a:p>
        </p:txBody>
      </p:sp>
      <p:pic>
        <p:nvPicPr>
          <p:cNvPr id="5" name="Picture 2"/>
          <p:cNvPicPr>
            <a:picLocks noChangeAspect="1" noChangeArrowheads="1"/>
          </p:cNvPicPr>
          <p:nvPr/>
        </p:nvPicPr>
        <p:blipFill>
          <a:blip r:embed="rId3"/>
          <a:srcRect t="33228" b="7910"/>
          <a:stretch>
            <a:fillRect/>
          </a:stretch>
        </p:blipFill>
        <p:spPr bwMode="auto">
          <a:xfrm>
            <a:off x="723900" y="4455269"/>
            <a:ext cx="7829550" cy="19074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TextBox 3"/>
          <p:cNvSpPr txBox="1"/>
          <p:nvPr/>
        </p:nvSpPr>
        <p:spPr>
          <a:xfrm>
            <a:off x="1136819" y="3929114"/>
            <a:ext cx="6092202" cy="424732"/>
          </a:xfrm>
          <a:prstGeom prst="rect">
            <a:avLst/>
          </a:prstGeom>
          <a:noFill/>
        </p:spPr>
        <p:txBody>
          <a:bodyPr wrap="square" rtlCol="0">
            <a:spAutoFit/>
          </a:bodyPr>
          <a:lstStyle/>
          <a:p>
            <a:pPr algn="ctr">
              <a:lnSpc>
                <a:spcPct val="90000"/>
              </a:lnSpc>
              <a:buNone/>
            </a:pPr>
            <a:r>
              <a:rPr lang="es-ES" sz="2400" b="0" i="0" dirty="0" smtClean="0">
                <a:solidFill>
                  <a:schemeClr val="tx1"/>
                </a:solidFill>
                <a:latin typeface="Arial"/>
              </a:rPr>
              <a:t>Clasificación de los protocolos de routing</a:t>
            </a:r>
            <a:endParaRPr lang="es-ES" dirty="0"/>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9612" y="348345"/>
            <a:ext cx="8908276" cy="885372"/>
          </a:xfrm>
        </p:spPr>
        <p:txBody>
          <a:bodyPr/>
          <a:lstStyle/>
          <a:p>
            <a:pPr algn="l" defTabSz="814365">
              <a:spcBef>
                <a:spcPct val="0"/>
              </a:spcBef>
              <a:spcAft>
                <a:spcPct val="0"/>
              </a:spcAft>
              <a:buNone/>
              <a:tabLst>
                <a:tab pos="4803775" algn="l"/>
              </a:tabLst>
            </a:pPr>
            <a:r>
              <a:rPr lang="es-ES" sz="1800" b="1" i="0" dirty="0" smtClean="0">
                <a:solidFill>
                  <a:srgbClr val="708CA1"/>
                </a:solidFill>
                <a:latin typeface="Arial"/>
              </a:rPr>
              <a:t>Razones para utilizar protocolos de routing de estado de enlace</a:t>
            </a:r>
            <a:br>
              <a:rPr lang="es-ES" sz="1800" b="1" i="0" dirty="0" smtClean="0">
                <a:solidFill>
                  <a:srgbClr val="708CA1"/>
                </a:solidFill>
                <a:latin typeface="Arial"/>
              </a:rPr>
            </a:br>
            <a:r>
              <a:rPr lang="es-ES" sz="2800" b="1" i="0" dirty="0" smtClean="0">
                <a:solidFill>
                  <a:srgbClr val="708CA1"/>
                </a:solidFill>
                <a:latin typeface="Arial"/>
              </a:rPr>
              <a:t>Desventajas de los protocolos de estado de enlace</a:t>
            </a:r>
            <a:endParaRPr lang="es-ES" sz="2800" dirty="0"/>
          </a:p>
        </p:txBody>
      </p:sp>
      <p:pic>
        <p:nvPicPr>
          <p:cNvPr id="4098" name="Picture 2"/>
          <p:cNvPicPr>
            <a:picLocks noChangeAspect="1" noChangeArrowheads="1"/>
          </p:cNvPicPr>
          <p:nvPr/>
        </p:nvPicPr>
        <p:blipFill>
          <a:blip r:embed="rId3"/>
          <a:stretch>
            <a:fillRect/>
          </a:stretch>
        </p:blipFill>
        <p:spPr bwMode="auto">
          <a:xfrm>
            <a:off x="942173" y="1492478"/>
            <a:ext cx="6906427" cy="497437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583471056"/>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Razones para utilizar protocolos de routing de estado de enlace</a:t>
            </a:r>
            <a:br>
              <a:rPr lang="es-ES" sz="1800" b="1" i="0" smtClean="0">
                <a:solidFill>
                  <a:srgbClr val="708CA1"/>
                </a:solidFill>
                <a:latin typeface="Arial"/>
              </a:rPr>
            </a:br>
            <a:r>
              <a:rPr lang="es-ES" sz="2800" b="1" i="0" smtClean="0">
                <a:solidFill>
                  <a:srgbClr val="708CA1"/>
                </a:solidFill>
                <a:latin typeface="Arial"/>
              </a:rPr>
              <a:t>Protocolos que utilizan estado de enlace</a:t>
            </a:r>
            <a:endParaRPr lang="es-ES" sz="2800"/>
          </a:p>
        </p:txBody>
      </p:sp>
      <p:sp>
        <p:nvSpPr>
          <p:cNvPr id="3" name="TextBox 2"/>
          <p:cNvSpPr txBox="1"/>
          <p:nvPr/>
        </p:nvSpPr>
        <p:spPr>
          <a:xfrm>
            <a:off x="406398" y="1752600"/>
            <a:ext cx="8273143" cy="4081117"/>
          </a:xfrm>
          <a:prstGeom prst="rect">
            <a:avLst/>
          </a:prstGeom>
          <a:noFill/>
        </p:spPr>
        <p:txBody>
          <a:bodyPr wrap="square" rtlCol="0">
            <a:spAutoFit/>
          </a:bodyPr>
          <a:lstStyle/>
          <a:p>
            <a:pPr algn="l">
              <a:buNone/>
            </a:pPr>
            <a:r>
              <a:rPr lang="es-ES" sz="2400" b="0" i="0" dirty="0" smtClean="0">
                <a:solidFill>
                  <a:schemeClr val="tx1"/>
                </a:solidFill>
                <a:latin typeface="Arial"/>
              </a:rPr>
              <a:t>Existen solamente dos protocolos de </a:t>
            </a:r>
            <a:r>
              <a:rPr lang="es-ES" sz="2400" b="0" i="0" dirty="0" err="1" smtClean="0">
                <a:solidFill>
                  <a:schemeClr val="tx1"/>
                </a:solidFill>
                <a:latin typeface="Arial"/>
              </a:rPr>
              <a:t>routing</a:t>
            </a:r>
            <a:r>
              <a:rPr lang="es-ES" sz="2400" b="0" i="0" dirty="0" smtClean="0">
                <a:solidFill>
                  <a:schemeClr val="tx1"/>
                </a:solidFill>
                <a:latin typeface="Arial"/>
              </a:rPr>
              <a:t> de estado de enlace:</a:t>
            </a:r>
          </a:p>
          <a:p>
            <a:pPr algn="l">
              <a:buNone/>
            </a:pPr>
            <a:endParaRPr lang="es-ES" dirty="0" smtClean="0"/>
          </a:p>
          <a:p>
            <a:pPr marL="342900" indent="-342900" algn="l">
              <a:buFont typeface="Wingdings"/>
              <a:buChar char="§"/>
            </a:pPr>
            <a:r>
              <a:rPr lang="es-ES" sz="2400" b="0" i="0" dirty="0" smtClean="0">
                <a:solidFill>
                  <a:schemeClr val="tx1"/>
                </a:solidFill>
                <a:latin typeface="Arial"/>
              </a:rPr>
              <a:t>Protocolo OSPF (Open </a:t>
            </a:r>
            <a:r>
              <a:rPr lang="es-ES" sz="2400" b="0" i="0" dirty="0" err="1" smtClean="0">
                <a:solidFill>
                  <a:schemeClr val="tx1"/>
                </a:solidFill>
                <a:latin typeface="Arial"/>
              </a:rPr>
              <a:t>Shortest</a:t>
            </a:r>
            <a:r>
              <a:rPr lang="es-ES" sz="2400" b="0" i="0" dirty="0" smtClean="0">
                <a:solidFill>
                  <a:schemeClr val="tx1"/>
                </a:solidFill>
                <a:latin typeface="Arial"/>
              </a:rPr>
              <a:t> </a:t>
            </a:r>
            <a:r>
              <a:rPr lang="es-ES" sz="2400" b="0" i="0" dirty="0" err="1" smtClean="0">
                <a:solidFill>
                  <a:schemeClr val="tx1"/>
                </a:solidFill>
                <a:latin typeface="Arial"/>
              </a:rPr>
              <a:t>Path</a:t>
            </a:r>
            <a:r>
              <a:rPr lang="es-ES" sz="2400" b="0" i="0" dirty="0" smtClean="0">
                <a:solidFill>
                  <a:schemeClr val="tx1"/>
                </a:solidFill>
                <a:latin typeface="Arial"/>
              </a:rPr>
              <a:t> </a:t>
            </a:r>
            <a:r>
              <a:rPr lang="es-ES" sz="2400" b="0" i="0" dirty="0" err="1" smtClean="0">
                <a:solidFill>
                  <a:schemeClr val="tx1"/>
                </a:solidFill>
                <a:latin typeface="Arial"/>
              </a:rPr>
              <a:t>First</a:t>
            </a:r>
            <a:r>
              <a:rPr lang="es-ES" sz="2400" b="0" i="0" dirty="0" smtClean="0">
                <a:solidFill>
                  <a:schemeClr val="tx1"/>
                </a:solidFill>
                <a:latin typeface="Arial"/>
              </a:rPr>
              <a:t>), el más utilizado </a:t>
            </a:r>
            <a:endParaRPr lang="es-ES" dirty="0" smtClean="0"/>
          </a:p>
          <a:p>
            <a:pPr marL="800100" lvl="1" indent="-342900" algn="l">
              <a:buFont typeface="Arial"/>
              <a:buChar char="•"/>
            </a:pPr>
            <a:r>
              <a:rPr lang="es-ES" sz="2400" b="0" i="0" dirty="0" smtClean="0">
                <a:solidFill>
                  <a:schemeClr val="tx1"/>
                </a:solidFill>
                <a:latin typeface="Arial"/>
              </a:rPr>
              <a:t>Se comenzó a utilizar en 1987. </a:t>
            </a:r>
            <a:endParaRPr lang="es-ES" dirty="0" smtClean="0"/>
          </a:p>
          <a:p>
            <a:pPr marL="800100" lvl="1" indent="-342900" algn="l">
              <a:buFont typeface="Arial"/>
              <a:buChar char="•"/>
            </a:pPr>
            <a:r>
              <a:rPr lang="es-ES" sz="2400" b="0" i="0" dirty="0" smtClean="0">
                <a:solidFill>
                  <a:schemeClr val="tx1"/>
                </a:solidFill>
                <a:latin typeface="Arial"/>
              </a:rPr>
              <a:t>Hay dos versiones actuales:</a:t>
            </a:r>
            <a:endParaRPr lang="es-ES" dirty="0" smtClean="0"/>
          </a:p>
          <a:p>
            <a:pPr marL="800100" lvl="1" indent="-342900" algn="l">
              <a:buFont typeface="Arial"/>
              <a:buChar char="•"/>
            </a:pPr>
            <a:r>
              <a:rPr lang="es-ES" sz="2400" b="0" i="0" dirty="0" smtClean="0">
                <a:solidFill>
                  <a:schemeClr val="tx1"/>
                </a:solidFill>
                <a:latin typeface="Arial"/>
              </a:rPr>
              <a:t>OSPFv2: OSPF para redes IPv4</a:t>
            </a:r>
            <a:endParaRPr lang="es-ES" dirty="0" smtClean="0"/>
          </a:p>
          <a:p>
            <a:pPr marL="800100" lvl="1" indent="-342900" algn="l">
              <a:buFont typeface="Arial"/>
              <a:buChar char="•"/>
            </a:pPr>
            <a:r>
              <a:rPr lang="es-ES" sz="2400" b="0" i="0" dirty="0" smtClean="0">
                <a:solidFill>
                  <a:schemeClr val="tx1"/>
                </a:solidFill>
                <a:latin typeface="Arial"/>
              </a:rPr>
              <a:t>OSPFv3: OSPF para redes IPv6 </a:t>
            </a:r>
            <a:endParaRPr lang="es-ES" dirty="0" smtClean="0"/>
          </a:p>
          <a:p>
            <a:pPr marL="342900" indent="-342900" algn="l">
              <a:buFont typeface="Arial"/>
              <a:buChar char="•"/>
            </a:pPr>
            <a:endParaRPr lang="es-ES" dirty="0" smtClean="0"/>
          </a:p>
          <a:p>
            <a:pPr marL="342900" indent="-342900" algn="l">
              <a:buFont typeface="Wingdings"/>
              <a:buChar char="§"/>
            </a:pPr>
            <a:r>
              <a:rPr lang="es-ES" sz="2400" b="0" i="0" dirty="0" smtClean="0">
                <a:solidFill>
                  <a:schemeClr val="tx1"/>
                </a:solidFill>
                <a:latin typeface="Arial"/>
              </a:rPr>
              <a:t>El protocolo IS-IS fue diseñado por la Organización Internacional para la Estandarización (ISO).</a:t>
            </a:r>
            <a:endParaRPr lang="es-ES" dirty="0"/>
          </a:p>
        </p:txBody>
      </p:sp>
    </p:spTree>
    <p:extLst>
      <p:ext uri="{BB962C8B-B14F-4D97-AF65-F5344CB8AC3E}">
        <p14:creationId xmlns="" xmlns:p14="http://schemas.microsoft.com/office/powerpoint/2010/main" val="168123788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
            </a:r>
            <a:br>
              <a:rPr lang="es-ES" sz="1800" b="1" i="0" smtClean="0">
                <a:solidFill>
                  <a:srgbClr val="708CA1"/>
                </a:solidFill>
                <a:latin typeface="Arial"/>
              </a:rPr>
            </a:br>
            <a:r>
              <a:rPr lang="es-ES" sz="2800" b="1" i="0" smtClean="0">
                <a:solidFill>
                  <a:srgbClr val="708CA1"/>
                </a:solidFill>
                <a:latin typeface="Arial"/>
              </a:rPr>
              <a:t>La tabla de routing</a:t>
            </a:r>
            <a:endParaRPr lang="es-ES" sz="2800"/>
          </a:p>
        </p:txBody>
      </p:sp>
    </p:spTree>
    <p:extLst>
      <p:ext uri="{BB962C8B-B14F-4D97-AF65-F5344CB8AC3E}">
        <p14:creationId xmlns="" xmlns:p14="http://schemas.microsoft.com/office/powerpoint/2010/main" val="1755848092"/>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Partes de una entrada de ruta IPv4</a:t>
            </a:r>
            <a:br>
              <a:rPr lang="es-ES" sz="1800" b="1" i="0" smtClean="0">
                <a:solidFill>
                  <a:srgbClr val="708CA1"/>
                </a:solidFill>
                <a:latin typeface="Arial"/>
              </a:rPr>
            </a:br>
            <a:r>
              <a:rPr lang="es-ES" sz="2800" b="1" i="0" smtClean="0">
                <a:solidFill>
                  <a:srgbClr val="708CA1"/>
                </a:solidFill>
                <a:latin typeface="Arial"/>
              </a:rPr>
              <a:t>Entradas de tabla de routing</a:t>
            </a:r>
            <a:endParaRPr lang="es-ES" sz="2800"/>
          </a:p>
        </p:txBody>
      </p:sp>
      <p:pic>
        <p:nvPicPr>
          <p:cNvPr id="5122" name="Picture 2"/>
          <p:cNvPicPr>
            <a:picLocks noChangeAspect="1" noChangeArrowheads="1"/>
          </p:cNvPicPr>
          <p:nvPr/>
        </p:nvPicPr>
        <p:blipFill>
          <a:blip r:embed="rId3"/>
          <a:stretch>
            <a:fillRect/>
          </a:stretch>
        </p:blipFill>
        <p:spPr bwMode="auto">
          <a:xfrm>
            <a:off x="1510418" y="1728403"/>
            <a:ext cx="5790268" cy="458024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047479600"/>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Partes de una entrada de ruta IPv4</a:t>
            </a:r>
            <a:br>
              <a:rPr lang="es-ES" sz="1800" b="1" i="0" smtClean="0">
                <a:solidFill>
                  <a:srgbClr val="708CA1"/>
                </a:solidFill>
                <a:latin typeface="Arial"/>
              </a:rPr>
            </a:br>
            <a:r>
              <a:rPr lang="es-ES" sz="2800" b="1" i="0" smtClean="0">
                <a:solidFill>
                  <a:srgbClr val="708CA1"/>
                </a:solidFill>
                <a:latin typeface="Arial"/>
              </a:rPr>
              <a:t>Entradas conectadas directamente</a:t>
            </a:r>
            <a:endParaRPr lang="es-ES" sz="2800"/>
          </a:p>
        </p:txBody>
      </p:sp>
      <p:pic>
        <p:nvPicPr>
          <p:cNvPr id="6146" name="Picture 2"/>
          <p:cNvPicPr>
            <a:picLocks noChangeAspect="1" noChangeArrowheads="1"/>
          </p:cNvPicPr>
          <p:nvPr/>
        </p:nvPicPr>
        <p:blipFill>
          <a:blip r:embed="rId3"/>
          <a:srcRect b="4280"/>
          <a:stretch>
            <a:fillRect/>
          </a:stretch>
        </p:blipFill>
        <p:spPr bwMode="auto">
          <a:xfrm>
            <a:off x="1485900" y="1592077"/>
            <a:ext cx="5488733" cy="480872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903028692"/>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Partes de una entrada de ruta IPv4</a:t>
            </a:r>
            <a:br>
              <a:rPr lang="es-ES" sz="1800" b="1" i="0" smtClean="0">
                <a:solidFill>
                  <a:srgbClr val="708CA1"/>
                </a:solidFill>
                <a:latin typeface="Arial"/>
              </a:rPr>
            </a:br>
            <a:r>
              <a:rPr lang="es-ES" sz="2800" b="1" i="0" smtClean="0">
                <a:solidFill>
                  <a:srgbClr val="708CA1"/>
                </a:solidFill>
                <a:latin typeface="Arial"/>
              </a:rPr>
              <a:t>Entradas de red remota</a:t>
            </a:r>
            <a:endParaRPr lang="es-ES" sz="2800"/>
          </a:p>
        </p:txBody>
      </p:sp>
      <p:pic>
        <p:nvPicPr>
          <p:cNvPr id="7170" name="Picture 2"/>
          <p:cNvPicPr>
            <a:picLocks noChangeAspect="1" noChangeArrowheads="1"/>
          </p:cNvPicPr>
          <p:nvPr/>
        </p:nvPicPr>
        <p:blipFill>
          <a:blip r:embed="rId3"/>
          <a:stretch>
            <a:fillRect/>
          </a:stretch>
        </p:blipFill>
        <p:spPr bwMode="auto">
          <a:xfrm>
            <a:off x="472347" y="1715233"/>
            <a:ext cx="7829825" cy="40008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953107321"/>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stretch>
            <a:fillRect/>
          </a:stretch>
        </p:blipFill>
        <p:spPr bwMode="auto">
          <a:xfrm>
            <a:off x="1359015" y="1586852"/>
            <a:ext cx="5985213" cy="467713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Rutas IPv4 descubiertas en forma dinámica</a:t>
            </a:r>
            <a:br>
              <a:rPr lang="es-ES" sz="1800" b="1" i="0" smtClean="0">
                <a:solidFill>
                  <a:srgbClr val="708CA1"/>
                </a:solidFill>
                <a:latin typeface="Arial"/>
              </a:rPr>
            </a:br>
            <a:r>
              <a:rPr lang="es-ES" sz="2800" b="1" i="0" smtClean="0">
                <a:solidFill>
                  <a:srgbClr val="708CA1"/>
                </a:solidFill>
                <a:latin typeface="Arial"/>
              </a:rPr>
              <a:t>Términos de la tabla de routing</a:t>
            </a:r>
            <a:endParaRPr lang="es-ES" sz="2800"/>
          </a:p>
        </p:txBody>
      </p:sp>
      <p:sp>
        <p:nvSpPr>
          <p:cNvPr id="2" name="Rectangle 1"/>
          <p:cNvSpPr/>
          <p:nvPr/>
        </p:nvSpPr>
        <p:spPr>
          <a:xfrm>
            <a:off x="1916848" y="3048256"/>
            <a:ext cx="4869543" cy="2086725"/>
          </a:xfrm>
          <a:prstGeom prst="rect">
            <a:avLst/>
          </a:prstGeom>
          <a:solidFill>
            <a:srgbClr val="FFFFFF"/>
          </a:solidFill>
        </p:spPr>
        <p:txBody>
          <a:bodyPr wrap="square">
            <a:spAutoFit/>
          </a:bodyPr>
          <a:lstStyle/>
          <a:p>
            <a:pPr algn="l">
              <a:buNone/>
            </a:pPr>
            <a:r>
              <a:rPr lang="es-ES" sz="2400" b="0" i="0" dirty="0" smtClean="0">
                <a:solidFill>
                  <a:schemeClr val="tx1"/>
                </a:solidFill>
                <a:latin typeface="Arial"/>
                <a:ea typeface="+mn-ea"/>
                <a:cs typeface="+mn-cs"/>
              </a:rPr>
              <a:t>Las rutas se analizan en términos de lo siguiente:</a:t>
            </a:r>
          </a:p>
          <a:p>
            <a:pPr marL="342900" indent="-342900" algn="l">
              <a:buFont typeface="Wingdings"/>
              <a:buChar char="§"/>
            </a:pPr>
            <a:r>
              <a:rPr lang="es-ES" sz="2400" b="0" i="0" dirty="0" smtClean="0">
                <a:solidFill>
                  <a:schemeClr val="tx1"/>
                </a:solidFill>
                <a:latin typeface="Arial"/>
                <a:ea typeface="+mn-ea"/>
                <a:cs typeface="+mn-cs"/>
              </a:rPr>
              <a:t>Ruta final</a:t>
            </a:r>
          </a:p>
          <a:p>
            <a:pPr marL="342900" indent="-342900" algn="l">
              <a:buFont typeface="Wingdings"/>
              <a:buChar char="§"/>
            </a:pPr>
            <a:r>
              <a:rPr lang="es-ES" sz="2400" b="0" i="0" dirty="0" smtClean="0">
                <a:solidFill>
                  <a:schemeClr val="tx1"/>
                </a:solidFill>
                <a:latin typeface="Arial"/>
                <a:ea typeface="+mn-ea"/>
                <a:cs typeface="+mn-cs"/>
              </a:rPr>
              <a:t>Ruta de Nivel 1</a:t>
            </a:r>
          </a:p>
          <a:p>
            <a:pPr marL="342900" indent="-342900" algn="l">
              <a:buFont typeface="Wingdings"/>
              <a:buChar char="§"/>
            </a:pPr>
            <a:r>
              <a:rPr lang="es-ES" sz="2400" b="0" i="0" dirty="0" smtClean="0">
                <a:solidFill>
                  <a:schemeClr val="tx1"/>
                </a:solidFill>
                <a:latin typeface="Arial"/>
                <a:ea typeface="+mn-ea"/>
                <a:cs typeface="+mn-cs"/>
              </a:rPr>
              <a:t>Ruta principal de nivel 1</a:t>
            </a:r>
          </a:p>
          <a:p>
            <a:pPr marL="342900" indent="-342900" algn="l">
              <a:buFont typeface="Wingdings"/>
              <a:buChar char="§"/>
            </a:pPr>
            <a:r>
              <a:rPr lang="es-ES" sz="2400" b="0" i="0" dirty="0" smtClean="0">
                <a:solidFill>
                  <a:schemeClr val="tx1"/>
                </a:solidFill>
                <a:latin typeface="Arial"/>
                <a:ea typeface="+mn-ea"/>
                <a:cs typeface="+mn-cs"/>
              </a:rPr>
              <a:t>Rutas secundarias de nivel 2</a:t>
            </a:r>
            <a:endParaRPr lang="es-ES" sz="2400" b="0" i="0" dirty="0">
              <a:solidFill>
                <a:schemeClr val="tx1"/>
              </a:solidFill>
              <a:latin typeface="Arial"/>
              <a:ea typeface="+mn-ea"/>
              <a:cs typeface="+mn-cs"/>
            </a:endParaRPr>
          </a:p>
        </p:txBody>
      </p:sp>
    </p:spTree>
    <p:extLst>
      <p:ext uri="{BB962C8B-B14F-4D97-AF65-F5344CB8AC3E}">
        <p14:creationId xmlns="" xmlns:p14="http://schemas.microsoft.com/office/powerpoint/2010/main" val="3424677280"/>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Rutas IPv4 descubiertas en forma dinámica</a:t>
            </a:r>
            <a:br>
              <a:rPr lang="es-ES" sz="1800" b="1" i="0" smtClean="0">
                <a:solidFill>
                  <a:srgbClr val="708CA1"/>
                </a:solidFill>
                <a:latin typeface="Arial"/>
              </a:rPr>
            </a:br>
            <a:r>
              <a:rPr lang="es-ES" sz="2800" b="1" i="0" smtClean="0">
                <a:solidFill>
                  <a:srgbClr val="708CA1"/>
                </a:solidFill>
                <a:latin typeface="Arial"/>
              </a:rPr>
              <a:t>Ruta final</a:t>
            </a:r>
            <a:endParaRPr lang="es-ES" sz="2800"/>
          </a:p>
        </p:txBody>
      </p:sp>
      <p:pic>
        <p:nvPicPr>
          <p:cNvPr id="9218" name="Picture 2"/>
          <p:cNvPicPr>
            <a:picLocks noChangeAspect="1" noChangeArrowheads="1"/>
          </p:cNvPicPr>
          <p:nvPr/>
        </p:nvPicPr>
        <p:blipFill>
          <a:blip r:embed="rId3"/>
          <a:srcRect b="2437"/>
          <a:stretch>
            <a:fillRect/>
          </a:stretch>
        </p:blipFill>
        <p:spPr bwMode="auto">
          <a:xfrm>
            <a:off x="1364344" y="1555261"/>
            <a:ext cx="5908520" cy="488363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Rectangle 1"/>
          <p:cNvSpPr/>
          <p:nvPr/>
        </p:nvSpPr>
        <p:spPr>
          <a:xfrm>
            <a:off x="2351314" y="2875642"/>
            <a:ext cx="4177668" cy="3083921"/>
          </a:xfrm>
          <a:prstGeom prst="rect">
            <a:avLst/>
          </a:prstGeom>
          <a:solidFill>
            <a:schemeClr val="bg1"/>
          </a:solidFill>
        </p:spPr>
        <p:txBody>
          <a:bodyPr wrap="square">
            <a:spAutoFit/>
          </a:bodyPr>
          <a:lstStyle/>
          <a:p>
            <a:pPr algn="l">
              <a:buNone/>
            </a:pPr>
            <a:r>
              <a:rPr lang="es-ES" sz="2400" b="0" i="0" dirty="0" smtClean="0">
                <a:solidFill>
                  <a:schemeClr val="tx1"/>
                </a:solidFill>
                <a:latin typeface="Arial"/>
                <a:ea typeface="+mn-ea"/>
                <a:cs typeface="+mn-cs"/>
              </a:rPr>
              <a:t>Una ruta final es una entrada de la tabla de </a:t>
            </a:r>
            <a:r>
              <a:rPr lang="es-ES" sz="2400" b="0" i="0" dirty="0" err="1" smtClean="0">
                <a:solidFill>
                  <a:schemeClr val="tx1"/>
                </a:solidFill>
                <a:latin typeface="Arial"/>
                <a:ea typeface="+mn-ea"/>
                <a:cs typeface="+mn-cs"/>
              </a:rPr>
              <a:t>routing</a:t>
            </a:r>
            <a:r>
              <a:rPr lang="es-ES" sz="2400" b="0" i="0" dirty="0" smtClean="0">
                <a:solidFill>
                  <a:schemeClr val="tx1"/>
                </a:solidFill>
                <a:latin typeface="Arial"/>
                <a:ea typeface="+mn-ea"/>
                <a:cs typeface="+mn-cs"/>
              </a:rPr>
              <a:t> que contiene una dirección IP del siguiente salto o una interfaz de salida. Las rutas conectadas directamente, las rutas descubiertas dinámicamente y las rutas link-local son rutas finales.</a:t>
            </a:r>
            <a:endParaRPr lang="es-ES" sz="2400" b="0" i="0" dirty="0">
              <a:solidFill>
                <a:schemeClr val="tx1"/>
              </a:solidFill>
              <a:latin typeface="Arial"/>
              <a:ea typeface="+mn-ea"/>
              <a:cs typeface="+mn-cs"/>
            </a:endParaRPr>
          </a:p>
        </p:txBody>
      </p:sp>
    </p:spTree>
    <p:extLst>
      <p:ext uri="{BB962C8B-B14F-4D97-AF65-F5344CB8AC3E}">
        <p14:creationId xmlns="" xmlns:p14="http://schemas.microsoft.com/office/powerpoint/2010/main" val="2253267057"/>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Rutas IPv4 descubiertas en forma dinámica</a:t>
            </a:r>
            <a:br>
              <a:rPr lang="es-ES" sz="1800" b="1" i="0" smtClean="0">
                <a:solidFill>
                  <a:srgbClr val="708CA1"/>
                </a:solidFill>
                <a:latin typeface="Arial"/>
              </a:rPr>
            </a:br>
            <a:r>
              <a:rPr lang="es-ES" sz="2800" b="1" i="0" smtClean="0">
                <a:solidFill>
                  <a:srgbClr val="708CA1"/>
                </a:solidFill>
                <a:latin typeface="Arial"/>
              </a:rPr>
              <a:t>Ruta de nivel 1</a:t>
            </a:r>
            <a:endParaRPr lang="es-ES" sz="2800"/>
          </a:p>
        </p:txBody>
      </p:sp>
      <p:pic>
        <p:nvPicPr>
          <p:cNvPr id="10242" name="Picture 2"/>
          <p:cNvPicPr>
            <a:picLocks noChangeAspect="1" noChangeArrowheads="1"/>
          </p:cNvPicPr>
          <p:nvPr/>
        </p:nvPicPr>
        <p:blipFill>
          <a:blip r:embed="rId3"/>
          <a:stretch>
            <a:fillRect/>
          </a:stretch>
        </p:blipFill>
        <p:spPr bwMode="auto">
          <a:xfrm>
            <a:off x="373428" y="1855958"/>
            <a:ext cx="8172535" cy="389714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31140800"/>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Rutas IPv4 descubiertas en forma dinámica</a:t>
            </a:r>
            <a:br>
              <a:rPr lang="es-ES" sz="1800" b="1" i="0" smtClean="0">
                <a:solidFill>
                  <a:srgbClr val="708CA1"/>
                </a:solidFill>
                <a:latin typeface="Arial"/>
              </a:rPr>
            </a:br>
            <a:r>
              <a:rPr lang="es-ES" sz="2800" b="1" i="0" smtClean="0">
                <a:solidFill>
                  <a:srgbClr val="708CA1"/>
                </a:solidFill>
                <a:latin typeface="Arial"/>
              </a:rPr>
              <a:t>Ruta principal de nivel 1</a:t>
            </a:r>
            <a:endParaRPr lang="es-ES" sz="2800"/>
          </a:p>
        </p:txBody>
      </p:sp>
      <p:pic>
        <p:nvPicPr>
          <p:cNvPr id="11266" name="Picture 2"/>
          <p:cNvPicPr>
            <a:picLocks noChangeAspect="1" noChangeArrowheads="1"/>
          </p:cNvPicPr>
          <p:nvPr/>
        </p:nvPicPr>
        <p:blipFill>
          <a:blip r:embed="rId3"/>
          <a:srcRect b="2220"/>
          <a:stretch>
            <a:fillRect/>
          </a:stretch>
        </p:blipFill>
        <p:spPr bwMode="auto">
          <a:xfrm>
            <a:off x="1562100" y="1471612"/>
            <a:ext cx="5589366" cy="50053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786897618"/>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Funcionamiento del protocolo de routing dinámico</a:t>
            </a:r>
            <a:br>
              <a:rPr lang="es-ES" sz="1800" b="1" i="0" smtClean="0">
                <a:solidFill>
                  <a:srgbClr val="708CA1"/>
                </a:solidFill>
                <a:latin typeface="Arial"/>
              </a:rPr>
            </a:br>
            <a:r>
              <a:rPr lang="es-ES" sz="2800" b="1" i="0" smtClean="0">
                <a:solidFill>
                  <a:srgbClr val="708CA1"/>
                </a:solidFill>
                <a:latin typeface="Arial"/>
              </a:rPr>
              <a:t>Propósito de los protocolos de routing dinámico</a:t>
            </a:r>
            <a:endParaRPr lang="es-ES" sz="280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25010" y="1698171"/>
            <a:ext cx="7940675" cy="454297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Protocolos de routing </a:t>
            </a:r>
          </a:p>
          <a:p>
            <a:pPr marL="682600" lvl="1" indent="-334945" algn="l" defTabSz="682600">
              <a:spcBef>
                <a:spcPct val="35000"/>
              </a:spcBef>
              <a:spcAft>
                <a:spcPct val="0"/>
              </a:spcAft>
              <a:buClr>
                <a:srgbClr val="708CA1"/>
              </a:buClr>
              <a:buFont typeface="Arial"/>
              <a:buChar char="•"/>
            </a:pPr>
            <a:r>
              <a:rPr lang="es-ES" sz="2000" b="0" i="0" smtClean="0">
                <a:solidFill>
                  <a:srgbClr val="000000"/>
                </a:solidFill>
                <a:latin typeface="Arial"/>
                <a:ea typeface="+mn-ea"/>
                <a:cs typeface="+mn-cs"/>
              </a:rPr>
              <a:t>Los protocolos de routing se usan para facilitar el intercambio de información de routing entre los routers.</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Entre los propósitos de los protocolos de routing dinámico se incluyen los siguientes:</a:t>
            </a:r>
            <a:endParaRPr lang="es-ES" smtClean="0"/>
          </a:p>
          <a:p>
            <a:pPr marL="681045" lvl="1" indent="-342900" algn="l" defTabSz="814365">
              <a:spcBef>
                <a:spcPct val="35000"/>
              </a:spcBef>
              <a:spcAft>
                <a:spcPct val="0"/>
              </a:spcAft>
              <a:buClr>
                <a:srgbClr val="708CA1"/>
              </a:buClr>
              <a:buFont typeface="Arial"/>
              <a:buChar char="•"/>
            </a:pPr>
            <a:r>
              <a:rPr lang="es-ES" sz="2000" b="0" i="0" smtClean="0">
                <a:solidFill>
                  <a:srgbClr val="000000"/>
                </a:solidFill>
                <a:latin typeface="Arial"/>
                <a:ea typeface="+mn-ea"/>
                <a:cs typeface="+mn-cs"/>
              </a:rPr>
              <a:t>Descubrir redes remotas</a:t>
            </a:r>
            <a:endParaRPr lang="es-ES" smtClean="0"/>
          </a:p>
          <a:p>
            <a:pPr marL="681045" lvl="1" indent="-342900" algn="l" defTabSz="814365">
              <a:spcBef>
                <a:spcPct val="35000"/>
              </a:spcBef>
              <a:spcAft>
                <a:spcPct val="0"/>
              </a:spcAft>
              <a:buClr>
                <a:srgbClr val="708CA1"/>
              </a:buClr>
              <a:buFont typeface="Arial"/>
              <a:buChar char="•"/>
            </a:pPr>
            <a:r>
              <a:rPr lang="es-ES" sz="2000" b="0" i="0" smtClean="0">
                <a:solidFill>
                  <a:srgbClr val="000000"/>
                </a:solidFill>
                <a:latin typeface="Arial"/>
                <a:ea typeface="+mn-ea"/>
                <a:cs typeface="+mn-cs"/>
              </a:rPr>
              <a:t>Mantener la información de routing actualizada</a:t>
            </a:r>
            <a:endParaRPr lang="es-ES" smtClean="0"/>
          </a:p>
          <a:p>
            <a:pPr marL="681045" lvl="1" indent="-342900" algn="l" defTabSz="814365">
              <a:spcBef>
                <a:spcPct val="35000"/>
              </a:spcBef>
              <a:spcAft>
                <a:spcPct val="0"/>
              </a:spcAft>
              <a:buClr>
                <a:srgbClr val="708CA1"/>
              </a:buClr>
              <a:buFont typeface="Arial"/>
              <a:buChar char="•"/>
            </a:pPr>
            <a:r>
              <a:rPr lang="es-ES" sz="2000" b="0" i="0" smtClean="0">
                <a:solidFill>
                  <a:srgbClr val="000000"/>
                </a:solidFill>
                <a:latin typeface="Arial"/>
                <a:ea typeface="+mn-ea"/>
                <a:cs typeface="+mn-cs"/>
              </a:rPr>
              <a:t>Escoger el mejor camino hacia las redes de destino</a:t>
            </a:r>
            <a:endParaRPr lang="es-ES" smtClean="0"/>
          </a:p>
          <a:p>
            <a:pPr marL="681045" lvl="1" indent="-342900" algn="l" defTabSz="814365">
              <a:spcBef>
                <a:spcPct val="35000"/>
              </a:spcBef>
              <a:spcAft>
                <a:spcPct val="0"/>
              </a:spcAft>
              <a:buClr>
                <a:srgbClr val="708CA1"/>
              </a:buClr>
              <a:buFont typeface="Arial"/>
              <a:buChar char="•"/>
            </a:pPr>
            <a:r>
              <a:rPr lang="es-ES" sz="2000" b="0" i="0" smtClean="0">
                <a:solidFill>
                  <a:srgbClr val="000000"/>
                </a:solidFill>
                <a:latin typeface="Arial"/>
                <a:ea typeface="+mn-ea"/>
                <a:cs typeface="+mn-cs"/>
              </a:rPr>
              <a:t>Poder encontrar un mejor camino nuevo si la ruta actual deja de estar disponible</a:t>
            </a:r>
            <a:endParaRPr lang="es-ES" smtClean="0"/>
          </a:p>
        </p:txBody>
      </p:sp>
    </p:spTree>
    <p:extLst>
      <p:ext uri="{BB962C8B-B14F-4D97-AF65-F5344CB8AC3E}">
        <p14:creationId xmlns="" xmlns:p14="http://schemas.microsoft.com/office/powerpoint/2010/main" val="2309567523"/>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Rutas IPv4 descubiertas en forma dinámica</a:t>
            </a:r>
            <a:br>
              <a:rPr lang="es-ES" sz="1800" b="1" i="0" smtClean="0">
                <a:solidFill>
                  <a:srgbClr val="708CA1"/>
                </a:solidFill>
                <a:latin typeface="Arial"/>
              </a:rPr>
            </a:br>
            <a:r>
              <a:rPr lang="es-ES" sz="2800" b="1" i="0" smtClean="0">
                <a:solidFill>
                  <a:srgbClr val="708CA1"/>
                </a:solidFill>
                <a:latin typeface="Arial"/>
              </a:rPr>
              <a:t>Ruta secundaria de nivel 2</a:t>
            </a:r>
            <a:endParaRPr lang="es-ES" sz="2800"/>
          </a:p>
        </p:txBody>
      </p:sp>
      <p:pic>
        <p:nvPicPr>
          <p:cNvPr id="12290" name="Picture 2"/>
          <p:cNvPicPr>
            <a:picLocks noChangeAspect="1" noChangeArrowheads="1"/>
          </p:cNvPicPr>
          <p:nvPr/>
        </p:nvPicPr>
        <p:blipFill>
          <a:blip r:embed="rId3"/>
          <a:stretch>
            <a:fillRect/>
          </a:stretch>
        </p:blipFill>
        <p:spPr bwMode="auto">
          <a:xfrm>
            <a:off x="1498600" y="1509268"/>
            <a:ext cx="5494418" cy="481533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273166235"/>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Proceso de búsqueda de rutas IPv4</a:t>
            </a:r>
            <a:br>
              <a:rPr lang="es-ES" sz="1800" b="1" i="0" smtClean="0">
                <a:solidFill>
                  <a:srgbClr val="708CA1"/>
                </a:solidFill>
                <a:latin typeface="Arial"/>
              </a:rPr>
            </a:br>
            <a:r>
              <a:rPr lang="es-ES" sz="2800" b="1" i="0" smtClean="0">
                <a:solidFill>
                  <a:srgbClr val="708CA1"/>
                </a:solidFill>
                <a:latin typeface="Arial"/>
              </a:rPr>
              <a:t>Mejor ruta = coincidencia más larga</a:t>
            </a:r>
            <a:endParaRPr lang="es-ES" sz="2800"/>
          </a:p>
        </p:txBody>
      </p:sp>
      <p:pic>
        <p:nvPicPr>
          <p:cNvPr id="14338" name="Picture 2"/>
          <p:cNvPicPr>
            <a:picLocks noChangeAspect="1" noChangeArrowheads="1"/>
          </p:cNvPicPr>
          <p:nvPr/>
        </p:nvPicPr>
        <p:blipFill>
          <a:blip r:embed="rId3"/>
          <a:srcRect b="4505"/>
          <a:stretch>
            <a:fillRect/>
          </a:stretch>
        </p:blipFill>
        <p:spPr bwMode="auto">
          <a:xfrm>
            <a:off x="1276350" y="1557337"/>
            <a:ext cx="6794889" cy="499511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595162817"/>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Análisis de una tabla de routing IPv6</a:t>
            </a:r>
            <a:br>
              <a:rPr lang="es-ES" sz="1800" b="1" i="0" smtClean="0">
                <a:solidFill>
                  <a:srgbClr val="708CA1"/>
                </a:solidFill>
                <a:latin typeface="Arial"/>
              </a:rPr>
            </a:br>
            <a:r>
              <a:rPr lang="es-ES" sz="2800" b="1" i="0" smtClean="0">
                <a:solidFill>
                  <a:srgbClr val="708CA1"/>
                </a:solidFill>
                <a:latin typeface="Arial"/>
              </a:rPr>
              <a:t>Entradas conectadas directamente</a:t>
            </a:r>
            <a:endParaRPr lang="es-ES" sz="2800"/>
          </a:p>
        </p:txBody>
      </p:sp>
      <p:pic>
        <p:nvPicPr>
          <p:cNvPr id="15362" name="Picture 2"/>
          <p:cNvPicPr>
            <a:picLocks noChangeAspect="1" noChangeArrowheads="1"/>
          </p:cNvPicPr>
          <p:nvPr/>
        </p:nvPicPr>
        <p:blipFill>
          <a:blip r:embed="rId3"/>
          <a:stretch>
            <a:fillRect/>
          </a:stretch>
        </p:blipFill>
        <p:spPr bwMode="auto">
          <a:xfrm>
            <a:off x="303440" y="1724306"/>
            <a:ext cx="5182960" cy="448018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stretch>
            <a:fillRect/>
          </a:stretch>
        </p:blipFill>
        <p:spPr bwMode="auto">
          <a:xfrm>
            <a:off x="4362450" y="1728306"/>
            <a:ext cx="4781550" cy="409462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77179901"/>
      </p:ext>
    </p:extLst>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s-ES" sz="1800" b="1" i="0" smtClean="0">
                <a:solidFill>
                  <a:srgbClr val="708CA1"/>
                </a:solidFill>
                <a:latin typeface="Arial"/>
              </a:rPr>
              <a:t>Análisis de una tabla de routing IPv6</a:t>
            </a:r>
            <a:br>
              <a:rPr lang="es-ES" sz="1800" b="1" i="0" smtClean="0">
                <a:solidFill>
                  <a:srgbClr val="708CA1"/>
                </a:solidFill>
                <a:latin typeface="Arial"/>
              </a:rPr>
            </a:br>
            <a:r>
              <a:rPr lang="es-ES" sz="2800" b="1" i="0" smtClean="0">
                <a:solidFill>
                  <a:srgbClr val="708CA1"/>
                </a:solidFill>
                <a:latin typeface="Arial"/>
              </a:rPr>
              <a:t>Entradas de redes IPv6 remotas</a:t>
            </a:r>
            <a:endParaRPr lang="es-ES" sz="2800"/>
          </a:p>
        </p:txBody>
      </p:sp>
      <p:pic>
        <p:nvPicPr>
          <p:cNvPr id="16386" name="Picture 2"/>
          <p:cNvPicPr>
            <a:picLocks noChangeAspect="1" noChangeArrowheads="1"/>
          </p:cNvPicPr>
          <p:nvPr/>
        </p:nvPicPr>
        <p:blipFill>
          <a:blip r:embed="rId3"/>
          <a:stretch>
            <a:fillRect/>
          </a:stretch>
        </p:blipFill>
        <p:spPr bwMode="auto">
          <a:xfrm>
            <a:off x="242351" y="1623248"/>
            <a:ext cx="4935531" cy="449126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stretch>
            <a:fillRect/>
          </a:stretch>
        </p:blipFill>
        <p:spPr bwMode="auto">
          <a:xfrm>
            <a:off x="4392135" y="1627784"/>
            <a:ext cx="4452755" cy="41243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486324848"/>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584200" y="347663"/>
            <a:ext cx="8145463" cy="838200"/>
          </a:xfrm>
        </p:spPr>
        <p:txBody>
          <a:bodyPr/>
          <a:lstStyle/>
          <a:p>
            <a:pPr algn="l" defTabSz="814365">
              <a:lnSpc>
                <a:spcPct val="90000"/>
              </a:lnSpc>
              <a:spcBef>
                <a:spcPct val="0"/>
              </a:spcBef>
              <a:spcAft>
                <a:spcPct val="0"/>
              </a:spcAft>
              <a:buNone/>
            </a:pPr>
            <a:r>
              <a:rPr lang="es-ES" sz="3200" b="1" i="0" dirty="0" smtClean="0">
                <a:solidFill>
                  <a:srgbClr val="708CA1"/>
                </a:solidFill>
                <a:latin typeface="Arial"/>
                <a:ea typeface="+mj-ea"/>
                <a:cs typeface="+mj-cs"/>
              </a:rPr>
              <a:t>Capítulo 7: Resumen</a:t>
            </a:r>
            <a:endParaRPr lang="es-ES" sz="3200" b="1" i="0" dirty="0">
              <a:solidFill>
                <a:srgbClr val="708CA1"/>
              </a:solidFill>
              <a:latin typeface="Arial"/>
              <a:ea typeface="+mj-ea"/>
              <a:cs typeface="+mj-cs"/>
            </a:endParaRPr>
          </a:p>
        </p:txBody>
      </p:sp>
      <p:sp>
        <p:nvSpPr>
          <p:cNvPr id="52227" name="Content Placeholder 2"/>
          <p:cNvSpPr>
            <a:spLocks noGrp="1"/>
          </p:cNvSpPr>
          <p:nvPr>
            <p:ph idx="1"/>
          </p:nvPr>
        </p:nvSpPr>
        <p:spPr>
          <a:xfrm>
            <a:off x="582386" y="1317625"/>
            <a:ext cx="8082643" cy="5417004"/>
          </a:xfrm>
        </p:spPr>
        <p:txBody>
          <a:bodyPr/>
          <a:lstStyle/>
          <a:p>
            <a:pPr marL="0" indent="0" algn="l" defTabSz="814365">
              <a:spcBef>
                <a:spcPct val="50000"/>
              </a:spcBef>
              <a:spcAft>
                <a:spcPct val="0"/>
              </a:spcAft>
              <a:buNone/>
            </a:pPr>
            <a:r>
              <a:rPr lang="es-ES" sz="2000" b="0" i="0" dirty="0" smtClean="0">
                <a:solidFill>
                  <a:srgbClr val="000000"/>
                </a:solidFill>
                <a:latin typeface="Arial"/>
              </a:rPr>
              <a:t>Protocolos de routing dinámico: </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Los utilizan los routers para descubrir automáticamente las redes remotas de otros routers.</a:t>
            </a:r>
            <a:endParaRPr lang="es-ES" sz="2000" dirty="0" smtClean="0"/>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Entre los propósitos se incluye lo siguiente: detección de redes remotas, mantenimiento de información de routing actualizada, selección de la mejor ruta hacia las redes de destino y capacidad para encontrar una mejor ruta nueva si la ruta actual deja de estar disponible.</a:t>
            </a:r>
            <a:endParaRPr lang="es-ES" sz="2000" dirty="0" smtClean="0"/>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Es la mejor opción para las redes grandes, pero para las redes de rutas internas es mejor el routing estático.</a:t>
            </a:r>
            <a:endParaRPr lang="es-ES" sz="2000" dirty="0" smtClean="0"/>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Informan cambios a otros routers.  </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Se pueden clasificar como protocolos de routing con clase o sin clase, vector distancia o estado de enlace, y protocolo de gateway interior o protocolo de gateway exterior.</a:t>
            </a:r>
            <a:endParaRPr lang="es-ES" sz="2000" dirty="0" smtClean="0"/>
          </a:p>
          <a:p>
            <a:pPr marL="0" indent="0" algn="l" defTabSz="814365">
              <a:spcBef>
                <a:spcPct val="50000"/>
              </a:spcBef>
              <a:spcAft>
                <a:spcPct val="0"/>
              </a:spcAft>
              <a:buNone/>
            </a:pPr>
            <a:endParaRPr lang="es-ES" sz="20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es-ES" sz="3200" b="1" i="0" smtClean="0">
                <a:solidFill>
                  <a:srgbClr val="708CA1"/>
                </a:solidFill>
                <a:latin typeface="Arial"/>
                <a:ea typeface="+mj-ea"/>
                <a:cs typeface="+mj-cs"/>
              </a:rPr>
              <a:t>Capítulo 7: Resumen</a:t>
            </a:r>
            <a:endParaRPr lang="es-ES" sz="3200" b="1" i="0">
              <a:solidFill>
                <a:srgbClr val="708CA1"/>
              </a:solidFill>
              <a:latin typeface="Arial"/>
              <a:ea typeface="+mj-ea"/>
              <a:cs typeface="+mj-cs"/>
            </a:endParaRPr>
          </a:p>
        </p:txBody>
      </p:sp>
      <p:sp>
        <p:nvSpPr>
          <p:cNvPr id="52227" name="Content Placeholder 2"/>
          <p:cNvSpPr>
            <a:spLocks noGrp="1"/>
          </p:cNvSpPr>
          <p:nvPr>
            <p:ph idx="1"/>
          </p:nvPr>
        </p:nvSpPr>
        <p:spPr>
          <a:xfrm>
            <a:off x="582386" y="1317625"/>
            <a:ext cx="8184243" cy="5540375"/>
          </a:xfrm>
        </p:spPr>
        <p:txBody>
          <a:bodyPr/>
          <a:lstStyle/>
          <a:p>
            <a:pPr marL="0" indent="0" algn="l" defTabSz="814365">
              <a:spcBef>
                <a:spcPct val="50000"/>
              </a:spcBef>
              <a:spcAft>
                <a:spcPct val="0"/>
              </a:spcAft>
              <a:buNone/>
            </a:pPr>
            <a:r>
              <a:rPr lang="es-ES" sz="2000" b="0" i="0" dirty="0" smtClean="0">
                <a:solidFill>
                  <a:srgbClr val="000000"/>
                </a:solidFill>
                <a:latin typeface="Arial"/>
              </a:rPr>
              <a:t>Protocolos de routing dinámico (continuación): </a:t>
            </a:r>
            <a:endParaRPr lang="es-ES" sz="2000" dirty="0" smtClean="0"/>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Un protocolo de routing de estado de enlace puede crear una vista completa o una topología de la red al reunir información proveniente de todos los demás routers.</a:t>
            </a:r>
            <a:endParaRPr lang="es-ES" sz="2000" dirty="0" smtClean="0"/>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Las métricas se utilizan para determinar la mejor ruta o la ruta más corta para llegar a una red de destino.</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Los diferentes protocolos de routing pueden utilizar diferentes saltos, ancho de banda, retraso, confiabilidad y carga.</a:t>
            </a:r>
            <a:endParaRPr lang="es-ES" sz="2000" dirty="0" smtClean="0"/>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El comando show ip protocols</a:t>
            </a:r>
            <a:r>
              <a:rPr lang="es-ES" sz="2000" b="1" i="0" dirty="0" smtClean="0">
                <a:solidFill>
                  <a:srgbClr val="000000"/>
                </a:solidFill>
                <a:latin typeface="Arial"/>
              </a:rPr>
              <a:t> </a:t>
            </a:r>
            <a:r>
              <a:rPr lang="es-ES" sz="2000" b="0" i="0" dirty="0" smtClean="0">
                <a:solidFill>
                  <a:srgbClr val="000000"/>
                </a:solidFill>
                <a:latin typeface="Arial"/>
              </a:rPr>
              <a:t>muestra los parámetros del protocolo de routing IPv4 configurados actualmente en el router. Para IPv6, utilice el comando show ipv6 protocols.</a:t>
            </a:r>
            <a:endParaRPr lang="es-ES" sz="2000" dirty="0" smtClean="0"/>
          </a:p>
          <a:p>
            <a:pPr marL="0" indent="0" algn="l" defTabSz="814365">
              <a:spcBef>
                <a:spcPct val="50000"/>
              </a:spcBef>
              <a:spcAft>
                <a:spcPct val="0"/>
              </a:spcAft>
              <a:buNone/>
            </a:pPr>
            <a:endParaRPr lang="es-ES" sz="2000" dirty="0"/>
          </a:p>
        </p:txBody>
      </p:sp>
    </p:spTree>
    <p:extLst>
      <p:ext uri="{BB962C8B-B14F-4D97-AF65-F5344CB8AC3E}">
        <p14:creationId xmlns="" xmlns:p14="http://schemas.microsoft.com/office/powerpoint/2010/main" val="20888595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es-ES" sz="3200" b="1" i="0" smtClean="0">
                <a:solidFill>
                  <a:srgbClr val="708CA1"/>
                </a:solidFill>
                <a:latin typeface="Arial"/>
                <a:ea typeface="+mj-ea"/>
                <a:cs typeface="+mj-cs"/>
              </a:rPr>
              <a:t>Capítulo 7: Resumen</a:t>
            </a:r>
            <a:endParaRPr lang="es-ES" sz="3200" b="1" i="0">
              <a:solidFill>
                <a:srgbClr val="708CA1"/>
              </a:solidFill>
              <a:latin typeface="Arial"/>
              <a:ea typeface="+mj-ea"/>
              <a:cs typeface="+mj-cs"/>
            </a:endParaRPr>
          </a:p>
        </p:txBody>
      </p:sp>
      <p:sp>
        <p:nvSpPr>
          <p:cNvPr id="52227" name="Content Placeholder 2"/>
          <p:cNvSpPr>
            <a:spLocks noGrp="1"/>
          </p:cNvSpPr>
          <p:nvPr>
            <p:ph idx="1"/>
          </p:nvPr>
        </p:nvSpPr>
        <p:spPr>
          <a:xfrm>
            <a:off x="582386" y="1317625"/>
            <a:ext cx="8184243" cy="5540375"/>
          </a:xfrm>
        </p:spPr>
        <p:txBody>
          <a:bodyPr/>
          <a:lstStyle/>
          <a:p>
            <a:pPr marL="0" indent="0" algn="l" defTabSz="814365">
              <a:spcBef>
                <a:spcPct val="50000"/>
              </a:spcBef>
              <a:spcAft>
                <a:spcPct val="0"/>
              </a:spcAft>
              <a:buNone/>
            </a:pPr>
            <a:r>
              <a:rPr lang="es-ES" sz="2000" b="0" i="0" dirty="0" smtClean="0">
                <a:solidFill>
                  <a:srgbClr val="000000"/>
                </a:solidFill>
                <a:latin typeface="Arial"/>
              </a:rPr>
              <a:t>Protocolos de routing dinámico (continuación): </a:t>
            </a:r>
            <a:endParaRPr lang="es-ES" sz="2000" dirty="0" smtClean="0"/>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Los routers Cisco utilizan el valor de distancia administrativa para determinar qué origen de routing deben utilizar.</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Cada protocolo de routing dinámico tiene un valor administrativo único junto con rutas estáticas y redes conectadas directamente. Se prefiere un valor bajo en la ruta.</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Las redes conectadas directamente son el origen preferido, seguido de las rutas estáticas y de diversos protocolos de routing dinámico.</a:t>
            </a:r>
            <a:endParaRPr lang="es-ES" sz="2000" dirty="0" smtClean="0"/>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Un enlace OSPF es una interfaz en un router. La información acerca del estado de los enlaces se conoce como “estados de enlace”.</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Los protocolos de routing de estado de enlace aplican el algoritmo de Dijkstra para calcular la mejor ruta que utiliza los costos acumulados a lo largo de cada ruta, de origen a destino, para determinar el costo total de una ruta dada.</a:t>
            </a:r>
            <a:endParaRPr lang="es-ES" sz="2000" dirty="0" smtClean="0"/>
          </a:p>
          <a:p>
            <a:pPr marL="0" indent="0" algn="l" defTabSz="814365">
              <a:spcBef>
                <a:spcPct val="50000"/>
              </a:spcBef>
              <a:spcAft>
                <a:spcPct val="0"/>
              </a:spcAft>
              <a:buNone/>
            </a:pPr>
            <a:endParaRPr lang="es-ES" sz="2000" dirty="0"/>
          </a:p>
        </p:txBody>
      </p:sp>
    </p:spTree>
    <p:extLst>
      <p:ext uri="{BB962C8B-B14F-4D97-AF65-F5344CB8AC3E}">
        <p14:creationId xmlns="" xmlns:p14="http://schemas.microsoft.com/office/powerpoint/2010/main" val="83666991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s-ES"/>
          </a:p>
        </p:txBody>
      </p:sp>
      <p:pic>
        <p:nvPicPr>
          <p:cNvPr id="53251"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Funcionamiento del protocolo de routing dinámico</a:t>
            </a:r>
            <a:br>
              <a:rPr lang="es-ES" sz="1800" b="1" i="0" smtClean="0">
                <a:solidFill>
                  <a:srgbClr val="708CA1"/>
                </a:solidFill>
                <a:latin typeface="Arial"/>
              </a:rPr>
            </a:br>
            <a:r>
              <a:rPr lang="es-ES" sz="2800" b="1" i="0" smtClean="0">
                <a:solidFill>
                  <a:srgbClr val="708CA1"/>
                </a:solidFill>
                <a:latin typeface="Arial"/>
              </a:rPr>
              <a:t>Propósito de los protocolos de routing dinámico</a:t>
            </a:r>
            <a:endParaRPr lang="es-ES" sz="280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39524" y="1569357"/>
            <a:ext cx="8128226" cy="4731657"/>
          </a:xfrm>
        </p:spPr>
        <p:txBody>
          <a:bodyPr/>
          <a:lstStyle/>
          <a:p>
            <a:pPr marL="0" indent="0" algn="l" defTabSz="814365">
              <a:spcBef>
                <a:spcPct val="50000"/>
              </a:spcBef>
              <a:spcAft>
                <a:spcPct val="0"/>
              </a:spcAft>
              <a:buNone/>
            </a:pPr>
            <a:r>
              <a:rPr lang="es-ES" sz="2300" b="0" i="0" dirty="0" smtClean="0">
                <a:solidFill>
                  <a:srgbClr val="000000"/>
                </a:solidFill>
                <a:latin typeface="Arial"/>
              </a:rPr>
              <a:t>Los componentes principales de los protocolos de </a:t>
            </a:r>
            <a:r>
              <a:rPr lang="es-ES" sz="2300" b="0" i="0" dirty="0" err="1" smtClean="0">
                <a:solidFill>
                  <a:srgbClr val="000000"/>
                </a:solidFill>
                <a:latin typeface="Arial"/>
              </a:rPr>
              <a:t>routing</a:t>
            </a:r>
            <a:r>
              <a:rPr lang="es-ES" sz="2300" b="0" i="0" dirty="0" smtClean="0">
                <a:solidFill>
                  <a:srgbClr val="000000"/>
                </a:solidFill>
                <a:latin typeface="Arial"/>
              </a:rPr>
              <a:t> dinámico incluyen los siguientes:</a:t>
            </a:r>
            <a:endParaRPr lang="es-ES" sz="2300" dirty="0" smtClean="0"/>
          </a:p>
          <a:p>
            <a:pPr marL="236555" indent="-236555" algn="l" defTabSz="814365">
              <a:spcBef>
                <a:spcPct val="50000"/>
              </a:spcBef>
              <a:spcAft>
                <a:spcPct val="0"/>
              </a:spcAft>
              <a:buClr>
                <a:srgbClr val="708CA1"/>
              </a:buClr>
              <a:buFont typeface="Wingdings"/>
              <a:buChar char="§"/>
            </a:pPr>
            <a:r>
              <a:rPr lang="es-ES" sz="2300" b="1" i="0" dirty="0" smtClean="0">
                <a:solidFill>
                  <a:srgbClr val="000000"/>
                </a:solidFill>
                <a:latin typeface="Arial"/>
              </a:rPr>
              <a:t>Estructuras de datos:</a:t>
            </a:r>
            <a:r>
              <a:rPr lang="es-ES" sz="2300" b="0" i="0" dirty="0" smtClean="0">
                <a:solidFill>
                  <a:srgbClr val="000000"/>
                </a:solidFill>
                <a:latin typeface="Arial"/>
              </a:rPr>
              <a:t> por lo general, los protocolos de </a:t>
            </a:r>
            <a:r>
              <a:rPr lang="es-ES" sz="2300" b="0" i="0" dirty="0" err="1" smtClean="0">
                <a:solidFill>
                  <a:srgbClr val="000000"/>
                </a:solidFill>
                <a:latin typeface="Arial"/>
              </a:rPr>
              <a:t>routing</a:t>
            </a:r>
            <a:r>
              <a:rPr lang="es-ES" sz="2300" b="0" i="0" dirty="0" smtClean="0">
                <a:solidFill>
                  <a:srgbClr val="000000"/>
                </a:solidFill>
                <a:latin typeface="Arial"/>
              </a:rPr>
              <a:t> utilizan tablas o bases de datos para sus operaciones. Esta información se guarda en la RAM.  </a:t>
            </a:r>
            <a:endParaRPr lang="es-ES" sz="2300" dirty="0" smtClean="0"/>
          </a:p>
          <a:p>
            <a:pPr marL="236555" indent="-236555" algn="l" defTabSz="814365">
              <a:spcBef>
                <a:spcPct val="50000"/>
              </a:spcBef>
              <a:spcAft>
                <a:spcPct val="0"/>
              </a:spcAft>
              <a:buClr>
                <a:srgbClr val="708CA1"/>
              </a:buClr>
              <a:buFont typeface="Wingdings"/>
              <a:buChar char="§"/>
            </a:pPr>
            <a:r>
              <a:rPr lang="es-ES" sz="2300" b="1" i="0" dirty="0" smtClean="0">
                <a:solidFill>
                  <a:srgbClr val="000000"/>
                </a:solidFill>
                <a:latin typeface="Arial"/>
              </a:rPr>
              <a:t>Mensajes del protocolo de </a:t>
            </a:r>
            <a:r>
              <a:rPr lang="es-ES" sz="2300" b="1" i="0" dirty="0" err="1" smtClean="0">
                <a:solidFill>
                  <a:srgbClr val="000000"/>
                </a:solidFill>
                <a:latin typeface="Arial"/>
              </a:rPr>
              <a:t>routing</a:t>
            </a:r>
            <a:r>
              <a:rPr lang="es-ES" sz="2300" b="1" i="0" dirty="0" smtClean="0">
                <a:solidFill>
                  <a:srgbClr val="000000"/>
                </a:solidFill>
                <a:latin typeface="Arial"/>
              </a:rPr>
              <a:t>:</a:t>
            </a:r>
            <a:r>
              <a:rPr lang="es-ES" sz="2300" b="0" i="0" dirty="0" smtClean="0">
                <a:solidFill>
                  <a:srgbClr val="000000"/>
                </a:solidFill>
                <a:latin typeface="Arial"/>
              </a:rPr>
              <a:t> los protocolos de </a:t>
            </a:r>
            <a:r>
              <a:rPr lang="es-ES" sz="2300" b="0" i="0" dirty="0" err="1" smtClean="0">
                <a:solidFill>
                  <a:srgbClr val="000000"/>
                </a:solidFill>
                <a:latin typeface="Arial"/>
              </a:rPr>
              <a:t>routing</a:t>
            </a:r>
            <a:r>
              <a:rPr lang="es-ES" sz="2300" b="0" i="0" dirty="0" smtClean="0">
                <a:solidFill>
                  <a:srgbClr val="000000"/>
                </a:solidFill>
                <a:latin typeface="Arial"/>
              </a:rPr>
              <a:t> usan varios tipos de mensajes para descubrir </a:t>
            </a:r>
            <a:r>
              <a:rPr lang="es-ES" sz="2300" b="0" i="0" dirty="0" err="1" smtClean="0">
                <a:solidFill>
                  <a:srgbClr val="000000"/>
                </a:solidFill>
                <a:latin typeface="Arial"/>
              </a:rPr>
              <a:t>routers</a:t>
            </a:r>
            <a:r>
              <a:rPr lang="es-ES" sz="2300" b="0" i="0" dirty="0" smtClean="0">
                <a:solidFill>
                  <a:srgbClr val="000000"/>
                </a:solidFill>
                <a:latin typeface="Arial"/>
              </a:rPr>
              <a:t> vecinos, intercambiar información de </a:t>
            </a:r>
            <a:r>
              <a:rPr lang="es-ES" sz="2300" b="0" i="0" dirty="0" err="1" smtClean="0">
                <a:solidFill>
                  <a:srgbClr val="000000"/>
                </a:solidFill>
                <a:latin typeface="Arial"/>
              </a:rPr>
              <a:t>routing</a:t>
            </a:r>
            <a:r>
              <a:rPr lang="es-ES" sz="2300" b="0" i="0" dirty="0" smtClean="0">
                <a:solidFill>
                  <a:srgbClr val="000000"/>
                </a:solidFill>
                <a:latin typeface="Arial"/>
              </a:rPr>
              <a:t> y realizar otras tareas para descubrir la red y conservar información precisa acerca de ella. </a:t>
            </a:r>
            <a:endParaRPr lang="es-ES" sz="2300" dirty="0" smtClean="0"/>
          </a:p>
          <a:p>
            <a:pPr marL="236555" indent="-236555" algn="l" defTabSz="814365">
              <a:spcBef>
                <a:spcPct val="50000"/>
              </a:spcBef>
              <a:spcAft>
                <a:spcPct val="0"/>
              </a:spcAft>
              <a:buClr>
                <a:srgbClr val="708CA1"/>
              </a:buClr>
              <a:buFont typeface="Wingdings"/>
              <a:buChar char="§"/>
            </a:pPr>
            <a:r>
              <a:rPr lang="es-ES" sz="2300" b="1" i="0" dirty="0" smtClean="0">
                <a:solidFill>
                  <a:srgbClr val="000000"/>
                </a:solidFill>
                <a:latin typeface="Arial"/>
              </a:rPr>
              <a:t>Algoritmo:</a:t>
            </a:r>
            <a:r>
              <a:rPr lang="es-ES" sz="2300" b="0" i="0" dirty="0" smtClean="0">
                <a:solidFill>
                  <a:srgbClr val="000000"/>
                </a:solidFill>
                <a:latin typeface="Arial"/>
              </a:rPr>
              <a:t> los protocolos de </a:t>
            </a:r>
            <a:r>
              <a:rPr lang="es-ES" sz="2300" b="0" i="0" dirty="0" err="1" smtClean="0">
                <a:solidFill>
                  <a:srgbClr val="000000"/>
                </a:solidFill>
                <a:latin typeface="Arial"/>
              </a:rPr>
              <a:t>routing</a:t>
            </a:r>
            <a:r>
              <a:rPr lang="es-ES" sz="2300" b="0" i="0" dirty="0" smtClean="0">
                <a:solidFill>
                  <a:srgbClr val="000000"/>
                </a:solidFill>
                <a:latin typeface="Arial"/>
              </a:rPr>
              <a:t> usan algoritmos para facilitar información de </a:t>
            </a:r>
            <a:r>
              <a:rPr lang="es-ES" sz="2300" b="0" i="0" dirty="0" err="1" smtClean="0">
                <a:solidFill>
                  <a:srgbClr val="000000"/>
                </a:solidFill>
                <a:latin typeface="Arial"/>
              </a:rPr>
              <a:t>routing</a:t>
            </a:r>
            <a:r>
              <a:rPr lang="es-ES" sz="2300" b="0" i="0" dirty="0" smtClean="0">
                <a:solidFill>
                  <a:srgbClr val="000000"/>
                </a:solidFill>
                <a:latin typeface="Arial"/>
              </a:rPr>
              <a:t> y para determinar la mejor ruta.  </a:t>
            </a:r>
            <a:endParaRPr lang="es-ES" sz="2300" dirty="0"/>
          </a:p>
        </p:txBody>
      </p:sp>
    </p:spTree>
    <p:extLst>
      <p:ext uri="{BB962C8B-B14F-4D97-AF65-F5344CB8AC3E}">
        <p14:creationId xmlns="" xmlns:p14="http://schemas.microsoft.com/office/powerpoint/2010/main" val="2607644467"/>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Funcionamiento del protocolo de routing dinámico</a:t>
            </a:r>
            <a:br>
              <a:rPr lang="es-ES" sz="1800" b="1" i="0" smtClean="0">
                <a:solidFill>
                  <a:srgbClr val="708CA1"/>
                </a:solidFill>
                <a:latin typeface="Arial"/>
              </a:rPr>
            </a:br>
            <a:r>
              <a:rPr lang="es-ES" sz="2800" b="1" i="0" smtClean="0">
                <a:solidFill>
                  <a:srgbClr val="708CA1"/>
                </a:solidFill>
                <a:latin typeface="Arial"/>
              </a:rPr>
              <a:t>Propósito de los protocolos de routing dinámico</a:t>
            </a:r>
            <a:endParaRPr lang="es-ES" sz="2800" smtClean="0">
              <a:solidFill>
                <a:schemeClr val="accent5">
                  <a:lumMod val="75000"/>
                </a:schemeClr>
              </a:solidFill>
              <a:cs typeface="Arial" pitchFamily="34" charset="0"/>
            </a:endParaRPr>
          </a:p>
        </p:txBody>
      </p:sp>
      <p:pic>
        <p:nvPicPr>
          <p:cNvPr id="2050" name="Picture 2"/>
          <p:cNvPicPr>
            <a:picLocks noChangeAspect="1" noChangeArrowheads="1"/>
          </p:cNvPicPr>
          <p:nvPr/>
        </p:nvPicPr>
        <p:blipFill>
          <a:blip r:embed="rId3"/>
          <a:stretch>
            <a:fillRect/>
          </a:stretch>
        </p:blipFill>
        <p:spPr bwMode="auto">
          <a:xfrm>
            <a:off x="1220116" y="1445195"/>
            <a:ext cx="6108682" cy="50750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457349954"/>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15582</TotalTime>
  <Pages>28</Pages>
  <Words>3298</Words>
  <Application>Microsoft Office PowerPoint</Application>
  <PresentationFormat>On-screen Show (4:3)</PresentationFormat>
  <Paragraphs>435</Paragraphs>
  <Slides>77</Slides>
  <Notes>74</Notes>
  <HiddenSlides>0</HiddenSlides>
  <MMClips>0</MMClips>
  <ScaleCrop>false</ScaleCrop>
  <HeadingPairs>
    <vt:vector size="4" baseType="variant">
      <vt:variant>
        <vt:lpstr>Theme</vt:lpstr>
      </vt:variant>
      <vt:variant>
        <vt:i4>2</vt:i4>
      </vt:variant>
      <vt:variant>
        <vt:lpstr>Slide Titles</vt:lpstr>
      </vt:variant>
      <vt:variant>
        <vt:i4>77</vt:i4>
      </vt:variant>
    </vt:vector>
  </HeadingPairs>
  <TitlesOfParts>
    <vt:vector size="79" baseType="lpstr">
      <vt:lpstr>PPT-TMPLT-WHT_C</vt:lpstr>
      <vt:lpstr>NetAcad-4F_PPT-WHT_060408</vt:lpstr>
      <vt:lpstr>Capítulo 7: Routing dinámico</vt:lpstr>
      <vt:lpstr>Capítulo 7</vt:lpstr>
      <vt:lpstr>Capítulo 7: Objetivos</vt:lpstr>
      <vt:lpstr>Capítulo 7: Objetivos (continuación)</vt:lpstr>
      <vt:lpstr>Protocolos de routing dinámico</vt:lpstr>
      <vt:lpstr>Funcionamiento del protocolo de routing dinámico La evolución de los protocolos de routing dinámico</vt:lpstr>
      <vt:lpstr>Funcionamiento del protocolo de routing dinámico Propósito de los protocolos de routing dinámico</vt:lpstr>
      <vt:lpstr>Funcionamiento del protocolo de routing dinámico Propósito de los protocolos de routing dinámico</vt:lpstr>
      <vt:lpstr>Funcionamiento del protocolo de routing dinámico Propósito de los protocolos de routing dinámico</vt:lpstr>
      <vt:lpstr>Funcionamiento del protocolo de routing dinámico Función de los protocolos de routing dinámico</vt:lpstr>
      <vt:lpstr>Comparación entre routing dinámico y estático Uso del routing estático</vt:lpstr>
      <vt:lpstr>Comparación entre routing dinámico y estático Uso del routing estático</vt:lpstr>
      <vt:lpstr>Comparación entre routing dinámico y estático Ventajas y desventajas del routing estático</vt:lpstr>
      <vt:lpstr>Comparación entre routing dinámico y estático Ventajas y desventajas del routing dinámico</vt:lpstr>
      <vt:lpstr>Aspectos básicos de la operación de los protocolos de routing Funcionamiento del protocolo de routing dinámico</vt:lpstr>
      <vt:lpstr>Aspectos básicos del funcionamiento del protocolo de routing Arranque en frío</vt:lpstr>
      <vt:lpstr>Aspectos básicos del funcionamiento del protocolo de routing Detección de redes</vt:lpstr>
      <vt:lpstr>Aspectos básicos del funcionamiento del protocolo de routing Detección de redes</vt:lpstr>
      <vt:lpstr>Aspectos básicos del funcionamiento del protocolo de routing Detección de redes</vt:lpstr>
      <vt:lpstr>Aspectos básicos del funcionamiento del protocolo de routing Intercambio de información de routing</vt:lpstr>
      <vt:lpstr>Aspectos básicos del funcionamiento del protocolo de routing Intercambio de información de routing</vt:lpstr>
      <vt:lpstr>Aspectos básicos del funcionamiento del protocolo de routing Intercambio de información de routing</vt:lpstr>
      <vt:lpstr>Aspectos básicos del funcionamiento del protocolo de routing Cómo se logra la convergencia</vt:lpstr>
      <vt:lpstr>Tipos de protocolos de routing Clasificación de los protocolos de routing</vt:lpstr>
      <vt:lpstr>Tipos de protocolos de routing Protocolos de routing IGP y EGP</vt:lpstr>
      <vt:lpstr>Tipos de protocolos de routing Protocolos de routing vector distancia</vt:lpstr>
      <vt:lpstr>Tipos de protocolos de routing Protocolos vector distancia o de routing de estado de enlace</vt:lpstr>
      <vt:lpstr>Tipos de protocolos de routing Protocolos de routing de estado de enlace</vt:lpstr>
      <vt:lpstr>Tipos de protocolos de routing Protocolos de routing con clase</vt:lpstr>
      <vt:lpstr>Tipos de protocolos de routing Protocolos de routing sin clase</vt:lpstr>
      <vt:lpstr>Tipos de protocolos de routing Características de los protocolos de routing</vt:lpstr>
      <vt:lpstr>Tipos de protocolos de routing Métricas de los protocolos de routing</vt:lpstr>
      <vt:lpstr> Routing dinámico vector distancia</vt:lpstr>
      <vt:lpstr>Funcionamiento del protocolo de routing vector distancia Tecnologías vector distancia</vt:lpstr>
      <vt:lpstr>Funcionamiento del protocolo de routing vector distancia Algoritmo vector distancia</vt:lpstr>
      <vt:lpstr>Tipos de protocolos de routing vector distancia Protocolo de información de routing</vt:lpstr>
      <vt:lpstr>Tipos de protocolos de routing vector distancia Protocolo de routing de gateway interior mejorado</vt:lpstr>
      <vt:lpstr> Routing RIP y RIPng</vt:lpstr>
      <vt:lpstr>Configuración del protocolo RIP Modo de configuración de RIP en el router Anuncio de las redes</vt:lpstr>
      <vt:lpstr>Configuración del protocolo RIP Análisis de la configuración predeterminada de RIP</vt:lpstr>
      <vt:lpstr>Configuración del protocolo RIP Habilitación de RIPv2</vt:lpstr>
      <vt:lpstr>Configuración del protocolo RIP Configuración de interfaces pasivas</vt:lpstr>
      <vt:lpstr>Configuración del protocolo RIP Propagación de rutas predeterminadas</vt:lpstr>
      <vt:lpstr>Configuración del protocolo RIPng Anuncio de redes IPv6</vt:lpstr>
      <vt:lpstr>Configuración del protocolo RIPng Análisis de la configuración de RIPng</vt:lpstr>
      <vt:lpstr>Configuración del protocolo RIPng Análisis de la configuración de RIPng</vt:lpstr>
      <vt:lpstr> Routing dinámico de estado de enlace</vt:lpstr>
      <vt:lpstr>Funcionamiento del protocolo de routing de estado de enlace Protocolos Shortest Path First</vt:lpstr>
      <vt:lpstr>Funcionamiento del protocolo de routing de estado de enlace Algoritmo de Dijkstra</vt:lpstr>
      <vt:lpstr>Actualizaciones de estado de enlace Proceso de routing de estado de enlace</vt:lpstr>
      <vt:lpstr>Actualizaciones de estado de enlace Enlace y estado de enlace</vt:lpstr>
      <vt:lpstr>Actualizaciones de estado de enlace Saludo</vt:lpstr>
      <vt:lpstr>Actualizaciones de estado de enlace Saludo</vt:lpstr>
      <vt:lpstr>Actualizaciones de estado de enlace Saturación con LSP</vt:lpstr>
      <vt:lpstr>Actualizaciones de estado de enlace Armado de la base de datos de estado de enlace</vt:lpstr>
      <vt:lpstr>Actualizaciones de estado de enlace Armado del árbol SPF</vt:lpstr>
      <vt:lpstr>Actualizaciones de estado de enlace Armado del árbol SPF</vt:lpstr>
      <vt:lpstr>Actualizaciones de estado de enlace Agregado de rutas OSPF a la tabla de routing</vt:lpstr>
      <vt:lpstr>Razones para utilizar protocolos de routing de estado de enlace ¿Por qué utilizar protocolos de estado de enlace?</vt:lpstr>
      <vt:lpstr>Razones para utilizar protocolos de routing de estado de enlace Desventajas de los protocolos de estado de enlace</vt:lpstr>
      <vt:lpstr>Razones para utilizar protocolos de routing de estado de enlace Protocolos que utilizan estado de enlace</vt:lpstr>
      <vt:lpstr> La tabla de routing</vt:lpstr>
      <vt:lpstr>Partes de una entrada de ruta IPv4 Entradas de tabla de routing</vt:lpstr>
      <vt:lpstr>Partes de una entrada de ruta IPv4 Entradas conectadas directamente</vt:lpstr>
      <vt:lpstr>Partes de una entrada de ruta IPv4 Entradas de red remota</vt:lpstr>
      <vt:lpstr>Rutas IPv4 descubiertas en forma dinámica Términos de la tabla de routing</vt:lpstr>
      <vt:lpstr>Rutas IPv4 descubiertas en forma dinámica Ruta final</vt:lpstr>
      <vt:lpstr>Rutas IPv4 descubiertas en forma dinámica Ruta de nivel 1</vt:lpstr>
      <vt:lpstr>Rutas IPv4 descubiertas en forma dinámica Ruta principal de nivel 1</vt:lpstr>
      <vt:lpstr>Rutas IPv4 descubiertas en forma dinámica Ruta secundaria de nivel 2</vt:lpstr>
      <vt:lpstr>Proceso de búsqueda de rutas IPv4 Mejor ruta = coincidencia más larga</vt:lpstr>
      <vt:lpstr>Análisis de una tabla de routing IPv6 Entradas conectadas directamente</vt:lpstr>
      <vt:lpstr>Análisis de una tabla de routing IPv6 Entradas de redes IPv6 remotas</vt:lpstr>
      <vt:lpstr>Capítulo 7: Resumen</vt:lpstr>
      <vt:lpstr>Capítulo 7: Resumen</vt:lpstr>
      <vt:lpstr>Capítulo 7: Resumen</vt:lpstr>
      <vt:lpstr>Slide 77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CCNA5.0 Instructor PPT</dc:title>
  <dc:creator>Karen Alderson</dc:creator>
  <cp:lastModifiedBy>caixia</cp:lastModifiedBy>
  <cp:revision>1051</cp:revision>
  <cp:lastPrinted>1999-01-27T00:54:54Z</cp:lastPrinted>
  <dcterms:created xsi:type="dcterms:W3CDTF">2006-10-23T15:07:30Z</dcterms:created>
  <dcterms:modified xsi:type="dcterms:W3CDTF">2014-04-24T08:23:56Z</dcterms:modified>
</cp:coreProperties>
</file>