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63"/>
  </p:notesMasterIdLst>
  <p:handoutMasterIdLst>
    <p:handoutMasterId r:id="rId64"/>
  </p:handoutMasterIdLst>
  <p:sldIdLst>
    <p:sldId id="500" r:id="rId3"/>
    <p:sldId id="541" r:id="rId4"/>
    <p:sldId id="821" r:id="rId5"/>
    <p:sldId id="808" r:id="rId6"/>
    <p:sldId id="828" r:id="rId7"/>
    <p:sldId id="855" r:id="rId8"/>
    <p:sldId id="825" r:id="rId9"/>
    <p:sldId id="863" r:id="rId10"/>
    <p:sldId id="826" r:id="rId11"/>
    <p:sldId id="864" r:id="rId12"/>
    <p:sldId id="865" r:id="rId13"/>
    <p:sldId id="866" r:id="rId14"/>
    <p:sldId id="827" r:id="rId15"/>
    <p:sldId id="867" r:id="rId16"/>
    <p:sldId id="856" r:id="rId17"/>
    <p:sldId id="869" r:id="rId18"/>
    <p:sldId id="831" r:id="rId19"/>
    <p:sldId id="868" r:id="rId20"/>
    <p:sldId id="870" r:id="rId21"/>
    <p:sldId id="832" r:id="rId22"/>
    <p:sldId id="833" r:id="rId23"/>
    <p:sldId id="834" r:id="rId24"/>
    <p:sldId id="871" r:id="rId25"/>
    <p:sldId id="835" r:id="rId26"/>
    <p:sldId id="857" r:id="rId27"/>
    <p:sldId id="872" r:id="rId28"/>
    <p:sldId id="874" r:id="rId29"/>
    <p:sldId id="836" r:id="rId30"/>
    <p:sldId id="858" r:id="rId31"/>
    <p:sldId id="837" r:id="rId32"/>
    <p:sldId id="875" r:id="rId33"/>
    <p:sldId id="877" r:id="rId34"/>
    <p:sldId id="878" r:id="rId35"/>
    <p:sldId id="879" r:id="rId36"/>
    <p:sldId id="880" r:id="rId37"/>
    <p:sldId id="881" r:id="rId38"/>
    <p:sldId id="882" r:id="rId39"/>
    <p:sldId id="883" r:id="rId40"/>
    <p:sldId id="884" r:id="rId41"/>
    <p:sldId id="885" r:id="rId42"/>
    <p:sldId id="830" r:id="rId43"/>
    <p:sldId id="838" r:id="rId44"/>
    <p:sldId id="839" r:id="rId45"/>
    <p:sldId id="886" r:id="rId46"/>
    <p:sldId id="887" r:id="rId47"/>
    <p:sldId id="859" r:id="rId48"/>
    <p:sldId id="888" r:id="rId49"/>
    <p:sldId id="889" r:id="rId50"/>
    <p:sldId id="890" r:id="rId51"/>
    <p:sldId id="891" r:id="rId52"/>
    <p:sldId id="892" r:id="rId53"/>
    <p:sldId id="841" r:id="rId54"/>
    <p:sldId id="842" r:id="rId55"/>
    <p:sldId id="893" r:id="rId56"/>
    <p:sldId id="894" r:id="rId57"/>
    <p:sldId id="824" r:id="rId58"/>
    <p:sldId id="852" r:id="rId59"/>
    <p:sldId id="853" r:id="rId60"/>
    <p:sldId id="854" r:id="rId61"/>
    <p:sldId id="681" r:id="rId62"/>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876" autoAdjust="0"/>
    <p:restoredTop sz="86930" autoAdjust="0"/>
  </p:normalViewPr>
  <p:slideViewPr>
    <p:cSldViewPr snapToGrid="0">
      <p:cViewPr>
        <p:scale>
          <a:sx n="75" d="100"/>
          <a:sy n="75" d="100"/>
        </p:scale>
        <p:origin x="-1182" y="-51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_rels/viewProps.xml.rels><?xml version="1.0" encoding="UTF-8" standalone="yes"?>
<Relationships xmlns="http://schemas.openxmlformats.org/package/2006/relationships"><Relationship Id="rId13" Type="http://schemas.openxmlformats.org/officeDocument/2006/relationships/slide" Target="slides/slide16.xml"/><Relationship Id="rId18" Type="http://schemas.openxmlformats.org/officeDocument/2006/relationships/slide" Target="slides/slide21.xml"/><Relationship Id="rId26" Type="http://schemas.openxmlformats.org/officeDocument/2006/relationships/slide" Target="slides/slide29.xml"/><Relationship Id="rId39" Type="http://schemas.openxmlformats.org/officeDocument/2006/relationships/slide" Target="slides/slide42.xml"/><Relationship Id="rId3" Type="http://schemas.openxmlformats.org/officeDocument/2006/relationships/slide" Target="slides/slide6.xml"/><Relationship Id="rId21" Type="http://schemas.openxmlformats.org/officeDocument/2006/relationships/slide" Target="slides/slide24.xml"/><Relationship Id="rId34" Type="http://schemas.openxmlformats.org/officeDocument/2006/relationships/slide" Target="slides/slide37.xml"/><Relationship Id="rId42" Type="http://schemas.openxmlformats.org/officeDocument/2006/relationships/slide" Target="slides/slide45.xml"/><Relationship Id="rId47" Type="http://schemas.openxmlformats.org/officeDocument/2006/relationships/slide" Target="slides/slide50.xml"/><Relationship Id="rId50" Type="http://schemas.openxmlformats.org/officeDocument/2006/relationships/slide" Target="slides/slide53.xml"/><Relationship Id="rId7" Type="http://schemas.openxmlformats.org/officeDocument/2006/relationships/slide" Target="slides/slide10.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28.xml"/><Relationship Id="rId33" Type="http://schemas.openxmlformats.org/officeDocument/2006/relationships/slide" Target="slides/slide36.xml"/><Relationship Id="rId38" Type="http://schemas.openxmlformats.org/officeDocument/2006/relationships/slide" Target="slides/slide41.xml"/><Relationship Id="rId46" Type="http://schemas.openxmlformats.org/officeDocument/2006/relationships/slide" Target="slides/slide49.xml"/><Relationship Id="rId2" Type="http://schemas.openxmlformats.org/officeDocument/2006/relationships/slide" Target="slides/slide5.xml"/><Relationship Id="rId16" Type="http://schemas.openxmlformats.org/officeDocument/2006/relationships/slide" Target="slides/slide19.xml"/><Relationship Id="rId20" Type="http://schemas.openxmlformats.org/officeDocument/2006/relationships/slide" Target="slides/slide23.xml"/><Relationship Id="rId29" Type="http://schemas.openxmlformats.org/officeDocument/2006/relationships/slide" Target="slides/slide32.xml"/><Relationship Id="rId41" Type="http://schemas.openxmlformats.org/officeDocument/2006/relationships/slide" Target="slides/slide44.xml"/><Relationship Id="rId1" Type="http://schemas.openxmlformats.org/officeDocument/2006/relationships/slide" Target="slides/slide4.xml"/><Relationship Id="rId6" Type="http://schemas.openxmlformats.org/officeDocument/2006/relationships/slide" Target="slides/slide9.xml"/><Relationship Id="rId11" Type="http://schemas.openxmlformats.org/officeDocument/2006/relationships/slide" Target="slides/slide14.xml"/><Relationship Id="rId24" Type="http://schemas.openxmlformats.org/officeDocument/2006/relationships/slide" Target="slides/slide27.xml"/><Relationship Id="rId32" Type="http://schemas.openxmlformats.org/officeDocument/2006/relationships/slide" Target="slides/slide35.xml"/><Relationship Id="rId37" Type="http://schemas.openxmlformats.org/officeDocument/2006/relationships/slide" Target="slides/slide40.xml"/><Relationship Id="rId40" Type="http://schemas.openxmlformats.org/officeDocument/2006/relationships/slide" Target="slides/slide43.xml"/><Relationship Id="rId45" Type="http://schemas.openxmlformats.org/officeDocument/2006/relationships/slide" Target="slides/slide48.xml"/><Relationship Id="rId5" Type="http://schemas.openxmlformats.org/officeDocument/2006/relationships/slide" Target="slides/slide8.xml"/><Relationship Id="rId15" Type="http://schemas.openxmlformats.org/officeDocument/2006/relationships/slide" Target="slides/slide18.xml"/><Relationship Id="rId23" Type="http://schemas.openxmlformats.org/officeDocument/2006/relationships/slide" Target="slides/slide26.xml"/><Relationship Id="rId28" Type="http://schemas.openxmlformats.org/officeDocument/2006/relationships/slide" Target="slides/slide31.xml"/><Relationship Id="rId36" Type="http://schemas.openxmlformats.org/officeDocument/2006/relationships/slide" Target="slides/slide39.xml"/><Relationship Id="rId49" Type="http://schemas.openxmlformats.org/officeDocument/2006/relationships/slide" Target="slides/slide52.xml"/><Relationship Id="rId10" Type="http://schemas.openxmlformats.org/officeDocument/2006/relationships/slide" Target="slides/slide13.xml"/><Relationship Id="rId19" Type="http://schemas.openxmlformats.org/officeDocument/2006/relationships/slide" Target="slides/slide22.xml"/><Relationship Id="rId31" Type="http://schemas.openxmlformats.org/officeDocument/2006/relationships/slide" Target="slides/slide34.xml"/><Relationship Id="rId44" Type="http://schemas.openxmlformats.org/officeDocument/2006/relationships/slide" Target="slides/slide47.xml"/><Relationship Id="rId52" Type="http://schemas.openxmlformats.org/officeDocument/2006/relationships/slide" Target="slides/slide55.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7.xml"/><Relationship Id="rId22" Type="http://schemas.openxmlformats.org/officeDocument/2006/relationships/slide" Target="slides/slide25.xml"/><Relationship Id="rId27" Type="http://schemas.openxmlformats.org/officeDocument/2006/relationships/slide" Target="slides/slide30.xml"/><Relationship Id="rId30" Type="http://schemas.openxmlformats.org/officeDocument/2006/relationships/slide" Target="slides/slide33.xml"/><Relationship Id="rId35" Type="http://schemas.openxmlformats.org/officeDocument/2006/relationships/slide" Target="slides/slide38.xml"/><Relationship Id="rId43" Type="http://schemas.openxmlformats.org/officeDocument/2006/relationships/slide" Target="slides/slide46.xml"/><Relationship Id="rId48" Type="http://schemas.openxmlformats.org/officeDocument/2006/relationships/slide" Target="slides/slide51.xml"/><Relationship Id="rId8" Type="http://schemas.openxmlformats.org/officeDocument/2006/relationships/slide" Target="slides/slide11.xml"/><Relationship Id="rId51"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5">
              <a:lnSpc>
                <a:spcPct val="100000"/>
              </a:lnSpc>
              <a:buNone/>
              <a:tabLst>
                <a:tab pos="2387600" algn="l"/>
                <a:tab pos="4830763" algn="l"/>
              </a:tabLst>
            </a:pPr>
            <a:r>
              <a:rPr lang="en-US" sz="800" b="0" i="0">
                <a:solidFill>
                  <a:schemeClr val="tx1"/>
                </a:solidFill>
                <a:latin typeface="Arial"/>
                <a:ea typeface="+mn-ea"/>
                <a:cs typeface="+mn-cs"/>
              </a:rPr>
              <a:t>© 2006, Cisco Systems, Inc. Todos los derechos reservados.</a:t>
            </a:r>
          </a:p>
          <a:p>
            <a:pPr algn="l" defTabSz="611185">
              <a:lnSpc>
                <a:spcPct val="100000"/>
              </a:lnSpc>
              <a:buNone/>
              <a:tabLst>
                <a:tab pos="2387600" algn="l"/>
                <a:tab pos="4830763" algn="l"/>
              </a:tabLst>
            </a:pPr>
            <a:r>
              <a:rPr lang="en-US" sz="800" b="0" i="0">
                <a:solidFill>
                  <a:schemeClr val="tx1"/>
                </a:solidFill>
                <a:latin typeface="Arial"/>
                <a:ea typeface="+mn-ea"/>
                <a:cs typeface="+mn-cs"/>
              </a:rPr>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44">
              <a:lnSpc>
                <a:spcPct val="100000"/>
              </a:lnSpc>
              <a:buNone/>
            </a:pPr>
            <a:fld id="{DA18195A-CB64-47E2-B402-53696444ACC8}" type="slidenum">
              <a:rPr lang="en-US" sz="800" b="0" i="0">
                <a:solidFill>
                  <a:schemeClr val="tx1"/>
                </a:solidFill>
                <a:latin typeface="Arial"/>
                <a:ea typeface="+mn-ea"/>
                <a:cs typeface="+mn-cs"/>
              </a:rPr>
              <a:pPr algn="r" defTabSz="903244">
                <a:lnSpc>
                  <a:spcPct val="100000"/>
                </a:lnSpc>
                <a:buNone/>
              </a:pPr>
              <a:t>‹#›</a:t>
            </a:fld>
            <a:endParaRPr lang="en-US" sz="800" dirty="0"/>
          </a:p>
        </p:txBody>
      </p:sp>
    </p:spTree>
    <p:extLst>
      <p:ext uri="{BB962C8B-B14F-4D97-AF65-F5344CB8AC3E}">
        <p14:creationId xmlns="" xmlns:p14="http://schemas.microsoft.com/office/powerpoint/2010/main" val="53656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5">
              <a:lnSpc>
                <a:spcPct val="100000"/>
              </a:lnSpc>
              <a:buNone/>
              <a:tabLst>
                <a:tab pos="2387600" algn="l"/>
                <a:tab pos="4830763" algn="l"/>
              </a:tabLst>
            </a:pPr>
            <a:r>
              <a:rPr lang="en-US" sz="800" b="0" i="0">
                <a:solidFill>
                  <a:schemeClr val="tx1"/>
                </a:solidFill>
                <a:latin typeface="Arial"/>
                <a:ea typeface="+mn-ea"/>
                <a:cs typeface="+mn-cs"/>
              </a:rPr>
              <a:t>© 2006, Cisco Systems, Inc. Todos los derechos reservados.</a:t>
            </a:r>
          </a:p>
          <a:p>
            <a:pPr algn="l" defTabSz="611185">
              <a:lnSpc>
                <a:spcPct val="100000"/>
              </a:lnSpc>
              <a:buNone/>
              <a:tabLst>
                <a:tab pos="2387600" algn="l"/>
                <a:tab pos="4830763" algn="l"/>
              </a:tabLst>
            </a:pPr>
            <a:r>
              <a:rPr lang="en-US" sz="800" b="0" i="0">
                <a:solidFill>
                  <a:schemeClr val="tx1"/>
                </a:solidFill>
                <a:latin typeface="Arial"/>
                <a:ea typeface="+mn-ea"/>
                <a:cs typeface="+mn-cs"/>
              </a:rPr>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1C615CF7-9F59-4C8A-B650-E68E69E0FCFD}" type="slidenum">
              <a:rPr lang="en-US"/>
              <a:pPr>
                <a:defRPr/>
              </a:pPr>
              <a:t>‹#›</a:t>
            </a:fld>
            <a:endParaRPr lang="en-US" dirty="0"/>
          </a:p>
        </p:txBody>
      </p:sp>
      <p:sp>
        <p:nvSpPr>
          <p:cNvPr id="5427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 xmlns:p14="http://schemas.microsoft.com/office/powerpoint/2010/main" val="314678253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p>
            <a:pPr algn="r" defTabSz="903244">
              <a:lnSpc>
                <a:spcPct val="100000"/>
              </a:lnSpc>
              <a:buNone/>
            </a:pPr>
            <a:fld id="{FF1347AE-0112-4774-B739-631BBB092071}" type="slidenum">
              <a:rPr lang="en-US" sz="800" b="0" i="0">
                <a:solidFill>
                  <a:schemeClr val="tx1"/>
                </a:solidFill>
                <a:latin typeface="Arial"/>
                <a:ea typeface="+mn-ea"/>
                <a:cs typeface="+mn-cs"/>
              </a:rPr>
              <a:pPr algn="r" defTabSz="903244">
                <a:lnSpc>
                  <a:spcPct val="100000"/>
                </a:lnSpc>
                <a:buNone/>
              </a:pPr>
              <a:t>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04813" y="4378325"/>
            <a:ext cx="6121400" cy="4252913"/>
          </a:xfrm>
          <a:noFill/>
          <a:ln/>
        </p:spPr>
        <p:txBody>
          <a:bodyPr/>
          <a:lstStyle/>
          <a:p>
            <a:pPr marL="112746" indent="-112746" algn="l" defTabSz="1020745">
              <a:buNone/>
            </a:pPr>
            <a:r>
              <a:rPr lang="es-ES" sz="1200" b="1" i="0" noProof="0" dirty="0" smtClean="0">
                <a:solidFill>
                  <a:srgbClr val="000000"/>
                </a:solidFill>
                <a:latin typeface="Arial"/>
                <a:ea typeface="+mn-ea"/>
                <a:cs typeface="+mn-cs"/>
              </a:rPr>
              <a:t>Programa de Cisco </a:t>
            </a:r>
            <a:r>
              <a:rPr lang="es-ES" sz="1200" b="1" i="0" noProof="0" dirty="0" err="1" smtClean="0">
                <a:solidFill>
                  <a:srgbClr val="000000"/>
                </a:solidFill>
                <a:latin typeface="Arial"/>
                <a:ea typeface="+mn-ea"/>
                <a:cs typeface="+mn-cs"/>
              </a:rPr>
              <a:t>Networking</a:t>
            </a:r>
            <a:r>
              <a:rPr lang="es-ES" sz="1200" b="1" i="0" noProof="0" dirty="0" smtClean="0">
                <a:solidFill>
                  <a:srgbClr val="000000"/>
                </a:solidFill>
                <a:latin typeface="Arial"/>
                <a:ea typeface="+mn-ea"/>
                <a:cs typeface="+mn-cs"/>
              </a:rPr>
              <a:t> </a:t>
            </a:r>
            <a:r>
              <a:rPr lang="es-ES" sz="1200" b="1" i="0" noProof="0" dirty="0" err="1" smtClean="0">
                <a:solidFill>
                  <a:srgbClr val="000000"/>
                </a:solidFill>
                <a:latin typeface="Arial"/>
                <a:ea typeface="+mn-ea"/>
                <a:cs typeface="+mn-cs"/>
              </a:rPr>
              <a:t>Academy</a:t>
            </a:r>
            <a:endParaRPr lang="es-ES" sz="1200" b="1" i="0" noProof="0" dirty="0" smtClean="0">
              <a:solidFill>
                <a:srgbClr val="000000"/>
              </a:solidFill>
              <a:latin typeface="Arial"/>
              <a:ea typeface="+mn-ea"/>
              <a:cs typeface="+mn-cs"/>
            </a:endParaRPr>
          </a:p>
          <a:p>
            <a:pPr marL="112746" indent="-112746" algn="l" defTabSz="1020745">
              <a:buNone/>
            </a:pPr>
            <a:r>
              <a:rPr lang="es-ES" sz="1200" b="1" i="0" noProof="0" dirty="0" smtClean="0">
                <a:solidFill>
                  <a:srgbClr val="000000"/>
                </a:solidFill>
                <a:latin typeface="Arial"/>
                <a:ea typeface="+mn-ea"/>
                <a:cs typeface="+mn-cs"/>
              </a:rPr>
              <a:t>Protocolos de </a:t>
            </a:r>
            <a:r>
              <a:rPr lang="es-ES" sz="1200" b="1" i="0" noProof="0" dirty="0" err="1" smtClean="0">
                <a:solidFill>
                  <a:srgbClr val="000000"/>
                </a:solidFill>
                <a:latin typeface="Arial"/>
                <a:ea typeface="+mn-ea"/>
                <a:cs typeface="+mn-cs"/>
              </a:rPr>
              <a:t>routing</a:t>
            </a:r>
            <a:endParaRPr lang="es-ES" sz="1200" b="1" i="0" noProof="0" dirty="0" smtClean="0">
              <a:solidFill>
                <a:srgbClr val="000000"/>
              </a:solidFill>
              <a:latin typeface="Arial"/>
              <a:ea typeface="+mn-ea"/>
              <a:cs typeface="+mn-cs"/>
            </a:endParaRPr>
          </a:p>
          <a:p>
            <a:pPr marL="112746" indent="-112746" algn="l" defTabSz="1020745">
              <a:buNone/>
            </a:pPr>
            <a:r>
              <a:rPr lang="es-ES" sz="1200" b="1" i="0" noProof="0" dirty="0" smtClean="0">
                <a:solidFill>
                  <a:srgbClr val="000000"/>
                </a:solidFill>
                <a:latin typeface="Arial"/>
                <a:ea typeface="+mn-ea"/>
                <a:cs typeface="+mn-cs"/>
              </a:rPr>
              <a:t>Capítulo</a:t>
            </a:r>
            <a:r>
              <a:rPr lang="es-ES" sz="1200" b="1" i="0" baseline="0" noProof="0" dirty="0" smtClean="0">
                <a:solidFill>
                  <a:srgbClr val="000000"/>
                </a:solidFill>
                <a:latin typeface="Arial"/>
                <a:ea typeface="+mn-ea"/>
                <a:cs typeface="+mn-cs"/>
              </a:rPr>
              <a:t> 8</a:t>
            </a:r>
            <a:endParaRPr lang="es-ES" b="1" noProof="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8.1.1.4</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8.1.1.4</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8.1.1.4</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8.1.1.5</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8.1.1.5</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8.1.2.1</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8.1.2.2</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8.1.2.3</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8.1.2.3</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8.1.2.4</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1"/>
          <p:cNvSpPr>
            <a:spLocks noGrp="1" noChangeArrowheads="1"/>
          </p:cNvSpPr>
          <p:nvPr>
            <p:ph type="sldNum" sz="quarter" idx="5"/>
          </p:nvPr>
        </p:nvSpPr>
        <p:spPr>
          <a:noFill/>
        </p:spPr>
        <p:txBody>
          <a:bodyPr/>
          <a:lstStyle/>
          <a:p>
            <a:pPr algn="r" defTabSz="903244">
              <a:lnSpc>
                <a:spcPct val="100000"/>
              </a:lnSpc>
              <a:buNone/>
            </a:pPr>
            <a:fld id="{413E50C7-A33A-4B96-B5B8-3BD9C10BC48C}" type="slidenum">
              <a:rPr lang="en-US" sz="800" b="0" i="0">
                <a:solidFill>
                  <a:schemeClr val="tx1"/>
                </a:solidFill>
                <a:latin typeface="Arial"/>
                <a:ea typeface="+mn-ea"/>
                <a:cs typeface="+mn-cs"/>
              </a:rPr>
              <a:pPr algn="r" defTabSz="903244">
                <a:lnSpc>
                  <a:spcPct val="100000"/>
                </a:lnSpc>
                <a:buNone/>
              </a:pPr>
              <a:t>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Capítulo 8</a:t>
            </a:r>
            <a:endParaRPr lang="es-ES" b="1" noProof="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8.1.2.5</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8.1.3.1</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8.1.3.2</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8.1.3.2</a:t>
            </a: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8.1.3.3</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8.1.3.4</a:t>
            </a: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8.1.3.4</a:t>
            </a: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8.2</a:t>
            </a: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8.2.1.2</a:t>
            </a: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8.2.1.3/4/5/6</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pPr>
              <a:defRPr/>
            </a:pPr>
            <a:fld id="{1C615CF7-9F59-4C8A-B650-E68E69E0FCFD}"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8.2.2.1/2/3</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8.2.2.5</a:t>
            </a: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8.2.3.1</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8.2.3.2</a:t>
            </a:r>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8.2.3.3</a:t>
            </a:r>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8.2.3.4</a:t>
            </a:r>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8.2.3.5</a:t>
            </a: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8.2.3.6</a:t>
            </a: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8.2.4.1</a:t>
            </a:r>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8.2.4.2</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dirty="0">
                <a:solidFill>
                  <a:srgbClr val="000000"/>
                </a:solidFill>
                <a:latin typeface="Arial"/>
                <a:ea typeface="+mn-ea"/>
                <a:cs typeface="+mn-cs"/>
              </a:rPr>
              <a:t>8.1.1.1</a:t>
            </a:r>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8.2.4.4</a:t>
            </a:r>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8.3</a:t>
            </a:r>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8.3.1.1</a:t>
            </a:r>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8.3.1.2</a:t>
            </a:r>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8.3.1.3</a:t>
            </a:r>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dirty="0">
                <a:solidFill>
                  <a:srgbClr val="000000"/>
                </a:solidFill>
                <a:latin typeface="Arial"/>
                <a:ea typeface="+mn-ea"/>
                <a:cs typeface="+mn-cs"/>
              </a:rPr>
              <a:t>8.3.1.4</a:t>
            </a:r>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8.3.2.1</a:t>
            </a:r>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8.3.2.2</a:t>
            </a:r>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8.3.2.3</a:t>
            </a:r>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8.3.2.4</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8.1.1.1</a:t>
            </a:r>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8.3.2.4</a:t>
            </a:r>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8.3.2.5</a:t>
            </a:r>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8.3.2.6</a:t>
            </a:r>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8.3.3.1/2</a:t>
            </a:r>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8.3.3.3</a:t>
            </a:r>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8.3.3.4</a:t>
            </a:r>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Capítulo 8: Resumen</a:t>
            </a: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en-US" sz="800" b="0" i="0">
                <a:solidFill>
                  <a:schemeClr val="tx1"/>
                </a:solidFill>
                <a:latin typeface="Arial"/>
                <a:ea typeface="+mn-ea"/>
                <a:cs typeface="+mn-cs"/>
              </a:rPr>
              <a:pPr algn="r" defTabSz="903244">
                <a:lnSpc>
                  <a:spcPct val="100000"/>
                </a:lnSpc>
                <a:buNone/>
              </a:pPr>
              <a:t>56</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es-ES" sz="1200" b="0" i="0" noProof="0" dirty="0" smtClean="0">
                <a:solidFill>
                  <a:srgbClr val="000000"/>
                </a:solidFill>
                <a:latin typeface="Arial"/>
                <a:ea typeface="+mn-ea"/>
                <a:cs typeface="+mn-cs"/>
              </a:rPr>
              <a:t>Capítulo 8: Resumen</a:t>
            </a:r>
            <a:endParaRPr lang="es-ES" sz="1200" b="0" i="0" noProof="0" dirty="0">
              <a:solidFill>
                <a:srgbClr val="000000"/>
              </a:solidFill>
              <a:latin typeface="Arial"/>
              <a:ea typeface="+mn-ea"/>
              <a:cs typeface="+mn-cs"/>
            </a:endParaRP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en-US" sz="800" b="0" i="0">
                <a:solidFill>
                  <a:schemeClr val="tx1"/>
                </a:solidFill>
                <a:latin typeface="Arial"/>
                <a:ea typeface="+mn-ea"/>
                <a:cs typeface="+mn-cs"/>
              </a:rPr>
              <a:pPr algn="r" defTabSz="903244">
                <a:lnSpc>
                  <a:spcPct val="100000"/>
                </a:lnSpc>
                <a:buNone/>
              </a:pPr>
              <a:t>57</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es-ES" sz="1200" b="0" i="0" noProof="0" dirty="0" smtClean="0">
                <a:solidFill>
                  <a:srgbClr val="000000"/>
                </a:solidFill>
                <a:latin typeface="Arial"/>
                <a:ea typeface="+mn-ea"/>
                <a:cs typeface="+mn-cs"/>
              </a:rPr>
              <a:t>Capítulo 8: Resumen</a:t>
            </a:r>
            <a:endParaRPr lang="es-ES" sz="1200" b="0" i="0" noProof="0" dirty="0">
              <a:solidFill>
                <a:srgbClr val="000000"/>
              </a:solidFill>
              <a:latin typeface="Arial"/>
              <a:ea typeface="+mn-ea"/>
              <a:cs typeface="+mn-cs"/>
            </a:endParaRP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en-US" sz="800" b="0" i="0">
                <a:solidFill>
                  <a:schemeClr val="tx1"/>
                </a:solidFill>
                <a:latin typeface="Arial"/>
                <a:ea typeface="+mn-ea"/>
                <a:cs typeface="+mn-cs"/>
              </a:rPr>
              <a:pPr algn="r" defTabSz="903244">
                <a:lnSpc>
                  <a:spcPct val="100000"/>
                </a:lnSpc>
                <a:buNone/>
              </a:pPr>
              <a:t>58</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es-ES" sz="1200" b="0" i="0" noProof="0" dirty="0" smtClean="0">
                <a:solidFill>
                  <a:srgbClr val="000000"/>
                </a:solidFill>
                <a:latin typeface="Arial"/>
                <a:ea typeface="+mn-ea"/>
                <a:cs typeface="+mn-cs"/>
              </a:rPr>
              <a:t>Capítulo 8: Resumen</a:t>
            </a:r>
            <a:endParaRPr lang="es-ES" sz="1200" b="0" i="0" noProof="0" dirty="0">
              <a:solidFill>
                <a:srgbClr val="000000"/>
              </a:solidFill>
              <a:latin typeface="Arial"/>
              <a:ea typeface="+mn-ea"/>
              <a:cs typeface="+mn-cs"/>
            </a:endParaRP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en-US" sz="800" b="0" i="0">
                <a:solidFill>
                  <a:schemeClr val="tx1"/>
                </a:solidFill>
                <a:latin typeface="Arial"/>
                <a:ea typeface="+mn-ea"/>
                <a:cs typeface="+mn-cs"/>
              </a:rPr>
              <a:pPr algn="r" defTabSz="903244">
                <a:lnSpc>
                  <a:spcPct val="100000"/>
                </a:lnSpc>
                <a:buNone/>
              </a:pPr>
              <a:t>59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8.1.1.2</a:t>
            </a:r>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pPr>
              <a:defRPr/>
            </a:pPr>
            <a:fld id="{1C615CF7-9F59-4C8A-B650-E68E69E0FCFD}" type="slidenum">
              <a:rPr lang="en-US" smtClean="0"/>
              <a:pPr>
                <a:defRPr/>
              </a:pPr>
              <a:t>60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8.1.1.3</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8.1.1.3</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8.1.1.4</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n-US" sz="700" b="0" i="0">
                <a:solidFill>
                  <a:srgbClr val="D3D3D3"/>
                </a:solidFill>
                <a:latin typeface="Arial"/>
                <a:ea typeface="+mn-ea"/>
                <a:cs typeface="+mn-cs"/>
              </a:rPr>
              <a:t>© 2007 – 2010, Cisco Systems, Inc. Todos los derechos reservados.</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n-US" sz="700" b="0" i="0">
                <a:solidFill>
                  <a:srgbClr val="D3D3D3"/>
                </a:solidFill>
                <a:latin typeface="Arial"/>
                <a:ea typeface="+mn-ea"/>
                <a:cs typeface="+mn-cs"/>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ITE PC v4.1</a:t>
            </a:r>
          </a:p>
          <a:p>
            <a:pPr algn="l" defTabSz="814365">
              <a:lnSpc>
                <a:spcPct val="100000"/>
              </a:lnSpc>
              <a:buNone/>
            </a:pPr>
            <a:r>
              <a:rPr lang="en-US" sz="700" b="0" i="0">
                <a:solidFill>
                  <a:srgbClr val="D3D3D3"/>
                </a:solidFill>
                <a:latin typeface="Arial"/>
                <a:ea typeface="+mn-ea"/>
                <a:cs typeface="+mn-cs"/>
              </a:rPr>
              <a:t>Capítulo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8549DCE3-6259-4D7A-B1A4-505BEFE2CF19}"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3840933" y="6672263"/>
            <a:ext cx="2575166"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s-ES" sz="700" b="0" i="0" noProof="0" smtClean="0">
                <a:solidFill>
                  <a:srgbClr val="D3D3D3"/>
                </a:solidFill>
                <a:latin typeface="Arial"/>
                <a:ea typeface="+mn-ea"/>
                <a:cs typeface="+mn-cs"/>
              </a:rPr>
              <a:t>© 2014 Cisco Systems, Inc. Todos los derechos reservados.</a:t>
            </a:r>
            <a:endParaRPr lang="es-ES" sz="700" b="0" i="0" noProof="0">
              <a:solidFill>
                <a:srgbClr val="D3D3D3"/>
              </a:solidFill>
              <a:latin typeface="Arial"/>
              <a:ea typeface="+mn-ea"/>
              <a:cs typeface="+mn-cs"/>
            </a:endParaRPr>
          </a:p>
        </p:txBody>
      </p:sp>
      <p:sp>
        <p:nvSpPr>
          <p:cNvPr id="6" name="Rectangle 279"/>
          <p:cNvSpPr>
            <a:spLocks noChangeArrowheads="1"/>
          </p:cNvSpPr>
          <p:nvPr/>
        </p:nvSpPr>
        <p:spPr bwMode="auto">
          <a:xfrm>
            <a:off x="6268026" y="6672263"/>
            <a:ext cx="1505962" cy="190646"/>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s-ES" sz="700" b="0" i="0" noProof="0" smtClean="0">
                <a:solidFill>
                  <a:srgbClr val="D3D3D3"/>
                </a:solidFill>
                <a:latin typeface="Arial"/>
                <a:ea typeface="+mn-ea"/>
                <a:cs typeface="+mn-cs"/>
              </a:rPr>
              <a:t>Información confidencial de Cisco</a:t>
            </a:r>
            <a:endParaRPr lang="es-ES" sz="700" b="0" i="0" noProof="0">
              <a:solidFill>
                <a:srgbClr val="D3D3D3"/>
              </a:solidFill>
              <a:latin typeface="Arial"/>
              <a:ea typeface="+mn-ea"/>
              <a:cs typeface="+mn-cs"/>
            </a:endParaRP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68B39EAB-15C0-47DB-80CA-636A5D3D8FC3}"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ITE PC v4.1</a:t>
            </a:r>
          </a:p>
          <a:p>
            <a:pPr algn="l" defTabSz="814365">
              <a:lnSpc>
                <a:spcPct val="100000"/>
              </a:lnSpc>
              <a:buNone/>
            </a:pPr>
            <a:r>
              <a:rPr lang="en-US" sz="700" b="0" i="0">
                <a:solidFill>
                  <a:srgbClr val="D3D3D3"/>
                </a:solidFill>
                <a:latin typeface="Arial"/>
                <a:ea typeface="+mn-ea"/>
                <a:cs typeface="+mn-cs"/>
              </a:rPr>
              <a:t>Capítulo 1</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934F42D9-89E1-4620-9E58-D735D372F12F}"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9" name="Rectangle 278"/>
          <p:cNvSpPr>
            <a:spLocks noChangeArrowheads="1"/>
          </p:cNvSpPr>
          <p:nvPr userDrawn="1"/>
        </p:nvSpPr>
        <p:spPr bwMode="auto">
          <a:xfrm>
            <a:off x="3840933" y="6672263"/>
            <a:ext cx="2575166"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s-ES" sz="700" b="0" i="0" noProof="0" smtClean="0">
                <a:solidFill>
                  <a:srgbClr val="D3D3D3"/>
                </a:solidFill>
                <a:latin typeface="Arial"/>
                <a:ea typeface="+mn-ea"/>
                <a:cs typeface="+mn-cs"/>
              </a:rPr>
              <a:t>© 2014 Cisco Systems, Inc. Todos los derechos reservados.</a:t>
            </a:r>
            <a:endParaRPr lang="es-ES" sz="700" b="0" i="0" noProof="0">
              <a:solidFill>
                <a:srgbClr val="D3D3D3"/>
              </a:solidFill>
              <a:latin typeface="Arial"/>
              <a:ea typeface="+mn-ea"/>
              <a:cs typeface="+mn-cs"/>
            </a:endParaRPr>
          </a:p>
        </p:txBody>
      </p:sp>
      <p:sp>
        <p:nvSpPr>
          <p:cNvPr id="10" name="Rectangle 279"/>
          <p:cNvSpPr>
            <a:spLocks noChangeArrowheads="1"/>
          </p:cNvSpPr>
          <p:nvPr userDrawn="1"/>
        </p:nvSpPr>
        <p:spPr bwMode="auto">
          <a:xfrm>
            <a:off x="6268026" y="6672263"/>
            <a:ext cx="1505962" cy="190646"/>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s-ES" sz="700" b="0" i="0" noProof="0" smtClean="0">
                <a:solidFill>
                  <a:srgbClr val="D3D3D3"/>
                </a:solidFill>
                <a:latin typeface="Arial"/>
                <a:ea typeface="+mn-ea"/>
                <a:cs typeface="+mn-cs"/>
              </a:rPr>
              <a:t>Información confidencial de Cisco</a:t>
            </a:r>
            <a:endParaRPr lang="es-ES" sz="700" b="0" i="0" noProof="0">
              <a:solidFill>
                <a:srgbClr val="D3D3D3"/>
              </a:solidFill>
              <a:latin typeface="Arial"/>
              <a:ea typeface="+mn-ea"/>
              <a:cs typeface="+mn-cs"/>
            </a:endParaRPr>
          </a:p>
        </p:txBody>
      </p:sp>
    </p:spTree>
  </p:cSld>
  <p:clrMap bg1="lt1" tx1="dk1" bg2="lt2" tx2="dk2" accent1="accent1" accent2="accent2" accent3="accent3" accent4="accent4" accent5="accent5" accent6="accent6" hlink="hlink" folHlink="folHlink"/>
  <p:sldLayoutIdLst>
    <p:sldLayoutId id="2147484530"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9C83DDDE-9DCD-477B-857E-9601FF96A69C}"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
        <p:nvSpPr>
          <p:cNvPr id="9" name="Rectangle 278"/>
          <p:cNvSpPr>
            <a:spLocks noChangeArrowheads="1"/>
          </p:cNvSpPr>
          <p:nvPr userDrawn="1"/>
        </p:nvSpPr>
        <p:spPr bwMode="auto">
          <a:xfrm>
            <a:off x="3840933" y="6672263"/>
            <a:ext cx="2575166"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s-ES" sz="700" b="0" i="0" noProof="0" smtClean="0">
                <a:solidFill>
                  <a:srgbClr val="D3D3D3"/>
                </a:solidFill>
                <a:latin typeface="Arial"/>
                <a:ea typeface="+mn-ea"/>
                <a:cs typeface="+mn-cs"/>
              </a:rPr>
              <a:t>© 2014 Cisco Systems, Inc. Todos los derechos reservados.</a:t>
            </a:r>
            <a:endParaRPr lang="es-ES" sz="700" b="0" i="0" noProof="0">
              <a:solidFill>
                <a:srgbClr val="D3D3D3"/>
              </a:solidFill>
              <a:latin typeface="Arial"/>
              <a:ea typeface="+mn-ea"/>
              <a:cs typeface="+mn-cs"/>
            </a:endParaRPr>
          </a:p>
        </p:txBody>
      </p:sp>
      <p:sp>
        <p:nvSpPr>
          <p:cNvPr id="10" name="Rectangle 279"/>
          <p:cNvSpPr>
            <a:spLocks noChangeArrowheads="1"/>
          </p:cNvSpPr>
          <p:nvPr userDrawn="1"/>
        </p:nvSpPr>
        <p:spPr bwMode="auto">
          <a:xfrm>
            <a:off x="6268026" y="6672263"/>
            <a:ext cx="1505962" cy="190646"/>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s-ES" sz="700" b="0" i="0" noProof="0" smtClean="0">
                <a:solidFill>
                  <a:srgbClr val="D3D3D3"/>
                </a:solidFill>
                <a:latin typeface="Arial"/>
                <a:ea typeface="+mn-ea"/>
                <a:cs typeface="+mn-cs"/>
              </a:rPr>
              <a:t>Información confidencial de Cisco</a:t>
            </a:r>
            <a:endParaRPr lang="es-ES" sz="700" b="0" i="0" noProof="0">
              <a:solidFill>
                <a:srgbClr val="D3D3D3"/>
              </a:solidFill>
              <a:latin typeface="Arial"/>
              <a:ea typeface="+mn-ea"/>
              <a:cs typeface="+mn-cs"/>
            </a:endParaRPr>
          </a:p>
        </p:txBody>
      </p:sp>
    </p:spTree>
  </p:cSld>
  <p:clrMap bg1="lt1" tx1="dk1" bg2="lt2" tx2="dk2" accent1="accent1" accent2="accent2" accent3="accent3" accent4="accent4" accent5="accent5" accent6="accent6" hlink="hlink" folHlink="folHlink"/>
  <p:sldLayoutIdLst>
    <p:sldLayoutId id="2147484531"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25.jpeg"/></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9.xml"/><Relationship Id="rId1" Type="http://schemas.openxmlformats.org/officeDocument/2006/relationships/slideLayout" Target="../slideLayouts/slideLayout14.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37.jpeg"/></Relationships>
</file>

<file path=ppt/slides/_rels/slide3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42.jpeg"/></Relationships>
</file>

<file path=ppt/slides/_rels/slide3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8.xml"/><Relationship Id="rId1" Type="http://schemas.openxmlformats.org/officeDocument/2006/relationships/slideLayout" Target="../slideLayouts/slideLayout14.xml"/><Relationship Id="rId4" Type="http://schemas.openxmlformats.org/officeDocument/2006/relationships/image" Target="../media/image56.png"/></Relationships>
</file>

<file path=ppt/slides/_rels/slide49.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1.xml"/><Relationship Id="rId1" Type="http://schemas.openxmlformats.org/officeDocument/2006/relationships/slideLayout" Target="../slideLayouts/slideLayout14.xml"/><Relationship Id="rId4" Type="http://schemas.openxmlformats.org/officeDocument/2006/relationships/image" Target="../media/image60.png"/></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3.xml"/><Relationship Id="rId1" Type="http://schemas.openxmlformats.org/officeDocument/2006/relationships/slideLayout" Target="../slideLayouts/slideLayout14.xml"/><Relationship Id="rId4" Type="http://schemas.openxmlformats.org/officeDocument/2006/relationships/image" Target="../media/image63.png"/></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0.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16113" y="2263775"/>
            <a:ext cx="3712937" cy="1481138"/>
          </a:xfrm>
        </p:spPr>
        <p:txBody>
          <a:bodyPr/>
          <a:lstStyle/>
          <a:p>
            <a:pPr algn="l" defTabSz="814365">
              <a:spcBef>
                <a:spcPct val="0"/>
              </a:spcBef>
              <a:buNone/>
            </a:pPr>
            <a:r>
              <a:rPr lang="es-ES" sz="2800" b="0" i="0" dirty="0" smtClean="0">
                <a:solidFill>
                  <a:srgbClr val="FFFFFF"/>
                </a:solidFill>
                <a:latin typeface="Arial"/>
              </a:rPr>
              <a:t>Capítulo 8: OSPF de área única</a:t>
            </a:r>
            <a:endParaRPr lang="es-E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marL="0" indent="0">
              <a:buNone/>
            </a:pPr>
            <a:r>
              <a:rPr lang="es-ES" sz="2400" b="1" i="0" smtClean="0">
                <a:solidFill>
                  <a:srgbClr val="000000"/>
                </a:solidFill>
              </a:rPr>
              <a:t>Protocolos de routing</a:t>
            </a:r>
            <a:endParaRPr lang="es-ES" sz="2400" b="1" i="0">
              <a:solidFill>
                <a:srgbClr val="000000"/>
              </a:solidFill>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Protocolo OSPF (Open Shortest Path First)</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Funcionamiento de estado de enlace</a:t>
            </a:r>
            <a:endParaRPr lang="es-ES" smtClean="0">
              <a:solidFill>
                <a:schemeClr val="accent5">
                  <a:lumMod val="75000"/>
                </a:schemeClr>
              </a:solidFill>
              <a:cs typeface="Arial" pitchFamily="34" charset="0"/>
            </a:endParaRPr>
          </a:p>
        </p:txBody>
      </p:sp>
      <p:sp>
        <p:nvSpPr>
          <p:cNvPr id="3" name="TextBox 2"/>
          <p:cNvSpPr txBox="1"/>
          <p:nvPr/>
        </p:nvSpPr>
        <p:spPr>
          <a:xfrm>
            <a:off x="5341257" y="1550085"/>
            <a:ext cx="3556150" cy="4967514"/>
          </a:xfrm>
          <a:prstGeom prst="rect">
            <a:avLst/>
          </a:prstGeom>
          <a:noFill/>
        </p:spPr>
        <p:txBody>
          <a:bodyPr wrap="square" rtlCol="0">
            <a:spAutoFit/>
          </a:bodyPr>
          <a:lstStyle/>
          <a:p>
            <a:pPr marL="342900" indent="-342900" algn="l">
              <a:buFont typeface="Wingdings"/>
              <a:buChar char="§"/>
            </a:pPr>
            <a:r>
              <a:rPr lang="es-ES" sz="2200" b="0" i="0" dirty="0" smtClean="0">
                <a:solidFill>
                  <a:schemeClr val="tx1"/>
                </a:solidFill>
                <a:latin typeface="Arial"/>
              </a:rPr>
              <a:t>Las LSA contienen el estado y el costo de cada enlace conectado directamente. </a:t>
            </a:r>
            <a:endParaRPr lang="es-ES" sz="2200" dirty="0" smtClean="0"/>
          </a:p>
          <a:p>
            <a:pPr marL="342900" indent="-342900" algn="l">
              <a:buFont typeface="Wingdings"/>
              <a:buChar char="§"/>
            </a:pPr>
            <a:r>
              <a:rPr lang="es-ES" sz="2200" b="0" i="0" dirty="0" smtClean="0">
                <a:solidFill>
                  <a:schemeClr val="tx1"/>
                </a:solidFill>
                <a:latin typeface="Arial"/>
              </a:rPr>
              <a:t>Los routers saturan a los vecinos adyacentes con sus LSA. </a:t>
            </a:r>
            <a:endParaRPr lang="es-ES" sz="2200" dirty="0" smtClean="0"/>
          </a:p>
          <a:p>
            <a:pPr marL="342900" indent="-342900" algn="l">
              <a:buFont typeface="Wingdings"/>
              <a:buChar char="§"/>
            </a:pPr>
            <a:r>
              <a:rPr lang="es-ES" sz="2200" b="0" i="0" dirty="0" smtClean="0">
                <a:solidFill>
                  <a:schemeClr val="tx1"/>
                </a:solidFill>
                <a:latin typeface="Arial"/>
              </a:rPr>
              <a:t>Los vecinos adyacentes que reciben las LSA saturan de inmediato a otros vecinos conectados directamente, hasta que todos los routers en el área tengan todas las LSA.</a:t>
            </a:r>
            <a:endParaRPr lang="es-ES" sz="2200" b="0" i="0" dirty="0">
              <a:solidFill>
                <a:schemeClr val="tx1"/>
              </a:solidFill>
              <a:latin typeface="Arial"/>
            </a:endParaRPr>
          </a:p>
        </p:txBody>
      </p:sp>
      <p:pic>
        <p:nvPicPr>
          <p:cNvPr id="7170" name="Picture 2"/>
          <p:cNvPicPr>
            <a:picLocks noChangeAspect="1" noChangeArrowheads="1"/>
          </p:cNvPicPr>
          <p:nvPr/>
        </p:nvPicPr>
        <p:blipFill>
          <a:blip r:embed="rId3"/>
          <a:stretch>
            <a:fillRect/>
          </a:stretch>
        </p:blipFill>
        <p:spPr bwMode="auto">
          <a:xfrm>
            <a:off x="423181" y="1726306"/>
            <a:ext cx="4584248" cy="452265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627816991"/>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Protocolo OSPF (Open Shortest Path First)</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Funcionamiento de estado de enlace</a:t>
            </a:r>
            <a:endParaRPr lang="es-ES" smtClean="0">
              <a:solidFill>
                <a:schemeClr val="accent5">
                  <a:lumMod val="75000"/>
                </a:schemeClr>
              </a:solidFill>
              <a:cs typeface="Arial" pitchFamily="34" charset="0"/>
            </a:endParaRPr>
          </a:p>
        </p:txBody>
      </p:sp>
      <p:sp>
        <p:nvSpPr>
          <p:cNvPr id="3" name="TextBox 2"/>
          <p:cNvSpPr txBox="1"/>
          <p:nvPr/>
        </p:nvSpPr>
        <p:spPr>
          <a:xfrm>
            <a:off x="5341257" y="1640735"/>
            <a:ext cx="3556150" cy="3416320"/>
          </a:xfrm>
          <a:prstGeom prst="rect">
            <a:avLst/>
          </a:prstGeom>
          <a:noFill/>
        </p:spPr>
        <p:txBody>
          <a:bodyPr wrap="square" rtlCol="0">
            <a:spAutoFit/>
          </a:bodyPr>
          <a:lstStyle/>
          <a:p>
            <a:pPr marL="342900" indent="-342900" algn="l">
              <a:buFont typeface="Wingdings"/>
              <a:buChar char="§"/>
            </a:pPr>
            <a:r>
              <a:rPr lang="es-ES" sz="2400" b="0" i="0" smtClean="0">
                <a:solidFill>
                  <a:schemeClr val="tx1"/>
                </a:solidFill>
                <a:latin typeface="Arial"/>
              </a:rPr>
              <a:t>Cree la tabla de topología según las LSA recibidas. </a:t>
            </a:r>
            <a:endParaRPr lang="es-ES" smtClean="0"/>
          </a:p>
          <a:p>
            <a:pPr marL="342900" indent="-342900" algn="l">
              <a:buFont typeface="Wingdings"/>
              <a:buChar char="§"/>
            </a:pPr>
            <a:r>
              <a:rPr lang="es-ES" sz="2400" b="0" i="0" smtClean="0">
                <a:solidFill>
                  <a:schemeClr val="tx1"/>
                </a:solidFill>
                <a:latin typeface="Arial"/>
              </a:rPr>
              <a:t>Finalmente, esta base de datos contiene toda la información sobre la topología de la red.</a:t>
            </a:r>
          </a:p>
          <a:p>
            <a:pPr marL="342900" indent="-342900" algn="l">
              <a:buFont typeface="Wingdings"/>
              <a:buChar char="§"/>
            </a:pPr>
            <a:r>
              <a:rPr lang="es-ES" sz="2400" b="0" i="0" smtClean="0">
                <a:solidFill>
                  <a:schemeClr val="tx1"/>
                </a:solidFill>
                <a:latin typeface="Arial"/>
              </a:rPr>
              <a:t>Ejecute el algoritmo SPF.</a:t>
            </a:r>
            <a:endParaRPr lang="es-ES"/>
          </a:p>
        </p:txBody>
      </p:sp>
      <p:pic>
        <p:nvPicPr>
          <p:cNvPr id="2" name="Picture 2"/>
          <p:cNvPicPr>
            <a:picLocks noChangeAspect="1" noChangeArrowheads="1"/>
          </p:cNvPicPr>
          <p:nvPr/>
        </p:nvPicPr>
        <p:blipFill>
          <a:blip r:embed="rId3"/>
          <a:stretch>
            <a:fillRect/>
          </a:stretch>
        </p:blipFill>
        <p:spPr bwMode="auto">
          <a:xfrm>
            <a:off x="130464" y="1671572"/>
            <a:ext cx="5210793" cy="477033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328232239"/>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Protocolo OSPF (Open Shortest Path First)</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Funcionamiento de estado de enlace</a:t>
            </a:r>
            <a:endParaRPr lang="es-ES" smtClean="0">
              <a:solidFill>
                <a:schemeClr val="accent5">
                  <a:lumMod val="75000"/>
                </a:schemeClr>
              </a:solidFill>
              <a:cs typeface="Arial" pitchFamily="34" charset="0"/>
            </a:endParaRPr>
          </a:p>
        </p:txBody>
      </p:sp>
      <p:sp>
        <p:nvSpPr>
          <p:cNvPr id="3" name="TextBox 2"/>
          <p:cNvSpPr txBox="1"/>
          <p:nvPr/>
        </p:nvSpPr>
        <p:spPr>
          <a:xfrm>
            <a:off x="5457372" y="3513461"/>
            <a:ext cx="3018972" cy="1421928"/>
          </a:xfrm>
          <a:prstGeom prst="rect">
            <a:avLst/>
          </a:prstGeom>
          <a:noFill/>
        </p:spPr>
        <p:txBody>
          <a:bodyPr wrap="square" rtlCol="0">
            <a:spAutoFit/>
          </a:bodyPr>
          <a:lstStyle/>
          <a:p>
            <a:pPr algn="l">
              <a:buNone/>
            </a:pPr>
            <a:r>
              <a:rPr lang="es-ES" sz="2400" b="0" i="0" dirty="0" smtClean="0">
                <a:solidFill>
                  <a:schemeClr val="tx1"/>
                </a:solidFill>
                <a:latin typeface="Arial"/>
                <a:ea typeface="+mn-ea"/>
                <a:cs typeface="+mn-cs"/>
              </a:rPr>
              <a:t>Las mejores rutas del árbol SPF se insertan en la tabla de </a:t>
            </a:r>
            <a:r>
              <a:rPr lang="es-ES" sz="2400" b="0" i="0" dirty="0" err="1" smtClean="0">
                <a:solidFill>
                  <a:schemeClr val="tx1"/>
                </a:solidFill>
                <a:latin typeface="Arial"/>
                <a:ea typeface="+mn-ea"/>
                <a:cs typeface="+mn-cs"/>
              </a:rPr>
              <a:t>routing</a:t>
            </a:r>
            <a:r>
              <a:rPr lang="es-ES" sz="2400" b="0" i="0" dirty="0" smtClean="0">
                <a:solidFill>
                  <a:schemeClr val="tx1"/>
                </a:solidFill>
                <a:latin typeface="Arial"/>
                <a:ea typeface="+mn-ea"/>
                <a:cs typeface="+mn-cs"/>
              </a:rPr>
              <a:t>. </a:t>
            </a:r>
            <a:endParaRPr lang="es-ES" sz="2400" b="0" i="0" dirty="0">
              <a:solidFill>
                <a:schemeClr val="tx1"/>
              </a:solidFill>
              <a:latin typeface="Arial"/>
              <a:ea typeface="+mn-ea"/>
              <a:cs typeface="+mn-cs"/>
            </a:endParaRPr>
          </a:p>
        </p:txBody>
      </p:sp>
      <p:pic>
        <p:nvPicPr>
          <p:cNvPr id="9218" name="Picture 2"/>
          <p:cNvPicPr>
            <a:picLocks noChangeAspect="1" noChangeArrowheads="1"/>
          </p:cNvPicPr>
          <p:nvPr/>
        </p:nvPicPr>
        <p:blipFill>
          <a:blip r:embed="rId3"/>
          <a:stretch>
            <a:fillRect/>
          </a:stretch>
        </p:blipFill>
        <p:spPr bwMode="auto">
          <a:xfrm>
            <a:off x="472850" y="1640734"/>
            <a:ext cx="4642299" cy="482979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976007692"/>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3"/>
          <a:stretch>
            <a:fillRect/>
          </a:stretch>
        </p:blipFill>
        <p:spPr bwMode="auto">
          <a:xfrm>
            <a:off x="4274660" y="2640475"/>
            <a:ext cx="4526440" cy="397101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Protocolo OSPF (Open Shortest Path First)</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OSPF de área única y OSPF multiárea</a:t>
            </a:r>
            <a:endParaRPr lang="es-ES" smtClean="0">
              <a:solidFill>
                <a:schemeClr val="accent5">
                  <a:lumMod val="75000"/>
                </a:schemeClr>
              </a:solidFill>
              <a:cs typeface="Arial" pitchFamily="34" charset="0"/>
            </a:endParaRPr>
          </a:p>
        </p:txBody>
      </p:sp>
      <p:pic>
        <p:nvPicPr>
          <p:cNvPr id="10242" name="Picture 2"/>
          <p:cNvPicPr>
            <a:picLocks noChangeAspect="1" noChangeArrowheads="1"/>
          </p:cNvPicPr>
          <p:nvPr/>
        </p:nvPicPr>
        <p:blipFill>
          <a:blip r:embed="rId4"/>
          <a:stretch>
            <a:fillRect/>
          </a:stretch>
        </p:blipFill>
        <p:spPr bwMode="auto">
          <a:xfrm>
            <a:off x="393997" y="1545318"/>
            <a:ext cx="4540564" cy="3448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700862354"/>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Protocolo OSPF (Open Shortest Path First)</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OSPF de área única y OSPF multiárea</a:t>
            </a:r>
            <a:endParaRPr lang="es-ES" smtClean="0">
              <a:solidFill>
                <a:schemeClr val="accent5">
                  <a:lumMod val="75000"/>
                </a:schemeClr>
              </a:solidFill>
              <a:cs typeface="Arial" pitchFamily="34" charset="0"/>
            </a:endParaRPr>
          </a:p>
        </p:txBody>
      </p:sp>
      <p:pic>
        <p:nvPicPr>
          <p:cNvPr id="11266" name="Picture 2"/>
          <p:cNvPicPr>
            <a:picLocks noChangeAspect="1" noChangeArrowheads="1"/>
          </p:cNvPicPr>
          <p:nvPr/>
        </p:nvPicPr>
        <p:blipFill>
          <a:blip r:embed="rId3"/>
          <a:stretch>
            <a:fillRect/>
          </a:stretch>
        </p:blipFill>
        <p:spPr bwMode="auto">
          <a:xfrm>
            <a:off x="1054201" y="1681163"/>
            <a:ext cx="6258758" cy="48137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098042173"/>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Mensajes OSPF</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Encapsulación de mensajes OSPF</a:t>
            </a:r>
            <a:endParaRPr lang="es-ES" smtClean="0">
              <a:solidFill>
                <a:schemeClr val="accent5">
                  <a:lumMod val="75000"/>
                </a:schemeClr>
              </a:solidFill>
              <a:cs typeface="Arial" pitchFamily="34" charset="0"/>
            </a:endParaRPr>
          </a:p>
        </p:txBody>
      </p:sp>
      <p:pic>
        <p:nvPicPr>
          <p:cNvPr id="12290" name="Picture 2"/>
          <p:cNvPicPr>
            <a:picLocks noChangeAspect="1" noChangeArrowheads="1"/>
          </p:cNvPicPr>
          <p:nvPr/>
        </p:nvPicPr>
        <p:blipFill>
          <a:blip r:embed="rId3"/>
          <a:stretch>
            <a:fillRect/>
          </a:stretch>
        </p:blipFill>
        <p:spPr bwMode="auto">
          <a:xfrm>
            <a:off x="1553029" y="1684287"/>
            <a:ext cx="5522006" cy="494889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495931206"/>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Mensajes OSPF</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Tipos de paquetes OSPF</a:t>
            </a:r>
            <a:endParaRPr lang="es-ES" smtClean="0">
              <a:solidFill>
                <a:schemeClr val="accent5">
                  <a:lumMod val="75000"/>
                </a:schemeClr>
              </a:solidFill>
              <a:cs typeface="Arial" pitchFamily="34" charset="0"/>
            </a:endParaRPr>
          </a:p>
        </p:txBody>
      </p:sp>
      <p:pic>
        <p:nvPicPr>
          <p:cNvPr id="14338" name="Picture 2"/>
          <p:cNvPicPr>
            <a:picLocks noChangeAspect="1" noChangeArrowheads="1"/>
          </p:cNvPicPr>
          <p:nvPr/>
        </p:nvPicPr>
        <p:blipFill>
          <a:blip r:embed="rId3"/>
          <a:stretch>
            <a:fillRect/>
          </a:stretch>
        </p:blipFill>
        <p:spPr bwMode="auto">
          <a:xfrm>
            <a:off x="698613" y="1872343"/>
            <a:ext cx="7614902" cy="397115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430973461"/>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Mensajes OSPF</a:t>
            </a:r>
            <a:br>
              <a:rPr lang="es-ES" sz="1800" b="1" i="0" smtClean="0">
                <a:solidFill>
                  <a:srgbClr val="708CA1"/>
                </a:solidFill>
                <a:latin typeface="Arial"/>
              </a:rPr>
            </a:br>
            <a:r>
              <a:rPr lang="es-ES" sz="3200" b="1" i="0" smtClean="0">
                <a:solidFill>
                  <a:srgbClr val="708CA1"/>
                </a:solidFill>
                <a:latin typeface="Arial"/>
              </a:rPr>
              <a:t>Paquete de saludo</a:t>
            </a:r>
            <a:endParaRPr lang="es-ES" smtClean="0">
              <a:solidFill>
                <a:schemeClr val="accent5">
                  <a:lumMod val="75000"/>
                </a:schemeClr>
              </a:solidFill>
              <a:cs typeface="Arial" pitchFamily="34" charset="0"/>
            </a:endParaRPr>
          </a:p>
        </p:txBody>
      </p:sp>
      <p:sp>
        <p:nvSpPr>
          <p:cNvPr id="2" name="Rectangle 1"/>
          <p:cNvSpPr/>
          <p:nvPr/>
        </p:nvSpPr>
        <p:spPr>
          <a:xfrm>
            <a:off x="1066800" y="1680157"/>
            <a:ext cx="6640286" cy="3416320"/>
          </a:xfrm>
          <a:prstGeom prst="rect">
            <a:avLst/>
          </a:prstGeom>
        </p:spPr>
        <p:txBody>
          <a:bodyPr wrap="square">
            <a:spAutoFit/>
          </a:bodyPr>
          <a:lstStyle/>
          <a:p>
            <a:pPr algn="l">
              <a:buNone/>
            </a:pPr>
            <a:r>
              <a:rPr lang="es-ES" sz="2400" b="0" i="0" smtClean="0">
                <a:solidFill>
                  <a:schemeClr val="tx1"/>
                </a:solidFill>
                <a:latin typeface="Arial"/>
              </a:rPr>
              <a:t>Paquete OSPF de tipo 1 = paquete de saludo</a:t>
            </a:r>
          </a:p>
          <a:p>
            <a:pPr algn="l">
              <a:buNone/>
            </a:pPr>
            <a:endParaRPr lang="es-ES" smtClean="0"/>
          </a:p>
          <a:p>
            <a:pPr marL="342900" indent="-342900" algn="l">
              <a:buFont typeface="Wingdings"/>
              <a:buChar char="§"/>
            </a:pPr>
            <a:r>
              <a:rPr lang="es-ES" sz="2400" b="0" i="0" smtClean="0">
                <a:solidFill>
                  <a:schemeClr val="tx1"/>
                </a:solidFill>
                <a:latin typeface="Arial"/>
              </a:rPr>
              <a:t>Descubre vecinos OSPF y establece adyacencias de vecinos.</a:t>
            </a:r>
            <a:endParaRPr lang="es-ES" smtClean="0"/>
          </a:p>
          <a:p>
            <a:pPr marL="342900" indent="-342900" algn="l">
              <a:buFont typeface="Wingdings"/>
              <a:buChar char="§"/>
            </a:pPr>
            <a:r>
              <a:rPr lang="es-ES" sz="2400" b="0" i="0" smtClean="0">
                <a:solidFill>
                  <a:schemeClr val="tx1"/>
                </a:solidFill>
                <a:latin typeface="Arial"/>
              </a:rPr>
              <a:t>Publica parámetros en los cuales dos routers deben acordar convertirse en vecinos.</a:t>
            </a:r>
            <a:endParaRPr lang="es-ES" smtClean="0"/>
          </a:p>
          <a:p>
            <a:pPr marL="342900" indent="-342900" algn="l">
              <a:buFont typeface="Wingdings"/>
              <a:buChar char="§"/>
            </a:pPr>
            <a:r>
              <a:rPr lang="es-ES" sz="2400" b="0" i="0" smtClean="0">
                <a:solidFill>
                  <a:schemeClr val="tx1"/>
                </a:solidFill>
                <a:latin typeface="Arial"/>
              </a:rPr>
              <a:t>Elige el router designado (DR) y el router designado de respaldo (BDR) en redes de accesos múltiples, como Ethernet y Frame Relay.</a:t>
            </a:r>
            <a:endParaRPr lang="es-ES"/>
          </a:p>
        </p:txBody>
      </p:sp>
    </p:spTree>
    <p:extLst>
      <p:ext uri="{BB962C8B-B14F-4D97-AF65-F5344CB8AC3E}">
        <p14:creationId xmlns="" xmlns:p14="http://schemas.microsoft.com/office/powerpoint/2010/main" val="1991882133"/>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Mensajes OSPF</a:t>
            </a:r>
            <a:br>
              <a:rPr lang="es-ES" sz="1800" b="1" i="0" smtClean="0">
                <a:solidFill>
                  <a:srgbClr val="708CA1"/>
                </a:solidFill>
                <a:latin typeface="Arial"/>
              </a:rPr>
            </a:br>
            <a:r>
              <a:rPr lang="es-ES" sz="3200" b="1" i="0" smtClean="0">
                <a:solidFill>
                  <a:srgbClr val="708CA1"/>
                </a:solidFill>
                <a:latin typeface="Arial"/>
              </a:rPr>
              <a:t>Paquete de saludo</a:t>
            </a:r>
            <a:endParaRPr lang="es-ES" smtClean="0">
              <a:solidFill>
                <a:schemeClr val="accent5">
                  <a:lumMod val="75000"/>
                </a:schemeClr>
              </a:solidFill>
              <a:cs typeface="Arial" pitchFamily="34" charset="0"/>
            </a:endParaRPr>
          </a:p>
        </p:txBody>
      </p:sp>
      <p:pic>
        <p:nvPicPr>
          <p:cNvPr id="13315" name="Picture 3"/>
          <p:cNvPicPr>
            <a:picLocks noChangeAspect="1" noChangeArrowheads="1"/>
          </p:cNvPicPr>
          <p:nvPr/>
        </p:nvPicPr>
        <p:blipFill>
          <a:blip r:embed="rId3"/>
          <a:stretch>
            <a:fillRect/>
          </a:stretch>
        </p:blipFill>
        <p:spPr bwMode="auto">
          <a:xfrm>
            <a:off x="1006182" y="1462654"/>
            <a:ext cx="6344172" cy="51201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987132989"/>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Mensajes OSPF</a:t>
            </a:r>
            <a:br>
              <a:rPr lang="es-ES" sz="1800" b="1" i="0" smtClean="0">
                <a:solidFill>
                  <a:srgbClr val="708CA1"/>
                </a:solidFill>
                <a:latin typeface="Arial"/>
              </a:rPr>
            </a:br>
            <a:r>
              <a:rPr lang="es-ES" sz="3200" b="1" i="0" smtClean="0">
                <a:solidFill>
                  <a:srgbClr val="708CA1"/>
                </a:solidFill>
                <a:latin typeface="Arial"/>
              </a:rPr>
              <a:t>Intervalos de los paquetes de saludo</a:t>
            </a:r>
            <a:endParaRPr lang="es-ES" smtClean="0">
              <a:solidFill>
                <a:schemeClr val="accent5">
                  <a:lumMod val="75000"/>
                </a:schemeClr>
              </a:solidFill>
              <a:cs typeface="Arial" pitchFamily="34" charset="0"/>
            </a:endParaRPr>
          </a:p>
        </p:txBody>
      </p:sp>
      <p:sp>
        <p:nvSpPr>
          <p:cNvPr id="2" name="Rectangle 1"/>
          <p:cNvSpPr/>
          <p:nvPr/>
        </p:nvSpPr>
        <p:spPr>
          <a:xfrm>
            <a:off x="478972" y="1460274"/>
            <a:ext cx="8113486" cy="5078313"/>
          </a:xfrm>
          <a:prstGeom prst="rect">
            <a:avLst/>
          </a:prstGeom>
        </p:spPr>
        <p:txBody>
          <a:bodyPr wrap="square">
            <a:spAutoFit/>
          </a:bodyPr>
          <a:lstStyle/>
          <a:p>
            <a:pPr algn="l">
              <a:buNone/>
            </a:pPr>
            <a:r>
              <a:rPr lang="es-ES" sz="2400" b="0" i="0" dirty="0" smtClean="0">
                <a:solidFill>
                  <a:schemeClr val="tx1"/>
                </a:solidFill>
                <a:latin typeface="Arial"/>
              </a:rPr>
              <a:t>Los paquetes de saludo OSPF se transmiten: </a:t>
            </a:r>
            <a:endParaRPr lang="es-ES" dirty="0" smtClean="0"/>
          </a:p>
          <a:p>
            <a:pPr marL="342900" indent="-342900" algn="l">
              <a:buFont typeface="Wingdings"/>
              <a:buChar char="§"/>
            </a:pPr>
            <a:r>
              <a:rPr lang="es-ES" sz="2400" b="0" i="0" dirty="0" smtClean="0">
                <a:solidFill>
                  <a:schemeClr val="tx1"/>
                </a:solidFill>
                <a:latin typeface="Arial"/>
              </a:rPr>
              <a:t>A 224.0.0.5 en IPv4 y a FF02::5 en IPv6 (todos los routers OSPF).</a:t>
            </a:r>
          </a:p>
          <a:p>
            <a:pPr marL="342900" indent="-342900" algn="l">
              <a:buFont typeface="Wingdings"/>
              <a:buChar char="§"/>
            </a:pPr>
            <a:r>
              <a:rPr lang="es-ES" sz="2400" b="0" i="0" dirty="0" smtClean="0">
                <a:solidFill>
                  <a:schemeClr val="tx1"/>
                </a:solidFill>
                <a:latin typeface="Arial"/>
              </a:rPr>
              <a:t>Cada 10 segundos (tiempo predeterminado en redes de accesos múltiples y punto a punto).</a:t>
            </a:r>
          </a:p>
          <a:p>
            <a:pPr marL="342900" indent="-342900" algn="l">
              <a:buFont typeface="Wingdings"/>
              <a:buChar char="§"/>
            </a:pPr>
            <a:r>
              <a:rPr lang="es-ES" sz="2400" b="0" i="0" dirty="0" smtClean="0">
                <a:solidFill>
                  <a:schemeClr val="tx1"/>
                </a:solidFill>
                <a:latin typeface="Arial"/>
              </a:rPr>
              <a:t>Cada 30 segundos (tiempo predeterminado en redes multiacceso sin difusión [NBMA]).</a:t>
            </a:r>
            <a:endParaRPr lang="es-ES" dirty="0" smtClean="0"/>
          </a:p>
          <a:p>
            <a:pPr marL="342900" indent="-342900" algn="l">
              <a:buFont typeface="Wingdings"/>
              <a:buChar char="§"/>
            </a:pPr>
            <a:r>
              <a:rPr lang="es-ES" sz="2400" b="0" i="0" dirty="0" smtClean="0">
                <a:solidFill>
                  <a:schemeClr val="tx1"/>
                </a:solidFill>
                <a:latin typeface="Arial"/>
              </a:rPr>
              <a:t>El intervalo muerto es el período que el router espera para recibir un paquete de saludo antes de declarar al vecino como inactivo.</a:t>
            </a:r>
          </a:p>
          <a:p>
            <a:pPr marL="342900" indent="-342900" algn="l">
              <a:buFont typeface="Wingdings"/>
              <a:buChar char="§"/>
            </a:pPr>
            <a:r>
              <a:rPr lang="es-ES" sz="2400" b="0" i="0" dirty="0" smtClean="0">
                <a:solidFill>
                  <a:schemeClr val="tx1"/>
                </a:solidFill>
                <a:latin typeface="Arial"/>
              </a:rPr>
              <a:t>El router satura la LSDB con información acerca del vecino inactivo por todas las interfaces con OSPF habilitado.</a:t>
            </a:r>
            <a:endParaRPr lang="es-ES" dirty="0" smtClean="0"/>
          </a:p>
          <a:p>
            <a:pPr marL="342900" indent="-342900" algn="l">
              <a:buFont typeface="Wingdings"/>
              <a:buChar char="§"/>
            </a:pPr>
            <a:r>
              <a:rPr lang="es-ES" sz="2400" b="0" i="0" dirty="0" smtClean="0">
                <a:solidFill>
                  <a:schemeClr val="tx1"/>
                </a:solidFill>
                <a:latin typeface="Arial"/>
              </a:rPr>
              <a:t>El valor predeterminado de Cisco es cuatro veces el intervalo de saludo.</a:t>
            </a:r>
            <a:endParaRPr lang="es-ES" dirty="0"/>
          </a:p>
        </p:txBody>
      </p:sp>
    </p:spTree>
    <p:extLst>
      <p:ext uri="{BB962C8B-B14F-4D97-AF65-F5344CB8AC3E}">
        <p14:creationId xmlns="" xmlns:p14="http://schemas.microsoft.com/office/powerpoint/2010/main" val="3069834745"/>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rPr>
              <a:t>Capítulo 8</a:t>
            </a:r>
            <a:endParaRPr lang="es-ES" smtClean="0">
              <a:ea typeface="ＭＳ Ｐゴシック" pitchFamily="34" charset="-128"/>
            </a:endParaRPr>
          </a:p>
        </p:txBody>
      </p:sp>
      <p:sp>
        <p:nvSpPr>
          <p:cNvPr id="6147" name="Rectangle 3"/>
          <p:cNvSpPr>
            <a:spLocks noGrp="1" noChangeArrowheads="1"/>
          </p:cNvSpPr>
          <p:nvPr>
            <p:ph idx="1"/>
          </p:nvPr>
        </p:nvSpPr>
        <p:spPr>
          <a:xfrm>
            <a:off x="747713" y="1799772"/>
            <a:ext cx="8131175" cy="423907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Arial"/>
              </a:rPr>
              <a:t>8.1 Características de OSPF</a:t>
            </a:r>
          </a:p>
          <a:p>
            <a:pPr marL="0" indent="0" algn="l" defTabSz="814365">
              <a:spcBef>
                <a:spcPct val="50000"/>
              </a:spcBef>
              <a:spcAft>
                <a:spcPct val="0"/>
              </a:spcAft>
              <a:buNone/>
            </a:pPr>
            <a:r>
              <a:rPr lang="es-ES" sz="2400" b="0" i="0" smtClean="0">
                <a:solidFill>
                  <a:srgbClr val="000000"/>
                </a:solidFill>
                <a:latin typeface="Arial"/>
                <a:ea typeface="+mn-ea"/>
                <a:cs typeface="Arial"/>
              </a:rPr>
              <a:t>8.2 Configuración de OSPFv2 de área única</a:t>
            </a:r>
          </a:p>
          <a:p>
            <a:pPr marL="0" indent="0" algn="l" defTabSz="814365">
              <a:spcBef>
                <a:spcPct val="50000"/>
              </a:spcBef>
              <a:spcAft>
                <a:spcPct val="0"/>
              </a:spcAft>
              <a:buNone/>
            </a:pPr>
            <a:r>
              <a:rPr lang="es-ES" sz="2400" b="0" i="0" smtClean="0">
                <a:solidFill>
                  <a:srgbClr val="000000"/>
                </a:solidFill>
                <a:latin typeface="Arial"/>
                <a:ea typeface="+mn-ea"/>
                <a:cs typeface="Arial"/>
              </a:rPr>
              <a:t>8.3 Configuración de OSPFv3 de área única</a:t>
            </a:r>
            <a:endParaRPr lang="es-ES" sz="2400" b="0" i="0">
              <a:solidFill>
                <a:srgbClr val="000000"/>
              </a:solidFill>
              <a:latin typeface="Arial"/>
              <a:ea typeface="+mn-ea"/>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Mensajes OSPF</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Actualizaciones de estado de enlace</a:t>
            </a:r>
            <a:endParaRPr lang="es-ES" smtClean="0">
              <a:solidFill>
                <a:schemeClr val="accent5">
                  <a:lumMod val="75000"/>
                </a:schemeClr>
              </a:solidFill>
              <a:cs typeface="Arial" pitchFamily="34" charset="0"/>
            </a:endParaRPr>
          </a:p>
        </p:txBody>
      </p:sp>
      <p:pic>
        <p:nvPicPr>
          <p:cNvPr id="15363" name="Picture 3"/>
          <p:cNvPicPr>
            <a:picLocks noChangeAspect="1" noChangeArrowheads="1"/>
          </p:cNvPicPr>
          <p:nvPr/>
        </p:nvPicPr>
        <p:blipFill>
          <a:blip r:embed="rId3"/>
          <a:stretch>
            <a:fillRect/>
          </a:stretch>
        </p:blipFill>
        <p:spPr bwMode="auto">
          <a:xfrm>
            <a:off x="1335155" y="1432830"/>
            <a:ext cx="6162594" cy="507228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926807861"/>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Funcionamiento de OSPF</a:t>
            </a:r>
            <a:br>
              <a:rPr lang="es-ES" sz="1800" b="1" i="0" smtClean="0">
                <a:solidFill>
                  <a:srgbClr val="708CA1"/>
                </a:solidFill>
                <a:latin typeface="Arial"/>
              </a:rPr>
            </a:br>
            <a:r>
              <a:rPr lang="es-ES" sz="3200" b="1" i="0" smtClean="0">
                <a:solidFill>
                  <a:srgbClr val="708CA1"/>
                </a:solidFill>
                <a:latin typeface="Arial"/>
              </a:rPr>
              <a:t>Estados operativos de OSPF</a:t>
            </a:r>
            <a:endParaRPr lang="es-ES" smtClean="0">
              <a:solidFill>
                <a:schemeClr val="accent5">
                  <a:lumMod val="75000"/>
                </a:schemeClr>
              </a:solidFill>
              <a:cs typeface="Arial" pitchFamily="34" charset="0"/>
            </a:endParaRPr>
          </a:p>
        </p:txBody>
      </p:sp>
      <p:pic>
        <p:nvPicPr>
          <p:cNvPr id="16386" name="Picture 2"/>
          <p:cNvPicPr>
            <a:picLocks noChangeAspect="1" noChangeArrowheads="1"/>
          </p:cNvPicPr>
          <p:nvPr/>
        </p:nvPicPr>
        <p:blipFill>
          <a:blip r:embed="rId3"/>
          <a:srcRect b="8856"/>
          <a:stretch>
            <a:fillRect/>
          </a:stretch>
        </p:blipFill>
        <p:spPr bwMode="auto">
          <a:xfrm>
            <a:off x="4524254" y="1521959"/>
            <a:ext cx="3933946" cy="487637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extBox 1"/>
          <p:cNvSpPr txBox="1"/>
          <p:nvPr/>
        </p:nvSpPr>
        <p:spPr>
          <a:xfrm>
            <a:off x="378279" y="1464810"/>
            <a:ext cx="3744685" cy="5078313"/>
          </a:xfrm>
          <a:prstGeom prst="rect">
            <a:avLst/>
          </a:prstGeom>
          <a:noFill/>
        </p:spPr>
        <p:txBody>
          <a:bodyPr wrap="square" rtlCol="0">
            <a:spAutoFit/>
          </a:bodyPr>
          <a:lstStyle/>
          <a:p>
            <a:pPr algn="l">
              <a:buNone/>
            </a:pPr>
            <a:r>
              <a:rPr lang="es-ES" sz="2400" b="0" i="0" dirty="0" smtClean="0">
                <a:solidFill>
                  <a:schemeClr val="tx1"/>
                </a:solidFill>
                <a:latin typeface="Arial"/>
              </a:rPr>
              <a:t>Cuando un </a:t>
            </a:r>
            <a:r>
              <a:rPr lang="es-ES" sz="2400" b="0" i="0" dirty="0" err="1" smtClean="0">
                <a:solidFill>
                  <a:schemeClr val="tx1"/>
                </a:solidFill>
                <a:latin typeface="Arial"/>
              </a:rPr>
              <a:t>router</a:t>
            </a:r>
            <a:r>
              <a:rPr lang="es-ES" sz="2400" b="0" i="0" dirty="0" smtClean="0">
                <a:solidFill>
                  <a:schemeClr val="tx1"/>
                </a:solidFill>
                <a:latin typeface="Arial"/>
              </a:rPr>
              <a:t> OSPF se conecta inicialmente a una red, intenta hacer lo siguiente:</a:t>
            </a:r>
          </a:p>
          <a:p>
            <a:pPr marL="342900" indent="-342900" algn="l">
              <a:buFont typeface="Wingdings"/>
              <a:buChar char="§"/>
            </a:pPr>
            <a:r>
              <a:rPr lang="es-ES" sz="2400" b="0" i="0" dirty="0" smtClean="0">
                <a:solidFill>
                  <a:schemeClr val="tx1"/>
                </a:solidFill>
                <a:latin typeface="Arial"/>
              </a:rPr>
              <a:t>Crear adyacencias con los vecinos</a:t>
            </a:r>
          </a:p>
          <a:p>
            <a:pPr marL="342900" indent="-342900" algn="l">
              <a:buFont typeface="Wingdings"/>
              <a:buChar char="§"/>
            </a:pPr>
            <a:r>
              <a:rPr lang="es-ES" sz="2400" b="0" i="0" dirty="0" smtClean="0">
                <a:solidFill>
                  <a:schemeClr val="tx1"/>
                </a:solidFill>
                <a:latin typeface="Arial"/>
              </a:rPr>
              <a:t>Intercambiar información de </a:t>
            </a:r>
            <a:r>
              <a:rPr lang="es-ES" sz="2400" b="0" i="0" dirty="0" err="1" smtClean="0">
                <a:solidFill>
                  <a:schemeClr val="tx1"/>
                </a:solidFill>
                <a:latin typeface="Arial"/>
              </a:rPr>
              <a:t>routing</a:t>
            </a:r>
            <a:endParaRPr lang="es-ES" sz="2400" b="0" i="0" dirty="0" smtClean="0">
              <a:solidFill>
                <a:schemeClr val="tx1"/>
              </a:solidFill>
              <a:latin typeface="Arial"/>
            </a:endParaRPr>
          </a:p>
          <a:p>
            <a:pPr marL="342900" indent="-342900" algn="l">
              <a:buFont typeface="Wingdings"/>
              <a:buChar char="§"/>
            </a:pPr>
            <a:r>
              <a:rPr lang="es-ES" sz="2400" b="0" i="0" dirty="0" smtClean="0">
                <a:solidFill>
                  <a:schemeClr val="tx1"/>
                </a:solidFill>
                <a:latin typeface="Arial"/>
              </a:rPr>
              <a:t>Calcular las mejores rutas</a:t>
            </a:r>
          </a:p>
          <a:p>
            <a:pPr marL="342900" indent="-342900" algn="l">
              <a:buFont typeface="Wingdings"/>
              <a:buChar char="§"/>
            </a:pPr>
            <a:r>
              <a:rPr lang="es-ES" sz="2400" b="0" i="0" dirty="0" smtClean="0">
                <a:solidFill>
                  <a:schemeClr val="tx1"/>
                </a:solidFill>
                <a:latin typeface="Arial"/>
              </a:rPr>
              <a:t>Lograr la convergencia</a:t>
            </a:r>
          </a:p>
          <a:p>
            <a:pPr marL="342900" indent="-342900" algn="l">
              <a:buFont typeface="Wingdings"/>
              <a:buChar char="§"/>
            </a:pPr>
            <a:r>
              <a:rPr lang="es-ES" sz="2400" b="0" i="0" dirty="0" smtClean="0">
                <a:solidFill>
                  <a:schemeClr val="tx1"/>
                </a:solidFill>
                <a:latin typeface="Arial"/>
              </a:rPr>
              <a:t>Al intentar lograr la convergencia, OSPF atraviesa varios estados.</a:t>
            </a:r>
            <a:endParaRPr lang="es-ES" dirty="0"/>
          </a:p>
        </p:txBody>
      </p:sp>
    </p:spTree>
    <p:extLst>
      <p:ext uri="{BB962C8B-B14F-4D97-AF65-F5344CB8AC3E}">
        <p14:creationId xmlns="" xmlns:p14="http://schemas.microsoft.com/office/powerpoint/2010/main" val="3270213307"/>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3"/>
          <a:stretch>
            <a:fillRect/>
          </a:stretch>
        </p:blipFill>
        <p:spPr bwMode="auto">
          <a:xfrm>
            <a:off x="4038600" y="3824932"/>
            <a:ext cx="4766486" cy="268631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600" b="1" i="0" dirty="0" smtClean="0">
                <a:solidFill>
                  <a:srgbClr val="708CA1"/>
                </a:solidFill>
                <a:latin typeface="Arial"/>
              </a:rPr>
              <a:t>Funcionamiento de OSPF</a:t>
            </a:r>
            <a:r>
              <a:rPr lang="es-ES" sz="1800" b="1" i="0" dirty="0" smtClean="0">
                <a:solidFill>
                  <a:srgbClr val="708CA1"/>
                </a:solidFill>
                <a:latin typeface="Arial"/>
              </a:rPr>
              <a:t/>
            </a:r>
            <a:br>
              <a:rPr lang="es-ES" sz="1800" b="1" i="0" dirty="0" smtClean="0">
                <a:solidFill>
                  <a:srgbClr val="708CA1"/>
                </a:solidFill>
                <a:latin typeface="Arial"/>
              </a:rPr>
            </a:br>
            <a:r>
              <a:rPr lang="es-ES" sz="3000" b="1" i="0" dirty="0" smtClean="0">
                <a:solidFill>
                  <a:srgbClr val="708CA1"/>
                </a:solidFill>
                <a:latin typeface="Arial"/>
              </a:rPr>
              <a:t>Establecimiento de adyacencias de vecinos</a:t>
            </a:r>
            <a:endParaRPr lang="es-ES" sz="3000" dirty="0" smtClean="0">
              <a:solidFill>
                <a:schemeClr val="accent5">
                  <a:lumMod val="75000"/>
                </a:schemeClr>
              </a:solidFill>
              <a:cs typeface="Arial" pitchFamily="34" charset="0"/>
            </a:endParaRPr>
          </a:p>
        </p:txBody>
      </p:sp>
      <p:pic>
        <p:nvPicPr>
          <p:cNvPr id="17410" name="Picture 2"/>
          <p:cNvPicPr>
            <a:picLocks noChangeAspect="1" noChangeArrowheads="1"/>
          </p:cNvPicPr>
          <p:nvPr/>
        </p:nvPicPr>
        <p:blipFill>
          <a:blip r:embed="rId4"/>
          <a:stretch>
            <a:fillRect/>
          </a:stretch>
        </p:blipFill>
        <p:spPr bwMode="auto">
          <a:xfrm>
            <a:off x="174172" y="1895804"/>
            <a:ext cx="4404406" cy="300300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28602571"/>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80071" y="376013"/>
            <a:ext cx="8804275" cy="871538"/>
          </a:xfrm>
        </p:spPr>
        <p:txBody>
          <a:bodyPr/>
          <a:lstStyle/>
          <a:p>
            <a:pPr algn="l" defTabSz="814365">
              <a:spcBef>
                <a:spcPct val="0"/>
              </a:spcBef>
              <a:spcAft>
                <a:spcPct val="0"/>
              </a:spcAft>
              <a:buNone/>
            </a:pPr>
            <a:r>
              <a:rPr lang="es-ES" sz="1800" b="1" i="0" dirty="0" smtClean="0">
                <a:solidFill>
                  <a:srgbClr val="708CA1"/>
                </a:solidFill>
                <a:latin typeface="Arial"/>
              </a:rPr>
              <a:t>Funcionamiento de OSPF</a:t>
            </a:r>
            <a:br>
              <a:rPr lang="es-ES" sz="1800" b="1" i="0" dirty="0" smtClean="0">
                <a:solidFill>
                  <a:srgbClr val="708CA1"/>
                </a:solidFill>
                <a:latin typeface="Arial"/>
              </a:rPr>
            </a:br>
            <a:r>
              <a:rPr lang="es-ES" sz="3200" b="1" i="0" dirty="0" smtClean="0">
                <a:solidFill>
                  <a:srgbClr val="708CA1"/>
                </a:solidFill>
                <a:latin typeface="Arial"/>
              </a:rPr>
              <a:t>Establecimiento de adyacencias de vecinos</a:t>
            </a:r>
            <a:endParaRPr lang="es-ES" dirty="0" smtClean="0">
              <a:solidFill>
                <a:schemeClr val="accent5">
                  <a:lumMod val="75000"/>
                </a:schemeClr>
              </a:solidFill>
              <a:cs typeface="Arial" pitchFamily="34" charset="0"/>
            </a:endParaRPr>
          </a:p>
        </p:txBody>
      </p:sp>
      <p:pic>
        <p:nvPicPr>
          <p:cNvPr id="18434" name="Picture 2"/>
          <p:cNvPicPr>
            <a:picLocks noChangeAspect="1" noChangeArrowheads="1"/>
          </p:cNvPicPr>
          <p:nvPr/>
        </p:nvPicPr>
        <p:blipFill>
          <a:blip r:embed="rId3"/>
          <a:stretch>
            <a:fillRect/>
          </a:stretch>
        </p:blipFill>
        <p:spPr bwMode="auto">
          <a:xfrm>
            <a:off x="307415" y="1600201"/>
            <a:ext cx="5050108" cy="25523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4"/>
          <a:stretch>
            <a:fillRect/>
          </a:stretch>
        </p:blipFill>
        <p:spPr bwMode="auto">
          <a:xfrm>
            <a:off x="3450778" y="3349171"/>
            <a:ext cx="5407471" cy="26192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extBox 1"/>
          <p:cNvSpPr txBox="1"/>
          <p:nvPr/>
        </p:nvSpPr>
        <p:spPr>
          <a:xfrm>
            <a:off x="914400" y="6169252"/>
            <a:ext cx="7569200" cy="480131"/>
          </a:xfrm>
          <a:prstGeom prst="rect">
            <a:avLst/>
          </a:prstGeom>
          <a:noFill/>
        </p:spPr>
        <p:txBody>
          <a:bodyPr wrap="square" rtlCol="0">
            <a:spAutoFit/>
          </a:bodyPr>
          <a:lstStyle/>
          <a:p>
            <a:pPr algn="ctr">
              <a:lnSpc>
                <a:spcPct val="90000"/>
              </a:lnSpc>
              <a:buNone/>
            </a:pPr>
            <a:r>
              <a:rPr lang="es-ES" sz="1400" b="0" i="0" smtClean="0">
                <a:solidFill>
                  <a:schemeClr val="tx1"/>
                </a:solidFill>
                <a:latin typeface="Arial"/>
                <a:ea typeface="+mn-ea"/>
                <a:cs typeface="+mn-cs"/>
              </a:rPr>
              <a:t> </a:t>
            </a:r>
            <a:r>
              <a:rPr lang="es-ES" sz="1400" b="1" i="0" smtClean="0">
                <a:solidFill>
                  <a:schemeClr val="tx1"/>
                </a:solidFill>
                <a:latin typeface="Arial"/>
                <a:ea typeface="+mn-ea"/>
                <a:cs typeface="+mn-cs"/>
              </a:rPr>
              <a:t>La elección de DR y BDR se produce solamente en las redes de accesos múltiples, como las LAN Ethernet.</a:t>
            </a:r>
            <a:endParaRPr lang="es-ES" sz="1400" b="1" i="0">
              <a:solidFill>
                <a:schemeClr val="tx1"/>
              </a:solidFill>
              <a:latin typeface="Arial"/>
              <a:ea typeface="+mn-ea"/>
              <a:cs typeface="+mn-cs"/>
            </a:endParaRPr>
          </a:p>
        </p:txBody>
      </p:sp>
    </p:spTree>
    <p:extLst>
      <p:ext uri="{BB962C8B-B14F-4D97-AF65-F5344CB8AC3E}">
        <p14:creationId xmlns="" xmlns:p14="http://schemas.microsoft.com/office/powerpoint/2010/main" val="1923434376"/>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Funcionamiento de OSPF</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DR y BDR de OSPF</a:t>
            </a:r>
            <a:endParaRPr lang="es-ES" smtClean="0">
              <a:solidFill>
                <a:schemeClr val="accent5">
                  <a:lumMod val="75000"/>
                </a:schemeClr>
              </a:solidFill>
              <a:cs typeface="Arial" pitchFamily="34" charset="0"/>
            </a:endParaRPr>
          </a:p>
        </p:txBody>
      </p:sp>
      <p:pic>
        <p:nvPicPr>
          <p:cNvPr id="19458" name="Picture 2"/>
          <p:cNvPicPr>
            <a:picLocks noChangeAspect="1" noChangeArrowheads="1"/>
          </p:cNvPicPr>
          <p:nvPr/>
        </p:nvPicPr>
        <p:blipFill>
          <a:blip r:embed="rId3"/>
          <a:stretch>
            <a:fillRect/>
          </a:stretch>
        </p:blipFill>
        <p:spPr bwMode="auto">
          <a:xfrm>
            <a:off x="2146886" y="1573968"/>
            <a:ext cx="4605431" cy="5001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221401386"/>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Funcionamiento de OSPF</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Sincronización de bases de datos OSPF</a:t>
            </a:r>
            <a:endParaRPr lang="es-ES" smtClean="0">
              <a:solidFill>
                <a:schemeClr val="accent5">
                  <a:lumMod val="75000"/>
                </a:schemeClr>
              </a:solidFill>
              <a:cs typeface="Arial" pitchFamily="34" charset="0"/>
            </a:endParaRPr>
          </a:p>
        </p:txBody>
      </p:sp>
      <p:pic>
        <p:nvPicPr>
          <p:cNvPr id="20482" name="Picture 2"/>
          <p:cNvPicPr>
            <a:picLocks noChangeAspect="1" noChangeArrowheads="1"/>
          </p:cNvPicPr>
          <p:nvPr/>
        </p:nvPicPr>
        <p:blipFill>
          <a:blip r:embed="rId3"/>
          <a:stretch>
            <a:fillRect/>
          </a:stretch>
        </p:blipFill>
        <p:spPr bwMode="auto">
          <a:xfrm>
            <a:off x="1398317" y="1795234"/>
            <a:ext cx="6308475" cy="283309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208202724"/>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Funcionamiento de OSPF</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Sincronización de bases de datos OSPF</a:t>
            </a:r>
            <a:endParaRPr lang="es-ES" smtClean="0">
              <a:solidFill>
                <a:schemeClr val="accent5">
                  <a:lumMod val="75000"/>
                </a:schemeClr>
              </a:solidFill>
              <a:cs typeface="Arial" pitchFamily="34" charset="0"/>
            </a:endParaRPr>
          </a:p>
        </p:txBody>
      </p:sp>
      <p:pic>
        <p:nvPicPr>
          <p:cNvPr id="21506" name="Picture 2"/>
          <p:cNvPicPr>
            <a:picLocks noChangeAspect="1" noChangeArrowheads="1"/>
          </p:cNvPicPr>
          <p:nvPr/>
        </p:nvPicPr>
        <p:blipFill>
          <a:blip r:embed="rId3"/>
          <a:stretch>
            <a:fillRect/>
          </a:stretch>
        </p:blipFill>
        <p:spPr bwMode="auto">
          <a:xfrm>
            <a:off x="2039666" y="1885270"/>
            <a:ext cx="4887775" cy="470031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751153849"/>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4585" y="390527"/>
            <a:ext cx="8804275" cy="871538"/>
          </a:xfrm>
        </p:spPr>
        <p:txBody>
          <a:bodyPr/>
          <a:lstStyle/>
          <a:p>
            <a:pPr algn="l" defTabSz="814365">
              <a:spcBef>
                <a:spcPct val="0"/>
              </a:spcBef>
              <a:spcAft>
                <a:spcPct val="0"/>
              </a:spcAft>
              <a:buNone/>
            </a:pPr>
            <a:r>
              <a:rPr lang="es-ES" sz="3200" b="1" i="0" dirty="0" smtClean="0">
                <a:solidFill>
                  <a:srgbClr val="708CA1"/>
                </a:solidFill>
                <a:latin typeface="Arial"/>
              </a:rPr>
              <a:t/>
            </a:r>
            <a:br>
              <a:rPr lang="es-ES" sz="3200" b="1" i="0" dirty="0" smtClean="0">
                <a:solidFill>
                  <a:srgbClr val="708CA1"/>
                </a:solidFill>
                <a:latin typeface="Arial"/>
              </a:rPr>
            </a:br>
            <a:r>
              <a:rPr lang="es-ES" sz="3200" b="1" i="0" dirty="0" smtClean="0">
                <a:solidFill>
                  <a:srgbClr val="708CA1"/>
                </a:solidFill>
                <a:latin typeface="Arial"/>
              </a:rPr>
              <a:t>8.2 Configuración de OSPFv2 de área única</a:t>
            </a:r>
            <a:endParaRPr lang="es-ES" dirty="0" smtClean="0">
              <a:solidFill>
                <a:schemeClr val="accent5">
                  <a:lumMod val="75000"/>
                </a:schemeClr>
              </a:solidFill>
              <a:cs typeface="Arial" pitchFamily="34" charset="0"/>
            </a:endParaRPr>
          </a:p>
        </p:txBody>
      </p:sp>
    </p:spTree>
    <p:extLst>
      <p:ext uri="{BB962C8B-B14F-4D97-AF65-F5344CB8AC3E}">
        <p14:creationId xmlns="" xmlns:p14="http://schemas.microsoft.com/office/powerpoint/2010/main" val="2114692737"/>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ID de routers OSPF</a:t>
            </a:r>
            <a:br>
              <a:rPr lang="es-ES" sz="1800" b="1" i="0" smtClean="0">
                <a:solidFill>
                  <a:srgbClr val="708CA1"/>
                </a:solidFill>
                <a:latin typeface="Arial"/>
              </a:rPr>
            </a:br>
            <a:r>
              <a:rPr lang="es-ES" sz="3200" b="1" i="0" smtClean="0">
                <a:solidFill>
                  <a:srgbClr val="708CA1"/>
                </a:solidFill>
                <a:latin typeface="Arial"/>
              </a:rPr>
              <a:t>Topología de la red OSPF</a:t>
            </a:r>
            <a:endParaRPr lang="es-ES" smtClean="0">
              <a:solidFill>
                <a:schemeClr val="accent5">
                  <a:lumMod val="75000"/>
                </a:schemeClr>
              </a:solidFill>
              <a:cs typeface="Arial" pitchFamily="34" charset="0"/>
            </a:endParaRPr>
          </a:p>
        </p:txBody>
      </p:sp>
      <p:pic>
        <p:nvPicPr>
          <p:cNvPr id="22530" name="Picture 2"/>
          <p:cNvPicPr>
            <a:picLocks noChangeAspect="1" noChangeArrowheads="1"/>
          </p:cNvPicPr>
          <p:nvPr/>
        </p:nvPicPr>
        <p:blipFill>
          <a:blip r:embed="rId3"/>
          <a:stretch>
            <a:fillRect/>
          </a:stretch>
        </p:blipFill>
        <p:spPr bwMode="auto">
          <a:xfrm>
            <a:off x="927228" y="1586393"/>
            <a:ext cx="7028189" cy="502710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528547545"/>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ID de routers OSPF</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ID de los routers</a:t>
            </a:r>
            <a:endParaRPr lang="es-ES" smtClean="0">
              <a:solidFill>
                <a:schemeClr val="accent5">
                  <a:lumMod val="75000"/>
                </a:schemeClr>
              </a:solidFill>
              <a:cs typeface="Arial" pitchFamily="34" charset="0"/>
            </a:endParaRPr>
          </a:p>
        </p:txBody>
      </p:sp>
      <p:pic>
        <p:nvPicPr>
          <p:cNvPr id="23557" name="Picture 5"/>
          <p:cNvPicPr>
            <a:picLocks noChangeAspect="1" noChangeArrowheads="1"/>
          </p:cNvPicPr>
          <p:nvPr/>
        </p:nvPicPr>
        <p:blipFill>
          <a:blip r:embed="rId3"/>
          <a:stretch>
            <a:fillRect/>
          </a:stretch>
        </p:blipFill>
        <p:spPr bwMode="auto">
          <a:xfrm>
            <a:off x="233134" y="4809633"/>
            <a:ext cx="4209143" cy="166854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3554" name="Picture 2"/>
          <p:cNvPicPr>
            <a:picLocks noChangeAspect="1" noChangeArrowheads="1"/>
          </p:cNvPicPr>
          <p:nvPr/>
        </p:nvPicPr>
        <p:blipFill>
          <a:blip r:embed="rId4"/>
          <a:stretch>
            <a:fillRect/>
          </a:stretch>
        </p:blipFill>
        <p:spPr bwMode="auto">
          <a:xfrm>
            <a:off x="3783028" y="956977"/>
            <a:ext cx="5096898" cy="41665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3556" name="Picture 4"/>
          <p:cNvPicPr>
            <a:picLocks noChangeAspect="1" noChangeArrowheads="1"/>
          </p:cNvPicPr>
          <p:nvPr/>
        </p:nvPicPr>
        <p:blipFill>
          <a:blip r:embed="rId5"/>
          <a:stretch>
            <a:fillRect/>
          </a:stretch>
        </p:blipFill>
        <p:spPr bwMode="auto">
          <a:xfrm>
            <a:off x="212668" y="1523999"/>
            <a:ext cx="4216670" cy="157231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3558" name="Picture 6"/>
          <p:cNvPicPr>
            <a:picLocks noChangeAspect="1" noChangeArrowheads="1"/>
          </p:cNvPicPr>
          <p:nvPr/>
        </p:nvPicPr>
        <p:blipFill>
          <a:blip r:embed="rId6"/>
          <a:stretch>
            <a:fillRect/>
          </a:stretch>
        </p:blipFill>
        <p:spPr bwMode="auto">
          <a:xfrm>
            <a:off x="133351" y="3193830"/>
            <a:ext cx="4495800" cy="111044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265768974"/>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7063" y="434975"/>
            <a:ext cx="8145462" cy="838200"/>
          </a:xfrm>
        </p:spPr>
        <p:txBody>
          <a:bodyPr/>
          <a:lstStyle/>
          <a:p>
            <a:pPr algn="l" defTabSz="814365">
              <a:lnSpc>
                <a:spcPct val="90000"/>
              </a:lnSpc>
              <a:spcBef>
                <a:spcPct val="0"/>
              </a:spcBef>
              <a:spcAft>
                <a:spcPct val="0"/>
              </a:spcAft>
              <a:buNone/>
            </a:pPr>
            <a:r>
              <a:rPr lang="es-ES" sz="3200" b="1" i="0" smtClean="0">
                <a:solidFill>
                  <a:srgbClr val="708CA1"/>
                </a:solidFill>
                <a:latin typeface="Arial"/>
                <a:ea typeface="+mj-ea"/>
                <a:cs typeface="+mj-cs"/>
              </a:rPr>
              <a:t>Capítulo 8: Objetivos</a:t>
            </a:r>
            <a:endParaRPr lang="es-ES" sz="3200" b="1" i="0">
              <a:solidFill>
                <a:srgbClr val="708CA1"/>
              </a:solidFill>
              <a:latin typeface="Arial"/>
              <a:ea typeface="+mj-ea"/>
              <a:cs typeface="+mj-cs"/>
            </a:endParaRPr>
          </a:p>
        </p:txBody>
      </p:sp>
      <p:pic>
        <p:nvPicPr>
          <p:cNvPr id="1026" name="Picture 2"/>
          <p:cNvPicPr>
            <a:picLocks noChangeAspect="1" noChangeArrowheads="1"/>
          </p:cNvPicPr>
          <p:nvPr/>
        </p:nvPicPr>
        <p:blipFill>
          <a:blip r:embed="rId3"/>
          <a:stretch>
            <a:fillRect/>
          </a:stretch>
        </p:blipFill>
        <p:spPr bwMode="auto">
          <a:xfrm>
            <a:off x="547239" y="1592942"/>
            <a:ext cx="8253789" cy="454115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 Configuración de OSPFv2 de área única</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El comando network</a:t>
            </a:r>
            <a:endParaRPr lang="es-ES" smtClean="0">
              <a:solidFill>
                <a:schemeClr val="accent5">
                  <a:lumMod val="75000"/>
                </a:schemeClr>
              </a:solidFill>
              <a:cs typeface="Arial" pitchFamily="34" charset="0"/>
            </a:endParaRPr>
          </a:p>
        </p:txBody>
      </p:sp>
      <p:pic>
        <p:nvPicPr>
          <p:cNvPr id="24578" name="Picture 2"/>
          <p:cNvPicPr>
            <a:picLocks noChangeAspect="1" noChangeArrowheads="1"/>
          </p:cNvPicPr>
          <p:nvPr/>
        </p:nvPicPr>
        <p:blipFill>
          <a:blip r:embed="rId3"/>
          <a:stretch>
            <a:fillRect/>
          </a:stretch>
        </p:blipFill>
        <p:spPr bwMode="auto">
          <a:xfrm>
            <a:off x="1601985" y="1676130"/>
            <a:ext cx="6300365" cy="226953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4"/>
          <a:stretch>
            <a:fillRect/>
          </a:stretch>
        </p:blipFill>
        <p:spPr bwMode="auto">
          <a:xfrm>
            <a:off x="1699047" y="3988187"/>
            <a:ext cx="6134129" cy="21685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001952212"/>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 Configuración de OSPFv2 de área única</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Configuración de interfaces pasivas</a:t>
            </a:r>
            <a:endParaRPr lang="es-ES" smtClean="0">
              <a:solidFill>
                <a:schemeClr val="accent5">
                  <a:lumMod val="75000"/>
                </a:schemeClr>
              </a:solidFill>
              <a:cs typeface="Arial" pitchFamily="34" charset="0"/>
            </a:endParaRPr>
          </a:p>
        </p:txBody>
      </p:sp>
      <p:pic>
        <p:nvPicPr>
          <p:cNvPr id="25602" name="Picture 2"/>
          <p:cNvPicPr>
            <a:picLocks noChangeAspect="1" noChangeArrowheads="1"/>
          </p:cNvPicPr>
          <p:nvPr/>
        </p:nvPicPr>
        <p:blipFill>
          <a:blip r:embed="rId3"/>
          <a:srcRect b="25300"/>
          <a:stretch>
            <a:fillRect/>
          </a:stretch>
        </p:blipFill>
        <p:spPr bwMode="auto">
          <a:xfrm>
            <a:off x="1507632" y="1687512"/>
            <a:ext cx="5829304" cy="18748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Rectangle 1"/>
          <p:cNvSpPr/>
          <p:nvPr/>
        </p:nvSpPr>
        <p:spPr>
          <a:xfrm>
            <a:off x="1719943" y="4004879"/>
            <a:ext cx="6277428" cy="1754326"/>
          </a:xfrm>
          <a:prstGeom prst="rect">
            <a:avLst/>
          </a:prstGeom>
        </p:spPr>
        <p:txBody>
          <a:bodyPr wrap="square">
            <a:spAutoFit/>
          </a:bodyPr>
          <a:lstStyle/>
          <a:p>
            <a:pPr algn="l">
              <a:buNone/>
            </a:pPr>
            <a:r>
              <a:rPr lang="es-ES" sz="2400" b="0" i="0" smtClean="0">
                <a:solidFill>
                  <a:schemeClr val="tx1"/>
                </a:solidFill>
                <a:latin typeface="Arial"/>
                <a:ea typeface="+mn-ea"/>
                <a:cs typeface="+mn-cs"/>
              </a:rPr>
              <a:t>Utilice el comando</a:t>
            </a:r>
            <a:r>
              <a:rPr lang="es-ES" sz="2400" b="1" i="0" smtClean="0">
                <a:solidFill>
                  <a:schemeClr val="tx1"/>
                </a:solidFill>
                <a:latin typeface="Arial"/>
                <a:ea typeface="+mn-ea"/>
                <a:cs typeface="+mn-cs"/>
              </a:rPr>
              <a:t> passive-interface </a:t>
            </a:r>
            <a:r>
              <a:rPr lang="es-ES" sz="2400" b="0" i="0" smtClean="0">
                <a:solidFill>
                  <a:schemeClr val="tx1"/>
                </a:solidFill>
                <a:latin typeface="Arial"/>
                <a:ea typeface="+mn-ea"/>
                <a:cs typeface="+mn-cs"/>
              </a:rPr>
              <a:t> del modo de configuración del router para evitar la transmisión de mensajes de routing a través de una interfaz del router y permitir que se anuncie esa red a otros routers.</a:t>
            </a:r>
            <a:endParaRPr lang="es-ES" sz="2400" b="0" i="0">
              <a:solidFill>
                <a:schemeClr val="tx1"/>
              </a:solidFill>
              <a:latin typeface="Arial"/>
              <a:ea typeface="+mn-ea"/>
              <a:cs typeface="+mn-cs"/>
            </a:endParaRPr>
          </a:p>
        </p:txBody>
      </p:sp>
    </p:spTree>
    <p:extLst>
      <p:ext uri="{BB962C8B-B14F-4D97-AF65-F5344CB8AC3E}">
        <p14:creationId xmlns="" xmlns:p14="http://schemas.microsoft.com/office/powerpoint/2010/main" val="1028975329"/>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 Costo de OSPF</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Métrica de OSPF = costo</a:t>
            </a:r>
            <a:endParaRPr lang="es-ES" smtClean="0">
              <a:solidFill>
                <a:schemeClr val="accent5">
                  <a:lumMod val="75000"/>
                </a:schemeClr>
              </a:solidFill>
              <a:cs typeface="Arial" pitchFamily="34" charset="0"/>
            </a:endParaRPr>
          </a:p>
        </p:txBody>
      </p:sp>
      <p:pic>
        <p:nvPicPr>
          <p:cNvPr id="26626" name="Picture 2"/>
          <p:cNvPicPr>
            <a:picLocks noChangeAspect="1" noChangeArrowheads="1"/>
          </p:cNvPicPr>
          <p:nvPr/>
        </p:nvPicPr>
        <p:blipFill>
          <a:blip r:embed="rId3"/>
          <a:srcRect b="3281"/>
          <a:stretch>
            <a:fillRect/>
          </a:stretch>
        </p:blipFill>
        <p:spPr bwMode="auto">
          <a:xfrm>
            <a:off x="1496174" y="2306157"/>
            <a:ext cx="5447552" cy="430419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Box 2"/>
          <p:cNvSpPr txBox="1"/>
          <p:nvPr/>
        </p:nvSpPr>
        <p:spPr>
          <a:xfrm>
            <a:off x="449943" y="1399217"/>
            <a:ext cx="8461828" cy="923330"/>
          </a:xfrm>
          <a:prstGeom prst="rect">
            <a:avLst/>
          </a:prstGeom>
          <a:noFill/>
        </p:spPr>
        <p:txBody>
          <a:bodyPr wrap="square" rtlCol="0">
            <a:spAutoFit/>
          </a:bodyPr>
          <a:lstStyle/>
          <a:p>
            <a:pPr algn="l">
              <a:buNone/>
            </a:pPr>
            <a:r>
              <a:rPr lang="es-ES" sz="2000" b="0" i="0" smtClean="0">
                <a:solidFill>
                  <a:schemeClr val="tx1"/>
                </a:solidFill>
                <a:latin typeface="Arial"/>
              </a:rPr>
              <a:t>Costo = </a:t>
            </a:r>
            <a:r>
              <a:rPr lang="es-ES" sz="2000" b="0" i="1" u="sng" smtClean="0">
                <a:solidFill>
                  <a:schemeClr val="tx1"/>
                </a:solidFill>
                <a:latin typeface="Arial"/>
              </a:rPr>
              <a:t>ancho de banda de referencia</a:t>
            </a:r>
            <a:r>
              <a:rPr lang="es-ES" sz="2000" b="0" i="1" smtClean="0">
                <a:solidFill>
                  <a:schemeClr val="tx1"/>
                </a:solidFill>
                <a:latin typeface="Arial"/>
              </a:rPr>
              <a:t> </a:t>
            </a:r>
            <a:r>
              <a:rPr lang="es-ES" sz="2000" b="0" i="0" smtClean="0">
                <a:solidFill>
                  <a:schemeClr val="tx1"/>
                </a:solidFill>
                <a:latin typeface="Arial"/>
              </a:rPr>
              <a:t>/ </a:t>
            </a:r>
            <a:r>
              <a:rPr lang="es-ES" sz="2000" b="0" i="1" u="sng" smtClean="0">
                <a:solidFill>
                  <a:schemeClr val="tx1"/>
                </a:solidFill>
                <a:latin typeface="Arial"/>
              </a:rPr>
              <a:t>ancho de banda de la interfaz</a:t>
            </a:r>
            <a:endParaRPr lang="es-ES" sz="2000" smtClean="0"/>
          </a:p>
          <a:p>
            <a:pPr algn="l">
              <a:buNone/>
            </a:pPr>
            <a:r>
              <a:rPr lang="es-ES" sz="2000" b="0" i="0" smtClean="0">
                <a:solidFill>
                  <a:schemeClr val="tx1"/>
                </a:solidFill>
                <a:latin typeface="Arial"/>
              </a:rPr>
              <a:t>(el ancho de banda de referencia predeterminado es 10^8)</a:t>
            </a:r>
            <a:endParaRPr lang="es-ES" sz="2000" smtClean="0"/>
          </a:p>
          <a:p>
            <a:pPr algn="l">
              <a:buNone/>
            </a:pPr>
            <a:r>
              <a:rPr lang="es-ES" sz="2000" b="0" i="0" smtClean="0">
                <a:solidFill>
                  <a:schemeClr val="tx1"/>
                </a:solidFill>
                <a:latin typeface="Arial"/>
              </a:rPr>
              <a:t>Costo = </a:t>
            </a:r>
            <a:r>
              <a:rPr lang="es-ES" sz="2000" b="0" i="0" u="sng" smtClean="0">
                <a:solidFill>
                  <a:schemeClr val="tx1"/>
                </a:solidFill>
                <a:latin typeface="Arial"/>
              </a:rPr>
              <a:t>100 000 000 bps</a:t>
            </a:r>
            <a:r>
              <a:rPr lang="es-ES" sz="2000" b="0" i="0" smtClean="0">
                <a:solidFill>
                  <a:schemeClr val="tx1"/>
                </a:solidFill>
                <a:latin typeface="Arial"/>
              </a:rPr>
              <a:t> / </a:t>
            </a:r>
            <a:r>
              <a:rPr lang="es-ES" sz="2000" b="0" i="1" u="sng" smtClean="0">
                <a:solidFill>
                  <a:schemeClr val="tx1"/>
                </a:solidFill>
                <a:latin typeface="Arial"/>
              </a:rPr>
              <a:t>ancho de banda de la interfaz en bps</a:t>
            </a:r>
            <a:r>
              <a:rPr lang="es-ES" sz="2000" b="0" i="1" smtClean="0">
                <a:solidFill>
                  <a:schemeClr val="tx1"/>
                </a:solidFill>
                <a:latin typeface="Arial"/>
              </a:rPr>
              <a:t> </a:t>
            </a:r>
            <a:endParaRPr lang="es-ES" sz="2000"/>
          </a:p>
        </p:txBody>
      </p:sp>
    </p:spTree>
    <p:extLst>
      <p:ext uri="{BB962C8B-B14F-4D97-AF65-F5344CB8AC3E}">
        <p14:creationId xmlns="" xmlns:p14="http://schemas.microsoft.com/office/powerpoint/2010/main" val="2389931094"/>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 Costo de OSPF</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OSPF acumula los costos</a:t>
            </a:r>
            <a:endParaRPr lang="es-ES" smtClean="0">
              <a:solidFill>
                <a:schemeClr val="accent5">
                  <a:lumMod val="75000"/>
                </a:schemeClr>
              </a:solidFill>
              <a:cs typeface="Arial" pitchFamily="34" charset="0"/>
            </a:endParaRPr>
          </a:p>
        </p:txBody>
      </p:sp>
      <p:sp>
        <p:nvSpPr>
          <p:cNvPr id="3" name="TextBox 2"/>
          <p:cNvSpPr txBox="1"/>
          <p:nvPr/>
        </p:nvSpPr>
        <p:spPr>
          <a:xfrm>
            <a:off x="449943" y="1573388"/>
            <a:ext cx="8461828" cy="646331"/>
          </a:xfrm>
          <a:prstGeom prst="rect">
            <a:avLst/>
          </a:prstGeom>
          <a:noFill/>
        </p:spPr>
        <p:txBody>
          <a:bodyPr wrap="square" rtlCol="0">
            <a:spAutoFit/>
          </a:bodyPr>
          <a:lstStyle/>
          <a:p>
            <a:pPr algn="l">
              <a:buNone/>
            </a:pPr>
            <a:r>
              <a:rPr lang="es-ES" sz="2000" b="0" i="0" smtClean="0">
                <a:solidFill>
                  <a:schemeClr val="tx1"/>
                </a:solidFill>
                <a:latin typeface="Arial"/>
              </a:rPr>
              <a:t>El costo de una ruta OSPF es el valor acumulado de un router a la red de destino.</a:t>
            </a:r>
            <a:endParaRPr lang="es-ES" sz="2000"/>
          </a:p>
        </p:txBody>
      </p:sp>
      <p:pic>
        <p:nvPicPr>
          <p:cNvPr id="2765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96937" y="2290442"/>
            <a:ext cx="7748777" cy="392125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977725451"/>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 Costo de OSPF</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Ajuste del ancho de banda de referencia</a:t>
            </a:r>
            <a:endParaRPr lang="es-ES" smtClean="0">
              <a:solidFill>
                <a:schemeClr val="accent5">
                  <a:lumMod val="75000"/>
                </a:schemeClr>
              </a:solidFill>
              <a:cs typeface="Arial" pitchFamily="34" charset="0"/>
            </a:endParaRPr>
          </a:p>
        </p:txBody>
      </p:sp>
      <p:sp>
        <p:nvSpPr>
          <p:cNvPr id="3" name="TextBox 2"/>
          <p:cNvSpPr txBox="1"/>
          <p:nvPr/>
        </p:nvSpPr>
        <p:spPr>
          <a:xfrm>
            <a:off x="449943" y="1573388"/>
            <a:ext cx="8461828" cy="1477328"/>
          </a:xfrm>
          <a:prstGeom prst="rect">
            <a:avLst/>
          </a:prstGeom>
          <a:noFill/>
        </p:spPr>
        <p:txBody>
          <a:bodyPr wrap="square" rtlCol="0">
            <a:spAutoFit/>
          </a:bodyPr>
          <a:lstStyle/>
          <a:p>
            <a:pPr marL="342900" indent="-342900" algn="l">
              <a:buFont typeface="Wingdings"/>
              <a:buChar char="§"/>
            </a:pPr>
            <a:r>
              <a:rPr lang="es-ES" sz="2000" b="0" i="0" smtClean="0">
                <a:solidFill>
                  <a:schemeClr val="tx1"/>
                </a:solidFill>
                <a:latin typeface="Arial"/>
              </a:rPr>
              <a:t>Utilice el</a:t>
            </a:r>
            <a:r>
              <a:rPr lang="es-ES" sz="2000" b="1" i="0" smtClean="0">
                <a:solidFill>
                  <a:schemeClr val="tx1"/>
                </a:solidFill>
                <a:latin typeface="Arial"/>
              </a:rPr>
              <a:t> comando auto-cost reference-bandwidth. </a:t>
            </a:r>
            <a:endParaRPr lang="es-ES" sz="2000" i="1" smtClean="0"/>
          </a:p>
          <a:p>
            <a:pPr marL="342900" indent="-342900" algn="l">
              <a:buFont typeface="Wingdings"/>
              <a:buChar char="§"/>
            </a:pPr>
            <a:r>
              <a:rPr lang="es-ES" sz="2000" b="0" i="0" smtClean="0">
                <a:solidFill>
                  <a:schemeClr val="tx1"/>
                </a:solidFill>
                <a:latin typeface="Arial"/>
              </a:rPr>
              <a:t>Debe estar configurado en cada router en el dominio OSPF.</a:t>
            </a:r>
            <a:endParaRPr lang="es-ES" sz="2000" smtClean="0"/>
          </a:p>
          <a:p>
            <a:pPr marL="342900" indent="-342900" algn="l">
              <a:buFont typeface="Wingdings"/>
              <a:buChar char="§"/>
            </a:pPr>
            <a:r>
              <a:rPr lang="es-ES" sz="2000" b="0" i="0" smtClean="0">
                <a:solidFill>
                  <a:schemeClr val="tx1"/>
                </a:solidFill>
                <a:latin typeface="Arial"/>
              </a:rPr>
              <a:t>Observe que el valor se expresa en Mb/s:</a:t>
            </a:r>
            <a:endParaRPr lang="es-ES" sz="2000" smtClean="0"/>
          </a:p>
          <a:p>
            <a:pPr lvl="1" algn="l">
              <a:buNone/>
            </a:pPr>
            <a:r>
              <a:rPr lang="es-ES" sz="2000" b="1" i="0" smtClean="0">
                <a:solidFill>
                  <a:schemeClr val="tx1"/>
                </a:solidFill>
                <a:latin typeface="Arial"/>
              </a:rPr>
              <a:t>Gigabit Ethernet: auto-cost reference-bandwidth 1000</a:t>
            </a:r>
            <a:endParaRPr lang="es-ES" sz="2000" smtClean="0"/>
          </a:p>
          <a:p>
            <a:pPr lvl="1" algn="l">
              <a:buNone/>
            </a:pPr>
            <a:r>
              <a:rPr lang="es-ES" sz="2000" b="1" i="0" smtClean="0">
                <a:solidFill>
                  <a:schemeClr val="tx1"/>
                </a:solidFill>
                <a:latin typeface="Arial"/>
              </a:rPr>
              <a:t>10 Gigabit Ethernet:</a:t>
            </a:r>
            <a:r>
              <a:rPr lang="es-ES" sz="2000" b="0" i="0" smtClean="0">
                <a:solidFill>
                  <a:schemeClr val="tx1"/>
                </a:solidFill>
                <a:latin typeface="Arial"/>
              </a:rPr>
              <a:t> </a:t>
            </a:r>
            <a:r>
              <a:rPr lang="es-ES" sz="2000" b="1" i="0" smtClean="0">
                <a:solidFill>
                  <a:schemeClr val="tx1"/>
                </a:solidFill>
                <a:latin typeface="Arial"/>
              </a:rPr>
              <a:t>auto-cost reference-bandwidth 10000</a:t>
            </a:r>
            <a:endParaRPr lang="es-ES" sz="2000"/>
          </a:p>
        </p:txBody>
      </p:sp>
      <p:pic>
        <p:nvPicPr>
          <p:cNvPr id="28674" name="Picture 2"/>
          <p:cNvPicPr>
            <a:picLocks noChangeAspect="1" noChangeArrowheads="1"/>
          </p:cNvPicPr>
          <p:nvPr/>
        </p:nvPicPr>
        <p:blipFill>
          <a:blip r:embed="rId3"/>
          <a:stretch>
            <a:fillRect/>
          </a:stretch>
        </p:blipFill>
        <p:spPr bwMode="auto">
          <a:xfrm>
            <a:off x="508822" y="3296104"/>
            <a:ext cx="4520916" cy="33718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4"/>
          <a:stretch>
            <a:fillRect/>
          </a:stretch>
        </p:blipFill>
        <p:spPr bwMode="auto">
          <a:xfrm>
            <a:off x="4170144" y="4389664"/>
            <a:ext cx="4548398" cy="2171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276076987"/>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572046" cy="871538"/>
          </a:xfrm>
        </p:spPr>
        <p:txBody>
          <a:bodyPr/>
          <a:lstStyle/>
          <a:p>
            <a:pPr algn="l" defTabSz="814365">
              <a:spcBef>
                <a:spcPct val="0"/>
              </a:spcBef>
              <a:spcAft>
                <a:spcPct val="0"/>
              </a:spcAft>
              <a:buNone/>
            </a:pPr>
            <a:r>
              <a:rPr lang="es-ES" sz="1800" b="1" i="0" dirty="0" smtClean="0">
                <a:solidFill>
                  <a:srgbClr val="708CA1"/>
                </a:solidFill>
                <a:latin typeface="Arial"/>
              </a:rPr>
              <a:t> </a:t>
            </a:r>
            <a:r>
              <a:rPr lang="es-ES" sz="1600" b="1" i="0" dirty="0" smtClean="0">
                <a:solidFill>
                  <a:srgbClr val="708CA1"/>
                </a:solidFill>
                <a:latin typeface="Arial"/>
              </a:rPr>
              <a:t>Costo de OSPF</a:t>
            </a:r>
            <a:r>
              <a:rPr lang="es-ES" sz="3200" b="1" i="0" dirty="0" smtClean="0">
                <a:solidFill>
                  <a:srgbClr val="708CA1"/>
                </a:solidFill>
                <a:latin typeface="Arial"/>
              </a:rPr>
              <a:t/>
            </a:r>
            <a:br>
              <a:rPr lang="es-ES" sz="3200" b="1" i="0" dirty="0" smtClean="0">
                <a:solidFill>
                  <a:srgbClr val="708CA1"/>
                </a:solidFill>
                <a:latin typeface="Arial"/>
              </a:rPr>
            </a:br>
            <a:r>
              <a:rPr lang="es-ES" sz="3000" b="1" i="0" dirty="0" smtClean="0">
                <a:solidFill>
                  <a:srgbClr val="708CA1"/>
                </a:solidFill>
                <a:latin typeface="Arial"/>
              </a:rPr>
              <a:t>Anchos de banda de interfaz predeterminados</a:t>
            </a:r>
            <a:endParaRPr lang="es-ES" sz="3000" dirty="0" smtClean="0">
              <a:solidFill>
                <a:schemeClr val="accent5">
                  <a:lumMod val="75000"/>
                </a:schemeClr>
              </a:solidFill>
              <a:cs typeface="Arial" pitchFamily="34" charset="0"/>
            </a:endParaRPr>
          </a:p>
        </p:txBody>
      </p:sp>
      <p:sp>
        <p:nvSpPr>
          <p:cNvPr id="3" name="TextBox 2"/>
          <p:cNvSpPr txBox="1"/>
          <p:nvPr/>
        </p:nvSpPr>
        <p:spPr>
          <a:xfrm>
            <a:off x="449943" y="1573388"/>
            <a:ext cx="8461828" cy="646331"/>
          </a:xfrm>
          <a:prstGeom prst="rect">
            <a:avLst/>
          </a:prstGeom>
          <a:noFill/>
        </p:spPr>
        <p:txBody>
          <a:bodyPr wrap="square" rtlCol="0">
            <a:spAutoFit/>
          </a:bodyPr>
          <a:lstStyle/>
          <a:p>
            <a:pPr algn="l">
              <a:buNone/>
            </a:pPr>
            <a:r>
              <a:rPr lang="es-ES" sz="2000" b="0" i="0" smtClean="0">
                <a:solidFill>
                  <a:schemeClr val="tx1"/>
                </a:solidFill>
                <a:latin typeface="Arial"/>
              </a:rPr>
              <a:t>En los routers Cisco, el ancho de banda predeterminado en la mayoría de las interfaces seriales se establece en 1,544 Mb/s.</a:t>
            </a:r>
            <a:endParaRPr lang="es-ES" sz="2000"/>
          </a:p>
        </p:txBody>
      </p:sp>
      <p:pic>
        <p:nvPicPr>
          <p:cNvPr id="29698" name="Picture 2"/>
          <p:cNvPicPr>
            <a:picLocks noChangeAspect="1" noChangeArrowheads="1"/>
          </p:cNvPicPr>
          <p:nvPr/>
        </p:nvPicPr>
        <p:blipFill>
          <a:blip r:embed="rId3"/>
          <a:stretch>
            <a:fillRect/>
          </a:stretch>
        </p:blipFill>
        <p:spPr bwMode="auto">
          <a:xfrm>
            <a:off x="1372681" y="2381930"/>
            <a:ext cx="5980619" cy="390076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317084881"/>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 Costo de OSPF</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Ajuste de los anchos de banda de interfaz</a:t>
            </a:r>
            <a:endParaRPr lang="es-ES" smtClean="0">
              <a:solidFill>
                <a:schemeClr val="accent5">
                  <a:lumMod val="75000"/>
                </a:schemeClr>
              </a:solidFill>
              <a:cs typeface="Arial" pitchFamily="34" charset="0"/>
            </a:endParaRPr>
          </a:p>
        </p:txBody>
      </p:sp>
      <p:pic>
        <p:nvPicPr>
          <p:cNvPr id="30722" name="Picture 2"/>
          <p:cNvPicPr>
            <a:picLocks noChangeAspect="1" noChangeArrowheads="1"/>
          </p:cNvPicPr>
          <p:nvPr/>
        </p:nvPicPr>
        <p:blipFill>
          <a:blip r:embed="rId3"/>
          <a:stretch>
            <a:fillRect/>
          </a:stretch>
        </p:blipFill>
        <p:spPr bwMode="auto">
          <a:xfrm>
            <a:off x="1512778" y="2002291"/>
            <a:ext cx="5669318" cy="386148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696005718"/>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 Costo de OSPF</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Configuración manual del costo de OSPF</a:t>
            </a:r>
            <a:endParaRPr lang="es-ES" smtClean="0">
              <a:solidFill>
                <a:schemeClr val="accent5">
                  <a:lumMod val="75000"/>
                </a:schemeClr>
              </a:solidFill>
              <a:cs typeface="Arial" pitchFamily="34" charset="0"/>
            </a:endParaRPr>
          </a:p>
        </p:txBody>
      </p:sp>
      <p:sp>
        <p:nvSpPr>
          <p:cNvPr id="2" name="Rectangle 1"/>
          <p:cNvSpPr/>
          <p:nvPr/>
        </p:nvSpPr>
        <p:spPr>
          <a:xfrm>
            <a:off x="464457" y="1567543"/>
            <a:ext cx="8157029" cy="923330"/>
          </a:xfrm>
          <a:prstGeom prst="rect">
            <a:avLst/>
          </a:prstGeom>
        </p:spPr>
        <p:txBody>
          <a:bodyPr wrap="square">
            <a:spAutoFit/>
          </a:bodyPr>
          <a:lstStyle/>
          <a:p>
            <a:pPr algn="l">
              <a:buNone/>
            </a:pPr>
            <a:r>
              <a:rPr lang="es-ES" sz="2000" b="0" i="0" smtClean="0">
                <a:solidFill>
                  <a:schemeClr val="tx1"/>
                </a:solidFill>
                <a:latin typeface="Arial"/>
                <a:ea typeface="+mn-ea"/>
                <a:cs typeface="+mn-cs"/>
              </a:rPr>
              <a:t>Con los comandos de interfaz</a:t>
            </a:r>
            <a:r>
              <a:rPr lang="es-ES" sz="2000" b="1" i="0" smtClean="0">
                <a:solidFill>
                  <a:schemeClr val="tx1"/>
                </a:solidFill>
                <a:latin typeface="Arial"/>
                <a:ea typeface="+mn-ea"/>
                <a:cs typeface="+mn-cs"/>
              </a:rPr>
              <a:t> bandwidth </a:t>
            </a:r>
            <a:r>
              <a:rPr lang="es-ES" sz="2000" b="0" i="0" smtClean="0">
                <a:solidFill>
                  <a:schemeClr val="tx1"/>
                </a:solidFill>
                <a:latin typeface="Arial"/>
                <a:ea typeface="+mn-ea"/>
                <a:cs typeface="+mn-cs"/>
              </a:rPr>
              <a:t>e</a:t>
            </a:r>
            <a:r>
              <a:rPr lang="es-ES" sz="2000" b="1" i="0" smtClean="0">
                <a:solidFill>
                  <a:schemeClr val="tx1"/>
                </a:solidFill>
                <a:latin typeface="Arial"/>
                <a:ea typeface="+mn-ea"/>
                <a:cs typeface="+mn-cs"/>
              </a:rPr>
              <a:t> ip ospf cost </a:t>
            </a:r>
            <a:r>
              <a:rPr lang="es-ES" sz="2000" b="0" i="0" smtClean="0">
                <a:solidFill>
                  <a:schemeClr val="tx1"/>
                </a:solidFill>
                <a:latin typeface="Arial"/>
                <a:ea typeface="+mn-ea"/>
                <a:cs typeface="+mn-cs"/>
              </a:rPr>
              <a:t>se logra el mismo resultado, que es proporcionar a OSPF un valor preciso para determinar la mejor ruta.</a:t>
            </a:r>
            <a:endParaRPr lang="es-ES" sz="2000" b="0" i="0">
              <a:solidFill>
                <a:schemeClr val="tx1"/>
              </a:solidFill>
              <a:latin typeface="Arial"/>
              <a:ea typeface="+mn-ea"/>
              <a:cs typeface="+mn-cs"/>
            </a:endParaRPr>
          </a:p>
        </p:txBody>
      </p:sp>
      <p:pic>
        <p:nvPicPr>
          <p:cNvPr id="3174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338610" y="2817132"/>
            <a:ext cx="6408721" cy="297406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797277010"/>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 Verificación de OSPF</a:t>
            </a:r>
            <a:br>
              <a:rPr lang="es-ES" sz="1800" b="1" i="0" smtClean="0">
                <a:solidFill>
                  <a:srgbClr val="708CA1"/>
                </a:solidFill>
                <a:latin typeface="Arial"/>
              </a:rPr>
            </a:br>
            <a:r>
              <a:rPr lang="es-ES" sz="3200" b="1" i="0" smtClean="0">
                <a:solidFill>
                  <a:srgbClr val="708CA1"/>
                </a:solidFill>
                <a:latin typeface="Arial"/>
              </a:rPr>
              <a:t>Verificación de vecinos OSPF</a:t>
            </a:r>
            <a:endParaRPr lang="es-ES" smtClean="0">
              <a:solidFill>
                <a:schemeClr val="accent5">
                  <a:lumMod val="75000"/>
                </a:schemeClr>
              </a:solidFill>
              <a:cs typeface="Arial" pitchFamily="34" charset="0"/>
            </a:endParaRPr>
          </a:p>
        </p:txBody>
      </p:sp>
      <p:pic>
        <p:nvPicPr>
          <p:cNvPr id="3277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291770" y="2520725"/>
            <a:ext cx="6110515" cy="184588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Box 2"/>
          <p:cNvSpPr txBox="1"/>
          <p:nvPr/>
        </p:nvSpPr>
        <p:spPr>
          <a:xfrm>
            <a:off x="1349826" y="1874394"/>
            <a:ext cx="5994401" cy="646331"/>
          </a:xfrm>
          <a:prstGeom prst="rect">
            <a:avLst/>
          </a:prstGeom>
          <a:noFill/>
        </p:spPr>
        <p:txBody>
          <a:bodyPr wrap="square" rtlCol="0">
            <a:spAutoFit/>
          </a:bodyPr>
          <a:lstStyle/>
          <a:p>
            <a:pPr algn="l">
              <a:buNone/>
            </a:pPr>
            <a:r>
              <a:rPr lang="es-ES" sz="2000" b="0" i="0" smtClean="0">
                <a:solidFill>
                  <a:schemeClr val="tx1"/>
                </a:solidFill>
                <a:latin typeface="Arial"/>
                <a:ea typeface="+mn-ea"/>
                <a:cs typeface="+mn-cs"/>
              </a:rPr>
              <a:t>Verifique que el router haya formado una adyacencia con los routers vecinos.</a:t>
            </a:r>
            <a:endParaRPr lang="es-ES" sz="2000" b="0" i="0">
              <a:solidFill>
                <a:schemeClr val="tx1"/>
              </a:solidFill>
              <a:latin typeface="Arial"/>
              <a:ea typeface="+mn-ea"/>
              <a:cs typeface="+mn-cs"/>
            </a:endParaRPr>
          </a:p>
        </p:txBody>
      </p:sp>
    </p:spTree>
    <p:extLst>
      <p:ext uri="{BB962C8B-B14F-4D97-AF65-F5344CB8AC3E}">
        <p14:creationId xmlns="" xmlns:p14="http://schemas.microsoft.com/office/powerpoint/2010/main" val="2612333853"/>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579209"/>
            <a:ext cx="8456613" cy="871538"/>
          </a:xfrm>
        </p:spPr>
        <p:txBody>
          <a:bodyPr/>
          <a:lstStyle/>
          <a:p>
            <a:pPr algn="l" defTabSz="814365">
              <a:spcBef>
                <a:spcPct val="0"/>
              </a:spcBef>
              <a:spcAft>
                <a:spcPct val="0"/>
              </a:spcAft>
              <a:buNone/>
            </a:pPr>
            <a:r>
              <a:rPr lang="es-ES" sz="1800" b="1" i="0" dirty="0" smtClean="0">
                <a:solidFill>
                  <a:srgbClr val="708CA1"/>
                </a:solidFill>
                <a:latin typeface="Arial"/>
              </a:rPr>
              <a:t> </a:t>
            </a:r>
            <a:r>
              <a:rPr lang="es-ES" sz="1400" b="1" i="0" dirty="0" smtClean="0">
                <a:solidFill>
                  <a:srgbClr val="708CA1"/>
                </a:solidFill>
                <a:latin typeface="Arial"/>
              </a:rPr>
              <a:t>Verificación de OSPF</a:t>
            </a:r>
            <a:r>
              <a:rPr lang="es-ES" sz="1800" b="1" i="0" dirty="0" smtClean="0">
                <a:solidFill>
                  <a:srgbClr val="708CA1"/>
                </a:solidFill>
                <a:latin typeface="Arial"/>
              </a:rPr>
              <a:t/>
            </a:r>
            <a:br>
              <a:rPr lang="es-ES" sz="1800" b="1" i="0" dirty="0" smtClean="0">
                <a:solidFill>
                  <a:srgbClr val="708CA1"/>
                </a:solidFill>
                <a:latin typeface="Arial"/>
              </a:rPr>
            </a:br>
            <a:r>
              <a:rPr lang="es-ES" sz="2800" b="1" i="0" dirty="0" smtClean="0">
                <a:solidFill>
                  <a:srgbClr val="708CA1"/>
                </a:solidFill>
                <a:latin typeface="Arial"/>
              </a:rPr>
              <a:t>Verificación de la configuración del protocolo OSPF</a:t>
            </a:r>
            <a:endParaRPr lang="es-ES" sz="2800" dirty="0" smtClean="0">
              <a:solidFill>
                <a:schemeClr val="accent5">
                  <a:lumMod val="75000"/>
                </a:schemeClr>
              </a:solidFill>
              <a:cs typeface="Arial" pitchFamily="34" charset="0"/>
            </a:endParaRPr>
          </a:p>
        </p:txBody>
      </p:sp>
      <p:pic>
        <p:nvPicPr>
          <p:cNvPr id="33794" name="Picture 2"/>
          <p:cNvPicPr>
            <a:picLocks noChangeAspect="1" noChangeArrowheads="1"/>
          </p:cNvPicPr>
          <p:nvPr/>
        </p:nvPicPr>
        <p:blipFill>
          <a:blip r:embed="rId3"/>
          <a:stretch>
            <a:fillRect/>
          </a:stretch>
        </p:blipFill>
        <p:spPr bwMode="auto">
          <a:xfrm>
            <a:off x="1549960" y="1497467"/>
            <a:ext cx="5407538" cy="500493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093810883"/>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8.1 Características de OSPF</a:t>
            </a:r>
            <a:endParaRPr lang="es-ES" smtClean="0">
              <a:solidFill>
                <a:schemeClr val="accent5">
                  <a:lumMod val="75000"/>
                </a:schemeClr>
              </a:solidFill>
              <a:cs typeface="Arial" pitchFamily="34" charset="0"/>
            </a:endParaRPr>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09099" y="346985"/>
            <a:ext cx="8804275" cy="871538"/>
          </a:xfrm>
        </p:spPr>
        <p:txBody>
          <a:bodyPr/>
          <a:lstStyle/>
          <a:p>
            <a:pPr algn="l" defTabSz="814365">
              <a:spcBef>
                <a:spcPct val="0"/>
              </a:spcBef>
              <a:spcAft>
                <a:spcPct val="0"/>
              </a:spcAft>
              <a:buNone/>
            </a:pPr>
            <a:r>
              <a:rPr lang="es-ES" sz="1400" b="1" i="0" dirty="0" smtClean="0">
                <a:solidFill>
                  <a:srgbClr val="708CA1"/>
                </a:solidFill>
                <a:latin typeface="Arial"/>
              </a:rPr>
              <a:t> Verificación de OSPF</a:t>
            </a:r>
            <a:r>
              <a:rPr lang="es-ES" sz="1800" b="1" i="0" dirty="0" smtClean="0">
                <a:solidFill>
                  <a:srgbClr val="708CA1"/>
                </a:solidFill>
                <a:latin typeface="Arial"/>
              </a:rPr>
              <a:t/>
            </a:r>
            <a:br>
              <a:rPr lang="es-ES" sz="1800" b="1" i="0" dirty="0" smtClean="0">
                <a:solidFill>
                  <a:srgbClr val="708CA1"/>
                </a:solidFill>
                <a:latin typeface="Arial"/>
              </a:rPr>
            </a:br>
            <a:r>
              <a:rPr lang="es-ES" sz="2800" b="1" i="0" dirty="0" smtClean="0">
                <a:solidFill>
                  <a:srgbClr val="708CA1"/>
                </a:solidFill>
                <a:latin typeface="Arial"/>
              </a:rPr>
              <a:t>Verificación de la configuración de interfaz OSPF</a:t>
            </a:r>
            <a:endParaRPr lang="es-ES" sz="2800" dirty="0" smtClean="0">
              <a:solidFill>
                <a:schemeClr val="accent5">
                  <a:lumMod val="75000"/>
                </a:schemeClr>
              </a:solidFill>
              <a:cs typeface="Arial" pitchFamily="34" charset="0"/>
            </a:endParaRPr>
          </a:p>
        </p:txBody>
      </p:sp>
      <p:pic>
        <p:nvPicPr>
          <p:cNvPr id="34819" name="Picture 3"/>
          <p:cNvPicPr>
            <a:picLocks noChangeAspect="1" noChangeArrowheads="1"/>
          </p:cNvPicPr>
          <p:nvPr/>
        </p:nvPicPr>
        <p:blipFill>
          <a:blip r:embed="rId3"/>
          <a:stretch>
            <a:fillRect/>
          </a:stretch>
        </p:blipFill>
        <p:spPr bwMode="auto">
          <a:xfrm>
            <a:off x="800634" y="2107292"/>
            <a:ext cx="7184211" cy="266461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646774549"/>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Configuración de OSPFv3 de área única</a:t>
            </a:r>
            <a:endParaRPr lang="es-ES" smtClean="0">
              <a:solidFill>
                <a:schemeClr val="accent5">
                  <a:lumMod val="75000"/>
                </a:schemeClr>
              </a:solidFill>
              <a:cs typeface="Arial" pitchFamily="34" charset="0"/>
            </a:endParaRPr>
          </a:p>
        </p:txBody>
      </p:sp>
    </p:spTree>
    <p:extLst>
      <p:ext uri="{BB962C8B-B14F-4D97-AF65-F5344CB8AC3E}">
        <p14:creationId xmlns="" xmlns:p14="http://schemas.microsoft.com/office/powerpoint/2010/main" val="2219510059"/>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dirty="0" smtClean="0">
                <a:solidFill>
                  <a:srgbClr val="708CA1"/>
                </a:solidFill>
                <a:latin typeface="Arial"/>
              </a:rPr>
              <a:t>Comparación de los protocolos OSPFv2 y OSPFv3</a:t>
            </a:r>
            <a:br>
              <a:rPr lang="es-ES" sz="1800" b="1" i="0" dirty="0" smtClean="0">
                <a:solidFill>
                  <a:srgbClr val="708CA1"/>
                </a:solidFill>
                <a:latin typeface="Arial"/>
              </a:rPr>
            </a:br>
            <a:r>
              <a:rPr lang="es-ES" sz="3200" b="1" i="0" dirty="0" smtClean="0">
                <a:solidFill>
                  <a:srgbClr val="708CA1"/>
                </a:solidFill>
                <a:latin typeface="Arial"/>
              </a:rPr>
              <a:t>OSPFv3</a:t>
            </a:r>
            <a:endParaRPr lang="es-ES" dirty="0" smtClean="0">
              <a:solidFill>
                <a:schemeClr val="accent5">
                  <a:lumMod val="75000"/>
                </a:schemeClr>
              </a:solidFill>
              <a:cs typeface="Arial" pitchFamily="34" charset="0"/>
            </a:endParaRPr>
          </a:p>
        </p:txBody>
      </p:sp>
      <p:pic>
        <p:nvPicPr>
          <p:cNvPr id="35842" name="Picture 2"/>
          <p:cNvPicPr>
            <a:picLocks noChangeAspect="1" noChangeArrowheads="1"/>
          </p:cNvPicPr>
          <p:nvPr/>
        </p:nvPicPr>
        <p:blipFill>
          <a:blip r:embed="rId3"/>
          <a:srcRect b="5151"/>
          <a:stretch>
            <a:fillRect/>
          </a:stretch>
        </p:blipFill>
        <p:spPr bwMode="auto">
          <a:xfrm>
            <a:off x="1295400" y="1394225"/>
            <a:ext cx="6610349" cy="506472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7537118"/>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dirty="0" smtClean="0">
                <a:solidFill>
                  <a:srgbClr val="708CA1"/>
                </a:solidFill>
                <a:latin typeface="Arial"/>
              </a:rPr>
              <a:t>Comparación de los protocolos OSPFv2 y OSPFv3</a:t>
            </a:r>
            <a:br>
              <a:rPr lang="es-ES" sz="1800" b="1" i="0" dirty="0" smtClean="0">
                <a:solidFill>
                  <a:srgbClr val="708CA1"/>
                </a:solidFill>
                <a:latin typeface="Arial"/>
              </a:rPr>
            </a:br>
            <a:r>
              <a:rPr lang="es-ES" sz="3200" b="1" i="0" dirty="0" smtClean="0">
                <a:solidFill>
                  <a:srgbClr val="708CA1"/>
                </a:solidFill>
                <a:latin typeface="Arial"/>
              </a:rPr>
              <a:t>Similitudes entre OSPFv2 y OSPFv3</a:t>
            </a:r>
            <a:endParaRPr lang="es-ES" dirty="0" smtClean="0">
              <a:solidFill>
                <a:schemeClr val="accent5">
                  <a:lumMod val="75000"/>
                </a:schemeClr>
              </a:solidFill>
              <a:cs typeface="Arial" pitchFamily="34" charset="0"/>
            </a:endParaRPr>
          </a:p>
        </p:txBody>
      </p:sp>
      <p:pic>
        <p:nvPicPr>
          <p:cNvPr id="36866" name="Picture 2"/>
          <p:cNvPicPr>
            <a:picLocks noChangeAspect="1" noChangeArrowheads="1"/>
          </p:cNvPicPr>
          <p:nvPr/>
        </p:nvPicPr>
        <p:blipFill>
          <a:blip r:embed="rId3"/>
          <a:stretch>
            <a:fillRect/>
          </a:stretch>
        </p:blipFill>
        <p:spPr bwMode="auto">
          <a:xfrm>
            <a:off x="651752" y="2281238"/>
            <a:ext cx="7422067" cy="34306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17284742"/>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dirty="0" smtClean="0">
                <a:solidFill>
                  <a:srgbClr val="708CA1"/>
                </a:solidFill>
                <a:latin typeface="Arial"/>
              </a:rPr>
              <a:t>Comparación de los protocolos OSPFv2 y OSPFv3</a:t>
            </a:r>
            <a:br>
              <a:rPr lang="es-ES" sz="1800" b="1" i="0" dirty="0" smtClean="0">
                <a:solidFill>
                  <a:srgbClr val="708CA1"/>
                </a:solidFill>
                <a:latin typeface="Arial"/>
              </a:rPr>
            </a:br>
            <a:r>
              <a:rPr lang="es-ES" sz="3200" b="1" i="0" dirty="0" smtClean="0">
                <a:solidFill>
                  <a:srgbClr val="708CA1"/>
                </a:solidFill>
                <a:latin typeface="Arial"/>
              </a:rPr>
              <a:t>Diferencias entre OSPFv2 y OSPFv3</a:t>
            </a:r>
            <a:endParaRPr lang="es-ES" dirty="0" smtClean="0">
              <a:solidFill>
                <a:schemeClr val="accent5">
                  <a:lumMod val="75000"/>
                </a:schemeClr>
              </a:solidFill>
              <a:cs typeface="Arial" pitchFamily="34" charset="0"/>
            </a:endParaRPr>
          </a:p>
        </p:txBody>
      </p:sp>
      <p:pic>
        <p:nvPicPr>
          <p:cNvPr id="37890" name="Picture 2"/>
          <p:cNvPicPr>
            <a:picLocks noChangeAspect="1" noChangeArrowheads="1"/>
          </p:cNvPicPr>
          <p:nvPr/>
        </p:nvPicPr>
        <p:blipFill>
          <a:blip r:embed="rId3"/>
          <a:stretch>
            <a:fillRect/>
          </a:stretch>
        </p:blipFill>
        <p:spPr bwMode="auto">
          <a:xfrm>
            <a:off x="723901" y="1359487"/>
            <a:ext cx="6960054" cy="490289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607360156"/>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3"/>
          <a:stretch>
            <a:fillRect/>
          </a:stretch>
        </p:blipFill>
        <p:spPr bwMode="auto">
          <a:xfrm>
            <a:off x="1469909" y="1457324"/>
            <a:ext cx="5616353" cy="439070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dirty="0" smtClean="0">
                <a:solidFill>
                  <a:srgbClr val="708CA1"/>
                </a:solidFill>
                <a:latin typeface="Arial"/>
              </a:rPr>
              <a:t>Comparación de los protocolos OSPFv2 y OSPFv3</a:t>
            </a:r>
            <a:br>
              <a:rPr lang="es-ES" sz="1800" b="1" i="0" dirty="0" smtClean="0">
                <a:solidFill>
                  <a:srgbClr val="708CA1"/>
                </a:solidFill>
                <a:latin typeface="Arial"/>
              </a:rPr>
            </a:br>
            <a:r>
              <a:rPr lang="es-ES" sz="3200" b="1" i="0" dirty="0" smtClean="0">
                <a:solidFill>
                  <a:srgbClr val="708CA1"/>
                </a:solidFill>
                <a:latin typeface="Arial"/>
              </a:rPr>
              <a:t>Direcciones link-local</a:t>
            </a:r>
            <a:endParaRPr lang="es-ES" dirty="0" smtClean="0">
              <a:solidFill>
                <a:schemeClr val="accent5">
                  <a:lumMod val="75000"/>
                </a:schemeClr>
              </a:solidFill>
              <a:cs typeface="Arial" pitchFamily="34" charset="0"/>
            </a:endParaRPr>
          </a:p>
        </p:txBody>
      </p:sp>
      <p:sp>
        <p:nvSpPr>
          <p:cNvPr id="2" name="TextBox 1"/>
          <p:cNvSpPr txBox="1"/>
          <p:nvPr/>
        </p:nvSpPr>
        <p:spPr>
          <a:xfrm>
            <a:off x="1103086" y="5733140"/>
            <a:ext cx="7300685" cy="646331"/>
          </a:xfrm>
          <a:prstGeom prst="rect">
            <a:avLst/>
          </a:prstGeom>
          <a:noFill/>
        </p:spPr>
        <p:txBody>
          <a:bodyPr wrap="square" rtlCol="0">
            <a:spAutoFit/>
          </a:bodyPr>
          <a:lstStyle/>
          <a:p>
            <a:pPr algn="l">
              <a:buNone/>
            </a:pPr>
            <a:r>
              <a:rPr lang="es-ES" sz="2000" b="0" i="0" dirty="0" smtClean="0">
                <a:solidFill>
                  <a:schemeClr val="tx1"/>
                </a:solidFill>
                <a:latin typeface="Arial"/>
                <a:ea typeface="+mn-ea"/>
                <a:cs typeface="+mn-cs"/>
              </a:rPr>
              <a:t>La dirección FF02::5 es la dirección de todos los routers OSPF.</a:t>
            </a:r>
          </a:p>
          <a:p>
            <a:pPr algn="l">
              <a:buNone/>
            </a:pPr>
            <a:r>
              <a:rPr lang="es-ES" sz="2000" b="0" i="0" dirty="0" smtClean="0">
                <a:solidFill>
                  <a:schemeClr val="tx1"/>
                </a:solidFill>
                <a:latin typeface="Arial"/>
                <a:ea typeface="+mn-ea"/>
                <a:cs typeface="+mn-cs"/>
              </a:rPr>
              <a:t>FF02::6 es la dirección de multidifusión de DR/BDR.</a:t>
            </a:r>
            <a:endParaRPr lang="es-ES" sz="2000" b="0" i="0" dirty="0">
              <a:solidFill>
                <a:schemeClr val="tx1"/>
              </a:solidFill>
              <a:latin typeface="Arial"/>
              <a:ea typeface="+mn-ea"/>
              <a:cs typeface="+mn-cs"/>
            </a:endParaRPr>
          </a:p>
        </p:txBody>
      </p:sp>
    </p:spTree>
    <p:extLst>
      <p:ext uri="{BB962C8B-B14F-4D97-AF65-F5344CB8AC3E}">
        <p14:creationId xmlns="" xmlns:p14="http://schemas.microsoft.com/office/powerpoint/2010/main" val="1968663770"/>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Configuración de OSPFv3</a:t>
            </a:r>
            <a:br>
              <a:rPr lang="es-ES" sz="1800" b="1" i="0" smtClean="0">
                <a:solidFill>
                  <a:srgbClr val="708CA1"/>
                </a:solidFill>
                <a:latin typeface="Arial"/>
              </a:rPr>
            </a:br>
            <a:r>
              <a:rPr lang="es-ES" sz="3200" b="1" i="0" smtClean="0">
                <a:solidFill>
                  <a:srgbClr val="708CA1"/>
                </a:solidFill>
                <a:latin typeface="Arial"/>
              </a:rPr>
              <a:t>Topología de la red OSPFv3</a:t>
            </a:r>
            <a:endParaRPr lang="es-ES" smtClean="0">
              <a:solidFill>
                <a:schemeClr val="accent5">
                  <a:lumMod val="75000"/>
                </a:schemeClr>
              </a:solidFill>
              <a:cs typeface="Arial" pitchFamily="34" charset="0"/>
            </a:endParaRPr>
          </a:p>
        </p:txBody>
      </p:sp>
      <p:pic>
        <p:nvPicPr>
          <p:cNvPr id="39938" name="Picture 2"/>
          <p:cNvPicPr>
            <a:picLocks noChangeAspect="1" noChangeArrowheads="1"/>
          </p:cNvPicPr>
          <p:nvPr/>
        </p:nvPicPr>
        <p:blipFill>
          <a:blip r:embed="rId3"/>
          <a:stretch>
            <a:fillRect/>
          </a:stretch>
        </p:blipFill>
        <p:spPr bwMode="auto">
          <a:xfrm>
            <a:off x="1407562" y="1571625"/>
            <a:ext cx="5848358" cy="480014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675568967"/>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898525"/>
            <a:ext cx="8456613" cy="871538"/>
          </a:xfrm>
        </p:spPr>
        <p:txBody>
          <a:bodyPr/>
          <a:lstStyle/>
          <a:p>
            <a:pPr algn="l" defTabSz="814365">
              <a:spcBef>
                <a:spcPct val="0"/>
              </a:spcBef>
              <a:spcAft>
                <a:spcPct val="0"/>
              </a:spcAft>
              <a:buNone/>
            </a:pPr>
            <a:r>
              <a:rPr lang="es-ES" sz="1800" b="1" i="0" smtClean="0">
                <a:solidFill>
                  <a:srgbClr val="708CA1"/>
                </a:solidFill>
                <a:latin typeface="Arial"/>
              </a:rPr>
              <a:t>Configuración de OSPFv3</a:t>
            </a:r>
            <a:br>
              <a:rPr lang="es-ES" sz="1800" b="1" i="0" smtClean="0">
                <a:solidFill>
                  <a:srgbClr val="708CA1"/>
                </a:solidFill>
                <a:latin typeface="Arial"/>
              </a:rPr>
            </a:br>
            <a:r>
              <a:rPr lang="es-ES" sz="3200" b="1" i="0" smtClean="0">
                <a:solidFill>
                  <a:srgbClr val="708CA1"/>
                </a:solidFill>
                <a:latin typeface="Arial"/>
              </a:rPr>
              <a:t>Direcciones </a:t>
            </a:r>
            <a:br>
              <a:rPr lang="es-ES" sz="3200" b="1" i="0" smtClean="0">
                <a:solidFill>
                  <a:srgbClr val="708CA1"/>
                </a:solidFill>
                <a:latin typeface="Arial"/>
              </a:rPr>
            </a:br>
            <a:r>
              <a:rPr lang="es-ES" sz="3200" b="1" i="0" smtClean="0">
                <a:solidFill>
                  <a:srgbClr val="708CA1"/>
                </a:solidFill>
                <a:latin typeface="Arial"/>
              </a:rPr>
              <a:t>link-local</a:t>
            </a:r>
            <a:endParaRPr lang="es-ES" smtClean="0">
              <a:solidFill>
                <a:schemeClr val="accent5">
                  <a:lumMod val="75000"/>
                </a:schemeClr>
              </a:solidFill>
              <a:cs typeface="Arial" pitchFamily="34" charset="0"/>
            </a:endParaRPr>
          </a:p>
        </p:txBody>
      </p:sp>
      <p:pic>
        <p:nvPicPr>
          <p:cNvPr id="40962" name="Picture 2"/>
          <p:cNvPicPr>
            <a:picLocks noChangeAspect="1" noChangeArrowheads="1"/>
          </p:cNvPicPr>
          <p:nvPr/>
        </p:nvPicPr>
        <p:blipFill>
          <a:blip r:embed="rId3">
            <a:extLst>
              <a:ext uri="{28A0092B-C50C-407E-A947-70E740481C1C}">
                <a14:useLocalDpi xmlns="" xmlns:a14="http://schemas.microsoft.com/office/drawing/2010/main" val="0"/>
              </a:ext>
            </a:extLst>
          </a:blip>
          <a:srcRect b="4725"/>
          <a:stretch>
            <a:fillRect/>
          </a:stretch>
        </p:blipFill>
        <p:spPr bwMode="auto">
          <a:xfrm>
            <a:off x="3701143" y="424295"/>
            <a:ext cx="5324929" cy="296660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Rectangle 1"/>
          <p:cNvSpPr/>
          <p:nvPr/>
        </p:nvSpPr>
        <p:spPr>
          <a:xfrm>
            <a:off x="478971" y="3442774"/>
            <a:ext cx="8157029" cy="2613023"/>
          </a:xfrm>
          <a:prstGeom prst="rect">
            <a:avLst/>
          </a:prstGeom>
        </p:spPr>
        <p:txBody>
          <a:bodyPr wrap="square">
            <a:spAutoFit/>
          </a:bodyPr>
          <a:lstStyle/>
          <a:p>
            <a:pPr marL="342900" indent="-342900" algn="l">
              <a:buFont typeface="Wingdings"/>
              <a:buChar char="§"/>
            </a:pPr>
            <a:r>
              <a:rPr lang="es-ES" sz="1800" b="0" i="0" dirty="0" smtClean="0">
                <a:solidFill>
                  <a:schemeClr val="tx1"/>
                </a:solidFill>
                <a:latin typeface="Arial"/>
              </a:rPr>
              <a:t>Las direcciones link-local se crean automáticamente cuando se asigna una dirección IPv6 de unidifusión global a la interfaz (obligatorio).</a:t>
            </a:r>
          </a:p>
          <a:p>
            <a:pPr marL="342900" indent="-342900" algn="l">
              <a:buFont typeface="Wingdings"/>
              <a:buChar char="§"/>
            </a:pPr>
            <a:r>
              <a:rPr lang="es-ES" sz="1800" b="0" i="0" dirty="0" smtClean="0">
                <a:solidFill>
                  <a:schemeClr val="tx1"/>
                </a:solidFill>
                <a:latin typeface="Arial"/>
              </a:rPr>
              <a:t>No se requieren direcciones de unidifusión global. </a:t>
            </a:r>
          </a:p>
          <a:p>
            <a:pPr marL="342900" indent="-342900" algn="l">
              <a:buFont typeface="Wingdings"/>
              <a:buChar char="§"/>
            </a:pPr>
            <a:r>
              <a:rPr lang="es-ES" sz="1800" b="0" i="0" dirty="0" smtClean="0">
                <a:solidFill>
                  <a:schemeClr val="tx1"/>
                </a:solidFill>
                <a:latin typeface="Arial"/>
              </a:rPr>
              <a:t>Los </a:t>
            </a:r>
            <a:r>
              <a:rPr lang="es-ES" sz="1800" b="0" i="0" dirty="0" err="1" smtClean="0">
                <a:solidFill>
                  <a:schemeClr val="tx1"/>
                </a:solidFill>
                <a:latin typeface="Arial"/>
              </a:rPr>
              <a:t>routers</a:t>
            </a:r>
            <a:r>
              <a:rPr lang="es-ES" sz="1800" b="0" i="0" dirty="0" smtClean="0">
                <a:solidFill>
                  <a:schemeClr val="tx1"/>
                </a:solidFill>
                <a:latin typeface="Arial"/>
              </a:rPr>
              <a:t> Cisco crean la dirección link-local con el prefijo FE80::/10 y el proceso EUI-64, a menos que el </a:t>
            </a:r>
            <a:r>
              <a:rPr lang="es-ES" sz="1800" b="0" i="0" dirty="0" err="1" smtClean="0">
                <a:solidFill>
                  <a:schemeClr val="tx1"/>
                </a:solidFill>
                <a:latin typeface="Arial"/>
              </a:rPr>
              <a:t>router</a:t>
            </a:r>
            <a:r>
              <a:rPr lang="es-ES" sz="1800" b="0" i="0" dirty="0" smtClean="0">
                <a:solidFill>
                  <a:schemeClr val="tx1"/>
                </a:solidFill>
                <a:latin typeface="Arial"/>
              </a:rPr>
              <a:t> se configure manualmente. </a:t>
            </a:r>
            <a:endParaRPr lang="es-ES" sz="1800" dirty="0" smtClean="0"/>
          </a:p>
          <a:p>
            <a:pPr marL="342900" indent="-342900" algn="l">
              <a:buFont typeface="Wingdings"/>
              <a:buChar char="§"/>
            </a:pPr>
            <a:r>
              <a:rPr lang="es-ES" sz="1800" b="0" i="0" dirty="0" smtClean="0">
                <a:solidFill>
                  <a:schemeClr val="tx1"/>
                </a:solidFill>
                <a:latin typeface="Arial"/>
              </a:rPr>
              <a:t>EUI-64 implica usar la dirección MAC de Ethernet de 48 bits, insertar FFFE en el medio e invertir el séptimo bit. Para las interfaces seriales, Cisco usa la dirección MAC de una interfaz Ethernet. </a:t>
            </a:r>
            <a:endParaRPr lang="es-ES" sz="1800" dirty="0" smtClean="0"/>
          </a:p>
          <a:p>
            <a:pPr marL="342900" indent="-342900" algn="l">
              <a:buFont typeface="Wingdings"/>
              <a:buChar char="§"/>
            </a:pPr>
            <a:r>
              <a:rPr lang="es-ES" sz="1800" b="0" i="0" dirty="0" smtClean="0">
                <a:solidFill>
                  <a:schemeClr val="tx1"/>
                </a:solidFill>
                <a:latin typeface="Arial"/>
              </a:rPr>
              <a:t>Observe en la ilustración que las tres interfaces usan la misma dirección link-local</a:t>
            </a:r>
            <a:r>
              <a:rPr lang="es-ES" sz="2000" b="0" i="0" dirty="0" smtClean="0">
                <a:solidFill>
                  <a:schemeClr val="tx1"/>
                </a:solidFill>
                <a:latin typeface="Arial"/>
              </a:rPr>
              <a:t>.</a:t>
            </a:r>
            <a:endParaRPr lang="es-ES" sz="2000" b="0" i="0" dirty="0">
              <a:solidFill>
                <a:schemeClr val="tx1"/>
              </a:solidFill>
              <a:latin typeface="Arial"/>
            </a:endParaRPr>
          </a:p>
        </p:txBody>
      </p:sp>
    </p:spTree>
    <p:extLst>
      <p:ext uri="{BB962C8B-B14F-4D97-AF65-F5344CB8AC3E}">
        <p14:creationId xmlns="" xmlns:p14="http://schemas.microsoft.com/office/powerpoint/2010/main" val="3208229066"/>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593725"/>
            <a:ext cx="8456613" cy="871538"/>
          </a:xfrm>
        </p:spPr>
        <p:txBody>
          <a:bodyPr/>
          <a:lstStyle/>
          <a:p>
            <a:pPr algn="l" defTabSz="814365">
              <a:spcBef>
                <a:spcPct val="0"/>
              </a:spcBef>
              <a:spcAft>
                <a:spcPct val="0"/>
              </a:spcAft>
              <a:buNone/>
            </a:pPr>
            <a:r>
              <a:rPr lang="es-ES" sz="1800" b="1" i="0" smtClean="0">
                <a:solidFill>
                  <a:srgbClr val="708CA1"/>
                </a:solidFill>
                <a:latin typeface="Arial"/>
              </a:rPr>
              <a:t>Configuración de OSPFv3</a:t>
            </a:r>
            <a:br>
              <a:rPr lang="es-ES" sz="1800" b="1" i="0" smtClean="0">
                <a:solidFill>
                  <a:srgbClr val="708CA1"/>
                </a:solidFill>
                <a:latin typeface="Arial"/>
              </a:rPr>
            </a:br>
            <a:r>
              <a:rPr lang="es-ES" sz="3200" b="1" i="0" smtClean="0">
                <a:solidFill>
                  <a:srgbClr val="708CA1"/>
                </a:solidFill>
                <a:latin typeface="Arial"/>
              </a:rPr>
              <a:t>Asignación de direcciones link-local</a:t>
            </a:r>
            <a:endParaRPr lang="es-ES" smtClean="0">
              <a:solidFill>
                <a:schemeClr val="accent5">
                  <a:lumMod val="75000"/>
                </a:schemeClr>
              </a:solidFill>
              <a:cs typeface="Arial" pitchFamily="34" charset="0"/>
            </a:endParaRPr>
          </a:p>
        </p:txBody>
      </p:sp>
      <p:pic>
        <p:nvPicPr>
          <p:cNvPr id="4198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80332" y="1671185"/>
            <a:ext cx="5380598" cy="34523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987" name="Picture 3"/>
          <p:cNvPicPr>
            <a:picLocks noChangeAspect="1" noChangeArrowheads="1"/>
          </p:cNvPicPr>
          <p:nvPr/>
        </p:nvPicPr>
        <p:blipFill rotWithShape="1">
          <a:blip r:embed="rId4">
            <a:extLst>
              <a:ext uri="{28A0092B-C50C-407E-A947-70E740481C1C}">
                <a14:useLocalDpi xmlns="" xmlns:a14="http://schemas.microsoft.com/office/drawing/2010/main" val="0"/>
              </a:ext>
            </a:extLst>
          </a:blip>
          <a:srcRect l="3672" t="7863"/>
          <a:stretch/>
        </p:blipFill>
        <p:spPr bwMode="auto">
          <a:xfrm>
            <a:off x="4034972" y="3802742"/>
            <a:ext cx="4765476" cy="279766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Box 2"/>
          <p:cNvSpPr txBox="1"/>
          <p:nvPr/>
        </p:nvSpPr>
        <p:spPr>
          <a:xfrm>
            <a:off x="6110513" y="1671859"/>
            <a:ext cx="2467429" cy="1754326"/>
          </a:xfrm>
          <a:prstGeom prst="rect">
            <a:avLst/>
          </a:prstGeom>
          <a:noFill/>
        </p:spPr>
        <p:txBody>
          <a:bodyPr wrap="square" rtlCol="0">
            <a:spAutoFit/>
          </a:bodyPr>
          <a:lstStyle/>
          <a:p>
            <a:pPr algn="l">
              <a:buNone/>
            </a:pPr>
            <a:r>
              <a:rPr lang="es-ES" sz="2000" b="0" i="0" dirty="0" smtClean="0">
                <a:solidFill>
                  <a:schemeClr val="tx1"/>
                </a:solidFill>
                <a:latin typeface="Arial"/>
              </a:rPr>
              <a:t>La configuración de la dirección link-local permite crear una dirección reconocible y más fácil de recordar.</a:t>
            </a:r>
            <a:endParaRPr lang="es-ES" sz="2000" dirty="0"/>
          </a:p>
        </p:txBody>
      </p:sp>
    </p:spTree>
    <p:extLst>
      <p:ext uri="{BB962C8B-B14F-4D97-AF65-F5344CB8AC3E}">
        <p14:creationId xmlns="" xmlns:p14="http://schemas.microsoft.com/office/powerpoint/2010/main" val="850063886"/>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593725"/>
            <a:ext cx="8456613" cy="871538"/>
          </a:xfrm>
        </p:spPr>
        <p:txBody>
          <a:bodyPr/>
          <a:lstStyle/>
          <a:p>
            <a:pPr algn="l" defTabSz="814365">
              <a:spcBef>
                <a:spcPct val="0"/>
              </a:spcBef>
              <a:spcAft>
                <a:spcPct val="0"/>
              </a:spcAft>
              <a:buNone/>
            </a:pPr>
            <a:r>
              <a:rPr lang="es-ES" sz="1800" b="1" i="0" smtClean="0">
                <a:solidFill>
                  <a:srgbClr val="708CA1"/>
                </a:solidFill>
                <a:latin typeface="Arial"/>
              </a:rPr>
              <a:t>Configuración de OSPFv3</a:t>
            </a:r>
            <a:br>
              <a:rPr lang="es-ES" sz="1800" b="1" i="0" smtClean="0">
                <a:solidFill>
                  <a:srgbClr val="708CA1"/>
                </a:solidFill>
                <a:latin typeface="Arial"/>
              </a:rPr>
            </a:br>
            <a:r>
              <a:rPr lang="es-ES" sz="3200" b="1" i="0" smtClean="0">
                <a:solidFill>
                  <a:srgbClr val="708CA1"/>
                </a:solidFill>
                <a:latin typeface="Arial"/>
              </a:rPr>
              <a:t>Configuración de la ID del router OSPFv3</a:t>
            </a:r>
            <a:endParaRPr lang="es-ES" smtClean="0">
              <a:solidFill>
                <a:schemeClr val="accent5">
                  <a:lumMod val="75000"/>
                </a:schemeClr>
              </a:solidFill>
              <a:cs typeface="Arial" pitchFamily="34" charset="0"/>
            </a:endParaRPr>
          </a:p>
        </p:txBody>
      </p:sp>
      <p:pic>
        <p:nvPicPr>
          <p:cNvPr id="43010" name="Picture 2"/>
          <p:cNvPicPr>
            <a:picLocks noChangeAspect="1" noChangeArrowheads="1"/>
          </p:cNvPicPr>
          <p:nvPr/>
        </p:nvPicPr>
        <p:blipFill>
          <a:blip r:embed="rId3"/>
          <a:stretch>
            <a:fillRect/>
          </a:stretch>
        </p:blipFill>
        <p:spPr bwMode="auto">
          <a:xfrm>
            <a:off x="2086882" y="1751096"/>
            <a:ext cx="4879975" cy="445472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49987201"/>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Protocolo OSPF (Open Shortest Path First)</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Evolución de OSPF</a:t>
            </a:r>
            <a:endParaRPr lang="es-ES"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39524" y="1724932"/>
            <a:ext cx="7940675" cy="553811"/>
          </a:xfrm>
        </p:spPr>
        <p:txBody>
          <a:bodyPr/>
          <a:lstStyle/>
          <a:p>
            <a:pPr marL="0" indent="0" algn="ctr" defTabSz="814365">
              <a:spcBef>
                <a:spcPct val="50000"/>
              </a:spcBef>
              <a:spcAft>
                <a:spcPct val="0"/>
              </a:spcAft>
              <a:buNone/>
            </a:pPr>
            <a:r>
              <a:rPr lang="es-ES" sz="2400" b="0" i="0" dirty="0" smtClean="0">
                <a:solidFill>
                  <a:srgbClr val="000000"/>
                </a:solidFill>
                <a:latin typeface="Arial"/>
              </a:rPr>
              <a:t>Protocolos de </a:t>
            </a:r>
            <a:r>
              <a:rPr lang="es-ES" sz="2400" b="0" i="0" dirty="0" err="1" smtClean="0">
                <a:solidFill>
                  <a:srgbClr val="000000"/>
                </a:solidFill>
                <a:latin typeface="Arial"/>
              </a:rPr>
              <a:t>gateway</a:t>
            </a:r>
            <a:r>
              <a:rPr lang="es-ES" sz="2400" b="0" i="0" dirty="0" smtClean="0">
                <a:solidFill>
                  <a:srgbClr val="000000"/>
                </a:solidFill>
                <a:latin typeface="Arial"/>
              </a:rPr>
              <a:t> interior </a:t>
            </a:r>
            <a:endParaRPr lang="es-ES" dirty="0"/>
          </a:p>
        </p:txBody>
      </p:sp>
      <p:pic>
        <p:nvPicPr>
          <p:cNvPr id="2050" name="Picture 2"/>
          <p:cNvPicPr>
            <a:picLocks noChangeAspect="1" noChangeArrowheads="1"/>
          </p:cNvPicPr>
          <p:nvPr/>
        </p:nvPicPr>
        <p:blipFill>
          <a:blip r:embed="rId3"/>
          <a:stretch>
            <a:fillRect/>
          </a:stretch>
        </p:blipFill>
        <p:spPr bwMode="auto">
          <a:xfrm>
            <a:off x="543743" y="2453027"/>
            <a:ext cx="7430046" cy="19700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3" name="Straight Arrow Connector 2"/>
          <p:cNvCxnSpPr/>
          <p:nvPr/>
        </p:nvCxnSpPr>
        <p:spPr bwMode="auto">
          <a:xfrm flipH="1">
            <a:off x="2786743" y="3629798"/>
            <a:ext cx="1175659" cy="158083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 name="TextBox 3"/>
          <p:cNvSpPr txBox="1"/>
          <p:nvPr/>
        </p:nvSpPr>
        <p:spPr>
          <a:xfrm>
            <a:off x="2409371" y="5210629"/>
            <a:ext cx="754743" cy="369332"/>
          </a:xfrm>
          <a:prstGeom prst="rect">
            <a:avLst/>
          </a:prstGeom>
          <a:noFill/>
        </p:spPr>
        <p:txBody>
          <a:bodyPr wrap="square" rtlCol="0">
            <a:spAutoFit/>
          </a:bodyPr>
          <a:lstStyle/>
          <a:p>
            <a:pPr algn="ctr">
              <a:lnSpc>
                <a:spcPct val="90000"/>
              </a:lnSpc>
              <a:buNone/>
            </a:pPr>
            <a:r>
              <a:rPr lang="es-ES" sz="2000" b="0" i="0" smtClean="0">
                <a:solidFill>
                  <a:srgbClr val="FF0000"/>
                </a:solidFill>
                <a:latin typeface="Arial"/>
              </a:rPr>
              <a:t>1988</a:t>
            </a:r>
            <a:endParaRPr lang="es-ES" sz="2000">
              <a:solidFill>
                <a:srgbClr val="FF0000"/>
              </a:solidFill>
            </a:endParaRPr>
          </a:p>
        </p:txBody>
      </p:sp>
      <p:cxnSp>
        <p:nvCxnSpPr>
          <p:cNvPr id="8" name="Straight Arrow Connector 7"/>
          <p:cNvCxnSpPr/>
          <p:nvPr/>
        </p:nvCxnSpPr>
        <p:spPr bwMode="auto">
          <a:xfrm>
            <a:off x="4368800" y="4020457"/>
            <a:ext cx="1074057" cy="11901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5157106" y="4943928"/>
            <a:ext cx="2500994" cy="646331"/>
          </a:xfrm>
          <a:prstGeom prst="rect">
            <a:avLst/>
          </a:prstGeom>
          <a:noFill/>
        </p:spPr>
        <p:txBody>
          <a:bodyPr wrap="square" rtlCol="0">
            <a:spAutoFit/>
          </a:bodyPr>
          <a:lstStyle/>
          <a:p>
            <a:pPr algn="ctr">
              <a:lnSpc>
                <a:spcPct val="90000"/>
              </a:lnSpc>
              <a:buNone/>
            </a:pPr>
            <a:r>
              <a:rPr lang="es-ES" sz="2000" b="0" i="0" dirty="0" smtClean="0">
                <a:solidFill>
                  <a:srgbClr val="FF0000"/>
                </a:solidFill>
                <a:latin typeface="Arial"/>
              </a:rPr>
              <a:t>1989</a:t>
            </a:r>
          </a:p>
          <a:p>
            <a:pPr algn="ctr">
              <a:lnSpc>
                <a:spcPct val="90000"/>
              </a:lnSpc>
              <a:buNone/>
            </a:pPr>
            <a:r>
              <a:rPr lang="es-ES" sz="2000" b="0" i="0" dirty="0" smtClean="0">
                <a:solidFill>
                  <a:srgbClr val="FF0000"/>
                </a:solidFill>
                <a:latin typeface="Arial"/>
              </a:rPr>
              <a:t>Actualizado en 2014</a:t>
            </a:r>
            <a:endParaRPr lang="es-ES" sz="2000" dirty="0">
              <a:solidFill>
                <a:srgbClr val="FF0000"/>
              </a:solidFill>
            </a:endParaRPr>
          </a:p>
        </p:txBody>
      </p:sp>
    </p:spTree>
    <p:extLst>
      <p:ext uri="{BB962C8B-B14F-4D97-AF65-F5344CB8AC3E}">
        <p14:creationId xmlns="" xmlns:p14="http://schemas.microsoft.com/office/powerpoint/2010/main" val="3404542314"/>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593725"/>
            <a:ext cx="8456613" cy="871538"/>
          </a:xfrm>
        </p:spPr>
        <p:txBody>
          <a:bodyPr/>
          <a:lstStyle/>
          <a:p>
            <a:pPr algn="l" defTabSz="814365">
              <a:spcBef>
                <a:spcPct val="0"/>
              </a:spcBef>
              <a:spcAft>
                <a:spcPct val="0"/>
              </a:spcAft>
              <a:buNone/>
            </a:pPr>
            <a:r>
              <a:rPr lang="es-ES" sz="1800" b="1" i="0" smtClean="0">
                <a:solidFill>
                  <a:srgbClr val="708CA1"/>
                </a:solidFill>
                <a:latin typeface="Arial"/>
              </a:rPr>
              <a:t>Configuración de OSPFv3</a:t>
            </a:r>
            <a:br>
              <a:rPr lang="es-ES" sz="1800" b="1" i="0" smtClean="0">
                <a:solidFill>
                  <a:srgbClr val="708CA1"/>
                </a:solidFill>
                <a:latin typeface="Arial"/>
              </a:rPr>
            </a:br>
            <a:r>
              <a:rPr lang="es-ES" sz="3200" b="1" i="0" smtClean="0">
                <a:solidFill>
                  <a:srgbClr val="708CA1"/>
                </a:solidFill>
                <a:latin typeface="Arial"/>
              </a:rPr>
              <a:t>Configuración de la ID del router OSPFv3</a:t>
            </a:r>
            <a:endParaRPr lang="es-ES" smtClean="0">
              <a:solidFill>
                <a:schemeClr val="accent5">
                  <a:lumMod val="75000"/>
                </a:schemeClr>
              </a:solidFill>
              <a:cs typeface="Arial" pitchFamily="34" charset="0"/>
            </a:endParaRPr>
          </a:p>
        </p:txBody>
      </p:sp>
      <p:pic>
        <p:nvPicPr>
          <p:cNvPr id="44034" name="Picture 2"/>
          <p:cNvPicPr>
            <a:picLocks noChangeAspect="1" noChangeArrowheads="1"/>
          </p:cNvPicPr>
          <p:nvPr/>
        </p:nvPicPr>
        <p:blipFill>
          <a:blip r:embed="rId3"/>
          <a:stretch>
            <a:fillRect/>
          </a:stretch>
        </p:blipFill>
        <p:spPr bwMode="auto">
          <a:xfrm>
            <a:off x="1494971" y="1614039"/>
            <a:ext cx="5715681" cy="487585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945085819"/>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593725"/>
            <a:ext cx="8456613" cy="871538"/>
          </a:xfrm>
        </p:spPr>
        <p:txBody>
          <a:bodyPr/>
          <a:lstStyle/>
          <a:p>
            <a:pPr algn="l" defTabSz="814365">
              <a:spcBef>
                <a:spcPct val="0"/>
              </a:spcBef>
              <a:spcAft>
                <a:spcPct val="0"/>
              </a:spcAft>
              <a:buNone/>
            </a:pPr>
            <a:r>
              <a:rPr lang="es-ES" sz="1800" b="1" i="0" smtClean="0">
                <a:solidFill>
                  <a:srgbClr val="708CA1"/>
                </a:solidFill>
                <a:latin typeface="Arial"/>
              </a:rPr>
              <a:t>Configuración de OSPFv3</a:t>
            </a:r>
            <a:br>
              <a:rPr lang="es-ES" sz="1800" b="1" i="0" smtClean="0">
                <a:solidFill>
                  <a:srgbClr val="708CA1"/>
                </a:solidFill>
                <a:latin typeface="Arial"/>
              </a:rPr>
            </a:br>
            <a:r>
              <a:rPr lang="es-ES" sz="3200" b="1" i="0" smtClean="0">
                <a:solidFill>
                  <a:srgbClr val="708CA1"/>
                </a:solidFill>
                <a:latin typeface="Arial"/>
              </a:rPr>
              <a:t>Modificación de una ID de router OSPFv3</a:t>
            </a:r>
            <a:endParaRPr lang="es-ES" smtClean="0">
              <a:solidFill>
                <a:schemeClr val="accent5">
                  <a:lumMod val="75000"/>
                </a:schemeClr>
              </a:solidFill>
              <a:cs typeface="Arial" pitchFamily="34" charset="0"/>
            </a:endParaRPr>
          </a:p>
        </p:txBody>
      </p:sp>
      <p:pic>
        <p:nvPicPr>
          <p:cNvPr id="45058"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54038" y="1687060"/>
            <a:ext cx="4581525" cy="24098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5059"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962400" y="3954594"/>
            <a:ext cx="4965473" cy="244734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016161157"/>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Configuración de OSPFv3</a:t>
            </a:r>
            <a:br>
              <a:rPr lang="es-ES" sz="1800" b="1" i="0" smtClean="0">
                <a:solidFill>
                  <a:srgbClr val="708CA1"/>
                </a:solidFill>
                <a:latin typeface="Arial"/>
              </a:rPr>
            </a:br>
            <a:r>
              <a:rPr lang="es-ES" sz="3200" b="1" i="0" smtClean="0">
                <a:solidFill>
                  <a:srgbClr val="708CA1"/>
                </a:solidFill>
                <a:latin typeface="Arial"/>
              </a:rPr>
              <a:t>Habilitación de OSPFv3 en las interfaces</a:t>
            </a:r>
            <a:endParaRPr lang="es-ES" smtClean="0">
              <a:solidFill>
                <a:schemeClr val="accent5">
                  <a:lumMod val="75000"/>
                </a:schemeClr>
              </a:solidFill>
              <a:cs typeface="Arial" pitchFamily="34" charset="0"/>
            </a:endParaRPr>
          </a:p>
        </p:txBody>
      </p:sp>
      <p:pic>
        <p:nvPicPr>
          <p:cNvPr id="46082" name="Picture 2"/>
          <p:cNvPicPr>
            <a:picLocks noChangeAspect="1" noChangeArrowheads="1"/>
          </p:cNvPicPr>
          <p:nvPr/>
        </p:nvPicPr>
        <p:blipFill rotWithShape="1">
          <a:blip r:embed="rId3">
            <a:extLst>
              <a:ext uri="{28A0092B-C50C-407E-A947-70E740481C1C}">
                <a14:useLocalDpi xmlns="" xmlns:a14="http://schemas.microsoft.com/office/drawing/2010/main" val="0"/>
              </a:ext>
            </a:extLst>
          </a:blip>
          <a:srcRect t="17203"/>
          <a:stretch/>
        </p:blipFill>
        <p:spPr bwMode="auto">
          <a:xfrm>
            <a:off x="1378437" y="2772229"/>
            <a:ext cx="5849677" cy="3802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Rectangle 1"/>
          <p:cNvSpPr/>
          <p:nvPr/>
        </p:nvSpPr>
        <p:spPr>
          <a:xfrm>
            <a:off x="798286" y="1371603"/>
            <a:ext cx="7823199" cy="1421928"/>
          </a:xfrm>
          <a:prstGeom prst="rect">
            <a:avLst/>
          </a:prstGeom>
        </p:spPr>
        <p:txBody>
          <a:bodyPr wrap="square">
            <a:spAutoFit/>
          </a:bodyPr>
          <a:lstStyle/>
          <a:p>
            <a:pPr algn="l">
              <a:buNone/>
            </a:pPr>
            <a:r>
              <a:rPr lang="es-ES" sz="2400" b="0" i="0" dirty="0" smtClean="0">
                <a:solidFill>
                  <a:schemeClr val="tx1"/>
                </a:solidFill>
                <a:latin typeface="Arial"/>
                <a:ea typeface="+mn-ea"/>
                <a:cs typeface="+mn-cs"/>
              </a:rPr>
              <a:t>En lugar de usar el comando</a:t>
            </a:r>
            <a:r>
              <a:rPr lang="es-ES" sz="2400" b="1" i="0" dirty="0" smtClean="0">
                <a:solidFill>
                  <a:schemeClr val="tx1"/>
                </a:solidFill>
                <a:latin typeface="Arial"/>
                <a:ea typeface="+mn-ea"/>
                <a:cs typeface="+mn-cs"/>
              </a:rPr>
              <a:t> network </a:t>
            </a:r>
            <a:r>
              <a:rPr lang="es-ES" sz="2400" b="0" i="0" dirty="0" smtClean="0">
                <a:solidFill>
                  <a:schemeClr val="tx1"/>
                </a:solidFill>
                <a:latin typeface="Arial"/>
                <a:ea typeface="+mn-ea"/>
                <a:cs typeface="+mn-cs"/>
              </a:rPr>
              <a:t>del modo de configuración del router para especificar las direcciones de interfaz que coinciden, OSPFv3 se configura directamente en la interfaz.</a:t>
            </a:r>
            <a:endParaRPr lang="es-ES" sz="2400" b="0" i="0" dirty="0">
              <a:solidFill>
                <a:schemeClr val="tx1"/>
              </a:solidFill>
              <a:latin typeface="Arial"/>
              <a:ea typeface="+mn-ea"/>
              <a:cs typeface="+mn-cs"/>
            </a:endParaRPr>
          </a:p>
        </p:txBody>
      </p:sp>
    </p:spTree>
    <p:extLst>
      <p:ext uri="{BB962C8B-B14F-4D97-AF65-F5344CB8AC3E}">
        <p14:creationId xmlns="" xmlns:p14="http://schemas.microsoft.com/office/powerpoint/2010/main" val="3581053464"/>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7715" y="622751"/>
            <a:ext cx="8824686" cy="871538"/>
          </a:xfrm>
        </p:spPr>
        <p:txBody>
          <a:bodyPr/>
          <a:lstStyle/>
          <a:p>
            <a:pPr algn="l" defTabSz="814365">
              <a:spcBef>
                <a:spcPct val="0"/>
              </a:spcBef>
              <a:spcAft>
                <a:spcPct val="0"/>
              </a:spcAft>
              <a:buNone/>
            </a:pPr>
            <a:r>
              <a:rPr lang="es-ES" sz="1600" b="1" i="0" dirty="0" smtClean="0">
                <a:solidFill>
                  <a:srgbClr val="708CA1"/>
                </a:solidFill>
                <a:latin typeface="Arial"/>
              </a:rPr>
              <a:t>Verificación de OSPFv3</a:t>
            </a:r>
            <a:r>
              <a:rPr lang="es-ES" sz="1800" b="1" i="0" dirty="0" smtClean="0">
                <a:solidFill>
                  <a:srgbClr val="708CA1"/>
                </a:solidFill>
                <a:latin typeface="Arial"/>
              </a:rPr>
              <a:t/>
            </a:r>
            <a:br>
              <a:rPr lang="es-ES" sz="1800" b="1" i="0" dirty="0" smtClean="0">
                <a:solidFill>
                  <a:srgbClr val="708CA1"/>
                </a:solidFill>
                <a:latin typeface="Arial"/>
              </a:rPr>
            </a:br>
            <a:r>
              <a:rPr lang="es-ES" sz="3000" b="1" i="0" dirty="0" smtClean="0">
                <a:solidFill>
                  <a:srgbClr val="708CA1"/>
                </a:solidFill>
                <a:latin typeface="Arial"/>
              </a:rPr>
              <a:t>Verificación de vecinos OSPFv3 y de la configuración del protocolo OSPFv3</a:t>
            </a:r>
            <a:endParaRPr lang="es-ES" sz="3000" dirty="0" smtClean="0">
              <a:solidFill>
                <a:schemeClr val="accent5">
                  <a:lumMod val="75000"/>
                </a:schemeClr>
              </a:solidFill>
              <a:cs typeface="Arial" pitchFamily="34" charset="0"/>
            </a:endParaRPr>
          </a:p>
        </p:txBody>
      </p:sp>
      <p:pic>
        <p:nvPicPr>
          <p:cNvPr id="4710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51026" y="1720143"/>
            <a:ext cx="5670977" cy="216094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7107"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915887" y="3724973"/>
            <a:ext cx="5341256" cy="299110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66423047"/>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7715" y="492125"/>
            <a:ext cx="8824686" cy="871538"/>
          </a:xfrm>
        </p:spPr>
        <p:txBody>
          <a:bodyPr/>
          <a:lstStyle/>
          <a:p>
            <a:pPr algn="l" defTabSz="814365">
              <a:spcBef>
                <a:spcPct val="0"/>
              </a:spcBef>
              <a:spcAft>
                <a:spcPct val="0"/>
              </a:spcAft>
              <a:buNone/>
            </a:pPr>
            <a:r>
              <a:rPr lang="es-ES" sz="1800" b="1" i="0" smtClean="0">
                <a:solidFill>
                  <a:srgbClr val="708CA1"/>
                </a:solidFill>
                <a:latin typeface="Arial"/>
              </a:rPr>
              <a:t>Verificación de OSPFv3</a:t>
            </a:r>
            <a:br>
              <a:rPr lang="es-ES" sz="1800" b="1" i="0" smtClean="0">
                <a:solidFill>
                  <a:srgbClr val="708CA1"/>
                </a:solidFill>
                <a:latin typeface="Arial"/>
              </a:rPr>
            </a:br>
            <a:r>
              <a:rPr lang="es-ES" sz="3200" b="1" i="0" smtClean="0">
                <a:solidFill>
                  <a:srgbClr val="708CA1"/>
                </a:solidFill>
                <a:latin typeface="Arial"/>
              </a:rPr>
              <a:t>Verificación de las interfaces OSPFv3</a:t>
            </a:r>
            <a:endParaRPr lang="es-ES" smtClean="0">
              <a:solidFill>
                <a:schemeClr val="accent5">
                  <a:lumMod val="75000"/>
                </a:schemeClr>
              </a:solidFill>
              <a:cs typeface="Arial" pitchFamily="34" charset="0"/>
            </a:endParaRPr>
          </a:p>
        </p:txBody>
      </p:sp>
      <p:pic>
        <p:nvPicPr>
          <p:cNvPr id="4813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47504" y="2026521"/>
            <a:ext cx="7214669" cy="21245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782824736"/>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7715" y="492125"/>
            <a:ext cx="8824686" cy="871538"/>
          </a:xfrm>
        </p:spPr>
        <p:txBody>
          <a:bodyPr/>
          <a:lstStyle/>
          <a:p>
            <a:pPr algn="l" defTabSz="814365">
              <a:spcBef>
                <a:spcPct val="0"/>
              </a:spcBef>
              <a:spcAft>
                <a:spcPct val="0"/>
              </a:spcAft>
              <a:buNone/>
            </a:pPr>
            <a:r>
              <a:rPr lang="es-ES" sz="1800" b="1" i="0" smtClean="0">
                <a:solidFill>
                  <a:srgbClr val="708CA1"/>
                </a:solidFill>
                <a:latin typeface="Arial"/>
              </a:rPr>
              <a:t>Verificación de OSPFv3</a:t>
            </a:r>
            <a:br>
              <a:rPr lang="es-ES" sz="1800" b="1" i="0" smtClean="0">
                <a:solidFill>
                  <a:srgbClr val="708CA1"/>
                </a:solidFill>
                <a:latin typeface="Arial"/>
              </a:rPr>
            </a:br>
            <a:r>
              <a:rPr lang="es-ES" sz="3200" b="1" i="0" smtClean="0">
                <a:solidFill>
                  <a:srgbClr val="708CA1"/>
                </a:solidFill>
                <a:latin typeface="Arial"/>
              </a:rPr>
              <a:t>Verificación de la tabla de routing IPv6</a:t>
            </a:r>
            <a:endParaRPr lang="es-ES" smtClean="0">
              <a:solidFill>
                <a:schemeClr val="accent5">
                  <a:lumMod val="75000"/>
                </a:schemeClr>
              </a:solidFill>
              <a:cs typeface="Arial" pitchFamily="34" charset="0"/>
            </a:endParaRPr>
          </a:p>
        </p:txBody>
      </p:sp>
      <p:pic>
        <p:nvPicPr>
          <p:cNvPr id="49154"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045485" y="1578203"/>
            <a:ext cx="6618057" cy="497780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874635777"/>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es-ES" sz="3200" b="1" i="0" smtClean="0">
                <a:solidFill>
                  <a:srgbClr val="708CA1"/>
                </a:solidFill>
                <a:latin typeface="Arial"/>
                <a:ea typeface="+mj-ea"/>
                <a:cs typeface="+mj-cs"/>
              </a:rPr>
              <a:t>Capítulo 8: Resumen</a:t>
            </a:r>
            <a:endParaRPr lang="es-ES" sz="3200" b="1" i="0">
              <a:solidFill>
                <a:srgbClr val="708CA1"/>
              </a:solidFill>
              <a:latin typeface="Arial"/>
              <a:ea typeface="+mj-ea"/>
              <a:cs typeface="+mj-cs"/>
            </a:endParaRPr>
          </a:p>
        </p:txBody>
      </p:sp>
      <p:sp>
        <p:nvSpPr>
          <p:cNvPr id="52227" name="Content Placeholder 2"/>
          <p:cNvSpPr>
            <a:spLocks noGrp="1"/>
          </p:cNvSpPr>
          <p:nvPr>
            <p:ph idx="1"/>
          </p:nvPr>
        </p:nvSpPr>
        <p:spPr>
          <a:xfrm>
            <a:off x="698500" y="1404711"/>
            <a:ext cx="8184243" cy="5068661"/>
          </a:xfrm>
        </p:spPr>
        <p:txBody>
          <a:bodyPr/>
          <a:lstStyle/>
          <a:p>
            <a:pPr marL="0" indent="0" algn="l" defTabSz="814365">
              <a:spcBef>
                <a:spcPct val="50000"/>
              </a:spcBef>
              <a:spcAft>
                <a:spcPct val="0"/>
              </a:spcAft>
              <a:buNone/>
            </a:pPr>
            <a:r>
              <a:rPr lang="es-ES" sz="2000" b="1" i="0" smtClean="0">
                <a:solidFill>
                  <a:srgbClr val="000000"/>
                </a:solidFill>
                <a:latin typeface="Arial"/>
              </a:rPr>
              <a:t>OSPF:</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Para IPv4 se utiliza OSPFv2. </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Para IPv6 se utiliza OSPFv3.</a:t>
            </a:r>
            <a:endParaRPr lang="es-ES" sz="2000" smtClean="0"/>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Es un protocolo de routing de estado de enlace sin clase con una distancia administrativa predeterminada de 110, y se indica en la tabla de routing con el código de origen de ruta </a:t>
            </a:r>
            <a:r>
              <a:rPr lang="es-ES" sz="2000" b="1" i="0" smtClean="0">
                <a:solidFill>
                  <a:srgbClr val="000000"/>
                </a:solidFill>
                <a:latin typeface="Arial"/>
              </a:rPr>
              <a:t>O</a:t>
            </a:r>
            <a:r>
              <a:rPr lang="es-ES" sz="2000" b="0" i="0" smtClean="0">
                <a:solidFill>
                  <a:srgbClr val="000000"/>
                </a:solidFill>
                <a:latin typeface="Arial"/>
              </a:rPr>
              <a:t>.</a:t>
            </a:r>
            <a:endParaRPr lang="es-ES" sz="2000" smtClean="0"/>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OSPFv2 se habilita con el comando</a:t>
            </a:r>
            <a:r>
              <a:rPr lang="es-ES" sz="2000" b="1" i="0" smtClean="0">
                <a:solidFill>
                  <a:srgbClr val="000000"/>
                </a:solidFill>
                <a:latin typeface="Arial"/>
              </a:rPr>
              <a:t> router ospf </a:t>
            </a:r>
            <a:r>
              <a:rPr lang="es-ES" sz="2000" b="0" i="1" smtClean="0">
                <a:solidFill>
                  <a:srgbClr val="000000"/>
                </a:solidFill>
                <a:latin typeface="Arial"/>
              </a:rPr>
              <a:t>id-proceso</a:t>
            </a:r>
            <a:r>
              <a:rPr lang="es-ES" sz="2000" b="0" i="0" smtClean="0">
                <a:solidFill>
                  <a:srgbClr val="000000"/>
                </a:solidFill>
                <a:latin typeface="Arial"/>
              </a:rPr>
              <a:t> del modo de configuración global. El valor </a:t>
            </a:r>
            <a:r>
              <a:rPr lang="es-ES" sz="2000" b="0" i="1" smtClean="0">
                <a:solidFill>
                  <a:srgbClr val="000000"/>
                </a:solidFill>
                <a:latin typeface="Arial"/>
              </a:rPr>
              <a:t>id-proceso</a:t>
            </a:r>
            <a:r>
              <a:rPr lang="es-ES" sz="2000" b="0" i="0" smtClean="0">
                <a:solidFill>
                  <a:srgbClr val="000000"/>
                </a:solidFill>
                <a:latin typeface="Arial"/>
              </a:rPr>
              <a:t> tiene importancia en el ámbito local, lo que significa que no necesita coincidir con otros routers OSPF para establecer adyacencias con esos vecinos.</a:t>
            </a:r>
            <a:endParaRPr lang="es-ES" sz="2000" smtClean="0"/>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El comando</a:t>
            </a:r>
            <a:r>
              <a:rPr lang="es-ES" sz="2000" b="1" i="0" smtClean="0">
                <a:solidFill>
                  <a:srgbClr val="000000"/>
                </a:solidFill>
                <a:latin typeface="Arial"/>
              </a:rPr>
              <a:t> network</a:t>
            </a:r>
            <a:r>
              <a:rPr lang="es-ES" sz="2000" b="0" i="0" smtClean="0">
                <a:solidFill>
                  <a:srgbClr val="000000"/>
                </a:solidFill>
                <a:latin typeface="Arial"/>
              </a:rPr>
              <a:t> utiliza el valor </a:t>
            </a:r>
            <a:r>
              <a:rPr lang="es-ES" sz="2000" b="0" i="1" smtClean="0">
                <a:solidFill>
                  <a:srgbClr val="000000"/>
                </a:solidFill>
                <a:latin typeface="Arial"/>
              </a:rPr>
              <a:t>máscara-subred</a:t>
            </a:r>
            <a:r>
              <a:rPr lang="es-ES" sz="2000" b="0" i="0" smtClean="0">
                <a:solidFill>
                  <a:srgbClr val="000000"/>
                </a:solidFill>
                <a:latin typeface="Arial"/>
              </a:rPr>
              <a:t>, que es lo inverso a la máscara de subred, y el valor </a:t>
            </a:r>
            <a:r>
              <a:rPr lang="es-ES" sz="2000" b="0" i="1" smtClean="0">
                <a:solidFill>
                  <a:srgbClr val="000000"/>
                </a:solidFill>
                <a:latin typeface="Arial"/>
              </a:rPr>
              <a:t>id-de-área</a:t>
            </a:r>
            <a:r>
              <a:rPr lang="es-ES" sz="2000" b="0" i="0" smtClean="0">
                <a:solidFill>
                  <a:srgbClr val="000000"/>
                </a:solidFill>
                <a:latin typeface="Arial"/>
              </a:rPr>
              <a:t>.</a:t>
            </a:r>
            <a:endParaRPr lang="es-ES" sz="220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es-ES" sz="3200" b="1" i="0" smtClean="0">
                <a:solidFill>
                  <a:srgbClr val="708CA1"/>
                </a:solidFill>
                <a:latin typeface="Arial"/>
                <a:ea typeface="+mj-ea"/>
                <a:cs typeface="+mj-cs"/>
              </a:rPr>
              <a:t>Capítulo 8: Resumen</a:t>
            </a:r>
            <a:endParaRPr lang="es-ES" sz="3200" b="1" i="0">
              <a:solidFill>
                <a:srgbClr val="708CA1"/>
              </a:solidFill>
              <a:latin typeface="Arial"/>
              <a:ea typeface="+mj-ea"/>
              <a:cs typeface="+mj-cs"/>
            </a:endParaRPr>
          </a:p>
        </p:txBody>
      </p:sp>
      <p:sp>
        <p:nvSpPr>
          <p:cNvPr id="52227" name="Content Placeholder 2"/>
          <p:cNvSpPr>
            <a:spLocks noGrp="1"/>
          </p:cNvSpPr>
          <p:nvPr>
            <p:ph idx="1"/>
          </p:nvPr>
        </p:nvSpPr>
        <p:spPr>
          <a:xfrm>
            <a:off x="698500" y="1317625"/>
            <a:ext cx="8184243" cy="5083175"/>
          </a:xfrm>
        </p:spPr>
        <p:txBody>
          <a:bodyPr/>
          <a:lstStyle/>
          <a:p>
            <a:pPr marL="0" indent="0" algn="l" defTabSz="814365">
              <a:spcBef>
                <a:spcPct val="50000"/>
              </a:spcBef>
              <a:spcAft>
                <a:spcPct val="0"/>
              </a:spcAft>
              <a:buNone/>
            </a:pPr>
            <a:r>
              <a:rPr lang="es-ES" sz="1800" b="1" i="0" dirty="0" smtClean="0">
                <a:solidFill>
                  <a:srgbClr val="000000"/>
                </a:solidFill>
                <a:latin typeface="Arial"/>
              </a:rPr>
              <a:t>OSPF:</a:t>
            </a:r>
            <a:endParaRPr lang="es-ES" sz="1800" dirty="0" smtClean="0"/>
          </a:p>
          <a:p>
            <a:pPr marL="236555" indent="-236555" algn="l" defTabSz="814365">
              <a:lnSpc>
                <a:spcPct val="95000"/>
              </a:lnSpc>
              <a:spcBef>
                <a:spcPct val="50000"/>
              </a:spcBef>
              <a:spcAft>
                <a:spcPct val="0"/>
              </a:spcAft>
              <a:buClr>
                <a:srgbClr val="708CA1"/>
              </a:buClr>
              <a:buFont typeface="Wingdings"/>
              <a:buChar char="§"/>
            </a:pPr>
            <a:r>
              <a:rPr lang="es-ES" sz="1800" b="0" i="0" dirty="0" smtClean="0">
                <a:solidFill>
                  <a:srgbClr val="000000"/>
                </a:solidFill>
                <a:latin typeface="Arial"/>
              </a:rPr>
              <a:t>De manera predeterminada, los paquetes de saludo OSPF se envían cada 10 segundos en segmentos de accesos múltiples y punto a punto, y cada 30 segundos en los segmentos NBMA (Frame Relay, X.25, ATM), y OSPF los usa para establecer adyacencias de vecinos. De manera predeterminada, el intervalo muerto es equivalente a cuatro veces el valor del intervalo de saludo.</a:t>
            </a:r>
          </a:p>
          <a:p>
            <a:pPr marL="236555" indent="-236555" algn="l" defTabSz="814365">
              <a:lnSpc>
                <a:spcPct val="95000"/>
              </a:lnSpc>
              <a:spcBef>
                <a:spcPct val="50000"/>
              </a:spcBef>
              <a:spcAft>
                <a:spcPct val="0"/>
              </a:spcAft>
              <a:buClr>
                <a:srgbClr val="708CA1"/>
              </a:buClr>
              <a:buFont typeface="Wingdings"/>
              <a:buChar char="§"/>
            </a:pPr>
            <a:r>
              <a:rPr lang="es-ES" sz="1800" b="0" i="0" dirty="0" smtClean="0">
                <a:solidFill>
                  <a:srgbClr val="000000"/>
                </a:solidFill>
                <a:latin typeface="Arial"/>
              </a:rPr>
              <a:t>Para que los routers establezcan una adyacencia, sus intervalos de saludo, intervalos muertos, tipos de red y máscaras de subred deben coincidir. Use el comando</a:t>
            </a:r>
            <a:r>
              <a:rPr lang="es-ES" sz="1800" b="1" i="0" dirty="0" smtClean="0">
                <a:solidFill>
                  <a:srgbClr val="000000"/>
                </a:solidFill>
                <a:latin typeface="Arial"/>
              </a:rPr>
              <a:t> show ip ospf neighbors</a:t>
            </a:r>
            <a:r>
              <a:rPr lang="es-ES" sz="1800" b="0" i="0" dirty="0" smtClean="0">
                <a:solidFill>
                  <a:srgbClr val="000000"/>
                </a:solidFill>
                <a:latin typeface="Arial"/>
              </a:rPr>
              <a:t> para verificar las adyacencias de OSPF.</a:t>
            </a:r>
          </a:p>
          <a:p>
            <a:pPr marL="236555" indent="-236555" algn="l" defTabSz="814365">
              <a:lnSpc>
                <a:spcPct val="95000"/>
              </a:lnSpc>
              <a:spcBef>
                <a:spcPct val="50000"/>
              </a:spcBef>
              <a:spcAft>
                <a:spcPct val="0"/>
              </a:spcAft>
              <a:buClr>
                <a:srgbClr val="708CA1"/>
              </a:buClr>
              <a:buFont typeface="Wingdings"/>
              <a:buChar char="§"/>
            </a:pPr>
            <a:r>
              <a:rPr lang="es-ES" sz="1800" b="0" i="0" dirty="0" smtClean="0">
                <a:solidFill>
                  <a:srgbClr val="000000"/>
                </a:solidFill>
                <a:latin typeface="Arial"/>
              </a:rPr>
              <a:t>En una red de accesos múltiples, OSPF elige un DR para que funcione como punto de recopilación y distribución de las LSA enviadas y recibidas. Un BDR se elige para cumplir la función del DR en caso de que este falle. Todos los demás routers se conocen como DROthers. Todos los routers envían sus LSA al DR, que luego satura con la LSA todos los demás routers en la red de accesos múltiples.</a:t>
            </a:r>
          </a:p>
          <a:p>
            <a:pPr marL="0" indent="0" algn="l" defTabSz="814365">
              <a:spcBef>
                <a:spcPct val="50000"/>
              </a:spcBef>
              <a:spcAft>
                <a:spcPct val="0"/>
              </a:spcAft>
              <a:buNone/>
            </a:pPr>
            <a:endParaRPr lang="es-ES" sz="1800" dirty="0" smtClean="0"/>
          </a:p>
        </p:txBody>
      </p:sp>
    </p:spTree>
    <p:extLst>
      <p:ext uri="{BB962C8B-B14F-4D97-AF65-F5344CB8AC3E}">
        <p14:creationId xmlns="" xmlns:p14="http://schemas.microsoft.com/office/powerpoint/2010/main" val="11927491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es-ES" sz="3200" b="1" i="0" smtClean="0">
                <a:solidFill>
                  <a:srgbClr val="708CA1"/>
                </a:solidFill>
                <a:latin typeface="Arial"/>
                <a:ea typeface="+mj-ea"/>
                <a:cs typeface="+mj-cs"/>
              </a:rPr>
              <a:t>Capítulo 8: Resumen</a:t>
            </a:r>
            <a:endParaRPr lang="es-ES" sz="3200" b="1" i="0">
              <a:solidFill>
                <a:srgbClr val="708CA1"/>
              </a:solidFill>
              <a:latin typeface="Arial"/>
              <a:ea typeface="+mj-ea"/>
              <a:cs typeface="+mj-cs"/>
            </a:endParaRPr>
          </a:p>
        </p:txBody>
      </p:sp>
      <p:sp>
        <p:nvSpPr>
          <p:cNvPr id="52227" name="Content Placeholder 2"/>
          <p:cNvSpPr>
            <a:spLocks noGrp="1"/>
          </p:cNvSpPr>
          <p:nvPr>
            <p:ph idx="1"/>
          </p:nvPr>
        </p:nvSpPr>
        <p:spPr>
          <a:xfrm>
            <a:off x="698500" y="1451429"/>
            <a:ext cx="8184243" cy="4746171"/>
          </a:xfrm>
        </p:spPr>
        <p:txBody>
          <a:bodyPr/>
          <a:lstStyle/>
          <a:p>
            <a:pPr marL="0" indent="0" algn="l" defTabSz="814365">
              <a:spcBef>
                <a:spcPct val="50000"/>
              </a:spcBef>
              <a:spcAft>
                <a:spcPct val="0"/>
              </a:spcAft>
              <a:buNone/>
            </a:pPr>
            <a:r>
              <a:rPr lang="es-ES" sz="2000" b="1" i="0" smtClean="0">
                <a:solidFill>
                  <a:srgbClr val="000000"/>
                </a:solidFill>
                <a:latin typeface="Arial"/>
              </a:rPr>
              <a:t>OSPF:</a:t>
            </a:r>
            <a:r>
              <a:rPr lang="es-ES" sz="2000" b="0" i="0" smtClean="0">
                <a:solidFill>
                  <a:srgbClr val="000000"/>
                </a:solidFill>
                <a:latin typeface="Arial"/>
              </a:rPr>
              <a:t>  </a:t>
            </a:r>
            <a:endParaRPr lang="es-ES" sz="2000" smtClean="0"/>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En una red de accesos múltiples, el router con la ID de router más alta es el DR y el router con la segunda ID de router más alta es el BDR. Esto lo puede reemplazar el comando</a:t>
            </a:r>
            <a:r>
              <a:rPr lang="es-ES" sz="2000" b="1" i="0" smtClean="0">
                <a:solidFill>
                  <a:srgbClr val="000000"/>
                </a:solidFill>
                <a:latin typeface="Arial"/>
              </a:rPr>
              <a:t> ip ospf </a:t>
            </a:r>
            <a:r>
              <a:rPr lang="es-ES" sz="2000" b="0" i="1" smtClean="0">
                <a:solidFill>
                  <a:srgbClr val="000000"/>
                </a:solidFill>
                <a:latin typeface="Arial"/>
              </a:rPr>
              <a:t>prioridad</a:t>
            </a:r>
            <a:r>
              <a:rPr lang="es-ES" sz="2000" b="0" i="0" smtClean="0">
                <a:solidFill>
                  <a:srgbClr val="000000"/>
                </a:solidFill>
                <a:latin typeface="Arial"/>
              </a:rPr>
              <a:t> en dicha interfaz. El router con el valor de prioridad más alto es el DR y el router con el siguiente valor más alto es el BDR.</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El comando</a:t>
            </a:r>
            <a:r>
              <a:rPr lang="es-ES" sz="2000" b="1" i="0" smtClean="0">
                <a:solidFill>
                  <a:srgbClr val="000000"/>
                </a:solidFill>
                <a:latin typeface="Arial"/>
              </a:rPr>
              <a:t> show ip protocols </a:t>
            </a:r>
            <a:r>
              <a:rPr lang="es-ES" sz="2000" b="0" i="0" smtClean="0">
                <a:solidFill>
                  <a:srgbClr val="000000"/>
                </a:solidFill>
                <a:latin typeface="Arial"/>
              </a:rPr>
              <a:t>se utiliza para verificar la información importante de configuración de OSPF, incluidas la ID del proceso OSPF, la ID del router y las redes que anuncia el router.</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OSPFv3 se habilita en una interfaz, no en el modo de configuración del router. OSPFv3 necesita que se configuren direcciones link-local. Se debe habilitar el routing de unidifusión IPv6 para OSPFv3. Para habilitar una interfaz para OSPFv3, antes se requiere una ID de router de 32 bits.</a:t>
            </a:r>
            <a:endParaRPr lang="es-ES" sz="2000" b="0" i="0">
              <a:solidFill>
                <a:srgbClr val="000000"/>
              </a:solidFill>
              <a:latin typeface="Arial"/>
            </a:endParaRPr>
          </a:p>
        </p:txBody>
      </p:sp>
    </p:spTree>
    <p:extLst>
      <p:ext uri="{BB962C8B-B14F-4D97-AF65-F5344CB8AC3E}">
        <p14:creationId xmlns="" xmlns:p14="http://schemas.microsoft.com/office/powerpoint/2010/main" val="30048888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es-ES" sz="3200" b="1" i="0" smtClean="0">
                <a:solidFill>
                  <a:srgbClr val="708CA1"/>
                </a:solidFill>
                <a:latin typeface="Arial"/>
                <a:ea typeface="+mj-ea"/>
                <a:cs typeface="+mj-cs"/>
              </a:rPr>
              <a:t>Capítulo 8: Resumen</a:t>
            </a:r>
            <a:endParaRPr lang="es-ES" sz="3200" b="1" i="0">
              <a:solidFill>
                <a:srgbClr val="708CA1"/>
              </a:solidFill>
              <a:latin typeface="Arial"/>
              <a:ea typeface="+mj-ea"/>
              <a:cs typeface="+mj-cs"/>
            </a:endParaRPr>
          </a:p>
        </p:txBody>
      </p:sp>
      <p:sp>
        <p:nvSpPr>
          <p:cNvPr id="52227" name="Content Placeholder 2"/>
          <p:cNvSpPr>
            <a:spLocks noGrp="1"/>
          </p:cNvSpPr>
          <p:nvPr>
            <p:ph idx="1"/>
          </p:nvPr>
        </p:nvSpPr>
        <p:spPr>
          <a:xfrm>
            <a:off x="698500" y="1317625"/>
            <a:ext cx="8184243" cy="4879975"/>
          </a:xfrm>
        </p:spPr>
        <p:txBody>
          <a:bodyPr/>
          <a:lstStyle/>
          <a:p>
            <a:pPr marL="0" indent="0" algn="l" defTabSz="814365">
              <a:spcBef>
                <a:spcPct val="50000"/>
              </a:spcBef>
              <a:spcAft>
                <a:spcPct val="0"/>
              </a:spcAft>
              <a:buNone/>
            </a:pPr>
            <a:r>
              <a:rPr lang="es-ES" sz="2000" b="1" i="0" smtClean="0">
                <a:solidFill>
                  <a:srgbClr val="000000"/>
                </a:solidFill>
                <a:latin typeface="Arial"/>
              </a:rPr>
              <a:t>OSPF:</a:t>
            </a:r>
            <a:r>
              <a:rPr lang="es-ES" sz="2000" b="0" i="0" smtClean="0">
                <a:solidFill>
                  <a:srgbClr val="000000"/>
                </a:solidFill>
                <a:latin typeface="Arial"/>
              </a:rPr>
              <a:t>  </a:t>
            </a:r>
            <a:endParaRPr lang="es-ES" sz="2000" smtClean="0"/>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El comando</a:t>
            </a:r>
            <a:r>
              <a:rPr lang="es-ES" sz="2000" b="1" i="0" smtClean="0">
                <a:solidFill>
                  <a:srgbClr val="000000"/>
                </a:solidFill>
                <a:latin typeface="Arial"/>
              </a:rPr>
              <a:t> show ip protocols </a:t>
            </a:r>
            <a:r>
              <a:rPr lang="es-ES" sz="2000" b="0" i="0" smtClean="0">
                <a:solidFill>
                  <a:srgbClr val="000000"/>
                </a:solidFill>
                <a:latin typeface="Arial"/>
              </a:rPr>
              <a:t>se utiliza para verificar la información importante de configuración de OSPFv2, incluso la ID del proceso OSPF, la ID del router y las redes que publica el router.</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OSPFv3 </a:t>
            </a:r>
          </a:p>
          <a:p>
            <a:pPr marL="742950" lvl="1" indent="-285750" algn="l" defTabSz="814365">
              <a:spcBef>
                <a:spcPct val="35000"/>
              </a:spcBef>
              <a:spcAft>
                <a:spcPct val="0"/>
              </a:spcAft>
              <a:buClr>
                <a:srgbClr val="708CA1"/>
              </a:buClr>
              <a:buFont typeface="Arial"/>
              <a:buChar char="•"/>
            </a:pPr>
            <a:r>
              <a:rPr lang="es-ES" sz="2000" b="0" i="0" smtClean="0">
                <a:solidFill>
                  <a:srgbClr val="000000"/>
                </a:solidFill>
                <a:latin typeface="Arial"/>
                <a:ea typeface="+mn-ea"/>
                <a:cs typeface="+mn-cs"/>
              </a:rPr>
              <a:t>Se habilita en una interfaz, no en el modo de configuración del router.</a:t>
            </a:r>
          </a:p>
          <a:p>
            <a:pPr marL="742950" lvl="1" indent="-285750" algn="l" defTabSz="814365">
              <a:spcBef>
                <a:spcPct val="35000"/>
              </a:spcBef>
              <a:spcAft>
                <a:spcPct val="0"/>
              </a:spcAft>
              <a:buClr>
                <a:srgbClr val="708CA1"/>
              </a:buClr>
              <a:buFont typeface="Arial"/>
              <a:buChar char="•"/>
            </a:pPr>
            <a:r>
              <a:rPr lang="es-ES" sz="2000" b="0" i="0" smtClean="0">
                <a:solidFill>
                  <a:srgbClr val="000000"/>
                </a:solidFill>
                <a:latin typeface="Arial"/>
                <a:ea typeface="+mn-ea"/>
                <a:cs typeface="+mn-cs"/>
              </a:rPr>
              <a:t>Necesita que se configuren direcciones link-local. Se </a:t>
            </a:r>
            <a:endParaRPr lang="es-ES" smtClean="0"/>
          </a:p>
          <a:p>
            <a:pPr marL="742950" lvl="1" indent="-285750" algn="l" defTabSz="814365">
              <a:spcBef>
                <a:spcPct val="35000"/>
              </a:spcBef>
              <a:spcAft>
                <a:spcPct val="0"/>
              </a:spcAft>
              <a:buClr>
                <a:srgbClr val="708CA1"/>
              </a:buClr>
              <a:buFont typeface="Arial"/>
              <a:buChar char="•"/>
            </a:pPr>
            <a:r>
              <a:rPr lang="es-ES" sz="2000" b="0" i="0" smtClean="0">
                <a:solidFill>
                  <a:srgbClr val="000000"/>
                </a:solidFill>
                <a:latin typeface="Arial"/>
                <a:ea typeface="+mn-ea"/>
                <a:cs typeface="+mn-cs"/>
              </a:rPr>
              <a:t>debe habilitar el routing de unidifusión IPv6 para OSPFv3.</a:t>
            </a:r>
          </a:p>
          <a:p>
            <a:pPr marL="742950" lvl="1" indent="-285750" algn="l" defTabSz="814365">
              <a:spcBef>
                <a:spcPct val="35000"/>
              </a:spcBef>
              <a:spcAft>
                <a:spcPct val="0"/>
              </a:spcAft>
              <a:buClr>
                <a:srgbClr val="708CA1"/>
              </a:buClr>
              <a:buFont typeface="Arial"/>
              <a:buChar char="•"/>
            </a:pPr>
            <a:r>
              <a:rPr lang="es-ES" sz="2000" b="0" i="0" smtClean="0">
                <a:solidFill>
                  <a:srgbClr val="000000"/>
                </a:solidFill>
                <a:latin typeface="Arial"/>
                <a:ea typeface="+mn-ea"/>
                <a:cs typeface="+mn-cs"/>
              </a:rPr>
              <a:t>Para habilitar una interfaz para OSPFv3, antes se requiere una ID de router de 32 bits.</a:t>
            </a:r>
          </a:p>
          <a:p>
            <a:pPr marL="742950" lvl="1" indent="-285750" algn="l" defTabSz="814365">
              <a:spcBef>
                <a:spcPct val="35000"/>
              </a:spcBef>
              <a:spcAft>
                <a:spcPct val="0"/>
              </a:spcAft>
              <a:buClr>
                <a:srgbClr val="708CA1"/>
              </a:buClr>
              <a:buFont typeface="Arial"/>
              <a:buChar char="•"/>
            </a:pPr>
            <a:r>
              <a:rPr lang="es-ES" sz="2000" b="0" i="0" smtClean="0">
                <a:solidFill>
                  <a:srgbClr val="000000"/>
                </a:solidFill>
                <a:latin typeface="Arial"/>
                <a:ea typeface="+mn-ea"/>
                <a:cs typeface="+mn-cs"/>
              </a:rPr>
              <a:t>El comando </a:t>
            </a:r>
            <a:r>
              <a:rPr lang="es-ES" sz="2000" b="1" i="0" smtClean="0">
                <a:solidFill>
                  <a:srgbClr val="000000"/>
                </a:solidFill>
                <a:latin typeface="Arial"/>
                <a:ea typeface="+mn-ea"/>
                <a:cs typeface="+mn-cs"/>
              </a:rPr>
              <a:t>show ipv6 protocols </a:t>
            </a:r>
            <a:r>
              <a:rPr lang="es-ES" sz="2000" b="0" i="0" smtClean="0">
                <a:solidFill>
                  <a:srgbClr val="000000"/>
                </a:solidFill>
                <a:latin typeface="Arial"/>
                <a:ea typeface="+mn-ea"/>
                <a:cs typeface="+mn-cs"/>
              </a:rPr>
              <a:t>es una manera rápida de verificar la información de configuración (ID del proceso OSPF, ID del router e interfaces habilitadas para OSPFv3).</a:t>
            </a:r>
          </a:p>
          <a:p>
            <a:pPr marL="236555" indent="-236555" algn="l" defTabSz="814365">
              <a:lnSpc>
                <a:spcPct val="95000"/>
              </a:lnSpc>
              <a:spcBef>
                <a:spcPct val="50000"/>
              </a:spcBef>
              <a:spcAft>
                <a:spcPct val="0"/>
              </a:spcAft>
              <a:buClr>
                <a:srgbClr val="708CA1"/>
              </a:buClr>
              <a:buFont typeface="Wingdings"/>
              <a:buChar char="§"/>
            </a:pPr>
            <a:endParaRPr lang="es-ES" smtClean="0"/>
          </a:p>
        </p:txBody>
      </p:sp>
    </p:spTree>
    <p:extLst>
      <p:ext uri="{BB962C8B-B14F-4D97-AF65-F5344CB8AC3E}">
        <p14:creationId xmlns="" xmlns:p14="http://schemas.microsoft.com/office/powerpoint/2010/main" val="3271502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Protocolo OSPF (Open Shortest Path First)</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Características de OSPF</a:t>
            </a:r>
            <a:endParaRPr lang="es-ES" smtClean="0">
              <a:solidFill>
                <a:schemeClr val="accent5">
                  <a:lumMod val="75000"/>
                </a:schemeClr>
              </a:solidFill>
              <a:cs typeface="Arial" pitchFamily="34" charset="0"/>
            </a:endParaRPr>
          </a:p>
        </p:txBody>
      </p:sp>
      <p:pic>
        <p:nvPicPr>
          <p:cNvPr id="3074" name="Picture 2"/>
          <p:cNvPicPr>
            <a:picLocks noChangeAspect="1" noChangeArrowheads="1"/>
          </p:cNvPicPr>
          <p:nvPr/>
        </p:nvPicPr>
        <p:blipFill>
          <a:blip r:embed="rId3"/>
          <a:stretch>
            <a:fillRect/>
          </a:stretch>
        </p:blipFill>
        <p:spPr bwMode="auto">
          <a:xfrm>
            <a:off x="1485453" y="1698744"/>
            <a:ext cx="5887803" cy="452780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786396496"/>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s-ES"/>
          </a:p>
        </p:txBody>
      </p:sp>
      <p:pic>
        <p:nvPicPr>
          <p:cNvPr id="53251" name="Picture 3" descr="CNA_largo-onwhite"/>
          <p:cNvPicPr>
            <a:picLocks noChangeAspect="1" noChangeArrowheads="1"/>
          </p:cNvPicPr>
          <p:nvPr/>
        </p:nvPicPr>
        <p:blipFill>
          <a:blip r:embed="rId3"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Protocolo OSPF (Open Shortest Path First)</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Componentes de OSPF</a:t>
            </a:r>
            <a:endParaRPr lang="es-ES" smtClean="0">
              <a:solidFill>
                <a:schemeClr val="accent5">
                  <a:lumMod val="75000"/>
                </a:schemeClr>
              </a:solidFill>
              <a:cs typeface="Arial" pitchFamily="34" charset="0"/>
            </a:endParaRPr>
          </a:p>
        </p:txBody>
      </p:sp>
      <p:pic>
        <p:nvPicPr>
          <p:cNvPr id="4098" name="Picture 2"/>
          <p:cNvPicPr>
            <a:picLocks noChangeAspect="1" noChangeArrowheads="1"/>
          </p:cNvPicPr>
          <p:nvPr/>
        </p:nvPicPr>
        <p:blipFill>
          <a:blip r:embed="rId3"/>
          <a:stretch>
            <a:fillRect/>
          </a:stretch>
        </p:blipFill>
        <p:spPr bwMode="auto">
          <a:xfrm>
            <a:off x="1608769" y="1560060"/>
            <a:ext cx="5636178" cy="487047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826003117"/>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Protocolo OSPF (Open Shortest Path First)</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Componentes de OSPF</a:t>
            </a:r>
            <a:endParaRPr lang="es-ES" smtClean="0">
              <a:solidFill>
                <a:schemeClr val="accent5">
                  <a:lumMod val="75000"/>
                </a:schemeClr>
              </a:solidFill>
              <a:cs typeface="Arial" pitchFamily="34" charset="0"/>
            </a:endParaRPr>
          </a:p>
        </p:txBody>
      </p:sp>
      <p:pic>
        <p:nvPicPr>
          <p:cNvPr id="5122" name="Picture 2"/>
          <p:cNvPicPr>
            <a:picLocks noChangeAspect="1" noChangeArrowheads="1"/>
          </p:cNvPicPr>
          <p:nvPr/>
        </p:nvPicPr>
        <p:blipFill>
          <a:blip r:embed="rId3"/>
          <a:srcRect t="10451" b="13304"/>
          <a:stretch>
            <a:fillRect/>
          </a:stretch>
        </p:blipFill>
        <p:spPr bwMode="auto">
          <a:xfrm>
            <a:off x="1219200" y="3295650"/>
            <a:ext cx="6468009" cy="316193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extBox 1"/>
          <p:cNvSpPr txBox="1"/>
          <p:nvPr/>
        </p:nvSpPr>
        <p:spPr>
          <a:xfrm>
            <a:off x="798285" y="1698643"/>
            <a:ext cx="7823200" cy="1421928"/>
          </a:xfrm>
          <a:prstGeom prst="rect">
            <a:avLst/>
          </a:prstGeom>
          <a:noFill/>
        </p:spPr>
        <p:txBody>
          <a:bodyPr wrap="square" rtlCol="0">
            <a:spAutoFit/>
          </a:bodyPr>
          <a:lstStyle/>
          <a:p>
            <a:pPr algn="l">
              <a:buNone/>
            </a:pPr>
            <a:r>
              <a:rPr lang="es-ES" sz="2400" b="0" i="0" smtClean="0">
                <a:solidFill>
                  <a:schemeClr val="tx1"/>
                </a:solidFill>
                <a:latin typeface="Arial"/>
              </a:rPr>
              <a:t>Los routers OSPF intercambian paquetes. Estos paquetes se utilizan para descubrir routers vecinos y también para intercambiar información de routing, a fin de mantener información precisa acerca de la red.</a:t>
            </a:r>
            <a:endParaRPr lang="es-ES"/>
          </a:p>
        </p:txBody>
      </p:sp>
    </p:spTree>
    <p:extLst>
      <p:ext uri="{BB962C8B-B14F-4D97-AF65-F5344CB8AC3E}">
        <p14:creationId xmlns="" xmlns:p14="http://schemas.microsoft.com/office/powerpoint/2010/main" val="4232987559"/>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Protocolo OSPF (Open Shortest Path First)</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Funcionamiento de estado de enlace</a:t>
            </a:r>
            <a:endParaRPr lang="es-ES" smtClean="0">
              <a:solidFill>
                <a:schemeClr val="accent5">
                  <a:lumMod val="75000"/>
                </a:schemeClr>
              </a:solidFill>
              <a:cs typeface="Arial" pitchFamily="34" charset="0"/>
            </a:endParaRPr>
          </a:p>
        </p:txBody>
      </p:sp>
      <p:pic>
        <p:nvPicPr>
          <p:cNvPr id="6146" name="Picture 2"/>
          <p:cNvPicPr>
            <a:picLocks noChangeAspect="1" noChangeArrowheads="1"/>
          </p:cNvPicPr>
          <p:nvPr/>
        </p:nvPicPr>
        <p:blipFill>
          <a:blip r:embed="rId3"/>
          <a:stretch>
            <a:fillRect/>
          </a:stretch>
        </p:blipFill>
        <p:spPr bwMode="auto">
          <a:xfrm>
            <a:off x="624114" y="1928615"/>
            <a:ext cx="4458835" cy="415501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Box 2"/>
          <p:cNvSpPr txBox="1"/>
          <p:nvPr/>
        </p:nvSpPr>
        <p:spPr>
          <a:xfrm>
            <a:off x="5341257" y="2569339"/>
            <a:ext cx="3556150" cy="2086725"/>
          </a:xfrm>
          <a:prstGeom prst="rect">
            <a:avLst/>
          </a:prstGeom>
          <a:noFill/>
        </p:spPr>
        <p:txBody>
          <a:bodyPr wrap="square" rtlCol="0">
            <a:spAutoFit/>
          </a:bodyPr>
          <a:lstStyle/>
          <a:p>
            <a:pPr algn="l">
              <a:buNone/>
            </a:pPr>
            <a:r>
              <a:rPr lang="es-ES" sz="2400" b="0" i="0" smtClean="0">
                <a:solidFill>
                  <a:schemeClr val="tx1"/>
                </a:solidFill>
                <a:latin typeface="Arial"/>
                <a:ea typeface="+mn-ea"/>
                <a:cs typeface="+mn-cs"/>
              </a:rPr>
              <a:t>Si se detecta un vecino, el router con OSPF habilitado intenta establecer una adyacencia de vecino con ese vecino.</a:t>
            </a:r>
            <a:endParaRPr lang="es-ES" sz="2400" b="0" i="0">
              <a:solidFill>
                <a:schemeClr val="tx1"/>
              </a:solidFill>
              <a:latin typeface="Arial"/>
              <a:ea typeface="+mn-ea"/>
              <a:cs typeface="+mn-cs"/>
            </a:endParaRPr>
          </a:p>
        </p:txBody>
      </p:sp>
    </p:spTree>
    <p:extLst>
      <p:ext uri="{BB962C8B-B14F-4D97-AF65-F5344CB8AC3E}">
        <p14:creationId xmlns="" xmlns:p14="http://schemas.microsoft.com/office/powerpoint/2010/main" val="1967631064"/>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17387</TotalTime>
  <Pages>28</Pages>
  <Words>1033</Words>
  <Application>Microsoft Office PowerPoint</Application>
  <PresentationFormat>On-screen Show (4:3)</PresentationFormat>
  <Paragraphs>259</Paragraphs>
  <Slides>60</Slides>
  <Notes>60</Notes>
  <HiddenSlides>0</HiddenSlides>
  <MMClips>0</MMClips>
  <ScaleCrop>false</ScaleCrop>
  <HeadingPairs>
    <vt:vector size="4" baseType="variant">
      <vt:variant>
        <vt:lpstr>Theme</vt:lpstr>
      </vt:variant>
      <vt:variant>
        <vt:i4>2</vt:i4>
      </vt:variant>
      <vt:variant>
        <vt:lpstr>Slide Titles</vt:lpstr>
      </vt:variant>
      <vt:variant>
        <vt:i4>60</vt:i4>
      </vt:variant>
    </vt:vector>
  </HeadingPairs>
  <TitlesOfParts>
    <vt:vector size="62" baseType="lpstr">
      <vt:lpstr>PPT-TMPLT-WHT_C</vt:lpstr>
      <vt:lpstr>NetAcad-4F_PPT-WHT_060408</vt:lpstr>
      <vt:lpstr>Capítulo 8: OSPF de área única</vt:lpstr>
      <vt:lpstr>Capítulo 8</vt:lpstr>
      <vt:lpstr>Capítulo 8: Objetivos</vt:lpstr>
      <vt:lpstr> 8.1 Características de OSPF</vt:lpstr>
      <vt:lpstr>Protocolo OSPF (Open Shortest Path First) Evolución de OSPF</vt:lpstr>
      <vt:lpstr>Protocolo OSPF (Open Shortest Path First) Características de OSPF</vt:lpstr>
      <vt:lpstr>Protocolo OSPF (Open Shortest Path First) Componentes de OSPF</vt:lpstr>
      <vt:lpstr>Protocolo OSPF (Open Shortest Path First) Componentes de OSPF</vt:lpstr>
      <vt:lpstr>Protocolo OSPF (Open Shortest Path First) Funcionamiento de estado de enlace</vt:lpstr>
      <vt:lpstr>Protocolo OSPF (Open Shortest Path First) Funcionamiento de estado de enlace</vt:lpstr>
      <vt:lpstr>Protocolo OSPF (Open Shortest Path First) Funcionamiento de estado de enlace</vt:lpstr>
      <vt:lpstr>Protocolo OSPF (Open Shortest Path First) Funcionamiento de estado de enlace</vt:lpstr>
      <vt:lpstr>Protocolo OSPF (Open Shortest Path First) OSPF de área única y OSPF multiárea</vt:lpstr>
      <vt:lpstr>Protocolo OSPF (Open Shortest Path First) OSPF de área única y OSPF multiárea</vt:lpstr>
      <vt:lpstr>Mensajes OSPF Encapsulación de mensajes OSPF</vt:lpstr>
      <vt:lpstr>Mensajes OSPF Tipos de paquetes OSPF</vt:lpstr>
      <vt:lpstr>Mensajes OSPF Paquete de saludo</vt:lpstr>
      <vt:lpstr>Mensajes OSPF Paquete de saludo</vt:lpstr>
      <vt:lpstr>Mensajes OSPF Intervalos de los paquetes de saludo</vt:lpstr>
      <vt:lpstr>Mensajes OSPF Actualizaciones de estado de enlace</vt:lpstr>
      <vt:lpstr>Funcionamiento de OSPF Estados operativos de OSPF</vt:lpstr>
      <vt:lpstr>Funcionamiento de OSPF Establecimiento de adyacencias de vecinos</vt:lpstr>
      <vt:lpstr>Funcionamiento de OSPF Establecimiento de adyacencias de vecinos</vt:lpstr>
      <vt:lpstr>Funcionamiento de OSPF DR y BDR de OSPF</vt:lpstr>
      <vt:lpstr>Funcionamiento de OSPF Sincronización de bases de datos OSPF</vt:lpstr>
      <vt:lpstr>Funcionamiento de OSPF Sincronización de bases de datos OSPF</vt:lpstr>
      <vt:lpstr> 8.2 Configuración de OSPFv2 de área única</vt:lpstr>
      <vt:lpstr>ID de routers OSPF Topología de la red OSPF</vt:lpstr>
      <vt:lpstr>ID de routers OSPF ID de los routers</vt:lpstr>
      <vt:lpstr> Configuración de OSPFv2 de área única El comando network</vt:lpstr>
      <vt:lpstr> Configuración de OSPFv2 de área única Configuración de interfaces pasivas</vt:lpstr>
      <vt:lpstr> Costo de OSPF Métrica de OSPF = costo</vt:lpstr>
      <vt:lpstr> Costo de OSPF OSPF acumula los costos</vt:lpstr>
      <vt:lpstr> Costo de OSPF Ajuste del ancho de banda de referencia</vt:lpstr>
      <vt:lpstr> Costo de OSPF Anchos de banda de interfaz predeterminados</vt:lpstr>
      <vt:lpstr> Costo de OSPF Ajuste de los anchos de banda de interfaz</vt:lpstr>
      <vt:lpstr> Costo de OSPF Configuración manual del costo de OSPF</vt:lpstr>
      <vt:lpstr> Verificación de OSPF Verificación de vecinos OSPF</vt:lpstr>
      <vt:lpstr> Verificación de OSPF Verificación de la configuración del protocolo OSPF</vt:lpstr>
      <vt:lpstr> Verificación de OSPF Verificación de la configuración de interfaz OSPF</vt:lpstr>
      <vt:lpstr> Configuración de OSPFv3 de área única</vt:lpstr>
      <vt:lpstr>Comparación de los protocolos OSPFv2 y OSPFv3 OSPFv3</vt:lpstr>
      <vt:lpstr>Comparación de los protocolos OSPFv2 y OSPFv3 Similitudes entre OSPFv2 y OSPFv3</vt:lpstr>
      <vt:lpstr>Comparación de los protocolos OSPFv2 y OSPFv3 Diferencias entre OSPFv2 y OSPFv3</vt:lpstr>
      <vt:lpstr>Comparación de los protocolos OSPFv2 y OSPFv3 Direcciones link-local</vt:lpstr>
      <vt:lpstr>Configuración de OSPFv3 Topología de la red OSPFv3</vt:lpstr>
      <vt:lpstr>Configuración de OSPFv3 Direcciones  link-local</vt:lpstr>
      <vt:lpstr>Configuración de OSPFv3 Asignación de direcciones link-local</vt:lpstr>
      <vt:lpstr>Configuración de OSPFv3 Configuración de la ID del router OSPFv3</vt:lpstr>
      <vt:lpstr>Configuración de OSPFv3 Configuración de la ID del router OSPFv3</vt:lpstr>
      <vt:lpstr>Configuración de OSPFv3 Modificación de una ID de router OSPFv3</vt:lpstr>
      <vt:lpstr>Configuración de OSPFv3 Habilitación de OSPFv3 en las interfaces</vt:lpstr>
      <vt:lpstr>Verificación de OSPFv3 Verificación de vecinos OSPFv3 y de la configuración del protocolo OSPFv3</vt:lpstr>
      <vt:lpstr>Verificación de OSPFv3 Verificación de las interfaces OSPFv3</vt:lpstr>
      <vt:lpstr>Verificación de OSPFv3 Verificación de la tabla de routing IPv6</vt:lpstr>
      <vt:lpstr>Capítulo 8: Resumen</vt:lpstr>
      <vt:lpstr>Capítulo 8: Resumen</vt:lpstr>
      <vt:lpstr>Capítulo 8: Resumen</vt:lpstr>
      <vt:lpstr>Capítulo 8: Resumen</vt:lpstr>
      <vt:lpstr>Slide 60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CCNA5.0 Instructor PPT</dc:title>
  <dc:creator>Karen Alderson</dc:creator>
  <cp:lastModifiedBy>caixia</cp:lastModifiedBy>
  <cp:revision>1036</cp:revision>
  <cp:lastPrinted>1999-01-27T00:54:54Z</cp:lastPrinted>
  <dcterms:created xsi:type="dcterms:W3CDTF">2006-10-23T15:07:30Z</dcterms:created>
  <dcterms:modified xsi:type="dcterms:W3CDTF">2014-04-24T08:37:03Z</dcterms:modified>
</cp:coreProperties>
</file>