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28"/>
  </p:notesMasterIdLst>
  <p:handoutMasterIdLst>
    <p:handoutMasterId r:id="rId29"/>
  </p:handoutMasterIdLst>
  <p:sldIdLst>
    <p:sldId id="500" r:id="rId3"/>
    <p:sldId id="541" r:id="rId4"/>
    <p:sldId id="782" r:id="rId5"/>
    <p:sldId id="785" r:id="rId6"/>
    <p:sldId id="788" r:id="rId7"/>
    <p:sldId id="789" r:id="rId8"/>
    <p:sldId id="790" r:id="rId9"/>
    <p:sldId id="791" r:id="rId10"/>
    <p:sldId id="792" r:id="rId11"/>
    <p:sldId id="796" r:id="rId12"/>
    <p:sldId id="797" r:id="rId13"/>
    <p:sldId id="798" r:id="rId14"/>
    <p:sldId id="799" r:id="rId15"/>
    <p:sldId id="793" r:id="rId16"/>
    <p:sldId id="794" r:id="rId17"/>
    <p:sldId id="795" r:id="rId18"/>
    <p:sldId id="800" r:id="rId19"/>
    <p:sldId id="801" r:id="rId20"/>
    <p:sldId id="802" r:id="rId21"/>
    <p:sldId id="803" r:id="rId22"/>
    <p:sldId id="804" r:id="rId23"/>
    <p:sldId id="783" r:id="rId24"/>
    <p:sldId id="805" r:id="rId25"/>
    <p:sldId id="806" r:id="rId26"/>
    <p:sldId id="681" r:id="rId27"/>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C0C0C4"/>
    <a:srgbClr val="678DC5"/>
    <a:srgbClr val="3E67A4"/>
    <a:srgbClr val="3E8DC5"/>
    <a:srgbClr val="5F5F65"/>
    <a:srgbClr val="7E7E86"/>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449" autoAdjust="0"/>
    <p:restoredTop sz="84710" autoAdjust="0"/>
  </p:normalViewPr>
  <p:slideViewPr>
    <p:cSldViewPr snapToGrid="0">
      <p:cViewPr>
        <p:scale>
          <a:sx n="75" d="100"/>
          <a:sy n="75" d="100"/>
        </p:scale>
        <p:origin x="-1164" y="-456"/>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82" d="100"/>
          <a:sy n="82" d="100"/>
        </p:scale>
        <p:origin x="-1974" y="-84"/>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5">
              <a:lnSpc>
                <a:spcPct val="100000"/>
              </a:lnSpc>
              <a:buNone/>
              <a:tabLst>
                <a:tab pos="2387600" algn="l"/>
                <a:tab pos="4830763" algn="l"/>
              </a:tabLst>
            </a:pPr>
            <a:r>
              <a:rPr lang="en-US" sz="800" b="0" i="0">
                <a:solidFill>
                  <a:schemeClr val="tx1"/>
                </a:solidFill>
                <a:latin typeface="Arial"/>
                <a:ea typeface="+mn-ea"/>
                <a:cs typeface="+mn-cs"/>
              </a:rPr>
              <a:t>© 2006, Cisco Systems, Inc. Todos los derechos reservados.</a:t>
            </a:r>
          </a:p>
          <a:p>
            <a:pPr algn="l" defTabSz="611185">
              <a:lnSpc>
                <a:spcPct val="100000"/>
              </a:lnSpc>
              <a:buNone/>
              <a:tabLst>
                <a:tab pos="2387600" algn="l"/>
                <a:tab pos="4830763" algn="l"/>
              </a:tabLst>
            </a:pPr>
            <a:r>
              <a:rPr lang="en-US" sz="800" b="0" i="0">
                <a:solidFill>
                  <a:schemeClr val="tx1"/>
                </a:solidFill>
                <a:latin typeface="Arial"/>
                <a:ea typeface="+mn-ea"/>
                <a:cs typeface="+mn-cs"/>
              </a:rPr>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44">
              <a:lnSpc>
                <a:spcPct val="100000"/>
              </a:lnSpc>
              <a:buNone/>
            </a:pPr>
            <a:fld id="{BCC1ECAD-6CE1-4897-9CEF-F2ECC9BEA19E}" type="slidenum">
              <a:rPr lang="en-US" sz="800" b="0" i="0">
                <a:solidFill>
                  <a:schemeClr val="tx1"/>
                </a:solidFill>
                <a:latin typeface="Arial"/>
                <a:ea typeface="+mn-ea"/>
                <a:cs typeface="+mn-cs"/>
              </a:rPr>
              <a:pPr algn="r" defTabSz="903244">
                <a:lnSpc>
                  <a:spcPct val="100000"/>
                </a:lnSpc>
                <a:buNone/>
              </a:pPr>
              <a:t>‹#›</a:t>
            </a:fld>
            <a:endParaRPr lang="en-US" sz="800" dirty="0"/>
          </a:p>
        </p:txBody>
      </p:sp>
    </p:spTree>
    <p:extLst>
      <p:ext uri="{BB962C8B-B14F-4D97-AF65-F5344CB8AC3E}">
        <p14:creationId xmlns="" xmlns:p14="http://schemas.microsoft.com/office/powerpoint/2010/main" val="280589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470682"/>
          </a:xfrm>
          <a:prstGeom prst="rect">
            <a:avLst/>
          </a:prstGeom>
          <a:noFill/>
          <a:ln w="9525">
            <a:noFill/>
            <a:miter lim="800000"/>
            <a:headEnd/>
            <a:tailEnd/>
          </a:ln>
        </p:spPr>
        <p:txBody>
          <a:bodyPr lIns="95667" tIns="50185" rIns="95667" bIns="50185">
            <a:spAutoFit/>
          </a:bodyPr>
          <a:lstStyle/>
          <a:p>
            <a:pPr algn="l" defTabSz="611185">
              <a:lnSpc>
                <a:spcPct val="100000"/>
              </a:lnSpc>
              <a:buNone/>
              <a:tabLst>
                <a:tab pos="2387600" algn="l"/>
                <a:tab pos="4830763" algn="l"/>
              </a:tabLst>
            </a:pPr>
            <a:r>
              <a:rPr lang="en-US" sz="800" b="0" i="0" dirty="0">
                <a:solidFill>
                  <a:schemeClr val="tx1"/>
                </a:solidFill>
                <a:latin typeface="Arial"/>
                <a:ea typeface="+mn-ea"/>
                <a:cs typeface="+mn-cs"/>
              </a:rPr>
              <a:t>© </a:t>
            </a:r>
            <a:r>
              <a:rPr lang="en-US" sz="800" b="0" i="0" dirty="0" smtClean="0">
                <a:solidFill>
                  <a:schemeClr val="tx1"/>
                </a:solidFill>
                <a:latin typeface="Arial"/>
                <a:ea typeface="+mn-ea"/>
                <a:cs typeface="+mn-cs"/>
              </a:rPr>
              <a:t>2014, </a:t>
            </a:r>
            <a:r>
              <a:rPr lang="en-US" sz="800" b="0" i="0" dirty="0">
                <a:solidFill>
                  <a:schemeClr val="tx1"/>
                </a:solidFill>
                <a:latin typeface="Arial"/>
                <a:ea typeface="+mn-ea"/>
                <a:cs typeface="+mn-cs"/>
              </a:rPr>
              <a:t>Cisco Systems, Inc. </a:t>
            </a:r>
            <a:r>
              <a:rPr lang="en-US" sz="800" b="0" i="0" dirty="0" err="1">
                <a:solidFill>
                  <a:schemeClr val="tx1"/>
                </a:solidFill>
                <a:latin typeface="Arial"/>
                <a:ea typeface="+mn-ea"/>
                <a:cs typeface="+mn-cs"/>
              </a:rPr>
              <a:t>Todos</a:t>
            </a:r>
            <a:r>
              <a:rPr lang="en-US" sz="800" b="0" i="0" dirty="0">
                <a:solidFill>
                  <a:schemeClr val="tx1"/>
                </a:solidFill>
                <a:latin typeface="Arial"/>
                <a:ea typeface="+mn-ea"/>
                <a:cs typeface="+mn-cs"/>
              </a:rPr>
              <a:t> los </a:t>
            </a:r>
            <a:r>
              <a:rPr lang="en-US" sz="800" b="0" i="0" dirty="0" err="1">
                <a:solidFill>
                  <a:schemeClr val="tx1"/>
                </a:solidFill>
                <a:latin typeface="Arial"/>
                <a:ea typeface="+mn-ea"/>
                <a:cs typeface="+mn-cs"/>
              </a:rPr>
              <a:t>derechos</a:t>
            </a:r>
            <a:r>
              <a:rPr lang="en-US" sz="800" b="0" i="0" dirty="0">
                <a:solidFill>
                  <a:schemeClr val="tx1"/>
                </a:solidFill>
                <a:latin typeface="Arial"/>
                <a:ea typeface="+mn-ea"/>
                <a:cs typeface="+mn-cs"/>
              </a:rPr>
              <a:t> </a:t>
            </a:r>
            <a:r>
              <a:rPr lang="en-US" sz="800" b="0" i="0" dirty="0" err="1">
                <a:solidFill>
                  <a:schemeClr val="tx1"/>
                </a:solidFill>
                <a:latin typeface="Arial"/>
                <a:ea typeface="+mn-ea"/>
                <a:cs typeface="+mn-cs"/>
              </a:rPr>
              <a:t>reservados</a:t>
            </a:r>
            <a:r>
              <a:rPr lang="en-US" sz="800" b="0" i="0" dirty="0">
                <a:solidFill>
                  <a:schemeClr val="tx1"/>
                </a:solidFill>
                <a:latin typeface="Arial"/>
                <a:ea typeface="+mn-ea"/>
                <a:cs typeface="+mn-cs"/>
              </a:rPr>
              <a:t>.</a:t>
            </a:r>
          </a:p>
          <a:p>
            <a:pPr algn="l" defTabSz="611185">
              <a:lnSpc>
                <a:spcPct val="100000"/>
              </a:lnSpc>
              <a:buNone/>
              <a:tabLst>
                <a:tab pos="2387600" algn="l"/>
                <a:tab pos="4830763" algn="l"/>
              </a:tabLst>
            </a:pPr>
            <a:r>
              <a:rPr lang="en-US" sz="800" b="0" i="0" dirty="0">
                <a:solidFill>
                  <a:schemeClr val="tx1"/>
                </a:solidFill>
                <a:latin typeface="Arial"/>
                <a:ea typeface="+mn-ea"/>
                <a:cs typeface="+mn-cs"/>
              </a:rPr>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FB004549-1125-4930-988B-40FFE37DB1EA}" type="slidenum">
              <a:rPr lang="en-US"/>
              <a:pPr>
                <a:defRPr/>
              </a:pPr>
              <a:t>‹#›</a:t>
            </a:fld>
            <a:endParaRPr lang="en-US" dirty="0"/>
          </a:p>
        </p:txBody>
      </p:sp>
      <p:sp>
        <p:nvSpPr>
          <p:cNvPr id="317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 xmlns:p14="http://schemas.microsoft.com/office/powerpoint/2010/main" val="117663086"/>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pPr algn="r" defTabSz="903244">
              <a:lnSpc>
                <a:spcPct val="100000"/>
              </a:lnSpc>
              <a:buNone/>
            </a:pPr>
            <a:fld id="{F9034988-36DD-4D34-B1CE-37AB851117A5}" type="slidenum">
              <a:rPr lang="en-US" sz="800" b="0" i="0">
                <a:solidFill>
                  <a:schemeClr val="tx1"/>
                </a:solidFill>
                <a:latin typeface="Arial"/>
                <a:ea typeface="+mn-ea"/>
                <a:cs typeface="+mn-cs"/>
              </a:rPr>
              <a:pPr algn="r" defTabSz="903244">
                <a:lnSpc>
                  <a:spcPct val="100000"/>
                </a:lnSpc>
                <a:buNone/>
              </a:pPr>
              <a:t>1</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marL="112746" indent="-112746" algn="l" defTabSz="1020745">
              <a:buNone/>
            </a:pPr>
            <a:r>
              <a:rPr lang="es-ES" sz="1200" b="1" i="0" noProof="0" dirty="0" smtClean="0">
                <a:solidFill>
                  <a:srgbClr val="000000"/>
                </a:solidFill>
                <a:latin typeface="Arial"/>
                <a:ea typeface="+mn-ea"/>
                <a:cs typeface="+mn-cs"/>
              </a:rPr>
              <a:t>Programa de Cisco </a:t>
            </a:r>
            <a:r>
              <a:rPr lang="es-ES" sz="1200" b="1" i="0" noProof="0" dirty="0" err="1" smtClean="0">
                <a:solidFill>
                  <a:srgbClr val="000000"/>
                </a:solidFill>
                <a:latin typeface="Arial"/>
                <a:ea typeface="+mn-ea"/>
                <a:cs typeface="+mn-cs"/>
              </a:rPr>
              <a:t>Networking</a:t>
            </a:r>
            <a:r>
              <a:rPr lang="es-ES" sz="1200" b="1" i="0" noProof="0" dirty="0" smtClean="0">
                <a:solidFill>
                  <a:srgbClr val="000000"/>
                </a:solidFill>
                <a:latin typeface="Arial"/>
                <a:ea typeface="+mn-ea"/>
                <a:cs typeface="+mn-cs"/>
              </a:rPr>
              <a:t> </a:t>
            </a:r>
            <a:r>
              <a:rPr lang="es-ES" sz="1200" b="1" i="0" noProof="0" dirty="0" err="1" smtClean="0">
                <a:solidFill>
                  <a:srgbClr val="000000"/>
                </a:solidFill>
                <a:latin typeface="Arial"/>
                <a:ea typeface="+mn-ea"/>
                <a:cs typeface="+mn-cs"/>
              </a:rPr>
              <a:t>Academy</a:t>
            </a:r>
            <a:endParaRPr lang="es-ES" sz="1200" b="1" i="0" noProof="0" dirty="0" smtClean="0">
              <a:solidFill>
                <a:srgbClr val="000000"/>
              </a:solidFill>
              <a:latin typeface="Arial"/>
              <a:ea typeface="+mn-ea"/>
              <a:cs typeface="+mn-cs"/>
            </a:endParaRPr>
          </a:p>
          <a:p>
            <a:pPr marL="112746" indent="-112746" algn="l" defTabSz="1020745">
              <a:buNone/>
            </a:pPr>
            <a:r>
              <a:rPr lang="es-ES" sz="1200" b="1" i="0" noProof="0" dirty="0" err="1" smtClean="0">
                <a:solidFill>
                  <a:srgbClr val="000000"/>
                </a:solidFill>
                <a:latin typeface="Arial"/>
                <a:ea typeface="+mn-ea"/>
                <a:cs typeface="+mn-cs"/>
              </a:rPr>
              <a:t>Routing</a:t>
            </a:r>
            <a:r>
              <a:rPr lang="es-ES" sz="1200" b="1" i="0" noProof="0" dirty="0" smtClean="0">
                <a:solidFill>
                  <a:srgbClr val="000000"/>
                </a:solidFill>
                <a:latin typeface="Arial"/>
                <a:ea typeface="+mn-ea"/>
                <a:cs typeface="+mn-cs"/>
              </a:rPr>
              <a:t> y </a:t>
            </a:r>
            <a:r>
              <a:rPr lang="es-ES" sz="1200" b="1" i="0" noProof="0" dirty="0" err="1" smtClean="0">
                <a:solidFill>
                  <a:srgbClr val="000000"/>
                </a:solidFill>
                <a:latin typeface="Arial"/>
                <a:ea typeface="+mn-ea"/>
                <a:cs typeface="+mn-cs"/>
              </a:rPr>
              <a:t>switching</a:t>
            </a:r>
            <a:endParaRPr lang="es-ES" sz="1200" b="1" i="0" noProof="0" dirty="0" smtClean="0">
              <a:solidFill>
                <a:srgbClr val="000000"/>
              </a:solidFill>
              <a:latin typeface="Arial"/>
              <a:ea typeface="+mn-ea"/>
              <a:cs typeface="+mn-cs"/>
            </a:endParaRPr>
          </a:p>
          <a:p>
            <a:pPr marL="112746" indent="-112746" algn="l" defTabSz="1020745">
              <a:buNone/>
            </a:pPr>
            <a:r>
              <a:rPr lang="es-ES" sz="1300" b="1" i="0" noProof="0" dirty="0" smtClean="0">
                <a:solidFill>
                  <a:srgbClr val="000000"/>
                </a:solidFill>
                <a:latin typeface="Arial"/>
                <a:ea typeface="+mn-ea"/>
                <a:cs typeface="+mn-cs"/>
              </a:rPr>
              <a:t>Capítulo 1: Introducción a redes conmutadas</a:t>
            </a:r>
            <a:endParaRPr lang="es-ES" b="1" noProof="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1.1 Diseño de LAN</a:t>
            </a:r>
          </a:p>
          <a:p>
            <a:pPr marL="112746" indent="-112746" algn="l" defTabSz="1020745">
              <a:buNone/>
            </a:pPr>
            <a:r>
              <a:rPr lang="es-ES" sz="1200" b="1" i="0" noProof="0" dirty="0" smtClean="0">
                <a:solidFill>
                  <a:srgbClr val="000000"/>
                </a:solidFill>
                <a:latin typeface="Arial"/>
                <a:ea typeface="+mn-ea"/>
                <a:cs typeface="+mn-cs"/>
              </a:rPr>
              <a:t>1.1.2 Redes conmutadas</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1.1.2.1 </a:t>
            </a:r>
            <a:r>
              <a:rPr lang="es-ES" sz="1200" b="1" i="0" kern="1200" noProof="0" dirty="0" smtClean="0">
                <a:solidFill>
                  <a:srgbClr val="000000"/>
                </a:solidFill>
                <a:effectLst/>
                <a:latin typeface="Arial"/>
                <a:ea typeface="+mn-ea"/>
                <a:cs typeface="+mn-cs"/>
              </a:rPr>
              <a:t>Función de las redes conmutadas</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1.1 Diseño de LAN</a:t>
            </a:r>
          </a:p>
          <a:p>
            <a:pPr marL="112746" indent="-112746" algn="l" defTabSz="1020745">
              <a:buNone/>
            </a:pPr>
            <a:r>
              <a:rPr lang="es-ES" sz="1200" b="1" i="0" noProof="0" dirty="0" smtClean="0">
                <a:solidFill>
                  <a:srgbClr val="000000"/>
                </a:solidFill>
                <a:latin typeface="Arial"/>
                <a:ea typeface="+mn-ea"/>
                <a:cs typeface="+mn-cs"/>
              </a:rPr>
              <a:t>1.1.2 Redes conmutadas</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1.1.2.2 </a:t>
            </a:r>
            <a:r>
              <a:rPr lang="es-ES" sz="1200" b="1" i="0" kern="1200" noProof="0" dirty="0" smtClean="0">
                <a:solidFill>
                  <a:srgbClr val="000000"/>
                </a:solidFill>
                <a:effectLst/>
                <a:latin typeface="Arial"/>
                <a:ea typeface="+mn-ea"/>
                <a:cs typeface="+mn-cs"/>
              </a:rPr>
              <a:t>Factor de forma</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1.1 Diseño de LAN</a:t>
            </a:r>
          </a:p>
          <a:p>
            <a:pPr marL="112746" indent="-112746" algn="l" defTabSz="1020745">
              <a:buNone/>
            </a:pPr>
            <a:r>
              <a:rPr lang="es-ES" sz="1200" b="1" i="0" noProof="0" dirty="0" smtClean="0">
                <a:solidFill>
                  <a:srgbClr val="000000"/>
                </a:solidFill>
                <a:latin typeface="Arial"/>
                <a:ea typeface="+mn-ea"/>
                <a:cs typeface="+mn-cs"/>
              </a:rPr>
              <a:t>1.1.2 Redes conmutadas</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1.1.2.2 </a:t>
            </a:r>
            <a:r>
              <a:rPr lang="es-ES" sz="1200" b="1" i="0" kern="1200" noProof="0" dirty="0" smtClean="0">
                <a:solidFill>
                  <a:srgbClr val="000000"/>
                </a:solidFill>
                <a:effectLst/>
                <a:latin typeface="Arial"/>
                <a:ea typeface="+mn-ea"/>
                <a:cs typeface="+mn-cs"/>
              </a:rPr>
              <a:t>Factor de forma</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1.1 Diseño de LAN</a:t>
            </a:r>
          </a:p>
          <a:p>
            <a:pPr marL="112746" indent="-112746" algn="l" defTabSz="1020745">
              <a:buNone/>
            </a:pPr>
            <a:r>
              <a:rPr lang="es-ES" sz="1200" b="1" i="0" noProof="0" dirty="0" smtClean="0">
                <a:solidFill>
                  <a:srgbClr val="000000"/>
                </a:solidFill>
                <a:latin typeface="Arial"/>
                <a:ea typeface="+mn-ea"/>
                <a:cs typeface="+mn-cs"/>
              </a:rPr>
              <a:t>1.1.2 Redes conmutadas</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1.1.2.2 </a:t>
            </a:r>
            <a:r>
              <a:rPr lang="es-ES" sz="1200" b="1" i="0" kern="1200" noProof="0" dirty="0" smtClean="0">
                <a:solidFill>
                  <a:srgbClr val="000000"/>
                </a:solidFill>
                <a:effectLst/>
                <a:latin typeface="Arial"/>
                <a:ea typeface="+mn-ea"/>
                <a:cs typeface="+mn-cs"/>
              </a:rPr>
              <a:t>Factor de forma</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1.2 El entorno conmutado</a:t>
            </a:r>
          </a:p>
          <a:p>
            <a:pPr marL="112746" indent="-112746" algn="l" defTabSz="1020745">
              <a:buNone/>
            </a:pPr>
            <a:r>
              <a:rPr lang="es-ES" sz="1200" b="1" i="0" noProof="0" dirty="0" smtClean="0">
                <a:solidFill>
                  <a:srgbClr val="000000"/>
                </a:solidFill>
                <a:latin typeface="Arial"/>
                <a:ea typeface="+mn-ea"/>
                <a:cs typeface="+mn-cs"/>
              </a:rPr>
              <a:t>1.2.1 Reenvío de tramas</a:t>
            </a:r>
          </a:p>
          <a:p>
            <a:pPr marL="0" marR="0" indent="0" algn="l" defTabSz="1020745">
              <a:lnSpc>
                <a:spcPct val="90000"/>
              </a:lnSpc>
              <a:spcBef>
                <a:spcPct val="50000"/>
              </a:spcBef>
              <a:spcAft>
                <a:spcPct val="0"/>
              </a:spcAft>
              <a:buNone/>
              <a:tabLst/>
            </a:pPr>
            <a:r>
              <a:rPr lang="es-ES" sz="1200" b="1" i="0" kern="1200" noProof="0" dirty="0" smtClean="0">
                <a:solidFill>
                  <a:srgbClr val="000000"/>
                </a:solidFill>
                <a:effectLst/>
                <a:latin typeface="Arial"/>
                <a:ea typeface="+mn-ea"/>
                <a:cs typeface="+mn-cs"/>
              </a:rPr>
              <a:t>1.2.1.1 </a:t>
            </a:r>
            <a:r>
              <a:rPr lang="es-ES" sz="1200" b="1" i="0" kern="1200" noProof="0" dirty="0" err="1" smtClean="0">
                <a:solidFill>
                  <a:srgbClr val="000000"/>
                </a:solidFill>
                <a:effectLst/>
                <a:latin typeface="Arial"/>
                <a:ea typeface="+mn-ea"/>
                <a:cs typeface="+mn-cs"/>
              </a:rPr>
              <a:t>Switching</a:t>
            </a:r>
            <a:r>
              <a:rPr lang="es-ES" sz="1200" b="1" i="0" kern="1200" noProof="0" dirty="0" smtClean="0">
                <a:solidFill>
                  <a:srgbClr val="000000"/>
                </a:solidFill>
                <a:effectLst/>
                <a:latin typeface="Arial"/>
                <a:ea typeface="+mn-ea"/>
                <a:cs typeface="+mn-cs"/>
              </a:rPr>
              <a:t> como concepto general en tecnología de redes y telecomunicaciones</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1.2 El entorno conmutado</a:t>
            </a:r>
          </a:p>
          <a:p>
            <a:pPr marL="112746" indent="-112746" algn="l" defTabSz="1020745">
              <a:buNone/>
            </a:pPr>
            <a:r>
              <a:rPr lang="es-ES" sz="1200" b="1" i="0" noProof="0" dirty="0" smtClean="0">
                <a:solidFill>
                  <a:srgbClr val="000000"/>
                </a:solidFill>
                <a:latin typeface="Arial"/>
                <a:ea typeface="+mn-ea"/>
                <a:cs typeface="+mn-cs"/>
              </a:rPr>
              <a:t>1.2.1 Reenvío de tramas</a:t>
            </a:r>
          </a:p>
          <a:p>
            <a:pPr marL="0" marR="0" indent="0" algn="l" defTabSz="1020745">
              <a:lnSpc>
                <a:spcPct val="90000"/>
              </a:lnSpc>
              <a:spcBef>
                <a:spcPct val="50000"/>
              </a:spcBef>
              <a:spcAft>
                <a:spcPct val="0"/>
              </a:spcAft>
              <a:buNone/>
              <a:tabLst/>
            </a:pPr>
            <a:r>
              <a:rPr lang="es-ES" sz="1200" b="1" i="0" kern="1200" noProof="0" dirty="0" smtClean="0">
                <a:solidFill>
                  <a:srgbClr val="000000"/>
                </a:solidFill>
                <a:effectLst/>
                <a:latin typeface="Arial"/>
                <a:ea typeface="+mn-ea"/>
                <a:cs typeface="+mn-cs"/>
              </a:rPr>
              <a:t>1.2.1.2 Completado dinámico de la tabla de direcciones MAC de un </a:t>
            </a:r>
            <a:r>
              <a:rPr lang="es-ES" sz="1200" b="1" i="0" kern="1200" noProof="0" dirty="0" err="1" smtClean="0">
                <a:solidFill>
                  <a:srgbClr val="000000"/>
                </a:solidFill>
                <a:effectLst/>
                <a:latin typeface="Arial"/>
                <a:ea typeface="+mn-ea"/>
                <a:cs typeface="+mn-cs"/>
              </a:rPr>
              <a:t>switch</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1.2 El entorno conmutado</a:t>
            </a:r>
          </a:p>
          <a:p>
            <a:pPr marL="112746" indent="-112746" algn="l" defTabSz="1020745">
              <a:buNone/>
            </a:pPr>
            <a:r>
              <a:rPr lang="es-ES" sz="1200" b="1" i="0" noProof="0" dirty="0" smtClean="0">
                <a:solidFill>
                  <a:srgbClr val="000000"/>
                </a:solidFill>
                <a:latin typeface="Arial"/>
                <a:ea typeface="+mn-ea"/>
                <a:cs typeface="+mn-cs"/>
              </a:rPr>
              <a:t>1.2.1 Reenvío de tramas</a:t>
            </a:r>
          </a:p>
          <a:p>
            <a:pPr marL="0" indent="0" algn="l" defTabSz="1020745">
              <a:buNone/>
            </a:pPr>
            <a:r>
              <a:rPr lang="es-ES" sz="1200" b="1" i="0" kern="1200" noProof="0" dirty="0" smtClean="0">
                <a:solidFill>
                  <a:srgbClr val="000000"/>
                </a:solidFill>
                <a:effectLst/>
                <a:latin typeface="Arial"/>
                <a:ea typeface="+mn-ea"/>
                <a:cs typeface="+mn-cs"/>
              </a:rPr>
              <a:t>1.2.1.3 Métodos de reenvío de un </a:t>
            </a:r>
            <a:r>
              <a:rPr lang="es-ES" sz="1200" b="1" i="0" kern="1200" noProof="0" dirty="0" err="1" smtClean="0">
                <a:solidFill>
                  <a:srgbClr val="000000"/>
                </a:solidFill>
                <a:effectLst/>
                <a:latin typeface="Arial"/>
                <a:ea typeface="+mn-ea"/>
                <a:cs typeface="+mn-cs"/>
              </a:rPr>
              <a:t>switch</a:t>
            </a:r>
            <a:endParaRPr lang="es-ES" sz="1200" b="1" i="0" kern="1200" noProof="0" dirty="0">
              <a:solidFill>
                <a:schemeClr val="tx1"/>
              </a:solidFill>
              <a:effectLst/>
              <a:latin typeface="Arial"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1.2 El entorno conmutado</a:t>
            </a:r>
          </a:p>
          <a:p>
            <a:pPr marL="112746" indent="-112746" algn="l" defTabSz="1020745">
              <a:buNone/>
            </a:pPr>
            <a:r>
              <a:rPr lang="es-ES" sz="1200" b="1" i="0" noProof="0" dirty="0" smtClean="0">
                <a:solidFill>
                  <a:srgbClr val="000000"/>
                </a:solidFill>
                <a:latin typeface="Arial"/>
                <a:ea typeface="+mn-ea"/>
                <a:cs typeface="+mn-cs"/>
              </a:rPr>
              <a:t>1.2.1 Reenvío de tramas</a:t>
            </a:r>
          </a:p>
          <a:p>
            <a:pPr marL="0" marR="0" indent="0" algn="l" defTabSz="1020745">
              <a:lnSpc>
                <a:spcPct val="90000"/>
              </a:lnSpc>
              <a:spcBef>
                <a:spcPct val="50000"/>
              </a:spcBef>
              <a:spcAft>
                <a:spcPct val="0"/>
              </a:spcAft>
              <a:buNone/>
              <a:tabLst/>
            </a:pPr>
            <a:r>
              <a:rPr lang="es-ES" sz="1200" b="1" i="0" kern="1200" noProof="0" dirty="0" smtClean="0">
                <a:solidFill>
                  <a:srgbClr val="000000"/>
                </a:solidFill>
                <a:effectLst/>
                <a:latin typeface="Arial"/>
                <a:ea typeface="+mn-ea"/>
                <a:cs typeface="+mn-cs"/>
              </a:rPr>
              <a:t>1.2.1.4 </a:t>
            </a:r>
            <a:r>
              <a:rPr lang="es-ES" sz="1200" b="1" i="0" kern="1200" noProof="0" dirty="0" err="1" smtClean="0">
                <a:solidFill>
                  <a:srgbClr val="000000"/>
                </a:solidFill>
                <a:effectLst/>
                <a:latin typeface="Arial"/>
                <a:ea typeface="+mn-ea"/>
                <a:cs typeface="+mn-cs"/>
              </a:rPr>
              <a:t>Switching</a:t>
            </a:r>
            <a:r>
              <a:rPr lang="es-ES" sz="1200" b="1" i="0" kern="1200" noProof="0" dirty="0" smtClean="0">
                <a:solidFill>
                  <a:srgbClr val="000000"/>
                </a:solidFill>
                <a:effectLst/>
                <a:latin typeface="Arial"/>
                <a:ea typeface="+mn-ea"/>
                <a:cs typeface="+mn-cs"/>
              </a:rPr>
              <a:t> por almacenamiento y envío</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1.2 El entorno conmutado</a:t>
            </a:r>
          </a:p>
          <a:p>
            <a:pPr marL="112746" indent="-112746" algn="l" defTabSz="1020745">
              <a:buNone/>
            </a:pPr>
            <a:r>
              <a:rPr lang="es-ES" sz="1200" b="1" i="0" noProof="0" dirty="0" smtClean="0">
                <a:solidFill>
                  <a:srgbClr val="000000"/>
                </a:solidFill>
                <a:latin typeface="Arial"/>
                <a:ea typeface="+mn-ea"/>
                <a:cs typeface="+mn-cs"/>
              </a:rPr>
              <a:t>1.2.1 Reenvío de tramas</a:t>
            </a:r>
          </a:p>
          <a:p>
            <a:pPr marL="0" marR="0" indent="0" algn="l" defTabSz="1020745">
              <a:lnSpc>
                <a:spcPct val="90000"/>
              </a:lnSpc>
              <a:spcBef>
                <a:spcPct val="50000"/>
              </a:spcBef>
              <a:spcAft>
                <a:spcPct val="0"/>
              </a:spcAft>
              <a:buNone/>
              <a:tabLst/>
            </a:pPr>
            <a:r>
              <a:rPr lang="es-ES" sz="1200" b="1" i="0" kern="1200" noProof="0" dirty="0" smtClean="0">
                <a:solidFill>
                  <a:srgbClr val="000000"/>
                </a:solidFill>
                <a:effectLst/>
                <a:latin typeface="Arial"/>
                <a:ea typeface="+mn-ea"/>
                <a:cs typeface="+mn-cs"/>
              </a:rPr>
              <a:t>1.2.1.5 </a:t>
            </a:r>
            <a:r>
              <a:rPr lang="es-ES" sz="1200" b="1" i="0" kern="1200" noProof="0" dirty="0" err="1" smtClean="0">
                <a:solidFill>
                  <a:srgbClr val="000000"/>
                </a:solidFill>
                <a:effectLst/>
                <a:latin typeface="Arial"/>
                <a:ea typeface="+mn-ea"/>
                <a:cs typeface="+mn-cs"/>
              </a:rPr>
              <a:t>Switching</a:t>
            </a:r>
            <a:r>
              <a:rPr lang="es-ES" sz="1200" b="1" i="0" kern="1200" noProof="0" dirty="0" smtClean="0">
                <a:solidFill>
                  <a:srgbClr val="000000"/>
                </a:solidFill>
                <a:effectLst/>
                <a:latin typeface="Arial"/>
                <a:ea typeface="+mn-ea"/>
                <a:cs typeface="+mn-cs"/>
              </a:rPr>
              <a:t> por método de corte</a:t>
            </a:r>
            <a:endParaRPr lang="es-ES" sz="1200" b="1" i="0" kern="1200" noProof="0" dirty="0">
              <a:solidFill>
                <a:srgbClr val="000000"/>
              </a:solidFill>
              <a:effectLst/>
              <a:latin typeface="Arial"/>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19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1.2 El entorno conmutado</a:t>
            </a:r>
          </a:p>
          <a:p>
            <a:pPr marL="112746" indent="-112746" algn="l" defTabSz="1020745">
              <a:buNone/>
            </a:pPr>
            <a:r>
              <a:rPr lang="es-ES" sz="1200" b="1" i="0" noProof="0" dirty="0" smtClean="0">
                <a:solidFill>
                  <a:srgbClr val="000000"/>
                </a:solidFill>
                <a:latin typeface="Arial"/>
                <a:ea typeface="+mn-ea"/>
                <a:cs typeface="+mn-cs"/>
              </a:rPr>
              <a:t>1.2.2 Dominios de </a:t>
            </a:r>
            <a:r>
              <a:rPr lang="es-ES" sz="1200" b="1" i="0" noProof="0" dirty="0" err="1" smtClean="0">
                <a:solidFill>
                  <a:srgbClr val="000000"/>
                </a:solidFill>
                <a:latin typeface="Arial"/>
                <a:ea typeface="+mn-ea"/>
                <a:cs typeface="+mn-cs"/>
              </a:rPr>
              <a:t>switching</a:t>
            </a:r>
            <a:endParaRPr lang="es-ES" sz="1200" b="1" i="0" noProof="0" dirty="0" smtClean="0">
              <a:solidFill>
                <a:srgbClr val="000000"/>
              </a:solidFill>
              <a:latin typeface="Arial"/>
              <a:ea typeface="+mn-ea"/>
              <a:cs typeface="+mn-cs"/>
            </a:endParaRPr>
          </a:p>
          <a:p>
            <a:pPr marL="0" marR="0" indent="0" algn="l" defTabSz="1020745">
              <a:lnSpc>
                <a:spcPct val="90000"/>
              </a:lnSpc>
              <a:spcBef>
                <a:spcPct val="50000"/>
              </a:spcBef>
              <a:spcAft>
                <a:spcPct val="0"/>
              </a:spcAft>
              <a:buNone/>
              <a:tabLst/>
            </a:pPr>
            <a:r>
              <a:rPr lang="es-ES" sz="1200" b="1" i="0" kern="1200" noProof="0" dirty="0" smtClean="0">
                <a:solidFill>
                  <a:srgbClr val="000000"/>
                </a:solidFill>
                <a:effectLst/>
                <a:latin typeface="Arial"/>
                <a:ea typeface="+mn-ea"/>
                <a:cs typeface="+mn-cs"/>
              </a:rPr>
              <a:t>1.2.2.1 Dominios</a:t>
            </a:r>
            <a:r>
              <a:rPr lang="es-ES" sz="1200" b="1" i="0" kern="1200" baseline="0" noProof="0" dirty="0" smtClean="0">
                <a:solidFill>
                  <a:srgbClr val="000000"/>
                </a:solidFill>
                <a:effectLst/>
                <a:latin typeface="Arial"/>
                <a:ea typeface="+mn-ea"/>
                <a:cs typeface="+mn-cs"/>
              </a:rPr>
              <a:t> de colisiones</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1"/>
          <p:cNvSpPr>
            <a:spLocks noGrp="1" noChangeArrowheads="1"/>
          </p:cNvSpPr>
          <p:nvPr>
            <p:ph type="sldNum" sz="quarter" idx="5"/>
          </p:nvPr>
        </p:nvSpPr>
        <p:spPr>
          <a:noFill/>
        </p:spPr>
        <p:txBody>
          <a:bodyPr/>
          <a:lstStyle/>
          <a:p>
            <a:pPr algn="r" defTabSz="903244">
              <a:lnSpc>
                <a:spcPct val="100000"/>
              </a:lnSpc>
              <a:buNone/>
            </a:pPr>
            <a:fld id="{470EE284-7961-42D5-9E4B-29540E276A78}" type="slidenum">
              <a:rPr lang="en-US" sz="800" b="0" i="0">
                <a:solidFill>
                  <a:schemeClr val="tx1"/>
                </a:solidFill>
                <a:latin typeface="Arial"/>
                <a:ea typeface="+mn-ea"/>
                <a:cs typeface="+mn-cs"/>
              </a:rPr>
              <a:pPr algn="r" defTabSz="903244">
                <a:lnSpc>
                  <a:spcPct val="100000"/>
                </a:lnSpc>
                <a:buNone/>
              </a:pPr>
              <a:t>2</a:t>
            </a:fld>
            <a:endParaRPr lang="en-US" dirty="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Capítulo 1</a:t>
            </a:r>
            <a:endParaRPr lang="es-ES" sz="1200" b="1" i="0" noProof="0" dirty="0">
              <a:solidFill>
                <a:srgbClr val="000000"/>
              </a:solidFill>
              <a:latin typeface="Arial"/>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1.2 El entorno conmutado</a:t>
            </a:r>
          </a:p>
          <a:p>
            <a:pPr marL="112746" indent="-112746" algn="l" defTabSz="1020745">
              <a:buNone/>
            </a:pPr>
            <a:r>
              <a:rPr lang="es-ES" sz="1200" b="1" i="0" noProof="0" dirty="0" smtClean="0">
                <a:solidFill>
                  <a:srgbClr val="000000"/>
                </a:solidFill>
                <a:latin typeface="Arial"/>
                <a:ea typeface="+mn-ea"/>
                <a:cs typeface="+mn-cs"/>
              </a:rPr>
              <a:t>1.2.2 Dominios de </a:t>
            </a:r>
            <a:r>
              <a:rPr lang="es-ES" sz="1200" b="1" i="0" noProof="0" dirty="0" err="1" smtClean="0">
                <a:solidFill>
                  <a:srgbClr val="000000"/>
                </a:solidFill>
                <a:latin typeface="Arial"/>
                <a:ea typeface="+mn-ea"/>
                <a:cs typeface="+mn-cs"/>
              </a:rPr>
              <a:t>switching</a:t>
            </a:r>
            <a:endParaRPr lang="es-ES" sz="1200" b="1" i="0" noProof="0" dirty="0" smtClean="0">
              <a:solidFill>
                <a:srgbClr val="000000"/>
              </a:solidFill>
              <a:latin typeface="Arial"/>
              <a:ea typeface="+mn-ea"/>
              <a:cs typeface="+mn-cs"/>
            </a:endParaRPr>
          </a:p>
          <a:p>
            <a:pPr marL="0" marR="0" indent="0" algn="l" defTabSz="1020745">
              <a:lnSpc>
                <a:spcPct val="90000"/>
              </a:lnSpc>
              <a:spcBef>
                <a:spcPct val="50000"/>
              </a:spcBef>
              <a:spcAft>
                <a:spcPct val="0"/>
              </a:spcAft>
              <a:buNone/>
              <a:tabLst/>
            </a:pPr>
            <a:r>
              <a:rPr lang="es-ES" sz="1200" b="1" i="0" kern="1200" noProof="0" dirty="0" smtClean="0">
                <a:solidFill>
                  <a:srgbClr val="000000"/>
                </a:solidFill>
                <a:effectLst/>
                <a:latin typeface="Arial"/>
                <a:ea typeface="+mn-ea"/>
                <a:cs typeface="+mn-cs"/>
              </a:rPr>
              <a:t>1.2.2.2 Dominios </a:t>
            </a:r>
            <a:r>
              <a:rPr lang="es-ES" sz="1200" b="1" i="0" kern="1200" baseline="0" noProof="0" dirty="0" smtClean="0">
                <a:solidFill>
                  <a:srgbClr val="000000"/>
                </a:solidFill>
                <a:effectLst/>
                <a:latin typeface="Arial"/>
                <a:ea typeface="+mn-ea"/>
                <a:cs typeface="+mn-cs"/>
              </a:rPr>
              <a:t>de difusión </a:t>
            </a:r>
            <a:endParaRPr lang="es-ES" sz="1200" b="1" i="0" kern="1200" noProof="0" dirty="0" smtClean="0">
              <a:solidFill>
                <a:schemeClr val="tx1"/>
              </a:solidFill>
              <a:effectLst/>
              <a:latin typeface="Arial" charset="0"/>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21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1.2 El entorno conmutado</a:t>
            </a:r>
          </a:p>
          <a:p>
            <a:pPr marL="112746" indent="-112746" algn="l" defTabSz="1020745">
              <a:buNone/>
            </a:pPr>
            <a:r>
              <a:rPr lang="es-ES" sz="1200" b="1" i="0" noProof="0" dirty="0" smtClean="0">
                <a:solidFill>
                  <a:srgbClr val="000000"/>
                </a:solidFill>
                <a:latin typeface="Arial"/>
                <a:ea typeface="+mn-ea"/>
                <a:cs typeface="+mn-cs"/>
              </a:rPr>
              <a:t>1.2.2 Dominios de </a:t>
            </a:r>
            <a:r>
              <a:rPr lang="es-ES" sz="1200" b="1" i="0" noProof="0" dirty="0" err="1" smtClean="0">
                <a:solidFill>
                  <a:srgbClr val="000000"/>
                </a:solidFill>
                <a:latin typeface="Arial"/>
                <a:ea typeface="+mn-ea"/>
                <a:cs typeface="+mn-cs"/>
              </a:rPr>
              <a:t>switching</a:t>
            </a:r>
            <a:endParaRPr lang="es-ES" sz="1200" b="1" i="0" noProof="0" dirty="0" smtClean="0">
              <a:solidFill>
                <a:srgbClr val="000000"/>
              </a:solidFill>
              <a:latin typeface="Arial"/>
              <a:ea typeface="+mn-ea"/>
              <a:cs typeface="+mn-cs"/>
            </a:endParaRPr>
          </a:p>
          <a:p>
            <a:pPr marL="112746" indent="-112746" algn="l" defTabSz="1020745">
              <a:buNone/>
            </a:pPr>
            <a:r>
              <a:rPr lang="es-ES" sz="1200" b="1" i="0" kern="1200" noProof="0" dirty="0" smtClean="0">
                <a:solidFill>
                  <a:srgbClr val="000000"/>
                </a:solidFill>
                <a:effectLst/>
                <a:latin typeface="Arial"/>
                <a:ea typeface="+mn-ea"/>
                <a:cs typeface="+mn-cs"/>
              </a:rPr>
              <a:t>1.2.2.4 Alivio de la congestión en la red</a:t>
            </a:r>
            <a:endParaRPr lang="es-ES" sz="1200" b="1" i="0" kern="1200" noProof="0" dirty="0">
              <a:solidFill>
                <a:schemeClr val="tx1"/>
              </a:solidFill>
              <a:effectLst/>
              <a:latin typeface="Arial" charset="0"/>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pPr algn="r" defTabSz="903244">
              <a:lnSpc>
                <a:spcPct val="100000"/>
              </a:lnSpc>
              <a:buNone/>
            </a:pPr>
            <a:fld id="{3D5F77EF-9F5D-4805-BD17-79024BE7C85C}" type="slidenum">
              <a:rPr lang="en-US" sz="800" b="0" i="0">
                <a:solidFill>
                  <a:schemeClr val="tx1"/>
                </a:solidFill>
                <a:latin typeface="Arial"/>
                <a:ea typeface="+mn-ea"/>
                <a:cs typeface="+mn-cs"/>
              </a:rPr>
              <a:pPr algn="r" defTabSz="903244">
                <a:lnSpc>
                  <a:spcPct val="100000"/>
                </a:lnSpc>
                <a:buNone/>
              </a:pPr>
              <a:t>22</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Capítulo 1: Resumen</a:t>
            </a:r>
            <a:endParaRPr lang="es-ES" sz="1200" b="1" i="0" noProof="0" dirty="0">
              <a:solidFill>
                <a:srgbClr val="000000"/>
              </a:solidFill>
              <a:latin typeface="Arial"/>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pPr algn="r" defTabSz="903244">
              <a:lnSpc>
                <a:spcPct val="100000"/>
              </a:lnSpc>
              <a:buNone/>
            </a:pPr>
            <a:fld id="{3D5F77EF-9F5D-4805-BD17-79024BE7C85C}" type="slidenum">
              <a:rPr lang="en-US" sz="800" b="0" i="0">
                <a:solidFill>
                  <a:schemeClr val="tx1"/>
                </a:solidFill>
                <a:latin typeface="Arial"/>
                <a:ea typeface="+mn-ea"/>
                <a:cs typeface="+mn-cs"/>
              </a:rPr>
              <a:pPr algn="r" defTabSz="903244">
                <a:lnSpc>
                  <a:spcPct val="100000"/>
                </a:lnSpc>
                <a:buNone/>
              </a:pPr>
              <a:t>23</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Capítulo 1: Resumen</a:t>
            </a:r>
            <a:endParaRPr lang="es-ES" sz="1200" b="1" i="0" noProof="0" dirty="0">
              <a:solidFill>
                <a:srgbClr val="000000"/>
              </a:solidFill>
              <a:latin typeface="Arial"/>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pPr algn="r" defTabSz="903244">
              <a:lnSpc>
                <a:spcPct val="100000"/>
              </a:lnSpc>
              <a:buNone/>
            </a:pPr>
            <a:fld id="{3D5F77EF-9F5D-4805-BD17-79024BE7C85C}" type="slidenum">
              <a:rPr lang="en-US" sz="800" b="0" i="0">
                <a:solidFill>
                  <a:schemeClr val="tx1"/>
                </a:solidFill>
                <a:latin typeface="Arial"/>
                <a:ea typeface="+mn-ea"/>
                <a:cs typeface="+mn-cs"/>
              </a:rPr>
              <a:pPr algn="r" defTabSz="903244">
                <a:lnSpc>
                  <a:spcPct val="100000"/>
                </a:lnSpc>
                <a:buNone/>
              </a:pPr>
              <a:t>24</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marL="112746" indent="-112746" algn="l" defTabSz="1020745">
              <a:buNone/>
            </a:pPr>
            <a:r>
              <a:rPr lang="en-US" sz="1200" b="1" i="0">
                <a:solidFill>
                  <a:srgbClr val="000000"/>
                </a:solidFill>
                <a:latin typeface="Arial"/>
                <a:ea typeface="+mn-ea"/>
                <a:cs typeface="+mn-cs"/>
              </a:rPr>
              <a:t>Capítulo 1: Resumen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n-US" sz="1200" b="1" i="0" dirty="0">
                <a:solidFill>
                  <a:srgbClr val="000000"/>
                </a:solidFill>
                <a:latin typeface="Arial"/>
                <a:ea typeface="+mn-ea"/>
                <a:cs typeface="+mn-cs"/>
              </a:rPr>
              <a:t>1.</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1.1 Diseño de LAN</a:t>
            </a:r>
          </a:p>
          <a:p>
            <a:pPr marL="112746" indent="-112746" algn="l" defTabSz="1020745">
              <a:buNone/>
            </a:pPr>
            <a:r>
              <a:rPr lang="es-ES" sz="1200" b="1" i="0" noProof="0" dirty="0" smtClean="0">
                <a:solidFill>
                  <a:srgbClr val="000000"/>
                </a:solidFill>
                <a:latin typeface="Arial"/>
                <a:ea typeface="+mn-ea"/>
                <a:cs typeface="+mn-cs"/>
              </a:rPr>
              <a:t>1.1.1 Redes convergentes</a:t>
            </a:r>
          </a:p>
          <a:p>
            <a:pPr marL="112746" indent="-112746" algn="l" defTabSz="1020745">
              <a:buNone/>
            </a:pPr>
            <a:r>
              <a:rPr lang="es-ES" sz="1200" b="1" i="0" noProof="0" dirty="0" smtClean="0">
                <a:solidFill>
                  <a:srgbClr val="000000"/>
                </a:solidFill>
                <a:latin typeface="Arial"/>
                <a:ea typeface="+mn-ea"/>
                <a:cs typeface="+mn-cs"/>
              </a:rPr>
              <a:t>1.1.1.1 Complejidad</a:t>
            </a:r>
            <a:r>
              <a:rPr lang="es-ES" sz="1200" b="1" i="0" baseline="0" noProof="0" dirty="0" smtClean="0">
                <a:solidFill>
                  <a:srgbClr val="000000"/>
                </a:solidFill>
                <a:latin typeface="Arial"/>
                <a:ea typeface="+mn-ea"/>
                <a:cs typeface="+mn-cs"/>
              </a:rPr>
              <a:t> creciente de </a:t>
            </a:r>
            <a:r>
              <a:rPr lang="es-ES" sz="1200" b="1" i="0" noProof="0" dirty="0" smtClean="0">
                <a:solidFill>
                  <a:srgbClr val="000000"/>
                </a:solidFill>
                <a:latin typeface="Arial"/>
                <a:ea typeface="+mn-ea"/>
                <a:cs typeface="+mn-cs"/>
              </a:rPr>
              <a:t>las redes</a:t>
            </a:r>
          </a:p>
          <a:p>
            <a:pPr marL="112746" indent="-112746" algn="l" defTabSz="1020745">
              <a:buNone/>
            </a:pPr>
            <a:endParaRPr lang="es-ES" b="1" noProof="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1.1 Diseño de LAN</a:t>
            </a:r>
          </a:p>
          <a:p>
            <a:pPr marL="112746" indent="-112746" algn="l" defTabSz="1020745">
              <a:buNone/>
            </a:pPr>
            <a:r>
              <a:rPr lang="es-ES" sz="1200" b="1" i="0" noProof="0" dirty="0" smtClean="0">
                <a:solidFill>
                  <a:srgbClr val="000000"/>
                </a:solidFill>
                <a:latin typeface="Arial"/>
                <a:ea typeface="+mn-ea"/>
                <a:cs typeface="+mn-cs"/>
              </a:rPr>
              <a:t>1.1.1 Redes convergentes</a:t>
            </a:r>
          </a:p>
          <a:p>
            <a:pPr marL="112746" indent="-112746" algn="l" defTabSz="1020745">
              <a:buNone/>
            </a:pPr>
            <a:r>
              <a:rPr lang="es-ES" sz="1200" b="1" i="0" noProof="0" dirty="0" smtClean="0">
                <a:solidFill>
                  <a:srgbClr val="000000"/>
                </a:solidFill>
                <a:latin typeface="Arial"/>
                <a:ea typeface="+mn-ea"/>
                <a:cs typeface="+mn-cs"/>
              </a:rPr>
              <a:t>1.1.1.2 </a:t>
            </a:r>
            <a:r>
              <a:rPr lang="es-ES" sz="1200" b="1" i="0" noProof="0" dirty="0" smtClean="0">
                <a:solidFill>
                  <a:srgbClr val="000000"/>
                </a:solidFill>
                <a:latin typeface="Arial"/>
                <a:ea typeface="ＭＳ Ｐゴシック"/>
                <a:cs typeface="+mn-cs"/>
              </a:rPr>
              <a:t>Elementos de una red convergente</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1.1 Diseño de LAN</a:t>
            </a:r>
          </a:p>
          <a:p>
            <a:pPr marL="112746" indent="-112746" algn="l" defTabSz="1020745">
              <a:buNone/>
            </a:pPr>
            <a:r>
              <a:rPr lang="es-ES" sz="1200" b="1" i="0" noProof="0" dirty="0" smtClean="0">
                <a:solidFill>
                  <a:srgbClr val="000000"/>
                </a:solidFill>
                <a:latin typeface="Arial"/>
                <a:ea typeface="+mn-ea"/>
                <a:cs typeface="+mn-cs"/>
              </a:rPr>
              <a:t>1.1.1 Redes convergentes</a:t>
            </a:r>
          </a:p>
          <a:p>
            <a:pPr marL="112746" indent="-112746" algn="l" defTabSz="1020745">
              <a:buNone/>
            </a:pPr>
            <a:r>
              <a:rPr lang="es-ES" sz="1200" b="1" i="0" noProof="0" dirty="0" smtClean="0">
                <a:solidFill>
                  <a:srgbClr val="000000"/>
                </a:solidFill>
                <a:latin typeface="Arial"/>
                <a:ea typeface="+mn-ea"/>
                <a:cs typeface="+mn-cs"/>
              </a:rPr>
              <a:t>1.1.1.2 </a:t>
            </a:r>
            <a:r>
              <a:rPr lang="es-ES" sz="1200" b="1" i="0" noProof="0" dirty="0" smtClean="0">
                <a:solidFill>
                  <a:srgbClr val="000000"/>
                </a:solidFill>
                <a:latin typeface="Arial"/>
                <a:ea typeface="ＭＳ Ｐゴシック"/>
                <a:cs typeface="+mn-cs"/>
              </a:rPr>
              <a:t>Elementos de una red convergente</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1.1 Diseño de LAN</a:t>
            </a:r>
          </a:p>
          <a:p>
            <a:pPr marL="112746" indent="-112746" algn="l" defTabSz="1020745">
              <a:buNone/>
            </a:pPr>
            <a:r>
              <a:rPr lang="es-ES" sz="1200" b="1" i="0" noProof="0" dirty="0" smtClean="0">
                <a:solidFill>
                  <a:srgbClr val="000000"/>
                </a:solidFill>
                <a:latin typeface="Arial"/>
                <a:ea typeface="+mn-ea"/>
                <a:cs typeface="+mn-cs"/>
              </a:rPr>
              <a:t>1.1.1 Redes convergentes</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1.1.1.3 </a:t>
            </a:r>
            <a:r>
              <a:rPr lang="es-ES" sz="1200" b="1" i="0" kern="1200" noProof="0" dirty="0" smtClean="0">
                <a:solidFill>
                  <a:srgbClr val="000000"/>
                </a:solidFill>
                <a:effectLst/>
                <a:latin typeface="Arial"/>
                <a:ea typeface="+mn-ea"/>
                <a:cs typeface="+mn-cs"/>
              </a:rPr>
              <a:t>Redes conmutadas sin fronteras</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1.1 Diseño de LAN</a:t>
            </a:r>
          </a:p>
          <a:p>
            <a:pPr marL="112746" indent="-112746" algn="l" defTabSz="1020745">
              <a:buNone/>
            </a:pPr>
            <a:r>
              <a:rPr lang="es-ES" sz="1200" b="1" i="0" noProof="0" dirty="0" smtClean="0">
                <a:solidFill>
                  <a:srgbClr val="000000"/>
                </a:solidFill>
                <a:latin typeface="Arial"/>
                <a:ea typeface="+mn-ea"/>
                <a:cs typeface="+mn-cs"/>
              </a:rPr>
              <a:t>1.1.1 Redes convergentes</a:t>
            </a:r>
          </a:p>
          <a:p>
            <a:pPr marL="112746" marR="0" indent="-112746" algn="l" defTabSz="1020745">
              <a:lnSpc>
                <a:spcPct val="90000"/>
              </a:lnSpc>
              <a:spcBef>
                <a:spcPct val="50000"/>
              </a:spcBef>
              <a:spcAft>
                <a:spcPct val="0"/>
              </a:spcAft>
              <a:buNone/>
              <a:tabLst/>
            </a:pPr>
            <a:r>
              <a:rPr lang="es-ES" sz="1200" b="1" i="0" noProof="0" dirty="0" smtClean="0">
                <a:solidFill>
                  <a:srgbClr val="000000"/>
                </a:solidFill>
                <a:latin typeface="Arial"/>
                <a:ea typeface="+mn-ea"/>
                <a:cs typeface="+mn-cs"/>
              </a:rPr>
              <a:t>1.1.1.4 </a:t>
            </a:r>
            <a:r>
              <a:rPr lang="es-ES" sz="1200" b="1" i="0" kern="1200" noProof="0" dirty="0" smtClean="0">
                <a:solidFill>
                  <a:srgbClr val="000000"/>
                </a:solidFill>
                <a:effectLst/>
                <a:latin typeface="Arial"/>
                <a:ea typeface="+mn-ea"/>
                <a:cs typeface="+mn-cs"/>
              </a:rPr>
              <a:t>Jerarquía en las redes conmutadas sin fronteras</a:t>
            </a:r>
            <a:endParaRPr lang="es-ES" b="1" noProof="0" dirty="0" smtClean="0"/>
          </a:p>
          <a:p>
            <a:pPr marL="112746" indent="-112746" algn="l" defTabSz="1020745">
              <a:buNone/>
            </a:pPr>
            <a:endParaRPr lang="es-ES" b="1" noProof="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pPr algn="r" defTabSz="903244">
              <a:lnSpc>
                <a:spcPct val="100000"/>
              </a:lnSpc>
              <a:buNone/>
            </a:pPr>
            <a:fld id="{E2906053-E8A2-4DAD-B57C-C8945C1AD1DD}" type="slidenum">
              <a:rPr lang="en-US" sz="800" b="0" i="0">
                <a:solidFill>
                  <a:schemeClr val="tx1"/>
                </a:solidFill>
                <a:latin typeface="Arial"/>
                <a:ea typeface="+mn-ea"/>
                <a:cs typeface="+mn-cs"/>
              </a:rPr>
              <a:pPr algn="r" defTabSz="903244">
                <a:lnSpc>
                  <a:spcPct val="100000"/>
                </a:lnSpc>
                <a:buNone/>
              </a:pPr>
              <a:t>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marL="112746" indent="-112746" algn="l" defTabSz="1020745">
              <a:buNone/>
            </a:pPr>
            <a:r>
              <a:rPr lang="es-ES" sz="1200" b="1" i="0" noProof="0" dirty="0" smtClean="0">
                <a:solidFill>
                  <a:srgbClr val="000000"/>
                </a:solidFill>
                <a:latin typeface="Arial"/>
                <a:ea typeface="+mn-ea"/>
                <a:cs typeface="+mn-cs"/>
              </a:rPr>
              <a:t>1.1 Diseño de LAN</a:t>
            </a:r>
          </a:p>
          <a:p>
            <a:pPr marL="112746" indent="-112746" algn="l" defTabSz="1020745">
              <a:buNone/>
            </a:pPr>
            <a:r>
              <a:rPr lang="es-ES" sz="1200" b="1" i="0" noProof="0" dirty="0" smtClean="0">
                <a:solidFill>
                  <a:srgbClr val="000000"/>
                </a:solidFill>
                <a:latin typeface="Arial"/>
                <a:ea typeface="+mn-ea"/>
                <a:cs typeface="+mn-cs"/>
              </a:rPr>
              <a:t>1.1.1 Redes convergentes</a:t>
            </a:r>
          </a:p>
          <a:p>
            <a:pPr marL="0" indent="0" algn="l" defTabSz="1020745">
              <a:buNone/>
            </a:pPr>
            <a:r>
              <a:rPr lang="es-ES" sz="1200" b="1" i="0" kern="1200" noProof="0" dirty="0" smtClean="0">
                <a:solidFill>
                  <a:srgbClr val="000000"/>
                </a:solidFill>
                <a:effectLst/>
                <a:latin typeface="Arial"/>
                <a:ea typeface="+mn-ea"/>
                <a:cs typeface="+mn-cs"/>
              </a:rPr>
              <a:t>1.1.1.5 Núcleo, distribución y acceso</a:t>
            </a:r>
            <a:endParaRPr lang="es-ES" sz="1200" b="1" i="0" kern="1200" noProof="0" dirty="0">
              <a:solidFill>
                <a:srgbClr val="000000"/>
              </a:solidFill>
              <a:effectLst/>
              <a:latin typeface="Arial"/>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n-US" sz="700" b="0" i="0">
                <a:solidFill>
                  <a:srgbClr val="D3D3D3"/>
                </a:solidFill>
                <a:latin typeface="Arial"/>
                <a:ea typeface="+mn-ea"/>
                <a:cs typeface="+mn-cs"/>
              </a:rPr>
              <a:t>© 2007 – 2010, Cisco Systems, Inc. Todos los derechos reservados.</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n-US" sz="700" b="0" i="0">
                <a:solidFill>
                  <a:srgbClr val="D3D3D3"/>
                </a:solidFill>
                <a:latin typeface="Arial"/>
                <a:ea typeface="+mn-ea"/>
                <a:cs typeface="+mn-cs"/>
              </a:rPr>
              <a:t>Información pública de Cisco</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ITE PC v4.1</a:t>
            </a:r>
          </a:p>
          <a:p>
            <a:pPr algn="l" defTabSz="814365">
              <a:lnSpc>
                <a:spcPct val="100000"/>
              </a:lnSpc>
              <a:buNone/>
            </a:pPr>
            <a:r>
              <a:rPr lang="en-US" sz="700" b="0" i="0">
                <a:solidFill>
                  <a:srgbClr val="D3D3D3"/>
                </a:solidFill>
                <a:latin typeface="Arial"/>
                <a:ea typeface="+mn-ea"/>
                <a:cs typeface="+mn-cs"/>
              </a:rPr>
              <a:t>Capítulo 4</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C31C4615-7F19-455B-A5C4-EA1B3B194C81}"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ACFA795C-7F0A-48D8-9FC3-F2BA5F8EB736}"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
        <p:nvSpPr>
          <p:cNvPr id="11" name="Rectangle 6312"/>
          <p:cNvSpPr>
            <a:spLocks noChangeArrowheads="1"/>
          </p:cNvSpPr>
          <p:nvPr userDrawn="1"/>
        </p:nvSpPr>
        <p:spPr bwMode="auto">
          <a:xfrm>
            <a:off x="3832387" y="6672263"/>
            <a:ext cx="2575166" cy="190646"/>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s-ES" sz="700" b="0" i="0" noProof="0" smtClean="0">
                <a:solidFill>
                  <a:srgbClr val="D3D3D3"/>
                </a:solidFill>
                <a:latin typeface="Arial"/>
                <a:ea typeface="+mn-ea"/>
                <a:cs typeface="+mn-cs"/>
              </a:rPr>
              <a:t>© 2014 Cisco Systems, Inc. Todos los derechos reservados.</a:t>
            </a:r>
            <a:endParaRPr lang="es-ES" sz="700" b="0" i="0" noProof="0">
              <a:solidFill>
                <a:srgbClr val="D3D3D3"/>
              </a:solidFill>
              <a:latin typeface="Arial"/>
              <a:ea typeface="+mn-ea"/>
              <a:cs typeface="+mn-cs"/>
            </a:endParaRPr>
          </a:p>
        </p:txBody>
      </p:sp>
      <p:sp>
        <p:nvSpPr>
          <p:cNvPr id="12" name="Rectangle 6313"/>
          <p:cNvSpPr>
            <a:spLocks noChangeArrowheads="1"/>
          </p:cNvSpPr>
          <p:nvPr userDrawn="1"/>
        </p:nvSpPr>
        <p:spPr bwMode="auto">
          <a:xfrm>
            <a:off x="6268026" y="6672263"/>
            <a:ext cx="1505962" cy="190646"/>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s-ES" sz="700" b="0" i="0" noProof="0" smtClean="0">
                <a:solidFill>
                  <a:srgbClr val="D3D3D3"/>
                </a:solidFill>
                <a:latin typeface="Arial"/>
                <a:ea typeface="+mn-ea"/>
                <a:cs typeface="+mn-cs"/>
              </a:rPr>
              <a:t>Información confidencial de Cisco</a:t>
            </a:r>
            <a:endParaRPr lang="es-ES" sz="700" b="0" i="0" noProof="0">
              <a:solidFill>
                <a:srgbClr val="D3D3D3"/>
              </a:solidFill>
              <a:latin typeface="Arial"/>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ITE PC v4.1</a:t>
            </a:r>
          </a:p>
          <a:p>
            <a:pPr algn="l" defTabSz="814365">
              <a:lnSpc>
                <a:spcPct val="100000"/>
              </a:lnSpc>
              <a:buNone/>
            </a:pPr>
            <a:r>
              <a:rPr lang="en-US" sz="700" b="0" i="0">
                <a:solidFill>
                  <a:srgbClr val="D3D3D3"/>
                </a:solidFill>
                <a:latin typeface="Arial"/>
                <a:ea typeface="+mn-ea"/>
                <a:cs typeface="+mn-cs"/>
              </a:rPr>
              <a:t>Capítulo 4</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58EC189E-ADD4-420E-B89E-1E32C54438D7}"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n-US" sz="700" b="0" i="0">
                <a:solidFill>
                  <a:srgbClr val="D3D3D3"/>
                </a:solidFill>
                <a:latin typeface="Arial"/>
                <a:ea typeface="+mn-ea"/>
                <a:cs typeface="+mn-cs"/>
              </a:rPr>
              <a:t>© 2007 – 2010, Cisco Systems, Inc. Todos los derechos reservados.</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n-US" sz="700" b="0" i="0">
                <a:solidFill>
                  <a:srgbClr val="D3D3D3"/>
                </a:solidFill>
                <a:latin typeface="Arial"/>
                <a:ea typeface="+mn-ea"/>
                <a:cs typeface="+mn-cs"/>
              </a:rPr>
              <a:t>Información pública de Cisco</a:t>
            </a:r>
          </a:p>
        </p:txBody>
      </p:sp>
    </p:spTree>
  </p:cSld>
  <p:clrMap bg1="lt1" tx1="dk1" bg2="lt2" tx2="dk2" accent1="accent1" accent2="accent2" accent3="accent3" accent4="accent4" accent5="accent5" accent6="accent6" hlink="hlink" folHlink="folHlink"/>
  <p:sldLayoutIdLst>
    <p:sldLayoutId id="2147484455"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 id="21474844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en-US" sz="700" b="0" i="0">
                <a:solidFill>
                  <a:srgbClr val="D3D3D3"/>
                </a:solidFill>
                <a:latin typeface="Arial"/>
                <a:ea typeface="+mn-ea"/>
                <a:cs typeface="+mn-cs"/>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85C5E045-6C48-46C0-92AE-30A8710B0BBD}" type="slidenum">
              <a:rPr lang="en-US"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3832387" y="6672263"/>
            <a:ext cx="2575166" cy="190646"/>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es-ES" sz="700" b="0" i="0" noProof="0" smtClean="0">
                <a:solidFill>
                  <a:srgbClr val="D3D3D3"/>
                </a:solidFill>
                <a:latin typeface="Arial"/>
                <a:ea typeface="+mn-ea"/>
                <a:cs typeface="+mn-cs"/>
              </a:rPr>
              <a:t>© 2014 Cisco Systems, Inc. Todos los derechos reservados.</a:t>
            </a:r>
            <a:endParaRPr lang="es-ES" sz="700" b="0" i="0" noProof="0">
              <a:solidFill>
                <a:srgbClr val="D3D3D3"/>
              </a:solidFill>
              <a:latin typeface="Arial"/>
              <a:ea typeface="+mn-ea"/>
              <a:cs typeface="+mn-cs"/>
            </a:endParaRPr>
          </a:p>
        </p:txBody>
      </p:sp>
      <p:sp>
        <p:nvSpPr>
          <p:cNvPr id="2055" name="Rectangle 6313"/>
          <p:cNvSpPr>
            <a:spLocks noChangeArrowheads="1"/>
          </p:cNvSpPr>
          <p:nvPr/>
        </p:nvSpPr>
        <p:spPr bwMode="auto">
          <a:xfrm>
            <a:off x="6268026" y="6672263"/>
            <a:ext cx="1505962" cy="190646"/>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es-ES" sz="700" b="0" i="0" noProof="0" smtClean="0">
                <a:solidFill>
                  <a:srgbClr val="D3D3D3"/>
                </a:solidFill>
                <a:latin typeface="Arial"/>
                <a:ea typeface="+mn-ea"/>
                <a:cs typeface="+mn-cs"/>
              </a:rPr>
              <a:t>Información confidencial de Cisco</a:t>
            </a:r>
            <a:endParaRPr lang="es-ES" sz="700" b="0" i="0" noProof="0">
              <a:solidFill>
                <a:srgbClr val="D3D3D3"/>
              </a:solidFill>
              <a:latin typeface="Arial"/>
              <a:ea typeface="+mn-ea"/>
              <a:cs typeface="+mn-cs"/>
            </a:endParaRP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56"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algn="l" defTabSz="814365">
              <a:spcBef>
                <a:spcPct val="0"/>
              </a:spcBef>
              <a:buNone/>
            </a:pPr>
            <a:r>
              <a:rPr lang="es-ES" sz="2800" b="0" i="0" dirty="0" smtClean="0">
                <a:solidFill>
                  <a:srgbClr val="FFFFFF"/>
                </a:solidFill>
                <a:latin typeface="Arial"/>
              </a:rPr>
              <a:t>Capítulo 1: Introducción a redes conmutadas</a:t>
            </a:r>
            <a:endParaRPr lang="es-E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marL="0" indent="0">
              <a:buNone/>
            </a:pPr>
            <a:r>
              <a:rPr lang="es-ES" sz="2400" b="1" i="0" smtClean="0">
                <a:solidFill>
                  <a:srgbClr val="000000"/>
                </a:solidFill>
              </a:rPr>
              <a:t>Routing y switching</a:t>
            </a:r>
            <a:endParaRPr lang="es-ES" sz="2400" b="1" i="0">
              <a:solidFill>
                <a:srgbClr val="000000"/>
              </a:solidFill>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Redes conmutadas</a:t>
            </a:r>
            <a:br>
              <a:rPr lang="es-ES" sz="1800" b="1" i="0" smtClean="0">
                <a:solidFill>
                  <a:srgbClr val="708CA1"/>
                </a:solidFill>
                <a:latin typeface="Arial"/>
                <a:ea typeface="ＭＳ Ｐゴシック"/>
              </a:rPr>
            </a:br>
            <a:r>
              <a:rPr lang="es-ES" sz="2800" b="1" i="0" smtClean="0">
                <a:solidFill>
                  <a:srgbClr val="708CA1"/>
                </a:solidFill>
                <a:latin typeface="Arial"/>
              </a:rPr>
              <a:t>Función de las redes conmutadas</a:t>
            </a:r>
            <a:endParaRPr lang="es-ES" sz="2800" smtClean="0">
              <a:ea typeface="ＭＳ Ｐゴシック" pitchFamily="34" charset="-128"/>
            </a:endParaRPr>
          </a:p>
        </p:txBody>
      </p:sp>
      <p:sp>
        <p:nvSpPr>
          <p:cNvPr id="2" name="Content Placeholder 1"/>
          <p:cNvSpPr>
            <a:spLocks noGrp="1"/>
          </p:cNvSpPr>
          <p:nvPr>
            <p:ph idx="1"/>
          </p:nvPr>
        </p:nvSpPr>
        <p:spPr>
          <a:xfrm>
            <a:off x="583069" y="1791598"/>
            <a:ext cx="8110988" cy="490471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La función de las redes conmutadas evolucionó.</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Las LAN conmutadas brindan más flexibilidad y administración de tráfico.</a:t>
            </a:r>
          </a:p>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También admite características como calidad de servicio, seguridad adicional, compatibilidad con la tecnología inalámbrica, compatibilidad con la telefonía IP y servicios de movilidad.</a:t>
            </a:r>
          </a:p>
          <a:p>
            <a:pPr marL="236555" indent="-236555" algn="l" defTabSz="814365">
              <a:lnSpc>
                <a:spcPct val="95000"/>
              </a:lnSpc>
              <a:spcBef>
                <a:spcPct val="50000"/>
              </a:spcBef>
              <a:spcAft>
                <a:spcPct val="0"/>
              </a:spcAft>
              <a:buClr>
                <a:srgbClr val="708CA1"/>
              </a:buClr>
              <a:buFont typeface="Wingdings"/>
              <a:buChar char="§"/>
            </a:pPr>
            <a:endParaRPr lang="es-ES" smtClean="0"/>
          </a:p>
        </p:txBody>
      </p:sp>
    </p:spTree>
    <p:extLst>
      <p:ext uri="{BB962C8B-B14F-4D97-AF65-F5344CB8AC3E}">
        <p14:creationId xmlns="" xmlns:p14="http://schemas.microsoft.com/office/powerpoint/2010/main" val="2669709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Redes conmutadas</a:t>
            </a:r>
            <a:br>
              <a:rPr lang="es-ES" sz="1800" b="1" i="0" smtClean="0">
                <a:solidFill>
                  <a:srgbClr val="708CA1"/>
                </a:solidFill>
                <a:latin typeface="Arial"/>
                <a:ea typeface="ＭＳ Ｐゴシック"/>
              </a:rPr>
            </a:br>
            <a:r>
              <a:rPr lang="es-ES" sz="2800" b="1" i="0" smtClean="0">
                <a:solidFill>
                  <a:srgbClr val="708CA1"/>
                </a:solidFill>
                <a:latin typeface="Arial"/>
              </a:rPr>
              <a:t>Factor de forma</a:t>
            </a:r>
            <a:endParaRPr lang="es-ES" sz="2800" smtClean="0">
              <a:ea typeface="ＭＳ Ｐゴシック" pitchFamily="34" charset="-128"/>
            </a:endParaRPr>
          </a:p>
        </p:txBody>
      </p:sp>
      <p:sp>
        <p:nvSpPr>
          <p:cNvPr id="3" name="Content Placeholder 2"/>
          <p:cNvSpPr>
            <a:spLocks noGrp="1"/>
          </p:cNvSpPr>
          <p:nvPr>
            <p:ph idx="1"/>
          </p:nvPr>
        </p:nvSpPr>
        <p:spPr>
          <a:xfrm>
            <a:off x="655638" y="2014539"/>
            <a:ext cx="1521505" cy="728662"/>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Fijo</a:t>
            </a:r>
            <a:endParaRPr lang="es-ES" dirty="0"/>
          </a:p>
        </p:txBody>
      </p:sp>
      <p:pic>
        <p:nvPicPr>
          <p:cNvPr id="4" name="Picture 3"/>
          <p:cNvPicPr>
            <a:picLocks noChangeAspect="1"/>
          </p:cNvPicPr>
          <p:nvPr/>
        </p:nvPicPr>
        <p:blipFill>
          <a:blip r:embed="rId3"/>
          <a:stretch>
            <a:fillRect/>
          </a:stretch>
        </p:blipFill>
        <p:spPr>
          <a:xfrm>
            <a:off x="3035086" y="1659304"/>
            <a:ext cx="4935071" cy="4026218"/>
          </a:xfrm>
          <a:prstGeom prst="rect">
            <a:avLst/>
          </a:prstGeom>
        </p:spPr>
      </p:pic>
    </p:spTree>
    <p:extLst>
      <p:ext uri="{BB962C8B-B14F-4D97-AF65-F5344CB8AC3E}">
        <p14:creationId xmlns="" xmlns:p14="http://schemas.microsoft.com/office/powerpoint/2010/main" val="59310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Redes conmutadas</a:t>
            </a:r>
            <a:br>
              <a:rPr lang="es-ES" sz="1800" b="1" i="0" smtClean="0">
                <a:solidFill>
                  <a:srgbClr val="708CA1"/>
                </a:solidFill>
                <a:latin typeface="Arial"/>
                <a:ea typeface="ＭＳ Ｐゴシック"/>
              </a:rPr>
            </a:br>
            <a:r>
              <a:rPr lang="es-ES" sz="2800" b="1" i="0" smtClean="0">
                <a:solidFill>
                  <a:srgbClr val="708CA1"/>
                </a:solidFill>
                <a:latin typeface="Arial"/>
              </a:rPr>
              <a:t>Factor de forma</a:t>
            </a:r>
            <a:endParaRPr lang="es-ES" sz="2800" smtClean="0">
              <a:ea typeface="ＭＳ Ｐゴシック" pitchFamily="34" charset="-128"/>
            </a:endParaRPr>
          </a:p>
        </p:txBody>
      </p:sp>
      <p:sp>
        <p:nvSpPr>
          <p:cNvPr id="3" name="Content Placeholder 2"/>
          <p:cNvSpPr>
            <a:spLocks noGrp="1"/>
          </p:cNvSpPr>
          <p:nvPr>
            <p:ph idx="1"/>
          </p:nvPr>
        </p:nvSpPr>
        <p:spPr>
          <a:xfrm>
            <a:off x="655638" y="2014539"/>
            <a:ext cx="2316162" cy="728662"/>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Modulares</a:t>
            </a:r>
            <a:endParaRPr lang="es-ES" dirty="0"/>
          </a:p>
        </p:txBody>
      </p:sp>
      <p:pic>
        <p:nvPicPr>
          <p:cNvPr id="4" name="Picture 3"/>
          <p:cNvPicPr>
            <a:picLocks noChangeAspect="1"/>
          </p:cNvPicPr>
          <p:nvPr/>
        </p:nvPicPr>
        <p:blipFill>
          <a:blip r:embed="rId3"/>
          <a:stretch>
            <a:fillRect/>
          </a:stretch>
        </p:blipFill>
        <p:spPr>
          <a:xfrm>
            <a:off x="3085886" y="1725967"/>
            <a:ext cx="4935071" cy="4045290"/>
          </a:xfrm>
          <a:prstGeom prst="rect">
            <a:avLst/>
          </a:prstGeom>
        </p:spPr>
      </p:pic>
    </p:spTree>
    <p:extLst>
      <p:ext uri="{BB962C8B-B14F-4D97-AF65-F5344CB8AC3E}">
        <p14:creationId xmlns="" xmlns:p14="http://schemas.microsoft.com/office/powerpoint/2010/main" val="406025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Redes conmutadas</a:t>
            </a:r>
            <a:br>
              <a:rPr lang="es-ES" sz="1800" b="1" i="0" smtClean="0">
                <a:solidFill>
                  <a:srgbClr val="708CA1"/>
                </a:solidFill>
                <a:latin typeface="Arial"/>
                <a:ea typeface="ＭＳ Ｐゴシック"/>
              </a:rPr>
            </a:br>
            <a:r>
              <a:rPr lang="es-ES" sz="2800" b="1" i="0" smtClean="0">
                <a:solidFill>
                  <a:srgbClr val="708CA1"/>
                </a:solidFill>
                <a:latin typeface="Arial"/>
              </a:rPr>
              <a:t>Factor de forma</a:t>
            </a:r>
            <a:endParaRPr lang="es-ES" sz="2800" smtClean="0">
              <a:ea typeface="ＭＳ Ｐゴシック" pitchFamily="34" charset="-128"/>
            </a:endParaRPr>
          </a:p>
        </p:txBody>
      </p:sp>
      <p:sp>
        <p:nvSpPr>
          <p:cNvPr id="3" name="Content Placeholder 2"/>
          <p:cNvSpPr>
            <a:spLocks noGrp="1"/>
          </p:cNvSpPr>
          <p:nvPr>
            <p:ph idx="1"/>
          </p:nvPr>
        </p:nvSpPr>
        <p:spPr>
          <a:xfrm>
            <a:off x="655638" y="2014539"/>
            <a:ext cx="1869848" cy="728662"/>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rPr>
              <a:t>Apilable</a:t>
            </a:r>
            <a:endParaRPr lang="es-ES"/>
          </a:p>
        </p:txBody>
      </p:sp>
      <p:pic>
        <p:nvPicPr>
          <p:cNvPr id="4" name="Picture 3"/>
          <p:cNvPicPr>
            <a:picLocks noChangeAspect="1"/>
          </p:cNvPicPr>
          <p:nvPr/>
        </p:nvPicPr>
        <p:blipFill>
          <a:blip r:embed="rId3"/>
          <a:stretch>
            <a:fillRect/>
          </a:stretch>
        </p:blipFill>
        <p:spPr>
          <a:xfrm>
            <a:off x="3111286" y="1805487"/>
            <a:ext cx="4935071" cy="3886251"/>
          </a:xfrm>
          <a:prstGeom prst="rect">
            <a:avLst/>
          </a:prstGeom>
        </p:spPr>
      </p:pic>
    </p:spTree>
    <p:extLst>
      <p:ext uri="{BB962C8B-B14F-4D97-AF65-F5344CB8AC3E}">
        <p14:creationId xmlns="" xmlns:p14="http://schemas.microsoft.com/office/powerpoint/2010/main" val="628028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Reenvío de tramas</a:t>
            </a:r>
            <a:br>
              <a:rPr lang="es-ES" sz="1800" b="1" i="0" smtClean="0">
                <a:solidFill>
                  <a:srgbClr val="708CA1"/>
                </a:solidFill>
                <a:latin typeface="Arial"/>
                <a:ea typeface="ＭＳ Ｐゴシック"/>
              </a:rPr>
            </a:br>
            <a:r>
              <a:rPr lang="es-ES" sz="3200" b="1" i="0" smtClean="0">
                <a:solidFill>
                  <a:srgbClr val="708CA1"/>
                </a:solidFill>
                <a:latin typeface="Arial"/>
              </a:rPr>
              <a:t>Switching como concepto general</a:t>
            </a:r>
            <a:endParaRPr lang="es-ES" smtClean="0">
              <a:ea typeface="ＭＳ Ｐゴシック" pitchFamily="34" charset="-128"/>
            </a:endParaRPr>
          </a:p>
        </p:txBody>
      </p:sp>
      <p:sp>
        <p:nvSpPr>
          <p:cNvPr id="5" name="Content Placeholder 1"/>
          <p:cNvSpPr>
            <a:spLocks noGrp="1"/>
          </p:cNvSpPr>
          <p:nvPr>
            <p:ph idx="1"/>
          </p:nvPr>
        </p:nvSpPr>
        <p:spPr>
          <a:xfrm>
            <a:off x="350860" y="1620887"/>
            <a:ext cx="8221640" cy="4904715"/>
          </a:xfrm>
        </p:spPr>
        <p:txBody>
          <a:bodyPr/>
          <a:lstStyle/>
          <a:p>
            <a:pPr marL="342900" indent="-342900" algn="l" defTabSz="814365">
              <a:spcBef>
                <a:spcPct val="50000"/>
              </a:spcBef>
              <a:spcAft>
                <a:spcPct val="0"/>
              </a:spcAft>
              <a:buClr>
                <a:srgbClr val="708CA1"/>
              </a:buClr>
              <a:buFont typeface="Wingdings"/>
              <a:buChar char="§"/>
            </a:pPr>
            <a:r>
              <a:rPr lang="es-ES" sz="2400" b="0" i="0" smtClean="0">
                <a:solidFill>
                  <a:srgbClr val="000000"/>
                </a:solidFill>
                <a:latin typeface="Arial"/>
              </a:rPr>
              <a:t>Un switch toma una decisión sobre la base del puerto de entrada y de destino.</a:t>
            </a:r>
          </a:p>
          <a:p>
            <a:pPr marL="342900" indent="-342900" algn="l" defTabSz="814365">
              <a:spcBef>
                <a:spcPct val="50000"/>
              </a:spcBef>
              <a:spcAft>
                <a:spcPct val="0"/>
              </a:spcAft>
              <a:buClr>
                <a:srgbClr val="708CA1"/>
              </a:buClr>
              <a:buFont typeface="Wingdings"/>
              <a:buChar char="§"/>
            </a:pPr>
            <a:r>
              <a:rPr lang="es-ES" sz="2400" b="0" i="0" smtClean="0">
                <a:solidFill>
                  <a:srgbClr val="000000"/>
                </a:solidFill>
                <a:latin typeface="Arial"/>
              </a:rPr>
              <a:t>Los switches LAN mantienen una tabla que usan para determinar cómo reenviar el tráfico a través del switch.</a:t>
            </a:r>
          </a:p>
          <a:p>
            <a:pPr marL="342900" indent="-342900" algn="l" defTabSz="814365">
              <a:spcBef>
                <a:spcPct val="50000"/>
              </a:spcBef>
              <a:spcAft>
                <a:spcPct val="0"/>
              </a:spcAft>
              <a:buClr>
                <a:srgbClr val="708CA1"/>
              </a:buClr>
              <a:buFont typeface="Wingdings"/>
              <a:buChar char="§"/>
            </a:pPr>
            <a:r>
              <a:rPr lang="es-ES" sz="2400" b="0" i="0" smtClean="0">
                <a:solidFill>
                  <a:srgbClr val="000000"/>
                </a:solidFill>
                <a:latin typeface="Arial"/>
              </a:rPr>
              <a:t>Los switches LAN Cisco reenvían tramas de Ethernet según la dirección MAC de destino de las tramas.</a:t>
            </a:r>
          </a:p>
          <a:p>
            <a:pPr marL="342900" indent="-342900" algn="l" defTabSz="814365">
              <a:spcBef>
                <a:spcPct val="50000"/>
              </a:spcBef>
              <a:spcAft>
                <a:spcPct val="0"/>
              </a:spcAft>
              <a:buClr>
                <a:srgbClr val="708CA1"/>
              </a:buClr>
              <a:buFont typeface="Wingdings"/>
              <a:buChar char="§"/>
            </a:pPr>
            <a:endParaRPr lang="es-ES" smtClean="0"/>
          </a:p>
          <a:p>
            <a:pPr marL="342900" indent="-342900" algn="l" defTabSz="814365">
              <a:spcBef>
                <a:spcPct val="50000"/>
              </a:spcBef>
              <a:spcAft>
                <a:spcPct val="0"/>
              </a:spcAft>
              <a:buClr>
                <a:srgbClr val="708CA1"/>
              </a:buClr>
              <a:buFont typeface="Wingdings"/>
              <a:buChar char="§"/>
            </a:pPr>
            <a:endParaRPr lang="es-ES"/>
          </a:p>
        </p:txBody>
      </p:sp>
    </p:spTree>
    <p:extLst>
      <p:ext uri="{BB962C8B-B14F-4D97-AF65-F5344CB8AC3E}">
        <p14:creationId xmlns="" xmlns:p14="http://schemas.microsoft.com/office/powerpoint/2010/main" val="2532795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Reenvío de tramas</a:t>
            </a:r>
            <a:br>
              <a:rPr lang="es-ES" sz="1800" b="1" i="0" smtClean="0">
                <a:solidFill>
                  <a:srgbClr val="708CA1"/>
                </a:solidFill>
                <a:latin typeface="Arial"/>
                <a:ea typeface="ＭＳ Ｐゴシック"/>
              </a:rPr>
            </a:br>
            <a:r>
              <a:rPr lang="es-ES" sz="2400" b="1" i="0" smtClean="0">
                <a:solidFill>
                  <a:srgbClr val="708CA1"/>
                </a:solidFill>
                <a:latin typeface="Arial"/>
              </a:rPr>
              <a:t>Completado dinámico de la tabla de direcciones MAC de un switch</a:t>
            </a:r>
            <a:endParaRPr lang="es-ES" sz="2400" smtClean="0">
              <a:ea typeface="ＭＳ Ｐゴシック" pitchFamily="34" charset="-128"/>
            </a:endParaRPr>
          </a:p>
        </p:txBody>
      </p:sp>
      <p:sp>
        <p:nvSpPr>
          <p:cNvPr id="5" name="Content Placeholder 1"/>
          <p:cNvSpPr>
            <a:spLocks noGrp="1"/>
          </p:cNvSpPr>
          <p:nvPr>
            <p:ph idx="1"/>
          </p:nvPr>
        </p:nvSpPr>
        <p:spPr>
          <a:xfrm>
            <a:off x="350860" y="1504775"/>
            <a:ext cx="8401254" cy="4904715"/>
          </a:xfrm>
        </p:spPr>
        <p:txBody>
          <a:bodyPr/>
          <a:lstStyle/>
          <a:p>
            <a:pPr marL="342900" indent="-342900" algn="l" defTabSz="814365">
              <a:spcBef>
                <a:spcPct val="50000"/>
              </a:spcBef>
              <a:spcAft>
                <a:spcPct val="0"/>
              </a:spcAft>
              <a:buClr>
                <a:srgbClr val="708CA1"/>
              </a:buClr>
              <a:buFont typeface="Wingdings"/>
              <a:buChar char="§"/>
            </a:pPr>
            <a:r>
              <a:rPr lang="es-ES" sz="2100" b="0" i="0" dirty="0" smtClean="0">
                <a:solidFill>
                  <a:srgbClr val="000000"/>
                </a:solidFill>
                <a:latin typeface="Arial"/>
              </a:rPr>
              <a:t>Para transmitir una trama, el switch primero debe descubrir qué dispositivos existen en cada puerto.</a:t>
            </a:r>
            <a:endParaRPr lang="es-ES" sz="2100" dirty="0" smtClean="0"/>
          </a:p>
          <a:p>
            <a:pPr marL="342900" indent="-342900" algn="l" defTabSz="814365">
              <a:spcBef>
                <a:spcPct val="50000"/>
              </a:spcBef>
              <a:spcAft>
                <a:spcPct val="0"/>
              </a:spcAft>
              <a:buClr>
                <a:srgbClr val="708CA1"/>
              </a:buClr>
              <a:buFont typeface="Wingdings"/>
              <a:buChar char="§"/>
            </a:pPr>
            <a:r>
              <a:rPr lang="es-ES" sz="2100" b="0" i="0" dirty="0" smtClean="0">
                <a:solidFill>
                  <a:srgbClr val="000000"/>
                </a:solidFill>
                <a:latin typeface="Arial"/>
              </a:rPr>
              <a:t>Crea una tabla denominada “tabla de direcciones MAC” o “tabla de memoria de contenido direccionable” (CAM).</a:t>
            </a:r>
          </a:p>
          <a:p>
            <a:pPr marL="342900" indent="-342900" algn="l" defTabSz="814365">
              <a:spcBef>
                <a:spcPct val="50000"/>
              </a:spcBef>
              <a:spcAft>
                <a:spcPct val="0"/>
              </a:spcAft>
              <a:buClr>
                <a:srgbClr val="708CA1"/>
              </a:buClr>
              <a:buFont typeface="Wingdings"/>
              <a:buChar char="§"/>
            </a:pPr>
            <a:r>
              <a:rPr lang="es-ES" sz="2100" b="0" i="0" dirty="0" smtClean="0">
                <a:solidFill>
                  <a:srgbClr val="000000"/>
                </a:solidFill>
                <a:latin typeface="Arial"/>
              </a:rPr>
              <a:t>El dispositivo &lt;-&gt; puerto de asignación se almacena en la tabla CAM.</a:t>
            </a:r>
          </a:p>
          <a:p>
            <a:pPr marL="342900" indent="-342900" algn="l" defTabSz="814365">
              <a:spcBef>
                <a:spcPct val="50000"/>
              </a:spcBef>
              <a:spcAft>
                <a:spcPct val="0"/>
              </a:spcAft>
              <a:buClr>
                <a:srgbClr val="708CA1"/>
              </a:buClr>
              <a:buFont typeface="Wingdings"/>
              <a:buChar char="§"/>
            </a:pPr>
            <a:r>
              <a:rPr lang="es-ES" sz="2100" b="0" i="0" dirty="0" smtClean="0">
                <a:solidFill>
                  <a:srgbClr val="000000"/>
                </a:solidFill>
                <a:latin typeface="Arial"/>
              </a:rPr>
              <a:t>CAM es un tipo de memoria especial que se usa en las aplicaciones de búsqueda de alta velocidad.</a:t>
            </a:r>
          </a:p>
          <a:p>
            <a:pPr marL="342900" indent="-342900" algn="l" defTabSz="814365">
              <a:spcBef>
                <a:spcPct val="50000"/>
              </a:spcBef>
              <a:spcAft>
                <a:spcPct val="0"/>
              </a:spcAft>
              <a:buClr>
                <a:srgbClr val="708CA1"/>
              </a:buClr>
              <a:buFont typeface="Wingdings"/>
              <a:buChar char="§"/>
            </a:pPr>
            <a:r>
              <a:rPr lang="es-ES" sz="2100" b="0" i="0" dirty="0" smtClean="0">
                <a:solidFill>
                  <a:srgbClr val="000000"/>
                </a:solidFill>
                <a:latin typeface="Arial"/>
              </a:rPr>
              <a:t>La información en la tabla de direcciones MAC se utiliza para enviar tramas.</a:t>
            </a:r>
          </a:p>
          <a:p>
            <a:pPr marL="342900" indent="-342900" algn="l" defTabSz="814365">
              <a:spcBef>
                <a:spcPct val="50000"/>
              </a:spcBef>
              <a:spcAft>
                <a:spcPct val="0"/>
              </a:spcAft>
              <a:buClr>
                <a:srgbClr val="708CA1"/>
              </a:buClr>
              <a:buFont typeface="Wingdings"/>
              <a:buChar char="§"/>
            </a:pPr>
            <a:r>
              <a:rPr lang="es-ES" sz="2100" b="0" i="0" dirty="0" smtClean="0">
                <a:solidFill>
                  <a:srgbClr val="000000"/>
                </a:solidFill>
                <a:latin typeface="Arial"/>
              </a:rPr>
              <a:t>Cuando el switch recibe una trama entrante con una dirección MAC que no figura en la tabla CAM, satura todos los puertos con la trama, excepto el puerto por el que se la recibió.</a:t>
            </a:r>
            <a:endParaRPr lang="es-ES" sz="2100" dirty="0"/>
          </a:p>
        </p:txBody>
      </p:sp>
    </p:spTree>
    <p:extLst>
      <p:ext uri="{BB962C8B-B14F-4D97-AF65-F5344CB8AC3E}">
        <p14:creationId xmlns="" xmlns:p14="http://schemas.microsoft.com/office/powerpoint/2010/main" val="11343024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dirty="0" smtClean="0">
                <a:solidFill>
                  <a:srgbClr val="708CA1"/>
                </a:solidFill>
                <a:latin typeface="Arial"/>
                <a:ea typeface="ＭＳ Ｐゴシック"/>
              </a:rPr>
              <a:t>Reenvío de tramas</a:t>
            </a:r>
            <a:br>
              <a:rPr lang="es-ES" sz="1800" b="1" i="0" dirty="0" smtClean="0">
                <a:solidFill>
                  <a:srgbClr val="708CA1"/>
                </a:solidFill>
                <a:latin typeface="Arial"/>
                <a:ea typeface="ＭＳ Ｐゴシック"/>
              </a:rPr>
            </a:br>
            <a:r>
              <a:rPr lang="es-ES" sz="3200" b="1" i="0" dirty="0" smtClean="0">
                <a:solidFill>
                  <a:srgbClr val="708CA1"/>
                </a:solidFill>
                <a:latin typeface="Arial"/>
              </a:rPr>
              <a:t>Métodos de reenvío de un </a:t>
            </a:r>
            <a:r>
              <a:rPr lang="es-ES" sz="3200" b="1" i="0" dirty="0" err="1" smtClean="0">
                <a:solidFill>
                  <a:srgbClr val="708CA1"/>
                </a:solidFill>
                <a:latin typeface="Arial"/>
              </a:rPr>
              <a:t>switch</a:t>
            </a:r>
            <a:endParaRPr lang="es-ES" dirty="0" smtClean="0">
              <a:ea typeface="ＭＳ Ｐゴシック" pitchFamily="34" charset="-128"/>
            </a:endParaRPr>
          </a:p>
        </p:txBody>
      </p:sp>
      <p:pic>
        <p:nvPicPr>
          <p:cNvPr id="1026" name="Picture 2" descr="E:\Work\CIE105259_Netacad Team\RS\bug fixing\LAS\ss\Chapter1\p16-2.jpg"/>
          <p:cNvPicPr>
            <a:picLocks noChangeAspect="1" noChangeArrowheads="1"/>
          </p:cNvPicPr>
          <p:nvPr/>
        </p:nvPicPr>
        <p:blipFill>
          <a:blip r:embed="rId3"/>
          <a:srcRect/>
          <a:stretch>
            <a:fillRect/>
          </a:stretch>
        </p:blipFill>
        <p:spPr bwMode="auto">
          <a:xfrm>
            <a:off x="4614862" y="2112963"/>
            <a:ext cx="4402258" cy="2878137"/>
          </a:xfrm>
          <a:prstGeom prst="rect">
            <a:avLst/>
          </a:prstGeom>
          <a:noFill/>
        </p:spPr>
      </p:pic>
      <p:pic>
        <p:nvPicPr>
          <p:cNvPr id="1027" name="Picture 3" descr="E:\Work\CIE105259_Netacad Team\RS\bug fixing\LAS\ss\Chapter1\p16-1.jpg"/>
          <p:cNvPicPr>
            <a:picLocks noChangeAspect="1" noChangeArrowheads="1"/>
          </p:cNvPicPr>
          <p:nvPr/>
        </p:nvPicPr>
        <p:blipFill>
          <a:blip r:embed="rId4"/>
          <a:srcRect/>
          <a:stretch>
            <a:fillRect/>
          </a:stretch>
        </p:blipFill>
        <p:spPr bwMode="auto">
          <a:xfrm>
            <a:off x="74612" y="2154239"/>
            <a:ext cx="4429474" cy="2837312"/>
          </a:xfrm>
          <a:prstGeom prst="rect">
            <a:avLst/>
          </a:prstGeom>
          <a:noFill/>
        </p:spPr>
      </p:pic>
    </p:spTree>
    <p:extLst>
      <p:ext uri="{BB962C8B-B14F-4D97-AF65-F5344CB8AC3E}">
        <p14:creationId xmlns="" xmlns:p14="http://schemas.microsoft.com/office/powerpoint/2010/main" val="21941875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146846" y="2293258"/>
            <a:ext cx="5795733" cy="4295754"/>
          </a:xfrm>
          <a:prstGeom prst="rect">
            <a:avLst/>
          </a:prstGeom>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Reenvío de tramas</a:t>
            </a:r>
            <a:br>
              <a:rPr lang="es-ES" sz="1800" b="1" i="0" smtClean="0">
                <a:solidFill>
                  <a:srgbClr val="708CA1"/>
                </a:solidFill>
                <a:latin typeface="Arial"/>
                <a:ea typeface="ＭＳ Ｐゴシック"/>
              </a:rPr>
            </a:br>
            <a:r>
              <a:rPr lang="es-ES" sz="3200" b="1" i="0" smtClean="0">
                <a:solidFill>
                  <a:srgbClr val="708CA1"/>
                </a:solidFill>
                <a:latin typeface="Arial"/>
              </a:rPr>
              <a:t>Switching por almacenamiento y envío</a:t>
            </a:r>
            <a:endParaRPr lang="es-ES" smtClean="0">
              <a:ea typeface="ＭＳ Ｐゴシック" pitchFamily="34" charset="-128"/>
            </a:endParaRPr>
          </a:p>
        </p:txBody>
      </p:sp>
      <p:sp>
        <p:nvSpPr>
          <p:cNvPr id="5" name="Content Placeholder 1"/>
          <p:cNvSpPr>
            <a:spLocks noGrp="1"/>
          </p:cNvSpPr>
          <p:nvPr>
            <p:ph idx="1"/>
          </p:nvPr>
        </p:nvSpPr>
        <p:spPr>
          <a:xfrm>
            <a:off x="350860" y="1417691"/>
            <a:ext cx="8183540" cy="4533165"/>
          </a:xfrm>
        </p:spPr>
        <p:txBody>
          <a:bodyPr/>
          <a:lstStyle/>
          <a:p>
            <a:pPr marL="342900"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ea typeface="+mn-ea"/>
                <a:cs typeface="+mn-cs"/>
              </a:rPr>
              <a:t>El switching por almacenamiento y envío permite que el switch haga lo siguiente:</a:t>
            </a:r>
          </a:p>
          <a:p>
            <a:pPr marL="681045" lvl="1" indent="-342900" algn="l" defTabSz="814365">
              <a:spcBef>
                <a:spcPct val="35000"/>
              </a:spcBef>
              <a:spcAft>
                <a:spcPct val="0"/>
              </a:spcAft>
            </a:pPr>
            <a:r>
              <a:rPr lang="es-ES" sz="2000" b="0" i="0" dirty="0" smtClean="0">
                <a:solidFill>
                  <a:srgbClr val="000000"/>
                </a:solidFill>
                <a:latin typeface="Arial"/>
                <a:ea typeface="+mn-ea"/>
                <a:cs typeface="+mn-cs"/>
              </a:rPr>
              <a:t>Verificar si hay errores </a:t>
            </a:r>
          </a:p>
          <a:p>
            <a:pPr marL="681045" lvl="1" indent="-342900" algn="l" defTabSz="814365">
              <a:spcBef>
                <a:spcPct val="35000"/>
              </a:spcBef>
              <a:spcAft>
                <a:spcPct val="0"/>
              </a:spcAft>
            </a:pPr>
            <a:r>
              <a:rPr lang="es-ES" sz="2000" b="0" i="0" dirty="0" smtClean="0">
                <a:solidFill>
                  <a:srgbClr val="000000"/>
                </a:solidFill>
                <a:latin typeface="Arial"/>
                <a:ea typeface="+mn-ea"/>
                <a:cs typeface="+mn-cs"/>
              </a:rPr>
              <a:t>(mediante la verificación de FCS)</a:t>
            </a:r>
          </a:p>
          <a:p>
            <a:pPr marL="681045" lvl="1" indent="-342900" algn="l" defTabSz="814365">
              <a:spcBef>
                <a:spcPct val="35000"/>
              </a:spcBef>
              <a:spcAft>
                <a:spcPct val="0"/>
              </a:spcAft>
            </a:pPr>
            <a:r>
              <a:rPr lang="es-ES" sz="2000" b="0" i="0" dirty="0" smtClean="0">
                <a:solidFill>
                  <a:srgbClr val="000000"/>
                </a:solidFill>
                <a:latin typeface="Arial"/>
                <a:ea typeface="+mn-ea"/>
                <a:cs typeface="+mn-cs"/>
              </a:rPr>
              <a:t>Realizar el almacenamiento en </a:t>
            </a:r>
          </a:p>
          <a:p>
            <a:pPr marL="681045" lvl="1" indent="-342900" algn="l" defTabSz="814365">
              <a:spcBef>
                <a:spcPct val="35000"/>
              </a:spcBef>
              <a:spcAft>
                <a:spcPct val="0"/>
              </a:spcAft>
            </a:pPr>
            <a:r>
              <a:rPr lang="es-ES" sz="2000" b="0" i="0" dirty="0" smtClean="0">
                <a:solidFill>
                  <a:srgbClr val="000000"/>
                </a:solidFill>
                <a:latin typeface="Arial"/>
                <a:ea typeface="+mn-ea"/>
                <a:cs typeface="+mn-cs"/>
              </a:rPr>
              <a:t>búfer automático</a:t>
            </a:r>
          </a:p>
          <a:p>
            <a:pPr marL="342900"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ea typeface="+mn-ea"/>
                <a:cs typeface="+mn-cs"/>
              </a:rPr>
              <a:t>Hacer un reenvío </a:t>
            </a:r>
            <a:br>
              <a:rPr lang="es-ES" sz="2400" b="0" i="0" dirty="0" smtClean="0">
                <a:solidFill>
                  <a:srgbClr val="000000"/>
                </a:solidFill>
                <a:latin typeface="Arial"/>
                <a:ea typeface="+mn-ea"/>
                <a:cs typeface="+mn-cs"/>
              </a:rPr>
            </a:br>
            <a:r>
              <a:rPr lang="es-ES" sz="2400" b="0" i="0" dirty="0" smtClean="0">
                <a:solidFill>
                  <a:srgbClr val="000000"/>
                </a:solidFill>
                <a:latin typeface="Arial"/>
                <a:ea typeface="+mn-ea"/>
                <a:cs typeface="+mn-cs"/>
              </a:rPr>
              <a:t>más lento</a:t>
            </a:r>
            <a:endParaRPr lang="es-ES" sz="2400" b="0" i="0" dirty="0">
              <a:solidFill>
                <a:srgbClr val="000000"/>
              </a:solidFill>
              <a:latin typeface="Arial"/>
              <a:ea typeface="+mn-ea"/>
              <a:cs typeface="+mn-cs"/>
            </a:endParaRPr>
          </a:p>
        </p:txBody>
      </p:sp>
    </p:spTree>
    <p:extLst>
      <p:ext uri="{BB962C8B-B14F-4D97-AF65-F5344CB8AC3E}">
        <p14:creationId xmlns="" xmlns:p14="http://schemas.microsoft.com/office/powerpoint/2010/main" val="4265013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723354" y="2363891"/>
            <a:ext cx="6254468" cy="4212543"/>
          </a:xfrm>
          <a:prstGeom prst="rect">
            <a:avLst/>
          </a:prstGeom>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Reenvío de tramas</a:t>
            </a:r>
            <a:br>
              <a:rPr lang="es-ES" sz="1800" b="1" i="0" smtClean="0">
                <a:solidFill>
                  <a:srgbClr val="708CA1"/>
                </a:solidFill>
                <a:latin typeface="Arial"/>
                <a:ea typeface="ＭＳ Ｐゴシック"/>
              </a:rPr>
            </a:br>
            <a:r>
              <a:rPr lang="es-ES" sz="3200" b="1" i="0" smtClean="0">
                <a:solidFill>
                  <a:srgbClr val="708CA1"/>
                </a:solidFill>
                <a:latin typeface="Arial"/>
              </a:rPr>
              <a:t>Switching por método de corte</a:t>
            </a:r>
            <a:endParaRPr lang="es-ES" smtClean="0">
              <a:ea typeface="ＭＳ Ｐゴシック" pitchFamily="34" charset="-128"/>
            </a:endParaRPr>
          </a:p>
        </p:txBody>
      </p:sp>
      <p:sp>
        <p:nvSpPr>
          <p:cNvPr id="5" name="Content Placeholder 1"/>
          <p:cNvSpPr>
            <a:spLocks noGrp="1"/>
          </p:cNvSpPr>
          <p:nvPr>
            <p:ph idx="1"/>
          </p:nvPr>
        </p:nvSpPr>
        <p:spPr>
          <a:xfrm>
            <a:off x="350860" y="1417692"/>
            <a:ext cx="8183540" cy="2925708"/>
          </a:xfrm>
        </p:spPr>
        <p:txBody>
          <a:bodyPr/>
          <a:lstStyle/>
          <a:p>
            <a:pPr marL="342900"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ea typeface="+mn-ea"/>
                <a:cs typeface="+mn-cs"/>
              </a:rPr>
              <a:t>El método de corte permite que el switch comience a reenviar en 10 microsegundos aproximadamente.</a:t>
            </a:r>
          </a:p>
          <a:p>
            <a:pPr marL="342900"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ea typeface="+mn-ea"/>
                <a:cs typeface="+mn-cs"/>
              </a:rPr>
              <a:t>No es necesaria la </a:t>
            </a:r>
            <a:br>
              <a:rPr lang="es-ES" sz="2400" b="0" i="0" dirty="0" smtClean="0">
                <a:solidFill>
                  <a:srgbClr val="000000"/>
                </a:solidFill>
                <a:latin typeface="Arial"/>
                <a:ea typeface="+mn-ea"/>
                <a:cs typeface="+mn-cs"/>
              </a:rPr>
            </a:br>
            <a:r>
              <a:rPr lang="es-ES" sz="2400" b="0" i="0" dirty="0" smtClean="0">
                <a:solidFill>
                  <a:srgbClr val="000000"/>
                </a:solidFill>
                <a:latin typeface="Arial"/>
                <a:ea typeface="+mn-ea"/>
                <a:cs typeface="+mn-cs"/>
              </a:rPr>
              <a:t>verificación de FCS.</a:t>
            </a:r>
          </a:p>
          <a:p>
            <a:pPr marL="342900"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ea typeface="+mn-ea"/>
                <a:cs typeface="+mn-cs"/>
              </a:rPr>
              <a:t>No se produce el </a:t>
            </a:r>
            <a:br>
              <a:rPr lang="es-ES" sz="2400" b="0" i="0" dirty="0" smtClean="0">
                <a:solidFill>
                  <a:srgbClr val="000000"/>
                </a:solidFill>
                <a:latin typeface="Arial"/>
                <a:ea typeface="+mn-ea"/>
                <a:cs typeface="+mn-cs"/>
              </a:rPr>
            </a:br>
            <a:r>
              <a:rPr lang="es-ES" sz="2400" b="0" i="0" dirty="0" smtClean="0">
                <a:solidFill>
                  <a:srgbClr val="000000"/>
                </a:solidFill>
                <a:latin typeface="Arial"/>
                <a:ea typeface="+mn-ea"/>
                <a:cs typeface="+mn-cs"/>
              </a:rPr>
              <a:t>almacenamiento en </a:t>
            </a:r>
            <a:br>
              <a:rPr lang="es-ES" sz="2400" b="0" i="0" dirty="0" smtClean="0">
                <a:solidFill>
                  <a:srgbClr val="000000"/>
                </a:solidFill>
                <a:latin typeface="Arial"/>
                <a:ea typeface="+mn-ea"/>
                <a:cs typeface="+mn-cs"/>
              </a:rPr>
            </a:br>
            <a:r>
              <a:rPr lang="es-ES" sz="2400" b="0" i="0" dirty="0" smtClean="0">
                <a:solidFill>
                  <a:srgbClr val="000000"/>
                </a:solidFill>
                <a:latin typeface="Arial"/>
                <a:ea typeface="+mn-ea"/>
                <a:cs typeface="+mn-cs"/>
              </a:rPr>
              <a:t>búfer automático.</a:t>
            </a:r>
            <a:endParaRPr lang="es-ES" sz="2400" b="0" i="0" dirty="0">
              <a:solidFill>
                <a:srgbClr val="000000"/>
              </a:solidFill>
              <a:latin typeface="Arial"/>
              <a:ea typeface="+mn-ea"/>
              <a:cs typeface="+mn-cs"/>
            </a:endParaRPr>
          </a:p>
        </p:txBody>
      </p:sp>
    </p:spTree>
    <p:extLst>
      <p:ext uri="{BB962C8B-B14F-4D97-AF65-F5344CB8AC3E}">
        <p14:creationId xmlns="" xmlns:p14="http://schemas.microsoft.com/office/powerpoint/2010/main" val="3131376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Dominios de switching</a:t>
            </a:r>
            <a:br>
              <a:rPr lang="es-ES" sz="1800" b="1" i="0" smtClean="0">
                <a:solidFill>
                  <a:srgbClr val="708CA1"/>
                </a:solidFill>
                <a:latin typeface="Arial"/>
                <a:ea typeface="ＭＳ Ｐゴシック"/>
              </a:rPr>
            </a:br>
            <a:r>
              <a:rPr lang="es-ES" sz="3200" b="1" i="0" smtClean="0">
                <a:solidFill>
                  <a:srgbClr val="708CA1"/>
                </a:solidFill>
                <a:latin typeface="Arial"/>
              </a:rPr>
              <a:t>Dominios de colisiones</a:t>
            </a:r>
            <a:endParaRPr lang="es-ES" smtClean="0">
              <a:ea typeface="ＭＳ Ｐゴシック" pitchFamily="34" charset="-128"/>
            </a:endParaRPr>
          </a:p>
        </p:txBody>
      </p:sp>
      <p:sp>
        <p:nvSpPr>
          <p:cNvPr id="5" name="Content Placeholder 1"/>
          <p:cNvSpPr>
            <a:spLocks noGrp="1"/>
          </p:cNvSpPr>
          <p:nvPr>
            <p:ph idx="1"/>
          </p:nvPr>
        </p:nvSpPr>
        <p:spPr>
          <a:xfrm>
            <a:off x="350860" y="1504775"/>
            <a:ext cx="8012090" cy="3829225"/>
          </a:xfrm>
        </p:spPr>
        <p:txBody>
          <a:bodyPr/>
          <a:lstStyle/>
          <a:p>
            <a:pPr marL="342900"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rPr>
              <a:t>El dominio de colisiones es el segmento donde los dispositivos deben competir para comunicarse.</a:t>
            </a:r>
          </a:p>
          <a:p>
            <a:pPr marL="342900"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rPr>
              <a:t>Todos los puertos de un </a:t>
            </a:r>
            <a:r>
              <a:rPr lang="es-ES" sz="2400" b="0" i="0" dirty="0" err="1" smtClean="0">
                <a:solidFill>
                  <a:srgbClr val="000000"/>
                </a:solidFill>
                <a:latin typeface="Arial"/>
              </a:rPr>
              <a:t>hub</a:t>
            </a:r>
            <a:r>
              <a:rPr lang="es-ES" sz="2400" b="0" i="0" dirty="0" smtClean="0">
                <a:solidFill>
                  <a:srgbClr val="000000"/>
                </a:solidFill>
                <a:latin typeface="Arial"/>
              </a:rPr>
              <a:t> pertenecen al mismo dominio de colisiones.</a:t>
            </a:r>
          </a:p>
          <a:p>
            <a:pPr marL="342900"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rPr>
              <a:t>Cada puerto de </a:t>
            </a:r>
            <a:r>
              <a:rPr lang="es-ES" sz="2400" b="0" i="0" dirty="0" err="1" smtClean="0">
                <a:solidFill>
                  <a:srgbClr val="000000"/>
                </a:solidFill>
                <a:latin typeface="Arial"/>
              </a:rPr>
              <a:t>switch</a:t>
            </a:r>
            <a:r>
              <a:rPr lang="es-ES" sz="2400" b="0" i="0" dirty="0" smtClean="0">
                <a:solidFill>
                  <a:srgbClr val="000000"/>
                </a:solidFill>
                <a:latin typeface="Arial"/>
              </a:rPr>
              <a:t> es un dominio de colisiones en sí mismo.</a:t>
            </a:r>
          </a:p>
          <a:p>
            <a:pPr marL="342900"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rPr>
              <a:t>El </a:t>
            </a:r>
            <a:r>
              <a:rPr lang="es-ES" sz="2400" b="0" i="0" dirty="0" err="1" smtClean="0">
                <a:solidFill>
                  <a:srgbClr val="000000"/>
                </a:solidFill>
                <a:latin typeface="Arial"/>
              </a:rPr>
              <a:t>switch</a:t>
            </a:r>
            <a:r>
              <a:rPr lang="es-ES" sz="2400" b="0" i="0" dirty="0" smtClean="0">
                <a:solidFill>
                  <a:srgbClr val="000000"/>
                </a:solidFill>
                <a:latin typeface="Arial"/>
              </a:rPr>
              <a:t> divide el segmento en dominios de colisiones más pequeños, lo que facilita la competencia del dispositivo.</a:t>
            </a:r>
            <a:endParaRPr lang="es-ES" dirty="0" smtClean="0"/>
          </a:p>
        </p:txBody>
      </p:sp>
    </p:spTree>
    <p:extLst>
      <p:ext uri="{BB962C8B-B14F-4D97-AF65-F5344CB8AC3E}">
        <p14:creationId xmlns="" xmlns:p14="http://schemas.microsoft.com/office/powerpoint/2010/main" val="2702474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es-ES" sz="3200" b="1" i="0" smtClean="0">
                <a:solidFill>
                  <a:srgbClr val="708CA1"/>
                </a:solidFill>
                <a:latin typeface="Arial"/>
                <a:ea typeface="ＭＳ Ｐゴシック"/>
                <a:cs typeface="+mj-cs"/>
              </a:rPr>
              <a:t>Capítulo 1</a:t>
            </a:r>
            <a:endParaRPr lang="es-ES" sz="3200" b="1" i="0">
              <a:solidFill>
                <a:srgbClr val="708CA1"/>
              </a:solidFill>
              <a:latin typeface="Arial"/>
              <a:ea typeface="ＭＳ Ｐゴシック"/>
              <a:cs typeface="+mj-cs"/>
            </a:endParaRPr>
          </a:p>
        </p:txBody>
      </p:sp>
      <p:sp>
        <p:nvSpPr>
          <p:cNvPr id="6147" name="Rectangle 3"/>
          <p:cNvSpPr>
            <a:spLocks noGrp="1" noChangeArrowheads="1"/>
          </p:cNvSpPr>
          <p:nvPr>
            <p:ph idx="1"/>
          </p:nvPr>
        </p:nvSpPr>
        <p:spPr>
          <a:xfrm>
            <a:off x="747713" y="1601788"/>
            <a:ext cx="8131175" cy="4437062"/>
          </a:xfrm>
        </p:spPr>
        <p:txBody>
          <a:bodyPr/>
          <a:lstStyle/>
          <a:p>
            <a:pPr marL="0" indent="0" algn="l" defTabSz="814365">
              <a:spcBef>
                <a:spcPct val="50000"/>
              </a:spcBef>
              <a:spcAft>
                <a:spcPct val="0"/>
              </a:spcAft>
              <a:buNone/>
            </a:pPr>
            <a:r>
              <a:rPr lang="es-ES" sz="2400" b="0" i="0" dirty="0" smtClean="0">
                <a:solidFill>
                  <a:srgbClr val="000000"/>
                </a:solidFill>
                <a:latin typeface="Arial"/>
                <a:ea typeface="+mn-ea"/>
                <a:cs typeface="Arial"/>
              </a:rPr>
              <a:t>1.0 Introducción</a:t>
            </a:r>
          </a:p>
          <a:p>
            <a:pPr marL="0" indent="0" algn="l" defTabSz="814365">
              <a:spcBef>
                <a:spcPct val="50000"/>
              </a:spcBef>
              <a:spcAft>
                <a:spcPct val="0"/>
              </a:spcAft>
              <a:buNone/>
            </a:pPr>
            <a:r>
              <a:rPr lang="es-ES" sz="2400" b="0" i="0" dirty="0" smtClean="0">
                <a:solidFill>
                  <a:srgbClr val="000000"/>
                </a:solidFill>
                <a:latin typeface="Arial"/>
                <a:ea typeface="+mn-ea"/>
                <a:cs typeface="Arial"/>
              </a:rPr>
              <a:t>1.1 Diseño de LAN</a:t>
            </a:r>
          </a:p>
          <a:p>
            <a:pPr marL="0" indent="0" algn="l" defTabSz="814365">
              <a:spcBef>
                <a:spcPct val="50000"/>
              </a:spcBef>
              <a:spcAft>
                <a:spcPct val="0"/>
              </a:spcAft>
              <a:buNone/>
            </a:pPr>
            <a:r>
              <a:rPr lang="es-ES" sz="2400" b="0" i="0" dirty="0" smtClean="0">
                <a:solidFill>
                  <a:srgbClr val="000000"/>
                </a:solidFill>
                <a:latin typeface="Arial"/>
                <a:ea typeface="+mn-ea"/>
                <a:cs typeface="Arial"/>
              </a:rPr>
              <a:t>1.2 El entorno conmutado</a:t>
            </a:r>
          </a:p>
          <a:p>
            <a:pPr marL="0" indent="0" algn="l" defTabSz="814365">
              <a:spcBef>
                <a:spcPct val="50000"/>
              </a:spcBef>
              <a:spcAft>
                <a:spcPct val="0"/>
              </a:spcAft>
              <a:buNone/>
            </a:pPr>
            <a:r>
              <a:rPr lang="es-ES" sz="2400" b="0" i="0" dirty="0" smtClean="0">
                <a:solidFill>
                  <a:srgbClr val="000000"/>
                </a:solidFill>
                <a:latin typeface="Arial"/>
                <a:ea typeface="+mn-ea"/>
                <a:cs typeface="Arial"/>
              </a:rPr>
              <a:t>1.3 Resumen</a:t>
            </a:r>
            <a:endParaRPr lang="es-ES" sz="2400" b="0" i="0" dirty="0">
              <a:solidFill>
                <a:srgbClr val="000000"/>
              </a:solidFill>
              <a:latin typeface="Arial"/>
              <a:ea typeface="+mn-ea"/>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Dominios de switching</a:t>
            </a:r>
            <a:br>
              <a:rPr lang="es-ES" sz="1800" b="1" i="0" smtClean="0">
                <a:solidFill>
                  <a:srgbClr val="708CA1"/>
                </a:solidFill>
                <a:latin typeface="Arial"/>
                <a:ea typeface="ＭＳ Ｐゴシック"/>
              </a:rPr>
            </a:br>
            <a:r>
              <a:rPr lang="es-ES" sz="3200" b="1" i="0" smtClean="0">
                <a:solidFill>
                  <a:srgbClr val="708CA1"/>
                </a:solidFill>
                <a:latin typeface="Arial"/>
              </a:rPr>
              <a:t>Dominios de difusión</a:t>
            </a:r>
            <a:endParaRPr lang="es-ES" smtClean="0">
              <a:ea typeface="ＭＳ Ｐゴシック" pitchFamily="34" charset="-128"/>
            </a:endParaRPr>
          </a:p>
        </p:txBody>
      </p:sp>
      <p:sp>
        <p:nvSpPr>
          <p:cNvPr id="5" name="Content Placeholder 1"/>
          <p:cNvSpPr>
            <a:spLocks noGrp="1"/>
          </p:cNvSpPr>
          <p:nvPr>
            <p:ph idx="1"/>
          </p:nvPr>
        </p:nvSpPr>
        <p:spPr>
          <a:xfrm>
            <a:off x="350860" y="1504775"/>
            <a:ext cx="8183540" cy="4648375"/>
          </a:xfrm>
        </p:spPr>
        <p:txBody>
          <a:bodyPr/>
          <a:lstStyle/>
          <a:p>
            <a:pPr marL="342900"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rPr>
              <a:t>El dominio de difusión es la distancia de la red a la que se puede escuchar una trama de difusión.</a:t>
            </a:r>
          </a:p>
          <a:p>
            <a:pPr marL="342900"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rPr>
              <a:t>Los </a:t>
            </a:r>
            <a:r>
              <a:rPr lang="es-ES" sz="2400" b="0" i="0" dirty="0" err="1" smtClean="0">
                <a:solidFill>
                  <a:srgbClr val="000000"/>
                </a:solidFill>
                <a:latin typeface="Arial"/>
              </a:rPr>
              <a:t>switches</a:t>
            </a:r>
            <a:r>
              <a:rPr lang="es-ES" sz="2400" b="0" i="0" dirty="0" smtClean="0">
                <a:solidFill>
                  <a:srgbClr val="000000"/>
                </a:solidFill>
                <a:latin typeface="Arial"/>
              </a:rPr>
              <a:t> reenvían tramas de difusión a todos los puertos. Por lo tanto, los </a:t>
            </a:r>
            <a:r>
              <a:rPr lang="es-ES" sz="2400" b="0" i="0" dirty="0" err="1" smtClean="0">
                <a:solidFill>
                  <a:srgbClr val="000000"/>
                </a:solidFill>
                <a:latin typeface="Arial"/>
              </a:rPr>
              <a:t>switches</a:t>
            </a:r>
            <a:r>
              <a:rPr lang="es-ES" sz="2400" b="0" i="0" dirty="0" smtClean="0">
                <a:solidFill>
                  <a:srgbClr val="000000"/>
                </a:solidFill>
                <a:latin typeface="Arial"/>
              </a:rPr>
              <a:t> no dividen los dominios de difusión.</a:t>
            </a:r>
            <a:endParaRPr lang="es-ES" dirty="0" smtClean="0"/>
          </a:p>
          <a:p>
            <a:pPr marL="342900"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rPr>
              <a:t>Todos los puertos de un </a:t>
            </a:r>
            <a:r>
              <a:rPr lang="es-ES" sz="2400" b="0" i="0" dirty="0" err="1" smtClean="0">
                <a:solidFill>
                  <a:srgbClr val="000000"/>
                </a:solidFill>
                <a:latin typeface="Arial"/>
              </a:rPr>
              <a:t>switch</a:t>
            </a:r>
            <a:r>
              <a:rPr lang="es-ES" sz="2400" b="0" i="0" dirty="0" smtClean="0">
                <a:solidFill>
                  <a:srgbClr val="000000"/>
                </a:solidFill>
                <a:latin typeface="Arial"/>
              </a:rPr>
              <a:t> (con su configuración predeterminada) pertenecen al mismo dominio de difusión.</a:t>
            </a:r>
          </a:p>
          <a:p>
            <a:pPr marL="342900" indent="-342900" algn="l" defTabSz="814365">
              <a:spcBef>
                <a:spcPct val="50000"/>
              </a:spcBef>
              <a:spcAft>
                <a:spcPct val="0"/>
              </a:spcAft>
              <a:buClr>
                <a:srgbClr val="708CA1"/>
              </a:buClr>
              <a:buFont typeface="Wingdings"/>
              <a:buChar char="§"/>
            </a:pPr>
            <a:r>
              <a:rPr lang="es-ES" sz="2400" b="0" i="0" dirty="0" smtClean="0">
                <a:solidFill>
                  <a:srgbClr val="000000"/>
                </a:solidFill>
                <a:latin typeface="Arial"/>
              </a:rPr>
              <a:t>Si hay dos o más </a:t>
            </a:r>
            <a:r>
              <a:rPr lang="es-ES" sz="2400" b="0" i="0" dirty="0" err="1" smtClean="0">
                <a:solidFill>
                  <a:srgbClr val="000000"/>
                </a:solidFill>
                <a:latin typeface="Arial"/>
              </a:rPr>
              <a:t>switches</a:t>
            </a:r>
            <a:r>
              <a:rPr lang="es-ES" sz="2400" b="0" i="0" dirty="0" smtClean="0">
                <a:solidFill>
                  <a:srgbClr val="000000"/>
                </a:solidFill>
                <a:latin typeface="Arial"/>
              </a:rPr>
              <a:t> conectados, las difusiones se reenvían a todos los puertos de todos los </a:t>
            </a:r>
            <a:r>
              <a:rPr lang="es-ES" sz="2400" b="0" i="0" dirty="0" err="1" smtClean="0">
                <a:solidFill>
                  <a:srgbClr val="000000"/>
                </a:solidFill>
                <a:latin typeface="Arial"/>
              </a:rPr>
              <a:t>switches</a:t>
            </a:r>
            <a:r>
              <a:rPr lang="es-ES" sz="2400" b="0" i="0" dirty="0" smtClean="0">
                <a:solidFill>
                  <a:srgbClr val="000000"/>
                </a:solidFill>
                <a:latin typeface="Arial"/>
              </a:rPr>
              <a:t> (excepto al puerto que recibió originalmente la difusión).</a:t>
            </a:r>
          </a:p>
          <a:p>
            <a:pPr marL="342900" indent="-342900" algn="l" defTabSz="814365">
              <a:spcBef>
                <a:spcPct val="50000"/>
              </a:spcBef>
              <a:spcAft>
                <a:spcPct val="0"/>
              </a:spcAft>
              <a:buClr>
                <a:srgbClr val="708CA1"/>
              </a:buClr>
              <a:buFont typeface="Wingdings"/>
              <a:buChar char="§"/>
            </a:pPr>
            <a:endParaRPr lang="es-ES" dirty="0" smtClean="0"/>
          </a:p>
        </p:txBody>
      </p:sp>
    </p:spTree>
    <p:extLst>
      <p:ext uri="{BB962C8B-B14F-4D97-AF65-F5344CB8AC3E}">
        <p14:creationId xmlns="" xmlns:p14="http://schemas.microsoft.com/office/powerpoint/2010/main" val="15169706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Dominios de switching</a:t>
            </a:r>
            <a:br>
              <a:rPr lang="es-ES" sz="1800" b="1" i="0" smtClean="0">
                <a:solidFill>
                  <a:srgbClr val="708CA1"/>
                </a:solidFill>
                <a:latin typeface="Arial"/>
                <a:ea typeface="ＭＳ Ｐゴシック"/>
              </a:rPr>
            </a:br>
            <a:r>
              <a:rPr lang="es-ES" sz="3200" b="1" i="0" smtClean="0">
                <a:solidFill>
                  <a:srgbClr val="708CA1"/>
                </a:solidFill>
                <a:latin typeface="Arial"/>
              </a:rPr>
              <a:t>Alivio de la congestión en la red</a:t>
            </a:r>
            <a:endParaRPr lang="es-ES" smtClean="0">
              <a:ea typeface="ＭＳ Ｐゴシック" pitchFamily="34" charset="-128"/>
            </a:endParaRPr>
          </a:p>
        </p:txBody>
      </p:sp>
      <p:sp>
        <p:nvSpPr>
          <p:cNvPr id="5" name="Content Placeholder 1"/>
          <p:cNvSpPr>
            <a:spLocks noGrp="1"/>
          </p:cNvSpPr>
          <p:nvPr>
            <p:ph idx="1"/>
          </p:nvPr>
        </p:nvSpPr>
        <p:spPr>
          <a:xfrm>
            <a:off x="350859" y="1504775"/>
            <a:ext cx="8256112" cy="4904715"/>
          </a:xfrm>
        </p:spPr>
        <p:txBody>
          <a:bodyPr/>
          <a:lstStyle/>
          <a:p>
            <a:pPr marL="0" indent="0" algn="l" defTabSz="814365">
              <a:spcBef>
                <a:spcPct val="50000"/>
              </a:spcBef>
              <a:spcAft>
                <a:spcPct val="0"/>
              </a:spcAft>
              <a:buNone/>
            </a:pPr>
            <a:r>
              <a:rPr lang="es-ES" sz="2200" b="0" i="0" dirty="0" smtClean="0">
                <a:solidFill>
                  <a:srgbClr val="000000"/>
                </a:solidFill>
                <a:latin typeface="Arial"/>
                <a:ea typeface="+mn-ea"/>
                <a:cs typeface="+mn-cs"/>
              </a:rPr>
              <a:t>Los </a:t>
            </a:r>
            <a:r>
              <a:rPr lang="es-ES" sz="2200" b="0" i="0" dirty="0" err="1" smtClean="0">
                <a:solidFill>
                  <a:srgbClr val="000000"/>
                </a:solidFill>
                <a:latin typeface="Arial"/>
                <a:ea typeface="+mn-ea"/>
                <a:cs typeface="+mn-cs"/>
              </a:rPr>
              <a:t>switches</a:t>
            </a:r>
            <a:r>
              <a:rPr lang="es-ES" sz="2200" b="0" i="0" dirty="0" smtClean="0">
                <a:solidFill>
                  <a:srgbClr val="000000"/>
                </a:solidFill>
                <a:latin typeface="Arial"/>
                <a:ea typeface="+mn-ea"/>
                <a:cs typeface="+mn-cs"/>
              </a:rPr>
              <a:t> ayudan a aliviar la congestión en la red de la siguiente manera:</a:t>
            </a:r>
          </a:p>
          <a:p>
            <a:pPr marL="342900" indent="-342900" algn="l" defTabSz="814365">
              <a:spcBef>
                <a:spcPct val="50000"/>
              </a:spcBef>
              <a:spcAft>
                <a:spcPct val="0"/>
              </a:spcAft>
              <a:buClr>
                <a:srgbClr val="708CA1"/>
              </a:buClr>
              <a:buFont typeface="Wingdings"/>
              <a:buChar char="§"/>
            </a:pPr>
            <a:r>
              <a:rPr lang="es-ES" sz="2200" b="0" i="0" dirty="0" smtClean="0">
                <a:solidFill>
                  <a:srgbClr val="000000"/>
                </a:solidFill>
                <a:latin typeface="Arial"/>
                <a:ea typeface="+mn-ea"/>
                <a:cs typeface="+mn-cs"/>
              </a:rPr>
              <a:t>Facilitan la segmentación de una LAN en dominios de colisiones independientes.</a:t>
            </a:r>
          </a:p>
          <a:p>
            <a:pPr marL="342900" indent="-342900" algn="l" defTabSz="814365">
              <a:spcBef>
                <a:spcPct val="50000"/>
              </a:spcBef>
              <a:spcAft>
                <a:spcPct val="0"/>
              </a:spcAft>
              <a:buClr>
                <a:srgbClr val="708CA1"/>
              </a:buClr>
              <a:buFont typeface="Wingdings"/>
              <a:buChar char="§"/>
            </a:pPr>
            <a:r>
              <a:rPr lang="es-ES" sz="2200" b="0" i="0" dirty="0" smtClean="0">
                <a:solidFill>
                  <a:srgbClr val="000000"/>
                </a:solidFill>
                <a:latin typeface="Arial"/>
                <a:ea typeface="+mn-ea"/>
                <a:cs typeface="+mn-cs"/>
              </a:rPr>
              <a:t>Brindan una comunicación full-</a:t>
            </a:r>
            <a:r>
              <a:rPr lang="es-ES" sz="2200" b="0" i="0" dirty="0" err="1" smtClean="0">
                <a:solidFill>
                  <a:srgbClr val="000000"/>
                </a:solidFill>
                <a:latin typeface="Arial"/>
                <a:ea typeface="+mn-ea"/>
                <a:cs typeface="+mn-cs"/>
              </a:rPr>
              <a:t>duplex</a:t>
            </a:r>
            <a:r>
              <a:rPr lang="es-ES" sz="2200" b="0" i="0" dirty="0" smtClean="0">
                <a:solidFill>
                  <a:srgbClr val="000000"/>
                </a:solidFill>
                <a:latin typeface="Arial"/>
                <a:ea typeface="+mn-ea"/>
                <a:cs typeface="+mn-cs"/>
              </a:rPr>
              <a:t> entre los dispositivos.</a:t>
            </a:r>
          </a:p>
          <a:p>
            <a:pPr marL="342900" indent="-342900" algn="l" defTabSz="814365">
              <a:spcBef>
                <a:spcPct val="50000"/>
              </a:spcBef>
              <a:spcAft>
                <a:spcPct val="0"/>
              </a:spcAft>
              <a:buClr>
                <a:srgbClr val="708CA1"/>
              </a:buClr>
              <a:buFont typeface="Wingdings"/>
              <a:buChar char="§"/>
            </a:pPr>
            <a:r>
              <a:rPr lang="es-ES" sz="2200" b="0" i="0" dirty="0" smtClean="0">
                <a:solidFill>
                  <a:srgbClr val="000000"/>
                </a:solidFill>
                <a:latin typeface="Arial"/>
                <a:ea typeface="+mn-ea"/>
                <a:cs typeface="+mn-cs"/>
              </a:rPr>
              <a:t>Aprovechan su alta densidad de puertos.</a:t>
            </a:r>
          </a:p>
          <a:p>
            <a:pPr marL="342900" indent="-342900" algn="l" defTabSz="814365">
              <a:spcBef>
                <a:spcPct val="50000"/>
              </a:spcBef>
              <a:spcAft>
                <a:spcPct val="0"/>
              </a:spcAft>
              <a:buClr>
                <a:srgbClr val="708CA1"/>
              </a:buClr>
              <a:buFont typeface="Wingdings"/>
              <a:buChar char="§"/>
            </a:pPr>
            <a:r>
              <a:rPr lang="es-ES" sz="2200" b="0" i="0" dirty="0" smtClean="0">
                <a:solidFill>
                  <a:srgbClr val="000000"/>
                </a:solidFill>
                <a:latin typeface="Arial"/>
                <a:ea typeface="+mn-ea"/>
                <a:cs typeface="+mn-cs"/>
              </a:rPr>
              <a:t>Almacenan en búfer tramas grandes.</a:t>
            </a:r>
          </a:p>
          <a:p>
            <a:pPr marL="342900" indent="-342900" algn="l" defTabSz="814365">
              <a:spcBef>
                <a:spcPct val="50000"/>
              </a:spcBef>
              <a:spcAft>
                <a:spcPct val="0"/>
              </a:spcAft>
              <a:buClr>
                <a:srgbClr val="708CA1"/>
              </a:buClr>
              <a:buFont typeface="Wingdings"/>
              <a:buChar char="§"/>
            </a:pPr>
            <a:r>
              <a:rPr lang="es-ES" sz="2200" b="0" i="0" dirty="0" smtClean="0">
                <a:solidFill>
                  <a:srgbClr val="000000"/>
                </a:solidFill>
                <a:latin typeface="Arial"/>
                <a:ea typeface="+mn-ea"/>
                <a:cs typeface="+mn-cs"/>
              </a:rPr>
              <a:t>Emplean puertos de alta velocidad.</a:t>
            </a:r>
          </a:p>
          <a:p>
            <a:pPr marL="342900" indent="-342900" algn="l" defTabSz="814365">
              <a:spcBef>
                <a:spcPct val="50000"/>
              </a:spcBef>
              <a:spcAft>
                <a:spcPct val="0"/>
              </a:spcAft>
              <a:buClr>
                <a:srgbClr val="708CA1"/>
              </a:buClr>
              <a:buFont typeface="Wingdings"/>
              <a:buChar char="§"/>
            </a:pPr>
            <a:r>
              <a:rPr lang="es-ES" sz="2200" b="0" i="0" dirty="0" smtClean="0">
                <a:solidFill>
                  <a:srgbClr val="000000"/>
                </a:solidFill>
                <a:latin typeface="Arial"/>
                <a:ea typeface="+mn-ea"/>
                <a:cs typeface="+mn-cs"/>
              </a:rPr>
              <a:t>Aprovechan su proceso interno rápido de </a:t>
            </a:r>
            <a:r>
              <a:rPr lang="es-ES" sz="2200" b="0" i="0" dirty="0" err="1" smtClean="0">
                <a:solidFill>
                  <a:srgbClr val="000000"/>
                </a:solidFill>
                <a:latin typeface="Arial"/>
                <a:ea typeface="+mn-ea"/>
                <a:cs typeface="+mn-cs"/>
              </a:rPr>
              <a:t>switching</a:t>
            </a:r>
            <a:r>
              <a:rPr lang="es-ES" sz="2200" b="0" i="0" dirty="0" smtClean="0">
                <a:solidFill>
                  <a:srgbClr val="000000"/>
                </a:solidFill>
                <a:latin typeface="Arial"/>
                <a:ea typeface="+mn-ea"/>
                <a:cs typeface="+mn-cs"/>
              </a:rPr>
              <a:t>.</a:t>
            </a:r>
          </a:p>
          <a:p>
            <a:pPr marL="342900" indent="-342900" algn="l" defTabSz="814365">
              <a:spcBef>
                <a:spcPct val="50000"/>
              </a:spcBef>
              <a:spcAft>
                <a:spcPct val="0"/>
              </a:spcAft>
              <a:buClr>
                <a:srgbClr val="708CA1"/>
              </a:buClr>
              <a:buFont typeface="Wingdings"/>
              <a:buChar char="§"/>
            </a:pPr>
            <a:r>
              <a:rPr lang="es-ES" sz="2200" b="0" i="0" dirty="0" smtClean="0">
                <a:solidFill>
                  <a:srgbClr val="000000"/>
                </a:solidFill>
                <a:latin typeface="Arial"/>
                <a:ea typeface="+mn-ea"/>
                <a:cs typeface="+mn-cs"/>
              </a:rPr>
              <a:t>Tienen un bajo costo por puerto.</a:t>
            </a:r>
            <a:endParaRPr lang="es-ES" sz="2200" b="0" i="0" dirty="0">
              <a:solidFill>
                <a:srgbClr val="000000"/>
              </a:solidFill>
              <a:latin typeface="Arial"/>
              <a:ea typeface="+mn-ea"/>
              <a:cs typeface="+mn-cs"/>
            </a:endParaRPr>
          </a:p>
        </p:txBody>
      </p:sp>
    </p:spTree>
    <p:extLst>
      <p:ext uri="{BB962C8B-B14F-4D97-AF65-F5344CB8AC3E}">
        <p14:creationId xmlns="" xmlns:p14="http://schemas.microsoft.com/office/powerpoint/2010/main" val="2784685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es-ES" sz="3200" b="1" i="0" smtClean="0">
                <a:solidFill>
                  <a:srgbClr val="708CA1"/>
                </a:solidFill>
                <a:latin typeface="Arial"/>
                <a:ea typeface="ＭＳ Ｐゴシック"/>
                <a:cs typeface="+mj-cs"/>
              </a:rPr>
              <a:t>Capítulo 1: Resumen</a:t>
            </a:r>
            <a:endParaRPr lang="es-ES" sz="3200" b="1" i="0">
              <a:solidFill>
                <a:srgbClr val="708CA1"/>
              </a:solidFill>
              <a:latin typeface="Arial"/>
              <a:ea typeface="ＭＳ Ｐゴシック"/>
              <a:cs typeface="+mj-cs"/>
            </a:endParaRPr>
          </a:p>
        </p:txBody>
      </p:sp>
      <p:sp>
        <p:nvSpPr>
          <p:cNvPr id="6147" name="Rectangle 3"/>
          <p:cNvSpPr>
            <a:spLocks noGrp="1" noChangeArrowheads="1"/>
          </p:cNvSpPr>
          <p:nvPr>
            <p:ph idx="1"/>
          </p:nvPr>
        </p:nvSpPr>
        <p:spPr>
          <a:xfrm>
            <a:off x="275771" y="1471613"/>
            <a:ext cx="8694058" cy="4437062"/>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rPr>
              <a:t>En este capítulo, se mostró que la tendencia en redes es la convergencia mediante un único conjunto de cables y de dispositivos para administrar la transmisión de voz, de video y de datos.</a:t>
            </a:r>
          </a:p>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rPr>
              <a:t>Además, hubo un cambio notable en el modo en el que las empresas realizan sus actividades.</a:t>
            </a:r>
          </a:p>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rPr>
              <a:t>No hay restricciones de oficinas físicas o de limitaciones geográficas. Los recursos ahora deben estar disponibles sin inconvenientes en cualquier momento y lugar.</a:t>
            </a:r>
          </a:p>
          <a:p>
            <a:pPr marL="236555" indent="-236555" algn="l" defTabSz="814365">
              <a:lnSpc>
                <a:spcPct val="95000"/>
              </a:lnSpc>
              <a:spcBef>
                <a:spcPct val="50000"/>
              </a:spcBef>
              <a:spcAft>
                <a:spcPct val="0"/>
              </a:spcAft>
              <a:buClr>
                <a:srgbClr val="708CA1"/>
              </a:buClr>
              <a:buFont typeface="Wingdings"/>
              <a:buChar char="§"/>
            </a:pPr>
            <a:r>
              <a:rPr lang="es-ES" sz="2100" b="0" i="0" dirty="0" smtClean="0">
                <a:solidFill>
                  <a:srgbClr val="000000"/>
                </a:solidFill>
                <a:latin typeface="Arial"/>
              </a:rPr>
              <a:t>La arquitectura Cisco Borderless Network permite que distintos elementos, desde switches de acceso hasta puntos de acceso inalámbrico, funcionen conjuntamente y permitan a los usuarios acceder a los recursos en cualquier momento y desde cualquier lugar.</a:t>
            </a:r>
            <a:endParaRPr lang="es-ES" sz="21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es-ES" sz="3200" b="1" i="0" smtClean="0">
                <a:solidFill>
                  <a:srgbClr val="708CA1"/>
                </a:solidFill>
                <a:latin typeface="Arial"/>
                <a:ea typeface="ＭＳ Ｐゴシック"/>
                <a:cs typeface="+mj-cs"/>
              </a:rPr>
              <a:t>Capítulo 1: Resumen</a:t>
            </a:r>
            <a:endParaRPr lang="es-ES" sz="3200" b="1" i="0">
              <a:solidFill>
                <a:srgbClr val="708CA1"/>
              </a:solidFill>
              <a:latin typeface="Arial"/>
              <a:ea typeface="ＭＳ Ｐゴシック"/>
              <a:cs typeface="+mj-cs"/>
            </a:endParaRPr>
          </a:p>
        </p:txBody>
      </p:sp>
      <p:sp>
        <p:nvSpPr>
          <p:cNvPr id="6147" name="Rectangle 3"/>
          <p:cNvSpPr>
            <a:spLocks noGrp="1" noChangeArrowheads="1"/>
          </p:cNvSpPr>
          <p:nvPr>
            <p:ph idx="1"/>
          </p:nvPr>
        </p:nvSpPr>
        <p:spPr>
          <a:xfrm>
            <a:off x="319314" y="1471613"/>
            <a:ext cx="8530999" cy="4437062"/>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El modelo tradicional de diseño jerárquico de tres capas divide a la red en las capas de núcleo, de distribución y de acceso, y permite que cada parte de la red esté optimizada para una funcionalidad específica. </a:t>
            </a:r>
            <a:endParaRPr lang="es-ES" sz="2200" dirty="0" smtClean="0"/>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Proporciona modularidad, resistencia y flexibilidad, lo cual sienta una base que permite que los diseñadores de red superpongan funciones de seguridad, movilidad y comunicación unificada. </a:t>
            </a:r>
            <a:endParaRPr lang="es-ES" sz="2200" dirty="0" smtClean="0"/>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Los </a:t>
            </a:r>
            <a:r>
              <a:rPr lang="es-ES" sz="2200" b="0" i="0" dirty="0" err="1" smtClean="0">
                <a:solidFill>
                  <a:srgbClr val="000000"/>
                </a:solidFill>
                <a:latin typeface="Arial"/>
              </a:rPr>
              <a:t>switches</a:t>
            </a:r>
            <a:r>
              <a:rPr lang="es-ES" sz="2200" b="0" i="0" dirty="0" smtClean="0">
                <a:solidFill>
                  <a:srgbClr val="000000"/>
                </a:solidFill>
                <a:latin typeface="Arial"/>
              </a:rPr>
              <a:t> usan </a:t>
            </a:r>
            <a:r>
              <a:rPr lang="es-ES" sz="2200" b="0" i="0" dirty="0" err="1" smtClean="0">
                <a:solidFill>
                  <a:srgbClr val="000000"/>
                </a:solidFill>
                <a:latin typeface="Arial"/>
              </a:rPr>
              <a:t>switching</a:t>
            </a:r>
            <a:r>
              <a:rPr lang="es-ES" sz="2200" b="0" i="0" dirty="0" smtClean="0">
                <a:solidFill>
                  <a:srgbClr val="000000"/>
                </a:solidFill>
                <a:latin typeface="Arial"/>
              </a:rPr>
              <a:t> por almacenamiento y envío o por método de corte.</a:t>
            </a:r>
            <a:endParaRPr lang="es-ES" sz="2200" dirty="0" smtClean="0"/>
          </a:p>
          <a:p>
            <a:pPr marL="236555" indent="-236555" algn="l" defTabSz="814365">
              <a:lnSpc>
                <a:spcPct val="95000"/>
              </a:lnSpc>
              <a:spcBef>
                <a:spcPct val="50000"/>
              </a:spcBef>
              <a:spcAft>
                <a:spcPct val="0"/>
              </a:spcAft>
              <a:buClr>
                <a:srgbClr val="708CA1"/>
              </a:buClr>
              <a:buFont typeface="Wingdings"/>
              <a:buChar char="§"/>
            </a:pPr>
            <a:r>
              <a:rPr lang="es-ES" sz="2200" b="0" i="0" dirty="0" smtClean="0">
                <a:solidFill>
                  <a:srgbClr val="000000"/>
                </a:solidFill>
                <a:latin typeface="Arial"/>
              </a:rPr>
              <a:t>Cada puerto de un </a:t>
            </a:r>
            <a:r>
              <a:rPr lang="es-ES" sz="2200" b="0" i="0" dirty="0" err="1" smtClean="0">
                <a:solidFill>
                  <a:srgbClr val="000000"/>
                </a:solidFill>
                <a:latin typeface="Arial"/>
              </a:rPr>
              <a:t>switch</a:t>
            </a:r>
            <a:r>
              <a:rPr lang="es-ES" sz="2200" b="0" i="0" dirty="0" smtClean="0">
                <a:solidFill>
                  <a:srgbClr val="000000"/>
                </a:solidFill>
                <a:latin typeface="Arial"/>
              </a:rPr>
              <a:t> constituye un dominio de colisiones independiente que permite la comunicación full-</a:t>
            </a:r>
            <a:r>
              <a:rPr lang="es-ES" sz="2200" b="0" i="0" dirty="0" err="1" smtClean="0">
                <a:solidFill>
                  <a:srgbClr val="000000"/>
                </a:solidFill>
                <a:latin typeface="Arial"/>
              </a:rPr>
              <a:t>duplex</a:t>
            </a:r>
            <a:r>
              <a:rPr lang="es-ES" sz="2200" b="0" i="0" dirty="0" smtClean="0">
                <a:solidFill>
                  <a:srgbClr val="000000"/>
                </a:solidFill>
                <a:latin typeface="Arial"/>
              </a:rPr>
              <a:t> a velocidades extremadamente altas.</a:t>
            </a:r>
            <a:endParaRPr lang="es-ES" sz="2200" b="0" i="0" dirty="0">
              <a:solidFill>
                <a:srgbClr val="000000"/>
              </a:solidFill>
              <a:latin typeface="Arial"/>
            </a:endParaRPr>
          </a:p>
        </p:txBody>
      </p:sp>
    </p:spTree>
    <p:extLst>
      <p:ext uri="{BB962C8B-B14F-4D97-AF65-F5344CB8AC3E}">
        <p14:creationId xmlns="" xmlns:p14="http://schemas.microsoft.com/office/powerpoint/2010/main" val="773989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es-ES" sz="3200" b="1" i="0" smtClean="0">
                <a:solidFill>
                  <a:srgbClr val="708CA1"/>
                </a:solidFill>
                <a:latin typeface="Arial"/>
                <a:ea typeface="ＭＳ Ｐゴシック"/>
                <a:cs typeface="+mj-cs"/>
              </a:rPr>
              <a:t>Capítulo 1: Resumen</a:t>
            </a:r>
            <a:endParaRPr lang="es-ES" sz="3200" b="1" i="0">
              <a:solidFill>
                <a:srgbClr val="708CA1"/>
              </a:solidFill>
              <a:latin typeface="Arial"/>
              <a:ea typeface="ＭＳ Ｐゴシック"/>
              <a:cs typeface="+mj-cs"/>
            </a:endParaRPr>
          </a:p>
        </p:txBody>
      </p:sp>
      <p:sp>
        <p:nvSpPr>
          <p:cNvPr id="6147" name="Rectangle 3"/>
          <p:cNvSpPr>
            <a:spLocks noGrp="1" noChangeArrowheads="1"/>
          </p:cNvSpPr>
          <p:nvPr>
            <p:ph idx="1"/>
          </p:nvPr>
        </p:nvSpPr>
        <p:spPr>
          <a:xfrm>
            <a:off x="381000" y="1471613"/>
            <a:ext cx="8469313" cy="4437062"/>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smtClean="0">
                <a:solidFill>
                  <a:srgbClr val="000000"/>
                </a:solidFill>
                <a:latin typeface="Arial"/>
                <a:ea typeface="+mn-ea"/>
                <a:cs typeface="+mn-cs"/>
              </a:rPr>
              <a:t>Los puertos del switch no bloquean las difusiones, y la conexión de switches entre sí puede ampliar el tamaño del dominio de difusión, lo que generalmente provoca un deterioro del rendimiento de la red.</a:t>
            </a:r>
            <a:endParaRPr lang="es-ES" sz="2400" b="0" i="0">
              <a:solidFill>
                <a:srgbClr val="000000"/>
              </a:solidFill>
              <a:latin typeface="Arial"/>
              <a:ea typeface="+mn-ea"/>
              <a:cs typeface="+mn-cs"/>
            </a:endParaRPr>
          </a:p>
        </p:txBody>
      </p:sp>
    </p:spTree>
    <p:extLst>
      <p:ext uri="{BB962C8B-B14F-4D97-AF65-F5344CB8AC3E}">
        <p14:creationId xmlns="" xmlns:p14="http://schemas.microsoft.com/office/powerpoint/2010/main" val="24481396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s-ES"/>
          </a:p>
        </p:txBody>
      </p:sp>
      <p:pic>
        <p:nvPicPr>
          <p:cNvPr id="30723"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es-ES" sz="3200" b="1" i="0" smtClean="0">
                <a:solidFill>
                  <a:srgbClr val="708CA1"/>
                </a:solidFill>
                <a:latin typeface="Arial"/>
                <a:ea typeface="ＭＳ Ｐゴシック"/>
                <a:cs typeface="+mj-cs"/>
              </a:rPr>
              <a:t>Capítulo 1: Objetivos</a:t>
            </a:r>
            <a:endParaRPr lang="es-ES" sz="3200" b="1" i="0">
              <a:solidFill>
                <a:srgbClr val="708CA1"/>
              </a:solidFill>
              <a:latin typeface="Arial"/>
              <a:ea typeface="ＭＳ Ｐゴシック"/>
              <a:cs typeface="+mj-cs"/>
            </a:endParaRPr>
          </a:p>
        </p:txBody>
      </p:sp>
      <p:sp>
        <p:nvSpPr>
          <p:cNvPr id="6147" name="Rectangle 3"/>
          <p:cNvSpPr>
            <a:spLocks noGrp="1" noChangeArrowheads="1"/>
          </p:cNvSpPr>
          <p:nvPr>
            <p:ph idx="1"/>
          </p:nvPr>
        </p:nvSpPr>
        <p:spPr>
          <a:xfrm>
            <a:off x="719138" y="1471613"/>
            <a:ext cx="8131175" cy="4437062"/>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ea typeface="+mn-ea"/>
                <a:cs typeface="+mn-cs"/>
              </a:rPr>
              <a:t>Describir la convergencia de datos, voz y video en el contexto de las redes conmutadas.</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ea typeface="+mn-ea"/>
                <a:cs typeface="+mn-cs"/>
              </a:rPr>
              <a:t>Describir una red conmutada en una pequeña a mediana empresa.</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ea typeface="+mn-ea"/>
                <a:cs typeface="+mn-cs"/>
              </a:rPr>
              <a:t>Explicar el proceso de reenvío de tramas en una red conmutada.</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ea typeface="+mn-ea"/>
                <a:cs typeface="+mn-cs"/>
              </a:rPr>
              <a:t>Comparar un dominio de colisiones con un dominio de difusión.</a:t>
            </a:r>
            <a:endParaRPr lang="es-ES" sz="2000" b="0" i="0" dirty="0">
              <a:solidFill>
                <a:srgbClr val="000000"/>
              </a:solidFill>
              <a:latin typeface="Arial"/>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cs typeface="+mj-cs"/>
              </a:rPr>
              <a:t>Redes convergentes</a:t>
            </a:r>
            <a:br>
              <a:rPr lang="es-ES" sz="1800" b="1" i="0" smtClean="0">
                <a:solidFill>
                  <a:srgbClr val="708CA1"/>
                </a:solidFill>
                <a:latin typeface="Arial"/>
                <a:ea typeface="ＭＳ Ｐゴシック"/>
                <a:cs typeface="+mj-cs"/>
              </a:rPr>
            </a:br>
            <a:r>
              <a:rPr lang="es-ES" sz="3200" b="1" i="0" smtClean="0">
                <a:solidFill>
                  <a:srgbClr val="708CA1"/>
                </a:solidFill>
                <a:latin typeface="Arial"/>
                <a:ea typeface="ＭＳ Ｐゴシック"/>
                <a:cs typeface="+mj-cs"/>
              </a:rPr>
              <a:t>Complejidad creciente de las redes</a:t>
            </a:r>
            <a:endParaRPr lang="es-ES" sz="3200" b="1" i="0">
              <a:solidFill>
                <a:srgbClr val="708CA1"/>
              </a:solidFill>
              <a:latin typeface="Arial"/>
              <a:ea typeface="ＭＳ Ｐゴシック"/>
              <a:cs typeface="+mj-cs"/>
            </a:endParaRPr>
          </a:p>
        </p:txBody>
      </p:sp>
      <p:sp>
        <p:nvSpPr>
          <p:cNvPr id="2" name="Content Placeholder 1"/>
          <p:cNvSpPr>
            <a:spLocks noGrp="1"/>
          </p:cNvSpPr>
          <p:nvPr>
            <p:ph idx="1"/>
          </p:nvPr>
        </p:nvSpPr>
        <p:spPr>
          <a:xfrm>
            <a:off x="293688" y="1785939"/>
            <a:ext cx="4602162" cy="2659062"/>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El mundo digital está cambiando.</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Se debe acceder a la información desde cualquier lugar del mundo.</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Las redes deben ser seguras, confiables y de alta disponibilidad.</a:t>
            </a:r>
          </a:p>
          <a:p>
            <a:pPr marL="236555" indent="-236555" algn="l" defTabSz="814365">
              <a:lnSpc>
                <a:spcPct val="95000"/>
              </a:lnSpc>
              <a:spcBef>
                <a:spcPct val="50000"/>
              </a:spcBef>
              <a:spcAft>
                <a:spcPct val="0"/>
              </a:spcAft>
              <a:buClr>
                <a:srgbClr val="708CA1"/>
              </a:buClr>
              <a:buFont typeface="Wingdings"/>
              <a:buChar char="§"/>
            </a:pPr>
            <a:endParaRPr lang="es-ES" dirty="0"/>
          </a:p>
        </p:txBody>
      </p:sp>
      <p:pic>
        <p:nvPicPr>
          <p:cNvPr id="3" name="Picture 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152572" y="2027749"/>
            <a:ext cx="3428761" cy="274816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cs typeface="+mj-cs"/>
              </a:rPr>
              <a:t>Redes convergentes</a:t>
            </a:r>
            <a:br>
              <a:rPr lang="es-ES" sz="1800" b="1" i="0" smtClean="0">
                <a:solidFill>
                  <a:srgbClr val="708CA1"/>
                </a:solidFill>
                <a:latin typeface="Arial"/>
                <a:ea typeface="ＭＳ Ｐゴシック"/>
                <a:cs typeface="+mj-cs"/>
              </a:rPr>
            </a:br>
            <a:r>
              <a:rPr lang="es-ES" sz="3200" b="1" i="0" smtClean="0">
                <a:solidFill>
                  <a:srgbClr val="708CA1"/>
                </a:solidFill>
                <a:latin typeface="Arial"/>
                <a:ea typeface="ＭＳ Ｐゴシック"/>
                <a:cs typeface="+mj-cs"/>
              </a:rPr>
              <a:t>Elementos de una red convergente</a:t>
            </a:r>
            <a:endParaRPr lang="es-ES" sz="3200" b="1" i="0">
              <a:solidFill>
                <a:srgbClr val="708CA1"/>
              </a:solidFill>
              <a:latin typeface="Arial"/>
              <a:ea typeface="ＭＳ Ｐゴシック"/>
              <a:cs typeface="+mj-cs"/>
            </a:endParaRPr>
          </a:p>
        </p:txBody>
      </p:sp>
      <p:sp>
        <p:nvSpPr>
          <p:cNvPr id="2" name="Content Placeholder 1"/>
          <p:cNvSpPr>
            <a:spLocks noGrp="1"/>
          </p:cNvSpPr>
          <p:nvPr>
            <p:ph idx="1"/>
          </p:nvPr>
        </p:nvSpPr>
        <p:spPr>
          <a:xfrm>
            <a:off x="655639" y="1791598"/>
            <a:ext cx="4602162" cy="490471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La colaboración es un requisito.</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Para admitir la colaboración, las redes emplean soluciones convergentes.</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Servicios de datos, como los sistemas de voz, los teléfonos IP, los gateways de voz, la compatibilidad con video y las videoconferencias.</a:t>
            </a:r>
          </a:p>
          <a:p>
            <a:pPr marL="236555" indent="-236555" algn="l" defTabSz="814365">
              <a:lnSpc>
                <a:spcPct val="95000"/>
              </a:lnSpc>
              <a:spcBef>
                <a:spcPct val="50000"/>
              </a:spcBef>
              <a:spcAft>
                <a:spcPct val="0"/>
              </a:spcAft>
              <a:buClr>
                <a:srgbClr val="708CA1"/>
              </a:buClr>
              <a:buFont typeface="Wingdings"/>
              <a:buChar char="§"/>
            </a:pPr>
            <a:r>
              <a:rPr lang="es-ES" sz="2000" b="0" i="0" dirty="0" smtClean="0">
                <a:solidFill>
                  <a:srgbClr val="000000"/>
                </a:solidFill>
                <a:latin typeface="Arial"/>
              </a:rPr>
              <a:t>El control de llamadas, la mensajería de voz, la movilidad y el contestador automático también son funciones comunes.</a:t>
            </a:r>
            <a:endParaRPr lang="es-ES" sz="2000" dirty="0"/>
          </a:p>
        </p:txBody>
      </p:sp>
      <p:pic>
        <p:nvPicPr>
          <p:cNvPr id="3" name="Picture 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325873" y="1739191"/>
            <a:ext cx="3807859" cy="3325280"/>
          </a:xfrm>
          <a:prstGeom prst="rect">
            <a:avLst/>
          </a:prstGeom>
        </p:spPr>
      </p:pic>
    </p:spTree>
    <p:extLst>
      <p:ext uri="{BB962C8B-B14F-4D97-AF65-F5344CB8AC3E}">
        <p14:creationId xmlns="" xmlns:p14="http://schemas.microsoft.com/office/powerpoint/2010/main" val="1331383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cs typeface="+mj-cs"/>
              </a:rPr>
              <a:t>Redes convergentes</a:t>
            </a:r>
            <a:br>
              <a:rPr lang="es-ES" sz="1800" b="1" i="0" smtClean="0">
                <a:solidFill>
                  <a:srgbClr val="708CA1"/>
                </a:solidFill>
                <a:latin typeface="Arial"/>
                <a:ea typeface="ＭＳ Ｐゴシック"/>
                <a:cs typeface="+mj-cs"/>
              </a:rPr>
            </a:br>
            <a:r>
              <a:rPr lang="es-ES" sz="3200" b="1" i="0" smtClean="0">
                <a:solidFill>
                  <a:srgbClr val="708CA1"/>
                </a:solidFill>
                <a:latin typeface="Arial"/>
                <a:ea typeface="ＭＳ Ｐゴシック"/>
                <a:cs typeface="+mj-cs"/>
              </a:rPr>
              <a:t>Elementos </a:t>
            </a:r>
            <a:r>
              <a:rPr lang="es-ES" b="1" i="0" smtClean="0">
                <a:solidFill>
                  <a:srgbClr val="708CA1"/>
                </a:solidFill>
                <a:latin typeface="Arial"/>
                <a:ea typeface="ＭＳ Ｐゴシック"/>
                <a:cs typeface="+mj-cs"/>
              </a:rPr>
              <a:t>de una red convergente</a:t>
            </a:r>
            <a:endParaRPr lang="es-ES" b="1" i="0">
              <a:solidFill>
                <a:srgbClr val="708CA1"/>
              </a:solidFill>
              <a:latin typeface="Arial"/>
              <a:ea typeface="ＭＳ Ｐゴシック"/>
              <a:cs typeface="+mj-cs"/>
            </a:endParaRPr>
          </a:p>
        </p:txBody>
      </p:sp>
      <p:sp>
        <p:nvSpPr>
          <p:cNvPr id="2" name="Content Placeholder 1"/>
          <p:cNvSpPr>
            <a:spLocks noGrp="1"/>
          </p:cNvSpPr>
          <p:nvPr>
            <p:ph idx="1"/>
          </p:nvPr>
        </p:nvSpPr>
        <p:spPr>
          <a:xfrm>
            <a:off x="583068" y="1791598"/>
            <a:ext cx="4758191" cy="490471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Las ventajas de las redes convergentes incluyen lo siguiente:</a:t>
            </a:r>
          </a:p>
          <a:p>
            <a:pPr marL="723900" lvl="1" indent="-266700" algn="l" defTabSz="814365">
              <a:spcBef>
                <a:spcPct val="35000"/>
              </a:spcBef>
              <a:spcAft>
                <a:spcPct val="0"/>
              </a:spcAft>
              <a:buFont typeface="Arial" pitchFamily="34" charset="0"/>
              <a:buChar char="•"/>
            </a:pPr>
            <a:r>
              <a:rPr lang="es-ES" sz="2000" b="0" i="0" dirty="0" smtClean="0">
                <a:solidFill>
                  <a:srgbClr val="000000"/>
                </a:solidFill>
                <a:latin typeface="Arial"/>
                <a:ea typeface="+mn-ea"/>
                <a:cs typeface="+mn-cs"/>
              </a:rPr>
              <a:t>Varios tipos de tráfico y una sola red para administrar</a:t>
            </a:r>
          </a:p>
          <a:p>
            <a:pPr marL="723900" lvl="1" indent="-266700" algn="l" defTabSz="814365">
              <a:spcBef>
                <a:spcPct val="35000"/>
              </a:spcBef>
              <a:spcAft>
                <a:spcPct val="0"/>
              </a:spcAft>
              <a:buFont typeface="Arial" pitchFamily="34" charset="0"/>
              <a:buChar char="•"/>
            </a:pPr>
            <a:r>
              <a:rPr lang="es-ES" sz="2000" b="0" i="0" dirty="0" smtClean="0">
                <a:solidFill>
                  <a:srgbClr val="000000"/>
                </a:solidFill>
                <a:latin typeface="Arial"/>
                <a:ea typeface="+mn-ea"/>
                <a:cs typeface="+mn-cs"/>
              </a:rPr>
              <a:t>Ahorros sustanciales en instalación, y la administración de redes de voz, video y datos independientes</a:t>
            </a:r>
          </a:p>
          <a:p>
            <a:pPr marL="723900" lvl="1" indent="-266700" algn="l" defTabSz="814365">
              <a:spcBef>
                <a:spcPct val="35000"/>
              </a:spcBef>
              <a:spcAft>
                <a:spcPct val="0"/>
              </a:spcAft>
              <a:buFont typeface="Arial" pitchFamily="34" charset="0"/>
              <a:buChar char="•"/>
            </a:pPr>
            <a:r>
              <a:rPr lang="es-ES" sz="2000" b="0" i="0" dirty="0" smtClean="0">
                <a:solidFill>
                  <a:srgbClr val="000000"/>
                </a:solidFill>
                <a:latin typeface="Arial"/>
                <a:ea typeface="+mn-ea"/>
                <a:cs typeface="+mn-cs"/>
              </a:rPr>
              <a:t>Integra la administración de TI</a:t>
            </a:r>
          </a:p>
          <a:p>
            <a:pPr marL="236555" indent="-236555" algn="l" defTabSz="814365">
              <a:lnSpc>
                <a:spcPct val="95000"/>
              </a:lnSpc>
              <a:spcBef>
                <a:spcPct val="50000"/>
              </a:spcBef>
              <a:spcAft>
                <a:spcPct val="0"/>
              </a:spcAft>
              <a:buClr>
                <a:srgbClr val="708CA1"/>
              </a:buClr>
              <a:buFont typeface="Wingdings"/>
              <a:buChar char="§"/>
            </a:pPr>
            <a:endParaRPr lang="es-ES" dirty="0"/>
          </a:p>
        </p:txBody>
      </p:sp>
      <p:pic>
        <p:nvPicPr>
          <p:cNvPr id="3" name="Picture 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325873" y="1739191"/>
            <a:ext cx="3807859" cy="3325280"/>
          </a:xfrm>
          <a:prstGeom prst="rect">
            <a:avLst/>
          </a:prstGeom>
        </p:spPr>
      </p:pic>
    </p:spTree>
    <p:extLst>
      <p:ext uri="{BB962C8B-B14F-4D97-AF65-F5344CB8AC3E}">
        <p14:creationId xmlns="" xmlns:p14="http://schemas.microsoft.com/office/powerpoint/2010/main" val="7658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cs typeface="+mj-cs"/>
              </a:rPr>
              <a:t>Redes convergentes</a:t>
            </a:r>
            <a:br>
              <a:rPr lang="es-ES" sz="1800" b="1" i="0" smtClean="0">
                <a:solidFill>
                  <a:srgbClr val="708CA1"/>
                </a:solidFill>
                <a:latin typeface="Arial"/>
                <a:ea typeface="ＭＳ Ｐゴシック"/>
                <a:cs typeface="+mj-cs"/>
              </a:rPr>
            </a:br>
            <a:r>
              <a:rPr lang="es-ES" sz="3200" b="1" i="0" smtClean="0">
                <a:solidFill>
                  <a:srgbClr val="708CA1"/>
                </a:solidFill>
                <a:latin typeface="Arial"/>
                <a:ea typeface="ＭＳ Ｐゴシック"/>
                <a:cs typeface="+mj-cs"/>
              </a:rPr>
              <a:t>Redes conmutadas sin fronteras</a:t>
            </a:r>
            <a:endParaRPr lang="es-ES" sz="3200" b="1" i="0">
              <a:solidFill>
                <a:srgbClr val="708CA1"/>
              </a:solidFill>
              <a:latin typeface="Arial"/>
              <a:ea typeface="ＭＳ Ｐゴシック"/>
              <a:cs typeface="+mj-cs"/>
            </a:endParaRPr>
          </a:p>
        </p:txBody>
      </p:sp>
      <p:sp>
        <p:nvSpPr>
          <p:cNvPr id="2" name="Content Placeholder 1"/>
          <p:cNvSpPr>
            <a:spLocks noGrp="1"/>
          </p:cNvSpPr>
          <p:nvPr>
            <p:ph idx="1"/>
          </p:nvPr>
        </p:nvSpPr>
        <p:spPr>
          <a:xfrm>
            <a:off x="583068" y="1791598"/>
            <a:ext cx="7862432" cy="490471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ea typeface="+mn-ea"/>
                <a:cs typeface="+mn-cs"/>
              </a:rPr>
              <a:t>Cisco </a:t>
            </a:r>
            <a:r>
              <a:rPr lang="es-ES" sz="2400" b="0" i="0" dirty="0" err="1" smtClean="0">
                <a:solidFill>
                  <a:srgbClr val="000000"/>
                </a:solidFill>
                <a:latin typeface="Arial"/>
                <a:ea typeface="+mn-ea"/>
                <a:cs typeface="+mn-cs"/>
              </a:rPr>
              <a:t>Borderless</a:t>
            </a:r>
            <a:r>
              <a:rPr lang="es-ES" sz="2400" b="0" i="0" dirty="0" smtClean="0">
                <a:solidFill>
                  <a:srgbClr val="000000"/>
                </a:solidFill>
                <a:latin typeface="Arial"/>
                <a:ea typeface="+mn-ea"/>
                <a:cs typeface="+mn-cs"/>
              </a:rPr>
              <a:t> Network es una arquitectura de red que permite que las organizaciones se conecten con cualquier persona, en cualquier lugar, en cualquier momento y en cualquier dispositivo de forma segura, confiable y sin inconvenientes.</a:t>
            </a:r>
          </a:p>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ea typeface="+mn-ea"/>
                <a:cs typeface="+mn-cs"/>
              </a:rPr>
              <a:t>Está diseñada para enfrentar los desafíos comerciales y de TI, como la admisión de redes convergentes y el cambio de los patrones de trabajo.</a:t>
            </a:r>
            <a:endParaRPr lang="es-ES" sz="2400" b="0" i="0" dirty="0">
              <a:solidFill>
                <a:srgbClr val="000000"/>
              </a:solidFill>
              <a:latin typeface="Arial"/>
              <a:ea typeface="+mn-ea"/>
              <a:cs typeface="+mn-cs"/>
            </a:endParaRPr>
          </a:p>
        </p:txBody>
      </p:sp>
    </p:spTree>
    <p:extLst>
      <p:ext uri="{BB962C8B-B14F-4D97-AF65-F5344CB8AC3E}">
        <p14:creationId xmlns="" xmlns:p14="http://schemas.microsoft.com/office/powerpoint/2010/main" val="2286519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610394" y="1872345"/>
            <a:ext cx="4202329" cy="3432980"/>
          </a:xfrm>
          <a:prstGeom prst="rect">
            <a:avLst/>
          </a:prstGeom>
        </p:spPr>
      </p:pic>
      <p:sp>
        <p:nvSpPr>
          <p:cNvPr id="7170" name="Rectangle 2"/>
          <p:cNvSpPr>
            <a:spLocks noGrp="1" noChangeArrowheads="1"/>
          </p:cNvSpPr>
          <p:nvPr>
            <p:ph type="title"/>
          </p:nvPr>
        </p:nvSpPr>
        <p:spPr>
          <a:xfrm>
            <a:off x="260124" y="508227"/>
            <a:ext cx="8709705" cy="838200"/>
          </a:xfrm>
        </p:spPr>
        <p:txBody>
          <a:bodyPr/>
          <a:lstStyle/>
          <a:p>
            <a:pPr algn="l" defTabSz="814365">
              <a:spcBef>
                <a:spcPct val="0"/>
              </a:spcBef>
              <a:spcAft>
                <a:spcPct val="0"/>
              </a:spcAft>
              <a:buNone/>
            </a:pPr>
            <a:r>
              <a:rPr lang="es-ES" sz="1800" b="1" i="0" dirty="0" smtClean="0">
                <a:solidFill>
                  <a:srgbClr val="708CA1"/>
                </a:solidFill>
                <a:latin typeface="Arial"/>
                <a:ea typeface="ＭＳ Ｐゴシック"/>
              </a:rPr>
              <a:t>Redes convergentes</a:t>
            </a:r>
            <a:br>
              <a:rPr lang="es-ES" sz="1800" b="1" i="0" dirty="0" smtClean="0">
                <a:solidFill>
                  <a:srgbClr val="708CA1"/>
                </a:solidFill>
                <a:latin typeface="Arial"/>
                <a:ea typeface="ＭＳ Ｐゴシック"/>
              </a:rPr>
            </a:br>
            <a:r>
              <a:rPr lang="es-ES" sz="2800" b="1" i="0" dirty="0" smtClean="0">
                <a:solidFill>
                  <a:srgbClr val="708CA1"/>
                </a:solidFill>
                <a:latin typeface="Arial"/>
              </a:rPr>
              <a:t>Jerarquía en las redes conmutadas sin fronteras</a:t>
            </a:r>
            <a:endParaRPr lang="es-ES" sz="2800" dirty="0" smtClean="0">
              <a:ea typeface="ＭＳ Ｐゴシック" pitchFamily="34" charset="-128"/>
            </a:endParaRPr>
          </a:p>
        </p:txBody>
      </p:sp>
      <p:sp>
        <p:nvSpPr>
          <p:cNvPr id="2" name="Content Placeholder 1"/>
          <p:cNvSpPr>
            <a:spLocks noGrp="1"/>
          </p:cNvSpPr>
          <p:nvPr>
            <p:ph idx="1"/>
          </p:nvPr>
        </p:nvSpPr>
        <p:spPr>
          <a:xfrm>
            <a:off x="583069" y="1791598"/>
            <a:ext cx="4025140" cy="4904715"/>
          </a:xfrm>
        </p:spPr>
        <p:txBody>
          <a:bodyPr/>
          <a:lstStyle/>
          <a:p>
            <a:pPr marL="236555" indent="-236555" algn="l" defTabSz="814365">
              <a:lnSpc>
                <a:spcPct val="95000"/>
              </a:lnSpc>
              <a:spcBef>
                <a:spcPct val="50000"/>
              </a:spcBef>
              <a:spcAft>
                <a:spcPct val="0"/>
              </a:spcAft>
              <a:buClr>
                <a:srgbClr val="708CA1"/>
              </a:buClr>
              <a:buFont typeface="Wingdings"/>
              <a:buChar char="§"/>
            </a:pPr>
            <a:r>
              <a:rPr lang="es-ES" sz="2400" b="0" i="0" dirty="0" smtClean="0">
                <a:solidFill>
                  <a:srgbClr val="000000"/>
                </a:solidFill>
                <a:latin typeface="Arial"/>
              </a:rPr>
              <a:t>Las pautas de diseño de las redes conmutadas sin fronteras se basan en los siguientes principios:</a:t>
            </a:r>
          </a:p>
          <a:p>
            <a:pPr marL="574700" lvl="1" indent="-117500" algn="l" defTabSz="814365">
              <a:spcBef>
                <a:spcPct val="35000"/>
              </a:spcBef>
              <a:spcAft>
                <a:spcPct val="0"/>
              </a:spcAft>
              <a:buNone/>
            </a:pPr>
            <a:r>
              <a:rPr lang="es-ES" sz="2000" b="0" i="0" dirty="0" smtClean="0">
                <a:solidFill>
                  <a:srgbClr val="000000"/>
                </a:solidFill>
                <a:latin typeface="Arial"/>
                <a:ea typeface="+mn-ea"/>
                <a:cs typeface="+mn-cs"/>
              </a:rPr>
              <a:t>Jerárquico</a:t>
            </a:r>
          </a:p>
          <a:p>
            <a:pPr marL="574700" lvl="1" indent="-117500" algn="l" defTabSz="814365">
              <a:spcBef>
                <a:spcPct val="35000"/>
              </a:spcBef>
              <a:spcAft>
                <a:spcPct val="0"/>
              </a:spcAft>
              <a:buNone/>
            </a:pPr>
            <a:r>
              <a:rPr lang="es-ES" sz="2000" b="0" i="0" dirty="0" smtClean="0">
                <a:solidFill>
                  <a:srgbClr val="000000"/>
                </a:solidFill>
                <a:latin typeface="Arial"/>
                <a:ea typeface="+mn-ea"/>
                <a:cs typeface="+mn-cs"/>
              </a:rPr>
              <a:t>Modularidad</a:t>
            </a:r>
            <a:endParaRPr lang="es-ES" dirty="0" smtClean="0"/>
          </a:p>
          <a:p>
            <a:pPr marL="574700" lvl="1" indent="-117500" algn="l" defTabSz="814365">
              <a:spcBef>
                <a:spcPct val="35000"/>
              </a:spcBef>
              <a:spcAft>
                <a:spcPct val="0"/>
              </a:spcAft>
              <a:buNone/>
            </a:pPr>
            <a:r>
              <a:rPr lang="es-ES" sz="2000" b="0" i="0" dirty="0" smtClean="0">
                <a:solidFill>
                  <a:srgbClr val="000000"/>
                </a:solidFill>
                <a:latin typeface="Arial"/>
                <a:ea typeface="+mn-ea"/>
                <a:cs typeface="+mn-cs"/>
              </a:rPr>
              <a:t>Capacidad de recuperación</a:t>
            </a:r>
          </a:p>
          <a:p>
            <a:pPr marL="574700" lvl="1" indent="-117500" algn="l" defTabSz="814365">
              <a:spcBef>
                <a:spcPct val="35000"/>
              </a:spcBef>
              <a:spcAft>
                <a:spcPct val="0"/>
              </a:spcAft>
              <a:buNone/>
            </a:pPr>
            <a:r>
              <a:rPr lang="es-ES" sz="2000" b="0" i="0" dirty="0" smtClean="0">
                <a:solidFill>
                  <a:srgbClr val="000000"/>
                </a:solidFill>
                <a:latin typeface="Arial"/>
                <a:ea typeface="+mn-ea"/>
                <a:cs typeface="+mn-cs"/>
              </a:rPr>
              <a:t>Flexibilidad</a:t>
            </a:r>
            <a:endParaRPr lang="es-ES" dirty="0" smtClean="0"/>
          </a:p>
          <a:p>
            <a:pPr marL="236555" indent="-236555" algn="l" defTabSz="814365">
              <a:lnSpc>
                <a:spcPct val="95000"/>
              </a:lnSpc>
              <a:spcBef>
                <a:spcPct val="50000"/>
              </a:spcBef>
              <a:spcAft>
                <a:spcPct val="0"/>
              </a:spcAft>
              <a:buClr>
                <a:srgbClr val="708CA1"/>
              </a:buClr>
              <a:buFont typeface="Wingdings"/>
              <a:buChar char="§"/>
            </a:pPr>
            <a:endParaRPr lang="es-ES" dirty="0" smtClean="0"/>
          </a:p>
        </p:txBody>
      </p:sp>
    </p:spTree>
    <p:extLst>
      <p:ext uri="{BB962C8B-B14F-4D97-AF65-F5344CB8AC3E}">
        <p14:creationId xmlns="" xmlns:p14="http://schemas.microsoft.com/office/powerpoint/2010/main" val="1712797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rcRect r="157"/>
          <a:stretch>
            <a:fillRect/>
          </a:stretch>
        </p:blipFill>
        <p:spPr>
          <a:xfrm>
            <a:off x="1976193" y="1553037"/>
            <a:ext cx="5171367" cy="4954314"/>
          </a:xfrm>
          <a:prstGeom prst="rect">
            <a:avLst/>
          </a:prstGeom>
        </p:spPr>
      </p:pic>
      <p:sp>
        <p:nvSpPr>
          <p:cNvPr id="7170" name="Rectangle 2"/>
          <p:cNvSpPr>
            <a:spLocks noGrp="1" noChangeArrowheads="1"/>
          </p:cNvSpPr>
          <p:nvPr>
            <p:ph type="title"/>
          </p:nvPr>
        </p:nvSpPr>
        <p:spPr>
          <a:xfrm>
            <a:off x="289152" y="522741"/>
            <a:ext cx="8145462" cy="838200"/>
          </a:xfrm>
        </p:spPr>
        <p:txBody>
          <a:bodyPr/>
          <a:lstStyle/>
          <a:p>
            <a:pPr algn="l" defTabSz="814365">
              <a:spcBef>
                <a:spcPct val="0"/>
              </a:spcBef>
              <a:spcAft>
                <a:spcPct val="0"/>
              </a:spcAft>
              <a:buNone/>
            </a:pPr>
            <a:r>
              <a:rPr lang="es-ES" sz="1800" b="1" i="0" smtClean="0">
                <a:solidFill>
                  <a:srgbClr val="708CA1"/>
                </a:solidFill>
                <a:latin typeface="Arial"/>
                <a:ea typeface="ＭＳ Ｐゴシック"/>
              </a:rPr>
              <a:t>Redes convergentes</a:t>
            </a:r>
            <a:br>
              <a:rPr lang="es-ES" sz="1800" b="1" i="0" smtClean="0">
                <a:solidFill>
                  <a:srgbClr val="708CA1"/>
                </a:solidFill>
                <a:latin typeface="Arial"/>
                <a:ea typeface="ＭＳ Ｐゴシック"/>
              </a:rPr>
            </a:br>
            <a:r>
              <a:rPr lang="es-ES" sz="3200" b="1" i="0" smtClean="0">
                <a:solidFill>
                  <a:srgbClr val="708CA1"/>
                </a:solidFill>
                <a:latin typeface="Arial"/>
              </a:rPr>
              <a:t>Núcleo, distribución y acceso</a:t>
            </a:r>
            <a:endParaRPr lang="es-ES" smtClean="0">
              <a:ea typeface="ＭＳ Ｐゴシック" pitchFamily="34" charset="-128"/>
            </a:endParaRPr>
          </a:p>
        </p:txBody>
      </p:sp>
    </p:spTree>
    <p:extLst>
      <p:ext uri="{BB962C8B-B14F-4D97-AF65-F5344CB8AC3E}">
        <p14:creationId xmlns="" xmlns:p14="http://schemas.microsoft.com/office/powerpoint/2010/main" val="3467774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16397</TotalTime>
  <Pages>28</Pages>
  <Words>1390</Words>
  <Application>Microsoft Office PowerPoint</Application>
  <PresentationFormat>On-screen Show (4:3)</PresentationFormat>
  <Paragraphs>186</Paragraphs>
  <Slides>25</Slides>
  <Notes>24</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PPT-TMPLT-WHT_C</vt:lpstr>
      <vt:lpstr>NetAcad-4F_PPT-WHT_060408</vt:lpstr>
      <vt:lpstr>Capítulo 1: Introducción a redes conmutadas</vt:lpstr>
      <vt:lpstr>Capítulo 1</vt:lpstr>
      <vt:lpstr>Capítulo 1: Objetivos</vt:lpstr>
      <vt:lpstr>Redes convergentes Complejidad creciente de las redes</vt:lpstr>
      <vt:lpstr>Redes convergentes Elementos de una red convergente</vt:lpstr>
      <vt:lpstr>Redes convergentes Elementos de una red convergente</vt:lpstr>
      <vt:lpstr>Redes convergentes Redes conmutadas sin fronteras</vt:lpstr>
      <vt:lpstr>Redes convergentes Jerarquía en las redes conmutadas sin fronteras</vt:lpstr>
      <vt:lpstr>Redes convergentes Núcleo, distribución y acceso</vt:lpstr>
      <vt:lpstr>Redes conmutadas Función de las redes conmutadas</vt:lpstr>
      <vt:lpstr>Redes conmutadas Factor de forma</vt:lpstr>
      <vt:lpstr>Redes conmutadas Factor de forma</vt:lpstr>
      <vt:lpstr>Redes conmutadas Factor de forma</vt:lpstr>
      <vt:lpstr>Reenvío de tramas Switching como concepto general</vt:lpstr>
      <vt:lpstr>Reenvío de tramas Completado dinámico de la tabla de direcciones MAC de un switch</vt:lpstr>
      <vt:lpstr>Reenvío de tramas Métodos de reenvío de un switch</vt:lpstr>
      <vt:lpstr>Reenvío de tramas Switching por almacenamiento y envío</vt:lpstr>
      <vt:lpstr>Reenvío de tramas Switching por método de corte</vt:lpstr>
      <vt:lpstr>Dominios de switching Dominios de colisiones</vt:lpstr>
      <vt:lpstr>Dominios de switching Dominios de difusión</vt:lpstr>
      <vt:lpstr>Dominios de switching Alivio de la congestión en la red</vt:lpstr>
      <vt:lpstr>Capítulo 1: Resumen</vt:lpstr>
      <vt:lpstr>Capítulo 1: Resumen</vt:lpstr>
      <vt:lpstr>Capítulo 1: Resumen</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caixia</cp:lastModifiedBy>
  <cp:revision>1157</cp:revision>
  <cp:lastPrinted>1999-01-27T00:54:54Z</cp:lastPrinted>
  <dcterms:created xsi:type="dcterms:W3CDTF">2006-10-23T15:07:30Z</dcterms:created>
  <dcterms:modified xsi:type="dcterms:W3CDTF">2014-04-24T09:29:26Z</dcterms:modified>
</cp:coreProperties>
</file>