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6"/>
  </p:notesMasterIdLst>
  <p:handoutMasterIdLst>
    <p:handoutMasterId r:id="rId37"/>
  </p:handoutMasterIdLst>
  <p:sldIdLst>
    <p:sldId id="500" r:id="rId3"/>
    <p:sldId id="541" r:id="rId4"/>
    <p:sldId id="796" r:id="rId5"/>
    <p:sldId id="799" r:id="rId6"/>
    <p:sldId id="825" r:id="rId7"/>
    <p:sldId id="848" r:id="rId8"/>
    <p:sldId id="849" r:id="rId9"/>
    <p:sldId id="850" r:id="rId10"/>
    <p:sldId id="851" r:id="rId11"/>
    <p:sldId id="852" r:id="rId12"/>
    <p:sldId id="853" r:id="rId13"/>
    <p:sldId id="854" r:id="rId14"/>
    <p:sldId id="835" r:id="rId15"/>
    <p:sldId id="855" r:id="rId16"/>
    <p:sldId id="856" r:id="rId17"/>
    <p:sldId id="857" r:id="rId18"/>
    <p:sldId id="858" r:id="rId19"/>
    <p:sldId id="859" r:id="rId20"/>
    <p:sldId id="860" r:id="rId21"/>
    <p:sldId id="861" r:id="rId22"/>
    <p:sldId id="862" r:id="rId23"/>
    <p:sldId id="863" r:id="rId24"/>
    <p:sldId id="864" r:id="rId25"/>
    <p:sldId id="865" r:id="rId26"/>
    <p:sldId id="866" r:id="rId27"/>
    <p:sldId id="867" r:id="rId28"/>
    <p:sldId id="868" r:id="rId29"/>
    <p:sldId id="869" r:id="rId30"/>
    <p:sldId id="871" r:id="rId31"/>
    <p:sldId id="872" r:id="rId32"/>
    <p:sldId id="797" r:id="rId33"/>
    <p:sldId id="823" r:id="rId34"/>
    <p:sldId id="681" r:id="rId3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08CA1"/>
    <a:srgbClr val="678DC5"/>
    <a:srgbClr val="3E8DC5"/>
    <a:srgbClr val="3E67A4"/>
    <a:srgbClr val="C0C0C4"/>
    <a:srgbClr val="5F5F65"/>
    <a:srgbClr val="7E7E86"/>
    <a:srgbClr val="FFFFFF"/>
    <a:srgbClr val="8E8E9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33" autoAdjust="0"/>
    <p:restoredTop sz="91325" autoAdjust="0"/>
  </p:normalViewPr>
  <p:slideViewPr>
    <p:cSldViewPr snapToGrid="0">
      <p:cViewPr>
        <p:scale>
          <a:sx n="75" d="100"/>
          <a:sy n="75" d="100"/>
        </p:scale>
        <p:origin x="-1146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82" d="100"/>
          <a:sy n="82" d="100"/>
        </p:scale>
        <p:origin x="-2022" y="-8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2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Todos los derechos reservados.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E7EB4DA2-8BFB-4C25-8348-069CBABA53FF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1153299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47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</a:t>
            </a:r>
            <a:r>
              <a:rPr lang="en-US" sz="8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2014, 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Cisco Systems, Inc.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Todos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los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derechos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800" b="0" i="0" dirty="0" err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reservados</a:t>
            </a: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25E10C89-F8A7-4157-A987-D9097F7301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687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923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4EC8631-9D87-4882-BB0A-1CEF56072891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Programa de Cisco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Networking</a:t>
            </a: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1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Academy</a:t>
            </a:r>
            <a:endParaRPr lang="es-ES" sz="1200" b="1" i="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Principios básicos de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" sz="1200" b="1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y </a:t>
            </a:r>
            <a:r>
              <a:rPr lang="es-ES" sz="1200" b="1" i="0" baseline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switching</a:t>
            </a:r>
            <a:endParaRPr lang="es-ES" b="1" noProof="0" dirty="0" smtClean="0"/>
          </a:p>
          <a:p>
            <a:pPr marL="112746" marR="0" indent="-112746" algn="l" defTabSz="1020745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3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10: </a:t>
            </a:r>
            <a:r>
              <a:rPr lang="es-ES" sz="1200" b="1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DHCP</a:t>
            </a:r>
          </a:p>
          <a:p>
            <a:pPr marL="112746" indent="-112746" algn="l" defTabSz="1020745">
              <a:buNone/>
            </a:pPr>
            <a:endParaRPr lang="es-ES" b="1" noProof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DHCPv4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10.1.2 Configuración de un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servidor de DHCPv4</a:t>
            </a:r>
            <a:endParaRPr lang="es-ES" baseline="0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10.1.2.2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Verificación de un servidor de DHCPv4</a:t>
            </a:r>
            <a:endParaRPr lang="es-ES" sz="1200" b="0" i="0" kern="120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DHCPv4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10.1.2 Configuración de un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servidor de DHCPv4</a:t>
            </a:r>
            <a:endParaRPr lang="es-ES" baseline="0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10.1.2.3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Retransmisión de DHCPv4</a:t>
            </a:r>
            <a:endParaRPr lang="es-ES" sz="1200" b="0" i="0" kern="120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DHCPv4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10.1.3 Configuración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un cliente DHCPv4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10.1.3.1 Configuración de un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como cliente DHCPv4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sz="1200" b="0" i="0" kern="1200" noProof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Administración de archivos del sistema IOS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10.1.4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Resolución de problemas de DHCPv4 </a:t>
            </a:r>
            <a:endParaRPr lang="es-ES" baseline="0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10.1.4.1 Tareas de resolución de problemas</a:t>
            </a:r>
            <a:endParaRPr lang="es-ES" noProof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Administración de archivos del sistema IOS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10.1.4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Resolución de problemas de DHCPv4 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10.1.4.2 Verificación de la configuración de DHCPv4 del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noProof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10.1.4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Resolución de problemas de DHCPv4 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10.1.4.3 Depuración de DHCPv4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 SLAAC y DHCPv6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10.2.1.1 Configuración automática de dirección sin estado (SLAAC)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 SLAAC y DHCPv6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10.2.1.2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Funcionamiento de 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SLAAC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 SLAAC y DHCPv6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10.2.1.3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SLAAC 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y DHCPv6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 SLAAC y DHCPv6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10.2.1.4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Opción de 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SLAAC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5A2FEA66-C2E0-43E9-88C2-97EEC9610B6C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10</a:t>
            </a:r>
            <a:endParaRPr lang="es-ES" sz="1200" b="1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 SLAAC y DHCPv6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10.2.1.5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Opción de DHCP sin estado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 SLAAC y DHCPv6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10.2.1.6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Opción de DHCP con estado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 SLAAC y DHCPv6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10.2.1.7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Operaciones de DHCPv6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10.2.2 DHCPv6 sin estado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10.2.2.1 Configuración de un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como servidor de DHCPv6 sin estado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10.2.2 DHCPv6 sin estado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10.2.2.2 Configuración de un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como cliente DHCPv6 sin estado</a:t>
            </a:r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10.2.2.3 Verificación 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10.2.3 Servidor de DHCPv6 con estado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10.2.3.1 Configuración de un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como servidor de DHCPv6 con estado</a:t>
            </a:r>
            <a:endParaRPr lang="es-ES" sz="1200" b="0" i="0" kern="120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10.2.3 Servidor de DHCPv6 con estado</a:t>
            </a:r>
            <a:endParaRPr lang="es-ES" baseline="0" noProof="0" dirty="0" smtClean="0"/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10.2.3.2 Configuración de un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como cliente DHCPv6 con estado</a:t>
            </a:r>
          </a:p>
          <a:p>
            <a:pPr marL="112746" indent="-112746" algn="l" defTabSz="1020745">
              <a:buNone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10.2.3.3. Verificación </a:t>
            </a:r>
            <a:endParaRPr lang="es-ES" sz="1200" b="0" i="0" kern="120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10.2.3 Servidor de DHCPv6 con estado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10.2.3.4 Configuración de un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como agente de retransmisión de DHCPv6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aseline="0" noProof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10.2.4 Resolución de problemas de DHCPv6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10.2.4.1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Tareas de resolución de problemas</a:t>
            </a:r>
            <a:endParaRPr lang="es-ES" sz="1200" b="0" i="0" kern="1200" noProof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aseline="0" noProof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10.2.4 Resolución de problemas de DHCPv6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10.2.4.2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Verificación de la configuración de DHCPv6 del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router</a:t>
            </a:r>
            <a:endParaRPr lang="es-ES" sz="1200" b="0" i="0" kern="1200" noProof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sz="1200" b="0" i="0" kern="1200" noProof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aseline="0" noProof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 10: Objetivos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03244">
              <a:buNone/>
            </a:pPr>
            <a:fld id="{25E10C89-F8A7-4157-A987-D9097F7301B1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buNone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 DHCP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v6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10.2.4 Resolución de problemas de DHCPv6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10.2.4.3</a:t>
            </a:r>
            <a:r>
              <a:rPr lang="es-ES" sz="1200" b="0" i="0" kern="120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Depuración de DHCPv6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sz="1200" b="0" i="0" kern="1200" noProof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endParaRPr lang="es-ES" baseline="0" noProof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 10: Resumen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03244">
              <a:buNone/>
            </a:pPr>
            <a:fld id="{25E10C89-F8A7-4157-A987-D9097F7301B1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buNone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 10: Resumen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03244">
              <a:buNone/>
            </a:pPr>
            <a:fld id="{25E10C89-F8A7-4157-A987-D9097F7301B1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buNone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E10C89-F8A7-4157-A987-D9097F7301B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10.0 Introducción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10.0.1.1 Introducción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DHCPv4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Funcionamiento de DHCPv4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10.1.1.1 Introducción a DHCPv4</a:t>
            </a:r>
            <a:endParaRPr lang="es-ES" noProof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DHCPv4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Funcionamiento de DHCPv4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10.1.1.2 Funcionamiento de DHCPv4</a:t>
            </a:r>
            <a:endParaRPr lang="es-ES" noProof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DHCPv4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Funcionamiento de DHCPv4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10.1.1.3 Introducción a DHCPv4</a:t>
            </a:r>
            <a:endParaRPr lang="es-ES" noProof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DHCPv4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Funcionamiento de DHCPv4</a:t>
            </a:r>
          </a:p>
          <a:p>
            <a:pPr marL="112746" indent="-112746" algn="l" defTabSz="1020745">
              <a:buClr>
                <a:srgbClr val="000000"/>
              </a:buClr>
              <a:buSzPct val="100000"/>
              <a:buChar char="•"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10.1.1.4 Mensajes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Discover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(Detección) y </a:t>
            </a:r>
            <a:r>
              <a:rPr lang="es-ES" sz="1200" b="0" i="0" kern="120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Offer</a:t>
            </a: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(Oferta) de DHCPv4</a:t>
            </a:r>
            <a:endParaRPr lang="es-ES" sz="1200" b="0" i="0" kern="120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0DB79D2C-2513-4C1B-9532-8FA5C66044E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DHCPv4</a:t>
            </a:r>
            <a:endParaRPr lang="es-ES" noProof="0" dirty="0" smtClean="0"/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10.1.1</a:t>
            </a:r>
            <a:r>
              <a:rPr lang="es-ES" sz="1200" b="0" i="0" baseline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Funcionamiento de DHCPv4</a:t>
            </a:r>
          </a:p>
          <a:p>
            <a:pPr marL="112746" marR="0" indent="-112746" algn="l" defTabSz="1020745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  <a:tabLst/>
            </a:pPr>
            <a:r>
              <a:rPr lang="es-ES" sz="1200" b="0" i="0" kern="120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10.1.2.1 Configuración de un servidor de DHCPv4</a:t>
            </a:r>
            <a:endParaRPr lang="es-ES" sz="1200" b="0" i="0" kern="120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Capítulo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01BBB46D-A68F-453A-ADAC-D6E5143346A7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3875138" y="6672263"/>
            <a:ext cx="257516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2014 Cisco Systems, Inc. Todos los derechos reservados.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268026" y="6672263"/>
            <a:ext cx="1505962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confidencial de Cisco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602D8DB9-125D-49B3-8BCC-F9D106BDA5A7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Capítulo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444D8A9F-EF57-4EE6-A242-4C1A2E3B2F98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4656828F-70FF-4FA6-A4C2-1E97AB34D530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78"/>
          <p:cNvSpPr>
            <a:spLocks noChangeArrowheads="1"/>
          </p:cNvSpPr>
          <p:nvPr userDrawn="1"/>
        </p:nvSpPr>
        <p:spPr bwMode="auto">
          <a:xfrm>
            <a:off x="3875138" y="6672263"/>
            <a:ext cx="257516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2014 Cisco Systems, Inc. Todos los derechos reservados.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" name="Rectangle 279"/>
          <p:cNvSpPr>
            <a:spLocks noChangeArrowheads="1"/>
          </p:cNvSpPr>
          <p:nvPr userDrawn="1"/>
        </p:nvSpPr>
        <p:spPr bwMode="auto">
          <a:xfrm>
            <a:off x="6268026" y="6672263"/>
            <a:ext cx="1505962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0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confidencial de Cisco</a:t>
            </a:r>
            <a:endParaRPr lang="es-ES" sz="700" b="0" i="0" noProof="0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70" r:id="rId2"/>
    <p:sldLayoutId id="2147484571" r:id="rId3"/>
    <p:sldLayoutId id="2147484572" r:id="rId4"/>
    <p:sldLayoutId id="2147484573" r:id="rId5"/>
    <p:sldLayoutId id="2147484574" r:id="rId6"/>
    <p:sldLayoutId id="2147484575" r:id="rId7"/>
    <p:sldLayoutId id="2147484576" r:id="rId8"/>
    <p:sldLayoutId id="2147484577" r:id="rId9"/>
    <p:sldLayoutId id="2147484578" r:id="rId10"/>
    <p:sldLayoutId id="214748457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es-ES" sz="2800" b="0" i="0" smtClean="0">
                <a:solidFill>
                  <a:srgbClr val="FFFFFF"/>
                </a:solidFill>
                <a:latin typeface="Arial"/>
              </a:rPr>
              <a:t>Capítulo 10:</a:t>
            </a:r>
            <a:br>
              <a:rPr lang="es-ES" sz="2800" b="0" i="0" smtClean="0">
                <a:solidFill>
                  <a:srgbClr val="FFFFFF"/>
                </a:solidFill>
                <a:latin typeface="Arial"/>
              </a:rPr>
            </a:br>
            <a:r>
              <a:rPr lang="es-ES" sz="2800" b="0" i="0" smtClean="0">
                <a:solidFill>
                  <a:srgbClr val="FFFFFF"/>
                </a:solidFill>
                <a:latin typeface="Arial"/>
              </a:rPr>
              <a:t>DHCP</a:t>
            </a:r>
            <a:br>
              <a:rPr lang="es-ES" sz="2800" b="0" i="0" smtClean="0">
                <a:solidFill>
                  <a:srgbClr val="FFFFFF"/>
                </a:solidFill>
                <a:latin typeface="Arial"/>
              </a:rPr>
            </a:br>
            <a:endParaRPr lang="es-ES" sz="280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es-ES" sz="2400" b="1" i="0" smtClean="0">
                <a:solidFill>
                  <a:srgbClr val="000000"/>
                </a:solidFill>
              </a:rPr>
              <a:t>Principios básicos de routing y switching</a:t>
            </a:r>
            <a:endParaRPr lang="es-ES" sz="24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Funcionamiento de DHCPv4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Verificación de un servidor de DHCPv4</a:t>
            </a:r>
            <a:endParaRPr lang="es-ES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Comandos para verificar DHCP</a:t>
            </a: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 </a:t>
            </a:r>
            <a:endParaRPr lang="es-ES" sz="2000" b="1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6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</a:t>
            </a:r>
            <a:r>
              <a:rPr lang="es-ES" sz="16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show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running-config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|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section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dhcp</a:t>
            </a:r>
            <a:endParaRPr lang="es-ES" sz="1800" b="1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6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show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dhcp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binding</a:t>
            </a:r>
            <a:endParaRPr lang="es-ES" sz="1800" b="1" i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 show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ip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dhcp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server </a:t>
            </a:r>
            <a:r>
              <a:rPr lang="es-ES" sz="1800" b="1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statistics</a:t>
            </a:r>
            <a:endParaRPr lang="es-ES" sz="1800" b="1" i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En la computadora</a:t>
            </a:r>
            <a:r>
              <a:rPr lang="es-ES" sz="2200" b="1" i="0" dirty="0" smtClean="0">
                <a:solidFill>
                  <a:srgbClr val="000000"/>
                </a:solidFill>
                <a:latin typeface="Arial"/>
              </a:rPr>
              <a:t>: emita el comando </a:t>
            </a:r>
            <a:r>
              <a:rPr lang="es-ES" sz="2200" b="1" i="0" dirty="0" err="1" smtClean="0">
                <a:solidFill>
                  <a:srgbClr val="000000"/>
                </a:solidFill>
                <a:latin typeface="Arial"/>
              </a:rPr>
              <a:t>ipconfig</a:t>
            </a:r>
            <a:r>
              <a:rPr lang="es-ES" sz="2200" b="1" i="0" dirty="0" smtClean="0">
                <a:solidFill>
                  <a:srgbClr val="000000"/>
                </a:solidFill>
                <a:latin typeface="Arial"/>
              </a:rPr>
              <a:t> /</a:t>
            </a:r>
            <a:r>
              <a:rPr lang="es-ES" sz="2200" b="1" i="0" dirty="0" err="1" smtClean="0">
                <a:solidFill>
                  <a:srgbClr val="000000"/>
                </a:solidFill>
                <a:latin typeface="Arial"/>
              </a:rPr>
              <a:t>all</a:t>
            </a:r>
            <a:r>
              <a:rPr lang="es-ES" sz="2200" b="1" i="0" dirty="0" smtClean="0">
                <a:solidFill>
                  <a:srgbClr val="000000"/>
                </a:solidFill>
                <a:latin typeface="Arial"/>
              </a:rPr>
              <a:t> </a:t>
            </a:r>
            <a:endParaRPr lang="es-ES" sz="22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</a:t>
            </a: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altLang="ja-JP" sz="18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	</a:t>
            </a:r>
            <a:endParaRPr lang="es-ES" altLang="ja-JP" sz="1800" b="0" i="0" dirty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7101" t="36979" r="10249" b="18490"/>
          <a:stretch>
            <a:fillRect/>
          </a:stretch>
        </p:blipFill>
        <p:spPr bwMode="auto">
          <a:xfrm>
            <a:off x="1828800" y="3333750"/>
            <a:ext cx="42481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Funcionamiento de DHCPv4</a:t>
            </a:r>
            <a:r>
              <a:rPr lang="es-ES" sz="32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dirty="0" smtClean="0">
                <a:latin typeface="Arial"/>
              </a:rPr>
              <a:t>Retransmisión de DHCPv4</a:t>
            </a:r>
            <a:endParaRPr lang="es-ES" sz="2800" dirty="0">
              <a:latin typeface="Arial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 dirección IP de ayuda permite habilitar un router para que reenvíe difusiones de DHCPv4 al servidor de DHCPv4. Funciona como retransmisión.</a:t>
            </a:r>
            <a:endParaRPr lang="es-ES" altLang="ja-JP" sz="220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40117" t="37239" r="25769" b="38021"/>
          <a:stretch>
            <a:fillRect/>
          </a:stretch>
        </p:blipFill>
        <p:spPr bwMode="auto">
          <a:xfrm>
            <a:off x="1544654" y="2705100"/>
            <a:ext cx="649444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420688"/>
            <a:ext cx="87344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</a:rPr>
              <a:t>Configuración de un cliente DHCPv4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b="0" i="0" kern="1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Configuración de un router como cliente DHCPv4 </a:t>
            </a:r>
            <a:endParaRPr lang="es-ES" sz="2800" dirty="0">
              <a:solidFill>
                <a:srgbClr val="3E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7733619" cy="515302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altLang="ja-JP" sz="1600" b="0" i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	</a:t>
            </a:r>
            <a:endParaRPr lang="es-ES" altLang="ja-JP" sz="1600" b="0" i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0703" t="34635" r="25915" b="13802"/>
          <a:stretch>
            <a:fillRect/>
          </a:stretch>
        </p:blipFill>
        <p:spPr bwMode="auto">
          <a:xfrm>
            <a:off x="1600200" y="1314450"/>
            <a:ext cx="5962650" cy="502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Resolución de problemas de DHCPv4</a:t>
            </a:r>
            <a:r>
              <a:rPr lang="es-ES" sz="28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smtClean="0">
                <a:solidFill>
                  <a:srgbClr val="708CA1"/>
                </a:solidFill>
                <a:latin typeface="Arial"/>
              </a:rPr>
              <a:t>Tareas de resolución de problemas</a:t>
            </a:r>
            <a:endParaRPr lang="es-ES" sz="300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3657" y="1828800"/>
            <a:ext cx="711166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</a:rPr>
              <a:t>Resolución de problemas de DHCPv4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Verificación de la configuración de DHCPv4 del router</a:t>
            </a:r>
            <a:endParaRPr lang="es-ES" sz="24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0057" y="1498595"/>
            <a:ext cx="7887694" cy="355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Resolución de problemas de DHCPv4</a:t>
            </a:r>
            <a:r>
              <a:rPr lang="es-ES" sz="28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smtClean="0">
                <a:solidFill>
                  <a:srgbClr val="708CA1"/>
                </a:solidFill>
                <a:latin typeface="Arial"/>
              </a:rPr>
              <a:t>Depuración de DHCPv4</a:t>
            </a:r>
            <a:endParaRPr lang="es-ES" sz="300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322962"/>
            <a:ext cx="6572250" cy="514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44488"/>
            <a:ext cx="8915399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</a:rPr>
              <a:t>SLAAC y DHCPv6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400" b="1" i="0" kern="1200" dirty="0" smtClean="0">
                <a:latin typeface="Arial"/>
              </a:rPr>
              <a:t>Configuración automática de dirección sin estado (SLAAC)</a:t>
            </a:r>
            <a:endParaRPr lang="es-ES" sz="2400" dirty="0"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981575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SLAAC es un método en el cual un dispositivo puede obtener una dirección IPv6 de unidifusión global sin los servicios de un servidor de DHCPv6.</a:t>
            </a:r>
            <a:endParaRPr lang="es-ES" sz="23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84495" y="2343150"/>
            <a:ext cx="5841660" cy="425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SLAAC y DHCPv6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Funcionamiento 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de SLAAC</a:t>
            </a:r>
            <a:endParaRPr lang="es-ES" sz="3000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2155" y="1368984"/>
            <a:ext cx="5470606" cy="497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SLAAC y DHCPv6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SLAAC 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y DHCPv6</a:t>
            </a:r>
            <a:endParaRPr lang="es-ES" sz="3000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97920" y="1339037"/>
            <a:ext cx="5995759" cy="495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SLAAC y DHCPv6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Opción 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de SLAAC</a:t>
            </a:r>
            <a:endParaRPr lang="es-ES" sz="3000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86901" y="1447800"/>
            <a:ext cx="746568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Capítulo 10</a:t>
            </a:r>
            <a:endParaRPr lang="es-ES" sz="3200" b="1" i="0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10.0 Introducción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10.1 Protocolo de configuración dinámica de host v4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10.2 Protocolo de configuración dinámica de host v6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smtClean="0">
                <a:solidFill>
                  <a:srgbClr val="000000"/>
                </a:solidFill>
                <a:latin typeface="Arial"/>
                <a:cs typeface="Arial"/>
              </a:rPr>
              <a:t>10.3 Resumen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SLAAC y DHCPv6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Opción 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de DHCP sin estado</a:t>
            </a:r>
            <a:endParaRPr lang="es-ES" sz="3000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8242" y="1659623"/>
            <a:ext cx="6917598" cy="422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SLAAC y DHCPv6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Opción 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de DHCP con estado</a:t>
            </a:r>
            <a:endParaRPr lang="es-ES" sz="3000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1" y="1550902"/>
            <a:ext cx="7507420" cy="438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SLAAC y DHCPv6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Operaciones 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>de DHCPv6 </a:t>
            </a:r>
            <a:endParaRPr lang="es-ES" sz="3000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66899" y="1494654"/>
            <a:ext cx="5676901" cy="478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1" y="592138"/>
            <a:ext cx="8555038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DHCPv6 sin estado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Configuración </a:t>
            </a: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de un router como servidor de DHCPv6 sin estado</a:t>
            </a:r>
            <a:endParaRPr lang="es-ES" sz="2400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8114" y="1528676"/>
            <a:ext cx="6880930" cy="446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420688"/>
            <a:ext cx="8953499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</a:rPr>
              <a:t>DHCPv6 sin estado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300" b="1" i="0" dirty="0" smtClean="0">
                <a:solidFill>
                  <a:srgbClr val="708CA1"/>
                </a:solidFill>
                <a:latin typeface="Arial"/>
              </a:rPr>
              <a:t>Configuración </a:t>
            </a:r>
            <a:r>
              <a:rPr lang="es-ES" sz="2300" b="1" i="0" dirty="0" smtClean="0">
                <a:solidFill>
                  <a:srgbClr val="708CA1"/>
                </a:solidFill>
                <a:latin typeface="Arial"/>
              </a:rPr>
              <a:t>de un router como cliente DHCPv6 sin estado</a:t>
            </a:r>
            <a:endParaRPr lang="es-ES" sz="23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300" b="0" i="0" smtClean="0">
                <a:solidFill>
                  <a:srgbClr val="000000"/>
                </a:solidFill>
                <a:latin typeface="Arial"/>
              </a:rPr>
              <a:t>Verificar el cliente DHCP sin estado mediante los siguientes comandos: 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300" b="0" i="0" smtClean="0">
                <a:solidFill>
                  <a:srgbClr val="000000"/>
                </a:solidFill>
                <a:latin typeface="Arial"/>
              </a:rPr>
              <a:t>		Show IPv6 interface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300" b="0" i="0" smtClean="0">
                <a:solidFill>
                  <a:srgbClr val="000000"/>
                </a:solidFill>
                <a:latin typeface="Arial"/>
              </a:rPr>
              <a:t>		Debug ipv6 dhcp detail</a:t>
            </a:r>
            <a:endParaRPr lang="es-ES" sz="230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 t="3716" b="11741"/>
          <a:stretch>
            <a:fillRect/>
          </a:stretch>
        </p:blipFill>
        <p:spPr bwMode="auto">
          <a:xfrm>
            <a:off x="1032464" y="1371600"/>
            <a:ext cx="6663736" cy="346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59213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DHCPv6 con estado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Configuración </a:t>
            </a: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de un router como servidor de DHCPv6 con estado</a:t>
            </a:r>
            <a:endParaRPr lang="es-ES" sz="24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88746" y="1428750"/>
            <a:ext cx="6769694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 b="8616"/>
          <a:stretch>
            <a:fillRect/>
          </a:stretch>
        </p:blipFill>
        <p:spPr bwMode="auto">
          <a:xfrm>
            <a:off x="1905000" y="1177717"/>
            <a:ext cx="5086350" cy="274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63023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DHCPv6 con estado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Configuración </a:t>
            </a: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de un </a:t>
            </a:r>
            <a:r>
              <a:rPr lang="es-ES" sz="2400" b="1" i="0" dirty="0" err="1" smtClean="0">
                <a:solidFill>
                  <a:srgbClr val="708CA1"/>
                </a:solidFill>
                <a:latin typeface="Arial"/>
              </a:rPr>
              <a:t>router</a:t>
            </a: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 como cliente DHCPv6 con estado</a:t>
            </a:r>
            <a:endParaRPr lang="es-ES" sz="24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39738" y="1419225"/>
            <a:ext cx="8570912" cy="47910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300" b="0" i="0" dirty="0" smtClean="0">
                <a:solidFill>
                  <a:srgbClr val="000000"/>
                </a:solidFill>
                <a:latin typeface="Arial"/>
              </a:rPr>
              <a:t>Verificar </a:t>
            </a:r>
            <a:r>
              <a:rPr lang="es-ES" sz="2000" b="0" i="0" kern="1200" dirty="0" smtClean="0">
                <a:solidFill>
                  <a:srgbClr val="000000"/>
                </a:solidFill>
                <a:latin typeface="Arial"/>
              </a:rPr>
              <a:t>el servidor de DHCPv6 con estado mediante los siguientes comandos: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kern="1200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 show ipv6 </a:t>
            </a:r>
            <a:r>
              <a:rPr lang="es-ES" sz="2000" b="1" i="0" dirty="0" err="1" smtClean="0">
                <a:solidFill>
                  <a:srgbClr val="000000"/>
                </a:solidFill>
                <a:latin typeface="Arial"/>
              </a:rPr>
              <a:t>dhcp</a:t>
            </a: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 pool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1" i="0" kern="1200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 show ipv6 </a:t>
            </a:r>
            <a:r>
              <a:rPr lang="es-ES" sz="2000" b="1" i="0" dirty="0" err="1" smtClean="0">
                <a:solidFill>
                  <a:srgbClr val="000000"/>
                </a:solidFill>
                <a:latin typeface="Arial"/>
              </a:rPr>
              <a:t>dhcp</a:t>
            </a: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i="0" dirty="0" err="1" smtClean="0">
                <a:solidFill>
                  <a:srgbClr val="000000"/>
                </a:solidFill>
                <a:latin typeface="Arial"/>
              </a:rPr>
              <a:t>binding</a:t>
            </a:r>
            <a:endParaRPr lang="es-ES" sz="2000" b="1" i="0" dirty="0" smtClean="0">
              <a:solidFill>
                <a:srgbClr val="000000"/>
              </a:solidFill>
              <a:latin typeface="Arial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kern="1200" dirty="0" smtClean="0">
                <a:solidFill>
                  <a:srgbClr val="000000"/>
                </a:solidFill>
                <a:latin typeface="Arial"/>
              </a:rPr>
              <a:t>Verificar el cliente DHCPv6 con estado mediante los siguientes comandos: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kern="1200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s-ES" sz="2300" b="0" i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show ipv6 interface</a:t>
            </a: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es-ES" sz="23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5730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DHCPv6 con estado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Configuración </a:t>
            </a: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de un router como agente de retransmisión de DHCPv6 con estado</a:t>
            </a:r>
            <a:endParaRPr lang="es-ES" sz="24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 b="10870"/>
          <a:stretch>
            <a:fillRect/>
          </a:stretch>
        </p:blipFill>
        <p:spPr bwMode="auto">
          <a:xfrm>
            <a:off x="2075461" y="4819650"/>
            <a:ext cx="4408789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019301" y="1504949"/>
            <a:ext cx="4095298" cy="337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Resolución de problemas de DHCPv6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Tareas </a:t>
            </a:r>
            <a:r>
              <a:rPr lang="es-ES" sz="2400" b="1" i="0" dirty="0" smtClean="0">
                <a:solidFill>
                  <a:srgbClr val="708CA1"/>
                </a:solidFill>
                <a:latin typeface="Arial"/>
              </a:rPr>
              <a:t>de resolución de problemas</a:t>
            </a:r>
            <a:endParaRPr lang="es-ES" sz="24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474" y="1600200"/>
            <a:ext cx="8195693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1" y="420688"/>
            <a:ext cx="8896350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</a:rPr>
              <a:t>Resolución de problemas de DHCPv6</a:t>
            </a:r>
            <a:r>
              <a:rPr lang="es-ES" sz="2400" b="0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400" b="0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500" i="0" dirty="0" smtClean="0">
                <a:solidFill>
                  <a:srgbClr val="708CA1"/>
                </a:solidFill>
                <a:latin typeface="Arial"/>
              </a:rPr>
              <a:t>Verificación </a:t>
            </a:r>
            <a:r>
              <a:rPr lang="es-ES" sz="2500" i="0" dirty="0" smtClean="0">
                <a:solidFill>
                  <a:srgbClr val="708CA1"/>
                </a:solidFill>
                <a:latin typeface="Arial"/>
              </a:rPr>
              <a:t>de la configuración de DHCPv6 del router</a:t>
            </a:r>
            <a:endParaRPr lang="es-ES" sz="25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21871" y="1447800"/>
            <a:ext cx="5986007" cy="502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55638" y="508228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Capítulo 10: Objetivos</a:t>
            </a:r>
            <a:endParaRPr lang="es-ES" sz="3200" b="1" i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83293" y="1565049"/>
            <a:ext cx="7940675" cy="4574494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Describir el funcionamiento de DHCPv4 en una red de pequeña o mediana empresa.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Configurar un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  <a:cs typeface="Arial"/>
              </a:rPr>
              <a:t>router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 como servidor de DHCPv4.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Configurar un </a:t>
            </a:r>
            <a:r>
              <a:rPr lang="es-ES" sz="2000" b="0" i="0" dirty="0" err="1" smtClean="0">
                <a:solidFill>
                  <a:srgbClr val="000000"/>
                </a:solidFill>
                <a:latin typeface="Arial"/>
                <a:cs typeface="Arial"/>
              </a:rPr>
              <a:t>router</a:t>
            </a: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 como cliente DHCPv4.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Realizar la resolución de problemas de una configuración DHCP para IPv4 en una red conmutada.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Explicar el funcionamiento de DHCPv6.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Configurar DHCPv6 sin estado para una pequeña o mediana empresa.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Configurar DHCPv6 con estado para una pequeña o mediana empresa.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cs typeface="Arial"/>
              </a:rPr>
              <a:t>Realizar la resolución de problemas de una configuración DHCP para IPv6 en una red conmutada.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>
              <a:cs typeface="Arial" charset="0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>
              <a:cs typeface="Arial" charset="0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>
              <a:cs typeface="Arial" charset="0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dirty="0" smtClean="0">
                <a:solidFill>
                  <a:srgbClr val="708CA1"/>
                </a:solidFill>
                <a:latin typeface="Arial"/>
              </a:rPr>
              <a:t>Resolución de problemas de DHCPv6</a:t>
            </a:r>
            <a:r>
              <a:rPr lang="es-ES" sz="2400" b="0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400" b="0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3200" i="0" dirty="0" smtClean="0">
                <a:solidFill>
                  <a:srgbClr val="708CA1"/>
                </a:solidFill>
                <a:latin typeface="Arial"/>
              </a:rPr>
              <a:t>Depuración </a:t>
            </a:r>
            <a:r>
              <a:rPr lang="es-ES" sz="3200" i="0" dirty="0" smtClean="0">
                <a:solidFill>
                  <a:srgbClr val="708CA1"/>
                </a:solidFill>
                <a:latin typeface="Arial"/>
              </a:rPr>
              <a:t>de DHCPv6</a:t>
            </a:r>
            <a:endParaRPr lang="es-E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  <a:p>
            <a:pPr>
              <a:buNone/>
            </a:pPr>
            <a:endParaRPr lang="es-ES" sz="230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 l="49781" t="37500" r="11859" b="20052"/>
          <a:stretch>
            <a:fillRect/>
          </a:stretch>
        </p:blipFill>
        <p:spPr bwMode="auto">
          <a:xfrm>
            <a:off x="1200149" y="1527417"/>
            <a:ext cx="7190265" cy="447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83066" y="304801"/>
            <a:ext cx="8145462" cy="8001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Capítulo 10: Resumen</a:t>
            </a:r>
            <a:endParaRPr lang="es-ES" sz="3200" b="1" i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84200" y="1276350"/>
            <a:ext cx="8159750" cy="5276850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Todos los nodos en una red requieren una dirección IP única que se comunique con otros dispositivos.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DHCPv4 utiliza tres métodos diferentes de asignación de direcciones:</a:t>
            </a:r>
            <a:endParaRPr lang="es-ES" dirty="0" smtClean="0"/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Asignación manual </a:t>
            </a:r>
            <a:endParaRPr lang="es-ES" b="1" dirty="0" smtClean="0"/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Asignación automática </a:t>
            </a:r>
            <a:endParaRPr lang="es-ES" b="1" dirty="0" smtClean="0"/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Asignación dinámica </a:t>
            </a:r>
            <a:endParaRPr lang="es-ES" b="1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dirty="0" smtClean="0">
                <a:solidFill>
                  <a:srgbClr val="000000"/>
                </a:solidFill>
                <a:latin typeface="Arial"/>
              </a:rPr>
              <a:t>Existen dos métodos disponibles para la configuración dinámica de las direcciones IPv6 de unidifusión global.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Configuración automática de dirección sin estado (SLAAC)</a:t>
            </a:r>
          </a:p>
          <a:p>
            <a:pPr marL="457200" lvl="1" indent="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Protocolo de configuración dinámica de host para IPv6 (DHCPv6 con estado)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83066" y="461963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Capítulo 10: Resumen (continuación)</a:t>
            </a:r>
            <a:endParaRPr lang="es-ES" sz="3200" b="1" i="0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84200" y="1344613"/>
            <a:ext cx="8102600" cy="4827587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Cuando se resuelven problemas de DHCPv4 o de DHCPv6, se llevan a cabo los mismos pasos: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Resolver conflictos de dirección.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Verificar la conectividad física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Probar la conectividad con una dirección IP estática.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Verificar la configuración de puertos del switch.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Probar el funcionamiento en la misma subred o VLAN.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s-ES"/>
          </a:p>
        </p:txBody>
      </p:sp>
      <p:pic>
        <p:nvPicPr>
          <p:cNvPr id="35843" name="Picture 3" descr="CNA_largo-on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Introducción</a:t>
            </a:r>
            <a:r>
              <a:rPr lang="es-ES" sz="28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Introducción</a:t>
            </a:r>
            <a:endParaRPr lang="es-ES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7733619" cy="515302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El protocolo de configuración dinámica de host (DHCP) es un protocolo de red que proporciona direccionamiento IP automático y demás información a los clientes: Dirección IP.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Máscara de subred (IPv4) o longitud de prefijo (IPv6)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Dirección de gateway por defecto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Dirección de servidor DNS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Está disponible tanto para IPv6 como para IPv4.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smtClean="0">
                <a:solidFill>
                  <a:srgbClr val="000000"/>
                </a:solidFill>
                <a:latin typeface="Arial"/>
              </a:rPr>
              <a:t>En este capítulo, se explora la funcionalidad, la configuración y la resolución de problemas de DHCPv4 y de DHCPv6.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altLang="ja-JP" sz="1600" b="0" i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	</a:t>
            </a:r>
            <a:endParaRPr lang="es-ES" altLang="ja-JP" sz="1600" b="0" i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Funcionamiento de DHCPv4</a:t>
            </a:r>
            <a:r>
              <a:rPr lang="es-ES" sz="28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Introducción a DHCPv4</a:t>
            </a:r>
            <a:endParaRPr lang="es-ES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smtClean="0">
                <a:solidFill>
                  <a:srgbClr val="000000"/>
                </a:solidFill>
                <a:latin typeface="Arial"/>
              </a:rPr>
              <a:t>DHCPv4 utiliza tres métodos diferentes de asignación de direcciones.</a:t>
            </a:r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1" i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es-ES" sz="2000" b="1" i="0" smtClean="0">
                <a:solidFill>
                  <a:srgbClr val="000000"/>
                </a:solidFill>
                <a:latin typeface="Arial"/>
              </a:rPr>
              <a:t>Asignación manual:</a:t>
            </a:r>
            <a:r>
              <a:rPr lang="es-ES" b="0" i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el administrador asigna una dirección IPv4 preasignada al cliente, y DHCPv4 comunica solo la dirección IPv4 al dispositivo.</a:t>
            </a:r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1" i="0" smtClean="0">
                <a:solidFill>
                  <a:srgbClr val="000000"/>
                </a:solidFill>
                <a:latin typeface="Arial"/>
              </a:rPr>
              <a:t>	Asignación automática:</a:t>
            </a: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 DHCPv4 asigna automáticamente una dirección IPv4 estática de forma permanente a un dispositivo y la selecciona de un conjunto de direcciones disponibles. No hay arrendamiento.</a:t>
            </a:r>
            <a:r>
              <a:rPr lang="es-ES" sz="2000" b="1" i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1" i="0" smtClean="0">
                <a:solidFill>
                  <a:srgbClr val="000000"/>
                </a:solidFill>
                <a:latin typeface="Arial"/>
              </a:rPr>
              <a:t>	Asignación dinámica:</a:t>
            </a:r>
            <a:r>
              <a:rPr lang="es-ES" sz="2000" b="0" i="0" smtClean="0">
                <a:solidFill>
                  <a:srgbClr val="000000"/>
                </a:solidFill>
                <a:latin typeface="Arial"/>
              </a:rPr>
              <a:t> DHCPv4 asigna dinámicamente, o arrienda, una dirección IPv4 de un conjunto de direcciones durante un período limitado elegido por el servidor o hasta que el cliente ya no necesite la dirección. El más utilizado.</a:t>
            </a:r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altLang="ja-JP" sz="1800" b="0" i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	</a:t>
            </a:r>
            <a:endParaRPr lang="es-ES" altLang="ja-JP" sz="1800" b="0" i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Funcionamiento de DHCPv4</a:t>
            </a:r>
            <a:r>
              <a:rPr lang="es-ES" sz="28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Introducción a DHCPv4</a:t>
            </a:r>
            <a:endParaRPr lang="es-ES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altLang="ja-JP" sz="1800" b="0" i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	</a:t>
            </a:r>
            <a:endParaRPr lang="es-ES" altLang="ja-JP" sz="1800" b="0" i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8626" y="1485899"/>
            <a:ext cx="5617247" cy="511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Funcionamiento de DHCPv4</a:t>
            </a:r>
            <a:r>
              <a:rPr lang="es-ES" sz="28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Formato del mensaje de DHCPv4</a:t>
            </a:r>
            <a:endParaRPr lang="es-ES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altLang="ja-JP" sz="1800" b="0" i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	</a:t>
            </a:r>
            <a:endParaRPr lang="es-ES" altLang="ja-JP" sz="1800" b="0" i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547480"/>
            <a:ext cx="6899578" cy="44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55403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400" b="1" i="0" dirty="0" smtClean="0">
                <a:solidFill>
                  <a:srgbClr val="708CA1"/>
                </a:solidFill>
                <a:latin typeface="Arial"/>
              </a:rPr>
              <a:t>Funcionamiento de DHCPv4</a:t>
            </a:r>
            <a:r>
              <a:rPr lang="es-ES" sz="2800" b="1" i="0" dirty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dirty="0" smtClean="0">
                <a:solidFill>
                  <a:srgbClr val="708CA1"/>
                </a:solidFill>
                <a:latin typeface="Arial"/>
              </a:rPr>
            </a:br>
            <a:r>
              <a:rPr lang="es-ES" sz="2800" b="1" i="0" kern="1200" dirty="0" smtClean="0">
                <a:latin typeface="Arial"/>
              </a:rPr>
              <a:t>Mensajes Discover (Detección) y Offer (Oferta) de DHCPv4</a:t>
            </a:r>
            <a:endParaRPr lang="es-ES" sz="2800" dirty="0"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0" i="0" smtClean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altLang="ja-JP" sz="1800" b="0" i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	</a:t>
            </a:r>
            <a:endParaRPr lang="es-ES" altLang="ja-JP" sz="1800" b="0" i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90700" y="1433159"/>
            <a:ext cx="5524500" cy="498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smtClean="0">
                <a:solidFill>
                  <a:srgbClr val="708CA1"/>
                </a:solidFill>
                <a:latin typeface="Arial"/>
              </a:rPr>
              <a:t>Funcionamiento de DHCPv4</a:t>
            </a: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mtClean="0">
                <a:solidFill>
                  <a:srgbClr val="708CA1"/>
                </a:solidFill>
                <a:latin typeface="Arial"/>
              </a:rPr>
              <a:t>Configuración de un servidor de DHCPv4</a:t>
            </a:r>
            <a:endParaRPr lang="es-ES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Un router Cisco que ejecuta el software IOS de Cisco puede configurarse para que funcione como servidor de DHCPv4. Para configurar DHCP, se debe realizar lo siguiente: </a:t>
            </a:r>
            <a:endParaRPr lang="es-ES" sz="20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1. Excluir direcciones del pool.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2. Establecer el nombre del pool de DHCP.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3. 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 </a:t>
            </a: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Configurar tareas específicas: definir el rango de direcciones y la máscara de subred. Utilice el comando default-router para el gateway predeterminado. Elementos optativos que se pueden incluir en el pool: dns server, domain-name</a:t>
            </a:r>
            <a:r>
              <a:rPr lang="es-ES" sz="1800" b="1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endParaRPr lang="es-ES" sz="1800" b="1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b="1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b="1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b="1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b="1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dirty="0" smtClean="0">
                <a:solidFill>
                  <a:srgbClr val="000000"/>
                </a:solidFill>
                <a:latin typeface="Arial"/>
              </a:rPr>
              <a:t>Para deshabilitar dhcp: </a:t>
            </a:r>
            <a:r>
              <a:rPr lang="es-ES" sz="2000" b="1" i="0" dirty="0" smtClean="0">
                <a:solidFill>
                  <a:srgbClr val="000000"/>
                </a:solidFill>
                <a:latin typeface="Arial"/>
              </a:rPr>
              <a:t>no service dhcp</a:t>
            </a:r>
            <a:endParaRPr lang="es-ES" sz="20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</a:t>
            </a: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endParaRPr lang="es-ES" sz="18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dirty="0" smtClean="0"/>
          </a:p>
          <a:p>
            <a:pPr marL="381030" indent="-381030" algn="l" defTabSz="814365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0" i="0" dirty="0" smtClean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719176" lvl="1" indent="-381030" algn="l" defTabSz="814365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None/>
            </a:pPr>
            <a:r>
              <a:rPr lang="es-ES" altLang="ja-JP" sz="1800" b="0" i="0" dirty="0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	</a:t>
            </a:r>
            <a:endParaRPr lang="es-ES" altLang="ja-JP" sz="1800" b="0" i="0" dirty="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l="50293" t="38802" r="16764" b="39063"/>
          <a:stretch>
            <a:fillRect/>
          </a:stretch>
        </p:blipFill>
        <p:spPr bwMode="auto">
          <a:xfrm>
            <a:off x="3295648" y="4248150"/>
            <a:ext cx="4953001" cy="187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12202</TotalTime>
  <Pages>28</Pages>
  <Words>888</Words>
  <Application>Microsoft Office PowerPoint</Application>
  <PresentationFormat>On-screen Show (4:3)</PresentationFormat>
  <Paragraphs>343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PPT-TMPLT-WHT_C</vt:lpstr>
      <vt:lpstr>NetAcad-4F_PPT-WHT_060408</vt:lpstr>
      <vt:lpstr>Capítulo 10: DHCP </vt:lpstr>
      <vt:lpstr>Capítulo 10</vt:lpstr>
      <vt:lpstr>Capítulo 10: Objetivos</vt:lpstr>
      <vt:lpstr>Introducción Introducción</vt:lpstr>
      <vt:lpstr>Funcionamiento de DHCPv4 Introducción a DHCPv4</vt:lpstr>
      <vt:lpstr>Funcionamiento de DHCPv4 Introducción a DHCPv4</vt:lpstr>
      <vt:lpstr>Funcionamiento de DHCPv4 Formato del mensaje de DHCPv4</vt:lpstr>
      <vt:lpstr>Funcionamiento de DHCPv4 Mensajes Discover (Detección) y Offer (Oferta) de DHCPv4</vt:lpstr>
      <vt:lpstr>Funcionamiento de DHCPv4 Configuración de un servidor de DHCPv4</vt:lpstr>
      <vt:lpstr>Funcionamiento de DHCPv4 Verificación de un servidor de DHCPv4</vt:lpstr>
      <vt:lpstr>Funcionamiento de DHCPv4 Retransmisión de DHCPv4</vt:lpstr>
      <vt:lpstr>Configuración de un cliente DHCPv4  Configuración de un router como cliente DHCPv4 </vt:lpstr>
      <vt:lpstr>Resolución de problemas de DHCPv4 Tareas de resolución de problemas</vt:lpstr>
      <vt:lpstr>Resolución de problemas de DHCPv4 Verificación de la configuración de DHCPv4 del router</vt:lpstr>
      <vt:lpstr>Resolución de problemas de DHCPv4 Depuración de DHCPv4</vt:lpstr>
      <vt:lpstr>SLAAC y DHCPv6 Configuración automática de dirección sin estado (SLAAC)</vt:lpstr>
      <vt:lpstr>SLAAC y DHCPv6 Funcionamiento de SLAAC</vt:lpstr>
      <vt:lpstr>SLAAC y DHCPv6 SLAAC y DHCPv6</vt:lpstr>
      <vt:lpstr>SLAAC y DHCPv6 Opción de SLAAC</vt:lpstr>
      <vt:lpstr>SLAAC y DHCPv6 Opción de DHCP sin estado</vt:lpstr>
      <vt:lpstr>SLAAC y DHCPv6 Opción de DHCP con estado</vt:lpstr>
      <vt:lpstr>SLAAC y DHCPv6 Operaciones de DHCPv6 </vt:lpstr>
      <vt:lpstr>DHCPv6 sin estado Configuración de un router como servidor de DHCPv6 sin estado</vt:lpstr>
      <vt:lpstr>DHCPv6 sin estado Configuración de un router como cliente DHCPv6 sin estado</vt:lpstr>
      <vt:lpstr>DHCPv6 con estado Configuración de un router como servidor de DHCPv6 con estado</vt:lpstr>
      <vt:lpstr>DHCPv6 con estado Configuración de un router como cliente DHCPv6 con estado</vt:lpstr>
      <vt:lpstr>DHCPv6 con estado Configuración de un router como agente de retransmisión de DHCPv6 con estado</vt:lpstr>
      <vt:lpstr>Resolución de problemas de DHCPv6 Tareas de resolución de problemas</vt:lpstr>
      <vt:lpstr>Resolución de problemas de DHCPv6 Verificación de la configuración de DHCPv6 del router</vt:lpstr>
      <vt:lpstr>Resolución de problemas de DHCPv6 Depuración de DHCPv6</vt:lpstr>
      <vt:lpstr>Capítulo 10: Resumen</vt:lpstr>
      <vt:lpstr>Capítulo 10: Resumen (continuación)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caixia</cp:lastModifiedBy>
  <cp:revision>1092</cp:revision>
  <cp:lastPrinted>1999-01-27T00:54:54Z</cp:lastPrinted>
  <dcterms:created xsi:type="dcterms:W3CDTF">2006-10-23T15:07:30Z</dcterms:created>
  <dcterms:modified xsi:type="dcterms:W3CDTF">2014-04-24T09:03:09Z</dcterms:modified>
</cp:coreProperties>
</file>