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9"/>
  </p:notesMasterIdLst>
  <p:handoutMasterIdLst>
    <p:handoutMasterId r:id="rId50"/>
  </p:handoutMasterIdLst>
  <p:sldIdLst>
    <p:sldId id="500" r:id="rId3"/>
    <p:sldId id="541" r:id="rId4"/>
    <p:sldId id="782" r:id="rId5"/>
    <p:sldId id="785" r:id="rId6"/>
    <p:sldId id="787" r:id="rId7"/>
    <p:sldId id="786" r:id="rId8"/>
    <p:sldId id="788" r:id="rId9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2" r:id="rId42"/>
    <p:sldId id="821" r:id="rId43"/>
    <p:sldId id="823" r:id="rId44"/>
    <p:sldId id="824" r:id="rId45"/>
    <p:sldId id="783" r:id="rId46"/>
    <p:sldId id="825" r:id="rId47"/>
    <p:sldId id="681" r:id="rId4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49" autoAdjust="0"/>
    <p:restoredTop sz="84217" autoAdjust="0"/>
  </p:normalViewPr>
  <p:slideViewPr>
    <p:cSldViewPr snapToGrid="0">
      <p:cViewPr>
        <p:scale>
          <a:sx n="75" d="100"/>
          <a:sy n="75" d="100"/>
        </p:scale>
        <p:origin x="-1164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82" d="100"/>
          <a:sy n="82" d="100"/>
        </p:scale>
        <p:origin x="-2022" y="-84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Todos los derechos reservados.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BCC1ECAD-6CE1-4897-9CEF-F2ECC9BEA19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47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</a:t>
            </a:r>
            <a:r>
              <a:rPr lang="en-US" sz="8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2014, 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Cisco Systems, Inc. </a:t>
            </a:r>
            <a:r>
              <a:rPr lang="en-US" sz="8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Todos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los </a:t>
            </a:r>
            <a:r>
              <a:rPr lang="en-US" sz="8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derechos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8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reservados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9034988-36DD-4D34-B1CE-37AB851117A5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Programa de Cisco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Networking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Academy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indent="-112746" algn="l" defTabSz="1020745">
              <a:buNone/>
            </a:pP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y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switching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indent="-112746" algn="l" defTabSz="1020745">
              <a:buNone/>
            </a:pPr>
            <a:r>
              <a:rPr lang="es-ES" sz="13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 11:</a:t>
            </a:r>
            <a:r>
              <a:rPr lang="es-ES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4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Traducción de direcciones de red para</a:t>
            </a:r>
            <a:r>
              <a:rPr lang="es-ES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4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IPv4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Características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11.1.1.5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Cómo funciona NAT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Tipos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Tipos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Tipos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11.1.2.2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NAT dinámica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Tipos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11.1.2.2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NAT dinámica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Tipos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11.1.2.3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NAT de traducción de la dirección del puerto (PAT)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Tipos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11.1.2.5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Comparación entre NAT y PAT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11.1.3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Beneficios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11.1.3.1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Beneficios de NAT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11.1.3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Beneficios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11.1.3.2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Desventajas de NAT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70EE284-7961-42D5-9E4B-29540E276A78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 11</a:t>
            </a: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11.2.1.2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Análisis de 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11.2.1.2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Verificación de 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estática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11.2.1.2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Verificación de NAT estática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dinámica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Funcionamiento de NAT dinámica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dinámica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11.2.2.2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dinámica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dinámica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11.2.2.3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Análisis de NAT dinámica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dinámica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11.2.2.3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Análisis de NAT dinámica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dinámica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11.2.2.4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Verificación de NAT dinámica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dinámica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11.2.2.4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Verificación de NAT dinámica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la traducción de la dirección del puerto (PAT)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PAT: conjunto de direcciones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la traducción de la dirección del puerto (PAT)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11.2.3.2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PAT: dirección única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la traducción de la dirección del puerto (PAT)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11.2.3.3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Análisis de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la traducción de la dirección del puerto (PAT)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11.2.3.3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Análisis de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</a:t>
            </a:r>
            <a:r>
              <a:rPr lang="en-US" sz="1200" b="1" i="0" dirty="0" err="1">
                <a:solidFill>
                  <a:srgbClr val="000000"/>
                </a:solidFill>
                <a:latin typeface="Arial"/>
                <a:ea typeface="+mn-ea"/>
                <a:cs typeface="Arial"/>
              </a:rPr>
              <a:t>Funcionamiento</a:t>
            </a:r>
            <a:r>
              <a:rPr lang="en-US" sz="1200" b="1" i="0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 de NAT</a:t>
            </a:r>
          </a:p>
          <a:p>
            <a:pPr marL="0" indent="0" algn="l" defTabSz="1020745">
              <a:buNone/>
            </a:pPr>
            <a:r>
              <a:rPr lang="en-US" sz="12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</a:t>
            </a:r>
            <a:r>
              <a:rPr lang="en-US" sz="1200" b="1" i="0" baseline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 dirty="0" err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</a:t>
            </a:r>
            <a:r>
              <a:rPr lang="en-US" sz="1200" b="1" i="0" dirty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la </a:t>
            </a:r>
            <a:r>
              <a:rPr lang="en-US" sz="1200" b="1" i="0" dirty="0" err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traducción</a:t>
            </a:r>
            <a:r>
              <a:rPr lang="en-US" sz="1200" b="1" i="0" dirty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la </a:t>
            </a:r>
            <a:r>
              <a:rPr lang="en-US" sz="1200" b="1" i="0" dirty="0" err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dirección</a:t>
            </a:r>
            <a:r>
              <a:rPr lang="en-US" sz="1200" b="1" i="0" dirty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del </a:t>
            </a:r>
            <a:r>
              <a:rPr lang="en-US" sz="1200" b="1" i="0" dirty="0" err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puerto</a:t>
            </a:r>
            <a:r>
              <a:rPr lang="en-US" sz="1200" b="1" i="0" dirty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(PAT)</a:t>
            </a:r>
          </a:p>
          <a:p>
            <a:pPr marL="0" indent="0" algn="l" defTabSz="1020745">
              <a:buNone/>
            </a:pPr>
            <a:r>
              <a:rPr lang="en-US" sz="12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11.2.3.4 </a:t>
            </a:r>
            <a:r>
              <a:rPr lang="en-US" sz="1200" b="1" i="0" dirty="0" err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Verificación</a:t>
            </a:r>
            <a:r>
              <a:rPr lang="en-US" sz="1200" b="1" i="0" dirty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 de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 Reenvío de puertos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Reenvío de puertos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 Reenvío de puertos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Ejemplo de SOHO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 Reenvío de puertos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11.2.4.3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reenvío de puertos con IOS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11.2.5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 IPv6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11.2.5.1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¿NAT para IPv6?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11.2.5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 IPv6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11.2.5.2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Direcciones IPv6 locales únicas 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Características de NAT</a:t>
            </a:r>
            <a:endParaRPr lang="es-ES" b="1" noProof="0" dirty="0" smtClean="0"/>
          </a:p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11.1.1.1 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Espacio de direcciones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IPv4 privadas</a:t>
            </a: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11.2.5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 IPv6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11.2.5.3 NAT para IPv6</a:t>
            </a:r>
            <a:endParaRPr lang="en-US" b="1" dirty="0" smtClean="0"/>
          </a:p>
          <a:p>
            <a:pPr marL="0" indent="0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11.2.5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Configuración de NAT e IPv6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11.2.5.3 NAT para IPv6</a:t>
            </a:r>
            <a:endParaRPr lang="en-US" b="1" dirty="0" smtClean="0"/>
          </a:p>
          <a:p>
            <a:pPr marL="0" indent="0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11.3.1 Resolución de problemas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11.3.1.1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Resolución de problemas de NAT: comandos show</a:t>
            </a:r>
          </a:p>
          <a:p>
            <a:pPr marL="0" indent="0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11.3.1 Resolución de problemas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11.3.1.2 Resolución de problemas de NAT: comando debug</a:t>
            </a:r>
          </a:p>
          <a:p>
            <a:pPr marL="0" indent="0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D5F77EF-9F5D-4805-BD17-79024BE7C85C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 11: Resumen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D5F77EF-9F5D-4805-BD17-79024BE7C85C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 11: Resumen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Características de NAT</a:t>
            </a:r>
            <a:endParaRPr lang="es-ES" b="1" noProof="0" dirty="0" smtClean="0"/>
          </a:p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11.1.1.1 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Espacio de direcciones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IPv4 privadas</a:t>
            </a:r>
            <a:endParaRPr lang="es-ES" b="1" noProof="0" dirty="0" smtClean="0"/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Características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¿Qué es NAT?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Características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11.1.1.2</a:t>
            </a:r>
            <a:r>
              <a:rPr lang="en-US" sz="1200" b="1" i="0" baseline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¿Qué es NAT?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Características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11.1.1.3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Terminología de NAT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2906053-E8A2-4DAD-B57C-C8945C1AD1D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11.1 Funcionamiento de NAT</a:t>
            </a:r>
          </a:p>
          <a:p>
            <a:pPr marL="0" indent="0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Características de NAT</a:t>
            </a:r>
            <a:endParaRPr lang="en-US" b="1" dirty="0" smtClean="0"/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11.1.1.3 </a:t>
            </a: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Terminología de NAT</a:t>
            </a:r>
            <a:endParaRPr lang="en-US" b="1" dirty="0" smtClean="0"/>
          </a:p>
          <a:p>
            <a:pPr marL="112746" indent="-112746" algn="l" defTabSz="1020745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Capítulo 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C31C4615-7F19-455B-A5C4-EA1B3B194C81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3858042" y="6672263"/>
            <a:ext cx="257516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2014 Cisco Systems, Inc. Todos los derechos reservados.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268026" y="6672263"/>
            <a:ext cx="1505962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confidencial de Cisco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ACFA795C-7F0A-48D8-9FC3-F2BA5F8EB736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Capítulo 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58EC189E-ADD4-420E-B89E-1E32C54438D7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85C5E045-6C48-46C0-92AE-30A8710B0BBD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78"/>
          <p:cNvSpPr>
            <a:spLocks noChangeArrowheads="1"/>
          </p:cNvSpPr>
          <p:nvPr userDrawn="1"/>
        </p:nvSpPr>
        <p:spPr bwMode="auto">
          <a:xfrm>
            <a:off x="3858042" y="6672263"/>
            <a:ext cx="257516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2014 Cisco Systems, Inc. Todos los derechos reservados.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" name="Rectangle 279"/>
          <p:cNvSpPr>
            <a:spLocks noChangeArrowheads="1"/>
          </p:cNvSpPr>
          <p:nvPr userDrawn="1"/>
        </p:nvSpPr>
        <p:spPr bwMode="auto">
          <a:xfrm>
            <a:off x="6268026" y="6672263"/>
            <a:ext cx="1505962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confidencial de Cisco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es-ES" sz="2800" b="0" i="0" smtClean="0">
                <a:solidFill>
                  <a:srgbClr val="FFFFFF"/>
                </a:solidFill>
                <a:latin typeface="Arial"/>
              </a:rPr>
              <a:t>Capítulo 11: Traducción de direcciones de red para IPv4</a:t>
            </a:r>
            <a:endParaRPr lang="es-ES" sz="280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es-ES" sz="2400" b="1" i="0" smtClean="0">
                <a:solidFill>
                  <a:srgbClr val="000000"/>
                </a:solidFill>
              </a:rPr>
              <a:t>Routing y switching</a:t>
            </a:r>
            <a:endParaRPr lang="es-ES" sz="2400" b="1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Características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Cómo funciona NAT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1051" y="1402924"/>
            <a:ext cx="7215188" cy="487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472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Tipos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NAT estática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NAT estática consiste en una asignación uno a uno entre direcciones locales y globales.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El administrador de red configura estas asignaciones y se mantienen constantes.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NAT estática es particularmente útil cuando se tiene que poder acceder a los servidores alojados en la red interna desde la red externa.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 administrador de red puede acceder mediante SSH a un servidor en la red interna al indicarle a su cliente SSH la dirección global interna correcta.</a:t>
            </a:r>
            <a:endParaRPr lang="es-ES" sz="2400" b="0" i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01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Tipos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NAT estática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50398" y="1371084"/>
            <a:ext cx="6243205" cy="516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18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Tipos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NAT dinámica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NAT dinámica utiliza un conjunto de direcciones públicas y las asigna según el orden de llegada.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Cuando un dispositivo interno solicita acceso a una red externa, la NAT dinámica asigna una dirección IPv4 pública disponible del conjunto.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NAT dinámica requiere que haya suficientes direcciones públicas disponibles para satisfacer la cantidad total de sesiones de usuario simultáneas.</a:t>
            </a:r>
            <a:endParaRPr lang="es-ES" sz="24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2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3386" y="1377789"/>
            <a:ext cx="6217228" cy="514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Tipos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NAT dinámica</a:t>
            </a:r>
            <a:endParaRPr lang="es-E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5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1" y="479199"/>
            <a:ext cx="878114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>Tipos de NAT</a:t>
            </a:r>
            <a: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/>
            </a:r>
            <a:b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27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>NAT de traducción de la dirección del puerto (PAT)</a:t>
            </a:r>
            <a:endParaRPr lang="es-ES" sz="2700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PAT asigna varias direcciones IPv4 privadas a una única dirección IPv4 pública o a unas pocas direcciones.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PAT utiliza la combinación de puerto de origen y dirección IP de origen para poder seguir el tráfico que pertenece a cada cliente interno.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PAT también se conoce como NAT con sobrecarga.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Mediante el número de puerto, PAT también puede reenviar los paquetes de respuesta al dispositivo interno correcto.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El proceso de PAT también valida que los paquetes entrantes se hayan solicitado, lo que añade un grado de seguridad a la sesión.</a:t>
            </a:r>
            <a:endParaRPr lang="es-ES" sz="2400" b="0" i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9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Tipos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Comparación entre NAT y PAT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NAT traduce direcciones IPv4 en una relación de 1:1 entre direcciones IPv4 privadas y direcciones IPv4 públicas.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PAT modifica la dirección y el número de puerto.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NAT reenvía los paquetes entrantes a su destino interno mediante la dirección IPv4 de origen de entrada proporcionada por el host en la red pública.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En general, con PAT hay solo una o muy pocas direcciones IPv4 públicamente expuestas.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PAT también puede traducir protocolos que no utilizan números de puerto, como ICMP. PAT admite cada uno de estos protocolos de manera diferente.</a:t>
            </a:r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20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Beneficios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Beneficios de NAT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2075506"/>
            <a:ext cx="9006252" cy="272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085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Beneficios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Desventajas de NAT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2243628"/>
            <a:ext cx="8780752" cy="269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305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estática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estática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Existen dos pasos básicos para configurar las traducciones NAT estáticas: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Crear la asignación entre las direcciones locales internas y locales externas.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Definir qué interfaz pertenece a la red interna y cuál a la red externa.</a:t>
            </a:r>
          </a:p>
          <a:p>
            <a:pPr marL="119055" indent="0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690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Capítulo 11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cs typeface="Arial"/>
              </a:rPr>
              <a:t>11.0 Introducción</a:t>
            </a:r>
            <a:endParaRPr lang="es-ES" smtClean="0">
              <a:cs typeface="Arial" charset="0"/>
            </a:endParaRP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cs typeface="Arial"/>
              </a:rPr>
              <a:t>11.1 Funcionamiento de NAT</a:t>
            </a:r>
            <a:endParaRPr lang="es-ES" smtClean="0">
              <a:cs typeface="Arial" charset="0"/>
            </a:endParaRP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cs typeface="Arial"/>
              </a:rPr>
              <a:t>11.2 Configuración de NAT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cs typeface="Arial"/>
              </a:rPr>
              <a:t>11.3 Resolución de problemas de NAT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cs typeface="Arial"/>
              </a:rPr>
              <a:t>11.4 Resumen</a:t>
            </a:r>
            <a:endParaRPr lang="es-E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estática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estática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1389" y="1398625"/>
            <a:ext cx="5810250" cy="522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58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estática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Análisis de NAT estática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84703" y="1550954"/>
            <a:ext cx="6429454" cy="483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498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estática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Verificación de NAT estática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t="4852"/>
          <a:stretch>
            <a:fillRect/>
          </a:stretch>
        </p:blipFill>
        <p:spPr bwMode="auto">
          <a:xfrm>
            <a:off x="368639" y="1485900"/>
            <a:ext cx="832430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774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estática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Verificación de NAT estática</a:t>
            </a:r>
            <a:endParaRPr lang="es-E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27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dinámica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Funcionamiento de NAT dinámica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0" y="1390427"/>
            <a:ext cx="8110989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El conjunto de direcciones IPv4 públicas (conjunto de direcciones globales internas) se encuentra disponible para cualquier dispositivo en la red interna según el orden de llegada.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Con la NAT dinámica, una única dirección interna se traduce a una única dirección externa.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El conjunto debe ser lo suficientemente grande como para admitir todos los dispositivos internos.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Un dispositivo no puede comunicarse con ninguna red externa si no hay direcciones disponibles en el conjunto.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6999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dinámica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dinámica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 b="5804"/>
          <a:stretch>
            <a:fillRect/>
          </a:stretch>
        </p:blipFill>
        <p:spPr bwMode="auto">
          <a:xfrm>
            <a:off x="972867" y="1486807"/>
            <a:ext cx="6266133" cy="496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42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dinámica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Análisis de NAT dinámica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50150" y="1410061"/>
            <a:ext cx="5843700" cy="508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212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dinámica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Análisis de NAT dinámica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06231" y="1402681"/>
            <a:ext cx="5957370" cy="503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07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dinámica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Verificación de NAT dinámica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49043" y="1437595"/>
            <a:ext cx="6261407" cy="511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57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dinámica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Verificación de NAT dinámica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9750" y="1412873"/>
            <a:ext cx="5833751" cy="523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751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Capítulo 11: Objetivos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Describa las características de NAT.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Describir las ventajas y las desventajas de NAT.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Configurar la NAT estática mediante la CLI.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Configurar la NAT dinámica mediante la CLI.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Configurar PAT mediante la CLI.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Configurar el reenvío de puertos mediante la CLI.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Configurar NAT-PT (de v6 a v4).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Usar los comandos show para verificar el funcionamiento de NAT.</a:t>
            </a:r>
            <a:endParaRPr lang="es-ES" sz="2000" b="0" i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 b="3038"/>
          <a:stretch>
            <a:fillRect/>
          </a:stretch>
        </p:blipFill>
        <p:spPr bwMode="auto">
          <a:xfrm>
            <a:off x="1558161" y="1270483"/>
            <a:ext cx="6027677" cy="533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581" y="435657"/>
            <a:ext cx="860810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la traducción de la dirección del puerto (PAT)</a:t>
            </a:r>
            <a: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/>
            </a:r>
            <a:b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2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PAT: conjunto de direcciones</a:t>
            </a:r>
            <a:endParaRPr lang="es-E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8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la traducción de la dirección del puerto (PAT)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PAT: dirección única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19150" y="1622810"/>
            <a:ext cx="6983910" cy="435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99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la traducción de la dirección del puerto (PAT)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Análisis de PAT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5401" y="1366373"/>
            <a:ext cx="6093198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191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3411" y="1269537"/>
            <a:ext cx="5988149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la traducción de la dirección del puerto (PAT)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Análisis de PAT</a:t>
            </a:r>
            <a:endParaRPr lang="es-E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58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la traducción de la dirección del puerto (PAT)</a:t>
            </a: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Verificación de PAT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2246" y="1704974"/>
            <a:ext cx="8123103" cy="4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385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 b="12241"/>
          <a:stretch>
            <a:fillRect/>
          </a:stretch>
        </p:blipFill>
        <p:spPr bwMode="auto">
          <a:xfrm>
            <a:off x="2114707" y="4402646"/>
            <a:ext cx="4914584" cy="215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Reenvío de puertos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Reenvío de puerto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El reenvío de puertos es el acto de reenviar un puerto de red de un nodo de red a otro.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Un paquete que se envía a la dirección IP pública y al puerto de un router se puede reenviar a una dirección IP privada y a un puerto en la red interna.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Esto es útil en situaciones en las que los servidores tienen direcciones privadas a las que no se puede llegar desde las redes externas.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40010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Reenvío de puertos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Ejemplo de SOHO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31078" y="1370909"/>
            <a:ext cx="6881844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696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551" y="2361199"/>
            <a:ext cx="5282905" cy="43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1" y="450171"/>
            <a:ext cx="850650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6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>Reenvío de puertos</a:t>
            </a:r>
            <a: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/>
            </a:r>
            <a:b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0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reenvío de puertos con IOS</a:t>
            </a:r>
            <a:endParaRPr lang="es-ES" sz="3000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26927"/>
            <a:ext cx="7951332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En IOS, el reenvío de puertos es, básicamente, una traducción de NAT estática con un número de puerto TCP o UDP específico.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1730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 IPv6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¿NAT para IPv6?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NAT es una solución alternativa para la escasez de direcciones IPv4.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Con una dirección de 128 bits, IPv6 proporciona 340 sextillones de direcciones.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El espacio de direcciones no presenta un problema para IPv6.</a:t>
            </a:r>
            <a:endParaRPr lang="es-ES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Por su diseño, IPv6 hace que la NAT para IPv4 pública y privada sea innecesaria.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Sin embargo, IPv6 implementa una forma de direcciones privadas que se aplica de una manera diferente que para IPv4.</a:t>
            </a:r>
            <a:endParaRPr lang="es-ES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</p:txBody>
      </p:sp>
    </p:spTree>
    <p:extLst>
      <p:ext uri="{BB962C8B-B14F-4D97-AF65-F5344CB8AC3E}">
        <p14:creationId xmlns="" xmlns:p14="http://schemas.microsoft.com/office/powerpoint/2010/main" val="30684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 b="4095"/>
          <a:stretch>
            <a:fillRect/>
          </a:stretch>
        </p:blipFill>
        <p:spPr bwMode="auto">
          <a:xfrm>
            <a:off x="1294023" y="4131616"/>
            <a:ext cx="5925927" cy="250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 IPv6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Direcciones IPv6 locales únicas 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Las direcciones IPv6 locales únicas (ULA) están diseñadas para permitir las comunicaciones IPv6 dentro de un sitio local.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Las ULA no están diseñadas para proporcionar espacio de direcciones IPv6 adicional.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 Las ULA tienen el prefijo FC00::/7, lo que deriva en un primer rango de hextetos que va de FC00 a FDFF.</a:t>
            </a:r>
            <a:endParaRPr lang="es-ES" sz="18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Las direcciones locales únicas se definen en RFC 4193.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</a:rPr>
              <a:t> Las ULA también se conocen como direcciones IPv6 locales (que no se deben confundir con las direcciones IPv6 link-local).</a:t>
            </a:r>
            <a:endParaRPr lang="es-E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459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Características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Espacio de direcciones IPv4 privadas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535567"/>
            <a:ext cx="8227105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El espacio de direcciones IPv4 no es lo suficientemente grande como para ocuparse de forma exclusiva de todos los dispositivos que necesitan una conexión a Internet.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Las direcciones de red privadas se describen en RFC 1918 y están diseñadas para utilizarse solo dentro de una organización o un sitio.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Los routers de Internet no enrutan direcciones privadas, pero sí enrutan direcciones públicas.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Las direcciones privadas pueden mitigar la escasez de IPv4, pero dado que los dispositivos de Internet no las enrutan, primero se las debe traducir.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La NAT se utiliza para realizar esta traducción.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 IPv6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¿NAT para IPv6</a:t>
            </a:r>
            <a:r>
              <a:rPr lang="es-ES" b="1" i="0" smtClean="0">
                <a:solidFill>
                  <a:srgbClr val="708CA1"/>
                </a:solidFill>
                <a:latin typeface="Arial"/>
              </a:rPr>
              <a:t>?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0" y="1390427"/>
            <a:ext cx="8415790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IPv6 también utiliza NAT, pero en un contexto muy diferente.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En IPv6, NAT se utiliza para proporcionar una comunicación transparente entre IPv6 e IPv4.</a:t>
            </a: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NAT64 no tiene como fin ser una solución permanente. Está diseñada para ser un mecanismo de transición.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La traducción de direcciones de red/traducción de protocolos (NAT-PT) era otro mecanismo de transición basado en NAT para IPv6, pero el IETF lo dejó en desuso.</a:t>
            </a: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Ahora se recomienda utilizar NAT64.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5650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 IPv6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¿NAT para IPv6</a:t>
            </a:r>
            <a:r>
              <a:rPr lang="es-ES" b="1" i="0" smtClean="0">
                <a:solidFill>
                  <a:srgbClr val="708CA1"/>
                </a:solidFill>
                <a:latin typeface="Arial"/>
              </a:rPr>
              <a:t>?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1050" y="1412654"/>
            <a:ext cx="752474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613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1" y="435657"/>
            <a:ext cx="857907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 IPv6</a:t>
            </a:r>
            <a: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/>
            </a:r>
            <a:b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2700" b="1" i="0" dirty="0" smtClean="0">
                <a:solidFill>
                  <a:srgbClr val="708CA1"/>
                </a:solidFill>
                <a:latin typeface="Arial"/>
              </a:rPr>
              <a:t>Resolución de problemas de NAT: comandos show</a:t>
            </a:r>
            <a:endParaRPr lang="es-ES" sz="2700" dirty="0" smtClean="0">
              <a:ea typeface="ＭＳ Ｐゴシック" pitchFamily="34" charset="-128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431138"/>
            <a:ext cx="7550727" cy="509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977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435657"/>
            <a:ext cx="8569098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>Configuración de NAT e IPv6</a:t>
            </a:r>
            <a: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  <a:t/>
            </a:r>
            <a:br>
              <a:rPr lang="es-ES" sz="1800" b="1" i="0" dirty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2700" b="1" i="0" dirty="0" smtClean="0">
                <a:solidFill>
                  <a:srgbClr val="708CA1"/>
                </a:solidFill>
                <a:latin typeface="Arial"/>
              </a:rPr>
              <a:t>Resolución de problemas de NAT: comando debug</a:t>
            </a:r>
            <a:endParaRPr lang="es-ES" sz="2700" dirty="0" smtClean="0">
              <a:ea typeface="ＭＳ Ｐゴシック" pitchFamily="34" charset="-128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4651"/>
            <a:ext cx="8572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480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Capítulo 11: Resumen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150" b="0" i="0" dirty="0" smtClean="0">
                <a:solidFill>
                  <a:srgbClr val="000000"/>
                </a:solidFill>
                <a:latin typeface="Arial"/>
              </a:rPr>
              <a:t>En este capítulo, se explicó cómo se utiliza NAT para contribuir a mitigar el agotamiento del espacio de direcciones IPv4. </a:t>
            </a:r>
            <a:endParaRPr lang="es-ES" sz="215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150" b="0" i="0" dirty="0" smtClean="0">
                <a:solidFill>
                  <a:srgbClr val="000000"/>
                </a:solidFill>
                <a:latin typeface="Arial"/>
              </a:rPr>
              <a:t>NAT conserva el espacio de direcciones públicas y reduce la sobrecarga administrativa de forma considerable al administrar las adiciones, los movimientos y las modificaciones. </a:t>
            </a:r>
            <a:endParaRPr lang="es-ES" sz="215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150" b="0" i="0" dirty="0" smtClean="0">
                <a:solidFill>
                  <a:srgbClr val="000000"/>
                </a:solidFill>
                <a:latin typeface="Arial"/>
              </a:rPr>
              <a:t>En este capítulo, se analizó la NAT para IPv4, incluido lo siguiente:</a:t>
            </a:r>
            <a:endParaRPr lang="es-ES" sz="215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150" b="0" i="0" dirty="0" smtClean="0">
                <a:solidFill>
                  <a:srgbClr val="000000"/>
                </a:solidFill>
                <a:latin typeface="Arial"/>
              </a:rPr>
              <a:t>Las características, la terminología y las operaciones generales de NAT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150" b="0" i="0" dirty="0" smtClean="0">
                <a:solidFill>
                  <a:srgbClr val="000000"/>
                </a:solidFill>
                <a:latin typeface="Arial"/>
              </a:rPr>
              <a:t>Los diferentes tipos de NAT, incluidas la NAT estática, la NAT dinámica y la NAT con sobrecarga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150" b="0" i="0" dirty="0" smtClean="0">
                <a:solidFill>
                  <a:srgbClr val="000000"/>
                </a:solidFill>
                <a:latin typeface="Arial"/>
              </a:rPr>
              <a:t>Las ventajas y las desventajas de NAT</a:t>
            </a:r>
            <a:endParaRPr lang="es-ES" sz="21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Capítulo 11: Resumen (cont.)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La configuración, la verificación y el análisis de la NAT estática, la NAT dinámica y la NAT con sobrecarga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La forma en que se puede usar el reenvío de puertos para acceder a los dispositivos internos desde Internet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La resolución de problemas de NAT mediante los comandos </a:t>
            </a:r>
            <a:r>
              <a:rPr lang="es-ES" sz="2400" b="1" i="0" smtClean="0">
                <a:solidFill>
                  <a:srgbClr val="000000"/>
                </a:solidFill>
                <a:latin typeface="Arial"/>
              </a:rPr>
              <a:t>show</a:t>
            </a: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 y </a:t>
            </a:r>
            <a:r>
              <a:rPr lang="es-ES" sz="2400" b="1" i="0" smtClean="0">
                <a:solidFill>
                  <a:srgbClr val="000000"/>
                </a:solidFill>
                <a:latin typeface="Arial"/>
              </a:rPr>
              <a:t>debug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La forma en que se utiliza NAT para IPv6 para traducir entre direcciones IPv6 y direcciones IPv4</a:t>
            </a:r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730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s-ES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Características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Espacio de direcciones IPv4 privadas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4376964"/>
            <a:ext cx="6477000" cy="198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7380" b="11648"/>
          <a:stretch>
            <a:fillRect/>
          </a:stretch>
        </p:blipFill>
        <p:spPr bwMode="auto">
          <a:xfrm>
            <a:off x="899595" y="1771650"/>
            <a:ext cx="7315782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07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Características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¿Qué es NAT?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NAT es un proceso que se utiliza para traducir direcciones de red.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El uso principal de la NAT es conservar las direcciones IPv4 públicas.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Por lo general, se implementa en los dispositivos de red fronterizos, como los firewalls o los routers.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Esto permite que las redes utilicen direcciones privadas de manera interna y que solo se las traduzca a direcciones públicas cuando sea necesario.</a:t>
            </a:r>
            <a:endParaRPr lang="es-ES" sz="20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A los dispositivos dentro de la organización se les pueden asignar direcciones privadas, y pueden operar con direcciones locales únicas.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Cuando se debe enviar tráfico a otras organizaciones o Internet o cuando se debe recibir tráfico de estas, el router de frontera traduce las direcciones a una dirección pública y globalmente única.</a:t>
            </a:r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31959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Características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¿Qué es NAT?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b="5328"/>
          <a:stretch>
            <a:fillRect/>
          </a:stretch>
        </p:blipFill>
        <p:spPr bwMode="auto">
          <a:xfrm>
            <a:off x="924316" y="1299937"/>
            <a:ext cx="6947023" cy="515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345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53651" y="3124416"/>
            <a:ext cx="4795434" cy="337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Características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Terminología de NAT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210" y="1390427"/>
            <a:ext cx="8544966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Según la terminología de NAT, la red interna es el conjunto de dispositivos que utilizan direcciones privadas. El resto de las redes son las redes externas.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NAT incluye cuatro tipos de direcciones: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Dirección local interna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Dirección global interna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Dirección local externa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Dirección global externa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871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  <a:t>Características de NAT</a:t>
            </a:r>
            <a:br>
              <a:rPr lang="es-ES" sz="1800" b="1" i="0" smtClean="0">
                <a:solidFill>
                  <a:srgbClr val="708CA1"/>
                </a:solidFill>
                <a:latin typeface="Arial"/>
                <a:ea typeface="ＭＳ Ｐゴシック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</a:rPr>
              <a:t>Terminología de NAT</a:t>
            </a:r>
            <a:endParaRPr lang="es-ES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10" y="1564595"/>
            <a:ext cx="8544966" cy="4487862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Los términos “interna” y “externa” se combinan con los términos “global” y “local” para hacer referencia a direcciones específicas.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Dirección local interna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Dirección global interna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Dirección global externa </a:t>
            </a:r>
            <a:endParaRPr lang="es-ES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Dirección local externa</a:t>
            </a:r>
            <a:endParaRPr lang="es-ES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663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16678</TotalTime>
  <Pages>28</Pages>
  <Words>2041</Words>
  <Application>Microsoft Office PowerPoint</Application>
  <PresentationFormat>On-screen Show (4:3)</PresentationFormat>
  <Paragraphs>306</Paragraphs>
  <Slides>46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PPT-TMPLT-WHT_C</vt:lpstr>
      <vt:lpstr>NetAcad-4F_PPT-WHT_060408</vt:lpstr>
      <vt:lpstr>Capítulo 11: Traducción de direcciones de red para IPv4</vt:lpstr>
      <vt:lpstr>Capítulo 11</vt:lpstr>
      <vt:lpstr>Capítulo 11: Objetivos</vt:lpstr>
      <vt:lpstr>Características de NAT Espacio de direcciones IPv4 privadas</vt:lpstr>
      <vt:lpstr>Características de NAT Espacio de direcciones IPv4 privadas</vt:lpstr>
      <vt:lpstr>Características de NAT ¿Qué es NAT?</vt:lpstr>
      <vt:lpstr>Características de NAT ¿Qué es NAT?</vt:lpstr>
      <vt:lpstr>Características de NAT Terminología de NAT</vt:lpstr>
      <vt:lpstr>Características de NAT Terminología de NAT</vt:lpstr>
      <vt:lpstr>Características de NAT Cómo funciona NAT</vt:lpstr>
      <vt:lpstr>Tipos de NAT NAT estática</vt:lpstr>
      <vt:lpstr>Tipos de NAT NAT estática</vt:lpstr>
      <vt:lpstr>Tipos de NAT NAT dinámica</vt:lpstr>
      <vt:lpstr>Tipos de NAT NAT dinámica</vt:lpstr>
      <vt:lpstr>Tipos de NAT NAT de traducción de la dirección del puerto (PAT)</vt:lpstr>
      <vt:lpstr>Tipos de NAT Comparación entre NAT y PAT</vt:lpstr>
      <vt:lpstr>Beneficios de NAT Beneficios de NAT</vt:lpstr>
      <vt:lpstr>Beneficios de NAT Desventajas de NAT</vt:lpstr>
      <vt:lpstr>Configuración de NAT estática Configuración de NAT estática</vt:lpstr>
      <vt:lpstr>Configuración de NAT estática Configuración de NAT estática</vt:lpstr>
      <vt:lpstr>Configuración de NAT estática Análisis de NAT estática</vt:lpstr>
      <vt:lpstr>Configuración de NAT estática Verificación de NAT estática</vt:lpstr>
      <vt:lpstr>Configuración de NAT estática Verificación de NAT estática</vt:lpstr>
      <vt:lpstr>Configuración de NAT dinámica Funcionamiento de NAT dinámica</vt:lpstr>
      <vt:lpstr>Configuración de NAT dinámica Configuración de NAT dinámica</vt:lpstr>
      <vt:lpstr>Configuración de NAT dinámica Análisis de NAT dinámica</vt:lpstr>
      <vt:lpstr>Configuración de NAT dinámica Análisis de NAT dinámica</vt:lpstr>
      <vt:lpstr>Configuración de NAT dinámica Verificación de NAT dinámica</vt:lpstr>
      <vt:lpstr>Configuración de NAT dinámica Verificación de NAT dinámica</vt:lpstr>
      <vt:lpstr>Configuración de la traducción de la dirección del puerto (PAT) Configuración de PAT: conjunto de direcciones</vt:lpstr>
      <vt:lpstr>Configuración de la traducción de la dirección del puerto (PAT) Configuración de PAT: dirección única</vt:lpstr>
      <vt:lpstr>Configuración de la traducción de la dirección del puerto (PAT) Análisis de PAT</vt:lpstr>
      <vt:lpstr>Configuración de la traducción de la dirección del puerto (PAT) Análisis de PAT</vt:lpstr>
      <vt:lpstr>Configuración de la traducción de la dirección del puerto (PAT) Verificación de PAT</vt:lpstr>
      <vt:lpstr>Reenvío de puertos Reenvío de puerto</vt:lpstr>
      <vt:lpstr>Reenvío de puertos Ejemplo de SOHO</vt:lpstr>
      <vt:lpstr>Reenvío de puertos Configuración de reenvío de puertos con IOS</vt:lpstr>
      <vt:lpstr>Configuración de NAT e IPv6 ¿NAT para IPv6?</vt:lpstr>
      <vt:lpstr>Configuración de NAT e IPv6 Direcciones IPv6 locales únicas </vt:lpstr>
      <vt:lpstr>Configuración de NAT e IPv6 ¿NAT para IPv6?</vt:lpstr>
      <vt:lpstr>Configuración de NAT e IPv6 ¿NAT para IPv6?</vt:lpstr>
      <vt:lpstr>Configuración de NAT e IPv6 Resolución de problemas de NAT: comandos show</vt:lpstr>
      <vt:lpstr>Configuración de NAT e IPv6 Resolución de problemas de NAT: comando debug</vt:lpstr>
      <vt:lpstr>Capítulo 11: Resumen</vt:lpstr>
      <vt:lpstr>Capítulo 11: Resumen (cont.)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caixia</cp:lastModifiedBy>
  <cp:revision>1164</cp:revision>
  <cp:lastPrinted>1999-01-27T00:54:54Z</cp:lastPrinted>
  <dcterms:created xsi:type="dcterms:W3CDTF">2006-10-23T15:07:30Z</dcterms:created>
  <dcterms:modified xsi:type="dcterms:W3CDTF">2014-04-24T09:22:23Z</dcterms:modified>
</cp:coreProperties>
</file>