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8"/>
  </p:notesMasterIdLst>
  <p:handoutMasterIdLst>
    <p:handoutMasterId r:id="rId59"/>
  </p:handoutMasterIdLst>
  <p:sldIdLst>
    <p:sldId id="500" r:id="rId3"/>
    <p:sldId id="541" r:id="rId4"/>
    <p:sldId id="782" r:id="rId5"/>
    <p:sldId id="785" r:id="rId6"/>
    <p:sldId id="786" r:id="rId7"/>
    <p:sldId id="787" r:id="rId8"/>
    <p:sldId id="788" r:id="rId9"/>
    <p:sldId id="789" r:id="rId10"/>
    <p:sldId id="790" r:id="rId11"/>
    <p:sldId id="791" r:id="rId12"/>
    <p:sldId id="792" r:id="rId13"/>
    <p:sldId id="793" r:id="rId14"/>
    <p:sldId id="794" r:id="rId15"/>
    <p:sldId id="795" r:id="rId16"/>
    <p:sldId id="796" r:id="rId17"/>
    <p:sldId id="797" r:id="rId18"/>
    <p:sldId id="798" r:id="rId19"/>
    <p:sldId id="799" r:id="rId20"/>
    <p:sldId id="800" r:id="rId21"/>
    <p:sldId id="801" r:id="rId22"/>
    <p:sldId id="802" r:id="rId23"/>
    <p:sldId id="805" r:id="rId24"/>
    <p:sldId id="803" r:id="rId25"/>
    <p:sldId id="804" r:id="rId26"/>
    <p:sldId id="806" r:id="rId27"/>
    <p:sldId id="807" r:id="rId28"/>
    <p:sldId id="808" r:id="rId29"/>
    <p:sldId id="809" r:id="rId30"/>
    <p:sldId id="811" r:id="rId31"/>
    <p:sldId id="810" r:id="rId32"/>
    <p:sldId id="812" r:id="rId33"/>
    <p:sldId id="813" r:id="rId34"/>
    <p:sldId id="814" r:id="rId35"/>
    <p:sldId id="815" r:id="rId36"/>
    <p:sldId id="816" r:id="rId37"/>
    <p:sldId id="817" r:id="rId38"/>
    <p:sldId id="818" r:id="rId39"/>
    <p:sldId id="819" r:id="rId40"/>
    <p:sldId id="820" r:id="rId41"/>
    <p:sldId id="821" r:id="rId42"/>
    <p:sldId id="822" r:id="rId43"/>
    <p:sldId id="825" r:id="rId44"/>
    <p:sldId id="823" r:id="rId45"/>
    <p:sldId id="824" r:id="rId46"/>
    <p:sldId id="826" r:id="rId47"/>
    <p:sldId id="827" r:id="rId48"/>
    <p:sldId id="828" r:id="rId49"/>
    <p:sldId id="829" r:id="rId50"/>
    <p:sldId id="830" r:id="rId51"/>
    <p:sldId id="831" r:id="rId52"/>
    <p:sldId id="832" r:id="rId53"/>
    <p:sldId id="833" r:id="rId54"/>
    <p:sldId id="834" r:id="rId55"/>
    <p:sldId id="783" r:id="rId56"/>
    <p:sldId id="681" r:id="rId5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49" autoAdjust="0"/>
    <p:restoredTop sz="84834" autoAdjust="0"/>
  </p:normalViewPr>
  <p:slideViewPr>
    <p:cSldViewPr snapToGrid="0">
      <p:cViewPr>
        <p:scale>
          <a:sx n="75" d="100"/>
          <a:sy n="75" d="100"/>
        </p:scale>
        <p:origin x="-1164" y="-462"/>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2022" y="-84"/>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BCC1ECAD-6CE1-4897-9CEF-F2ECC9BEA19E}"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p14="http://schemas.microsoft.com/office/powerpoint/2010/main" xmlns=""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2: Introducción a redes conmutadas</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0" indent="0" algn="l" defTabSz="1020745">
              <a:buNone/>
            </a:pPr>
            <a:r>
              <a:rPr lang="es-ES" sz="1200" b="1" i="0" noProof="0" dirty="0" smtClean="0">
                <a:solidFill>
                  <a:srgbClr val="000000"/>
                </a:solidFill>
                <a:latin typeface="Arial"/>
                <a:ea typeface="+mn-ea"/>
                <a:cs typeface="+mn-cs"/>
              </a:rPr>
              <a:t>2.1.1.4 </a:t>
            </a:r>
            <a:r>
              <a:rPr lang="es-ES" sz="1200" b="1" i="0" kern="1200" noProof="0" dirty="0" smtClean="0">
                <a:solidFill>
                  <a:srgbClr val="000000"/>
                </a:solidFill>
                <a:effectLst/>
                <a:latin typeface="Arial"/>
                <a:ea typeface="+mn-ea"/>
                <a:cs typeface="+mn-cs"/>
              </a:rPr>
              <a:t>Preparación para la administración básica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indent="0" algn="l" defTabSz="1020745">
              <a:buNone/>
            </a:pPr>
            <a:r>
              <a:rPr lang="es-ES" sz="1200" b="1" i="0" noProof="0" dirty="0" smtClean="0">
                <a:solidFill>
                  <a:srgbClr val="000000"/>
                </a:solidFill>
                <a:latin typeface="Arial"/>
                <a:ea typeface="+mn-ea"/>
                <a:cs typeface="+mn-cs"/>
              </a:rPr>
              <a:t>2.1.2.1 </a:t>
            </a:r>
            <a:r>
              <a:rPr lang="es-ES" sz="1200" b="1" i="0" kern="1200" noProof="0" dirty="0" smtClean="0">
                <a:solidFill>
                  <a:srgbClr val="000000"/>
                </a:solidFill>
                <a:effectLst/>
                <a:latin typeface="Arial"/>
                <a:ea typeface="+mn-ea"/>
                <a:cs typeface="+mn-cs"/>
              </a:rPr>
              <a:t>Comunicación dúplex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2.1.2.2 </a:t>
            </a:r>
            <a:r>
              <a:rPr lang="es-ES" sz="1200" b="1" i="0" kern="1200" noProof="0" dirty="0" smtClean="0">
                <a:solidFill>
                  <a:srgbClr val="000000"/>
                </a:solidFill>
                <a:effectLst/>
                <a:latin typeface="Arial"/>
                <a:ea typeface="+mn-ea"/>
                <a:cs typeface="+mn-cs"/>
              </a:rPr>
              <a:t>Configuración de puertos de </a:t>
            </a:r>
            <a:r>
              <a:rPr lang="es-ES" sz="1200" b="1" i="0" kern="1200" noProof="0" dirty="0" err="1" smtClean="0">
                <a:solidFill>
                  <a:srgbClr val="000000"/>
                </a:solidFill>
                <a:effectLst/>
                <a:latin typeface="Arial"/>
                <a:ea typeface="+mn-ea"/>
                <a:cs typeface="+mn-cs"/>
              </a:rPr>
              <a:t>switch</a:t>
            </a:r>
            <a:r>
              <a:rPr lang="es-ES" sz="1200" b="1" i="0" kern="1200" noProof="0" dirty="0" smtClean="0">
                <a:solidFill>
                  <a:srgbClr val="000000"/>
                </a:solidFill>
                <a:effectLst/>
                <a:latin typeface="Arial"/>
                <a:ea typeface="+mn-ea"/>
                <a:cs typeface="+mn-cs"/>
              </a:rPr>
              <a:t> en la capa física</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2.1.2.3 </a:t>
            </a:r>
            <a:r>
              <a:rPr lang="es-ES" sz="1200" b="1" i="0" kern="1200" noProof="0" dirty="0" smtClean="0">
                <a:solidFill>
                  <a:srgbClr val="000000"/>
                </a:solidFill>
                <a:effectLst/>
                <a:latin typeface="Arial"/>
                <a:ea typeface="+mn-ea"/>
                <a:cs typeface="+mn-cs"/>
              </a:rPr>
              <a:t>Característica automática de MDIX</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2.1.2.4 </a:t>
            </a:r>
            <a:r>
              <a:rPr lang="es-ES" sz="1200" b="1" i="0" kern="1200" noProof="0" dirty="0" smtClean="0">
                <a:solidFill>
                  <a:srgbClr val="000000"/>
                </a:solidFill>
                <a:effectLst/>
                <a:latin typeface="Arial"/>
                <a:ea typeface="+mn-ea"/>
                <a:cs typeface="+mn-cs"/>
              </a:rPr>
              <a:t>Verificación de la configuración de puertos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2.1.2.5 </a:t>
            </a:r>
            <a:r>
              <a:rPr lang="es-ES" sz="1200" b="1" i="0" kern="1200" noProof="0" dirty="0" smtClean="0">
                <a:solidFill>
                  <a:srgbClr val="000000"/>
                </a:solidFill>
                <a:effectLst/>
                <a:latin typeface="Arial"/>
                <a:ea typeface="+mn-ea"/>
                <a:cs typeface="+mn-cs"/>
              </a:rPr>
              <a:t>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2.1.2.5 </a:t>
            </a:r>
            <a:r>
              <a:rPr lang="es-ES" sz="1200" b="1" i="0" kern="1200" noProof="0" dirty="0" smtClean="0">
                <a:solidFill>
                  <a:srgbClr val="000000"/>
                </a:solidFill>
                <a:effectLst/>
                <a:latin typeface="Arial"/>
                <a:ea typeface="+mn-ea"/>
                <a:cs typeface="+mn-cs"/>
              </a:rPr>
              <a:t>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2.1.2.6 </a:t>
            </a:r>
            <a:r>
              <a:rPr lang="es-ES" sz="1200" b="1" i="0" kern="1200" noProof="0" dirty="0" smtClean="0">
                <a:solidFill>
                  <a:srgbClr val="000000"/>
                </a:solidFill>
                <a:effectLst/>
                <a:latin typeface="Arial"/>
                <a:ea typeface="+mn-ea"/>
                <a:cs typeface="+mn-cs"/>
              </a:rPr>
              <a:t>Resolución de 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2</a:t>
            </a:r>
            <a:endParaRPr lang="es-ES" b="1" noProof="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Configuración de puertos de un </a:t>
            </a:r>
            <a:r>
              <a:rPr lang="es-ES" sz="1200" b="1" i="0" noProof="0" dirty="0" err="1" smtClean="0">
                <a:solidFill>
                  <a:srgbClr val="000000"/>
                </a:solidFill>
                <a:latin typeface="Arial"/>
                <a:ea typeface="+mn-ea"/>
                <a:cs typeface="+mn-cs"/>
              </a:rPr>
              <a:t>switch</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2.1.2.6 </a:t>
            </a:r>
            <a:r>
              <a:rPr lang="es-ES" sz="1200" b="1" i="0" kern="1200" noProof="0" dirty="0" smtClean="0">
                <a:solidFill>
                  <a:srgbClr val="000000"/>
                </a:solidFill>
                <a:effectLst/>
                <a:latin typeface="Arial"/>
                <a:ea typeface="+mn-ea"/>
                <a:cs typeface="+mn-cs"/>
              </a:rPr>
              <a:t>Resolución de problemas de la capa de acceso a la red</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2.2.1.1 </a:t>
            </a:r>
            <a:r>
              <a:rPr lang="es-ES" sz="1200" b="1" i="0" kern="1200" noProof="0" dirty="0" smtClean="0">
                <a:solidFill>
                  <a:srgbClr val="000000"/>
                </a:solidFill>
                <a:effectLst/>
                <a:latin typeface="Arial"/>
                <a:ea typeface="+mn-ea"/>
                <a:cs typeface="+mn-cs"/>
              </a:rPr>
              <a:t>Funcionamiento de SSH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2.2.1.1 </a:t>
            </a:r>
            <a:r>
              <a:rPr lang="es-ES" sz="1200" b="1" i="0" kern="1200" noProof="0" dirty="0" smtClean="0">
                <a:solidFill>
                  <a:srgbClr val="000000"/>
                </a:solidFill>
                <a:effectLst/>
                <a:latin typeface="Arial"/>
                <a:ea typeface="+mn-ea"/>
                <a:cs typeface="+mn-cs"/>
              </a:rPr>
              <a:t>Funcionamiento de SSH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2.2.1.2 Configuración</a:t>
            </a:r>
            <a:r>
              <a:rPr lang="es-ES" sz="1200" b="1" i="0" kern="1200" noProof="0" dirty="0" smtClean="0">
                <a:solidFill>
                  <a:srgbClr val="000000"/>
                </a:solidFill>
                <a:effectLst/>
                <a:latin typeface="Arial"/>
                <a:ea typeface="+mn-ea"/>
                <a:cs typeface="+mn-cs"/>
              </a:rPr>
              <a:t> de SSH</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2.2.1</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Acceso remoto seguro</a:t>
            </a:r>
          </a:p>
          <a:p>
            <a:pPr marL="0" marR="0" indent="0"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2.2.1.2 Verificación de </a:t>
            </a:r>
            <a:r>
              <a:rPr lang="es-ES" sz="1200" b="1" i="0" kern="1200" noProof="0" dirty="0" smtClean="0">
                <a:solidFill>
                  <a:srgbClr val="000000"/>
                </a:solidFill>
                <a:effectLst/>
                <a:latin typeface="Arial"/>
                <a:ea typeface="+mn-ea"/>
                <a:cs typeface="+mn-cs"/>
              </a:rPr>
              <a:t>SSH</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2.2.2.1 </a:t>
            </a:r>
            <a:r>
              <a:rPr lang="es-ES" sz="1200" b="1" i="0" kern="1200" noProof="0" dirty="0" smtClean="0">
                <a:solidFill>
                  <a:srgbClr val="000000"/>
                </a:solidFill>
                <a:effectLst/>
                <a:latin typeface="Arial"/>
                <a:ea typeface="+mn-ea"/>
                <a:cs typeface="+mn-cs"/>
              </a:rPr>
              <a:t>Ataques de seguridad frecuentes: saturación de direcciones MAC</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suplantación de identidad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2.</a:t>
            </a: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suplantación de identidad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CDP</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2.2.2.4</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Telnet</a:t>
            </a:r>
            <a:r>
              <a:rPr lang="es-ES" sz="1200" b="1" i="0" noProof="0" dirty="0" smtClean="0">
                <a:solidFill>
                  <a:srgbClr val="000000"/>
                </a:solidFill>
                <a:latin typeface="Arial"/>
                <a:ea typeface="+mn-ea"/>
                <a:cs typeface="+mn-cs"/>
              </a:rPr>
              <a:t> </a:t>
            </a:r>
            <a:endParaRPr lang="es-ES" sz="1200" b="1" i="0" noProof="0" dirty="0">
              <a:solidFill>
                <a:srgbClr val="000000"/>
              </a:solidFill>
              <a:latin typeface="Arial"/>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2.2.2</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Cuestiones de seguridad</a:t>
            </a:r>
            <a:r>
              <a:rPr lang="es-ES" sz="1200" b="1" i="0" baseline="0" noProof="0" dirty="0" smtClean="0">
                <a:solidFill>
                  <a:srgbClr val="000000"/>
                </a:solidFill>
                <a:latin typeface="Arial"/>
                <a:ea typeface="+mn-ea"/>
                <a:cs typeface="+mn-cs"/>
              </a:rPr>
              <a:t> en redes LAN</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2.2.2.4</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Ataques de seguridad frecuentes: aprovechamiento de Telnet</a:t>
            </a:r>
            <a:r>
              <a:rPr lang="es-ES" sz="1200" b="1" i="0" noProof="0" dirty="0" smtClean="0">
                <a:solidFill>
                  <a:srgbClr val="000000"/>
                </a:solidFill>
                <a:latin typeface="Arial"/>
                <a:ea typeface="+mn-ea"/>
                <a:cs typeface="+mn-cs"/>
              </a:rPr>
              <a:t> </a:t>
            </a:r>
            <a:endParaRPr lang="es-ES" sz="1200" b="1" i="0" noProof="0" dirty="0">
              <a:solidFill>
                <a:srgbClr val="000000"/>
              </a:solidFill>
              <a:latin typeface="Arial"/>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2.2.3.1</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10 prácticas recomendadas</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2.2.3.2</a:t>
            </a:r>
            <a:r>
              <a:rPr lang="es-ES" sz="1200" b="1" i="0" kern="1200" noProof="0" dirty="0" smtClean="0">
                <a:solidFill>
                  <a:srgbClr val="000000"/>
                </a:solidFill>
                <a:effectLst/>
                <a:latin typeface="Arial"/>
                <a:ea typeface="+mn-ea"/>
                <a:cs typeface="+mn-cs"/>
              </a:rPr>
              <a:t> Herramientas de </a:t>
            </a:r>
            <a:r>
              <a:rPr lang="es-ES" sz="1200" b="1" i="0" kern="1200" baseline="0" noProof="0" dirty="0" smtClean="0">
                <a:solidFill>
                  <a:srgbClr val="000000"/>
                </a:solidFill>
                <a:effectLst/>
                <a:latin typeface="Arial"/>
                <a:ea typeface="+mn-ea"/>
                <a:cs typeface="+mn-cs"/>
              </a:rPr>
              <a:t>seguridad de red: opciones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Herramientas</a:t>
            </a:r>
            <a:r>
              <a:rPr lang="es-ES" sz="1200" b="1" i="0" kern="1200" baseline="0" noProof="0" dirty="0" smtClean="0">
                <a:solidFill>
                  <a:srgbClr val="000000"/>
                </a:solidFill>
                <a:effectLst/>
                <a:latin typeface="Arial"/>
                <a:ea typeface="+mn-ea"/>
                <a:cs typeface="+mn-cs"/>
              </a:rPr>
              <a:t> de seguridad de red: auditorías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Prácticas recomendadas de seguridad</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2.2.3.3</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Herramientas</a:t>
            </a:r>
            <a:r>
              <a:rPr lang="es-ES" sz="1200" b="1" i="0" kern="1200" baseline="0" noProof="0" dirty="0" smtClean="0">
                <a:solidFill>
                  <a:srgbClr val="000000"/>
                </a:solidFill>
                <a:effectLst/>
                <a:latin typeface="Arial"/>
                <a:ea typeface="+mn-ea"/>
                <a:cs typeface="+mn-cs"/>
              </a:rPr>
              <a:t> de seguridad de red: auditorías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2.2.4.1</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Seguridad de puertos sin utilizar</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2.2.4.2</a:t>
            </a:r>
            <a:r>
              <a:rPr lang="es-ES" sz="1200" b="1" i="0" baseline="0" noProof="0" dirty="0" smtClean="0">
                <a:solidFill>
                  <a:srgbClr val="000000"/>
                </a:solidFill>
                <a:latin typeface="Arial"/>
                <a:ea typeface="+mn-ea"/>
                <a:cs typeface="+mn-cs"/>
              </a:rPr>
              <a:t> </a:t>
            </a:r>
            <a:r>
              <a:rPr lang="es-ES" sz="1200" b="1" i="0" kern="1200" noProof="0" dirty="0" smtClean="0">
                <a:solidFill>
                  <a:srgbClr val="000000"/>
                </a:solidFill>
                <a:effectLst/>
                <a:latin typeface="Arial"/>
                <a:ea typeface="+mn-ea"/>
                <a:cs typeface="+mn-cs"/>
              </a:rPr>
              <a:t>Detección de DHCP</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 </a:t>
            </a:r>
            <a:r>
              <a:rPr lang="es-ES" sz="1200" b="1" i="0" baseline="0" noProof="0" dirty="0" smtClean="0">
                <a:solidFill>
                  <a:srgbClr val="000000"/>
                </a:solidFill>
                <a:latin typeface="Arial"/>
                <a:ea typeface="+mn-ea"/>
                <a:cs typeface="+mn-cs"/>
              </a:rPr>
              <a:t>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2.1.1.1 </a:t>
            </a:r>
            <a:r>
              <a:rPr lang="es-ES" sz="1200" b="1" i="0" kern="1200" noProof="0" dirty="0" smtClean="0">
                <a:solidFill>
                  <a:srgbClr val="000000"/>
                </a:solidFill>
                <a:effectLst/>
                <a:latin typeface="Arial"/>
                <a:ea typeface="+mn-ea"/>
                <a:cs typeface="+mn-cs"/>
              </a:rPr>
              <a:t>Secuencia de arranque de un </a:t>
            </a:r>
            <a:r>
              <a:rPr lang="es-ES" sz="1200" b="1" i="0" kern="1200" noProof="0" dirty="0" err="1" smtClean="0">
                <a:solidFill>
                  <a:srgbClr val="000000"/>
                </a:solidFill>
                <a:effectLst/>
                <a:latin typeface="Arial"/>
                <a:ea typeface="+mn-ea"/>
                <a:cs typeface="+mn-cs"/>
              </a:rPr>
              <a:t>switch</a:t>
            </a:r>
            <a:endParaRPr lang="es-ES" sz="1200" b="1" i="0" kern="1200" noProof="0" dirty="0" smtClean="0">
              <a:solidFill>
                <a:srgbClr val="000000"/>
              </a:solidFill>
              <a:effectLst/>
              <a:latin typeface="Arial"/>
              <a:ea typeface="+mn-ea"/>
              <a:cs typeface="+mn-cs"/>
            </a:endParaRPr>
          </a:p>
          <a:p>
            <a:pPr marL="112746" indent="-112746" algn="l" defTabSz="1020745">
              <a:buNone/>
            </a:pP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2.2.4.3</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funcionamiento</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modos de violación de seguridad</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2.2.4.5</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configuración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2.2.4.6</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verificación</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2.1.1.1 </a:t>
            </a:r>
            <a:r>
              <a:rPr lang="es-ES" sz="1200" b="1" i="0" kern="1200" noProof="0" dirty="0" smtClean="0">
                <a:solidFill>
                  <a:srgbClr val="000000"/>
                </a:solidFill>
                <a:effectLst/>
                <a:latin typeface="Arial"/>
                <a:ea typeface="+mn-ea"/>
                <a:cs typeface="+mn-cs"/>
              </a:rPr>
              <a:t>Secuencia de arranque de un </a:t>
            </a:r>
            <a:r>
              <a:rPr lang="es-ES" sz="1200" b="1" i="0" kern="1200" noProof="0" dirty="0" err="1" smtClean="0">
                <a:solidFill>
                  <a:srgbClr val="000000"/>
                </a:solidFill>
                <a:effectLst/>
                <a:latin typeface="Arial"/>
                <a:ea typeface="+mn-ea"/>
                <a:cs typeface="+mn-cs"/>
              </a:rPr>
              <a:t>switch</a:t>
            </a:r>
            <a:endParaRPr lang="es-ES" sz="1200" b="1" i="0" kern="1200" noProof="0" dirty="0" smtClean="0">
              <a:solidFill>
                <a:srgbClr val="000000"/>
              </a:solidFill>
              <a:effectLst/>
              <a:latin typeface="Arial"/>
              <a:ea typeface="+mn-ea"/>
              <a:cs typeface="+mn-cs"/>
            </a:endParaRPr>
          </a:p>
          <a:p>
            <a:pPr marL="112746" indent="-112746" algn="l" defTabSz="1020745">
              <a:buNone/>
            </a:pP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Nota: </a:t>
            </a:r>
            <a:r>
              <a:rPr lang="es-ES" sz="1200" b="0" i="0" noProof="0" dirty="0" smtClean="0">
                <a:solidFill>
                  <a:srgbClr val="000000"/>
                </a:solidFill>
                <a:latin typeface="Arial"/>
                <a:ea typeface="+mn-ea"/>
                <a:cs typeface="+mn-cs"/>
              </a:rPr>
              <a:t>la variable de entorno BOOT se establece con el comando </a:t>
            </a:r>
            <a:r>
              <a:rPr lang="es-ES" sz="1200" b="1" i="0" noProof="0" dirty="0" err="1" smtClean="0">
                <a:solidFill>
                  <a:srgbClr val="000000"/>
                </a:solidFill>
                <a:latin typeface="Arial"/>
                <a:ea typeface="+mn-ea"/>
                <a:cs typeface="+mn-cs"/>
              </a:rPr>
              <a:t>boot</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system</a:t>
            </a:r>
            <a:r>
              <a:rPr lang="es-ES" sz="1200" b="0" i="0" noProof="0" dirty="0" smtClean="0">
                <a:solidFill>
                  <a:srgbClr val="000000"/>
                </a:solidFill>
                <a:latin typeface="Arial"/>
                <a:ea typeface="+mn-ea"/>
                <a:cs typeface="+mn-cs"/>
              </a:rPr>
              <a:t> del modo de configuración global. Utilice el comando </a:t>
            </a:r>
            <a:r>
              <a:rPr lang="es-ES" sz="1200" b="1" i="0" noProof="0" dirty="0" smtClean="0">
                <a:solidFill>
                  <a:srgbClr val="000000"/>
                </a:solidFill>
                <a:latin typeface="Arial"/>
                <a:ea typeface="+mn-ea"/>
                <a:cs typeface="+mn-cs"/>
              </a:rPr>
              <a:t>show </a:t>
            </a:r>
            <a:r>
              <a:rPr lang="es-ES" sz="1200" b="1" i="0" noProof="0" dirty="0" err="1" smtClean="0">
                <a:solidFill>
                  <a:srgbClr val="000000"/>
                </a:solidFill>
                <a:latin typeface="Arial"/>
                <a:ea typeface="+mn-ea"/>
                <a:cs typeface="+mn-cs"/>
              </a:rPr>
              <a:t>bootvar</a:t>
            </a:r>
            <a:r>
              <a:rPr lang="es-ES" sz="1200" b="1" i="0" noProof="0" dirty="0" smtClean="0">
                <a:solidFill>
                  <a:srgbClr val="000000"/>
                </a:solidFill>
                <a:latin typeface="Arial"/>
                <a:ea typeface="+mn-ea"/>
                <a:cs typeface="+mn-cs"/>
              </a:rPr>
              <a:t> </a:t>
            </a:r>
            <a:r>
              <a:rPr lang="es-ES" sz="1200" b="0" i="0" noProof="0" dirty="0" smtClean="0">
                <a:solidFill>
                  <a:srgbClr val="000000"/>
                </a:solidFill>
                <a:latin typeface="Arial"/>
                <a:ea typeface="+mn-ea"/>
                <a:cs typeface="+mn-cs"/>
              </a:rPr>
              <a:t>para ver la configuración actual del archivo de arranque de IOS.</a:t>
            </a:r>
          </a:p>
          <a:p>
            <a:pPr marL="112746" indent="-112746" algn="l" defTabSz="1020745">
              <a:buNone/>
            </a:pP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2.2.4.7</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Puertos en estado de inhabilitación por</a:t>
            </a:r>
            <a:r>
              <a:rPr lang="es-ES" sz="1200" b="1" i="0" baseline="0" noProof="0" dirty="0" smtClean="0">
                <a:solidFill>
                  <a:srgbClr val="000000"/>
                </a:solidFill>
                <a:latin typeface="Arial"/>
                <a:ea typeface="+mn-ea"/>
                <a:cs typeface="+mn-cs"/>
              </a:rPr>
              <a:t> errores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b="1" noProof="0" dirty="0" smtClean="0"/>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sz="1200" b="1" i="0" kern="1200" noProof="0" dirty="0" smtClean="0">
              <a:solidFill>
                <a:schemeClr val="tx1"/>
              </a:solidFill>
              <a:effectLst/>
              <a:latin typeface="Arial" charset="0"/>
              <a:ea typeface="+mn-ea"/>
              <a:cs typeface="+mn-cs"/>
            </a:endParaRPr>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2.2 Seguridad de </a:t>
            </a:r>
            <a:r>
              <a:rPr lang="es-ES" sz="1200" b="1" i="0" noProof="0" dirty="0" err="1" smtClean="0">
                <a:solidFill>
                  <a:srgbClr val="000000"/>
                </a:solidFill>
                <a:latin typeface="Arial"/>
                <a:ea typeface="+mn-ea"/>
                <a:cs typeface="+mn-cs"/>
              </a:rPr>
              <a:t>switches</a:t>
            </a:r>
            <a:r>
              <a:rPr lang="es-ES" sz="1200" b="1" i="0" noProof="0" dirty="0" smtClean="0">
                <a:solidFill>
                  <a:srgbClr val="000000"/>
                </a:solidFill>
                <a:latin typeface="Arial"/>
                <a:ea typeface="+mn-ea"/>
                <a:cs typeface="+mn-cs"/>
              </a:rPr>
              <a:t>: </a:t>
            </a:r>
            <a:r>
              <a:rPr lang="es-ES" sz="1200" b="1" i="0" baseline="0" noProof="0" dirty="0" smtClean="0">
                <a:solidFill>
                  <a:srgbClr val="000000"/>
                </a:solidFill>
                <a:latin typeface="Arial"/>
                <a:ea typeface="+mn-ea"/>
                <a:cs typeface="+mn-cs"/>
              </a:rPr>
              <a:t>administración e implementación</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2.2.4</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Seguridad de puertos de </a:t>
            </a:r>
            <a:r>
              <a:rPr lang="es-ES" sz="1200" b="1" i="0" noProof="0" dirty="0" err="1" smtClean="0">
                <a:solidFill>
                  <a:srgbClr val="000000"/>
                </a:solidFill>
                <a:latin typeface="Arial"/>
                <a:ea typeface="+mn-ea"/>
                <a:cs typeface="+mn-cs"/>
              </a:rPr>
              <a:t>switch</a:t>
            </a:r>
            <a:endParaRPr lang="es-ES" b="1" baseline="0"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2.2.4.8</a:t>
            </a:r>
            <a:r>
              <a:rPr lang="es-ES" sz="1200" b="1" i="0" baseline="0" noProof="0" dirty="0" smtClean="0">
                <a:solidFill>
                  <a:srgbClr val="000000"/>
                </a:solidFill>
                <a:latin typeface="Arial"/>
                <a:ea typeface="+mn-ea"/>
                <a:cs typeface="+mn-cs"/>
              </a:rPr>
              <a:t> </a:t>
            </a:r>
            <a:r>
              <a:rPr lang="es-ES" sz="1200" b="1" i="0" noProof="0" dirty="0" smtClean="0">
                <a:solidFill>
                  <a:srgbClr val="000000"/>
                </a:solidFill>
                <a:latin typeface="Arial"/>
                <a:ea typeface="+mn-ea"/>
                <a:cs typeface="+mn-cs"/>
              </a:rPr>
              <a:t>Protocolo de tiempo de red (NTP)</a:t>
            </a:r>
          </a:p>
          <a:p>
            <a:pPr marL="112746" marR="0" indent="-112746" algn="l" defTabSz="1020745">
              <a:lnSpc>
                <a:spcPct val="90000"/>
              </a:lnSpc>
              <a:spcBef>
                <a:spcPct val="50000"/>
              </a:spcBef>
              <a:spcAft>
                <a:spcPct val="0"/>
              </a:spcAft>
              <a:buNone/>
              <a:tabLst/>
            </a:pPr>
            <a:endParaRPr lang="es-ES" sz="1200" b="1" i="0" kern="1200" noProof="0" dirty="0" smtClean="0">
              <a:solidFill>
                <a:schemeClr val="tx1"/>
              </a:solidFill>
              <a:effectLst/>
              <a:latin typeface="Arial" charset="0"/>
              <a:ea typeface="+mn-ea"/>
              <a:cs typeface="+mn-cs"/>
            </a:endParaRPr>
          </a:p>
          <a:p>
            <a:pPr marL="112746" marR="0" indent="-112746"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Para obtener más información, visite:</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http://tools.ietf.org/html/rfc5905</a:t>
            </a:r>
          </a:p>
          <a:p>
            <a:pPr marL="112746" marR="0" indent="-112746" algn="l" defTabSz="1020745">
              <a:lnSpc>
                <a:spcPct val="90000"/>
              </a:lnSpc>
              <a:spcBef>
                <a:spcPct val="50000"/>
              </a:spcBef>
              <a:spcAft>
                <a:spcPct val="0"/>
              </a:spcAft>
              <a:buNone/>
              <a:tabLst/>
            </a:pPr>
            <a:r>
              <a:rPr lang="es-ES" sz="1200" b="0" i="0" noProof="0" dirty="0" smtClean="0">
                <a:solidFill>
                  <a:srgbClr val="000000"/>
                </a:solidFill>
                <a:latin typeface="Arial"/>
                <a:ea typeface="+mn-ea"/>
                <a:cs typeface="+mn-cs"/>
              </a:rPr>
              <a:t>http://en.wikipedia.org/wiki/Network_Time_Protocol</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54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2: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2.1.1.2 </a:t>
            </a:r>
            <a:r>
              <a:rPr lang="es-ES" sz="1200" b="1" i="0" kern="1200" noProof="0" dirty="0" smtClean="0">
                <a:solidFill>
                  <a:srgbClr val="000000"/>
                </a:solidFill>
                <a:effectLst/>
                <a:latin typeface="Arial"/>
                <a:ea typeface="+mn-ea"/>
                <a:cs typeface="+mn-cs"/>
              </a:rPr>
              <a:t>Recuperación</a:t>
            </a:r>
            <a:r>
              <a:rPr lang="es-ES" sz="1200" b="1" i="0" kern="1200" baseline="0" noProof="0" dirty="0" smtClean="0">
                <a:solidFill>
                  <a:srgbClr val="000000"/>
                </a:solidFill>
                <a:effectLst/>
                <a:latin typeface="Arial"/>
                <a:ea typeface="+mn-ea"/>
                <a:cs typeface="+mn-cs"/>
              </a:rPr>
              <a:t> tras un bloqueo del sistema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2.1.1.3 </a:t>
            </a:r>
            <a:r>
              <a:rPr lang="es-ES" sz="1200" b="1" i="0" kern="1200" noProof="0" dirty="0" smtClean="0">
                <a:solidFill>
                  <a:srgbClr val="000000"/>
                </a:solidFill>
                <a:effectLst/>
                <a:latin typeface="Arial"/>
                <a:ea typeface="+mn-ea"/>
                <a:cs typeface="+mn-cs"/>
              </a:rPr>
              <a:t>Indicadores LED de los </a:t>
            </a:r>
            <a:r>
              <a:rPr lang="es-ES" sz="1200" b="1" i="0" kern="1200" noProof="0" dirty="0" err="1" smtClean="0">
                <a:solidFill>
                  <a:srgbClr val="000000"/>
                </a:solidFill>
                <a:effectLst/>
                <a:latin typeface="Arial"/>
                <a:ea typeface="+mn-ea"/>
                <a:cs typeface="+mn-cs"/>
              </a:rPr>
              <a:t>switches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2.1.1.3 </a:t>
            </a:r>
            <a:r>
              <a:rPr lang="es-ES" sz="1200" b="1" i="0" kern="1200" noProof="0" dirty="0" smtClean="0">
                <a:solidFill>
                  <a:srgbClr val="000000"/>
                </a:solidFill>
                <a:effectLst/>
                <a:latin typeface="Arial"/>
                <a:ea typeface="+mn-ea"/>
                <a:cs typeface="+mn-cs"/>
              </a:rPr>
              <a:t>Indicadores LED de los </a:t>
            </a:r>
            <a:r>
              <a:rPr lang="es-ES" sz="1200" b="1" i="0" kern="1200" noProof="0" dirty="0" err="1" smtClean="0">
                <a:solidFill>
                  <a:srgbClr val="000000"/>
                </a:solidFill>
                <a:effectLst/>
                <a:latin typeface="Arial"/>
                <a:ea typeface="+mn-ea"/>
                <a:cs typeface="+mn-cs"/>
              </a:rPr>
              <a:t>switches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2.1 Configuración</a:t>
            </a:r>
            <a:r>
              <a:rPr lang="es-ES" sz="1200" b="1" i="0" baseline="0" noProof="0" dirty="0" smtClean="0">
                <a:solidFill>
                  <a:srgbClr val="000000"/>
                </a:solidFill>
                <a:latin typeface="Arial"/>
                <a:ea typeface="+mn-ea"/>
                <a:cs typeface="+mn-cs"/>
              </a:rPr>
              <a:t> básica de un </a:t>
            </a:r>
            <a:r>
              <a:rPr lang="es-ES" sz="1200" b="1" i="0" baseline="0" noProof="0" dirty="0" err="1" smtClean="0">
                <a:solidFill>
                  <a:srgbClr val="000000"/>
                </a:solidFill>
                <a:latin typeface="Arial"/>
                <a:ea typeface="+mn-ea"/>
                <a:cs typeface="+mn-cs"/>
              </a:rPr>
              <a:t>switch</a:t>
            </a:r>
            <a:endParaRPr lang="es-ES" b="1" noProof="0" dirty="0" smtClean="0"/>
          </a:p>
          <a:p>
            <a:pPr marL="112746" indent="-112746" algn="l" defTabSz="1020745">
              <a:buNone/>
            </a:pPr>
            <a:r>
              <a:rPr lang="es-ES" sz="1200" b="1" i="0" noProof="0" dirty="0" smtClean="0">
                <a:solidFill>
                  <a:srgbClr val="000000"/>
                </a:solidFill>
                <a:latin typeface="Arial"/>
                <a:ea typeface="+mn-ea"/>
                <a:cs typeface="+mn-cs"/>
              </a:rPr>
              <a:t>2.1.1 Configuración de parámetros </a:t>
            </a:r>
            <a:r>
              <a:rPr lang="es-ES" sz="1200" b="1" i="0" noProof="0" dirty="0" err="1" smtClean="0">
                <a:solidFill>
                  <a:srgbClr val="000000"/>
                </a:solidFill>
                <a:latin typeface="Arial"/>
                <a:ea typeface="+mn-ea"/>
                <a:cs typeface="+mn-cs"/>
              </a:rPr>
              <a:t>iniciales</a:t>
            </a:r>
            <a:r>
              <a:rPr lang="es-ES" sz="1200" b="1" i="0" noProof="0" dirty="0" smtClean="0">
                <a:solidFill>
                  <a:srgbClr val="000000"/>
                </a:solidFill>
                <a:latin typeface="Arial"/>
                <a:ea typeface="+mn-ea"/>
                <a:cs typeface="+mn-cs"/>
              </a:rPr>
              <a:t> de un </a:t>
            </a:r>
            <a:r>
              <a:rPr lang="es-ES" sz="1200" b="1" i="0" noProof="0" dirty="0" err="1" smtClean="0">
                <a:solidFill>
                  <a:srgbClr val="000000"/>
                </a:solidFill>
                <a:latin typeface="Arial"/>
                <a:ea typeface="+mn-ea"/>
                <a:cs typeface="+mn-cs"/>
              </a:rPr>
              <a:t>switch</a:t>
            </a:r>
            <a:endParaRPr lang="es-ES" b="1" noProof="0" dirty="0" smtClean="0"/>
          </a:p>
          <a:p>
            <a:pPr marL="0" indent="0" algn="l" defTabSz="1020745">
              <a:buNone/>
            </a:pPr>
            <a:r>
              <a:rPr lang="es-ES" sz="1200" b="1" i="0" noProof="0" dirty="0" smtClean="0">
                <a:solidFill>
                  <a:srgbClr val="000000"/>
                </a:solidFill>
                <a:latin typeface="Arial"/>
                <a:ea typeface="+mn-ea"/>
                <a:cs typeface="+mn-cs"/>
              </a:rPr>
              <a:t>2.1.1.4 </a:t>
            </a:r>
            <a:r>
              <a:rPr lang="es-ES" sz="1200" b="1" i="0" kern="1200" noProof="0" dirty="0" smtClean="0">
                <a:solidFill>
                  <a:srgbClr val="000000"/>
                </a:solidFill>
                <a:effectLst/>
                <a:latin typeface="Arial"/>
                <a:ea typeface="+mn-ea"/>
                <a:cs typeface="+mn-cs"/>
              </a:rPr>
              <a:t>Preparación para la administración básica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C31C4615-7F19-455B-A5C4-EA1B3B194C81}"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ACFA795C-7F0A-48D8-9FC3-F2BA5F8EB736}"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6312"/>
          <p:cNvSpPr>
            <a:spLocks noChangeArrowheads="1"/>
          </p:cNvSpPr>
          <p:nvPr userDrawn="1"/>
        </p:nvSpPr>
        <p:spPr bwMode="auto">
          <a:xfrm>
            <a:off x="375602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dirty="0" smtClean="0">
                <a:solidFill>
                  <a:srgbClr val="D3D3D3"/>
                </a:solidFill>
                <a:latin typeface="Arial"/>
                <a:ea typeface="+mn-ea"/>
                <a:cs typeface="+mn-cs"/>
              </a:rPr>
              <a:t>© 2014 Cisco </a:t>
            </a:r>
            <a:r>
              <a:rPr lang="es-ES" sz="700" b="0" i="0" noProof="0" dirty="0" err="1" smtClean="0">
                <a:solidFill>
                  <a:srgbClr val="D3D3D3"/>
                </a:solidFill>
                <a:latin typeface="Arial"/>
                <a:ea typeface="+mn-ea"/>
                <a:cs typeface="+mn-cs"/>
              </a:rPr>
              <a:t>Systems</a:t>
            </a:r>
            <a:r>
              <a:rPr lang="es-ES" sz="700" b="0" i="0" noProof="0" dirty="0" smtClean="0">
                <a:solidFill>
                  <a:srgbClr val="D3D3D3"/>
                </a:solidFill>
                <a:latin typeface="Arial"/>
                <a:ea typeface="+mn-ea"/>
                <a:cs typeface="+mn-cs"/>
              </a:rPr>
              <a:t>, Inc. Todos los derechos reservados.</a:t>
            </a:r>
            <a:endParaRPr lang="es-ES" sz="700" b="0" i="0" noProof="0" dirty="0">
              <a:solidFill>
                <a:srgbClr val="D3D3D3"/>
              </a:solidFill>
              <a:latin typeface="Arial"/>
              <a:ea typeface="+mn-ea"/>
              <a:cs typeface="+mn-cs"/>
            </a:endParaRPr>
          </a:p>
        </p:txBody>
      </p:sp>
      <p:sp>
        <p:nvSpPr>
          <p:cNvPr id="12" name="Rectangle 6313"/>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58EC189E-ADD4-420E-B89E-1E32C54438D7}"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C5E045-6C48-46C0-92AE-30A8710B0BBD}"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375602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dirty="0" smtClean="0">
                <a:solidFill>
                  <a:srgbClr val="D3D3D3"/>
                </a:solidFill>
                <a:latin typeface="Arial"/>
                <a:ea typeface="+mn-ea"/>
                <a:cs typeface="+mn-cs"/>
              </a:rPr>
              <a:t>© 2014 Cisco </a:t>
            </a:r>
            <a:r>
              <a:rPr lang="es-ES" sz="700" b="0" i="0" noProof="0" dirty="0" err="1" smtClean="0">
                <a:solidFill>
                  <a:srgbClr val="D3D3D3"/>
                </a:solidFill>
                <a:latin typeface="Arial"/>
                <a:ea typeface="+mn-ea"/>
                <a:cs typeface="+mn-cs"/>
              </a:rPr>
              <a:t>Systems</a:t>
            </a:r>
            <a:r>
              <a:rPr lang="es-ES" sz="700" b="0" i="0" noProof="0" dirty="0" smtClean="0">
                <a:solidFill>
                  <a:srgbClr val="D3D3D3"/>
                </a:solidFill>
                <a:latin typeface="Arial"/>
                <a:ea typeface="+mn-ea"/>
                <a:cs typeface="+mn-cs"/>
              </a:rPr>
              <a:t>, Inc. Todos los derechos reservados.</a:t>
            </a:r>
            <a:endParaRPr lang="es-ES" sz="700" b="0" i="0" noProof="0" dirty="0">
              <a:solidFill>
                <a:srgbClr val="D3D3D3"/>
              </a:solidFill>
              <a:latin typeface="Arial"/>
              <a:ea typeface="+mn-ea"/>
              <a:cs typeface="+mn-cs"/>
            </a:endParaRPr>
          </a:p>
        </p:txBody>
      </p:sp>
      <p:sp>
        <p:nvSpPr>
          <p:cNvPr id="2055" name="Rectangle 6313"/>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smtClean="0">
                <a:solidFill>
                  <a:srgbClr val="FFFFFF"/>
                </a:solidFill>
                <a:latin typeface="Arial"/>
              </a:rPr>
              <a:t>Capítulo 2: Introducción a redes conmutadas</a:t>
            </a:r>
            <a:endParaRPr lang="es-ES"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80797"/>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Configuración básica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Preparación para la administración básica de un switch</a:t>
            </a:r>
            <a:endParaRPr lang="es-ES" sz="2800" dirty="0" smtClean="0">
              <a:ea typeface="ＭＳ Ｐゴシック" pitchFamily="34" charset="-128"/>
            </a:endParaRPr>
          </a:p>
        </p:txBody>
      </p:sp>
      <p:pic>
        <p:nvPicPr>
          <p:cNvPr id="4" name="Picture 3"/>
          <p:cNvPicPr>
            <a:picLocks noChangeAspect="1"/>
          </p:cNvPicPr>
          <p:nvPr/>
        </p:nvPicPr>
        <p:blipFill>
          <a:blip r:embed="rId3"/>
          <a:stretch>
            <a:fillRect/>
          </a:stretch>
        </p:blipFill>
        <p:spPr>
          <a:xfrm>
            <a:off x="1276722" y="1365154"/>
            <a:ext cx="5543206" cy="3225896"/>
          </a:xfrm>
          <a:prstGeom prst="rect">
            <a:avLst/>
          </a:prstGeom>
        </p:spPr>
      </p:pic>
      <p:pic>
        <p:nvPicPr>
          <p:cNvPr id="3" name="Content Placeholder 2"/>
          <p:cNvPicPr>
            <a:picLocks noGrp="1" noChangeAspect="1"/>
          </p:cNvPicPr>
          <p:nvPr>
            <p:ph idx="1"/>
          </p:nvPr>
        </p:nvPicPr>
        <p:blipFill>
          <a:blip r:embed="rId4"/>
          <a:stretch>
            <a:fillRect/>
          </a:stretch>
        </p:blipFill>
        <p:spPr>
          <a:xfrm>
            <a:off x="2784299" y="4363665"/>
            <a:ext cx="5288819" cy="2153249"/>
          </a:xfrm>
        </p:spPr>
      </p:pic>
    </p:spTree>
    <p:extLst>
      <p:ext uri="{BB962C8B-B14F-4D97-AF65-F5344CB8AC3E}">
        <p14:creationId xmlns:p14="http://schemas.microsoft.com/office/powerpoint/2010/main" xmlns="" val="3027988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Comunicación dúplex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370925" y="1670416"/>
            <a:ext cx="6040015" cy="4378212"/>
          </a:xfrm>
        </p:spPr>
      </p:pic>
    </p:spTree>
    <p:extLst>
      <p:ext uri="{BB962C8B-B14F-4D97-AF65-F5344CB8AC3E}">
        <p14:creationId xmlns:p14="http://schemas.microsoft.com/office/powerpoint/2010/main" xmlns="" val="421931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080" y="479199"/>
            <a:ext cx="9173028" cy="838200"/>
          </a:xfrm>
        </p:spPr>
        <p:txBody>
          <a:bodyPr/>
          <a:lstStyle/>
          <a:p>
            <a:pPr algn="l" defTabSz="814365">
              <a:spcBef>
                <a:spcPct val="0"/>
              </a:spcBef>
              <a:spcAft>
                <a:spcPct val="0"/>
              </a:spcAft>
              <a:buNone/>
            </a:pPr>
            <a:r>
              <a:rPr lang="es-ES" sz="1600" b="1" i="0" dirty="0" smtClean="0">
                <a:solidFill>
                  <a:srgbClr val="708CA1"/>
                </a:solidFill>
                <a:latin typeface="Arial"/>
              </a:rPr>
              <a:t>Configuración de puertos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600" b="1" i="0" dirty="0" smtClean="0">
                <a:solidFill>
                  <a:srgbClr val="708CA1"/>
                </a:solidFill>
                <a:latin typeface="Arial"/>
              </a:rPr>
              <a:t>Configuración de puertos de switch en la capa física</a:t>
            </a:r>
            <a:endParaRPr lang="es-ES" sz="2600" dirty="0"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129241" y="1407770"/>
            <a:ext cx="6422057" cy="5139560"/>
          </a:xfrm>
        </p:spPr>
      </p:pic>
    </p:spTree>
    <p:extLst>
      <p:ext uri="{BB962C8B-B14F-4D97-AF65-F5344CB8AC3E}">
        <p14:creationId xmlns:p14="http://schemas.microsoft.com/office/powerpoint/2010/main" xmlns="" val="1740400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Antes se requerían determinados tipos de cable (cruzado o directo) para conectar dispositivos.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 La característica automática de conexión cruzada de interfaz dependiente del medio (auto-MDIX) elimina este problema.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Al habilitar la característica auto-MDIX, la interfaz detecta y configura automáticamente las conexiones conforme a esto.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Cuando se usa auto-MDIX en una interfaz, la velocidad y el modo dúplex de la interfaz se deben establecer en </a:t>
            </a:r>
            <a:r>
              <a:rPr lang="es-ES" sz="2400" b="1" i="0" smtClean="0">
                <a:solidFill>
                  <a:srgbClr val="000000"/>
                </a:solidFill>
                <a:latin typeface="Arial"/>
              </a:rPr>
              <a:t>auto</a:t>
            </a:r>
            <a:r>
              <a:rPr lang="es-ES" sz="2400" b="0" i="0" smtClean="0">
                <a:solidFill>
                  <a:srgbClr val="000000"/>
                </a:solidFill>
                <a:latin typeface="Arial"/>
              </a:rPr>
              <a:t>.</a:t>
            </a:r>
            <a:endParaRPr lang="es-ES"/>
          </a:p>
        </p:txBody>
      </p:sp>
    </p:spTree>
    <p:extLst>
      <p:ext uri="{BB962C8B-B14F-4D97-AF65-F5344CB8AC3E}">
        <p14:creationId xmlns:p14="http://schemas.microsoft.com/office/powerpoint/2010/main" xmlns="" val="113784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srcRect b="2827"/>
          <a:stretch>
            <a:fillRect/>
          </a:stretch>
        </p:blipFill>
        <p:spPr>
          <a:xfrm>
            <a:off x="948492" y="1378177"/>
            <a:ext cx="7066039" cy="4794023"/>
          </a:xfrm>
        </p:spPr>
      </p:pic>
    </p:spTree>
    <p:extLst>
      <p:ext uri="{BB962C8B-B14F-4D97-AF65-F5344CB8AC3E}">
        <p14:creationId xmlns:p14="http://schemas.microsoft.com/office/powerpoint/2010/main" xmlns="" val="59026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Característica automática de MDIX</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568143" y="2466814"/>
            <a:ext cx="7826738" cy="2756221"/>
          </a:xfrm>
        </p:spPr>
      </p:pic>
    </p:spTree>
    <p:extLst>
      <p:ext uri="{BB962C8B-B14F-4D97-AF65-F5344CB8AC3E}">
        <p14:creationId xmlns:p14="http://schemas.microsoft.com/office/powerpoint/2010/main" xmlns="" val="3181768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53367"/>
            <a:ext cx="8145462" cy="838200"/>
          </a:xfrm>
        </p:spPr>
        <p:txBody>
          <a:bodyPr/>
          <a:lstStyle/>
          <a:p>
            <a:pPr algn="l" defTabSz="814365">
              <a:spcBef>
                <a:spcPct val="0"/>
              </a:spcBef>
              <a:spcAft>
                <a:spcPct val="0"/>
              </a:spcAft>
              <a:buNone/>
            </a:pPr>
            <a:r>
              <a:rPr lang="es-ES" sz="1400" b="1" i="0" dirty="0" smtClean="0">
                <a:solidFill>
                  <a:srgbClr val="708CA1"/>
                </a:solidFill>
                <a:latin typeface="Arial"/>
              </a:rPr>
              <a:t>Configuración de puertos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Verificación de la configuración de puertos de un switch</a:t>
            </a:r>
            <a:endParaRPr lang="es-ES" sz="2800" dirty="0" smtClean="0">
              <a:ea typeface="ＭＳ Ｐゴシック" pitchFamily="34" charset="-128"/>
            </a:endParaRPr>
          </a:p>
        </p:txBody>
      </p:sp>
      <p:pic>
        <p:nvPicPr>
          <p:cNvPr id="3" name="Content Placeholder 2"/>
          <p:cNvPicPr>
            <a:picLocks noGrp="1" noChangeAspect="1"/>
          </p:cNvPicPr>
          <p:nvPr>
            <p:ph idx="1"/>
          </p:nvPr>
        </p:nvPicPr>
        <p:blipFill>
          <a:blip r:embed="rId3"/>
          <a:stretch>
            <a:fillRect/>
          </a:stretch>
        </p:blipFill>
        <p:spPr>
          <a:xfrm>
            <a:off x="1102664" y="1536868"/>
            <a:ext cx="6833895" cy="4882813"/>
          </a:xfrm>
        </p:spPr>
      </p:pic>
    </p:spTree>
    <p:extLst>
      <p:ext uri="{BB962C8B-B14F-4D97-AF65-F5344CB8AC3E}">
        <p14:creationId xmlns:p14="http://schemas.microsoft.com/office/powerpoint/2010/main" xmlns="" val="704792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rPr>
              <a:t>Configuración de puertos de un </a:t>
            </a:r>
            <a:r>
              <a:rPr lang="es-ES" sz="1800" b="1" i="0" dirty="0" err="1" smtClean="0">
                <a:solidFill>
                  <a:srgbClr val="708CA1"/>
                </a:solidFill>
                <a:latin typeface="Arial"/>
              </a:rPr>
              <a:t>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3200" b="1" i="0" dirty="0" smtClean="0">
                <a:solidFill>
                  <a:srgbClr val="708CA1"/>
                </a:solidFill>
                <a:latin typeface="Arial"/>
              </a:rPr>
              <a:t>Problemas de la capa de acceso a la red</a:t>
            </a:r>
            <a:endParaRPr lang="es-ES" dirty="0" smtClean="0">
              <a:ea typeface="ＭＳ Ｐゴシック" pitchFamily="34" charset="-128"/>
            </a:endParaRPr>
          </a:p>
        </p:txBody>
      </p:sp>
      <p:pic>
        <p:nvPicPr>
          <p:cNvPr id="4" name="Content Placeholder 2"/>
          <p:cNvPicPr>
            <a:picLocks noChangeAspect="1"/>
          </p:cNvPicPr>
          <p:nvPr/>
        </p:nvPicPr>
        <p:blipFill>
          <a:blip r:embed="rId3"/>
          <a:srcRect t="18767" b="-310"/>
          <a:stretch>
            <a:fillRect/>
          </a:stretch>
        </p:blipFill>
        <p:spPr bwMode="auto">
          <a:xfrm>
            <a:off x="361950" y="1663068"/>
            <a:ext cx="8115300" cy="4985381"/>
          </a:xfrm>
          <a:prstGeom prst="rect">
            <a:avLst/>
          </a:prstGeom>
          <a:noFill/>
          <a:ln w="9525" algn="ctr">
            <a:noFill/>
            <a:miter lim="800000"/>
            <a:headEnd/>
            <a:tailEnd/>
          </a:ln>
        </p:spPr>
      </p:pic>
      <p:pic>
        <p:nvPicPr>
          <p:cNvPr id="3" name="Content Placeholder 2"/>
          <p:cNvPicPr>
            <a:picLocks noGrp="1" noChangeAspect="1"/>
          </p:cNvPicPr>
          <p:nvPr>
            <p:ph idx="1"/>
          </p:nvPr>
        </p:nvPicPr>
        <p:blipFill>
          <a:blip r:embed="rId3"/>
          <a:srcRect b="93267"/>
          <a:stretch>
            <a:fillRect/>
          </a:stretch>
        </p:blipFill>
        <p:spPr>
          <a:xfrm>
            <a:off x="95251" y="1367482"/>
            <a:ext cx="8248650" cy="418396"/>
          </a:xfrm>
        </p:spPr>
      </p:pic>
    </p:spTree>
    <p:extLst>
      <p:ext uri="{BB962C8B-B14F-4D97-AF65-F5344CB8AC3E}">
        <p14:creationId xmlns:p14="http://schemas.microsoft.com/office/powerpoint/2010/main" xmlns="" val="1413889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rcRect b="4171"/>
          <a:stretch>
            <a:fillRect/>
          </a:stretch>
        </p:blipFill>
        <p:spPr>
          <a:xfrm>
            <a:off x="982840" y="1424349"/>
            <a:ext cx="6827660" cy="4862151"/>
          </a:xfr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Tree>
    <p:extLst>
      <p:ext uri="{BB962C8B-B14F-4D97-AF65-F5344CB8AC3E}">
        <p14:creationId xmlns:p14="http://schemas.microsoft.com/office/powerpoint/2010/main" xmlns="" val="3955871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
        <p:nvSpPr>
          <p:cNvPr id="4" name="Content Placeholder 1"/>
          <p:cNvSpPr txBox="1">
            <a:spLocks/>
          </p:cNvSpPr>
          <p:nvPr/>
        </p:nvSpPr>
        <p:spPr bwMode="auto">
          <a:xfrm>
            <a:off x="234730" y="1433966"/>
            <a:ext cx="8662532" cy="11205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300" b="0" i="0" dirty="0" smtClean="0">
                <a:solidFill>
                  <a:schemeClr val="tx1"/>
                </a:solidFill>
                <a:latin typeface="Arial"/>
              </a:rPr>
              <a:t>Resolución de problemas de los medios del switch (conexión)</a:t>
            </a:r>
            <a:endParaRPr lang="es-ES" sz="2300" dirty="0"/>
          </a:p>
        </p:txBody>
      </p:sp>
      <p:pic>
        <p:nvPicPr>
          <p:cNvPr id="6" name="Content Placeholder 2"/>
          <p:cNvPicPr>
            <a:picLocks noChangeAspect="1"/>
          </p:cNvPicPr>
          <p:nvPr/>
        </p:nvPicPr>
        <p:blipFill>
          <a:blip r:embed="rId3"/>
          <a:stretch>
            <a:fillRect/>
          </a:stretch>
        </p:blipFill>
        <p:spPr bwMode="auto">
          <a:xfrm>
            <a:off x="316448" y="2281823"/>
            <a:ext cx="8408451" cy="3580262"/>
          </a:xfrm>
          <a:prstGeom prst="rect">
            <a:avLst/>
          </a:prstGeom>
          <a:noFill/>
          <a:ln w="9525" algn="ctr">
            <a:noFill/>
            <a:miter lim="800000"/>
            <a:headEnd/>
            <a:tailEnd/>
          </a:ln>
        </p:spPr>
      </p:pic>
    </p:spTree>
    <p:extLst>
      <p:ext uri="{BB962C8B-B14F-4D97-AF65-F5344CB8AC3E}">
        <p14:creationId xmlns:p14="http://schemas.microsoft.com/office/powerpoint/2010/main" xmlns="" val="10735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2</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cs typeface="Arial"/>
              </a:rPr>
              <a:t>2.0 Introducción</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2.1 Configuración básica de un switch</a:t>
            </a:r>
            <a:endParaRPr lang="es-ES" smtClean="0">
              <a:cs typeface="Arial" charset="0"/>
            </a:endParaRPr>
          </a:p>
          <a:p>
            <a:pPr marL="0" indent="0" algn="l" defTabSz="814365">
              <a:spcBef>
                <a:spcPct val="50000"/>
              </a:spcBef>
              <a:spcAft>
                <a:spcPct val="0"/>
              </a:spcAft>
              <a:buNone/>
            </a:pPr>
            <a:r>
              <a:rPr lang="es-ES" sz="2400" b="0" i="0" smtClean="0">
                <a:solidFill>
                  <a:srgbClr val="000000"/>
                </a:solidFill>
                <a:latin typeface="Arial"/>
                <a:cs typeface="Arial"/>
              </a:rPr>
              <a:t>2.2 Seguridad de switches: administración e implementación</a:t>
            </a:r>
            <a:endParaRPr lang="es-ES"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48117" y="2362200"/>
            <a:ext cx="8310393" cy="2781300"/>
          </a:xfr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Configuración de puertos de un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Problemas de la capa de acceso a la red</a:t>
            </a:r>
            <a:endParaRPr lang="es-ES" smtClean="0">
              <a:ea typeface="ＭＳ Ｐゴシック" pitchFamily="34" charset="-128"/>
            </a:endParaRPr>
          </a:p>
        </p:txBody>
      </p:sp>
      <p:sp>
        <p:nvSpPr>
          <p:cNvPr id="4" name="Content Placeholder 1"/>
          <p:cNvSpPr txBox="1">
            <a:spLocks/>
          </p:cNvSpPr>
          <p:nvPr/>
        </p:nvSpPr>
        <p:spPr bwMode="auto">
          <a:xfrm>
            <a:off x="481468" y="1433966"/>
            <a:ext cx="7940675" cy="11205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gn="ctr">
              <a:lnSpc>
                <a:spcPct val="90000"/>
              </a:lnSpc>
              <a:buNone/>
            </a:pPr>
            <a:r>
              <a:rPr lang="es-ES" sz="2400" b="0" i="0" smtClean="0">
                <a:solidFill>
                  <a:schemeClr val="tx1"/>
                </a:solidFill>
                <a:latin typeface="Arial"/>
              </a:rPr>
              <a:t>Resolución de problemas relacionados con la interfaz</a:t>
            </a:r>
            <a:endParaRPr lang="es-ES"/>
          </a:p>
        </p:txBody>
      </p:sp>
    </p:spTree>
    <p:extLst>
      <p:ext uri="{BB962C8B-B14F-4D97-AF65-F5344CB8AC3E}">
        <p14:creationId xmlns:p14="http://schemas.microsoft.com/office/powerpoint/2010/main" xmlns="" val="1133163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Funcionamiento de SSH</a:t>
            </a:r>
            <a:endParaRPr lang="es-ES" smtClean="0">
              <a:ea typeface="ＭＳ Ｐゴシック" pitchFamily="34" charset="-128"/>
            </a:endParaRPr>
          </a:p>
        </p:txBody>
      </p:sp>
      <p:sp>
        <p:nvSpPr>
          <p:cNvPr id="2" name="Content Placeholder 1"/>
          <p:cNvSpPr>
            <a:spLocks noGrp="1"/>
          </p:cNvSpPr>
          <p:nvPr>
            <p:ph idx="1"/>
          </p:nvPr>
        </p:nvSpPr>
        <p:spPr>
          <a:xfrm>
            <a:off x="510496" y="1332368"/>
            <a:ext cx="8385854" cy="4879748"/>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Shell seguro (SSH) es un protocolo que proporciona una conexión segura (cifrada) a un dispositivo remoto basada en la línea de comandos.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Por lo general, SSH se utiliza en sistemas basados en UNIX.</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IOS de Cisco también admite SSH.</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Para habilitar SSH en los switches Catalyst 2960, se requiere una versión del software IOS que incluya características y capacidades criptográficas (cifradas).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SSH reemplaza a Telnet para las conexiones de administración, debido a sus sólidas características de cifrado.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SSH utiliza el puerto TCP 22 de manera predeterminada. Telnet utiliza el puerto TCP 23.</a:t>
            </a:r>
            <a:endParaRPr lang="es-ES" sz="2200" b="0" i="0" dirty="0">
              <a:solidFill>
                <a:srgbClr val="000000"/>
              </a:solidFill>
              <a:latin typeface="Arial"/>
            </a:endParaRPr>
          </a:p>
        </p:txBody>
      </p:sp>
    </p:spTree>
    <p:extLst>
      <p:ext uri="{BB962C8B-B14F-4D97-AF65-F5344CB8AC3E}">
        <p14:creationId xmlns:p14="http://schemas.microsoft.com/office/powerpoint/2010/main" xmlns="" val="2136019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Funcionamiento de SSH</a:t>
            </a:r>
            <a:endParaRPr lang="es-ES"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72084" y="1320593"/>
            <a:ext cx="6618857" cy="5367973"/>
          </a:xfrm>
        </p:spPr>
      </p:pic>
    </p:spTree>
    <p:extLst>
      <p:ext uri="{BB962C8B-B14F-4D97-AF65-F5344CB8AC3E}">
        <p14:creationId xmlns:p14="http://schemas.microsoft.com/office/powerpoint/2010/main" xmlns="" val="1281455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Configuración de SSH</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54957" y="1351516"/>
            <a:ext cx="6434084" cy="5229003"/>
          </a:xfrm>
          <a:prstGeom prst="rect">
            <a:avLst/>
          </a:prstGeom>
        </p:spPr>
      </p:pic>
    </p:spTree>
    <p:extLst>
      <p:ext uri="{BB962C8B-B14F-4D97-AF65-F5344CB8AC3E}">
        <p14:creationId xmlns:p14="http://schemas.microsoft.com/office/powerpoint/2010/main" xmlns="" val="1188632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Acceso remoto seguro</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Verificación de SSH</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92200" y="1351516"/>
            <a:ext cx="6359598" cy="5229003"/>
          </a:xfrm>
          <a:prstGeom prst="rect">
            <a:avLst/>
          </a:prstGeom>
        </p:spPr>
      </p:pic>
    </p:spTree>
    <p:extLst>
      <p:ext uri="{BB962C8B-B14F-4D97-AF65-F5344CB8AC3E}">
        <p14:creationId xmlns:p14="http://schemas.microsoft.com/office/powerpoint/2010/main" xmlns="" val="2704932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47025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Los switches completan automáticamente las tablas CAM mediante la observación del tráfico que ingresa por los puertos.</a:t>
            </a:r>
          </a:p>
          <a:p>
            <a:pPr>
              <a:lnSpc>
                <a:spcPct val="90000"/>
              </a:lnSpc>
            </a:pPr>
            <a:r>
              <a:rPr lang="es-ES" sz="2400" b="0" i="0" dirty="0" smtClean="0">
                <a:solidFill>
                  <a:schemeClr val="tx1"/>
                </a:solidFill>
                <a:latin typeface="Arial"/>
              </a:rPr>
              <a:t>Los switches reenvían el tráfico por todos los puertos si este no puede encontrar el destino MAC en la tabla CAM.</a:t>
            </a:r>
          </a:p>
          <a:p>
            <a:pPr>
              <a:lnSpc>
                <a:spcPct val="90000"/>
              </a:lnSpc>
            </a:pPr>
            <a:r>
              <a:rPr lang="es-ES" sz="2400" b="0" i="0" dirty="0" smtClean="0">
                <a:solidFill>
                  <a:schemeClr val="tx1"/>
                </a:solidFill>
                <a:latin typeface="Arial"/>
              </a:rPr>
              <a:t>En ese caso, el switch actúa como hub. Todos los dispositivos conectados al switch pueden ver el tráfico de unidifusión.</a:t>
            </a:r>
          </a:p>
          <a:p>
            <a:pPr>
              <a:lnSpc>
                <a:spcPct val="90000"/>
              </a:lnSpc>
            </a:pPr>
            <a:r>
              <a:rPr lang="es-ES" sz="2400" b="0" i="0" dirty="0" smtClean="0">
                <a:solidFill>
                  <a:schemeClr val="tx1"/>
                </a:solidFill>
                <a:latin typeface="Arial"/>
              </a:rPr>
              <a:t>Un atacante podría aprovechar este comportamiento para acceder al tráfico que normalmente controla el switch mediante una computadora para ejecutar una herramienta de saturación de direcciones MAC.</a:t>
            </a:r>
            <a:endParaRPr lang="es-ES" dirty="0" smtClean="0"/>
          </a:p>
          <a:p>
            <a:pPr>
              <a:lnSpc>
                <a:spcPct val="90000"/>
              </a:lnSpc>
            </a:pPr>
            <a:endParaRPr lang="es-ES" dirty="0" smtClean="0"/>
          </a:p>
        </p:txBody>
      </p:sp>
    </p:spTree>
    <p:extLst>
      <p:ext uri="{BB962C8B-B14F-4D97-AF65-F5344CB8AC3E}">
        <p14:creationId xmlns:p14="http://schemas.microsoft.com/office/powerpoint/2010/main" xmlns="" val="1664847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Esta herramienta es un programa creado para generar y enviar tramas con direcciones MAC de origen falsas al puerto del switch. </a:t>
            </a:r>
            <a:endParaRPr lang="es-ES" sz="2200" dirty="0" smtClean="0"/>
          </a:p>
          <a:p>
            <a:pPr>
              <a:lnSpc>
                <a:spcPct val="90000"/>
              </a:lnSpc>
            </a:pPr>
            <a:r>
              <a:rPr lang="es-ES" sz="2200" b="0" i="0" dirty="0" smtClean="0">
                <a:solidFill>
                  <a:schemeClr val="tx1"/>
                </a:solidFill>
                <a:latin typeface="Arial"/>
              </a:rPr>
              <a:t>A medida que las tramas llegan al switch, este agrega la dirección MAC falsa a la tabla CAM y registra el puerto por el que llegan las tramas.</a:t>
            </a:r>
          </a:p>
          <a:p>
            <a:pPr>
              <a:lnSpc>
                <a:spcPct val="90000"/>
              </a:lnSpc>
            </a:pPr>
            <a:r>
              <a:rPr lang="es-ES" sz="2200" b="0" i="0" dirty="0" smtClean="0">
                <a:solidFill>
                  <a:schemeClr val="tx1"/>
                </a:solidFill>
                <a:latin typeface="Arial"/>
              </a:rPr>
              <a:t>Por último, la tabla CAM se completa con direcciones MAC falsas.</a:t>
            </a:r>
          </a:p>
          <a:p>
            <a:pPr>
              <a:lnSpc>
                <a:spcPct val="90000"/>
              </a:lnSpc>
            </a:pPr>
            <a:r>
              <a:rPr lang="es-ES" sz="2200" b="0" i="0" dirty="0" smtClean="0">
                <a:solidFill>
                  <a:schemeClr val="tx1"/>
                </a:solidFill>
                <a:latin typeface="Arial"/>
              </a:rPr>
              <a:t>La tabla CAM ya no tiene lugar para los dispositivos legítimos presentes en la red, y, por lo tanto, estos nunca encontrarán sus direcciones MAC en dicha tabla.</a:t>
            </a:r>
          </a:p>
          <a:p>
            <a:pPr>
              <a:lnSpc>
                <a:spcPct val="90000"/>
              </a:lnSpc>
            </a:pPr>
            <a:r>
              <a:rPr lang="es-ES" sz="2200" b="0" i="0" dirty="0" smtClean="0">
                <a:solidFill>
                  <a:schemeClr val="tx1"/>
                </a:solidFill>
                <a:latin typeface="Arial"/>
              </a:rPr>
              <a:t>Ahora todas las tramas se reenvían a todos los puertos, lo que permite que el atacante tenga acceso al tráfico a otros hosts.</a:t>
            </a:r>
            <a:endParaRPr lang="es-ES" sz="2200" b="0" i="0" dirty="0">
              <a:solidFill>
                <a:schemeClr val="tx1"/>
              </a:solidFill>
              <a:latin typeface="Arial"/>
            </a:endParaRPr>
          </a:p>
        </p:txBody>
      </p:sp>
    </p:spTree>
    <p:extLst>
      <p:ext uri="{BB962C8B-B14F-4D97-AF65-F5344CB8AC3E}">
        <p14:creationId xmlns:p14="http://schemas.microsoft.com/office/powerpoint/2010/main" xmlns="" val="545773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El atacante satura la tabla CAM con entradas falsas.</a:t>
            </a:r>
            <a:endParaRPr lang="es-ES" sz="2400" b="0" i="0" dirty="0">
              <a:solidFill>
                <a:schemeClr val="tx1"/>
              </a:solidFill>
              <a:latin typeface="Arial"/>
              <a:ea typeface="+mn-ea"/>
              <a:cs typeface="+mn-cs"/>
            </a:endParaRPr>
          </a:p>
        </p:txBody>
      </p:sp>
      <p:pic>
        <p:nvPicPr>
          <p:cNvPr id="3" name="Picture 2"/>
          <p:cNvPicPr>
            <a:picLocks noChangeAspect="1"/>
          </p:cNvPicPr>
          <p:nvPr/>
        </p:nvPicPr>
        <p:blipFill>
          <a:blip r:embed="rId3"/>
          <a:stretch>
            <a:fillRect/>
          </a:stretch>
        </p:blipFill>
        <p:spPr>
          <a:xfrm>
            <a:off x="1644818" y="1858560"/>
            <a:ext cx="5854363" cy="4650336"/>
          </a:xfrm>
          <a:prstGeom prst="rect">
            <a:avLst/>
          </a:prstGeom>
        </p:spPr>
      </p:pic>
    </p:spTree>
    <p:extLst>
      <p:ext uri="{BB962C8B-B14F-4D97-AF65-F5344CB8AC3E}">
        <p14:creationId xmlns:p14="http://schemas.microsoft.com/office/powerpoint/2010/main" xmlns="" val="1854562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Saturación de direcciones MAC </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Ahora el switch funciona como un hub.</a:t>
            </a:r>
            <a:endParaRPr lang="es-ES" sz="2400" b="0" i="0" dirty="0">
              <a:solidFill>
                <a:schemeClr val="tx1"/>
              </a:solidFill>
              <a:latin typeface="Arial"/>
              <a:ea typeface="+mn-ea"/>
              <a:cs typeface="+mn-cs"/>
            </a:endParaRPr>
          </a:p>
        </p:txBody>
      </p:sp>
      <p:pic>
        <p:nvPicPr>
          <p:cNvPr id="3" name="Picture 2"/>
          <p:cNvPicPr>
            <a:picLocks noChangeAspect="1"/>
          </p:cNvPicPr>
          <p:nvPr/>
        </p:nvPicPr>
        <p:blipFill>
          <a:blip r:embed="rId3"/>
          <a:stretch>
            <a:fillRect/>
          </a:stretch>
        </p:blipFill>
        <p:spPr>
          <a:xfrm>
            <a:off x="1702630" y="1841124"/>
            <a:ext cx="5738738" cy="4685209"/>
          </a:xfrm>
          <a:prstGeom prst="rect">
            <a:avLst/>
          </a:prstGeom>
        </p:spPr>
      </p:pic>
    </p:spTree>
    <p:extLst>
      <p:ext uri="{BB962C8B-B14F-4D97-AF65-F5344CB8AC3E}">
        <p14:creationId xmlns:p14="http://schemas.microsoft.com/office/powerpoint/2010/main" xmlns="" val="4294706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Suplantación de identidad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644422"/>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DHCP es un protocolo de red que se utiliza para asignar la información IP automáticamente.</a:t>
            </a:r>
          </a:p>
          <a:p>
            <a:pPr>
              <a:lnSpc>
                <a:spcPct val="90000"/>
              </a:lnSpc>
            </a:pPr>
            <a:r>
              <a:rPr lang="es-ES" sz="2200" b="0" i="0" dirty="0" smtClean="0">
                <a:solidFill>
                  <a:schemeClr val="tx1"/>
                </a:solidFill>
                <a:latin typeface="Arial"/>
                <a:ea typeface="+mn-ea"/>
                <a:cs typeface="+mn-cs"/>
              </a:rPr>
              <a:t>Los dos tipos de ataques de DHCP que existen son los siguientes:</a:t>
            </a:r>
          </a:p>
          <a:p>
            <a:pPr marL="723900" lvl="1" indent="-266700">
              <a:buFont typeface="Arial"/>
              <a:buChar char="•"/>
            </a:pPr>
            <a:r>
              <a:rPr lang="es-ES" b="0" i="0" dirty="0" smtClean="0">
                <a:solidFill>
                  <a:schemeClr val="tx1"/>
                </a:solidFill>
                <a:latin typeface="Arial"/>
                <a:ea typeface="+mn-ea"/>
                <a:cs typeface="+mn-cs"/>
              </a:rPr>
              <a:t>Suplantación de identidad de DHCP</a:t>
            </a:r>
          </a:p>
          <a:p>
            <a:pPr marL="723900" lvl="1" indent="-266700">
              <a:buFont typeface="Arial"/>
              <a:buChar char="•"/>
            </a:pPr>
            <a:r>
              <a:rPr lang="es-ES" b="0" i="0" dirty="0" smtClean="0">
                <a:solidFill>
                  <a:schemeClr val="tx1"/>
                </a:solidFill>
                <a:latin typeface="Arial"/>
                <a:ea typeface="+mn-ea"/>
                <a:cs typeface="+mn-cs"/>
              </a:rPr>
              <a:t>Agotamiento de direcciones DHCP</a:t>
            </a:r>
          </a:p>
          <a:p>
            <a:pPr>
              <a:lnSpc>
                <a:spcPct val="90000"/>
              </a:lnSpc>
            </a:pPr>
            <a:r>
              <a:rPr lang="es-ES" sz="2200" b="0" i="0" dirty="0" smtClean="0">
                <a:solidFill>
                  <a:schemeClr val="tx1"/>
                </a:solidFill>
                <a:latin typeface="Arial"/>
                <a:ea typeface="+mn-ea"/>
                <a:cs typeface="+mn-cs"/>
              </a:rPr>
              <a:t>En los ataques de suplantación de identidad de DHCP, se coloca un servidor de DHCP falso en la red para emitir direcciones de DHCP para los clientes.</a:t>
            </a:r>
          </a:p>
          <a:p>
            <a:pPr>
              <a:lnSpc>
                <a:spcPct val="90000"/>
              </a:lnSpc>
            </a:pPr>
            <a:r>
              <a:rPr lang="es-ES" sz="2200" b="0" i="0" dirty="0" smtClean="0">
                <a:solidFill>
                  <a:schemeClr val="tx1"/>
                </a:solidFill>
                <a:latin typeface="Arial"/>
                <a:ea typeface="+mn-ea"/>
                <a:cs typeface="+mn-cs"/>
              </a:rPr>
              <a:t>El agotamiento de direcciones DHCP se utiliza generalmente antes del ataque de suplantación de identidad de DHCP para denegar el servicio al servidor de DHCP legítimo.</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xmlns="" val="1314806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2: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Explicar las ventajas y desventajas del routing estático.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los parámetros iniciales en un switch Cisco.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los puertos de un switch para cumplir con los requisitos de red.</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la interfaz virtual de administración de un switch.</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Describir los ataques de seguridad básicos en un entorno conmutado.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Describir las prácticas recomendadas de seguridad en un entorno conmutado.</a:t>
            </a:r>
          </a:p>
          <a:p>
            <a:pPr marL="236555" indent="-236555" algn="l" defTabSz="814365">
              <a:lnSpc>
                <a:spcPct val="95000"/>
              </a:lnSpc>
              <a:spcBef>
                <a:spcPct val="50000"/>
              </a:spcBef>
              <a:spcAft>
                <a:spcPct val="0"/>
              </a:spcAft>
              <a:buClr>
                <a:srgbClr val="708CA1"/>
              </a:buClr>
              <a:buFont typeface="Wingdings"/>
              <a:buChar char="§"/>
            </a:pPr>
            <a:r>
              <a:rPr lang="es-ES" sz="2000" b="0" i="0" smtClean="0">
                <a:solidFill>
                  <a:srgbClr val="000000"/>
                </a:solidFill>
                <a:latin typeface="Arial"/>
              </a:rPr>
              <a:t>Configurar la característica de seguridad de puertos para restringir el acceso a la red.</a:t>
            </a:r>
            <a:endParaRPr lang="es-E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b="4534"/>
          <a:stretch>
            <a:fillRect/>
          </a:stretch>
        </p:blipFill>
        <p:spPr>
          <a:xfrm>
            <a:off x="1947376" y="1800817"/>
            <a:ext cx="5220218" cy="469523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Suplantación de identidad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dirty="0" smtClean="0">
                <a:solidFill>
                  <a:srgbClr val="000000"/>
                </a:solidFill>
                <a:latin typeface="Arial"/>
                <a:ea typeface="+mn-ea"/>
                <a:cs typeface="+mn-cs"/>
              </a:rPr>
              <a:t> </a:t>
            </a:r>
            <a:endParaRPr lang="es-ES" sz="2400" b="0" i="0" dirty="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Ataque de suplantación de identidad de DHCP</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xmlns="" val="3873419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CDP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CDP es un protocolo exclusivo de Cisco de capa 2 que se utiliza para detectar otros dispositivos de Cisco conectados directamente.</a:t>
            </a:r>
          </a:p>
          <a:p>
            <a:pPr>
              <a:lnSpc>
                <a:spcPct val="90000"/>
              </a:lnSpc>
            </a:pPr>
            <a:r>
              <a:rPr lang="es-ES" sz="2400" b="0" i="0" dirty="0" smtClean="0">
                <a:solidFill>
                  <a:schemeClr val="tx1"/>
                </a:solidFill>
                <a:latin typeface="Arial"/>
              </a:rPr>
              <a:t>Está diseñado para permitir que los dispositivos configuren las conexiones automáticamente.</a:t>
            </a:r>
          </a:p>
          <a:p>
            <a:pPr>
              <a:lnSpc>
                <a:spcPct val="90000"/>
              </a:lnSpc>
            </a:pPr>
            <a:r>
              <a:rPr lang="es-ES" sz="2400" b="0" i="0" dirty="0" smtClean="0">
                <a:solidFill>
                  <a:schemeClr val="tx1"/>
                </a:solidFill>
                <a:latin typeface="Arial"/>
              </a:rPr>
              <a:t>Si un atacante escuchara los mensajes CDP, podría obtener información importante, como el modelo del dispositivo o la versión del software en ejecución.</a:t>
            </a:r>
          </a:p>
          <a:p>
            <a:pPr>
              <a:lnSpc>
                <a:spcPct val="90000"/>
              </a:lnSpc>
            </a:pPr>
            <a:r>
              <a:rPr lang="es-ES" sz="2400" b="0" i="0" dirty="0" smtClean="0">
                <a:solidFill>
                  <a:schemeClr val="tx1"/>
                </a:solidFill>
                <a:latin typeface="Arial"/>
              </a:rPr>
              <a:t>Cisco recomienda deshabilitar CDP cuando no se utiliza.</a:t>
            </a:r>
          </a:p>
          <a:p>
            <a:pPr>
              <a:lnSpc>
                <a:spcPct val="90000"/>
              </a:lnSpc>
            </a:pPr>
            <a:endParaRPr lang="es-ES" dirty="0" smtClean="0"/>
          </a:p>
        </p:txBody>
      </p:sp>
    </p:spTree>
    <p:extLst>
      <p:ext uri="{BB962C8B-B14F-4D97-AF65-F5344CB8AC3E}">
        <p14:creationId xmlns:p14="http://schemas.microsoft.com/office/powerpoint/2010/main" xmlns="" val="2786315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Telnet</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Como se mencionó anteriormente, el protocolo Telnet no es seguro, y se debe reemplazar por SSH.</a:t>
            </a:r>
          </a:p>
          <a:p>
            <a:pPr>
              <a:lnSpc>
                <a:spcPct val="90000"/>
              </a:lnSpc>
            </a:pPr>
            <a:r>
              <a:rPr lang="es-ES" sz="2400" b="0" i="0" dirty="0" smtClean="0">
                <a:solidFill>
                  <a:schemeClr val="tx1"/>
                </a:solidFill>
                <a:latin typeface="Arial"/>
              </a:rPr>
              <a:t>Sin embargo, un atacante pueda utilizar Telnet como parte de otros ataques.</a:t>
            </a:r>
          </a:p>
          <a:p>
            <a:pPr>
              <a:lnSpc>
                <a:spcPct val="90000"/>
              </a:lnSpc>
            </a:pPr>
            <a:r>
              <a:rPr lang="es-ES" sz="2400" b="0" i="0" dirty="0" smtClean="0">
                <a:solidFill>
                  <a:schemeClr val="tx1"/>
                </a:solidFill>
                <a:latin typeface="Arial"/>
              </a:rPr>
              <a:t>Dos de estos ataques son los ataques de contraseña de fuerza bruta y el ataque DoS por Telnet.</a:t>
            </a:r>
          </a:p>
          <a:p>
            <a:pPr>
              <a:lnSpc>
                <a:spcPct val="90000"/>
              </a:lnSpc>
            </a:pPr>
            <a:r>
              <a:rPr lang="es-ES" sz="2400" b="0" i="0" dirty="0" smtClean="0">
                <a:solidFill>
                  <a:schemeClr val="tx1"/>
                </a:solidFill>
                <a:latin typeface="Arial"/>
              </a:rPr>
              <a:t>Cuando no se pueden capturar las contraseñas, los atacantes prueban con tantas combinaciones de caracteres como sea posible. Este intento de adivinar la contraseña se conoce como “ataque de contraseña de fuerza bruta”.</a:t>
            </a:r>
          </a:p>
          <a:p>
            <a:pPr>
              <a:lnSpc>
                <a:spcPct val="90000"/>
              </a:lnSpc>
            </a:pPr>
            <a:r>
              <a:rPr lang="es-ES" sz="2400" b="0" i="0" dirty="0" smtClean="0">
                <a:solidFill>
                  <a:schemeClr val="tx1"/>
                </a:solidFill>
                <a:latin typeface="Arial"/>
              </a:rPr>
              <a:t>Telnet se puede utilizar para probar la contraseña adivinada en el sistema.</a:t>
            </a:r>
          </a:p>
          <a:p>
            <a:pPr marL="800100" lvl="1" indent="-342900">
              <a:buFont typeface="Arial"/>
              <a:buChar char="•"/>
            </a:pPr>
            <a:endParaRPr lang="es-ES" dirty="0" smtClean="0"/>
          </a:p>
          <a:p>
            <a:pPr>
              <a:lnSpc>
                <a:spcPct val="90000"/>
              </a:lnSpc>
            </a:pPr>
            <a:endParaRPr lang="es-ES" dirty="0" smtClean="0"/>
          </a:p>
        </p:txBody>
      </p:sp>
    </p:spTree>
    <p:extLst>
      <p:ext uri="{BB962C8B-B14F-4D97-AF65-F5344CB8AC3E}">
        <p14:creationId xmlns:p14="http://schemas.microsoft.com/office/powerpoint/2010/main" xmlns="" val="3191497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Cuestiones de seguridad en redes LAN</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Aprovechamiento de Telnet</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En un ataque DoS por Telnet, el atacante explota un defecto del software del servidor Telnet que se ejecuta en el switch, el cual hace que el servicio de Telnet no esté disponible.</a:t>
            </a:r>
          </a:p>
          <a:p>
            <a:pPr>
              <a:lnSpc>
                <a:spcPct val="90000"/>
              </a:lnSpc>
            </a:pPr>
            <a:r>
              <a:rPr lang="es-ES" sz="2200" b="0" i="0" dirty="0" smtClean="0">
                <a:solidFill>
                  <a:schemeClr val="tx1"/>
                </a:solidFill>
                <a:latin typeface="Arial"/>
              </a:rPr>
              <a:t>Este tipo de ataque impide que un administrador acceda en forma remota a las funciones de administración del switch.</a:t>
            </a:r>
          </a:p>
          <a:p>
            <a:pPr>
              <a:lnSpc>
                <a:spcPct val="90000"/>
              </a:lnSpc>
            </a:pPr>
            <a:r>
              <a:rPr lang="es-ES" sz="2200" b="0" i="0" dirty="0" smtClean="0">
                <a:solidFill>
                  <a:schemeClr val="tx1"/>
                </a:solidFill>
                <a:latin typeface="Arial"/>
              </a:rPr>
              <a:t>Esto se puede combinar con otros ataques directos a la red como parte de un esfuerzo coordinado para impedir que el administrador de red acceda a dispositivos clave durante la infracción.</a:t>
            </a:r>
          </a:p>
          <a:p>
            <a:pPr>
              <a:lnSpc>
                <a:spcPct val="90000"/>
              </a:lnSpc>
            </a:pPr>
            <a:r>
              <a:rPr lang="es-ES" sz="2200" b="0" i="0" dirty="0" smtClean="0">
                <a:solidFill>
                  <a:schemeClr val="tx1"/>
                </a:solidFill>
                <a:latin typeface="Arial"/>
              </a:rPr>
              <a:t>En general, las vulnerabilidades en el servicio de Telnet que permiten que ocurran los ataques de DoS se enfrentan mediante parches de seguridad incluidos en las revisiones más recientes de IOS de Cisco.</a:t>
            </a:r>
          </a:p>
          <a:p>
            <a:pPr>
              <a:lnSpc>
                <a:spcPct val="90000"/>
              </a:lnSpc>
            </a:pPr>
            <a:endParaRPr lang="es-ES" sz="2200" dirty="0" smtClean="0"/>
          </a:p>
          <a:p>
            <a:pPr>
              <a:lnSpc>
                <a:spcPct val="90000"/>
              </a:lnSpc>
            </a:pPr>
            <a:endParaRPr lang="es-ES" sz="2200" dirty="0" smtClean="0"/>
          </a:p>
        </p:txBody>
      </p:sp>
    </p:spTree>
    <p:extLst>
      <p:ext uri="{BB962C8B-B14F-4D97-AF65-F5344CB8AC3E}">
        <p14:creationId xmlns:p14="http://schemas.microsoft.com/office/powerpoint/2010/main" xmlns="" val="2008110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Prácticas recomendadas de seguridad</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10 prácticas recomendadas</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Desarrolle una política de seguridad escrita para la organización.</a:t>
            </a:r>
            <a:endParaRPr lang="es-ES" sz="2200" dirty="0" smtClean="0"/>
          </a:p>
          <a:p>
            <a:pPr>
              <a:lnSpc>
                <a:spcPct val="90000"/>
              </a:lnSpc>
            </a:pPr>
            <a:r>
              <a:rPr lang="es-ES" sz="2200" b="0" i="0" dirty="0" smtClean="0">
                <a:solidFill>
                  <a:schemeClr val="tx1"/>
                </a:solidFill>
                <a:latin typeface="Arial"/>
              </a:rPr>
              <a:t>Desactive los servicios y puertos que no se utilicen.</a:t>
            </a:r>
            <a:endParaRPr lang="es-ES" sz="2200" dirty="0" smtClean="0"/>
          </a:p>
          <a:p>
            <a:pPr>
              <a:lnSpc>
                <a:spcPct val="90000"/>
              </a:lnSpc>
            </a:pPr>
            <a:r>
              <a:rPr lang="es-ES" sz="2200" b="0" i="0" dirty="0" smtClean="0">
                <a:solidFill>
                  <a:schemeClr val="tx1"/>
                </a:solidFill>
                <a:latin typeface="Arial"/>
              </a:rPr>
              <a:t>Utilice contraseñas seguras y cámbielas con frecuencia.</a:t>
            </a:r>
            <a:endParaRPr lang="es-ES" sz="2200" dirty="0" smtClean="0"/>
          </a:p>
          <a:p>
            <a:pPr>
              <a:lnSpc>
                <a:spcPct val="90000"/>
              </a:lnSpc>
            </a:pPr>
            <a:r>
              <a:rPr lang="es-ES" sz="2200" b="0" i="0" dirty="0" smtClean="0">
                <a:solidFill>
                  <a:schemeClr val="tx1"/>
                </a:solidFill>
                <a:latin typeface="Arial"/>
              </a:rPr>
              <a:t>Controle el acceso físico a los dispositivos.</a:t>
            </a:r>
            <a:endParaRPr lang="es-ES" sz="2200" dirty="0" smtClean="0"/>
          </a:p>
          <a:p>
            <a:pPr>
              <a:lnSpc>
                <a:spcPct val="90000"/>
              </a:lnSpc>
            </a:pPr>
            <a:r>
              <a:rPr lang="es-ES" sz="2200" b="0" i="0" dirty="0" smtClean="0">
                <a:solidFill>
                  <a:schemeClr val="tx1"/>
                </a:solidFill>
                <a:latin typeface="Arial"/>
              </a:rPr>
              <a:t>Utilice HTTPS en lugar de HTTP.</a:t>
            </a:r>
            <a:endParaRPr lang="es-ES" sz="2200" dirty="0" smtClean="0"/>
          </a:p>
          <a:p>
            <a:pPr>
              <a:lnSpc>
                <a:spcPct val="90000"/>
              </a:lnSpc>
            </a:pPr>
            <a:r>
              <a:rPr lang="es-ES" sz="2200" b="0" i="0" dirty="0" smtClean="0">
                <a:solidFill>
                  <a:schemeClr val="tx1"/>
                </a:solidFill>
                <a:latin typeface="Arial"/>
              </a:rPr>
              <a:t>Realice copias de seguridad regularmente.</a:t>
            </a:r>
          </a:p>
          <a:p>
            <a:pPr>
              <a:lnSpc>
                <a:spcPct val="90000"/>
              </a:lnSpc>
            </a:pPr>
            <a:r>
              <a:rPr lang="es-ES" sz="2200" b="0" i="0" dirty="0" smtClean="0">
                <a:solidFill>
                  <a:schemeClr val="tx1"/>
                </a:solidFill>
                <a:latin typeface="Arial"/>
              </a:rPr>
              <a:t>Capacite a los empleados sobre los ataques de ingeniería social.</a:t>
            </a:r>
            <a:endParaRPr lang="es-ES" sz="2200" dirty="0" smtClean="0"/>
          </a:p>
          <a:p>
            <a:pPr>
              <a:lnSpc>
                <a:spcPct val="90000"/>
              </a:lnSpc>
            </a:pPr>
            <a:r>
              <a:rPr lang="es-ES" sz="2200" b="0" i="0" dirty="0" smtClean="0">
                <a:solidFill>
                  <a:schemeClr val="tx1"/>
                </a:solidFill>
                <a:latin typeface="Arial"/>
              </a:rPr>
              <a:t>Cifre y proteja con contraseñas los datos confidenciales.</a:t>
            </a:r>
            <a:endParaRPr lang="es-ES" sz="2200" dirty="0" smtClean="0"/>
          </a:p>
          <a:p>
            <a:pPr>
              <a:lnSpc>
                <a:spcPct val="90000"/>
              </a:lnSpc>
            </a:pPr>
            <a:r>
              <a:rPr lang="es-ES" sz="2200" b="0" i="0" dirty="0" smtClean="0">
                <a:solidFill>
                  <a:schemeClr val="tx1"/>
                </a:solidFill>
                <a:latin typeface="Arial"/>
              </a:rPr>
              <a:t>Implemente firewalls.</a:t>
            </a:r>
          </a:p>
          <a:p>
            <a:pPr>
              <a:lnSpc>
                <a:spcPct val="90000"/>
              </a:lnSpc>
            </a:pPr>
            <a:r>
              <a:rPr lang="es-ES" sz="2200" b="0" i="0" dirty="0" smtClean="0">
                <a:solidFill>
                  <a:schemeClr val="tx1"/>
                </a:solidFill>
                <a:latin typeface="Arial"/>
              </a:rPr>
              <a:t>Mantenga el software actualizado.</a:t>
            </a:r>
            <a:endParaRPr lang="es-ES" sz="2200" dirty="0" smtClean="0"/>
          </a:p>
          <a:p>
            <a:pPr>
              <a:lnSpc>
                <a:spcPct val="90000"/>
              </a:lnSpc>
            </a:pPr>
            <a:endParaRPr lang="es-ES" sz="2200" dirty="0" smtClean="0"/>
          </a:p>
          <a:p>
            <a:pPr>
              <a:lnSpc>
                <a:spcPct val="90000"/>
              </a:lnSpc>
            </a:pPr>
            <a:endParaRPr lang="es-ES" sz="2200" dirty="0" smtClean="0"/>
          </a:p>
        </p:txBody>
      </p:sp>
    </p:spTree>
    <p:extLst>
      <p:ext uri="{BB962C8B-B14F-4D97-AF65-F5344CB8AC3E}">
        <p14:creationId xmlns:p14="http://schemas.microsoft.com/office/powerpoint/2010/main" xmlns="" val="3364566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50171"/>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opciones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Las herramientas de seguridad de red son muy importantes para los administradores de red.</a:t>
            </a:r>
          </a:p>
          <a:p>
            <a:pPr>
              <a:lnSpc>
                <a:spcPct val="90000"/>
              </a:lnSpc>
            </a:pPr>
            <a:r>
              <a:rPr lang="es-ES" sz="2400" b="0" i="0" dirty="0" smtClean="0">
                <a:solidFill>
                  <a:schemeClr val="tx1"/>
                </a:solidFill>
                <a:latin typeface="Arial"/>
                <a:ea typeface="+mn-ea"/>
                <a:cs typeface="+mn-cs"/>
              </a:rPr>
              <a:t>Estas herramientas permiten que el administrador pruebe la resistencia de las medidas de seguridad implementadas.</a:t>
            </a:r>
          </a:p>
          <a:p>
            <a:pPr>
              <a:lnSpc>
                <a:spcPct val="90000"/>
              </a:lnSpc>
            </a:pPr>
            <a:r>
              <a:rPr lang="es-ES" sz="2400" b="0" i="0" dirty="0" smtClean="0">
                <a:solidFill>
                  <a:schemeClr val="tx1"/>
                </a:solidFill>
                <a:latin typeface="Arial"/>
                <a:ea typeface="+mn-ea"/>
                <a:cs typeface="+mn-cs"/>
              </a:rPr>
              <a:t>Un administrador puede iniciar un ataque contra la red y analizar los resultados.</a:t>
            </a:r>
          </a:p>
          <a:p>
            <a:pPr>
              <a:lnSpc>
                <a:spcPct val="90000"/>
              </a:lnSpc>
            </a:pPr>
            <a:r>
              <a:rPr lang="es-ES" sz="2400" b="0" i="0" dirty="0" smtClean="0">
                <a:solidFill>
                  <a:schemeClr val="tx1"/>
                </a:solidFill>
                <a:latin typeface="Arial"/>
                <a:ea typeface="+mn-ea"/>
                <a:cs typeface="+mn-cs"/>
              </a:rPr>
              <a:t>Estas herramientas también sirven para determinar cómo ajustar las políticas de seguridad, a fin de mitigar esos tipos de ataques.</a:t>
            </a:r>
          </a:p>
          <a:p>
            <a:pPr>
              <a:lnSpc>
                <a:spcPct val="90000"/>
              </a:lnSpc>
            </a:pPr>
            <a:r>
              <a:rPr lang="es-ES" sz="2400" b="0" i="0" dirty="0" smtClean="0">
                <a:solidFill>
                  <a:schemeClr val="tx1"/>
                </a:solidFill>
                <a:latin typeface="Arial"/>
                <a:ea typeface="+mn-ea"/>
                <a:cs typeface="+mn-cs"/>
              </a:rPr>
              <a:t>Las auditorías de seguridad y las pruebas de penetración son dos funciones básicas de las herramientas de seguridad de red.</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xmlns="" val="1013147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435657"/>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auditorías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ea typeface="+mn-ea"/>
                <a:cs typeface="+mn-cs"/>
              </a:rPr>
              <a:t>Las herramientas de seguridad de red se pueden utilizar para auditar la red.</a:t>
            </a:r>
          </a:p>
          <a:p>
            <a:pPr>
              <a:lnSpc>
                <a:spcPct val="90000"/>
              </a:lnSpc>
            </a:pPr>
            <a:r>
              <a:rPr lang="es-ES" sz="2400" b="0" i="0" dirty="0" smtClean="0">
                <a:solidFill>
                  <a:schemeClr val="tx1"/>
                </a:solidFill>
                <a:latin typeface="Arial"/>
                <a:ea typeface="+mn-ea"/>
                <a:cs typeface="+mn-cs"/>
              </a:rPr>
              <a:t>Al controlar la red, el administrador puede evaluar qué tipo de información puede reunir un atacante.</a:t>
            </a:r>
          </a:p>
          <a:p>
            <a:pPr>
              <a:lnSpc>
                <a:spcPct val="90000"/>
              </a:lnSpc>
            </a:pPr>
            <a:r>
              <a:rPr lang="es-ES" sz="2400" b="0" i="0" dirty="0" smtClean="0">
                <a:solidFill>
                  <a:schemeClr val="tx1"/>
                </a:solidFill>
                <a:latin typeface="Arial"/>
                <a:ea typeface="+mn-ea"/>
                <a:cs typeface="+mn-cs"/>
              </a:rPr>
              <a:t>Por ejemplo, si se ataca y satura la tabla CAM de un switch, el administrador puede descubrir qué puertos del switch son vulnerables a la saturación de direcciones MAC y corregir el problema.</a:t>
            </a:r>
          </a:p>
          <a:p>
            <a:pPr>
              <a:lnSpc>
                <a:spcPct val="90000"/>
              </a:lnSpc>
            </a:pPr>
            <a:r>
              <a:rPr lang="es-ES" sz="2400" b="0" i="0" dirty="0" smtClean="0">
                <a:solidFill>
                  <a:schemeClr val="tx1"/>
                </a:solidFill>
                <a:latin typeface="Arial"/>
                <a:ea typeface="+mn-ea"/>
                <a:cs typeface="+mn-cs"/>
              </a:rPr>
              <a:t>Las herramientas de seguridad de red también se pueden utilizar como herramientas de prueba de penetración.</a:t>
            </a:r>
            <a:endParaRPr lang="es-ES" sz="2400" b="0" i="0" dirty="0">
              <a:solidFill>
                <a:schemeClr val="tx1"/>
              </a:solidFill>
              <a:latin typeface="Arial"/>
              <a:ea typeface="+mn-ea"/>
              <a:cs typeface="+mn-cs"/>
            </a:endParaRPr>
          </a:p>
        </p:txBody>
      </p:sp>
    </p:spTree>
    <p:extLst>
      <p:ext uri="{BB962C8B-B14F-4D97-AF65-F5344CB8AC3E}">
        <p14:creationId xmlns:p14="http://schemas.microsoft.com/office/powerpoint/2010/main" xmlns="" val="278339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500" b="1" i="0" dirty="0" smtClean="0">
                <a:solidFill>
                  <a:srgbClr val="708CA1"/>
                </a:solidFill>
                <a:latin typeface="Arial"/>
              </a:rPr>
              <a:t>Prácticas recomendadas de seguridad</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900" b="1" i="0" dirty="0" smtClean="0">
                <a:solidFill>
                  <a:srgbClr val="708CA1"/>
                </a:solidFill>
                <a:latin typeface="Arial"/>
              </a:rPr>
              <a:t>Herramientas de seguridad de red: auditorías</a:t>
            </a:r>
            <a:endParaRPr lang="es-ES" sz="29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La prueba de penetración es un ataque simulado.</a:t>
            </a:r>
          </a:p>
          <a:p>
            <a:pPr>
              <a:lnSpc>
                <a:spcPct val="90000"/>
              </a:lnSpc>
            </a:pPr>
            <a:r>
              <a:rPr lang="es-ES" sz="2400" b="0" i="0" dirty="0" smtClean="0">
                <a:solidFill>
                  <a:schemeClr val="tx1"/>
                </a:solidFill>
                <a:latin typeface="Arial"/>
              </a:rPr>
              <a:t>Ayuda a determinar qué tan vulnerable sería la red en un ataque real.</a:t>
            </a:r>
          </a:p>
          <a:p>
            <a:pPr>
              <a:lnSpc>
                <a:spcPct val="90000"/>
              </a:lnSpc>
            </a:pPr>
            <a:r>
              <a:rPr lang="es-ES" sz="2400" b="0" i="0" dirty="0" smtClean="0">
                <a:solidFill>
                  <a:schemeClr val="tx1"/>
                </a:solidFill>
                <a:latin typeface="Arial"/>
              </a:rPr>
              <a:t>Se pueden identificar las debilidades en la configuración de los dispositivos de red según los resultados de esta prueba. </a:t>
            </a:r>
          </a:p>
          <a:p>
            <a:pPr>
              <a:lnSpc>
                <a:spcPct val="90000"/>
              </a:lnSpc>
            </a:pPr>
            <a:r>
              <a:rPr lang="es-ES" sz="2400" b="0" i="0" dirty="0" smtClean="0">
                <a:solidFill>
                  <a:schemeClr val="tx1"/>
                </a:solidFill>
                <a:latin typeface="Arial"/>
              </a:rPr>
              <a:t>Se pueden realizar cambios para que los dispositivos sean más resistentes a los ataques.</a:t>
            </a:r>
            <a:endParaRPr lang="es-ES" dirty="0" smtClean="0"/>
          </a:p>
          <a:p>
            <a:pPr>
              <a:lnSpc>
                <a:spcPct val="90000"/>
              </a:lnSpc>
            </a:pPr>
            <a:r>
              <a:rPr lang="es-ES" sz="2400" b="0" i="0" dirty="0" smtClean="0">
                <a:solidFill>
                  <a:schemeClr val="tx1"/>
                </a:solidFill>
                <a:latin typeface="Arial"/>
              </a:rPr>
              <a:t>Dichas pruebas pueden dañar la red, y se deben realizar en condiciones muy controladas.</a:t>
            </a:r>
          </a:p>
          <a:p>
            <a:pPr>
              <a:lnSpc>
                <a:spcPct val="90000"/>
              </a:lnSpc>
            </a:pPr>
            <a:r>
              <a:rPr lang="es-ES" sz="2400" b="0" i="0" dirty="0" smtClean="0">
                <a:solidFill>
                  <a:schemeClr val="tx1"/>
                </a:solidFill>
                <a:latin typeface="Arial"/>
              </a:rPr>
              <a:t>Lo ideal es una red sin conexión que imite la red de producción real y funcione como banco de pruebas.</a:t>
            </a:r>
            <a:endParaRPr lang="es-ES" sz="2400" b="0" i="0" dirty="0">
              <a:solidFill>
                <a:schemeClr val="tx1"/>
              </a:solidFill>
              <a:latin typeface="Arial"/>
            </a:endParaRPr>
          </a:p>
        </p:txBody>
      </p:sp>
    </p:spTree>
    <p:extLst>
      <p:ext uri="{BB962C8B-B14F-4D97-AF65-F5344CB8AC3E}">
        <p14:creationId xmlns:p14="http://schemas.microsoft.com/office/powerpoint/2010/main" xmlns="" val="204478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13612" y="1754746"/>
            <a:ext cx="6710116" cy="492511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sin utilizar</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296086"/>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La acción de deshabilitar puertos sin utilizar es una pauta de seguridad simple pero eficaz.</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xmlns="" val="11520590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21463" y="1880837"/>
            <a:ext cx="5831937" cy="4755806"/>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Detección de DHCP</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39628"/>
            <a:ext cx="8233454"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100" b="0" i="0" dirty="0" smtClean="0">
                <a:solidFill>
                  <a:schemeClr val="tx1"/>
                </a:solidFill>
                <a:latin typeface="Arial"/>
                <a:ea typeface="+mn-ea"/>
                <a:cs typeface="+mn-cs"/>
              </a:rPr>
              <a:t>La detección de DHCP permite determinar cuáles son los puertos de switch que pueden responder a solicitudes de DHCP.</a:t>
            </a:r>
            <a:endParaRPr lang="es-ES" sz="2100" b="0" i="0" dirty="0">
              <a:solidFill>
                <a:schemeClr val="tx1"/>
              </a:solidFill>
              <a:latin typeface="Arial"/>
              <a:ea typeface="+mn-ea"/>
              <a:cs typeface="+mn-cs"/>
            </a:endParaRPr>
          </a:p>
        </p:txBody>
      </p:sp>
      <p:pic>
        <p:nvPicPr>
          <p:cNvPr id="1026" name="Picture 2"/>
          <p:cNvPicPr>
            <a:picLocks noChangeAspect="1" noChangeArrowheads="1"/>
          </p:cNvPicPr>
          <p:nvPr/>
        </p:nvPicPr>
        <p:blipFill>
          <a:blip r:embed="rId4"/>
          <a:srcRect b="46011"/>
          <a:stretch>
            <a:fillRect/>
          </a:stretch>
        </p:blipFill>
        <p:spPr bwMode="auto">
          <a:xfrm>
            <a:off x="38099" y="4667251"/>
            <a:ext cx="3937143" cy="1657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539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Secuencia de arranque de un switch</a:t>
            </a:r>
            <a:endParaRPr lang="es-ES" smtClean="0">
              <a:ea typeface="ＭＳ Ｐゴシック" pitchFamily="34" charset="-128"/>
            </a:endParaRPr>
          </a:p>
        </p:txBody>
      </p:sp>
      <p:sp>
        <p:nvSpPr>
          <p:cNvPr id="2" name="Content Placeholder 1"/>
          <p:cNvSpPr>
            <a:spLocks noGrp="1"/>
          </p:cNvSpPr>
          <p:nvPr>
            <p:ph idx="1"/>
          </p:nvPr>
        </p:nvSpPr>
        <p:spPr>
          <a:xfrm>
            <a:off x="655638" y="1651688"/>
            <a:ext cx="7940675" cy="3571875"/>
          </a:xfrm>
        </p:spPr>
        <p:txBody>
          <a:bodyPr/>
          <a:lstStyle/>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POST</a:t>
            </a:r>
            <a:endParaRPr lang="es-ES" smtClean="0"/>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Se ejecuta el software del cargador de arranque.</a:t>
            </a:r>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lleva a cabo la inicialización de la CPU de bajo nivel.</a:t>
            </a:r>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inicia el sistema de archivos flash.</a:t>
            </a:r>
            <a:endParaRPr lang="es-ES" smtClean="0"/>
          </a:p>
          <a:p>
            <a:pPr marL="457200" indent="-457200" algn="l" defTabSz="814365">
              <a:spcBef>
                <a:spcPct val="50000"/>
              </a:spcBef>
              <a:spcAft>
                <a:spcPct val="0"/>
              </a:spcAft>
              <a:buClr>
                <a:srgbClr val="708CA1"/>
              </a:buClr>
              <a:buFont typeface="Arial"/>
              <a:buAutoNum type="arabicPeriod"/>
            </a:pPr>
            <a:r>
              <a:rPr lang="es-ES" sz="2400" b="0" i="0" smtClean="0">
                <a:solidFill>
                  <a:srgbClr val="000000"/>
                </a:solidFill>
                <a:latin typeface="Arial"/>
              </a:rPr>
              <a:t>El cargador de arranque ubica y carga en la memoria una imagen del software del sistema operativo IOS predeterminado y le cede el control del switch al IOS.</a:t>
            </a:r>
            <a:endParaRPr lang="es-E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funcionamiento</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ea typeface="+mn-ea"/>
                <a:cs typeface="+mn-cs"/>
              </a:rPr>
              <a:t>La seguridad de puertos limita la cantidad de direcciones MAC válidas permitidas en un puerto.</a:t>
            </a:r>
          </a:p>
          <a:p>
            <a:pPr>
              <a:lnSpc>
                <a:spcPct val="90000"/>
              </a:lnSpc>
            </a:pPr>
            <a:r>
              <a:rPr lang="es-ES" sz="2200" b="0" i="0" dirty="0" smtClean="0">
                <a:solidFill>
                  <a:schemeClr val="tx1"/>
                </a:solidFill>
                <a:latin typeface="Arial"/>
                <a:ea typeface="+mn-ea"/>
                <a:cs typeface="+mn-cs"/>
              </a:rPr>
              <a:t>Se permite el acceso a las direcciones MAC de los dispositivos legítimos, mientras que otras direcciones MAC se rechazan.</a:t>
            </a:r>
          </a:p>
          <a:p>
            <a:pPr>
              <a:lnSpc>
                <a:spcPct val="90000"/>
              </a:lnSpc>
            </a:pPr>
            <a:r>
              <a:rPr lang="es-ES" sz="2200" b="0" i="0" dirty="0" smtClean="0">
                <a:solidFill>
                  <a:schemeClr val="tx1"/>
                </a:solidFill>
                <a:latin typeface="Arial"/>
                <a:ea typeface="+mn-ea"/>
                <a:cs typeface="+mn-cs"/>
              </a:rPr>
              <a:t>Cualquier intento adicional de conexión por parte de direcciones MAC desconocidas generará una violación de seguridad.</a:t>
            </a:r>
          </a:p>
          <a:p>
            <a:pPr>
              <a:lnSpc>
                <a:spcPct val="90000"/>
              </a:lnSpc>
            </a:pPr>
            <a:r>
              <a:rPr lang="es-ES" sz="2200" b="0" i="0" dirty="0" smtClean="0">
                <a:solidFill>
                  <a:schemeClr val="tx1"/>
                </a:solidFill>
                <a:latin typeface="Arial"/>
                <a:ea typeface="+mn-ea"/>
                <a:cs typeface="+mn-cs"/>
              </a:rPr>
              <a:t>Las direcciones MAC seguras se pueden configurar de varias maneras:</a:t>
            </a:r>
          </a:p>
          <a:p>
            <a:pPr marL="800100" lvl="1" indent="-342900">
              <a:buFont typeface="Arial"/>
              <a:buChar char="•"/>
            </a:pPr>
            <a:r>
              <a:rPr lang="es-ES" sz="2200" b="0" i="0" dirty="0" smtClean="0">
                <a:solidFill>
                  <a:schemeClr val="tx1"/>
                </a:solidFill>
                <a:latin typeface="Arial"/>
                <a:ea typeface="+mn-ea"/>
                <a:cs typeface="+mn-cs"/>
              </a:rPr>
              <a:t>Direcciones MAC seguras estáticas</a:t>
            </a:r>
          </a:p>
          <a:p>
            <a:pPr marL="800100" lvl="1" indent="-342900">
              <a:buFont typeface="Arial"/>
              <a:buChar char="•"/>
            </a:pPr>
            <a:r>
              <a:rPr lang="es-ES" sz="2200" b="0" i="0" dirty="0" smtClean="0">
                <a:solidFill>
                  <a:schemeClr val="tx1"/>
                </a:solidFill>
                <a:latin typeface="Arial"/>
                <a:ea typeface="+mn-ea"/>
                <a:cs typeface="+mn-cs"/>
              </a:rPr>
              <a:t>Direcciones MAC seguras dinámicas</a:t>
            </a:r>
          </a:p>
          <a:p>
            <a:pPr marL="800100" lvl="1" indent="-342900">
              <a:buFont typeface="Arial"/>
              <a:buChar char="•"/>
            </a:pPr>
            <a:r>
              <a:rPr lang="es-ES" sz="2200" b="0" i="0" dirty="0" smtClean="0">
                <a:solidFill>
                  <a:schemeClr val="tx1"/>
                </a:solidFill>
                <a:latin typeface="Arial"/>
                <a:ea typeface="+mn-ea"/>
                <a:cs typeface="+mn-cs"/>
              </a:rPr>
              <a:t>Direcciones MAC seguras persistentes</a:t>
            </a:r>
            <a:endParaRPr lang="es-ES" sz="2200" b="0" i="0" dirty="0">
              <a:solidFill>
                <a:schemeClr val="tx1"/>
              </a:solidFill>
              <a:latin typeface="Arial"/>
              <a:ea typeface="+mn-ea"/>
              <a:cs typeface="+mn-cs"/>
            </a:endParaRPr>
          </a:p>
        </p:txBody>
      </p:sp>
    </p:spTree>
    <p:extLst>
      <p:ext uri="{BB962C8B-B14F-4D97-AF65-F5344CB8AC3E}">
        <p14:creationId xmlns:p14="http://schemas.microsoft.com/office/powerpoint/2010/main" xmlns="" val="1761768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80797"/>
            <a:ext cx="8145462"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Seguridad de puertos: modos de violación de seguridad</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IOS considera que se produce una violación de seguridad cuando se da cualquiera de estas situaciones:</a:t>
            </a:r>
          </a:p>
          <a:p>
            <a:pPr marL="800100" lvl="1" indent="-342900">
              <a:buFont typeface="Arial"/>
              <a:buChar char="•"/>
            </a:pPr>
            <a:r>
              <a:rPr lang="es-ES" sz="2200" b="0" i="0" dirty="0" smtClean="0">
                <a:solidFill>
                  <a:schemeClr val="tx1"/>
                </a:solidFill>
                <a:latin typeface="Arial"/>
              </a:rPr>
              <a:t>Se agregó la cantidad máxima de direcciones MAC seguras a la tabla CAM para esa interfaz, y una estación cuya dirección MAC no figura en la tabla de direcciones intenta acceder a la interfaz.</a:t>
            </a:r>
          </a:p>
          <a:p>
            <a:pPr marL="800100" lvl="1" indent="-342900">
              <a:buFont typeface="Arial"/>
              <a:buChar char="•"/>
            </a:pPr>
            <a:r>
              <a:rPr lang="es-ES" sz="2200" b="0" i="0" dirty="0" smtClean="0">
                <a:solidFill>
                  <a:schemeClr val="tx1"/>
                </a:solidFill>
                <a:latin typeface="Arial"/>
              </a:rPr>
              <a:t>Una dirección aprendida o configurada en una interfaz segura puede verse en otra interfaz segura de la misma VLAN.</a:t>
            </a:r>
          </a:p>
          <a:p>
            <a:pPr>
              <a:lnSpc>
                <a:spcPct val="90000"/>
              </a:lnSpc>
            </a:pPr>
            <a:r>
              <a:rPr lang="es-ES" sz="2200" b="0" i="0" dirty="0" smtClean="0">
                <a:solidFill>
                  <a:schemeClr val="tx1"/>
                </a:solidFill>
                <a:latin typeface="Arial"/>
              </a:rPr>
              <a:t>Cuando se detecta una violación, hay tres acciones posibles que se pueden realizar:</a:t>
            </a:r>
          </a:p>
          <a:p>
            <a:pPr marL="800100" lvl="1" indent="-342900">
              <a:buFont typeface="Arial"/>
              <a:buChar char="•"/>
            </a:pPr>
            <a:r>
              <a:rPr lang="es-ES" sz="2200" b="0" i="0" dirty="0" smtClean="0">
                <a:solidFill>
                  <a:schemeClr val="tx1"/>
                </a:solidFill>
                <a:latin typeface="Arial"/>
              </a:rPr>
              <a:t>Protect</a:t>
            </a:r>
          </a:p>
          <a:p>
            <a:pPr marL="800100" lvl="1" indent="-342900">
              <a:buFont typeface="Arial"/>
              <a:buChar char="•"/>
            </a:pPr>
            <a:r>
              <a:rPr lang="es-ES" sz="2200" b="0" i="0" dirty="0" smtClean="0">
                <a:solidFill>
                  <a:schemeClr val="tx1"/>
                </a:solidFill>
                <a:latin typeface="Arial"/>
              </a:rPr>
              <a:t>Restrict</a:t>
            </a:r>
          </a:p>
          <a:p>
            <a:pPr marL="800100" lvl="1" indent="-342900">
              <a:buFont typeface="Arial"/>
              <a:buChar char="•"/>
            </a:pPr>
            <a:r>
              <a:rPr lang="es-ES" sz="2200" b="0" i="0" dirty="0" smtClean="0">
                <a:solidFill>
                  <a:schemeClr val="tx1"/>
                </a:solidFill>
                <a:latin typeface="Arial"/>
              </a:rPr>
              <a:t>Shutdown</a:t>
            </a:r>
            <a:endParaRPr lang="es-ES" sz="2200" dirty="0"/>
          </a:p>
        </p:txBody>
      </p:sp>
    </p:spTree>
    <p:extLst>
      <p:ext uri="{BB962C8B-B14F-4D97-AF65-F5344CB8AC3E}">
        <p14:creationId xmlns:p14="http://schemas.microsoft.com/office/powerpoint/2010/main" xmlns="" val="2268548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predeterminada de la seguridad de puertos dinámicos</a:t>
            </a:r>
            <a:endParaRPr lang="es-ES" dirty="0"/>
          </a:p>
        </p:txBody>
      </p:sp>
      <p:pic>
        <p:nvPicPr>
          <p:cNvPr id="3" name="Picture 2"/>
          <p:cNvPicPr>
            <a:picLocks noChangeAspect="1"/>
          </p:cNvPicPr>
          <p:nvPr/>
        </p:nvPicPr>
        <p:blipFill>
          <a:blip r:embed="rId3"/>
          <a:stretch>
            <a:fillRect/>
          </a:stretch>
        </p:blipFill>
        <p:spPr>
          <a:xfrm>
            <a:off x="805210" y="2462312"/>
            <a:ext cx="7533580" cy="3065466"/>
          </a:xfrm>
          <a:prstGeom prst="rect">
            <a:avLst/>
          </a:prstGeom>
        </p:spPr>
      </p:pic>
    </p:spTree>
    <p:extLst>
      <p:ext uri="{BB962C8B-B14F-4D97-AF65-F5344CB8AC3E}">
        <p14:creationId xmlns:p14="http://schemas.microsoft.com/office/powerpoint/2010/main" xmlns="" val="860302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4"/>
            <a:ext cx="7940675" cy="487974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la seguridad de puertos dinámicos</a:t>
            </a:r>
            <a:endParaRPr lang="es-ES" dirty="0"/>
          </a:p>
        </p:txBody>
      </p:sp>
      <p:pic>
        <p:nvPicPr>
          <p:cNvPr id="3" name="Picture 2"/>
          <p:cNvPicPr>
            <a:picLocks noChangeAspect="1"/>
          </p:cNvPicPr>
          <p:nvPr/>
        </p:nvPicPr>
        <p:blipFill>
          <a:blip r:embed="rId3"/>
          <a:srcRect b="7510"/>
          <a:stretch>
            <a:fillRect/>
          </a:stretch>
        </p:blipFill>
        <p:spPr>
          <a:xfrm>
            <a:off x="1041769" y="1901074"/>
            <a:ext cx="7060462" cy="4594976"/>
          </a:xfrm>
          <a:prstGeom prst="rect">
            <a:avLst/>
          </a:prstGeom>
        </p:spPr>
      </p:pic>
    </p:spTree>
    <p:extLst>
      <p:ext uri="{BB962C8B-B14F-4D97-AF65-F5344CB8AC3E}">
        <p14:creationId xmlns:p14="http://schemas.microsoft.com/office/powerpoint/2010/main" xmlns="" val="1065753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t="1269" b="4191"/>
          <a:stretch>
            <a:fillRect/>
          </a:stretch>
        </p:blipFill>
        <p:spPr>
          <a:xfrm>
            <a:off x="1466850" y="1676399"/>
            <a:ext cx="6391395" cy="5032285"/>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configuración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281573"/>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la seguridad de puertos persistentes</a:t>
            </a:r>
            <a:endParaRPr lang="es-ES" dirty="0"/>
          </a:p>
        </p:txBody>
      </p:sp>
    </p:spTree>
    <p:extLst>
      <p:ext uri="{BB962C8B-B14F-4D97-AF65-F5344CB8AC3E}">
        <p14:creationId xmlns:p14="http://schemas.microsoft.com/office/powerpoint/2010/main" xmlns="" val="1256264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28614" y="1400976"/>
            <a:ext cx="6989468" cy="5284965"/>
          </a:xfrm>
          <a:prstGeom prst="rect">
            <a:avLst/>
          </a:prstGeom>
        </p:spPr>
      </p:pic>
      <p:sp>
        <p:nvSpPr>
          <p:cNvPr id="7170" name="Rectangle 2"/>
          <p:cNvSpPr>
            <a:spLocks noGrp="1" noChangeArrowheads="1"/>
          </p:cNvSpPr>
          <p:nvPr>
            <p:ph type="title"/>
          </p:nvPr>
        </p:nvSpPr>
        <p:spPr>
          <a:xfrm>
            <a:off x="289152" y="408441"/>
            <a:ext cx="8145462" cy="838200"/>
          </a:xfrm>
        </p:spPr>
        <p:txBody>
          <a:bodyPr/>
          <a:lstStyle/>
          <a:p>
            <a:pPr algn="l" defTabSz="814365">
              <a:spcBef>
                <a:spcPct val="0"/>
              </a:spcBef>
              <a:spcAft>
                <a:spcPct val="0"/>
              </a:spcAft>
              <a:buNone/>
            </a:pPr>
            <a:r>
              <a:rPr lang="es-ES" sz="1800" b="1" i="0" dirty="0" smtClean="0">
                <a:solidFill>
                  <a:srgbClr val="708CA1"/>
                </a:solidFill>
                <a:latin typeface="Arial"/>
              </a:rPr>
              <a:t>Seguridad de puertos de </a:t>
            </a:r>
            <a:r>
              <a:rPr lang="es-ES" sz="1800" b="1" i="0" dirty="0" err="1" smtClean="0">
                <a:solidFill>
                  <a:srgbClr val="708CA1"/>
                </a:solidFill>
                <a:latin typeface="Arial"/>
              </a:rPr>
              <a:t>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3200" b="1" i="0" dirty="0" smtClean="0">
                <a:solidFill>
                  <a:srgbClr val="708CA1"/>
                </a:solidFill>
                <a:latin typeface="Arial"/>
              </a:rPr>
              <a:t>Seguridad de puertos: verificación</a:t>
            </a:r>
            <a:endParaRPr lang="es-ES" dirty="0"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171809"/>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Verificación de la seguridad de puertos persistentes</a:t>
            </a:r>
            <a:endParaRPr lang="es-ES" sz="2200" dirty="0"/>
          </a:p>
        </p:txBody>
      </p:sp>
    </p:spTree>
    <p:extLst>
      <p:ext uri="{BB962C8B-B14F-4D97-AF65-F5344CB8AC3E}">
        <p14:creationId xmlns:p14="http://schemas.microsoft.com/office/powerpoint/2010/main" xmlns="" val="667291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0618" y="1690799"/>
            <a:ext cx="8457257" cy="4743418"/>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verificación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la seguridad de puertos persistentes: configuración en ejecución</a:t>
            </a:r>
            <a:endParaRPr lang="es-ES" dirty="0"/>
          </a:p>
        </p:txBody>
      </p:sp>
    </p:spTree>
    <p:extLst>
      <p:ext uri="{BB962C8B-B14F-4D97-AF65-F5344CB8AC3E}">
        <p14:creationId xmlns:p14="http://schemas.microsoft.com/office/powerpoint/2010/main" xmlns="" val="14432258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8051" y="1874945"/>
            <a:ext cx="6743774" cy="4743418"/>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Seguridad de puertos: verificación</a:t>
            </a:r>
            <a:endParaRPr lang="es-ES" smtClean="0">
              <a:ea typeface="ＭＳ Ｐゴシック" pitchFamily="34" charset="-128"/>
            </a:endParaRPr>
          </a:p>
        </p:txBody>
      </p:sp>
      <p:sp>
        <p:nvSpPr>
          <p:cNvPr id="2" name="Content Placeholder 1"/>
          <p:cNvSpPr>
            <a:spLocks noGrp="1"/>
          </p:cNvSpPr>
          <p:nvPr>
            <p:ph idx="1"/>
          </p:nvPr>
        </p:nvSpPr>
        <p:spPr>
          <a:xfrm>
            <a:off x="510496" y="1404938"/>
            <a:ext cx="7940675" cy="4879748"/>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la seguridad de puertos: direcciones MAC seguras</a:t>
            </a:r>
            <a:endParaRPr lang="es-ES" dirty="0"/>
          </a:p>
        </p:txBody>
      </p:sp>
    </p:spTree>
    <p:extLst>
      <p:ext uri="{BB962C8B-B14F-4D97-AF65-F5344CB8AC3E}">
        <p14:creationId xmlns:p14="http://schemas.microsoft.com/office/powerpoint/2010/main" xmlns="" val="56594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75657" y="3791052"/>
            <a:ext cx="7418151" cy="2863340"/>
          </a:xfrm>
          <a:prstGeom prst="rect">
            <a:avLst/>
          </a:prstGeom>
        </p:spPr>
      </p:pic>
      <p:sp>
        <p:nvSpPr>
          <p:cNvPr id="7170" name="Rectangle 2"/>
          <p:cNvSpPr>
            <a:spLocks noGrp="1" noChangeArrowheads="1"/>
          </p:cNvSpPr>
          <p:nvPr>
            <p:ph type="title"/>
          </p:nvPr>
        </p:nvSpPr>
        <p:spPr>
          <a:xfrm>
            <a:off x="289151" y="522741"/>
            <a:ext cx="8622619"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264577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Una violación de seguridad de puertos puede dejar al switch en estado de inhabilitación por errores.</a:t>
            </a:r>
          </a:p>
          <a:p>
            <a:pPr>
              <a:lnSpc>
                <a:spcPct val="90000"/>
              </a:lnSpc>
            </a:pPr>
            <a:r>
              <a:rPr lang="es-ES" sz="2400" b="0" i="0" dirty="0" smtClean="0">
                <a:solidFill>
                  <a:schemeClr val="tx1"/>
                </a:solidFill>
                <a:latin typeface="Arial"/>
              </a:rPr>
              <a:t>Un puerto en estado de inhabilitación por errores queda desactivado completamente.</a:t>
            </a:r>
          </a:p>
          <a:p>
            <a:pPr>
              <a:lnSpc>
                <a:spcPct val="90000"/>
              </a:lnSpc>
            </a:pPr>
            <a:r>
              <a:rPr lang="es-ES" sz="2400" b="0" i="0" dirty="0" smtClean="0">
                <a:solidFill>
                  <a:schemeClr val="tx1"/>
                </a:solidFill>
                <a:latin typeface="Arial"/>
              </a:rPr>
              <a:t>El switch comunicará estos eventos por medio de mensajes de consola.</a:t>
            </a:r>
            <a:endParaRPr lang="es-ES" dirty="0"/>
          </a:p>
        </p:txBody>
      </p:sp>
    </p:spTree>
    <p:extLst>
      <p:ext uri="{BB962C8B-B14F-4D97-AF65-F5344CB8AC3E}">
        <p14:creationId xmlns:p14="http://schemas.microsoft.com/office/powerpoint/2010/main" xmlns="" val="113122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8947" y="2129617"/>
            <a:ext cx="7651570" cy="4611438"/>
          </a:xfrm>
          <a:prstGeom prst="rect">
            <a:avLst/>
          </a:prstGeom>
        </p:spPr>
      </p:pic>
      <p:sp>
        <p:nvSpPr>
          <p:cNvPr id="7170" name="Rectangle 2"/>
          <p:cNvSpPr>
            <a:spLocks noGrp="1" noChangeArrowheads="1"/>
          </p:cNvSpPr>
          <p:nvPr>
            <p:ph type="title"/>
          </p:nvPr>
        </p:nvSpPr>
        <p:spPr>
          <a:xfrm>
            <a:off x="289152" y="522741"/>
            <a:ext cx="8666162"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8292418" cy="85202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El comando show interface también indica si hay un puerto de switch en estado de inhabilitación por errores.</a:t>
            </a:r>
            <a:endParaRPr lang="es-ES" dirty="0"/>
          </a:p>
        </p:txBody>
      </p:sp>
    </p:spTree>
    <p:extLst>
      <p:ext uri="{BB962C8B-B14F-4D97-AF65-F5344CB8AC3E}">
        <p14:creationId xmlns:p14="http://schemas.microsoft.com/office/powerpoint/2010/main" xmlns="" val="383020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Secuencia de arranque de un switch</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0" indent="0" algn="l" defTabSz="814365">
              <a:spcBef>
                <a:spcPct val="50000"/>
              </a:spcBef>
              <a:spcAft>
                <a:spcPct val="0"/>
              </a:spcAft>
              <a:buNone/>
            </a:pPr>
            <a:r>
              <a:rPr lang="es-ES" sz="2200" b="0" i="0" dirty="0" smtClean="0">
                <a:solidFill>
                  <a:srgbClr val="000000"/>
                </a:solidFill>
                <a:latin typeface="Arial"/>
                <a:ea typeface="+mn-ea"/>
                <a:cs typeface="+mn-cs"/>
              </a:rPr>
              <a:t>Para encontrar una imagen del IOS adecuada, el switch realiza los siguientes pasos:</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Intenta arrancar automáticamente con la información de la variable de entorno BOOT.</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Si esta variable no está establecida, el switch realiza una búsqueda integral en todo el sistema de archivos flash. Si puede, el switch carga y ejecuta el primer archivo ejecutable.</a:t>
            </a:r>
          </a:p>
          <a:p>
            <a:pPr marL="457200" indent="-457200" algn="l" defTabSz="814365">
              <a:spcBef>
                <a:spcPct val="50000"/>
              </a:spcBef>
              <a:spcAft>
                <a:spcPct val="0"/>
              </a:spcAft>
              <a:buClr>
                <a:srgbClr val="708CA1"/>
              </a:buClr>
              <a:buFont typeface="Arial"/>
              <a:buAutoNum type="arabicPeriod"/>
            </a:pPr>
            <a:r>
              <a:rPr lang="es-ES" sz="2200" b="0" i="0" dirty="0" smtClean="0">
                <a:solidFill>
                  <a:srgbClr val="000000"/>
                </a:solidFill>
                <a:latin typeface="Arial"/>
                <a:ea typeface="+mn-ea"/>
                <a:cs typeface="+mn-cs"/>
              </a:rPr>
              <a:t>A continuación, el sistema operativo IOS inicia las interfaces mediante los comandos de IOS de Cisco que se encuentran en el archivo de configuración, la configuración de inicio, almacenado en la memoria NVRAM.</a:t>
            </a:r>
          </a:p>
          <a:p>
            <a:pPr marL="0" indent="0" algn="l" defTabSz="814365">
              <a:spcBef>
                <a:spcPct val="50000"/>
              </a:spcBef>
              <a:spcAft>
                <a:spcPct val="0"/>
              </a:spcAft>
              <a:buNone/>
            </a:pPr>
            <a:r>
              <a:rPr lang="es-ES" sz="2200" b="1" i="0" dirty="0" smtClean="0">
                <a:solidFill>
                  <a:srgbClr val="000000"/>
                </a:solidFill>
                <a:latin typeface="Arial"/>
                <a:ea typeface="+mn-ea"/>
                <a:cs typeface="+mn-cs"/>
              </a:rPr>
              <a:t>Nota:</a:t>
            </a:r>
            <a:r>
              <a:rPr lang="es-ES" sz="2200" b="0" i="0" dirty="0" smtClean="0">
                <a:solidFill>
                  <a:srgbClr val="000000"/>
                </a:solidFill>
                <a:latin typeface="Arial"/>
                <a:ea typeface="+mn-ea"/>
                <a:cs typeface="+mn-cs"/>
              </a:rPr>
              <a:t> el comando </a:t>
            </a:r>
            <a:r>
              <a:rPr lang="es-ES" sz="2200" b="1" i="0" dirty="0" smtClean="0">
                <a:solidFill>
                  <a:srgbClr val="000000"/>
                </a:solidFill>
                <a:latin typeface="Arial"/>
                <a:ea typeface="+mn-ea"/>
                <a:cs typeface="+mn-cs"/>
              </a:rPr>
              <a:t>boot system</a:t>
            </a:r>
            <a:r>
              <a:rPr lang="es-ES" sz="2200" b="0" i="0" dirty="0" smtClean="0">
                <a:solidFill>
                  <a:srgbClr val="000000"/>
                </a:solidFill>
                <a:latin typeface="Arial"/>
                <a:ea typeface="+mn-ea"/>
                <a:cs typeface="+mn-cs"/>
              </a:rPr>
              <a:t> se puede utilizar para establecer la variable de entorno BOOT.</a:t>
            </a:r>
            <a:endParaRPr lang="es-ES" sz="2200" b="0" i="0" dirty="0">
              <a:solidFill>
                <a:srgbClr val="000000"/>
              </a:solidFill>
              <a:latin typeface="Arial"/>
              <a:ea typeface="+mn-ea"/>
              <a:cs typeface="+mn-cs"/>
            </a:endParaRPr>
          </a:p>
        </p:txBody>
      </p:sp>
    </p:spTree>
    <p:extLst>
      <p:ext uri="{BB962C8B-B14F-4D97-AF65-F5344CB8AC3E}">
        <p14:creationId xmlns:p14="http://schemas.microsoft.com/office/powerpoint/2010/main" xmlns="" val="25587608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5397" y="2676887"/>
            <a:ext cx="8416727" cy="3255645"/>
          </a:xfrm>
          <a:prstGeom prst="rect">
            <a:avLst/>
          </a:prstGeom>
        </p:spPr>
      </p:pic>
      <p:sp>
        <p:nvSpPr>
          <p:cNvPr id="7170" name="Rectangle 2"/>
          <p:cNvSpPr>
            <a:spLocks noGrp="1" noChangeArrowheads="1"/>
          </p:cNvSpPr>
          <p:nvPr>
            <p:ph type="title"/>
          </p:nvPr>
        </p:nvSpPr>
        <p:spPr>
          <a:xfrm>
            <a:off x="289151" y="522741"/>
            <a:ext cx="8680677" cy="838200"/>
          </a:xfrm>
        </p:spPr>
        <p:txBody>
          <a:bodyPr/>
          <a:lstStyle/>
          <a:p>
            <a:pPr algn="l" defTabSz="814365">
              <a:spcBef>
                <a:spcPct val="0"/>
              </a:spcBef>
              <a:spcAft>
                <a:spcPct val="0"/>
              </a:spcAft>
              <a:buNone/>
            </a:pPr>
            <a:r>
              <a:rPr lang="es-ES" sz="1400" b="1" i="0" dirty="0" smtClean="0">
                <a:solidFill>
                  <a:srgbClr val="708CA1"/>
                </a:solidFill>
                <a:latin typeface="Arial"/>
              </a:rPr>
              <a:t>Seguridad de puertos de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Puertos en estado de inhabilitación por errores</a:t>
            </a:r>
            <a:endParaRPr lang="es-ES" sz="2800" dirty="0" smtClean="0">
              <a:ea typeface="ＭＳ Ｐゴシック" pitchFamily="34" charset="-128"/>
            </a:endParaRPr>
          </a:p>
        </p:txBody>
      </p:sp>
      <p:sp>
        <p:nvSpPr>
          <p:cNvPr id="2" name="Content Placeholder 1"/>
          <p:cNvSpPr>
            <a:spLocks noGrp="1"/>
          </p:cNvSpPr>
          <p:nvPr>
            <p:ph idx="1"/>
          </p:nvPr>
        </p:nvSpPr>
        <p:spPr>
          <a:xfrm>
            <a:off x="510496" y="1404938"/>
            <a:ext cx="7940675" cy="3007405"/>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mn-cs"/>
              </a:rPr>
              <a:t> </a:t>
            </a:r>
            <a:endParaRPr lang="es-ES" sz="2400" b="0" i="0">
              <a:solidFill>
                <a:srgbClr val="000000"/>
              </a:solidFill>
              <a:latin typeface="Arial"/>
              <a:ea typeface="+mn-ea"/>
              <a:cs typeface="+mn-cs"/>
            </a:endParaRPr>
          </a:p>
        </p:txBody>
      </p:sp>
      <p:sp>
        <p:nvSpPr>
          <p:cNvPr id="5" name="Content Placeholder 1"/>
          <p:cNvSpPr txBox="1">
            <a:spLocks/>
          </p:cNvSpPr>
          <p:nvPr/>
        </p:nvSpPr>
        <p:spPr bwMode="auto">
          <a:xfrm>
            <a:off x="662896" y="1397685"/>
            <a:ext cx="7940675" cy="85202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Se debe emitir un comando de interfaz shutdown/no shutdown para volver a habilitar el puerto.</a:t>
            </a:r>
            <a:endParaRPr lang="es-ES" dirty="0"/>
          </a:p>
        </p:txBody>
      </p:sp>
    </p:spTree>
    <p:extLst>
      <p:ext uri="{BB962C8B-B14F-4D97-AF65-F5344CB8AC3E}">
        <p14:creationId xmlns:p14="http://schemas.microsoft.com/office/powerpoint/2010/main" xmlns="" val="13189569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4"/>
            <a:ext cx="7940675" cy="51120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200" b="0" i="0" dirty="0" smtClean="0">
                <a:solidFill>
                  <a:schemeClr val="tx1"/>
                </a:solidFill>
                <a:latin typeface="Arial"/>
              </a:rPr>
              <a:t>NTP es un protocolo que se utiliza para sincronizar los relojes de las redes de datos de los sistemas de computación.</a:t>
            </a:r>
          </a:p>
          <a:p>
            <a:pPr>
              <a:lnSpc>
                <a:spcPct val="90000"/>
              </a:lnSpc>
            </a:pPr>
            <a:r>
              <a:rPr lang="es-ES" sz="2200" b="0" i="0" dirty="0" smtClean="0">
                <a:solidFill>
                  <a:schemeClr val="tx1"/>
                </a:solidFill>
                <a:latin typeface="Arial"/>
              </a:rPr>
              <a:t>NTP puede obtener la hora correcta de un origen de hora interno o externo</a:t>
            </a:r>
          </a:p>
          <a:p>
            <a:pPr>
              <a:lnSpc>
                <a:spcPct val="90000"/>
              </a:lnSpc>
            </a:pPr>
            <a:r>
              <a:rPr lang="es-ES" sz="2200" b="0" i="0" dirty="0" smtClean="0">
                <a:solidFill>
                  <a:schemeClr val="tx1"/>
                </a:solidFill>
                <a:latin typeface="Arial"/>
              </a:rPr>
              <a:t>Los orígenes de hora pueden ser los siguientes:</a:t>
            </a:r>
          </a:p>
          <a:p>
            <a:pPr marL="800100" lvl="1" indent="-342900">
              <a:buFont typeface="Arial"/>
              <a:buChar char="•"/>
            </a:pPr>
            <a:r>
              <a:rPr lang="es-ES" sz="2200" b="0" i="0" dirty="0" smtClean="0">
                <a:solidFill>
                  <a:schemeClr val="tx1"/>
                </a:solidFill>
                <a:latin typeface="Arial"/>
              </a:rPr>
              <a:t>Reloj maestro local</a:t>
            </a:r>
          </a:p>
          <a:p>
            <a:pPr marL="800100" lvl="1" indent="-342900">
              <a:buFont typeface="Arial"/>
              <a:buChar char="•"/>
            </a:pPr>
            <a:r>
              <a:rPr lang="es-ES" sz="2200" b="0" i="0" dirty="0" smtClean="0">
                <a:solidFill>
                  <a:schemeClr val="tx1"/>
                </a:solidFill>
                <a:latin typeface="Arial"/>
              </a:rPr>
              <a:t>Reloj maestro en Internet</a:t>
            </a:r>
          </a:p>
          <a:p>
            <a:pPr marL="800100" lvl="1" indent="-342900">
              <a:buFont typeface="Arial"/>
              <a:buChar char="•"/>
            </a:pPr>
            <a:r>
              <a:rPr lang="es-ES" sz="2200" b="0" i="0" dirty="0" smtClean="0">
                <a:solidFill>
                  <a:schemeClr val="tx1"/>
                </a:solidFill>
                <a:latin typeface="Arial"/>
              </a:rPr>
              <a:t>GPS o reloj atómico</a:t>
            </a:r>
          </a:p>
          <a:p>
            <a:pPr>
              <a:lnSpc>
                <a:spcPct val="90000"/>
              </a:lnSpc>
            </a:pPr>
            <a:r>
              <a:rPr lang="es-ES" sz="2200" b="0" i="0" dirty="0" smtClean="0">
                <a:solidFill>
                  <a:schemeClr val="tx1"/>
                </a:solidFill>
                <a:latin typeface="Arial"/>
              </a:rPr>
              <a:t>Los dispositivos de red se pueden configurar como servidor NTP o cliente NTP.</a:t>
            </a:r>
          </a:p>
          <a:p>
            <a:pPr>
              <a:lnSpc>
                <a:spcPct val="90000"/>
              </a:lnSpc>
            </a:pPr>
            <a:r>
              <a:rPr lang="es-ES" sz="2200" b="0" i="0" dirty="0" smtClean="0">
                <a:solidFill>
                  <a:schemeClr val="tx1"/>
                </a:solidFill>
                <a:latin typeface="Arial"/>
              </a:rPr>
              <a:t>Consulte las notas de la diapositiva para obtener más información sobre NTP.</a:t>
            </a:r>
            <a:endParaRPr lang="es-ES" sz="2200" dirty="0" smtClean="0"/>
          </a:p>
        </p:txBody>
      </p:sp>
    </p:spTree>
    <p:extLst>
      <p:ext uri="{BB962C8B-B14F-4D97-AF65-F5344CB8AC3E}">
        <p14:creationId xmlns:p14="http://schemas.microsoft.com/office/powerpoint/2010/main" xmlns="" val="15189390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5"/>
            <a:ext cx="7940675" cy="145351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Configuración de NTP</a:t>
            </a:r>
            <a:endParaRPr lang="es-ES" dirty="0" smtClean="0"/>
          </a:p>
        </p:txBody>
      </p:sp>
      <p:pic>
        <p:nvPicPr>
          <p:cNvPr id="2" name="Picture 1"/>
          <p:cNvPicPr>
            <a:picLocks noChangeAspect="1"/>
          </p:cNvPicPr>
          <p:nvPr/>
        </p:nvPicPr>
        <p:blipFill>
          <a:blip r:embed="rId3"/>
          <a:srcRect t="10534" b="4297"/>
          <a:stretch>
            <a:fillRect/>
          </a:stretch>
        </p:blipFill>
        <p:spPr>
          <a:xfrm>
            <a:off x="634288" y="2000250"/>
            <a:ext cx="7913300" cy="4152900"/>
          </a:xfrm>
          <a:prstGeom prst="rect">
            <a:avLst/>
          </a:prstGeom>
        </p:spPr>
      </p:pic>
    </p:spTree>
    <p:extLst>
      <p:ext uri="{BB962C8B-B14F-4D97-AF65-F5344CB8AC3E}">
        <p14:creationId xmlns:p14="http://schemas.microsoft.com/office/powerpoint/2010/main" xmlns="" val="39703827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rPr>
              <a:t>Seguridad de puertos de switch</a:t>
            </a:r>
            <a:r>
              <a:rPr lang="es-ES" sz="1800" b="1" i="0" smtClean="0">
                <a:solidFill>
                  <a:srgbClr val="708CA1"/>
                </a:solidFill>
                <a:latin typeface="Arial"/>
                <a:ea typeface="ＭＳ Ｐゴシック"/>
              </a:rPr>
              <a:t/>
            </a:r>
            <a:br>
              <a:rPr lang="es-ES" sz="1800" b="1" i="0" smtClean="0">
                <a:solidFill>
                  <a:srgbClr val="708CA1"/>
                </a:solidFill>
                <a:latin typeface="Arial"/>
                <a:ea typeface="ＭＳ Ｐゴシック"/>
              </a:rPr>
            </a:br>
            <a:r>
              <a:rPr lang="es-ES" sz="3200" b="1" i="0" smtClean="0">
                <a:solidFill>
                  <a:srgbClr val="708CA1"/>
                </a:solidFill>
                <a:latin typeface="Arial"/>
              </a:rPr>
              <a:t>Protocolo de tiempo de red (NTP)</a:t>
            </a:r>
            <a:endParaRPr lang="es-ES" smtClean="0">
              <a:ea typeface="ＭＳ Ｐゴシック" pitchFamily="34" charset="-128"/>
            </a:endParaRPr>
          </a:p>
        </p:txBody>
      </p:sp>
      <p:sp>
        <p:nvSpPr>
          <p:cNvPr id="5" name="Content Placeholder 1"/>
          <p:cNvSpPr txBox="1">
            <a:spLocks/>
          </p:cNvSpPr>
          <p:nvPr/>
        </p:nvSpPr>
        <p:spPr bwMode="auto">
          <a:xfrm>
            <a:off x="662896" y="1397685"/>
            <a:ext cx="7940675" cy="1453512"/>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90000"/>
              </a:lnSpc>
            </a:pPr>
            <a:r>
              <a:rPr lang="es-ES" sz="2400" b="0" i="0" dirty="0" smtClean="0">
                <a:solidFill>
                  <a:schemeClr val="tx1"/>
                </a:solidFill>
                <a:latin typeface="Arial"/>
              </a:rPr>
              <a:t>Verificación de NTP</a:t>
            </a:r>
            <a:endParaRPr lang="es-ES" dirty="0" smtClean="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64780" y="1908764"/>
            <a:ext cx="6530551" cy="4666074"/>
          </a:xfrm>
          <a:prstGeom prst="rect">
            <a:avLst/>
          </a:prstGeom>
        </p:spPr>
      </p:pic>
    </p:spTree>
    <p:extLst>
      <p:ext uri="{BB962C8B-B14F-4D97-AF65-F5344CB8AC3E}">
        <p14:creationId xmlns:p14="http://schemas.microsoft.com/office/powerpoint/2010/main" xmlns="" val="1229329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2: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En este capítulo, se abarcaron los siguientes temas: </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Secuencia de arranque de los switches LAN Cisco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Tipos de LED de los switches LAN Cisco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Cómo acceder a un switch LAN Cisco y administrarlo de forma remota a través de una conexión segura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Modos dúplex de los puertos de switch LAN Cisco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Seguridad de puertos de switch LAN Cisco, modos de violación y acciones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Prácticas recomendadas para las redes conmutadas</a:t>
            </a:r>
            <a:endParaRPr lang="es-ES" smtClean="0"/>
          </a:p>
          <a:p>
            <a:pPr marL="0" indent="0" algn="l" defTabSz="814365">
              <a:spcBef>
                <a:spcPct val="50000"/>
              </a:spcBef>
              <a:spcAft>
                <a:spcPct val="0"/>
              </a:spcAft>
              <a:buNone/>
            </a:pPr>
            <a:endParaRPr lang="es-ES" smtClean="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64685"/>
            <a:ext cx="8854848"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Configuración básica de un switch</a:t>
            </a:r>
            <a:br>
              <a:rPr lang="es-ES" sz="1800" b="1" i="0" dirty="0" smtClean="0">
                <a:solidFill>
                  <a:srgbClr val="708CA1"/>
                </a:solidFill>
                <a:latin typeface="Arial"/>
                <a:ea typeface="ＭＳ Ｐゴシック"/>
              </a:rPr>
            </a:br>
            <a:r>
              <a:rPr lang="es-ES" sz="3200" b="1" i="0" dirty="0" smtClean="0">
                <a:solidFill>
                  <a:srgbClr val="708CA1"/>
                </a:solidFill>
                <a:latin typeface="Arial"/>
                <a:ea typeface="ＭＳ Ｐゴシック"/>
              </a:rPr>
              <a:t>Recuperación tras un bloqueo del sistema</a:t>
            </a:r>
            <a:endParaRPr lang="es-ES" dirty="0"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cargador de arranque también se puede utilizar para administrar el switch si el IOS no se puede cargar.</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puede acceder al cargador de arranque mediante una conexión de consola con los siguientes pasos:</a:t>
            </a:r>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Conecte una computadora al puerto de consola del switch con un cable de consola. Desconecte el cable de alimentación del switch.</a:t>
            </a:r>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Vuelva a conectar el cable de alimentación al switch y mantenga presionado el botón </a:t>
            </a:r>
            <a:r>
              <a:rPr lang="es-ES" sz="2000" b="1" i="0" dirty="0" smtClean="0">
                <a:solidFill>
                  <a:srgbClr val="000000"/>
                </a:solidFill>
                <a:latin typeface="Arial"/>
                <a:ea typeface="+mn-ea"/>
                <a:cs typeface="+mn-cs"/>
              </a:rPr>
              <a:t>Mode</a:t>
            </a:r>
            <a:r>
              <a:rPr lang="es-ES" sz="2000" b="0" i="0" dirty="0" smtClean="0">
                <a:solidFill>
                  <a:srgbClr val="000000"/>
                </a:solidFill>
                <a:latin typeface="Arial"/>
                <a:ea typeface="+mn-ea"/>
                <a:cs typeface="+mn-cs"/>
              </a:rPr>
              <a:t> (Modo).</a:t>
            </a:r>
            <a:endParaRPr lang="es-ES" dirty="0" smtClean="0"/>
          </a:p>
          <a:p>
            <a:pPr marL="795345" lvl="1" indent="-457200" algn="l" defTabSz="814365">
              <a:spcBef>
                <a:spcPct val="35000"/>
              </a:spcBef>
              <a:spcAft>
                <a:spcPct val="0"/>
              </a:spcAft>
              <a:buClr>
                <a:srgbClr val="708CA1"/>
              </a:buClr>
              <a:buFont typeface="Arial"/>
              <a:buAutoNum type="arabicPeriod"/>
            </a:pPr>
            <a:r>
              <a:rPr lang="es-ES" sz="2000" b="0" i="0" dirty="0" smtClean="0">
                <a:solidFill>
                  <a:srgbClr val="000000"/>
                </a:solidFill>
                <a:latin typeface="Arial"/>
                <a:ea typeface="+mn-ea"/>
                <a:cs typeface="+mn-cs"/>
              </a:rPr>
              <a:t>El LED del sistema emite brevemente una luz color ámbar y después verde sólido. Suelte el botón </a:t>
            </a:r>
            <a:r>
              <a:rPr lang="es-ES" sz="2000" b="1" i="0" dirty="0" smtClean="0">
                <a:solidFill>
                  <a:srgbClr val="000000"/>
                </a:solidFill>
                <a:latin typeface="Arial"/>
                <a:ea typeface="+mn-ea"/>
                <a:cs typeface="+mn-cs"/>
              </a:rPr>
              <a:t>Mode</a:t>
            </a:r>
            <a:r>
              <a:rPr lang="es-ES" sz="2000" b="0" i="0" dirty="0" smtClean="0">
                <a:solidFill>
                  <a:srgbClr val="000000"/>
                </a:solidFill>
                <a:latin typeface="Arial"/>
                <a:ea typeface="+mn-ea"/>
                <a:cs typeface="+mn-cs"/>
              </a:rPr>
              <a:t>.</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Aparece la petición de entrada </a:t>
            </a:r>
            <a:r>
              <a:rPr lang="es-ES" sz="2400" b="1" i="0" dirty="0" smtClean="0">
                <a:solidFill>
                  <a:srgbClr val="000000"/>
                </a:solidFill>
                <a:latin typeface="Arial"/>
              </a:rPr>
              <a:t>switch:</a:t>
            </a:r>
            <a:r>
              <a:rPr lang="es-ES" sz="2400" b="0" i="0" dirty="0" smtClean="0">
                <a:solidFill>
                  <a:srgbClr val="000000"/>
                </a:solidFill>
                <a:latin typeface="Arial"/>
              </a:rPr>
              <a:t> del cargador de arranque en el software de emulación de terminal en la computadora.</a:t>
            </a:r>
          </a:p>
          <a:p>
            <a:pPr marL="236555" indent="-236555" algn="l" defTabSz="814365">
              <a:lnSpc>
                <a:spcPct val="95000"/>
              </a:lnSpc>
              <a:spcBef>
                <a:spcPct val="50000"/>
              </a:spcBef>
              <a:spcAft>
                <a:spcPct val="0"/>
              </a:spcAft>
              <a:buClr>
                <a:srgbClr val="708CA1"/>
              </a:buClr>
              <a:buFont typeface="Wingdings"/>
              <a:buChar char="§"/>
            </a:pPr>
            <a:endParaRPr lang="es-ES" dirty="0" smtClean="0"/>
          </a:p>
          <a:p>
            <a:pPr marL="0" indent="0" algn="l" defTabSz="814365">
              <a:spcBef>
                <a:spcPct val="50000"/>
              </a:spcBef>
              <a:spcAft>
                <a:spcPct val="0"/>
              </a:spcAft>
              <a:buNone/>
            </a:pPr>
            <a:endParaRPr lang="es-ES" dirty="0" smtClean="0"/>
          </a:p>
        </p:txBody>
      </p:sp>
    </p:spTree>
    <p:extLst>
      <p:ext uri="{BB962C8B-B14F-4D97-AF65-F5344CB8AC3E}">
        <p14:creationId xmlns:p14="http://schemas.microsoft.com/office/powerpoint/2010/main" xmlns="" val="1047183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Indicadores LED de los switches</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Cada puerto en los switches Cisco Catalyst tiene indicadores luminosos LED de estado.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Estos LED reflejan la actividad del puerto de manera predeterminada, pero también pueden proporcionar otra información sobre el switch mediante el botón </a:t>
            </a:r>
            <a:r>
              <a:rPr lang="es-ES" sz="2200" b="1" i="0" dirty="0" smtClean="0">
                <a:solidFill>
                  <a:srgbClr val="000000"/>
                </a:solidFill>
                <a:latin typeface="Arial"/>
              </a:rPr>
              <a:t>Mode</a:t>
            </a:r>
            <a:r>
              <a:rPr lang="es-ES" sz="22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siguientes modos están disponibles en los switches Cisco Catalyst 2960:</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del sistema</a:t>
            </a:r>
            <a:endParaRPr lang="es-ES" sz="1800" dirty="0" smtClean="0"/>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del sistema de alimentación redundante (RPS)</a:t>
            </a:r>
            <a:endParaRPr lang="es-ES" sz="1800" dirty="0" smtClean="0"/>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estado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modo dúplex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velocidad del puerto</a:t>
            </a:r>
          </a:p>
          <a:p>
            <a:pPr marL="574700" lvl="1" indent="-117500" algn="l" defTabSz="814365">
              <a:spcBef>
                <a:spcPct val="35000"/>
              </a:spcBef>
              <a:spcAft>
                <a:spcPct val="0"/>
              </a:spcAft>
              <a:buNone/>
            </a:pPr>
            <a:r>
              <a:rPr lang="es-ES" sz="1800" b="0" i="0" dirty="0" smtClean="0">
                <a:solidFill>
                  <a:srgbClr val="000000"/>
                </a:solidFill>
                <a:latin typeface="Arial"/>
                <a:ea typeface="+mn-ea"/>
                <a:cs typeface="+mn-cs"/>
              </a:rPr>
              <a:t>LED de modo de alimentación por Ethernet</a:t>
            </a:r>
            <a:endParaRPr lang="es-ES" sz="1800" dirty="0"/>
          </a:p>
        </p:txBody>
      </p:sp>
    </p:spTree>
    <p:extLst>
      <p:ext uri="{BB962C8B-B14F-4D97-AF65-F5344CB8AC3E}">
        <p14:creationId xmlns:p14="http://schemas.microsoft.com/office/powerpoint/2010/main" xmlns="" val="341225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Configuración básica de un switch</a:t>
            </a:r>
            <a:br>
              <a:rPr lang="es-ES" sz="1800" b="1" i="0" smtClean="0">
                <a:solidFill>
                  <a:srgbClr val="708CA1"/>
                </a:solidFill>
                <a:latin typeface="Arial"/>
                <a:ea typeface="ＭＳ Ｐゴシック"/>
              </a:rPr>
            </a:br>
            <a:r>
              <a:rPr lang="es-ES" sz="3200" b="1" i="0" smtClean="0">
                <a:solidFill>
                  <a:srgbClr val="708CA1"/>
                </a:solidFill>
                <a:latin typeface="Arial"/>
                <a:ea typeface="ＭＳ Ｐゴシック"/>
              </a:rPr>
              <a:t>Indicadores LED de los switches</a:t>
            </a:r>
            <a:endParaRPr lang="es-ES" smtClean="0">
              <a:ea typeface="ＭＳ Ｐゴシック" pitchFamily="34" charset="-128"/>
            </a:endParaRPr>
          </a:p>
        </p:txBody>
      </p:sp>
      <p:sp>
        <p:nvSpPr>
          <p:cNvPr id="2" name="Content Placeholder 1"/>
          <p:cNvSpPr>
            <a:spLocks noGrp="1"/>
          </p:cNvSpPr>
          <p:nvPr>
            <p:ph idx="1"/>
          </p:nvPr>
        </p:nvSpPr>
        <p:spPr>
          <a:xfrm>
            <a:off x="655638" y="1419464"/>
            <a:ext cx="7940675" cy="35718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Modos de los switches Cisco Catalyst 2960</a:t>
            </a:r>
            <a:endParaRPr lang="es-ES" sz="2400" b="0" i="0">
              <a:solidFill>
                <a:srgbClr val="000000"/>
              </a:solidFill>
              <a:latin typeface="Arial"/>
              <a:ea typeface="+mn-ea"/>
              <a:cs typeface="+mn-cs"/>
            </a:endParaRPr>
          </a:p>
        </p:txBody>
      </p:sp>
      <p:pic>
        <p:nvPicPr>
          <p:cNvPr id="3" name="Picture 2"/>
          <p:cNvPicPr>
            <a:picLocks noChangeAspect="1"/>
          </p:cNvPicPr>
          <p:nvPr/>
        </p:nvPicPr>
        <p:blipFill>
          <a:blip r:embed="rId3"/>
          <a:stretch>
            <a:fillRect/>
          </a:stretch>
        </p:blipFill>
        <p:spPr>
          <a:xfrm>
            <a:off x="983517" y="2027622"/>
            <a:ext cx="6237665" cy="4550641"/>
          </a:xfrm>
          <a:prstGeom prst="rect">
            <a:avLst/>
          </a:prstGeom>
        </p:spPr>
      </p:pic>
    </p:spTree>
    <p:extLst>
      <p:ext uri="{BB962C8B-B14F-4D97-AF65-F5344CB8AC3E}">
        <p14:creationId xmlns:p14="http://schemas.microsoft.com/office/powerpoint/2010/main" xmlns="" val="1813301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609825"/>
            <a:ext cx="8145462" cy="838200"/>
          </a:xfrm>
        </p:spPr>
        <p:txBody>
          <a:bodyPr/>
          <a:lstStyle/>
          <a:p>
            <a:pPr algn="l" defTabSz="814365">
              <a:spcBef>
                <a:spcPct val="0"/>
              </a:spcBef>
              <a:spcAft>
                <a:spcPct val="0"/>
              </a:spcAft>
              <a:buNone/>
            </a:pPr>
            <a:r>
              <a:rPr lang="es-ES" sz="1400" b="1" i="0" dirty="0" smtClean="0">
                <a:solidFill>
                  <a:srgbClr val="708CA1"/>
                </a:solidFill>
                <a:latin typeface="Arial"/>
                <a:ea typeface="ＭＳ Ｐゴシック"/>
              </a:rPr>
              <a:t>Configuración básica de un switch</a:t>
            </a:r>
            <a:r>
              <a:rPr lang="es-ES" sz="1800" b="1" i="0" dirty="0" smtClean="0">
                <a:solidFill>
                  <a:srgbClr val="708CA1"/>
                </a:solidFill>
                <a:latin typeface="Arial"/>
                <a:ea typeface="ＭＳ Ｐゴシック"/>
              </a:rPr>
              <a:t/>
            </a:r>
            <a:br>
              <a:rPr lang="es-ES" sz="1800" b="1" i="0" dirty="0" smtClean="0">
                <a:solidFill>
                  <a:srgbClr val="708CA1"/>
                </a:solidFill>
                <a:latin typeface="Arial"/>
                <a:ea typeface="ＭＳ Ｐゴシック"/>
              </a:rPr>
            </a:br>
            <a:r>
              <a:rPr lang="es-ES" sz="2800" b="1" i="0" dirty="0" smtClean="0">
                <a:solidFill>
                  <a:srgbClr val="708CA1"/>
                </a:solidFill>
                <a:latin typeface="Arial"/>
              </a:rPr>
              <a:t>Preparación para la administración básica de un switch</a:t>
            </a:r>
            <a:endParaRPr lang="es-ES" sz="2800" dirty="0" smtClean="0">
              <a:ea typeface="ＭＳ Ｐゴシック" pitchFamily="34" charset="-128"/>
            </a:endParaRPr>
          </a:p>
        </p:txBody>
      </p:sp>
      <p:sp>
        <p:nvSpPr>
          <p:cNvPr id="2" name="Content Placeholder 1"/>
          <p:cNvSpPr>
            <a:spLocks noGrp="1"/>
          </p:cNvSpPr>
          <p:nvPr>
            <p:ph idx="1"/>
          </p:nvPr>
        </p:nvSpPr>
        <p:spPr>
          <a:xfrm>
            <a:off x="655638" y="1419464"/>
            <a:ext cx="7940675" cy="511196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Para administrar un switch Cisco de forma remota, se lo debe configurar para que acceda a la red.</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Se debe configurar una dirección IP y una máscara de subred.</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Si el switch se administra desde una red remota, también se debe configurar un gateway predeterminado.</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La información de IP (dirección, máscara de subred, gateway) se debe asignar a una SVI (interfaz virtual de switch) de switch.</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ea typeface="+mn-ea"/>
                <a:cs typeface="+mn-cs"/>
              </a:rPr>
              <a:t>Si bien esta configuración de IP permite la administración remota y el acceso remoto al switch, no permite que el switch enrute paquetes de capa 3.</a:t>
            </a:r>
            <a:endParaRPr lang="es-ES" sz="2300" b="0" i="0" dirty="0">
              <a:solidFill>
                <a:srgbClr val="000000"/>
              </a:solidFill>
              <a:latin typeface="Arial"/>
              <a:ea typeface="+mn-ea"/>
              <a:cs typeface="+mn-cs"/>
            </a:endParaRPr>
          </a:p>
        </p:txBody>
      </p:sp>
    </p:spTree>
    <p:extLst>
      <p:ext uri="{BB962C8B-B14F-4D97-AF65-F5344CB8AC3E}">
        <p14:creationId xmlns:p14="http://schemas.microsoft.com/office/powerpoint/2010/main" xmlns="" val="4097174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16728</TotalTime>
  <Pages>28</Pages>
  <Words>3591</Words>
  <Application>Microsoft Office PowerPoint</Application>
  <PresentationFormat>On-screen Show (4:3)</PresentationFormat>
  <Paragraphs>461</Paragraphs>
  <Slides>55</Slides>
  <Notes>55</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PPT-TMPLT-WHT_C</vt:lpstr>
      <vt:lpstr>NetAcad-4F_PPT-WHT_060408</vt:lpstr>
      <vt:lpstr>Capítulo 2: Introducción a redes conmutadas</vt:lpstr>
      <vt:lpstr>Capítulo 2</vt:lpstr>
      <vt:lpstr>Capítulo 2: Objetivos</vt:lpstr>
      <vt:lpstr>Configuración básica de un switch Secuencia de arranque de un switch</vt:lpstr>
      <vt:lpstr>Configuración básica de un switch Secuencia de arranque de un switch</vt:lpstr>
      <vt:lpstr>Configuración básica de un switch Recuperación tras un bloqueo del sistema</vt:lpstr>
      <vt:lpstr>Configuración básica de un switch Indicadores LED de los switches</vt:lpstr>
      <vt:lpstr>Configuración básica de un switch Indicadores LED de los switches</vt:lpstr>
      <vt:lpstr>Configuración básica de un switch Preparación para la administración básica de un switch</vt:lpstr>
      <vt:lpstr>Configuración básica de un switch Preparación para la administración básica de un switch</vt:lpstr>
      <vt:lpstr>Configuración de puertos de un switch Comunicación dúplex</vt:lpstr>
      <vt:lpstr>Configuración de puertos de un switch Configuración de puertos de switch en la capa física</vt:lpstr>
      <vt:lpstr>Configuración de puertos de un switch Característica automática de MDIX</vt:lpstr>
      <vt:lpstr>Configuración de puertos de un switch Característica automática de MDIX</vt:lpstr>
      <vt:lpstr>Configuración de puertos de un switch Característica automática de MDIX</vt:lpstr>
      <vt:lpstr>Configuración de puertos de un switch Verificación de la configuración de puertos de un switch</vt:lpstr>
      <vt:lpstr>Configuración de puertos de un switch Problemas de la capa de acceso a la red</vt:lpstr>
      <vt:lpstr>Configuración de puertos de un switch Problemas de la capa de acceso a la red</vt:lpstr>
      <vt:lpstr>Configuración de puertos de un switch Problemas de la capa de acceso a la red</vt:lpstr>
      <vt:lpstr>Configuración de puertos de un switch Problemas de la capa de acceso a la red</vt:lpstr>
      <vt:lpstr>Acceso remoto seguro Funcionamiento de SSH</vt:lpstr>
      <vt:lpstr>Acceso remoto seguro Funcionamiento de SSH</vt:lpstr>
      <vt:lpstr>Acceso remoto seguro Configuración de SSH</vt:lpstr>
      <vt:lpstr>Acceso remoto seguro Verificación de SSH</vt:lpstr>
      <vt:lpstr>Cuestiones de seguridad en redes LAN Saturación de direcciones MAC </vt:lpstr>
      <vt:lpstr>Cuestiones de seguridad en redes LAN Saturación de direcciones MAC </vt:lpstr>
      <vt:lpstr>Cuestiones de seguridad en redes LAN Saturación de direcciones MAC </vt:lpstr>
      <vt:lpstr>Cuestiones de seguridad en redes LAN Saturación de direcciones MAC </vt:lpstr>
      <vt:lpstr>Cuestiones de seguridad en redes LAN Suplantación de identidad de DHCP</vt:lpstr>
      <vt:lpstr>Cuestiones de seguridad en redes LAN Suplantación de identidad de DHCP</vt:lpstr>
      <vt:lpstr>Cuestiones de seguridad en redes LAN Aprovechamiento de CDP</vt:lpstr>
      <vt:lpstr>Cuestiones de seguridad en redes LAN Aprovechamiento de Telnet</vt:lpstr>
      <vt:lpstr>Cuestiones de seguridad en redes LAN Aprovechamiento de Telnet</vt:lpstr>
      <vt:lpstr>Prácticas recomendadas de seguridad 10 prácticas recomendadas</vt:lpstr>
      <vt:lpstr>Prácticas recomendadas de seguridad Herramientas de seguridad de red: opciones</vt:lpstr>
      <vt:lpstr>Prácticas recomendadas de seguridad Herramientas de seguridad de red: auditorías</vt:lpstr>
      <vt:lpstr>Prácticas recomendadas de seguridad Herramientas de seguridad de red: auditorías</vt:lpstr>
      <vt:lpstr>Seguridad de puertos de switch Seguridad de puertos sin utilizar</vt:lpstr>
      <vt:lpstr>Seguridad de puertos de switch Detección de DHCP</vt:lpstr>
      <vt:lpstr>Seguridad de puertos de switch Seguridad de puertos: funcionamiento</vt:lpstr>
      <vt:lpstr>Seguridad de puertos de switch Seguridad de puertos: modos de violación de seguridad</vt:lpstr>
      <vt:lpstr>Seguridad de puertos de switch Seguridad de puertos: configuración</vt:lpstr>
      <vt:lpstr>Seguridad de puertos de switch Seguridad de puertos: configuración</vt:lpstr>
      <vt:lpstr>Seguridad de puertos de switch Seguridad de puertos: configuración</vt:lpstr>
      <vt:lpstr>Seguridad de puertos de switch Seguridad de puertos: verificación</vt:lpstr>
      <vt:lpstr>Seguridad de puertos de switch Seguridad de puertos: verificación</vt:lpstr>
      <vt:lpstr>Seguridad de puertos de switch Seguridad de puertos: verificación</vt:lpstr>
      <vt:lpstr>Seguridad de puertos de switch Puertos en estado de inhabilitación por errores</vt:lpstr>
      <vt:lpstr>Seguridad de puertos de switch Puertos en estado de inhabilitación por errores</vt:lpstr>
      <vt:lpstr>Seguridad de puertos de switch Puertos en estado de inhabilitación por errores</vt:lpstr>
      <vt:lpstr>Seguridad de puertos de switch Protocolo de tiempo de red (NTP)</vt:lpstr>
      <vt:lpstr>Seguridad de puertos de switch Protocolo de tiempo de red (NTP)</vt:lpstr>
      <vt:lpstr>Seguridad de puertos de switch Protocolo de tiempo de red (NTP)</vt:lpstr>
      <vt:lpstr>Capítulo 2: Resumen</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1182</cp:revision>
  <cp:lastPrinted>1999-01-27T00:54:54Z</cp:lastPrinted>
  <dcterms:created xsi:type="dcterms:W3CDTF">2006-10-23T15:07:30Z</dcterms:created>
  <dcterms:modified xsi:type="dcterms:W3CDTF">2014-04-24T10:08:22Z</dcterms:modified>
</cp:coreProperties>
</file>