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48"/>
  </p:notesMasterIdLst>
  <p:handoutMasterIdLst>
    <p:handoutMasterId r:id="rId49"/>
  </p:handoutMasterIdLst>
  <p:sldIdLst>
    <p:sldId id="500" r:id="rId3"/>
    <p:sldId id="541" r:id="rId4"/>
    <p:sldId id="782" r:id="rId5"/>
    <p:sldId id="785" r:id="rId6"/>
    <p:sldId id="786" r:id="rId7"/>
    <p:sldId id="787" r:id="rId8"/>
    <p:sldId id="790" r:id="rId9"/>
    <p:sldId id="789" r:id="rId10"/>
    <p:sldId id="788" r:id="rId11"/>
    <p:sldId id="791" r:id="rId12"/>
    <p:sldId id="801" r:id="rId13"/>
    <p:sldId id="802" r:id="rId14"/>
    <p:sldId id="803" r:id="rId15"/>
    <p:sldId id="804" r:id="rId16"/>
    <p:sldId id="805" r:id="rId17"/>
    <p:sldId id="806" r:id="rId18"/>
    <p:sldId id="807" r:id="rId19"/>
    <p:sldId id="792" r:id="rId20"/>
    <p:sldId id="793" r:id="rId21"/>
    <p:sldId id="794" r:id="rId22"/>
    <p:sldId id="795" r:id="rId23"/>
    <p:sldId id="796" r:id="rId24"/>
    <p:sldId id="797" r:id="rId25"/>
    <p:sldId id="798" r:id="rId26"/>
    <p:sldId id="799" r:id="rId27"/>
    <p:sldId id="800" r:id="rId28"/>
    <p:sldId id="809" r:id="rId29"/>
    <p:sldId id="808" r:id="rId30"/>
    <p:sldId id="810" r:id="rId31"/>
    <p:sldId id="812" r:id="rId32"/>
    <p:sldId id="813" r:id="rId33"/>
    <p:sldId id="814" r:id="rId34"/>
    <p:sldId id="815" r:id="rId35"/>
    <p:sldId id="816" r:id="rId36"/>
    <p:sldId id="817" r:id="rId37"/>
    <p:sldId id="818" r:id="rId38"/>
    <p:sldId id="819" r:id="rId39"/>
    <p:sldId id="820" r:id="rId40"/>
    <p:sldId id="821" r:id="rId41"/>
    <p:sldId id="822" r:id="rId42"/>
    <p:sldId id="823" r:id="rId43"/>
    <p:sldId id="824" r:id="rId44"/>
    <p:sldId id="825" r:id="rId45"/>
    <p:sldId id="783" r:id="rId46"/>
    <p:sldId id="681" r:id="rId47"/>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00"/>
    <a:srgbClr val="C0C0C4"/>
    <a:srgbClr val="678DC5"/>
    <a:srgbClr val="3E67A4"/>
    <a:srgbClr val="3E8DC5"/>
    <a:srgbClr val="5F5F65"/>
    <a:srgbClr val="7E7E86"/>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163" autoAdjust="0"/>
    <p:restoredTop sz="84094" autoAdjust="0"/>
  </p:normalViewPr>
  <p:slideViewPr>
    <p:cSldViewPr snapToGrid="0">
      <p:cViewPr>
        <p:scale>
          <a:sx n="75" d="100"/>
          <a:sy n="75" d="100"/>
        </p:scale>
        <p:origin x="-1134" y="-438"/>
      </p:cViewPr>
      <p:guideLst>
        <p:guide orient="horz" pos="2160"/>
        <p:guide pos="2880"/>
      </p:guideLst>
    </p:cSldViewPr>
  </p:slideViewPr>
  <p:outlineViewPr>
    <p:cViewPr>
      <p:scale>
        <a:sx n="33" d="100"/>
        <a:sy n="33" d="100"/>
      </p:scale>
      <p:origin x="0" y="5022"/>
    </p:cViewPr>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82" d="100"/>
          <a:sy n="82" d="100"/>
        </p:scale>
        <p:origin x="-2022" y="-84"/>
      </p:cViewPr>
      <p:guideLst>
        <p:guide orient="horz" pos="2928"/>
        <p:guide pos="2208"/>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11"/>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97283" name="Rectangle 12"/>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5">
              <a:lnSpc>
                <a:spcPct val="100000"/>
              </a:lnSpc>
              <a:buNone/>
              <a:tabLst>
                <a:tab pos="2387600" algn="l"/>
                <a:tab pos="4830763" algn="l"/>
              </a:tabLst>
            </a:pPr>
            <a:r>
              <a:rPr lang="en-US" sz="800" b="0" i="0">
                <a:solidFill>
                  <a:schemeClr val="tx1"/>
                </a:solidFill>
                <a:latin typeface="Arial"/>
                <a:ea typeface="+mn-ea"/>
                <a:cs typeface="+mn-cs"/>
              </a:rPr>
              <a:t>© 2006, Cisco Systems, Inc. Todos los derechos reservados.</a:t>
            </a:r>
          </a:p>
          <a:p>
            <a:pPr algn="l" defTabSz="611185">
              <a:lnSpc>
                <a:spcPct val="100000"/>
              </a:lnSpc>
              <a:buNone/>
              <a:tabLst>
                <a:tab pos="2387600" algn="l"/>
                <a:tab pos="4830763" algn="l"/>
              </a:tabLst>
            </a:pPr>
            <a:r>
              <a:rPr lang="en-US" sz="800" b="0" i="0">
                <a:solidFill>
                  <a:schemeClr val="tx1"/>
                </a:solidFill>
                <a:latin typeface="Arial"/>
                <a:ea typeface="+mn-ea"/>
                <a:cs typeface="+mn-cs"/>
              </a:rPr>
              <a:t>Presentation_ID.scr</a:t>
            </a:r>
          </a:p>
        </p:txBody>
      </p:sp>
      <p:sp>
        <p:nvSpPr>
          <p:cNvPr id="9728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97285" name="Rectangle 14"/>
          <p:cNvSpPr>
            <a:spLocks noChangeArrowheads="1"/>
          </p:cNvSpPr>
          <p:nvPr/>
        </p:nvSpPr>
        <p:spPr bwMode="auto">
          <a:xfrm>
            <a:off x="5929313" y="8680450"/>
            <a:ext cx="812800" cy="287338"/>
          </a:xfrm>
          <a:prstGeom prst="rect">
            <a:avLst/>
          </a:prstGeom>
          <a:noFill/>
          <a:ln w="9525">
            <a:noFill/>
            <a:miter lim="800000"/>
            <a:headEnd/>
            <a:tailEnd/>
          </a:ln>
        </p:spPr>
        <p:txBody>
          <a:bodyPr lIns="18819" tIns="0" rIns="18819" bIns="0" anchor="b"/>
          <a:lstStyle/>
          <a:p>
            <a:pPr algn="r" defTabSz="903244">
              <a:lnSpc>
                <a:spcPct val="100000"/>
              </a:lnSpc>
              <a:buNone/>
            </a:pPr>
            <a:fld id="{BCC1ECAD-6CE1-4897-9CEF-F2ECC9BEA19E}" type="slidenum">
              <a:rPr lang="en-US" sz="800" b="0" i="0">
                <a:solidFill>
                  <a:schemeClr val="tx1"/>
                </a:solidFill>
                <a:latin typeface="Arial"/>
                <a:ea typeface="+mn-ea"/>
                <a:cs typeface="+mn-cs"/>
              </a:rPr>
              <a:pPr algn="r" defTabSz="903244">
                <a:lnSpc>
                  <a:spcPct val="100000"/>
                </a:lnSpc>
                <a:buNone/>
              </a:pPr>
              <a:t>‹#›</a:t>
            </a:fld>
            <a:endParaRPr lang="en-US" sz="800" dirty="0"/>
          </a:p>
        </p:txBody>
      </p:sp>
    </p:spTree>
    <p:extLst>
      <p:ext uri="{BB962C8B-B14F-4D97-AF65-F5344CB8AC3E}">
        <p14:creationId xmlns:p14="http://schemas.microsoft.com/office/powerpoint/2010/main" xmlns="" val="2805898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8"/>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51203" name="Rectangle 9"/>
          <p:cNvSpPr>
            <a:spLocks noChangeArrowheads="1"/>
          </p:cNvSpPr>
          <p:nvPr/>
        </p:nvSpPr>
        <p:spPr bwMode="auto">
          <a:xfrm>
            <a:off x="57150" y="8785225"/>
            <a:ext cx="2619375" cy="470682"/>
          </a:xfrm>
          <a:prstGeom prst="rect">
            <a:avLst/>
          </a:prstGeom>
          <a:noFill/>
          <a:ln w="9525">
            <a:noFill/>
            <a:miter lim="800000"/>
            <a:headEnd/>
            <a:tailEnd/>
          </a:ln>
        </p:spPr>
        <p:txBody>
          <a:bodyPr lIns="95667" tIns="50185" rIns="95667" bIns="50185">
            <a:spAutoFit/>
          </a:bodyPr>
          <a:lstStyle/>
          <a:p>
            <a:pPr algn="l" defTabSz="611185">
              <a:lnSpc>
                <a:spcPct val="100000"/>
              </a:lnSpc>
              <a:buNone/>
              <a:tabLst>
                <a:tab pos="2387600" algn="l"/>
                <a:tab pos="4830763" algn="l"/>
              </a:tabLst>
            </a:pPr>
            <a:r>
              <a:rPr lang="en-US" sz="800" b="0" i="0" dirty="0">
                <a:solidFill>
                  <a:schemeClr val="tx1"/>
                </a:solidFill>
                <a:latin typeface="Arial"/>
                <a:ea typeface="+mn-ea"/>
                <a:cs typeface="+mn-cs"/>
              </a:rPr>
              <a:t>© </a:t>
            </a:r>
            <a:r>
              <a:rPr lang="en-US" sz="800" b="0" i="0" dirty="0" smtClean="0">
                <a:solidFill>
                  <a:schemeClr val="tx1"/>
                </a:solidFill>
                <a:latin typeface="Arial"/>
                <a:ea typeface="+mn-ea"/>
                <a:cs typeface="+mn-cs"/>
              </a:rPr>
              <a:t>2014, </a:t>
            </a:r>
            <a:r>
              <a:rPr lang="en-US" sz="800" b="0" i="0" dirty="0">
                <a:solidFill>
                  <a:schemeClr val="tx1"/>
                </a:solidFill>
                <a:latin typeface="Arial"/>
                <a:ea typeface="+mn-ea"/>
                <a:cs typeface="+mn-cs"/>
              </a:rPr>
              <a:t>Cisco Systems, Inc. </a:t>
            </a:r>
            <a:r>
              <a:rPr lang="en-US" sz="800" b="0" i="0" dirty="0" err="1">
                <a:solidFill>
                  <a:schemeClr val="tx1"/>
                </a:solidFill>
                <a:latin typeface="Arial"/>
                <a:ea typeface="+mn-ea"/>
                <a:cs typeface="+mn-cs"/>
              </a:rPr>
              <a:t>Todos</a:t>
            </a:r>
            <a:r>
              <a:rPr lang="en-US" sz="800" b="0" i="0" dirty="0">
                <a:solidFill>
                  <a:schemeClr val="tx1"/>
                </a:solidFill>
                <a:latin typeface="Arial"/>
                <a:ea typeface="+mn-ea"/>
                <a:cs typeface="+mn-cs"/>
              </a:rPr>
              <a:t> los </a:t>
            </a:r>
            <a:r>
              <a:rPr lang="en-US" sz="800" b="0" i="0" dirty="0" err="1">
                <a:solidFill>
                  <a:schemeClr val="tx1"/>
                </a:solidFill>
                <a:latin typeface="Arial"/>
                <a:ea typeface="+mn-ea"/>
                <a:cs typeface="+mn-cs"/>
              </a:rPr>
              <a:t>derechos</a:t>
            </a:r>
            <a:r>
              <a:rPr lang="en-US" sz="800" b="0" i="0" dirty="0">
                <a:solidFill>
                  <a:schemeClr val="tx1"/>
                </a:solidFill>
                <a:latin typeface="Arial"/>
                <a:ea typeface="+mn-ea"/>
                <a:cs typeface="+mn-cs"/>
              </a:rPr>
              <a:t> </a:t>
            </a:r>
            <a:r>
              <a:rPr lang="en-US" sz="800" b="0" i="0" dirty="0" err="1">
                <a:solidFill>
                  <a:schemeClr val="tx1"/>
                </a:solidFill>
                <a:latin typeface="Arial"/>
                <a:ea typeface="+mn-ea"/>
                <a:cs typeface="+mn-cs"/>
              </a:rPr>
              <a:t>reservados</a:t>
            </a:r>
            <a:r>
              <a:rPr lang="en-US" sz="800" b="0" i="0" dirty="0">
                <a:solidFill>
                  <a:schemeClr val="tx1"/>
                </a:solidFill>
                <a:latin typeface="Arial"/>
                <a:ea typeface="+mn-ea"/>
                <a:cs typeface="+mn-cs"/>
              </a:rPr>
              <a:t>.</a:t>
            </a:r>
          </a:p>
          <a:p>
            <a:pPr algn="l" defTabSz="611185">
              <a:lnSpc>
                <a:spcPct val="100000"/>
              </a:lnSpc>
              <a:buNone/>
              <a:tabLst>
                <a:tab pos="2387600" algn="l"/>
                <a:tab pos="4830763" algn="l"/>
              </a:tabLst>
            </a:pPr>
            <a:r>
              <a:rPr lang="en-US" sz="800" b="0" i="0" dirty="0">
                <a:solidFill>
                  <a:schemeClr val="tx1"/>
                </a:solidFill>
                <a:latin typeface="Arial"/>
                <a:ea typeface="+mn-ea"/>
                <a:cs typeface="+mn-cs"/>
              </a:rPr>
              <a:t>Presentation_ID.scr</a:t>
            </a:r>
          </a:p>
        </p:txBody>
      </p:sp>
      <p:sp>
        <p:nvSpPr>
          <p:cNvPr id="51204"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FB004549-1125-4930-988B-40FFE37DB1EA}" type="slidenum">
              <a:rPr lang="en-US"/>
              <a:pPr>
                <a:defRPr/>
              </a:pPr>
              <a:t>‹#›</a:t>
            </a:fld>
            <a:endParaRPr lang="en-US" dirty="0"/>
          </a:p>
        </p:txBody>
      </p:sp>
      <p:sp>
        <p:nvSpPr>
          <p:cNvPr id="317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xmlns="" val="117663086"/>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1"/>
          <p:cNvSpPr>
            <a:spLocks noGrp="1" noChangeArrowheads="1"/>
          </p:cNvSpPr>
          <p:nvPr>
            <p:ph type="sldNum" sz="quarter" idx="5"/>
          </p:nvPr>
        </p:nvSpPr>
        <p:spPr>
          <a:noFill/>
        </p:spPr>
        <p:txBody>
          <a:bodyPr/>
          <a:lstStyle/>
          <a:p>
            <a:pPr algn="r" defTabSz="903244">
              <a:lnSpc>
                <a:spcPct val="100000"/>
              </a:lnSpc>
              <a:buNone/>
            </a:pPr>
            <a:fld id="{F9034988-36DD-4D34-B1CE-37AB851117A5}" type="slidenum">
              <a:rPr lang="en-US" sz="800" b="0" i="0">
                <a:solidFill>
                  <a:schemeClr val="tx1"/>
                </a:solidFill>
                <a:latin typeface="Arial"/>
                <a:ea typeface="+mn-ea"/>
                <a:cs typeface="+mn-cs"/>
              </a:rPr>
              <a:pPr algn="r" defTabSz="903244">
                <a:lnSpc>
                  <a:spcPct val="100000"/>
                </a:lnSpc>
                <a:buNone/>
              </a:pPr>
              <a:t>1</a:t>
            </a:fld>
            <a:endParaRPr lang="en-US" dirty="0"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xfrm>
            <a:off x="404813" y="4378325"/>
            <a:ext cx="6121400" cy="4252913"/>
          </a:xfrm>
          <a:noFill/>
          <a:ln/>
        </p:spPr>
        <p:txBody>
          <a:bodyPr/>
          <a:lstStyle/>
          <a:p>
            <a:pPr marL="112746" indent="-112746" algn="l" defTabSz="1020745">
              <a:buNone/>
            </a:pPr>
            <a:r>
              <a:rPr lang="es-ES" sz="1200" b="1" i="0" noProof="0" dirty="0" smtClean="0">
                <a:solidFill>
                  <a:srgbClr val="000000"/>
                </a:solidFill>
                <a:latin typeface="Arial"/>
                <a:ea typeface="+mn-ea"/>
                <a:cs typeface="+mn-cs"/>
              </a:rPr>
              <a:t>Programa de Cisco </a:t>
            </a:r>
            <a:r>
              <a:rPr lang="es-ES" sz="1200" b="1" i="0" noProof="0" dirty="0" err="1" smtClean="0">
                <a:solidFill>
                  <a:srgbClr val="000000"/>
                </a:solidFill>
                <a:latin typeface="Arial"/>
                <a:ea typeface="+mn-ea"/>
                <a:cs typeface="+mn-cs"/>
              </a:rPr>
              <a:t>Networking</a:t>
            </a:r>
            <a:r>
              <a:rPr lang="es-ES" sz="1200" b="1" i="0" noProof="0" dirty="0" smtClean="0">
                <a:solidFill>
                  <a:srgbClr val="000000"/>
                </a:solidFill>
                <a:latin typeface="Arial"/>
                <a:ea typeface="+mn-ea"/>
                <a:cs typeface="+mn-cs"/>
              </a:rPr>
              <a:t> </a:t>
            </a:r>
            <a:r>
              <a:rPr lang="es-ES" sz="1200" b="1" i="0" noProof="0" dirty="0" err="1" smtClean="0">
                <a:solidFill>
                  <a:srgbClr val="000000"/>
                </a:solidFill>
                <a:latin typeface="Arial"/>
                <a:ea typeface="+mn-ea"/>
                <a:cs typeface="+mn-cs"/>
              </a:rPr>
              <a:t>Academy</a:t>
            </a:r>
            <a:endParaRPr lang="es-ES" sz="1200" b="1" i="0" noProof="0" dirty="0" smtClean="0">
              <a:solidFill>
                <a:srgbClr val="000000"/>
              </a:solidFill>
              <a:latin typeface="Arial"/>
              <a:ea typeface="+mn-ea"/>
              <a:cs typeface="+mn-cs"/>
            </a:endParaRPr>
          </a:p>
          <a:p>
            <a:pPr marL="112746" indent="-112746" algn="l" defTabSz="1020745">
              <a:buNone/>
            </a:pPr>
            <a:r>
              <a:rPr lang="es-ES" sz="1200" b="1" i="0" noProof="0" dirty="0" err="1" smtClean="0">
                <a:solidFill>
                  <a:srgbClr val="000000"/>
                </a:solidFill>
                <a:latin typeface="Arial"/>
                <a:ea typeface="+mn-ea"/>
                <a:cs typeface="+mn-cs"/>
              </a:rPr>
              <a:t>Routing</a:t>
            </a:r>
            <a:r>
              <a:rPr lang="es-ES" sz="1200" b="1" i="0" noProof="0" dirty="0" smtClean="0">
                <a:solidFill>
                  <a:srgbClr val="000000"/>
                </a:solidFill>
                <a:latin typeface="Arial"/>
                <a:ea typeface="+mn-ea"/>
                <a:cs typeface="+mn-cs"/>
              </a:rPr>
              <a:t> y </a:t>
            </a:r>
            <a:r>
              <a:rPr lang="es-ES" sz="1200" b="1" i="0" noProof="0" dirty="0" err="1" smtClean="0">
                <a:solidFill>
                  <a:srgbClr val="000000"/>
                </a:solidFill>
                <a:latin typeface="Arial"/>
                <a:ea typeface="+mn-ea"/>
                <a:cs typeface="+mn-cs"/>
              </a:rPr>
              <a:t>switching</a:t>
            </a:r>
            <a:endParaRPr lang="es-ES" sz="1200" b="1" i="0" noProof="0" dirty="0" smtClean="0">
              <a:solidFill>
                <a:srgbClr val="000000"/>
              </a:solidFill>
              <a:latin typeface="Arial"/>
              <a:ea typeface="+mn-ea"/>
              <a:cs typeface="+mn-cs"/>
            </a:endParaRPr>
          </a:p>
          <a:p>
            <a:pPr marL="112746" indent="-112746" algn="l" defTabSz="1020745">
              <a:buNone/>
            </a:pPr>
            <a:r>
              <a:rPr lang="es-ES" sz="1300" b="1" i="0" noProof="0" dirty="0" smtClean="0">
                <a:solidFill>
                  <a:srgbClr val="000000"/>
                </a:solidFill>
                <a:latin typeface="Arial"/>
                <a:ea typeface="+mn-ea"/>
                <a:cs typeface="+mn-cs"/>
              </a:rPr>
              <a:t>Capítulo 3: Implementación de seguridad de VLAN</a:t>
            </a:r>
            <a:endParaRPr lang="es-ES" b="1" noProof="0"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10</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3.1 Segmentación de VLAN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3.1.1 Descripción general </a:t>
            </a:r>
            <a:r>
              <a:rPr lang="es-ES" sz="1200" b="1" i="0" baseline="0" noProof="0" dirty="0" smtClean="0">
                <a:solidFill>
                  <a:srgbClr val="000000"/>
                </a:solidFill>
                <a:latin typeface="Arial"/>
                <a:ea typeface="+mn-ea"/>
                <a:cs typeface="+mn-cs"/>
              </a:rPr>
              <a:t>de las VLAN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3.1.1.4 </a:t>
            </a:r>
            <a:r>
              <a:rPr lang="es-ES" sz="1200" b="1" i="0" noProof="0" dirty="0" smtClean="0">
                <a:solidFill>
                  <a:srgbClr val="000000"/>
                </a:solidFill>
                <a:latin typeface="Arial"/>
                <a:ea typeface="ＭＳ Ｐゴシック"/>
                <a:cs typeface="+mn-cs"/>
              </a:rPr>
              <a:t>VLAN de voz</a:t>
            </a:r>
            <a:endParaRPr lang="es-ES" b="1" noProof="0"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11</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3.1 Segmentación de VLAN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3.1.2 </a:t>
            </a:r>
            <a:r>
              <a:rPr lang="es-ES" sz="1200" b="1" i="0" noProof="0" dirty="0" smtClean="0">
                <a:solidFill>
                  <a:srgbClr val="000000"/>
                </a:solidFill>
                <a:latin typeface="Arial"/>
                <a:ea typeface="ＭＳ Ｐゴシック"/>
                <a:cs typeface="+mn-cs"/>
              </a:rPr>
              <a:t>Redes VLAN en un entorno conmutado múltiple</a:t>
            </a:r>
          </a:p>
          <a:p>
            <a:pPr marL="112746" indent="-112746" algn="l" defTabSz="1020745">
              <a:buNone/>
            </a:pPr>
            <a:r>
              <a:rPr lang="es-ES" sz="1200" b="1" i="0" noProof="0" dirty="0" smtClean="0">
                <a:solidFill>
                  <a:srgbClr val="000000"/>
                </a:solidFill>
                <a:latin typeface="Arial"/>
                <a:ea typeface="+mn-ea"/>
                <a:cs typeface="+mn-cs"/>
              </a:rPr>
              <a:t>3.1.2.1 </a:t>
            </a:r>
            <a:r>
              <a:rPr lang="es-ES" sz="1200" b="1" i="0" noProof="0" dirty="0" smtClean="0">
                <a:solidFill>
                  <a:srgbClr val="000000"/>
                </a:solidFill>
                <a:latin typeface="Arial"/>
                <a:ea typeface="ＭＳ Ｐゴシック"/>
                <a:cs typeface="+mn-cs"/>
              </a:rPr>
              <a:t>Enlaces troncales de VLAN</a:t>
            </a:r>
            <a:endParaRPr lang="es-ES" b="1" noProof="0"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12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3.1 Segmentación de VLAN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3.1.2 </a:t>
            </a:r>
            <a:r>
              <a:rPr lang="es-ES" sz="1200" b="1" i="0" noProof="0" dirty="0" smtClean="0">
                <a:solidFill>
                  <a:srgbClr val="000000"/>
                </a:solidFill>
                <a:latin typeface="Arial"/>
                <a:ea typeface="ＭＳ Ｐゴシック"/>
                <a:cs typeface="+mn-cs"/>
              </a:rPr>
              <a:t>Redes VLAN en un entorno conmutado múltiple</a:t>
            </a:r>
          </a:p>
          <a:p>
            <a:pPr marL="112746" indent="-112746" algn="l" defTabSz="1020745">
              <a:buNone/>
            </a:pPr>
            <a:r>
              <a:rPr lang="es-ES" sz="1200" b="1" i="0" noProof="0" dirty="0" smtClean="0">
                <a:solidFill>
                  <a:srgbClr val="000000"/>
                </a:solidFill>
                <a:latin typeface="Arial"/>
                <a:ea typeface="+mn-ea"/>
                <a:cs typeface="+mn-cs"/>
              </a:rPr>
              <a:t>3.1.2.1 </a:t>
            </a:r>
            <a:r>
              <a:rPr lang="es-ES" sz="1200" b="1" i="0" noProof="0" dirty="0" smtClean="0">
                <a:solidFill>
                  <a:srgbClr val="000000"/>
                </a:solidFill>
                <a:latin typeface="Arial"/>
                <a:ea typeface="ＭＳ Ｐゴシック"/>
                <a:cs typeface="+mn-cs"/>
              </a:rPr>
              <a:t>Enlaces troncales de VLAN</a:t>
            </a:r>
            <a:endParaRPr lang="es-ES" b="1" noProof="0"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13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3.1 Segmentación de VLAN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3.1.2 </a:t>
            </a:r>
            <a:r>
              <a:rPr lang="es-ES" sz="1200" b="1" i="0" noProof="0" dirty="0" smtClean="0">
                <a:solidFill>
                  <a:srgbClr val="000000"/>
                </a:solidFill>
                <a:latin typeface="Arial"/>
                <a:ea typeface="ＭＳ Ｐゴシック"/>
                <a:cs typeface="+mn-cs"/>
              </a:rPr>
              <a:t>Redes VLAN en un entorno conmutado múltiple</a:t>
            </a:r>
          </a:p>
          <a:p>
            <a:pPr marL="112746" indent="-112746" algn="l" defTabSz="1020745">
              <a:buNone/>
            </a:pPr>
            <a:r>
              <a:rPr lang="es-ES" sz="1200" b="1" i="0" noProof="0" dirty="0" smtClean="0">
                <a:solidFill>
                  <a:srgbClr val="000000"/>
                </a:solidFill>
                <a:latin typeface="Arial"/>
                <a:ea typeface="+mn-ea"/>
                <a:cs typeface="+mn-cs"/>
              </a:rPr>
              <a:t>3.1.2.2 </a:t>
            </a:r>
            <a:r>
              <a:rPr lang="es-ES" sz="1200" b="1" i="0" noProof="0" dirty="0" smtClean="0">
                <a:solidFill>
                  <a:srgbClr val="000000"/>
                </a:solidFill>
                <a:latin typeface="Arial"/>
                <a:ea typeface="ＭＳ Ｐゴシック"/>
                <a:cs typeface="+mn-cs"/>
              </a:rPr>
              <a:t>Control de dominios de difusión con VLAN</a:t>
            </a:r>
            <a:endParaRPr lang="es-ES" b="1" noProof="0"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14</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3.1 Segmentación de VLAN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3.1.2 </a:t>
            </a:r>
            <a:r>
              <a:rPr lang="es-ES" sz="1200" b="1" i="0" noProof="0" dirty="0" smtClean="0">
                <a:solidFill>
                  <a:srgbClr val="000000"/>
                </a:solidFill>
                <a:latin typeface="Arial"/>
                <a:ea typeface="ＭＳ Ｐゴシック"/>
                <a:cs typeface="+mn-cs"/>
              </a:rPr>
              <a:t>Redes VLAN en un entorno conmutado múltiple</a:t>
            </a:r>
          </a:p>
          <a:p>
            <a:pPr marL="112746" indent="-112746" algn="l" defTabSz="1020745">
              <a:buNone/>
            </a:pPr>
            <a:r>
              <a:rPr lang="es-ES" sz="1200" b="1" i="0" noProof="0" dirty="0" smtClean="0">
                <a:solidFill>
                  <a:srgbClr val="000000"/>
                </a:solidFill>
                <a:latin typeface="Arial"/>
                <a:ea typeface="+mn-ea"/>
                <a:cs typeface="+mn-cs"/>
              </a:rPr>
              <a:t>3.1.2.3 </a:t>
            </a:r>
            <a:r>
              <a:rPr lang="es-ES" sz="1200" b="1" i="0" noProof="0" dirty="0" smtClean="0">
                <a:solidFill>
                  <a:srgbClr val="000000"/>
                </a:solidFill>
                <a:latin typeface="Arial"/>
                <a:ea typeface="ＭＳ Ｐゴシック"/>
                <a:cs typeface="+mn-cs"/>
              </a:rPr>
              <a:t>Etiquetado de tramas de Ethernet para la identificación de VLAN</a:t>
            </a:r>
            <a:endParaRPr lang="es-ES" b="1" noProof="0"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15</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3.1 Segmentación de VLAN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3.1.2 </a:t>
            </a:r>
            <a:r>
              <a:rPr lang="es-ES" sz="1200" b="1" i="0" noProof="0" dirty="0" smtClean="0">
                <a:solidFill>
                  <a:srgbClr val="000000"/>
                </a:solidFill>
                <a:latin typeface="Arial"/>
                <a:ea typeface="ＭＳ Ｐゴシック"/>
                <a:cs typeface="+mn-cs"/>
              </a:rPr>
              <a:t>Redes VLAN en un entorno conmutado múltiple</a:t>
            </a:r>
          </a:p>
          <a:p>
            <a:pPr marL="112746" indent="-112746" algn="l" defTabSz="1020745">
              <a:buNone/>
            </a:pPr>
            <a:r>
              <a:rPr lang="es-ES" sz="1200" b="1" i="0" noProof="0" dirty="0" smtClean="0">
                <a:solidFill>
                  <a:srgbClr val="000000"/>
                </a:solidFill>
                <a:latin typeface="Arial"/>
                <a:ea typeface="+mn-ea"/>
                <a:cs typeface="+mn-cs"/>
              </a:rPr>
              <a:t>3.1.2.3 </a:t>
            </a:r>
            <a:r>
              <a:rPr lang="es-ES" sz="1200" b="1" i="0" noProof="0" dirty="0" smtClean="0">
                <a:solidFill>
                  <a:srgbClr val="000000"/>
                </a:solidFill>
                <a:latin typeface="Arial"/>
                <a:ea typeface="ＭＳ Ｐゴシック"/>
                <a:cs typeface="+mn-cs"/>
              </a:rPr>
              <a:t>Etiquetado de tramas de Ethernet para la identificación de VLAN</a:t>
            </a:r>
            <a:endParaRPr lang="es-ES" b="1" noProof="0"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16</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3.1 Segmentación de VLAN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3.1.2 </a:t>
            </a:r>
            <a:r>
              <a:rPr lang="es-ES" sz="1200" b="1" i="0" noProof="0" dirty="0" smtClean="0">
                <a:solidFill>
                  <a:srgbClr val="000000"/>
                </a:solidFill>
                <a:latin typeface="Arial"/>
                <a:ea typeface="ＭＳ Ｐゴシック"/>
                <a:cs typeface="+mn-cs"/>
              </a:rPr>
              <a:t>Redes VLAN en un entorno conmutado múltiple</a:t>
            </a:r>
          </a:p>
          <a:p>
            <a:pPr marL="112746" indent="-112746" algn="l" defTabSz="1020745">
              <a:buNone/>
            </a:pPr>
            <a:r>
              <a:rPr lang="es-ES" sz="1200" b="1" i="0" noProof="0" dirty="0" smtClean="0">
                <a:solidFill>
                  <a:srgbClr val="000000"/>
                </a:solidFill>
                <a:latin typeface="Arial"/>
                <a:ea typeface="+mn-ea"/>
                <a:cs typeface="+mn-cs"/>
              </a:rPr>
              <a:t>3.1.2.4 </a:t>
            </a:r>
            <a:r>
              <a:rPr lang="es-ES" sz="1200" b="1" i="0" noProof="0" dirty="0" smtClean="0">
                <a:solidFill>
                  <a:srgbClr val="000000"/>
                </a:solidFill>
                <a:latin typeface="Arial"/>
                <a:ea typeface="ＭＳ Ｐゴシック"/>
                <a:cs typeface="+mn-cs"/>
              </a:rPr>
              <a:t>VLAN nativas y etiquetado de 802.1Q</a:t>
            </a:r>
            <a:endParaRPr lang="es-ES" b="1" noProof="0"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17</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3.1 Segmentación de VLAN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3.1.2 </a:t>
            </a:r>
            <a:r>
              <a:rPr lang="es-ES" sz="1200" b="1" i="0" noProof="0" dirty="0" smtClean="0">
                <a:solidFill>
                  <a:srgbClr val="000000"/>
                </a:solidFill>
                <a:latin typeface="Arial"/>
                <a:ea typeface="ＭＳ Ｐゴシック"/>
                <a:cs typeface="+mn-cs"/>
              </a:rPr>
              <a:t>Redes VLAN en un entorno conmutado múltiple</a:t>
            </a:r>
          </a:p>
          <a:p>
            <a:pPr marL="112746" indent="-112746" algn="l" defTabSz="1020745">
              <a:buNone/>
            </a:pPr>
            <a:r>
              <a:rPr lang="es-ES" sz="1200" b="1" i="0" noProof="0" dirty="0" smtClean="0">
                <a:solidFill>
                  <a:srgbClr val="000000"/>
                </a:solidFill>
                <a:latin typeface="Arial"/>
                <a:ea typeface="+mn-ea"/>
                <a:cs typeface="+mn-cs"/>
              </a:rPr>
              <a:t>3.1.2.5 </a:t>
            </a:r>
            <a:r>
              <a:rPr lang="es-ES" sz="1200" b="1" i="0" noProof="0" dirty="0" smtClean="0">
                <a:solidFill>
                  <a:srgbClr val="000000"/>
                </a:solidFill>
                <a:latin typeface="Arial"/>
                <a:ea typeface="ＭＳ Ｐゴシック"/>
                <a:cs typeface="+mn-cs"/>
              </a:rPr>
              <a:t>Etiquetado de VLAN de voz</a:t>
            </a:r>
            <a:endParaRPr lang="es-ES" b="1" noProof="0"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18</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3.2 Implementaciones de VLAN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3.2.1 </a:t>
            </a:r>
            <a:r>
              <a:rPr lang="es-ES" sz="1200" b="1" i="0" noProof="0" dirty="0" smtClean="0">
                <a:solidFill>
                  <a:srgbClr val="000000"/>
                </a:solidFill>
                <a:latin typeface="Arial"/>
                <a:ea typeface="ＭＳ Ｐゴシック"/>
                <a:cs typeface="+mn-cs"/>
              </a:rPr>
              <a:t>Asignación de VLAN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3.2.1.1 Rangos de VLAN </a:t>
            </a:r>
            <a:r>
              <a:rPr lang="es-ES" sz="1200" b="1" i="0" noProof="0" dirty="0" smtClean="0">
                <a:solidFill>
                  <a:srgbClr val="000000"/>
                </a:solidFill>
                <a:latin typeface="Arial"/>
                <a:ea typeface="ＭＳ Ｐゴシック"/>
                <a:cs typeface="+mn-cs"/>
              </a:rPr>
              <a:t>en los </a:t>
            </a:r>
            <a:r>
              <a:rPr lang="es-ES" sz="1200" b="1" i="0" noProof="0" dirty="0" err="1" smtClean="0">
                <a:solidFill>
                  <a:srgbClr val="000000"/>
                </a:solidFill>
                <a:latin typeface="Arial"/>
                <a:ea typeface="ＭＳ Ｐゴシック"/>
                <a:cs typeface="+mn-cs"/>
              </a:rPr>
              <a:t>switches</a:t>
            </a:r>
            <a:r>
              <a:rPr lang="es-ES" sz="1200" b="1" i="0" noProof="0" dirty="0" smtClean="0">
                <a:solidFill>
                  <a:srgbClr val="000000"/>
                </a:solidFill>
                <a:latin typeface="Arial"/>
                <a:ea typeface="ＭＳ Ｐゴシック"/>
                <a:cs typeface="+mn-cs"/>
              </a:rPr>
              <a:t> </a:t>
            </a:r>
            <a:r>
              <a:rPr lang="es-ES" sz="1200" b="1" i="0" noProof="0" dirty="0" err="1" smtClean="0">
                <a:solidFill>
                  <a:srgbClr val="000000"/>
                </a:solidFill>
                <a:latin typeface="Arial"/>
                <a:ea typeface="ＭＳ Ｐゴシック"/>
                <a:cs typeface="+mn-cs"/>
              </a:rPr>
              <a:t>Catalyst</a:t>
            </a:r>
            <a:endParaRPr lang="es-ES" b="1" noProof="0"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19</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3.2 Implementaciones de VLAN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3.2.1 </a:t>
            </a:r>
            <a:r>
              <a:rPr lang="es-ES" sz="1200" b="1" i="0" noProof="0" dirty="0" smtClean="0">
                <a:solidFill>
                  <a:srgbClr val="000000"/>
                </a:solidFill>
                <a:latin typeface="Arial"/>
                <a:ea typeface="ＭＳ Ｐゴシック"/>
                <a:cs typeface="+mn-cs"/>
              </a:rPr>
              <a:t>Asignación de VLAN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3.2.1.2 </a:t>
            </a:r>
            <a:r>
              <a:rPr lang="es-ES" sz="1200" b="1" i="0" noProof="0" dirty="0" smtClean="0">
                <a:solidFill>
                  <a:srgbClr val="000000"/>
                </a:solidFill>
                <a:latin typeface="Arial"/>
                <a:ea typeface="ＭＳ Ｐゴシック"/>
                <a:cs typeface="+mn-cs"/>
              </a:rPr>
              <a:t>Creación de una VLAN</a:t>
            </a:r>
            <a:endParaRPr lang="es-ES" b="1" noProof="0"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1"/>
          <p:cNvSpPr>
            <a:spLocks noGrp="1" noChangeArrowheads="1"/>
          </p:cNvSpPr>
          <p:nvPr>
            <p:ph type="sldNum" sz="quarter" idx="5"/>
          </p:nvPr>
        </p:nvSpPr>
        <p:spPr>
          <a:noFill/>
        </p:spPr>
        <p:txBody>
          <a:bodyPr/>
          <a:lstStyle/>
          <a:p>
            <a:pPr algn="r" defTabSz="903244">
              <a:lnSpc>
                <a:spcPct val="100000"/>
              </a:lnSpc>
              <a:buNone/>
            </a:pPr>
            <a:fld id="{470EE284-7961-42D5-9E4B-29540E276A78}" type="slidenum">
              <a:rPr lang="en-US" sz="800" b="0" i="0">
                <a:solidFill>
                  <a:schemeClr val="tx1"/>
                </a:solidFill>
                <a:latin typeface="Arial"/>
                <a:ea typeface="+mn-ea"/>
                <a:cs typeface="+mn-cs"/>
              </a:rPr>
              <a:pPr algn="r" defTabSz="903244">
                <a:lnSpc>
                  <a:spcPct val="100000"/>
                </a:lnSpc>
                <a:buNone/>
              </a:pPr>
              <a:t>2</a:t>
            </a:fld>
            <a:endParaRPr lang="en-US" dirty="0"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Capítulo 3</a:t>
            </a:r>
            <a:endParaRPr lang="es-ES" b="1" noProof="0"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20</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n-US" sz="1200" b="1" i="0" dirty="0">
                <a:solidFill>
                  <a:srgbClr val="000000"/>
                </a:solidFill>
                <a:latin typeface="Arial"/>
                <a:ea typeface="+mn-ea"/>
                <a:cs typeface="+mn-cs"/>
              </a:rPr>
              <a:t>3.2 </a:t>
            </a:r>
            <a:r>
              <a:rPr lang="en-US" sz="1200" b="1" i="0" dirty="0" err="1">
                <a:solidFill>
                  <a:srgbClr val="000000"/>
                </a:solidFill>
                <a:latin typeface="Arial"/>
                <a:ea typeface="+mn-ea"/>
                <a:cs typeface="+mn-cs"/>
              </a:rPr>
              <a:t>Implementaciones</a:t>
            </a:r>
            <a:r>
              <a:rPr lang="en-US" sz="1200" b="1" i="0" dirty="0">
                <a:solidFill>
                  <a:srgbClr val="000000"/>
                </a:solidFill>
                <a:latin typeface="Arial"/>
                <a:ea typeface="+mn-ea"/>
                <a:cs typeface="+mn-cs"/>
              </a:rPr>
              <a:t> de VLAN</a:t>
            </a:r>
            <a:endParaRPr lang="en-US" b="1" dirty="0" smtClean="0"/>
          </a:p>
          <a:p>
            <a:pPr marL="112746" indent="-112746" algn="l" defTabSz="1020745">
              <a:buNone/>
            </a:pPr>
            <a:r>
              <a:rPr lang="en-US" sz="1200" b="1" i="0" dirty="0">
                <a:solidFill>
                  <a:srgbClr val="000000"/>
                </a:solidFill>
                <a:latin typeface="Arial"/>
                <a:ea typeface="+mn-ea"/>
                <a:cs typeface="+mn-cs"/>
              </a:rPr>
              <a:t>3.2.1 </a:t>
            </a:r>
            <a:r>
              <a:rPr lang="en-US" sz="1200" b="1" i="0" dirty="0" err="1">
                <a:solidFill>
                  <a:srgbClr val="000000"/>
                </a:solidFill>
                <a:latin typeface="Arial"/>
                <a:ea typeface="ＭＳ Ｐゴシック"/>
                <a:cs typeface="+mn-cs"/>
              </a:rPr>
              <a:t>Asignación</a:t>
            </a:r>
            <a:r>
              <a:rPr lang="en-US" sz="1200" b="1" i="0" dirty="0">
                <a:solidFill>
                  <a:srgbClr val="000000"/>
                </a:solidFill>
                <a:latin typeface="Arial"/>
                <a:ea typeface="ＭＳ Ｐゴシック"/>
                <a:cs typeface="+mn-cs"/>
              </a:rPr>
              <a:t> de VLAN</a:t>
            </a:r>
            <a:endParaRPr lang="en-US" b="1" dirty="0" smtClean="0"/>
          </a:p>
          <a:p>
            <a:pPr marL="112746" indent="-112746" algn="l" defTabSz="1020745">
              <a:buNone/>
            </a:pPr>
            <a:r>
              <a:rPr lang="en-US" sz="1200" b="1" i="0" dirty="0">
                <a:solidFill>
                  <a:srgbClr val="000000"/>
                </a:solidFill>
                <a:latin typeface="Arial"/>
                <a:ea typeface="+mn-ea"/>
                <a:cs typeface="+mn-cs"/>
              </a:rPr>
              <a:t>3.2.1.3 </a:t>
            </a:r>
            <a:r>
              <a:rPr lang="en-US" sz="1200" b="1" i="0" dirty="0" err="1">
                <a:solidFill>
                  <a:srgbClr val="000000"/>
                </a:solidFill>
                <a:latin typeface="Arial"/>
                <a:ea typeface="ＭＳ Ｐゴシック"/>
                <a:cs typeface="+mn-cs"/>
              </a:rPr>
              <a:t>Asignación</a:t>
            </a:r>
            <a:r>
              <a:rPr lang="en-US" sz="1200" b="1" i="0" dirty="0">
                <a:solidFill>
                  <a:srgbClr val="000000"/>
                </a:solidFill>
                <a:latin typeface="Arial"/>
                <a:ea typeface="ＭＳ Ｐゴシック"/>
                <a:cs typeface="+mn-cs"/>
              </a:rPr>
              <a:t> de </a:t>
            </a:r>
            <a:r>
              <a:rPr lang="en-US" sz="1200" b="1" i="0" dirty="0" err="1">
                <a:solidFill>
                  <a:srgbClr val="000000"/>
                </a:solidFill>
                <a:latin typeface="Arial"/>
                <a:ea typeface="ＭＳ Ｐゴシック"/>
                <a:cs typeface="+mn-cs"/>
              </a:rPr>
              <a:t>puertos</a:t>
            </a:r>
            <a:r>
              <a:rPr lang="en-US" sz="1200" b="1" i="0" dirty="0">
                <a:solidFill>
                  <a:srgbClr val="000000"/>
                </a:solidFill>
                <a:latin typeface="Arial"/>
                <a:ea typeface="ＭＳ Ｐゴシック"/>
                <a:cs typeface="+mn-cs"/>
              </a:rPr>
              <a:t> a </a:t>
            </a:r>
            <a:r>
              <a:rPr lang="en-US" sz="1200" b="1" i="0" dirty="0" err="1">
                <a:solidFill>
                  <a:srgbClr val="000000"/>
                </a:solidFill>
                <a:latin typeface="Arial"/>
                <a:ea typeface="ＭＳ Ｐゴシック"/>
                <a:cs typeface="+mn-cs"/>
              </a:rPr>
              <a:t>las</a:t>
            </a:r>
            <a:r>
              <a:rPr lang="en-US" sz="1200" b="1" i="0" dirty="0">
                <a:solidFill>
                  <a:srgbClr val="000000"/>
                </a:solidFill>
                <a:latin typeface="Arial"/>
                <a:ea typeface="ＭＳ Ｐゴシック"/>
                <a:cs typeface="+mn-cs"/>
              </a:rPr>
              <a:t> </a:t>
            </a:r>
            <a:r>
              <a:rPr lang="en-US" sz="1200" b="1" i="0" dirty="0" err="1">
                <a:solidFill>
                  <a:srgbClr val="000000"/>
                </a:solidFill>
                <a:latin typeface="Arial"/>
                <a:ea typeface="ＭＳ Ｐゴシック"/>
                <a:cs typeface="+mn-cs"/>
              </a:rPr>
              <a:t>redes</a:t>
            </a:r>
            <a:r>
              <a:rPr lang="en-US" sz="1200" b="1" i="0" dirty="0">
                <a:solidFill>
                  <a:srgbClr val="000000"/>
                </a:solidFill>
                <a:latin typeface="Arial"/>
                <a:ea typeface="ＭＳ Ｐゴシック"/>
                <a:cs typeface="+mn-cs"/>
              </a:rPr>
              <a:t> VLAN</a:t>
            </a:r>
            <a:endParaRPr lang="en-US" b="1"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21</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3.2 Implementaciones de VLAN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3.2.1 </a:t>
            </a:r>
            <a:r>
              <a:rPr lang="es-ES" sz="1200" b="1" i="0" noProof="0" dirty="0" smtClean="0">
                <a:solidFill>
                  <a:srgbClr val="000000"/>
                </a:solidFill>
                <a:latin typeface="Arial"/>
                <a:ea typeface="ＭＳ Ｐゴシック"/>
                <a:cs typeface="+mn-cs"/>
              </a:rPr>
              <a:t>Asignación de VLAN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3.2.1.3 </a:t>
            </a:r>
            <a:r>
              <a:rPr lang="es-ES" sz="1200" b="1" i="0" noProof="0" dirty="0" smtClean="0">
                <a:solidFill>
                  <a:srgbClr val="000000"/>
                </a:solidFill>
                <a:latin typeface="Arial"/>
                <a:ea typeface="ＭＳ Ｐゴシック"/>
                <a:cs typeface="+mn-cs"/>
              </a:rPr>
              <a:t>Asignación de puertos a las redes VLAN</a:t>
            </a:r>
            <a:endParaRPr lang="es-ES" b="1" noProof="0"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22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3.2 Implementaciones de VLAN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3.2.1 </a:t>
            </a:r>
            <a:r>
              <a:rPr lang="es-ES" sz="1200" b="1" i="0" noProof="0" dirty="0" smtClean="0">
                <a:solidFill>
                  <a:srgbClr val="000000"/>
                </a:solidFill>
                <a:latin typeface="Arial"/>
                <a:ea typeface="ＭＳ Ｐゴシック"/>
                <a:cs typeface="+mn-cs"/>
              </a:rPr>
              <a:t>Asignación de VLAN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3.2.1.4 </a:t>
            </a:r>
            <a:r>
              <a:rPr lang="es-ES" sz="1200" b="1" i="0" noProof="0" dirty="0" smtClean="0">
                <a:solidFill>
                  <a:srgbClr val="000000"/>
                </a:solidFill>
                <a:latin typeface="Arial"/>
                <a:ea typeface="ＭＳ Ｐゴシック"/>
                <a:cs typeface="+mn-cs"/>
              </a:rPr>
              <a:t>Cambio de pertenencia de puertos de una VLAN</a:t>
            </a:r>
            <a:endParaRPr lang="es-ES" b="1" noProof="0"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23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3.2 Implementaciones de VLAN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3.2.1 </a:t>
            </a:r>
            <a:r>
              <a:rPr lang="es-ES" sz="1200" b="1" i="0" noProof="0" dirty="0" smtClean="0">
                <a:solidFill>
                  <a:srgbClr val="000000"/>
                </a:solidFill>
                <a:latin typeface="Arial"/>
                <a:ea typeface="ＭＳ Ｐゴシック"/>
                <a:cs typeface="+mn-cs"/>
              </a:rPr>
              <a:t>Asignación de VLAN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3.2.1.4 </a:t>
            </a:r>
            <a:r>
              <a:rPr lang="es-ES" sz="1200" b="1" i="0" noProof="0" dirty="0" smtClean="0">
                <a:solidFill>
                  <a:srgbClr val="000000"/>
                </a:solidFill>
                <a:latin typeface="Arial"/>
                <a:ea typeface="ＭＳ Ｐゴシック"/>
                <a:cs typeface="+mn-cs"/>
              </a:rPr>
              <a:t>Cambio de pertenencia de puertos de una VLAN</a:t>
            </a:r>
            <a:endParaRPr lang="es-ES" b="1" noProof="0"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24</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3.2 Implementaciones de VLAN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3.2.1 </a:t>
            </a:r>
            <a:r>
              <a:rPr lang="es-ES" sz="1200" b="1" i="0" noProof="0" dirty="0" smtClean="0">
                <a:solidFill>
                  <a:srgbClr val="000000"/>
                </a:solidFill>
                <a:latin typeface="Arial"/>
                <a:ea typeface="ＭＳ Ｐゴシック"/>
                <a:cs typeface="+mn-cs"/>
              </a:rPr>
              <a:t>Asignación de VLAN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3.2.1.5 </a:t>
            </a:r>
            <a:r>
              <a:rPr lang="es-ES" sz="1200" b="1" i="0" noProof="0" dirty="0" smtClean="0">
                <a:solidFill>
                  <a:srgbClr val="000000"/>
                </a:solidFill>
                <a:latin typeface="Arial"/>
                <a:ea typeface="ＭＳ Ｐゴシック"/>
                <a:cs typeface="+mn-cs"/>
              </a:rPr>
              <a:t>Eliminación de VLAN</a:t>
            </a:r>
            <a:endParaRPr lang="es-ES" b="1" noProof="0"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25</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3.2 Implementaciones de VLAN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3.2.1 </a:t>
            </a:r>
            <a:r>
              <a:rPr lang="es-ES" sz="1200" b="1" i="0" noProof="0" dirty="0" smtClean="0">
                <a:solidFill>
                  <a:srgbClr val="000000"/>
                </a:solidFill>
                <a:latin typeface="Arial"/>
                <a:ea typeface="ＭＳ Ｐゴシック"/>
                <a:cs typeface="+mn-cs"/>
              </a:rPr>
              <a:t>Asignación de VLAN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3.2.1.6 </a:t>
            </a:r>
            <a:r>
              <a:rPr lang="es-ES" sz="1200" b="1" i="0" noProof="0" dirty="0" smtClean="0">
                <a:solidFill>
                  <a:srgbClr val="000000"/>
                </a:solidFill>
                <a:latin typeface="Arial"/>
                <a:ea typeface="ＭＳ Ｐゴシック"/>
                <a:cs typeface="+mn-cs"/>
              </a:rPr>
              <a:t>Verificación de información de VLAN</a:t>
            </a:r>
            <a:endParaRPr lang="es-ES" b="1" noProof="0"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26</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3.2 Implementaciones de VLAN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3.2.1 </a:t>
            </a:r>
            <a:r>
              <a:rPr lang="es-ES" sz="1200" b="1" i="0" noProof="0" dirty="0" smtClean="0">
                <a:solidFill>
                  <a:srgbClr val="000000"/>
                </a:solidFill>
                <a:latin typeface="Arial"/>
                <a:ea typeface="ＭＳ Ｐゴシック"/>
                <a:cs typeface="+mn-cs"/>
              </a:rPr>
              <a:t>Asignación de VLAN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3.2.1.6 </a:t>
            </a:r>
            <a:r>
              <a:rPr lang="es-ES" sz="1200" b="1" i="0" noProof="0" dirty="0" smtClean="0">
                <a:solidFill>
                  <a:srgbClr val="000000"/>
                </a:solidFill>
                <a:latin typeface="Arial"/>
                <a:ea typeface="ＭＳ Ｐゴシック"/>
                <a:cs typeface="+mn-cs"/>
              </a:rPr>
              <a:t>Verificación de información de VLAN</a:t>
            </a:r>
            <a:endParaRPr lang="es-ES" b="1" noProof="0"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27</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3.2 Implementaciones de VLAN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3.2.2 </a:t>
            </a:r>
            <a:r>
              <a:rPr lang="es-ES" sz="1200" b="1" i="0" noProof="0" dirty="0" smtClean="0">
                <a:solidFill>
                  <a:srgbClr val="000000"/>
                </a:solidFill>
                <a:latin typeface="Arial"/>
                <a:ea typeface="ＭＳ Ｐゴシック"/>
                <a:cs typeface="+mn-cs"/>
              </a:rPr>
              <a:t>Enlaces troncales de VLAN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3.2.2.1 </a:t>
            </a:r>
            <a:r>
              <a:rPr lang="es-ES" sz="1200" b="1" i="0" noProof="0" dirty="0" smtClean="0">
                <a:solidFill>
                  <a:srgbClr val="000000"/>
                </a:solidFill>
                <a:latin typeface="Arial"/>
                <a:ea typeface="ＭＳ Ｐゴシック"/>
                <a:cs typeface="+mn-cs"/>
              </a:rPr>
              <a:t>Configuración de enlaces troncales IEEE 802.1Q</a:t>
            </a:r>
            <a:endParaRPr lang="es-ES" b="1" noProof="0"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28</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3.2 Implementaciones de VLAN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3.2.2 </a:t>
            </a:r>
            <a:r>
              <a:rPr lang="es-ES" sz="1200" b="1" i="0" noProof="0" dirty="0" smtClean="0">
                <a:solidFill>
                  <a:srgbClr val="000000"/>
                </a:solidFill>
                <a:latin typeface="Arial"/>
                <a:ea typeface="ＭＳ Ｐゴシック"/>
                <a:cs typeface="+mn-cs"/>
              </a:rPr>
              <a:t>Enlaces troncales de VLAN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3.2.2.2 </a:t>
            </a:r>
            <a:r>
              <a:rPr lang="es-ES" sz="1200" b="1" i="0" noProof="0" dirty="0" smtClean="0">
                <a:solidFill>
                  <a:srgbClr val="000000"/>
                </a:solidFill>
                <a:latin typeface="Arial"/>
                <a:ea typeface="ＭＳ Ｐゴシック"/>
                <a:cs typeface="+mn-cs"/>
              </a:rPr>
              <a:t>Restablecimiento del enlace troncal al estado predeterminado</a:t>
            </a:r>
            <a:endParaRPr lang="es-ES" b="1" noProof="0"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29</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3.2 Implementaciones de VLAN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3.2.2 </a:t>
            </a:r>
            <a:r>
              <a:rPr lang="es-ES" sz="1200" b="1" i="0" noProof="0" dirty="0" smtClean="0">
                <a:solidFill>
                  <a:srgbClr val="000000"/>
                </a:solidFill>
                <a:latin typeface="Arial"/>
                <a:ea typeface="ＭＳ Ｐゴシック"/>
                <a:cs typeface="+mn-cs"/>
              </a:rPr>
              <a:t>Enlaces troncales de VLAN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3.2.2.2 </a:t>
            </a:r>
            <a:r>
              <a:rPr lang="es-ES" sz="1200" b="1" i="0" noProof="0" dirty="0" smtClean="0">
                <a:solidFill>
                  <a:srgbClr val="000000"/>
                </a:solidFill>
                <a:latin typeface="Arial"/>
                <a:ea typeface="ＭＳ Ｐゴシック"/>
                <a:cs typeface="+mn-cs"/>
              </a:rPr>
              <a:t>Restablecimiento del enlace troncal al estado predeterminado</a:t>
            </a:r>
            <a:endParaRPr lang="es-ES" b="1" noProof="0"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n-US" sz="1200" b="1" i="0" dirty="0">
                <a:solidFill>
                  <a:srgbClr val="000000"/>
                </a:solidFill>
                <a:latin typeface="Arial"/>
                <a:ea typeface="+mn-ea"/>
                <a:cs typeface="+mn-cs"/>
              </a:rPr>
              <a:t>1.</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30</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3.2 Implementaciones de VLAN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3.2.2 </a:t>
            </a:r>
            <a:r>
              <a:rPr lang="es-ES" sz="1200" b="1" i="0" noProof="0" dirty="0" smtClean="0">
                <a:solidFill>
                  <a:srgbClr val="000000"/>
                </a:solidFill>
                <a:latin typeface="Arial"/>
                <a:ea typeface="ＭＳ Ｐゴシック"/>
                <a:cs typeface="+mn-cs"/>
              </a:rPr>
              <a:t>Enlaces troncales de VLAN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3.2.2.4 </a:t>
            </a:r>
            <a:r>
              <a:rPr lang="es-ES" sz="1200" b="1" i="0" noProof="0" dirty="0" smtClean="0">
                <a:solidFill>
                  <a:srgbClr val="000000"/>
                </a:solidFill>
                <a:latin typeface="Arial"/>
                <a:ea typeface="ＭＳ Ｐゴシック"/>
                <a:cs typeface="+mn-cs"/>
              </a:rPr>
              <a:t>Verificación de la configuración de enlace troncal</a:t>
            </a:r>
            <a:endParaRPr lang="es-ES" b="1" noProof="0"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31</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3.2 Implementaciones de VLAN</a:t>
            </a:r>
          </a:p>
          <a:p>
            <a:pPr marL="112746" indent="-112746" algn="l" defTabSz="1020745">
              <a:buNone/>
            </a:pPr>
            <a:r>
              <a:rPr lang="es-ES" sz="1200" b="1" i="0" noProof="0" dirty="0" smtClean="0">
                <a:solidFill>
                  <a:srgbClr val="000000"/>
                </a:solidFill>
                <a:latin typeface="Arial"/>
                <a:ea typeface="+mn-ea"/>
                <a:cs typeface="+mn-cs"/>
              </a:rPr>
              <a:t>3.2.3 </a:t>
            </a:r>
            <a:r>
              <a:rPr lang="es-ES" sz="1200" b="1" i="0" noProof="0" dirty="0" smtClean="0">
                <a:solidFill>
                  <a:srgbClr val="000000"/>
                </a:solidFill>
                <a:latin typeface="Arial"/>
                <a:ea typeface="ＭＳ Ｐゴシック"/>
                <a:cs typeface="+mn-cs"/>
              </a:rPr>
              <a:t>Protocolo de enlace troncal dinámico</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3.2.3.1 </a:t>
            </a:r>
            <a:r>
              <a:rPr lang="es-ES" sz="1200" b="1" i="0" noProof="0" dirty="0" smtClean="0">
                <a:solidFill>
                  <a:srgbClr val="000000"/>
                </a:solidFill>
                <a:latin typeface="Arial"/>
                <a:ea typeface="ＭＳ Ｐゴシック"/>
                <a:cs typeface="+mn-cs"/>
              </a:rPr>
              <a:t>Introducción a DTP</a:t>
            </a:r>
            <a:endParaRPr lang="es-ES" b="1" noProof="0"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32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3.2 Implementaciones de VLAN</a:t>
            </a:r>
          </a:p>
          <a:p>
            <a:pPr marL="112746" indent="-112746" algn="l" defTabSz="1020745">
              <a:buNone/>
            </a:pPr>
            <a:r>
              <a:rPr lang="es-ES" sz="1200" b="1" i="0" noProof="0" dirty="0" smtClean="0">
                <a:solidFill>
                  <a:srgbClr val="000000"/>
                </a:solidFill>
                <a:latin typeface="Arial"/>
                <a:ea typeface="+mn-ea"/>
                <a:cs typeface="+mn-cs"/>
              </a:rPr>
              <a:t>3.2.3 </a:t>
            </a:r>
            <a:r>
              <a:rPr lang="es-ES" sz="1200" b="1" i="0" noProof="0" dirty="0" smtClean="0">
                <a:solidFill>
                  <a:srgbClr val="000000"/>
                </a:solidFill>
                <a:latin typeface="Arial"/>
                <a:ea typeface="ＭＳ Ｐゴシック"/>
                <a:cs typeface="+mn-cs"/>
              </a:rPr>
              <a:t>Protocolo de enlace troncal dinámico</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3.2.3.2 </a:t>
            </a:r>
            <a:r>
              <a:rPr lang="es-ES" sz="1200" b="1" i="0" noProof="0" dirty="0" smtClean="0">
                <a:solidFill>
                  <a:srgbClr val="000000"/>
                </a:solidFill>
                <a:latin typeface="Arial"/>
                <a:ea typeface="ＭＳ Ｐゴシック"/>
                <a:cs typeface="+mn-cs"/>
              </a:rPr>
              <a:t>Introducción a DTP</a:t>
            </a:r>
            <a:endParaRPr lang="es-ES" b="1" noProof="0"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33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3.2 Implementaciones de VLAN</a:t>
            </a:r>
          </a:p>
          <a:p>
            <a:pPr marL="112746" indent="-112746" algn="l" defTabSz="1020745">
              <a:buNone/>
            </a:pPr>
            <a:r>
              <a:rPr lang="es-ES" sz="1200" b="1" i="0" noProof="0" dirty="0" smtClean="0">
                <a:solidFill>
                  <a:srgbClr val="000000"/>
                </a:solidFill>
                <a:latin typeface="Arial"/>
                <a:ea typeface="+mn-ea"/>
                <a:cs typeface="+mn-cs"/>
              </a:rPr>
              <a:t>3.2.4 </a:t>
            </a:r>
            <a:r>
              <a:rPr lang="es-ES" sz="1200" b="1" i="0" noProof="0" dirty="0" smtClean="0">
                <a:solidFill>
                  <a:srgbClr val="000000"/>
                </a:solidFill>
                <a:latin typeface="Arial"/>
                <a:ea typeface="ＭＳ Ｐゴシック"/>
                <a:cs typeface="+mn-cs"/>
              </a:rPr>
              <a:t>Resolución de problemas de VLAN y enlaces troncales</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3.2.4.1 </a:t>
            </a:r>
            <a:r>
              <a:rPr lang="es-ES" sz="1200" b="1" i="0" noProof="0" dirty="0" smtClean="0">
                <a:solidFill>
                  <a:srgbClr val="000000"/>
                </a:solidFill>
                <a:latin typeface="Arial"/>
                <a:ea typeface="ＭＳ Ｐゴシック"/>
                <a:cs typeface="+mn-cs"/>
              </a:rPr>
              <a:t>Problemas de direccionamiento de VLAN</a:t>
            </a:r>
            <a:endParaRPr lang="es-ES" b="1" noProof="0"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34</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3.2 Implementaciones de VLAN</a:t>
            </a:r>
          </a:p>
          <a:p>
            <a:pPr marL="112746" indent="-112746" algn="l" defTabSz="1020745">
              <a:buNone/>
            </a:pPr>
            <a:r>
              <a:rPr lang="es-ES" sz="1200" b="1" i="0" noProof="0" dirty="0" smtClean="0">
                <a:solidFill>
                  <a:srgbClr val="000000"/>
                </a:solidFill>
                <a:latin typeface="Arial"/>
                <a:ea typeface="+mn-ea"/>
                <a:cs typeface="+mn-cs"/>
              </a:rPr>
              <a:t>3.2.4 </a:t>
            </a:r>
            <a:r>
              <a:rPr lang="es-ES" sz="1200" b="1" i="0" noProof="0" dirty="0" smtClean="0">
                <a:solidFill>
                  <a:srgbClr val="000000"/>
                </a:solidFill>
                <a:latin typeface="Arial"/>
                <a:ea typeface="ＭＳ Ｐゴシック"/>
                <a:cs typeface="+mn-cs"/>
              </a:rPr>
              <a:t>Resolución de problemas de VLAN y enlaces troncales</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3.2.4.2 </a:t>
            </a:r>
            <a:r>
              <a:rPr lang="es-ES" sz="1200" b="1" i="0" noProof="0" dirty="0" smtClean="0">
                <a:solidFill>
                  <a:srgbClr val="000000"/>
                </a:solidFill>
                <a:latin typeface="Arial"/>
                <a:ea typeface="ＭＳ Ｐゴシック"/>
                <a:cs typeface="+mn-cs"/>
              </a:rPr>
              <a:t>VLAN faltantes</a:t>
            </a:r>
            <a:endParaRPr lang="es-ES" b="1" noProof="0"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35</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3.2 Implementaciones de VLAN</a:t>
            </a:r>
          </a:p>
          <a:p>
            <a:pPr marL="112746" indent="-112746" algn="l" defTabSz="1020745">
              <a:buNone/>
            </a:pPr>
            <a:r>
              <a:rPr lang="es-ES" sz="1200" b="1" i="0" noProof="0" dirty="0" smtClean="0">
                <a:solidFill>
                  <a:srgbClr val="000000"/>
                </a:solidFill>
                <a:latin typeface="Arial"/>
                <a:ea typeface="+mn-ea"/>
                <a:cs typeface="+mn-cs"/>
              </a:rPr>
              <a:t>3.2.4 </a:t>
            </a:r>
            <a:r>
              <a:rPr lang="es-ES" sz="1200" b="1" i="0" noProof="0" dirty="0" smtClean="0">
                <a:solidFill>
                  <a:srgbClr val="000000"/>
                </a:solidFill>
                <a:latin typeface="Arial"/>
                <a:ea typeface="ＭＳ Ｐゴシック"/>
                <a:cs typeface="+mn-cs"/>
              </a:rPr>
              <a:t>Resolución de problemas de VLAN y enlaces troncales</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3.2.4.3 </a:t>
            </a:r>
            <a:r>
              <a:rPr lang="es-ES" sz="1200" b="1" i="0" noProof="0" dirty="0" smtClean="0">
                <a:solidFill>
                  <a:srgbClr val="000000"/>
                </a:solidFill>
                <a:latin typeface="Arial"/>
                <a:ea typeface="ＭＳ Ｐゴシック"/>
                <a:cs typeface="+mn-cs"/>
              </a:rPr>
              <a:t>Introducción a la resolución de problemas de enlaces troncales</a:t>
            </a:r>
            <a:endParaRPr lang="es-ES" b="1" noProof="0"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36</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3.2 Implementaciones de VLAN</a:t>
            </a:r>
          </a:p>
          <a:p>
            <a:pPr marL="112746" indent="-112746" algn="l" defTabSz="1020745">
              <a:buNone/>
            </a:pPr>
            <a:r>
              <a:rPr lang="es-ES" sz="1200" b="1" i="0" noProof="0" dirty="0" smtClean="0">
                <a:solidFill>
                  <a:srgbClr val="000000"/>
                </a:solidFill>
                <a:latin typeface="Arial"/>
                <a:ea typeface="+mn-ea"/>
                <a:cs typeface="+mn-cs"/>
              </a:rPr>
              <a:t>3.2.4 </a:t>
            </a:r>
            <a:r>
              <a:rPr lang="es-ES" sz="1200" b="1" i="0" noProof="0" dirty="0" smtClean="0">
                <a:solidFill>
                  <a:srgbClr val="000000"/>
                </a:solidFill>
                <a:latin typeface="Arial"/>
                <a:ea typeface="ＭＳ Ｐゴシック"/>
                <a:cs typeface="+mn-cs"/>
              </a:rPr>
              <a:t>Resolución de problemas de VLAN y enlaces troncales</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3.2.4.4 </a:t>
            </a:r>
            <a:r>
              <a:rPr lang="es-ES" sz="1200" b="1" i="0" noProof="0" dirty="0" smtClean="0">
                <a:solidFill>
                  <a:srgbClr val="000000"/>
                </a:solidFill>
                <a:latin typeface="Arial"/>
                <a:ea typeface="ＭＳ Ｐゴシック"/>
                <a:cs typeface="+mn-cs"/>
              </a:rPr>
              <a:t>Problemas comunes con enlaces troncales</a:t>
            </a:r>
            <a:endParaRPr lang="es-ES" b="1" noProof="0"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37</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3.2 Implementaciones de VLAN</a:t>
            </a:r>
          </a:p>
          <a:p>
            <a:pPr marL="112746" indent="-112746" algn="l" defTabSz="1020745">
              <a:buNone/>
            </a:pPr>
            <a:r>
              <a:rPr lang="es-ES" sz="1200" b="1" i="0" noProof="0" dirty="0" smtClean="0">
                <a:solidFill>
                  <a:srgbClr val="000000"/>
                </a:solidFill>
                <a:latin typeface="Arial"/>
                <a:ea typeface="+mn-ea"/>
                <a:cs typeface="+mn-cs"/>
              </a:rPr>
              <a:t>3.2.4 </a:t>
            </a:r>
            <a:r>
              <a:rPr lang="es-ES" sz="1200" b="1" i="0" noProof="0" dirty="0" smtClean="0">
                <a:solidFill>
                  <a:srgbClr val="000000"/>
                </a:solidFill>
                <a:latin typeface="Arial"/>
                <a:ea typeface="ＭＳ Ｐゴシック"/>
                <a:cs typeface="+mn-cs"/>
              </a:rPr>
              <a:t>Resolución de problemas de VLAN y enlaces troncales</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3.2.4.5 </a:t>
            </a:r>
            <a:r>
              <a:rPr lang="es-ES" sz="1200" b="1" i="0" noProof="0" dirty="0" smtClean="0">
                <a:solidFill>
                  <a:srgbClr val="000000"/>
                </a:solidFill>
                <a:latin typeface="Arial"/>
                <a:ea typeface="ＭＳ Ｐゴシック"/>
                <a:cs typeface="+mn-cs"/>
              </a:rPr>
              <a:t>Incompatibilidades del modo de enlace troncal</a:t>
            </a:r>
            <a:endParaRPr lang="es-ES" b="1" noProof="0"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38</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3.2 Implementaciones de VLAN</a:t>
            </a:r>
          </a:p>
          <a:p>
            <a:pPr marL="112746" indent="-112746" algn="l" defTabSz="1020745">
              <a:buNone/>
            </a:pPr>
            <a:r>
              <a:rPr lang="es-ES" sz="1200" b="1" i="0" noProof="0" dirty="0" smtClean="0">
                <a:solidFill>
                  <a:srgbClr val="000000"/>
                </a:solidFill>
                <a:latin typeface="Arial"/>
                <a:ea typeface="+mn-ea"/>
                <a:cs typeface="+mn-cs"/>
              </a:rPr>
              <a:t>3.2.4 </a:t>
            </a:r>
            <a:r>
              <a:rPr lang="es-ES" sz="1200" b="1" i="0" noProof="0" dirty="0" smtClean="0">
                <a:solidFill>
                  <a:srgbClr val="000000"/>
                </a:solidFill>
                <a:latin typeface="Arial"/>
                <a:ea typeface="ＭＳ Ｐゴシック"/>
                <a:cs typeface="+mn-cs"/>
              </a:rPr>
              <a:t>Resolución de problemas de VLAN y enlaces troncales</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3.2.4.6 </a:t>
            </a:r>
            <a:r>
              <a:rPr lang="es-ES" sz="1200" b="1" i="0" noProof="0" dirty="0" smtClean="0">
                <a:solidFill>
                  <a:srgbClr val="000000"/>
                </a:solidFill>
                <a:latin typeface="Arial"/>
                <a:ea typeface="ＭＳ Ｐゴシック"/>
                <a:cs typeface="+mn-cs"/>
              </a:rPr>
              <a:t>Lista de VLAN incorrectas</a:t>
            </a:r>
            <a:endParaRPr lang="es-ES" b="1" noProof="0"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39</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3.3 Implementaciones de VLAN</a:t>
            </a:r>
          </a:p>
          <a:p>
            <a:pPr marL="112746" indent="-112746" algn="l" defTabSz="1020745">
              <a:buNone/>
            </a:pPr>
            <a:r>
              <a:rPr lang="es-ES" sz="1200" b="1" i="0" noProof="0" dirty="0" smtClean="0">
                <a:solidFill>
                  <a:srgbClr val="000000"/>
                </a:solidFill>
                <a:latin typeface="Arial"/>
                <a:ea typeface="+mn-ea"/>
                <a:cs typeface="+mn-cs"/>
              </a:rPr>
              <a:t>3.3.1 </a:t>
            </a:r>
            <a:r>
              <a:rPr lang="es-ES" sz="1200" b="1" i="0" noProof="0" dirty="0" smtClean="0">
                <a:solidFill>
                  <a:srgbClr val="000000"/>
                </a:solidFill>
                <a:latin typeface="Arial"/>
                <a:ea typeface="ＭＳ Ｐゴシック"/>
                <a:cs typeface="+mn-cs"/>
              </a:rPr>
              <a:t>Ataques a redes VLAN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3.3.1.1 </a:t>
            </a:r>
            <a:r>
              <a:rPr lang="es-ES" sz="1200" b="1" i="0" noProof="0" dirty="0" smtClean="0">
                <a:solidFill>
                  <a:srgbClr val="000000"/>
                </a:solidFill>
                <a:latin typeface="Arial"/>
                <a:ea typeface="ＭＳ Ｐゴシック"/>
                <a:cs typeface="+mn-cs"/>
              </a:rPr>
              <a:t>Ataque de suplantación de identidad de </a:t>
            </a:r>
            <a:r>
              <a:rPr lang="es-ES" sz="1200" b="1" i="0" noProof="0" dirty="0" err="1" smtClean="0">
                <a:solidFill>
                  <a:srgbClr val="000000"/>
                </a:solidFill>
                <a:latin typeface="Arial"/>
                <a:ea typeface="ＭＳ Ｐゴシック"/>
                <a:cs typeface="+mn-cs"/>
              </a:rPr>
              <a:t>switch</a:t>
            </a:r>
            <a:endParaRPr lang="es-ES" b="1" noProof="0"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4</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3.1 Segmentación de VLAN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3.1.1 Descripción general </a:t>
            </a:r>
            <a:r>
              <a:rPr lang="es-ES" sz="1200" b="1" i="0" baseline="0" noProof="0" dirty="0" smtClean="0">
                <a:solidFill>
                  <a:srgbClr val="000000"/>
                </a:solidFill>
                <a:latin typeface="Arial"/>
                <a:ea typeface="+mn-ea"/>
                <a:cs typeface="+mn-cs"/>
              </a:rPr>
              <a:t>de las VLAN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3.1.1.1 Definiciones de VLAN</a:t>
            </a:r>
            <a:endParaRPr lang="es-ES" b="1" noProof="0" dirty="0" smtClean="0"/>
          </a:p>
          <a:p>
            <a:pPr marL="112746" indent="-112746" algn="l" defTabSz="1020745">
              <a:buNone/>
            </a:pPr>
            <a:endParaRPr lang="es-ES" b="1" noProof="0"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40</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3.3 Implementaciones de VLAN</a:t>
            </a:r>
          </a:p>
          <a:p>
            <a:pPr marL="112746" indent="-112746" algn="l" defTabSz="1020745">
              <a:buNone/>
            </a:pPr>
            <a:r>
              <a:rPr lang="es-ES" sz="1200" b="1" i="0" noProof="0" dirty="0" smtClean="0">
                <a:solidFill>
                  <a:srgbClr val="000000"/>
                </a:solidFill>
                <a:latin typeface="Arial"/>
                <a:ea typeface="+mn-ea"/>
                <a:cs typeface="+mn-cs"/>
              </a:rPr>
              <a:t>3.3.1 </a:t>
            </a:r>
            <a:r>
              <a:rPr lang="es-ES" sz="1200" b="1" i="0" noProof="0" dirty="0" smtClean="0">
                <a:solidFill>
                  <a:srgbClr val="000000"/>
                </a:solidFill>
                <a:latin typeface="Arial"/>
                <a:ea typeface="ＭＳ Ｐゴシック"/>
                <a:cs typeface="+mn-cs"/>
              </a:rPr>
              <a:t>Ataques a redes VLAN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3.3.1.2 </a:t>
            </a:r>
            <a:r>
              <a:rPr lang="es-ES" sz="1200" b="1" i="0" noProof="0" dirty="0" smtClean="0">
                <a:solidFill>
                  <a:srgbClr val="000000"/>
                </a:solidFill>
                <a:latin typeface="Arial"/>
                <a:ea typeface="ＭＳ Ｐゴシック"/>
                <a:cs typeface="+mn-cs"/>
              </a:rPr>
              <a:t>Ataque de etiquetado doble</a:t>
            </a:r>
            <a:endParaRPr lang="es-ES" b="1" noProof="0"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41</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3.3 Implementaciones de VLAN</a:t>
            </a:r>
          </a:p>
          <a:p>
            <a:pPr marL="112746" indent="-112746" algn="l" defTabSz="1020745">
              <a:buNone/>
            </a:pPr>
            <a:r>
              <a:rPr lang="es-ES" sz="1200" b="1" i="0" noProof="0" dirty="0" smtClean="0">
                <a:solidFill>
                  <a:srgbClr val="000000"/>
                </a:solidFill>
                <a:latin typeface="Arial"/>
                <a:ea typeface="+mn-ea"/>
                <a:cs typeface="+mn-cs"/>
              </a:rPr>
              <a:t>3.3.1 </a:t>
            </a:r>
            <a:r>
              <a:rPr lang="es-ES" sz="1200" b="1" i="0" noProof="0" dirty="0" smtClean="0">
                <a:solidFill>
                  <a:srgbClr val="000000"/>
                </a:solidFill>
                <a:latin typeface="Arial"/>
                <a:ea typeface="ＭＳ Ｐゴシック"/>
                <a:cs typeface="+mn-cs"/>
              </a:rPr>
              <a:t>Ataques a redes VLAN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3.3.1.2 </a:t>
            </a:r>
            <a:r>
              <a:rPr lang="es-ES" sz="1200" b="1" i="0" noProof="0" dirty="0" smtClean="0">
                <a:solidFill>
                  <a:srgbClr val="000000"/>
                </a:solidFill>
                <a:latin typeface="Arial"/>
                <a:ea typeface="ＭＳ Ｐゴシック"/>
                <a:cs typeface="+mn-cs"/>
              </a:rPr>
              <a:t>Ataque de etiquetado doble</a:t>
            </a:r>
            <a:endParaRPr lang="es-ES" b="1" noProof="0"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42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3.3 Implementaciones de VLAN</a:t>
            </a:r>
          </a:p>
          <a:p>
            <a:pPr marL="112746" indent="-112746" algn="l" defTabSz="1020745">
              <a:buNone/>
            </a:pPr>
            <a:r>
              <a:rPr lang="es-ES" sz="1200" b="1" i="0" noProof="0" dirty="0" smtClean="0">
                <a:solidFill>
                  <a:srgbClr val="000000"/>
                </a:solidFill>
                <a:latin typeface="Arial"/>
                <a:ea typeface="+mn-ea"/>
                <a:cs typeface="+mn-cs"/>
              </a:rPr>
              <a:t>3.3.1 </a:t>
            </a:r>
            <a:r>
              <a:rPr lang="es-ES" sz="1200" b="1" i="0" noProof="0" dirty="0" smtClean="0">
                <a:solidFill>
                  <a:srgbClr val="000000"/>
                </a:solidFill>
                <a:latin typeface="Arial"/>
                <a:ea typeface="ＭＳ Ｐゴシック"/>
                <a:cs typeface="+mn-cs"/>
              </a:rPr>
              <a:t>Ataques a redes VLAN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3.3.1.3 </a:t>
            </a:r>
            <a:r>
              <a:rPr lang="es-ES" sz="1200" b="1" i="0" noProof="0" dirty="0" smtClean="0">
                <a:solidFill>
                  <a:srgbClr val="000000"/>
                </a:solidFill>
                <a:latin typeface="Arial"/>
                <a:ea typeface="ＭＳ Ｐゴシック"/>
                <a:cs typeface="+mn-cs"/>
              </a:rPr>
              <a:t>Perímetro de PVLAN</a:t>
            </a:r>
            <a:endParaRPr lang="es-ES" b="1" noProof="0" dirty="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43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3.3 Implementaciones de VLAN</a:t>
            </a:r>
          </a:p>
          <a:p>
            <a:pPr marL="112746" indent="-112746" algn="l" defTabSz="1020745">
              <a:buNone/>
            </a:pPr>
            <a:r>
              <a:rPr lang="es-ES" sz="1200" b="1" i="0" noProof="0" dirty="0" smtClean="0">
                <a:solidFill>
                  <a:srgbClr val="000000"/>
                </a:solidFill>
                <a:latin typeface="Arial"/>
                <a:ea typeface="+mn-ea"/>
                <a:cs typeface="+mn-cs"/>
              </a:rPr>
              <a:t>3.3.2 </a:t>
            </a:r>
            <a:r>
              <a:rPr lang="es-ES" sz="1200" b="1" i="0" noProof="0" dirty="0" smtClean="0">
                <a:solidFill>
                  <a:srgbClr val="000000"/>
                </a:solidFill>
                <a:latin typeface="Arial"/>
                <a:ea typeface="ＭＳ Ｐゴシック"/>
                <a:cs typeface="+mn-cs"/>
              </a:rPr>
              <a:t>Prácticas recomendadas de diseño para las VLAN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3.3.2.1 </a:t>
            </a:r>
            <a:r>
              <a:rPr lang="es-ES" sz="1200" b="1" i="0" noProof="0" dirty="0" smtClean="0">
                <a:solidFill>
                  <a:srgbClr val="000000"/>
                </a:solidFill>
                <a:latin typeface="Arial"/>
                <a:ea typeface="ＭＳ Ｐゴシック"/>
                <a:cs typeface="+mn-cs"/>
              </a:rPr>
              <a:t>Pautas de diseño de VLAN</a:t>
            </a:r>
            <a:endParaRPr lang="es-ES" b="1" noProof="0"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1"/>
          <p:cNvSpPr>
            <a:spLocks noGrp="1" noChangeArrowheads="1"/>
          </p:cNvSpPr>
          <p:nvPr>
            <p:ph type="sldNum" sz="quarter" idx="5"/>
          </p:nvPr>
        </p:nvSpPr>
        <p:spPr>
          <a:noFill/>
        </p:spPr>
        <p:txBody>
          <a:bodyPr/>
          <a:lstStyle/>
          <a:p>
            <a:pPr algn="r" defTabSz="903244">
              <a:lnSpc>
                <a:spcPct val="100000"/>
              </a:lnSpc>
              <a:buNone/>
            </a:pPr>
            <a:fld id="{3D5F77EF-9F5D-4805-BD17-79024BE7C85C}" type="slidenum">
              <a:rPr lang="en-US" sz="800" b="0" i="0">
                <a:solidFill>
                  <a:schemeClr val="tx1"/>
                </a:solidFill>
                <a:latin typeface="Arial"/>
                <a:ea typeface="+mn-ea"/>
                <a:cs typeface="+mn-cs"/>
              </a:rPr>
              <a:pPr algn="r" defTabSz="903244">
                <a:lnSpc>
                  <a:spcPct val="100000"/>
                </a:lnSpc>
                <a:buNone/>
              </a:pPr>
              <a:t>44</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Capítulo 3: Resumen</a:t>
            </a:r>
            <a:endParaRPr lang="es-ES" sz="1200" b="1" i="0" noProof="0" dirty="0">
              <a:solidFill>
                <a:srgbClr val="000000"/>
              </a:solidFill>
              <a:latin typeface="Arial"/>
              <a:ea typeface="+mn-ea"/>
              <a:cs typeface="+mn-cs"/>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pt-BR"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45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5</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3.1 Segmentación de VLAN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3.1.1 Descripción general </a:t>
            </a:r>
            <a:r>
              <a:rPr lang="es-ES" sz="1200" b="1" i="0" baseline="0" noProof="0" dirty="0" smtClean="0">
                <a:solidFill>
                  <a:srgbClr val="000000"/>
                </a:solidFill>
                <a:latin typeface="Arial"/>
                <a:ea typeface="+mn-ea"/>
                <a:cs typeface="+mn-cs"/>
              </a:rPr>
              <a:t>de las VLAN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3.1.1.1 Definiciones de VLAN</a:t>
            </a:r>
            <a:endParaRPr lang="es-ES" b="1" noProof="0" dirty="0" smtClean="0"/>
          </a:p>
          <a:p>
            <a:pPr marL="112746" indent="-112746" algn="l" defTabSz="1020745">
              <a:buNone/>
            </a:pPr>
            <a:endParaRPr lang="es-ES" b="1" noProof="0"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6</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3.1 Segmentación de VLAN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3.1.1 Descripción general </a:t>
            </a:r>
            <a:r>
              <a:rPr lang="es-ES" sz="1200" b="1" i="0" baseline="0" noProof="0" dirty="0" smtClean="0">
                <a:solidFill>
                  <a:srgbClr val="000000"/>
                </a:solidFill>
                <a:latin typeface="Arial"/>
                <a:ea typeface="+mn-ea"/>
                <a:cs typeface="+mn-cs"/>
              </a:rPr>
              <a:t>de las VLAN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3.1.1.2</a:t>
            </a:r>
            <a:r>
              <a:rPr lang="es-ES" sz="1200" b="1" i="0" noProof="0" dirty="0" smtClean="0">
                <a:solidFill>
                  <a:srgbClr val="000000"/>
                </a:solidFill>
                <a:latin typeface="Arial"/>
                <a:cs typeface="+mn-cs"/>
              </a:rPr>
              <a:t> </a:t>
            </a:r>
            <a:r>
              <a:rPr lang="es-ES" sz="1200" b="1" i="0" noProof="0" dirty="0" smtClean="0">
                <a:solidFill>
                  <a:srgbClr val="000000"/>
                </a:solidFill>
                <a:latin typeface="Arial"/>
                <a:ea typeface="ＭＳ Ｐゴシック"/>
                <a:cs typeface="+mn-cs"/>
              </a:rPr>
              <a:t>Beneficios de las redes VLAN</a:t>
            </a:r>
            <a:endParaRPr lang="es-ES" b="1" noProof="0" dirty="0" smtClean="0"/>
          </a:p>
          <a:p>
            <a:pPr marL="112746" indent="-112746" algn="l" defTabSz="1020745">
              <a:buNone/>
            </a:pPr>
            <a:endParaRPr lang="es-ES" b="1" noProof="0"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7</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3.1 Segmentación de VLAN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3.1.1 Descripción general </a:t>
            </a:r>
            <a:r>
              <a:rPr lang="es-ES" sz="1200" b="1" i="0" baseline="0" noProof="0" dirty="0" smtClean="0">
                <a:solidFill>
                  <a:srgbClr val="000000"/>
                </a:solidFill>
                <a:latin typeface="Arial"/>
                <a:ea typeface="+mn-ea"/>
                <a:cs typeface="+mn-cs"/>
              </a:rPr>
              <a:t>de las VLAN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3.1.1.3 </a:t>
            </a:r>
            <a:r>
              <a:rPr lang="es-ES" sz="1200" b="1" i="0" noProof="0" dirty="0" smtClean="0">
                <a:solidFill>
                  <a:srgbClr val="000000"/>
                </a:solidFill>
                <a:latin typeface="Arial"/>
                <a:ea typeface="ＭＳ Ｐゴシック"/>
                <a:cs typeface="+mn-cs"/>
              </a:rPr>
              <a:t>Tipos de VLAN</a:t>
            </a:r>
            <a:endParaRPr lang="es-ES" b="1" noProof="0" dirty="0" smtClean="0"/>
          </a:p>
          <a:p>
            <a:pPr marL="112746" indent="-112746" algn="l" defTabSz="1020745">
              <a:buNone/>
            </a:pPr>
            <a:endParaRPr lang="es-ES" b="1" noProof="0"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8</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3.1 Segmentación de VLAN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3.1.1 Descripción general </a:t>
            </a:r>
            <a:r>
              <a:rPr lang="es-ES" sz="1200" b="1" i="0" baseline="0" noProof="0" dirty="0" smtClean="0">
                <a:solidFill>
                  <a:srgbClr val="000000"/>
                </a:solidFill>
                <a:latin typeface="Arial"/>
                <a:ea typeface="+mn-ea"/>
                <a:cs typeface="+mn-cs"/>
              </a:rPr>
              <a:t>de las VLAN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3.1.1.3 </a:t>
            </a:r>
            <a:r>
              <a:rPr lang="es-ES" sz="1200" b="1" i="0" noProof="0" dirty="0" smtClean="0">
                <a:solidFill>
                  <a:srgbClr val="000000"/>
                </a:solidFill>
                <a:latin typeface="Arial"/>
                <a:ea typeface="ＭＳ Ｐゴシック"/>
                <a:cs typeface="+mn-cs"/>
              </a:rPr>
              <a:t>Tipos de VLAN</a:t>
            </a:r>
            <a:endParaRPr lang="es-ES" b="1" noProof="0" dirty="0" smtClean="0"/>
          </a:p>
          <a:p>
            <a:pPr marL="112746" indent="-112746" algn="l" defTabSz="1020745">
              <a:buNone/>
            </a:pPr>
            <a:endParaRPr lang="es-ES" b="1" noProof="0"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9</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3.1 Segmentación de VLAN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3.1.1 Descripción general </a:t>
            </a:r>
            <a:r>
              <a:rPr lang="es-ES" sz="1200" b="1" i="0" baseline="0" noProof="0" dirty="0" smtClean="0">
                <a:solidFill>
                  <a:srgbClr val="000000"/>
                </a:solidFill>
                <a:latin typeface="Arial"/>
                <a:ea typeface="+mn-ea"/>
                <a:cs typeface="+mn-cs"/>
              </a:rPr>
              <a:t>de las VLAN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3.1.1.4 </a:t>
            </a:r>
            <a:r>
              <a:rPr lang="es-ES" sz="1200" b="1" i="0" noProof="0" dirty="0" smtClean="0">
                <a:solidFill>
                  <a:srgbClr val="000000"/>
                </a:solidFill>
                <a:latin typeface="Arial"/>
                <a:ea typeface="ＭＳ Ｐゴシック"/>
                <a:cs typeface="+mn-cs"/>
              </a:rPr>
              <a:t>VLAN de voz</a:t>
            </a:r>
            <a:endParaRPr lang="es-ES" b="1" noProof="0"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cstate="print"/>
          <a:srcRect/>
          <a:stretch>
            <a:fillRect/>
          </a:stretch>
        </p:blipFill>
        <p:spPr bwMode="auto">
          <a:xfrm>
            <a:off x="0" y="1893888"/>
            <a:ext cx="9140825" cy="2449512"/>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65">
              <a:lnSpc>
                <a:spcPct val="100000"/>
              </a:lnSpc>
              <a:buNone/>
            </a:pPr>
            <a:r>
              <a:rPr lang="en-US" sz="700" b="0" i="0">
                <a:solidFill>
                  <a:srgbClr val="D3D3D3"/>
                </a:solidFill>
                <a:latin typeface="Arial"/>
                <a:ea typeface="+mn-ea"/>
                <a:cs typeface="+mn-cs"/>
              </a:rPr>
              <a:t>© 2007 – 2010, Cisco Systems, Inc. Todos los derechos reservados.</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65">
              <a:lnSpc>
                <a:spcPct val="100000"/>
              </a:lnSpc>
              <a:buNone/>
            </a:pPr>
            <a:r>
              <a:rPr lang="en-US" sz="700" b="0" i="0">
                <a:solidFill>
                  <a:srgbClr val="D3D3D3"/>
                </a:solidFill>
                <a:latin typeface="Arial"/>
                <a:ea typeface="+mn-ea"/>
                <a:cs typeface="+mn-cs"/>
              </a:rPr>
              <a:t>Información pública de Cisco</a:t>
            </a:r>
          </a:p>
        </p:txBody>
      </p:sp>
      <p:sp>
        <p:nvSpPr>
          <p:cNvPr id="7" name="Rectangle 5"/>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65">
              <a:lnSpc>
                <a:spcPct val="100000"/>
              </a:lnSpc>
              <a:buNone/>
            </a:pPr>
            <a:r>
              <a:rPr lang="en-US" sz="700" b="0" i="0">
                <a:solidFill>
                  <a:srgbClr val="D3D3D3"/>
                </a:solidFill>
                <a:latin typeface="Arial"/>
                <a:ea typeface="+mn-ea"/>
                <a:cs typeface="+mn-cs"/>
              </a:rPr>
              <a:t>ITE PC v4.1</a:t>
            </a:r>
          </a:p>
          <a:p>
            <a:pPr algn="l" defTabSz="814365">
              <a:lnSpc>
                <a:spcPct val="100000"/>
              </a:lnSpc>
              <a:buNone/>
            </a:pPr>
            <a:r>
              <a:rPr lang="en-US" sz="700" b="0" i="0">
                <a:solidFill>
                  <a:srgbClr val="D3D3D3"/>
                </a:solidFill>
                <a:latin typeface="Arial"/>
                <a:ea typeface="+mn-ea"/>
                <a:cs typeface="+mn-cs"/>
              </a:rPr>
              <a:t>Capítulo 4</a:t>
            </a:r>
            <a:endParaRPr lang="en-US" sz="700" dirty="0">
              <a:solidFill>
                <a:srgbClr val="D3D3D3"/>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65">
              <a:lnSpc>
                <a:spcPct val="100000"/>
              </a:lnSpc>
              <a:buNone/>
            </a:pPr>
            <a:fld id="{C31C4615-7F19-455B-A5C4-EA1B3B194C81}" type="slidenum">
              <a:rPr lang="en-US" sz="1000" b="0" i="0">
                <a:solidFill>
                  <a:srgbClr val="D3D3D3"/>
                </a:solidFill>
                <a:latin typeface="Arial"/>
                <a:ea typeface="+mn-ea"/>
                <a:cs typeface="+mn-cs"/>
              </a:rPr>
              <a:pPr algn="r" defTabSz="814365">
                <a:lnSpc>
                  <a:spcPct val="100000"/>
                </a:lnSpc>
                <a:buNone/>
              </a:pPr>
              <a:t>‹#›</a:t>
            </a:fld>
            <a:endParaRPr lang="en-US" sz="1000" dirty="0">
              <a:solidFill>
                <a:srgbClr val="D3D3D3"/>
              </a:solidFill>
            </a:endParaRPr>
          </a:p>
        </p:txBody>
      </p:sp>
      <p:pic>
        <p:nvPicPr>
          <p:cNvPr id="9" name="Picture 9"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10"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278"/>
          <p:cNvSpPr>
            <a:spLocks noChangeArrowheads="1"/>
          </p:cNvSpPr>
          <p:nvPr/>
        </p:nvSpPr>
        <p:spPr bwMode="auto">
          <a:xfrm>
            <a:off x="3724275" y="6672263"/>
            <a:ext cx="2575166" cy="190646"/>
          </a:xfrm>
          <a:prstGeom prst="rect">
            <a:avLst/>
          </a:prstGeom>
          <a:noFill/>
          <a:ln w="9525">
            <a:noFill/>
            <a:miter lim="800000"/>
            <a:headEnd/>
            <a:tailEnd/>
          </a:ln>
        </p:spPr>
        <p:txBody>
          <a:bodyPr wrap="none" lIns="82124" tIns="41061" rIns="82124" bIns="41061" anchor="b" anchorCtr="1">
            <a:spAutoFit/>
          </a:bodyPr>
          <a:lstStyle/>
          <a:p>
            <a:pPr algn="l" defTabSz="814365">
              <a:lnSpc>
                <a:spcPct val="100000"/>
              </a:lnSpc>
              <a:buNone/>
            </a:pPr>
            <a:r>
              <a:rPr lang="es-ES" sz="700" b="0" i="0" noProof="0" smtClean="0">
                <a:solidFill>
                  <a:srgbClr val="D3D3D3"/>
                </a:solidFill>
                <a:latin typeface="Arial"/>
                <a:ea typeface="+mn-ea"/>
                <a:cs typeface="+mn-cs"/>
              </a:rPr>
              <a:t>© 2014 Cisco Systems, Inc. Todos los derechos reservados.</a:t>
            </a:r>
            <a:endParaRPr lang="es-ES" sz="700" b="0" i="0" noProof="0">
              <a:solidFill>
                <a:srgbClr val="D3D3D3"/>
              </a:solidFill>
              <a:latin typeface="Arial"/>
              <a:ea typeface="+mn-ea"/>
              <a:cs typeface="+mn-cs"/>
            </a:endParaRPr>
          </a:p>
        </p:txBody>
      </p:sp>
      <p:sp>
        <p:nvSpPr>
          <p:cNvPr id="6" name="Rectangle 279"/>
          <p:cNvSpPr>
            <a:spLocks noChangeArrowheads="1"/>
          </p:cNvSpPr>
          <p:nvPr/>
        </p:nvSpPr>
        <p:spPr bwMode="auto">
          <a:xfrm>
            <a:off x="6268026" y="6672263"/>
            <a:ext cx="1505962" cy="190646"/>
          </a:xfrm>
          <a:prstGeom prst="rect">
            <a:avLst/>
          </a:prstGeom>
          <a:noFill/>
          <a:ln w="9525">
            <a:noFill/>
            <a:miter lim="800000"/>
            <a:headEnd/>
            <a:tailEnd/>
          </a:ln>
        </p:spPr>
        <p:txBody>
          <a:bodyPr wrap="none" lIns="82124" tIns="41061" rIns="82124" bIns="41061" anchor="b">
            <a:spAutoFit/>
          </a:bodyPr>
          <a:lstStyle/>
          <a:p>
            <a:pPr algn="r" defTabSz="814365">
              <a:lnSpc>
                <a:spcPct val="100000"/>
              </a:lnSpc>
              <a:buNone/>
            </a:pPr>
            <a:r>
              <a:rPr lang="es-ES" sz="700" b="0" i="0" noProof="0" smtClean="0">
                <a:solidFill>
                  <a:srgbClr val="D3D3D3"/>
                </a:solidFill>
                <a:latin typeface="Arial"/>
                <a:ea typeface="+mn-ea"/>
                <a:cs typeface="+mn-cs"/>
              </a:rPr>
              <a:t>Información confidencial de Cisco</a:t>
            </a:r>
            <a:endParaRPr lang="es-ES" sz="700" b="0" i="0" noProof="0">
              <a:solidFill>
                <a:srgbClr val="D3D3D3"/>
              </a:solidFill>
              <a:latin typeface="Arial"/>
              <a:ea typeface="+mn-ea"/>
              <a:cs typeface="+mn-cs"/>
            </a:endParaRPr>
          </a:p>
        </p:txBody>
      </p:sp>
      <p:sp>
        <p:nvSpPr>
          <p:cNvPr id="7" name="Rectangle 280"/>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65">
              <a:lnSpc>
                <a:spcPct val="100000"/>
              </a:lnSpc>
              <a:buNone/>
            </a:pPr>
            <a:r>
              <a:rPr lang="en-US" sz="700" b="0" i="0">
                <a:solidFill>
                  <a:srgbClr val="D3D3D3"/>
                </a:solidFill>
                <a:latin typeface="Arial"/>
                <a:ea typeface="+mn-ea"/>
                <a:cs typeface="+mn-cs"/>
              </a:rPr>
              <a:t>Presentation_ID</a:t>
            </a:r>
          </a:p>
        </p:txBody>
      </p:sp>
      <p:sp>
        <p:nvSpPr>
          <p:cNvPr id="8" name="Rectangle 281"/>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65">
              <a:lnSpc>
                <a:spcPct val="100000"/>
              </a:lnSpc>
              <a:buNone/>
            </a:pPr>
            <a:fld id="{ACFA795C-7F0A-48D8-9FC3-F2BA5F8EB736}" type="slidenum">
              <a:rPr lang="en-US" sz="1000" b="0" i="0">
                <a:solidFill>
                  <a:srgbClr val="D3D3D3"/>
                </a:solidFill>
                <a:latin typeface="Arial"/>
                <a:ea typeface="+mn-ea"/>
                <a:cs typeface="+mn-cs"/>
              </a:rPr>
              <a:pPr algn="r" defTabSz="814365">
                <a:lnSpc>
                  <a:spcPct val="100000"/>
                </a:lnSpc>
                <a:buNone/>
              </a:pPr>
              <a:t>‹#›</a:t>
            </a:fld>
            <a:endParaRPr lang="en-US" sz="1000" dirty="0">
              <a:solidFill>
                <a:srgbClr val="D3D3D3"/>
              </a:solidFill>
            </a:endParaRPr>
          </a:p>
        </p:txBody>
      </p:sp>
      <p:pic>
        <p:nvPicPr>
          <p:cNvPr id="9"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333"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1027" name="Rectangle 4"/>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65">
              <a:lnSpc>
                <a:spcPct val="100000"/>
              </a:lnSpc>
              <a:buNone/>
            </a:pPr>
            <a:r>
              <a:rPr lang="en-US" sz="700" b="0" i="0">
                <a:solidFill>
                  <a:srgbClr val="D3D3D3"/>
                </a:solidFill>
                <a:latin typeface="Arial"/>
                <a:ea typeface="+mn-ea"/>
                <a:cs typeface="+mn-cs"/>
              </a:rPr>
              <a:t>ITE PC v4.1</a:t>
            </a:r>
          </a:p>
          <a:p>
            <a:pPr algn="l" defTabSz="814365">
              <a:lnSpc>
                <a:spcPct val="100000"/>
              </a:lnSpc>
              <a:buNone/>
            </a:pPr>
            <a:r>
              <a:rPr lang="en-US" sz="700" b="0" i="0">
                <a:solidFill>
                  <a:srgbClr val="D3D3D3"/>
                </a:solidFill>
                <a:latin typeface="Arial"/>
                <a:ea typeface="+mn-ea"/>
                <a:cs typeface="+mn-cs"/>
              </a:rPr>
              <a:t>Capítulo 4</a:t>
            </a:r>
            <a:endParaRPr lang="en-US" sz="700" dirty="0">
              <a:solidFill>
                <a:srgbClr val="D3D3D3"/>
              </a:solidFill>
            </a:endParaRPr>
          </a:p>
        </p:txBody>
      </p:sp>
      <p:sp>
        <p:nvSpPr>
          <p:cNvPr id="1028" name="Rectangle 5"/>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65">
              <a:lnSpc>
                <a:spcPct val="100000"/>
              </a:lnSpc>
              <a:buNone/>
            </a:pPr>
            <a:fld id="{58EC189E-ADD4-420E-B89E-1E32C54438D7}" type="slidenum">
              <a:rPr lang="en-US" sz="1000" b="0" i="0">
                <a:solidFill>
                  <a:srgbClr val="D3D3D3"/>
                </a:solidFill>
                <a:latin typeface="Arial"/>
                <a:ea typeface="+mn-ea"/>
                <a:cs typeface="+mn-cs"/>
              </a:rPr>
              <a:pPr algn="r" defTabSz="814365">
                <a:lnSpc>
                  <a:spcPct val="100000"/>
                </a:lnSpc>
                <a:buNone/>
              </a:pPr>
              <a:t>‹#›</a:t>
            </a:fld>
            <a:endParaRPr lang="en-US" sz="1000" dirty="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0" name="Picture 7" descr="PPt_TopBand_Artwork"/>
          <p:cNvPicPr>
            <a:picLocks noChangeAspect="1" noChangeArrowheads="1"/>
          </p:cNvPicPr>
          <p:nvPr/>
        </p:nvPicPr>
        <p:blipFill>
          <a:blip r:embed="rId14" cstate="print"/>
          <a:srcRect/>
          <a:stretch>
            <a:fillRect/>
          </a:stretch>
        </p:blipFill>
        <p:spPr bwMode="auto">
          <a:xfrm>
            <a:off x="0" y="0"/>
            <a:ext cx="9140825" cy="685800"/>
          </a:xfrm>
          <a:prstGeom prst="rect">
            <a:avLst/>
          </a:prstGeom>
          <a:noFill/>
          <a:ln w="9525">
            <a:noFill/>
            <a:miter lim="800000"/>
            <a:headEnd/>
            <a:tailEnd/>
          </a:ln>
        </p:spPr>
      </p:pic>
      <p:sp>
        <p:nvSpPr>
          <p:cNvPr id="1031" name="Rectangle 8"/>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65">
              <a:lnSpc>
                <a:spcPct val="100000"/>
              </a:lnSpc>
              <a:buNone/>
            </a:pPr>
            <a:r>
              <a:rPr lang="en-US" sz="700" b="0" i="0">
                <a:solidFill>
                  <a:srgbClr val="D3D3D3"/>
                </a:solidFill>
                <a:latin typeface="Arial"/>
                <a:ea typeface="+mn-ea"/>
                <a:cs typeface="+mn-cs"/>
              </a:rPr>
              <a:t>© 2007 – 2010, Cisco Systems, Inc. Todos los derechos reservados.</a:t>
            </a:r>
          </a:p>
        </p:txBody>
      </p:sp>
      <p:sp>
        <p:nvSpPr>
          <p:cNvPr id="1032" name="Rectangle 9"/>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65">
              <a:lnSpc>
                <a:spcPct val="100000"/>
              </a:lnSpc>
              <a:buNone/>
            </a:pPr>
            <a:r>
              <a:rPr lang="en-US" sz="700" b="0" i="0">
                <a:solidFill>
                  <a:srgbClr val="D3D3D3"/>
                </a:solidFill>
                <a:latin typeface="Arial"/>
                <a:ea typeface="+mn-ea"/>
                <a:cs typeface="+mn-cs"/>
              </a:rPr>
              <a:t>Información pública de Cisco</a:t>
            </a:r>
          </a:p>
        </p:txBody>
      </p:sp>
    </p:spTree>
  </p:cSld>
  <p:clrMap bg1="lt1" tx1="dk1" bg2="lt2" tx2="dk2" accent1="accent1" accent2="accent2" accent3="accent3" accent4="accent4" accent5="accent5" accent6="accent6" hlink="hlink" folHlink="folHlink"/>
  <p:sldLayoutIdLst>
    <p:sldLayoutId id="2147484455" r:id="rId1"/>
    <p:sldLayoutId id="2147484434" r:id="rId2"/>
    <p:sldLayoutId id="2147484435" r:id="rId3"/>
    <p:sldLayoutId id="2147484436" r:id="rId4"/>
    <p:sldLayoutId id="2147484437" r:id="rId5"/>
    <p:sldLayoutId id="2147484438" r:id="rId6"/>
    <p:sldLayoutId id="2147484439" r:id="rId7"/>
    <p:sldLayoutId id="2147484440" r:id="rId8"/>
    <p:sldLayoutId id="2147484441" r:id="rId9"/>
    <p:sldLayoutId id="2147484442" r:id="rId10"/>
    <p:sldLayoutId id="2147484443" r:id="rId11"/>
    <p:sldLayoutId id="214748444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6146"/>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2051" name="Rectangle 6281"/>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65">
              <a:lnSpc>
                <a:spcPct val="100000"/>
              </a:lnSpc>
              <a:buNone/>
            </a:pPr>
            <a:r>
              <a:rPr lang="en-US" sz="700" b="0" i="0">
                <a:solidFill>
                  <a:srgbClr val="D3D3D3"/>
                </a:solidFill>
                <a:latin typeface="Arial"/>
                <a:ea typeface="+mn-ea"/>
                <a:cs typeface="+mn-cs"/>
              </a:rPr>
              <a:t>Presentation_ID</a:t>
            </a:r>
          </a:p>
        </p:txBody>
      </p:sp>
      <p:sp>
        <p:nvSpPr>
          <p:cNvPr id="2052" name="Rectangle 6282"/>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65">
              <a:lnSpc>
                <a:spcPct val="100000"/>
              </a:lnSpc>
              <a:buNone/>
            </a:pPr>
            <a:fld id="{85C5E045-6C48-46C0-92AE-30A8710B0BBD}" type="slidenum">
              <a:rPr lang="en-US" sz="1000" b="0" i="0">
                <a:solidFill>
                  <a:srgbClr val="D3D3D3"/>
                </a:solidFill>
                <a:latin typeface="Arial"/>
                <a:ea typeface="+mn-ea"/>
                <a:cs typeface="+mn-cs"/>
              </a:rPr>
              <a:pPr algn="r" defTabSz="814365">
                <a:lnSpc>
                  <a:spcPct val="100000"/>
                </a:lnSpc>
                <a:buNone/>
              </a:pPr>
              <a:t>‹#›</a:t>
            </a:fld>
            <a:endParaRPr lang="en-US" sz="1000" dirty="0">
              <a:solidFill>
                <a:srgbClr val="D3D3D3"/>
              </a:solidFill>
            </a:endParaRPr>
          </a:p>
        </p:txBody>
      </p:sp>
      <p:sp>
        <p:nvSpPr>
          <p:cNvPr id="2053" name="Rectangle 6284"/>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056" name="Picture 8" descr="Rev08_Cisco_BrandBar10_060408.png"/>
          <p:cNvPicPr>
            <a:picLocks noChangeAspect="1"/>
          </p:cNvPicPr>
          <p:nvPr/>
        </p:nvPicPr>
        <p:blipFill>
          <a:blip r:embed="rId13" cstate="print"/>
          <a:srcRect/>
          <a:stretch>
            <a:fillRect/>
          </a:stretch>
        </p:blipFill>
        <p:spPr bwMode="auto">
          <a:xfrm>
            <a:off x="0" y="0"/>
            <a:ext cx="9144000" cy="341313"/>
          </a:xfrm>
          <a:prstGeom prst="rect">
            <a:avLst/>
          </a:prstGeom>
          <a:noFill/>
          <a:ln w="9525">
            <a:noFill/>
            <a:miter lim="800000"/>
            <a:headEnd/>
            <a:tailEnd/>
          </a:ln>
        </p:spPr>
      </p:pic>
      <p:sp>
        <p:nvSpPr>
          <p:cNvPr id="9" name="Rectangle 278"/>
          <p:cNvSpPr>
            <a:spLocks noChangeArrowheads="1"/>
          </p:cNvSpPr>
          <p:nvPr userDrawn="1"/>
        </p:nvSpPr>
        <p:spPr bwMode="auto">
          <a:xfrm>
            <a:off x="3724275" y="6672263"/>
            <a:ext cx="2575166" cy="190646"/>
          </a:xfrm>
          <a:prstGeom prst="rect">
            <a:avLst/>
          </a:prstGeom>
          <a:noFill/>
          <a:ln w="9525">
            <a:noFill/>
            <a:miter lim="800000"/>
            <a:headEnd/>
            <a:tailEnd/>
          </a:ln>
        </p:spPr>
        <p:txBody>
          <a:bodyPr wrap="none" lIns="82124" tIns="41061" rIns="82124" bIns="41061" anchor="b" anchorCtr="1">
            <a:spAutoFit/>
          </a:bodyPr>
          <a:lstStyle/>
          <a:p>
            <a:pPr algn="l" defTabSz="814365">
              <a:lnSpc>
                <a:spcPct val="100000"/>
              </a:lnSpc>
              <a:buNone/>
            </a:pPr>
            <a:r>
              <a:rPr lang="es-ES" sz="700" b="0" i="0" noProof="0" smtClean="0">
                <a:solidFill>
                  <a:srgbClr val="D3D3D3"/>
                </a:solidFill>
                <a:latin typeface="Arial"/>
                <a:ea typeface="+mn-ea"/>
                <a:cs typeface="+mn-cs"/>
              </a:rPr>
              <a:t>© 2014 Cisco Systems, Inc. Todos los derechos reservados.</a:t>
            </a:r>
            <a:endParaRPr lang="es-ES" sz="700" b="0" i="0" noProof="0">
              <a:solidFill>
                <a:srgbClr val="D3D3D3"/>
              </a:solidFill>
              <a:latin typeface="Arial"/>
              <a:ea typeface="+mn-ea"/>
              <a:cs typeface="+mn-cs"/>
            </a:endParaRPr>
          </a:p>
        </p:txBody>
      </p:sp>
      <p:sp>
        <p:nvSpPr>
          <p:cNvPr id="10" name="Rectangle 279"/>
          <p:cNvSpPr>
            <a:spLocks noChangeArrowheads="1"/>
          </p:cNvSpPr>
          <p:nvPr userDrawn="1"/>
        </p:nvSpPr>
        <p:spPr bwMode="auto">
          <a:xfrm>
            <a:off x="6268026" y="6672263"/>
            <a:ext cx="1505962" cy="190646"/>
          </a:xfrm>
          <a:prstGeom prst="rect">
            <a:avLst/>
          </a:prstGeom>
          <a:noFill/>
          <a:ln w="9525">
            <a:noFill/>
            <a:miter lim="800000"/>
            <a:headEnd/>
            <a:tailEnd/>
          </a:ln>
        </p:spPr>
        <p:txBody>
          <a:bodyPr wrap="none" lIns="82124" tIns="41061" rIns="82124" bIns="41061" anchor="b">
            <a:spAutoFit/>
          </a:bodyPr>
          <a:lstStyle/>
          <a:p>
            <a:pPr algn="r" defTabSz="814365">
              <a:lnSpc>
                <a:spcPct val="100000"/>
              </a:lnSpc>
              <a:buNone/>
            </a:pPr>
            <a:r>
              <a:rPr lang="es-ES" sz="700" b="0" i="0" noProof="0" smtClean="0">
                <a:solidFill>
                  <a:srgbClr val="D3D3D3"/>
                </a:solidFill>
                <a:latin typeface="Arial"/>
                <a:ea typeface="+mn-ea"/>
                <a:cs typeface="+mn-cs"/>
              </a:rPr>
              <a:t>Información confidencial de Cisco</a:t>
            </a:r>
            <a:endParaRPr lang="es-ES" sz="700" b="0" i="0" noProof="0">
              <a:solidFill>
                <a:srgbClr val="D3D3D3"/>
              </a:solidFill>
              <a:latin typeface="Arial"/>
              <a:ea typeface="+mn-ea"/>
              <a:cs typeface="+mn-cs"/>
            </a:endParaRPr>
          </a:p>
        </p:txBody>
      </p:sp>
    </p:spTree>
  </p:cSld>
  <p:clrMap bg1="lt1" tx1="dk1" bg2="lt2" tx2="dk2" accent1="accent1" accent2="accent2" accent3="accent3" accent4="accent4" accent5="accent5" accent6="accent6" hlink="hlink" folHlink="folHlink"/>
  <p:sldLayoutIdLst>
    <p:sldLayoutId id="2147484456" r:id="rId1"/>
    <p:sldLayoutId id="2147484445" r:id="rId2"/>
    <p:sldLayoutId id="2147484446" r:id="rId3"/>
    <p:sldLayoutId id="2147484447" r:id="rId4"/>
    <p:sldLayoutId id="2147484448" r:id="rId5"/>
    <p:sldLayoutId id="2147484449" r:id="rId6"/>
    <p:sldLayoutId id="2147484450" r:id="rId7"/>
    <p:sldLayoutId id="2147484451" r:id="rId8"/>
    <p:sldLayoutId id="2147484452" r:id="rId9"/>
    <p:sldLayoutId id="2147484453" r:id="rId10"/>
    <p:sldLayoutId id="21474844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7.xml"/><Relationship Id="rId1" Type="http://schemas.openxmlformats.org/officeDocument/2006/relationships/slideLayout" Target="../slideLayouts/slideLayout14.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5.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algn="l" defTabSz="814365">
              <a:spcBef>
                <a:spcPct val="0"/>
              </a:spcBef>
              <a:buNone/>
            </a:pPr>
            <a:r>
              <a:rPr lang="es-ES" sz="2800" b="0" i="0" dirty="0" smtClean="0">
                <a:solidFill>
                  <a:srgbClr val="FFFFFF"/>
                </a:solidFill>
                <a:latin typeface="Arial"/>
              </a:rPr>
              <a:t>Capítulo 3: Implementación de seguridad de VLAN</a:t>
            </a:r>
            <a:endParaRPr lang="es-ES" sz="2800" dirty="0" smtClean="0">
              <a:solidFill>
                <a:schemeClr val="folHlink"/>
              </a:solidFill>
            </a:endParaRPr>
          </a:p>
        </p:txBody>
      </p:sp>
      <p:sp>
        <p:nvSpPr>
          <p:cNvPr id="5123" name="Rectangle 3"/>
          <p:cNvSpPr>
            <a:spLocks noGrp="1" noChangeArrowheads="1"/>
          </p:cNvSpPr>
          <p:nvPr>
            <p:ph type="subTitle" idx="1"/>
          </p:nvPr>
        </p:nvSpPr>
        <p:spPr>
          <a:xfrm>
            <a:off x="311150" y="4672013"/>
            <a:ext cx="6788150" cy="658812"/>
          </a:xfrm>
        </p:spPr>
        <p:txBody>
          <a:bodyPr/>
          <a:lstStyle/>
          <a:p>
            <a:pPr marL="0" indent="0">
              <a:buNone/>
            </a:pPr>
            <a:r>
              <a:rPr lang="es-ES" sz="2400" b="1" i="0" dirty="0" err="1" smtClean="0">
                <a:solidFill>
                  <a:srgbClr val="000000"/>
                </a:solidFill>
              </a:rPr>
              <a:t>Routing</a:t>
            </a:r>
            <a:r>
              <a:rPr lang="es-ES" sz="2400" b="1" i="0" dirty="0" smtClean="0">
                <a:solidFill>
                  <a:srgbClr val="000000"/>
                </a:solidFill>
              </a:rPr>
              <a:t> y </a:t>
            </a:r>
            <a:r>
              <a:rPr lang="es-ES" sz="2400" b="1" i="0" dirty="0" err="1" smtClean="0">
                <a:solidFill>
                  <a:srgbClr val="000000"/>
                </a:solidFill>
              </a:rPr>
              <a:t>switching</a:t>
            </a:r>
            <a:endParaRPr lang="es-ES" sz="2400" b="1" i="0" dirty="0">
              <a:solidFill>
                <a:srgbClr val="000000"/>
              </a:solidFill>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cisco.com/en/US/i/000001-100000/70001-75000/74001-75000/74710.jpg"/>
          <p:cNvPicPr>
            <a:picLocks noChangeAspect="1" noChangeArrowheads="1"/>
          </p:cNvPicPr>
          <p:nvPr/>
        </p:nvPicPr>
        <p:blipFill>
          <a:blip r:embed="rId3"/>
          <a:stretch>
            <a:fillRect/>
          </a:stretch>
        </p:blipFill>
        <p:spPr bwMode="auto">
          <a:xfrm>
            <a:off x="2119323" y="3655416"/>
            <a:ext cx="4923114" cy="2941245"/>
          </a:xfrm>
          <a:prstGeom prst="rect">
            <a:avLst/>
          </a:prstGeom>
          <a:noFill/>
          <a:extLst>
            <a:ext uri="{909E8E84-426E-40DD-AFC4-6F175D3DCCD1}">
              <a14:hiddenFill xmlns:a14="http://schemas.microsoft.com/office/drawing/2010/main" xmlns="">
                <a:solidFill>
                  <a:srgbClr val="FFFFFF"/>
                </a:solidFill>
              </a14:hiddenFill>
            </a:ext>
          </a:extLst>
        </p:spPr>
      </p:pic>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rPr>
              <a:t>Descripción general de las VLAN</a:t>
            </a:r>
            <a:br>
              <a:rPr lang="es-ES" sz="1800" b="1" i="0" smtClean="0">
                <a:solidFill>
                  <a:srgbClr val="708CA1"/>
                </a:solidFill>
                <a:latin typeface="Arial"/>
                <a:ea typeface="ＭＳ Ｐゴシック"/>
              </a:rPr>
            </a:br>
            <a:r>
              <a:rPr lang="es-ES" sz="3200" b="1" i="0" smtClean="0">
                <a:solidFill>
                  <a:srgbClr val="708CA1"/>
                </a:solidFill>
                <a:latin typeface="Arial"/>
                <a:ea typeface="ＭＳ Ｐゴシック"/>
              </a:rPr>
              <a:t>VLAN de voz</a:t>
            </a:r>
            <a:endParaRPr lang="es-ES" smtClean="0">
              <a:ea typeface="ＭＳ Ｐゴシック" pitchFamily="34" charset="-128"/>
            </a:endParaRPr>
          </a:p>
        </p:txBody>
      </p:sp>
      <p:sp>
        <p:nvSpPr>
          <p:cNvPr id="2" name="Content Placeholder 1"/>
          <p:cNvSpPr>
            <a:spLocks noGrp="1"/>
          </p:cNvSpPr>
          <p:nvPr>
            <p:ph idx="1"/>
          </p:nvPr>
        </p:nvSpPr>
        <p:spPr>
          <a:xfrm>
            <a:off x="603023" y="1344160"/>
            <a:ext cx="7940675" cy="4850719"/>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400" b="0" i="0" dirty="0" smtClean="0">
                <a:solidFill>
                  <a:srgbClr val="000000"/>
                </a:solidFill>
                <a:latin typeface="Arial"/>
              </a:rPr>
              <a:t>El teléfono IP 7960 de Cisco tiene un </a:t>
            </a:r>
            <a:r>
              <a:rPr lang="es-ES" sz="2400" b="0" i="0" dirty="0" err="1" smtClean="0">
                <a:solidFill>
                  <a:srgbClr val="000000"/>
                </a:solidFill>
                <a:latin typeface="Arial"/>
              </a:rPr>
              <a:t>switch</a:t>
            </a:r>
            <a:r>
              <a:rPr lang="es-ES" sz="2400" b="0" i="0" dirty="0" smtClean="0">
                <a:solidFill>
                  <a:srgbClr val="000000"/>
                </a:solidFill>
                <a:latin typeface="Arial"/>
              </a:rPr>
              <a:t> integrado 10/100 de tres puertos:</a:t>
            </a:r>
            <a:endParaRPr lang="es-ES" dirty="0" smtClean="0"/>
          </a:p>
          <a:p>
            <a:pPr marL="800100" lvl="1" indent="-342900" algn="l" defTabSz="814365">
              <a:spcBef>
                <a:spcPct val="35000"/>
              </a:spcBef>
              <a:spcAft>
                <a:spcPct val="0"/>
              </a:spcAft>
              <a:buClr>
                <a:srgbClr val="708CA1"/>
              </a:buClr>
              <a:buFont typeface="Arial"/>
              <a:buChar char="•"/>
            </a:pPr>
            <a:r>
              <a:rPr lang="es-ES" sz="2000" b="0" i="0" dirty="0" smtClean="0">
                <a:solidFill>
                  <a:srgbClr val="000000"/>
                </a:solidFill>
                <a:latin typeface="Arial"/>
                <a:ea typeface="+mn-ea"/>
                <a:cs typeface="+mn-cs"/>
              </a:rPr>
              <a:t>El puerto 1 se conecta al </a:t>
            </a:r>
            <a:r>
              <a:rPr lang="es-ES" sz="2000" b="0" i="0" dirty="0" err="1" smtClean="0">
                <a:solidFill>
                  <a:srgbClr val="000000"/>
                </a:solidFill>
                <a:latin typeface="Arial"/>
                <a:ea typeface="+mn-ea"/>
                <a:cs typeface="+mn-cs"/>
              </a:rPr>
              <a:t>switch</a:t>
            </a:r>
            <a:r>
              <a:rPr lang="es-ES" sz="2000" b="0" i="0" dirty="0" smtClean="0">
                <a:solidFill>
                  <a:srgbClr val="000000"/>
                </a:solidFill>
                <a:latin typeface="Arial"/>
                <a:ea typeface="+mn-ea"/>
                <a:cs typeface="+mn-cs"/>
              </a:rPr>
              <a:t>.</a:t>
            </a:r>
            <a:endParaRPr lang="es-ES" dirty="0" smtClean="0"/>
          </a:p>
          <a:p>
            <a:pPr marL="800100" lvl="1" indent="-342900" algn="l" defTabSz="814365">
              <a:spcBef>
                <a:spcPct val="35000"/>
              </a:spcBef>
              <a:spcAft>
                <a:spcPct val="0"/>
              </a:spcAft>
              <a:buClr>
                <a:srgbClr val="708CA1"/>
              </a:buClr>
              <a:buFont typeface="Arial"/>
              <a:buChar char="•"/>
            </a:pPr>
            <a:r>
              <a:rPr lang="es-ES" sz="2000" b="0" i="0" dirty="0" smtClean="0">
                <a:solidFill>
                  <a:srgbClr val="000000"/>
                </a:solidFill>
                <a:latin typeface="Arial"/>
                <a:ea typeface="+mn-ea"/>
                <a:cs typeface="+mn-cs"/>
              </a:rPr>
              <a:t>El puerto 2 es una interfaz interna 10/100 que envía el tráfico del teléfono IP.</a:t>
            </a:r>
            <a:endParaRPr lang="es-ES" dirty="0" smtClean="0"/>
          </a:p>
          <a:p>
            <a:pPr marL="800100" lvl="1" indent="-342900" algn="l" defTabSz="814365">
              <a:spcBef>
                <a:spcPct val="35000"/>
              </a:spcBef>
              <a:spcAft>
                <a:spcPct val="0"/>
              </a:spcAft>
              <a:buClr>
                <a:srgbClr val="708CA1"/>
              </a:buClr>
              <a:buFont typeface="Arial"/>
              <a:buChar char="•"/>
            </a:pPr>
            <a:r>
              <a:rPr lang="es-ES" sz="2000" b="0" i="0" dirty="0" smtClean="0">
                <a:solidFill>
                  <a:srgbClr val="000000"/>
                </a:solidFill>
                <a:latin typeface="Arial"/>
                <a:ea typeface="+mn-ea"/>
                <a:cs typeface="+mn-cs"/>
              </a:rPr>
              <a:t>El puerto 3 (puerto de acceso) se conecta a una PC u otro dispositivo.</a:t>
            </a:r>
          </a:p>
          <a:p>
            <a:pPr marL="0" indent="0" algn="l" defTabSz="814365">
              <a:spcBef>
                <a:spcPct val="50000"/>
              </a:spcBef>
              <a:spcAft>
                <a:spcPct val="0"/>
              </a:spcAft>
              <a:buNone/>
            </a:pPr>
            <a:endParaRPr lang="es-ES" dirty="0" smtClean="0"/>
          </a:p>
        </p:txBody>
      </p:sp>
    </p:spTree>
    <p:extLst>
      <p:ext uri="{BB962C8B-B14F-4D97-AF65-F5344CB8AC3E}">
        <p14:creationId xmlns:p14="http://schemas.microsoft.com/office/powerpoint/2010/main" xmlns="" val="26203353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rPr>
              <a:t>Redes VLAN en un entorno conmutado múltiple</a:t>
            </a:r>
            <a:br>
              <a:rPr lang="es-ES" sz="1800" b="1" i="0" smtClean="0">
                <a:solidFill>
                  <a:srgbClr val="708CA1"/>
                </a:solidFill>
                <a:latin typeface="Arial"/>
                <a:ea typeface="ＭＳ Ｐゴシック"/>
              </a:rPr>
            </a:br>
            <a:r>
              <a:rPr lang="es-ES" sz="3200" b="1" i="0" smtClean="0">
                <a:solidFill>
                  <a:srgbClr val="708CA1"/>
                </a:solidFill>
                <a:latin typeface="Arial"/>
                <a:ea typeface="ＭＳ Ｐゴシック"/>
              </a:rPr>
              <a:t>Enlaces troncales de VLAN</a:t>
            </a:r>
            <a:endParaRPr lang="es-ES" smtClean="0">
              <a:ea typeface="ＭＳ Ｐゴシック" pitchFamily="34" charset="-128"/>
            </a:endParaRPr>
          </a:p>
        </p:txBody>
      </p:sp>
      <p:sp>
        <p:nvSpPr>
          <p:cNvPr id="2" name="Content Placeholder 1"/>
          <p:cNvSpPr>
            <a:spLocks noGrp="1"/>
          </p:cNvSpPr>
          <p:nvPr>
            <p:ph idx="1"/>
          </p:nvPr>
        </p:nvSpPr>
        <p:spPr>
          <a:xfrm>
            <a:off x="641123" y="1477510"/>
            <a:ext cx="7940675" cy="4850719"/>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Un enlace troncal de VLAN transporta más de una VLAN.</a:t>
            </a:r>
            <a:endParaRPr lang="es-ES" sz="2200" dirty="0" smtClean="0"/>
          </a:p>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Generalmente, se establece entre los </a:t>
            </a:r>
            <a:r>
              <a:rPr lang="es-ES" sz="2200" b="0" i="0" dirty="0" err="1" smtClean="0">
                <a:solidFill>
                  <a:srgbClr val="000000"/>
                </a:solidFill>
                <a:latin typeface="Arial"/>
              </a:rPr>
              <a:t>switches</a:t>
            </a:r>
            <a:r>
              <a:rPr lang="es-ES" sz="2200" b="0" i="0" dirty="0" smtClean="0">
                <a:solidFill>
                  <a:srgbClr val="000000"/>
                </a:solidFill>
                <a:latin typeface="Arial"/>
              </a:rPr>
              <a:t> para que los dispositivos de una misma VLAN se puedan comunicar incluso si están conectados físicamente a </a:t>
            </a:r>
            <a:r>
              <a:rPr lang="es-ES" sz="2200" b="0" i="0" dirty="0" err="1" smtClean="0">
                <a:solidFill>
                  <a:srgbClr val="000000"/>
                </a:solidFill>
                <a:latin typeface="Arial"/>
              </a:rPr>
              <a:t>switches</a:t>
            </a:r>
            <a:r>
              <a:rPr lang="es-ES" sz="2200" b="0" i="0" dirty="0" smtClean="0">
                <a:solidFill>
                  <a:srgbClr val="000000"/>
                </a:solidFill>
                <a:latin typeface="Arial"/>
              </a:rPr>
              <a:t> diferentes.</a:t>
            </a:r>
          </a:p>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Un enlace troncal de VLAN no está relacionado con ninguna VLAN. Tampoco lo están los puertos de enlace troncal que se utilizan para establecer el enlace troncal.</a:t>
            </a:r>
          </a:p>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IOS de Cisco admite IEEE802.1q, un protocolo de enlace troncal de VLAN conocido.</a:t>
            </a:r>
          </a:p>
          <a:p>
            <a:pPr marL="236555" indent="-236555" algn="l" defTabSz="814365">
              <a:lnSpc>
                <a:spcPct val="95000"/>
              </a:lnSpc>
              <a:spcBef>
                <a:spcPct val="50000"/>
              </a:spcBef>
              <a:spcAft>
                <a:spcPct val="0"/>
              </a:spcAft>
              <a:buClr>
                <a:srgbClr val="708CA1"/>
              </a:buClr>
              <a:buFont typeface="Wingdings"/>
              <a:buChar char="§"/>
            </a:pPr>
            <a:endParaRPr lang="es-ES" sz="2200" dirty="0" smtClean="0"/>
          </a:p>
          <a:p>
            <a:pPr marL="236555" indent="-236555" algn="l" defTabSz="814365">
              <a:lnSpc>
                <a:spcPct val="95000"/>
              </a:lnSpc>
              <a:spcBef>
                <a:spcPct val="50000"/>
              </a:spcBef>
              <a:spcAft>
                <a:spcPct val="0"/>
              </a:spcAft>
              <a:buClr>
                <a:srgbClr val="708CA1"/>
              </a:buClr>
              <a:buFont typeface="Wingdings"/>
              <a:buChar char="§"/>
            </a:pPr>
            <a:endParaRPr lang="es-ES" sz="2200" dirty="0" smtClean="0"/>
          </a:p>
        </p:txBody>
      </p:sp>
    </p:spTree>
    <p:extLst>
      <p:ext uri="{BB962C8B-B14F-4D97-AF65-F5344CB8AC3E}">
        <p14:creationId xmlns:p14="http://schemas.microsoft.com/office/powerpoint/2010/main" xmlns="" val="23974090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rPr>
              <a:t>Redes VLAN en un entorno conmutado múltiple</a:t>
            </a:r>
            <a:br>
              <a:rPr lang="es-ES" sz="1800" b="1" i="0" smtClean="0">
                <a:solidFill>
                  <a:srgbClr val="708CA1"/>
                </a:solidFill>
                <a:latin typeface="Arial"/>
                <a:ea typeface="ＭＳ Ｐゴシック"/>
              </a:rPr>
            </a:br>
            <a:r>
              <a:rPr lang="es-ES" sz="3200" b="1" i="0" smtClean="0">
                <a:solidFill>
                  <a:srgbClr val="708CA1"/>
                </a:solidFill>
                <a:latin typeface="Arial"/>
                <a:ea typeface="ＭＳ Ｐゴシック"/>
              </a:rPr>
              <a:t>Enlaces troncales de VLAN</a:t>
            </a:r>
            <a:endParaRPr lang="es-ES" smtClean="0">
              <a:ea typeface="ＭＳ Ｐゴシック" pitchFamily="34" charset="-128"/>
            </a:endParaRPr>
          </a:p>
        </p:txBody>
      </p:sp>
      <p:pic>
        <p:nvPicPr>
          <p:cNvPr id="3" name="Content Placeholder 2"/>
          <p:cNvPicPr>
            <a:picLocks noGrp="1" noChangeAspect="1"/>
          </p:cNvPicPr>
          <p:nvPr>
            <p:ph idx="1"/>
          </p:nvPr>
        </p:nvPicPr>
        <p:blipFill>
          <a:blip r:embed="rId3"/>
          <a:stretch>
            <a:fillRect/>
          </a:stretch>
        </p:blipFill>
        <p:spPr>
          <a:xfrm>
            <a:off x="1007074" y="1466510"/>
            <a:ext cx="7209226" cy="4872718"/>
          </a:xfrm>
        </p:spPr>
      </p:pic>
    </p:spTree>
    <p:extLst>
      <p:ext uri="{BB962C8B-B14F-4D97-AF65-F5344CB8AC3E}">
        <p14:creationId xmlns:p14="http://schemas.microsoft.com/office/powerpoint/2010/main" xmlns="" val="11362910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rPr>
              <a:t>Redes VLAN en un entorno conmutado múltiple</a:t>
            </a:r>
            <a:br>
              <a:rPr lang="es-ES" sz="1800" b="1" i="0" smtClean="0">
                <a:solidFill>
                  <a:srgbClr val="708CA1"/>
                </a:solidFill>
                <a:latin typeface="Arial"/>
                <a:ea typeface="ＭＳ Ｐゴシック"/>
              </a:rPr>
            </a:br>
            <a:r>
              <a:rPr lang="es-ES" sz="3000" b="1" i="0" smtClean="0">
                <a:solidFill>
                  <a:srgbClr val="708CA1"/>
                </a:solidFill>
                <a:latin typeface="Arial"/>
                <a:ea typeface="ＭＳ Ｐゴシック"/>
              </a:rPr>
              <a:t>Control de dominios de difusión con VLAN</a:t>
            </a:r>
            <a:endParaRPr lang="es-ES" sz="3000" smtClean="0">
              <a:ea typeface="ＭＳ Ｐゴシック" pitchFamily="34" charset="-128"/>
            </a:endParaRPr>
          </a:p>
        </p:txBody>
      </p:sp>
      <p:sp>
        <p:nvSpPr>
          <p:cNvPr id="2" name="Content Placeholder 1"/>
          <p:cNvSpPr>
            <a:spLocks noGrp="1"/>
          </p:cNvSpPr>
          <p:nvPr>
            <p:ph idx="1"/>
          </p:nvPr>
        </p:nvSpPr>
        <p:spPr>
          <a:xfrm>
            <a:off x="641124" y="1462995"/>
            <a:ext cx="7940675" cy="4734605"/>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Las VLAN se pueden utilizar para limitar el alcance de las tramas de difusión.</a:t>
            </a:r>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Una VLAN es un dominio de difusión propio.</a:t>
            </a:r>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Por lo tanto, una trama de difusión que envía un dispositivo en una VLAN específica se reenvía solamente dentro de esa VLAN.</a:t>
            </a:r>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Esto ayuda a controlar el alcance de las tramas de difusión y su impacto en la red.</a:t>
            </a:r>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 Las tramas de unidifusión y multidifusión también se reenvían dentro de la VLAN de origen.</a:t>
            </a:r>
          </a:p>
          <a:p>
            <a:pPr marL="236555" indent="-236555" algn="l" defTabSz="814365">
              <a:lnSpc>
                <a:spcPct val="95000"/>
              </a:lnSpc>
              <a:spcBef>
                <a:spcPct val="50000"/>
              </a:spcBef>
              <a:spcAft>
                <a:spcPct val="0"/>
              </a:spcAft>
              <a:buClr>
                <a:srgbClr val="708CA1"/>
              </a:buClr>
              <a:buFont typeface="Wingdings"/>
              <a:buChar char="§"/>
            </a:pPr>
            <a:endParaRPr lang="es-ES"/>
          </a:p>
        </p:txBody>
      </p:sp>
    </p:spTree>
    <p:extLst>
      <p:ext uri="{BB962C8B-B14F-4D97-AF65-F5344CB8AC3E}">
        <p14:creationId xmlns:p14="http://schemas.microsoft.com/office/powerpoint/2010/main" xmlns="" val="2531624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500" b="1" i="0" dirty="0" smtClean="0">
                <a:solidFill>
                  <a:srgbClr val="708CA1"/>
                </a:solidFill>
                <a:latin typeface="Arial"/>
                <a:ea typeface="ＭＳ Ｐゴシック"/>
              </a:rPr>
              <a:t>Redes VLAN en un entorno conmutado múltiple</a:t>
            </a:r>
            <a:r>
              <a:rPr lang="es-ES" sz="1800" b="1" i="0" dirty="0" smtClean="0">
                <a:solidFill>
                  <a:srgbClr val="708CA1"/>
                </a:solidFill>
                <a:latin typeface="Arial"/>
                <a:ea typeface="ＭＳ Ｐゴシック"/>
              </a:rPr>
              <a:t/>
            </a:r>
            <a:br>
              <a:rPr lang="es-ES" sz="1800" b="1" i="0" dirty="0" smtClean="0">
                <a:solidFill>
                  <a:srgbClr val="708CA1"/>
                </a:solidFill>
                <a:latin typeface="Arial"/>
                <a:ea typeface="ＭＳ Ｐゴシック"/>
              </a:rPr>
            </a:br>
            <a:r>
              <a:rPr lang="es-ES" sz="2500" b="1" i="0" dirty="0" smtClean="0">
                <a:solidFill>
                  <a:srgbClr val="708CA1"/>
                </a:solidFill>
                <a:latin typeface="Arial"/>
                <a:ea typeface="ＭＳ Ｐゴシック"/>
              </a:rPr>
              <a:t>Etiquetado de tramas de Ethernet para la identificación de VLAN</a:t>
            </a:r>
            <a:endParaRPr lang="es-ES" sz="2500" dirty="0" smtClean="0">
              <a:ea typeface="ＭＳ Ｐゴシック" pitchFamily="34" charset="-128"/>
            </a:endParaRPr>
          </a:p>
        </p:txBody>
      </p:sp>
      <p:sp>
        <p:nvSpPr>
          <p:cNvPr id="2" name="Content Placeholder 1"/>
          <p:cNvSpPr>
            <a:spLocks noGrp="1"/>
          </p:cNvSpPr>
          <p:nvPr>
            <p:ph idx="1"/>
          </p:nvPr>
        </p:nvSpPr>
        <p:spPr>
          <a:xfrm>
            <a:off x="641124" y="1375911"/>
            <a:ext cx="7940675" cy="4734605"/>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100" b="0" i="0" dirty="0" smtClean="0">
                <a:solidFill>
                  <a:srgbClr val="000000"/>
                </a:solidFill>
                <a:latin typeface="Arial"/>
                <a:ea typeface="+mn-ea"/>
                <a:cs typeface="+mn-cs"/>
              </a:rPr>
              <a:t>El etiquetado de tramas se utiliza para transmitir correctamente las tramas de varias VLAN a través de un enlace troncal.</a:t>
            </a:r>
          </a:p>
          <a:p>
            <a:pPr marL="236555" indent="-236555" algn="l" defTabSz="814365">
              <a:lnSpc>
                <a:spcPct val="95000"/>
              </a:lnSpc>
              <a:spcBef>
                <a:spcPct val="50000"/>
              </a:spcBef>
              <a:spcAft>
                <a:spcPct val="0"/>
              </a:spcAft>
              <a:buClr>
                <a:srgbClr val="708CA1"/>
              </a:buClr>
              <a:buFont typeface="Wingdings"/>
              <a:buChar char="§"/>
            </a:pPr>
            <a:r>
              <a:rPr lang="es-ES" sz="2100" b="0" i="0" dirty="0" smtClean="0">
                <a:solidFill>
                  <a:srgbClr val="000000"/>
                </a:solidFill>
                <a:latin typeface="Arial"/>
                <a:ea typeface="+mn-ea"/>
                <a:cs typeface="+mn-cs"/>
              </a:rPr>
              <a:t>Los switches etiquetan las tramas para identificar la VLAN a la que pertenecen. Existen diferentes protocolos de etiquetado. IEEE 802.1q es uno muy popular.</a:t>
            </a:r>
          </a:p>
          <a:p>
            <a:pPr marL="236555" indent="-236555" algn="l" defTabSz="814365">
              <a:lnSpc>
                <a:spcPct val="95000"/>
              </a:lnSpc>
              <a:spcBef>
                <a:spcPct val="50000"/>
              </a:spcBef>
              <a:spcAft>
                <a:spcPct val="0"/>
              </a:spcAft>
              <a:buClr>
                <a:srgbClr val="708CA1"/>
              </a:buClr>
              <a:buFont typeface="Wingdings"/>
              <a:buChar char="§"/>
            </a:pPr>
            <a:r>
              <a:rPr lang="es-ES" sz="2100" b="0" i="0" dirty="0" smtClean="0">
                <a:solidFill>
                  <a:srgbClr val="000000"/>
                </a:solidFill>
                <a:latin typeface="Arial"/>
                <a:ea typeface="+mn-ea"/>
                <a:cs typeface="+mn-cs"/>
              </a:rPr>
              <a:t>El protocolo define la estructura del encabezado de etiquetado que se agrega a la trama.</a:t>
            </a:r>
          </a:p>
          <a:p>
            <a:pPr marL="236555" indent="-236555" algn="l" defTabSz="814365">
              <a:lnSpc>
                <a:spcPct val="95000"/>
              </a:lnSpc>
              <a:spcBef>
                <a:spcPct val="50000"/>
              </a:spcBef>
              <a:spcAft>
                <a:spcPct val="0"/>
              </a:spcAft>
              <a:buClr>
                <a:srgbClr val="708CA1"/>
              </a:buClr>
              <a:buFont typeface="Wingdings"/>
              <a:buChar char="§"/>
            </a:pPr>
            <a:r>
              <a:rPr lang="es-ES" sz="2100" b="0" i="0" dirty="0" smtClean="0">
                <a:solidFill>
                  <a:srgbClr val="000000"/>
                </a:solidFill>
                <a:latin typeface="Arial"/>
                <a:ea typeface="+mn-ea"/>
                <a:cs typeface="+mn-cs"/>
              </a:rPr>
              <a:t>Los switches agregan etiquetas VLAN a las tramas antes de colocarlas en los enlaces troncales y quitan las etiquetas antes de reenviar las tramas a través de los puertos de enlace no troncal.</a:t>
            </a:r>
          </a:p>
          <a:p>
            <a:pPr marL="236555" indent="-236555" algn="l" defTabSz="814365">
              <a:lnSpc>
                <a:spcPct val="95000"/>
              </a:lnSpc>
              <a:spcBef>
                <a:spcPct val="50000"/>
              </a:spcBef>
              <a:spcAft>
                <a:spcPct val="0"/>
              </a:spcAft>
              <a:buClr>
                <a:srgbClr val="708CA1"/>
              </a:buClr>
              <a:buFont typeface="Wingdings"/>
              <a:buChar char="§"/>
            </a:pPr>
            <a:r>
              <a:rPr lang="es-ES" sz="2100" b="0" i="0" dirty="0" smtClean="0">
                <a:solidFill>
                  <a:srgbClr val="000000"/>
                </a:solidFill>
                <a:latin typeface="Arial"/>
                <a:ea typeface="+mn-ea"/>
                <a:cs typeface="+mn-cs"/>
              </a:rPr>
              <a:t>Una vez que están etiquetadas correctamente, las tramas pueden atravesar cualquier cantidad de switches mediante los enlaces troncales y aun así se pueden reenviar dentro de la VLAN correcta en el destino.</a:t>
            </a:r>
            <a:endParaRPr lang="es-ES" sz="2100" b="0" i="0" dirty="0">
              <a:solidFill>
                <a:srgbClr val="000000"/>
              </a:solidFill>
              <a:latin typeface="Arial"/>
              <a:ea typeface="+mn-ea"/>
              <a:cs typeface="+mn-cs"/>
            </a:endParaRPr>
          </a:p>
        </p:txBody>
      </p:sp>
    </p:spTree>
    <p:extLst>
      <p:ext uri="{BB962C8B-B14F-4D97-AF65-F5344CB8AC3E}">
        <p14:creationId xmlns:p14="http://schemas.microsoft.com/office/powerpoint/2010/main" xmlns="" val="6448987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500" b="1" i="0" dirty="0" smtClean="0">
                <a:solidFill>
                  <a:srgbClr val="708CA1"/>
                </a:solidFill>
                <a:latin typeface="Arial"/>
                <a:ea typeface="ＭＳ Ｐゴシック"/>
              </a:rPr>
              <a:t>Redes VLAN en un entorno conmutado múltiple</a:t>
            </a:r>
            <a:r>
              <a:rPr lang="es-ES" sz="1800" b="1" i="0" dirty="0" smtClean="0">
                <a:solidFill>
                  <a:srgbClr val="708CA1"/>
                </a:solidFill>
                <a:latin typeface="Arial"/>
                <a:ea typeface="ＭＳ Ｐゴシック"/>
              </a:rPr>
              <a:t/>
            </a:r>
            <a:br>
              <a:rPr lang="es-ES" sz="1800" b="1" i="0" dirty="0" smtClean="0">
                <a:solidFill>
                  <a:srgbClr val="708CA1"/>
                </a:solidFill>
                <a:latin typeface="Arial"/>
                <a:ea typeface="ＭＳ Ｐゴシック"/>
              </a:rPr>
            </a:br>
            <a:r>
              <a:rPr lang="es-ES" sz="2500" b="1" i="0" dirty="0" smtClean="0">
                <a:solidFill>
                  <a:srgbClr val="708CA1"/>
                </a:solidFill>
                <a:latin typeface="Arial"/>
                <a:ea typeface="ＭＳ Ｐゴシック"/>
              </a:rPr>
              <a:t>Etiquetado de tramas de Ethernet para la identificación de VLAN</a:t>
            </a:r>
            <a:endParaRPr lang="es-ES" sz="2500" dirty="0" smtClean="0">
              <a:ea typeface="ＭＳ Ｐゴシック" pitchFamily="34" charset="-128"/>
            </a:endParaRPr>
          </a:p>
        </p:txBody>
      </p:sp>
      <p:pic>
        <p:nvPicPr>
          <p:cNvPr id="4" name="Picture 2"/>
          <p:cNvPicPr>
            <a:picLocks noGrp="1" noChangeAspect="1" noChangeArrowheads="1"/>
          </p:cNvPicPr>
          <p:nvPr>
            <p:ph idx="1"/>
          </p:nvPr>
        </p:nvPicPr>
        <p:blipFill>
          <a:blip r:embed="rId3"/>
          <a:stretch>
            <a:fillRect/>
          </a:stretch>
        </p:blipFill>
        <p:spPr bwMode="auto">
          <a:xfrm>
            <a:off x="812799" y="1480346"/>
            <a:ext cx="7597776" cy="49328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3264948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rPr>
              <a:t>Redes VLAN en un entorno conmutado múltiple</a:t>
            </a:r>
            <a:br>
              <a:rPr lang="es-ES" sz="1800" b="1" i="0" smtClean="0">
                <a:solidFill>
                  <a:srgbClr val="708CA1"/>
                </a:solidFill>
                <a:latin typeface="Arial"/>
                <a:ea typeface="ＭＳ Ｐゴシック"/>
              </a:rPr>
            </a:br>
            <a:r>
              <a:rPr lang="es-ES" sz="2700" b="1" i="0" smtClean="0">
                <a:solidFill>
                  <a:srgbClr val="708CA1"/>
                </a:solidFill>
                <a:latin typeface="Arial"/>
                <a:ea typeface="ＭＳ Ｐゴシック"/>
              </a:rPr>
              <a:t>VLAN nativas y etiquetado de</a:t>
            </a:r>
            <a:r>
              <a:rPr lang="es-ES" b="1" i="0" smtClean="0">
                <a:solidFill>
                  <a:srgbClr val="708CA1"/>
                </a:solidFill>
                <a:latin typeface="Arial"/>
                <a:ea typeface="ＭＳ Ｐゴシック"/>
              </a:rPr>
              <a:t> </a:t>
            </a:r>
            <a:r>
              <a:rPr lang="es-ES" sz="2700" b="1" i="0" smtClean="0">
                <a:solidFill>
                  <a:srgbClr val="708CA1"/>
                </a:solidFill>
                <a:latin typeface="Arial"/>
                <a:ea typeface="ＭＳ Ｐゴシック"/>
              </a:rPr>
              <a:t>802.1q</a:t>
            </a:r>
            <a:endParaRPr lang="es-ES" sz="2700" smtClean="0">
              <a:ea typeface="ＭＳ Ｐゴシック" pitchFamily="34" charset="-128"/>
            </a:endParaRPr>
          </a:p>
        </p:txBody>
      </p:sp>
      <p:sp>
        <p:nvSpPr>
          <p:cNvPr id="2" name="Content Placeholder 1"/>
          <p:cNvSpPr>
            <a:spLocks noGrp="1"/>
          </p:cNvSpPr>
          <p:nvPr>
            <p:ph idx="1"/>
          </p:nvPr>
        </p:nvSpPr>
        <p:spPr>
          <a:xfrm>
            <a:off x="481467" y="1506538"/>
            <a:ext cx="7940675" cy="4807176"/>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Las tramas que pertenecen a la VLAN nativa no se etiquetan.</a:t>
            </a:r>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Una trama que se recibe sin etiqueta seguirá sin etiqueta y se colocará en la VLAN nativa cuando se reenvíe.</a:t>
            </a:r>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Una trama sin etiqueta se descarta si no hay puertos asociados a la VLAN nativa y si no hay otros enlaces troncales.</a:t>
            </a:r>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En los switches Cisco, la VLAN nativa es la VLAN 1 de manera predeterminada.</a:t>
            </a:r>
          </a:p>
          <a:p>
            <a:pPr marL="236555" indent="-236555" algn="l" defTabSz="814365">
              <a:lnSpc>
                <a:spcPct val="95000"/>
              </a:lnSpc>
              <a:spcBef>
                <a:spcPct val="50000"/>
              </a:spcBef>
              <a:spcAft>
                <a:spcPct val="0"/>
              </a:spcAft>
              <a:buClr>
                <a:srgbClr val="708CA1"/>
              </a:buClr>
              <a:buFont typeface="Wingdings"/>
              <a:buChar char="§"/>
            </a:pPr>
            <a:endParaRPr lang="es-ES"/>
          </a:p>
        </p:txBody>
      </p:sp>
    </p:spTree>
    <p:extLst>
      <p:ext uri="{BB962C8B-B14F-4D97-AF65-F5344CB8AC3E}">
        <p14:creationId xmlns:p14="http://schemas.microsoft.com/office/powerpoint/2010/main" xmlns="" val="21960265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rPr>
              <a:t>Redes VLAN en un entorno conmutado múltiple</a:t>
            </a:r>
            <a:br>
              <a:rPr lang="es-ES" sz="1800" b="1" i="0" smtClean="0">
                <a:solidFill>
                  <a:srgbClr val="708CA1"/>
                </a:solidFill>
                <a:latin typeface="Arial"/>
                <a:ea typeface="ＭＳ Ｐゴシック"/>
              </a:rPr>
            </a:br>
            <a:r>
              <a:rPr lang="es-ES" sz="2700" b="1" i="0" smtClean="0">
                <a:solidFill>
                  <a:srgbClr val="708CA1"/>
                </a:solidFill>
                <a:latin typeface="Arial"/>
                <a:ea typeface="ＭＳ Ｐゴシック"/>
              </a:rPr>
              <a:t>Etiquetado de VLAN de voz</a:t>
            </a:r>
            <a:endParaRPr lang="es-ES" sz="2700" smtClean="0">
              <a:ea typeface="ＭＳ Ｐゴシック" pitchFamily="34" charset="-128"/>
            </a:endParaRPr>
          </a:p>
        </p:txBody>
      </p:sp>
      <p:pic>
        <p:nvPicPr>
          <p:cNvPr id="3074" name="Picture 2"/>
          <p:cNvPicPr>
            <a:picLocks noChangeAspect="1" noChangeArrowheads="1"/>
          </p:cNvPicPr>
          <p:nvPr/>
        </p:nvPicPr>
        <p:blipFill>
          <a:blip r:embed="rId3"/>
          <a:stretch>
            <a:fillRect/>
          </a:stretch>
        </p:blipFill>
        <p:spPr bwMode="auto">
          <a:xfrm>
            <a:off x="999456" y="1354726"/>
            <a:ext cx="6651600" cy="52806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2936457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1" y="522741"/>
            <a:ext cx="8521019" cy="838200"/>
          </a:xfrm>
        </p:spPr>
        <p:txBody>
          <a:bodyPr/>
          <a:lstStyle/>
          <a:p>
            <a:pPr algn="l" defTabSz="814365">
              <a:spcBef>
                <a:spcPct val="0"/>
              </a:spcBef>
              <a:spcAft>
                <a:spcPct val="0"/>
              </a:spcAft>
              <a:buNone/>
            </a:pPr>
            <a:r>
              <a:rPr lang="es-ES" sz="1800" b="1" i="0" dirty="0" smtClean="0">
                <a:solidFill>
                  <a:srgbClr val="708CA1"/>
                </a:solidFill>
                <a:latin typeface="Arial"/>
                <a:ea typeface="ＭＳ Ｐゴシック"/>
              </a:rPr>
              <a:t>Asignación de VLAN</a:t>
            </a:r>
            <a:br>
              <a:rPr lang="es-ES" sz="1800" b="1" i="0" dirty="0" smtClean="0">
                <a:solidFill>
                  <a:srgbClr val="708CA1"/>
                </a:solidFill>
                <a:latin typeface="Arial"/>
                <a:ea typeface="ＭＳ Ｐゴシック"/>
              </a:rPr>
            </a:br>
            <a:r>
              <a:rPr lang="es-ES" sz="3200" b="1" i="0" dirty="0" smtClean="0">
                <a:solidFill>
                  <a:srgbClr val="708CA1"/>
                </a:solidFill>
                <a:latin typeface="Arial"/>
                <a:ea typeface="ＭＳ Ｐゴシック"/>
              </a:rPr>
              <a:t>Rangos de VLAN en los switches Catalyst</a:t>
            </a:r>
            <a:endParaRPr lang="es-ES" dirty="0" smtClean="0">
              <a:ea typeface="ＭＳ Ｐゴシック" pitchFamily="34" charset="-128"/>
            </a:endParaRPr>
          </a:p>
        </p:txBody>
      </p:sp>
      <p:sp>
        <p:nvSpPr>
          <p:cNvPr id="2" name="Content Placeholder 1"/>
          <p:cNvSpPr>
            <a:spLocks noGrp="1"/>
          </p:cNvSpPr>
          <p:nvPr>
            <p:ph idx="1"/>
          </p:nvPr>
        </p:nvSpPr>
        <p:spPr>
          <a:xfrm>
            <a:off x="641123" y="1477510"/>
            <a:ext cx="7940675" cy="4850719"/>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Los switches de las series Catalyst 2960 y 3560 admiten más de 4000 VLAN.</a:t>
            </a:r>
            <a:endParaRPr lang="es-ES" sz="2200" dirty="0" smtClean="0"/>
          </a:p>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Estas VLAN se dividen en dos categorías:</a:t>
            </a:r>
          </a:p>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VLAN de rango normal</a:t>
            </a:r>
            <a:endParaRPr lang="es-ES" sz="2200" dirty="0" smtClean="0"/>
          </a:p>
          <a:p>
            <a:pPr marL="800100" lvl="1" indent="-342900" algn="l" defTabSz="814365">
              <a:spcBef>
                <a:spcPct val="35000"/>
              </a:spcBef>
              <a:spcAft>
                <a:spcPct val="0"/>
              </a:spcAft>
              <a:buClr>
                <a:srgbClr val="708CA1"/>
              </a:buClr>
              <a:buFont typeface="Arial"/>
              <a:buChar char="•"/>
            </a:pPr>
            <a:r>
              <a:rPr lang="es-ES" sz="1800" b="0" i="0" dirty="0" smtClean="0">
                <a:solidFill>
                  <a:srgbClr val="000000"/>
                </a:solidFill>
                <a:latin typeface="Arial"/>
                <a:ea typeface="+mn-ea"/>
                <a:cs typeface="+mn-cs"/>
              </a:rPr>
              <a:t>Números de VLAN de 1 a 1005.</a:t>
            </a:r>
          </a:p>
          <a:p>
            <a:pPr marL="800100" lvl="1" indent="-342900" algn="l" defTabSz="814365">
              <a:spcBef>
                <a:spcPct val="35000"/>
              </a:spcBef>
              <a:spcAft>
                <a:spcPct val="0"/>
              </a:spcAft>
              <a:buClr>
                <a:srgbClr val="708CA1"/>
              </a:buClr>
              <a:buFont typeface="Arial"/>
              <a:buChar char="•"/>
            </a:pPr>
            <a:r>
              <a:rPr lang="es-ES" sz="1800" b="0" i="0" dirty="0" smtClean="0">
                <a:solidFill>
                  <a:srgbClr val="000000"/>
                </a:solidFill>
                <a:latin typeface="Arial"/>
                <a:ea typeface="+mn-ea"/>
                <a:cs typeface="+mn-cs"/>
              </a:rPr>
              <a:t>La configuración se almacena en el archivo vlan.dat (en la memoria flash).</a:t>
            </a:r>
          </a:p>
          <a:p>
            <a:pPr marL="800100" lvl="1" indent="-342900" algn="l" defTabSz="814365">
              <a:spcBef>
                <a:spcPct val="35000"/>
              </a:spcBef>
              <a:spcAft>
                <a:spcPct val="0"/>
              </a:spcAft>
              <a:buClr>
                <a:srgbClr val="708CA1"/>
              </a:buClr>
              <a:buFont typeface="Arial"/>
              <a:buChar char="•"/>
            </a:pPr>
            <a:r>
              <a:rPr lang="es-ES" sz="1800" b="0" i="0" dirty="0" smtClean="0">
                <a:solidFill>
                  <a:srgbClr val="000000"/>
                </a:solidFill>
                <a:latin typeface="Arial"/>
                <a:ea typeface="+mn-ea"/>
                <a:cs typeface="+mn-cs"/>
              </a:rPr>
              <a:t>VTP solo puede descubrir y almacenar las VLAN de rango normal.</a:t>
            </a:r>
            <a:endParaRPr lang="es-ES" sz="1800" dirty="0" smtClean="0"/>
          </a:p>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VLAN de rango extendido</a:t>
            </a:r>
            <a:endParaRPr lang="es-ES" sz="2200" dirty="0" smtClean="0"/>
          </a:p>
          <a:p>
            <a:pPr marL="800100" lvl="1" indent="-342900" algn="l" defTabSz="814365">
              <a:spcBef>
                <a:spcPct val="35000"/>
              </a:spcBef>
              <a:spcAft>
                <a:spcPct val="0"/>
              </a:spcAft>
              <a:buClr>
                <a:srgbClr val="708CA1"/>
              </a:buClr>
              <a:buFont typeface="Arial"/>
              <a:buChar char="•"/>
            </a:pPr>
            <a:r>
              <a:rPr lang="es-ES" sz="1800" b="0" i="0" dirty="0" smtClean="0">
                <a:solidFill>
                  <a:srgbClr val="000000"/>
                </a:solidFill>
                <a:latin typeface="Arial"/>
                <a:ea typeface="+mn-ea"/>
                <a:cs typeface="+mn-cs"/>
              </a:rPr>
              <a:t>Números de VLAN de 1006 a 4096.</a:t>
            </a:r>
          </a:p>
          <a:p>
            <a:pPr marL="800100" lvl="1" indent="-342900" algn="l" defTabSz="814365">
              <a:spcBef>
                <a:spcPct val="35000"/>
              </a:spcBef>
              <a:spcAft>
                <a:spcPct val="0"/>
              </a:spcAft>
              <a:buClr>
                <a:srgbClr val="708CA1"/>
              </a:buClr>
              <a:buFont typeface="Arial"/>
              <a:buChar char="•"/>
            </a:pPr>
            <a:r>
              <a:rPr lang="es-ES" sz="1800" b="0" i="0" dirty="0" smtClean="0">
                <a:solidFill>
                  <a:srgbClr val="000000"/>
                </a:solidFill>
                <a:latin typeface="Arial"/>
                <a:ea typeface="+mn-ea"/>
                <a:cs typeface="+mn-cs"/>
              </a:rPr>
              <a:t>La configuración se almacena en la configuración en ejecución (en la NVRAM).</a:t>
            </a:r>
          </a:p>
          <a:p>
            <a:pPr marL="800100" lvl="1" indent="-342900" algn="l" defTabSz="814365">
              <a:spcBef>
                <a:spcPct val="35000"/>
              </a:spcBef>
              <a:spcAft>
                <a:spcPct val="0"/>
              </a:spcAft>
              <a:buClr>
                <a:srgbClr val="708CA1"/>
              </a:buClr>
              <a:buFont typeface="Arial"/>
              <a:buChar char="•"/>
            </a:pPr>
            <a:r>
              <a:rPr lang="es-ES" sz="1800" b="0" i="0" dirty="0" smtClean="0">
                <a:solidFill>
                  <a:srgbClr val="000000"/>
                </a:solidFill>
                <a:latin typeface="Arial"/>
                <a:ea typeface="+mn-ea"/>
                <a:cs typeface="+mn-cs"/>
              </a:rPr>
              <a:t>VTP no descubre las VLAN de rango extendido.</a:t>
            </a:r>
            <a:endParaRPr lang="es-ES" sz="1800" dirty="0" smtClean="0"/>
          </a:p>
          <a:p>
            <a:pPr marL="0" indent="0" algn="l" defTabSz="814365">
              <a:spcBef>
                <a:spcPct val="50000"/>
              </a:spcBef>
              <a:spcAft>
                <a:spcPct val="0"/>
              </a:spcAft>
              <a:buNone/>
            </a:pPr>
            <a:endParaRPr lang="es-ES" sz="1800" dirty="0" smtClean="0"/>
          </a:p>
        </p:txBody>
      </p:sp>
    </p:spTree>
    <p:extLst>
      <p:ext uri="{BB962C8B-B14F-4D97-AF65-F5344CB8AC3E}">
        <p14:creationId xmlns:p14="http://schemas.microsoft.com/office/powerpoint/2010/main" xmlns="" val="25988324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rPr>
              <a:t>Asignación de VLAN</a:t>
            </a:r>
            <a:br>
              <a:rPr lang="es-ES" sz="1800" b="1" i="0" smtClean="0">
                <a:solidFill>
                  <a:srgbClr val="708CA1"/>
                </a:solidFill>
                <a:latin typeface="Arial"/>
                <a:ea typeface="ＭＳ Ｐゴシック"/>
              </a:rPr>
            </a:br>
            <a:r>
              <a:rPr lang="es-ES" sz="3200" b="1" i="0" smtClean="0">
                <a:solidFill>
                  <a:srgbClr val="708CA1"/>
                </a:solidFill>
                <a:latin typeface="Arial"/>
                <a:ea typeface="ＭＳ Ｐゴシック"/>
              </a:rPr>
              <a:t>Creación de una VLAN</a:t>
            </a:r>
            <a:endParaRPr lang="es-ES" smtClean="0">
              <a:ea typeface="ＭＳ Ｐゴシック" pitchFamily="34" charset="-128"/>
            </a:endParaRPr>
          </a:p>
        </p:txBody>
      </p:sp>
      <p:pic>
        <p:nvPicPr>
          <p:cNvPr id="3" name="Content Placeholder 2"/>
          <p:cNvPicPr>
            <a:picLocks noGrp="1" noChangeAspect="1"/>
          </p:cNvPicPr>
          <p:nvPr>
            <p:ph idx="1"/>
          </p:nvPr>
        </p:nvPicPr>
        <p:blipFill>
          <a:blip r:embed="rId3"/>
          <a:stretch>
            <a:fillRect/>
          </a:stretch>
        </p:blipFill>
        <p:spPr>
          <a:xfrm>
            <a:off x="575131" y="2112188"/>
            <a:ext cx="8017219" cy="2878911"/>
          </a:xfrm>
        </p:spPr>
      </p:pic>
    </p:spTree>
    <p:extLst>
      <p:ext uri="{BB962C8B-B14F-4D97-AF65-F5344CB8AC3E}">
        <p14:creationId xmlns:p14="http://schemas.microsoft.com/office/powerpoint/2010/main" xmlns="" val="37581317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74638" y="493713"/>
            <a:ext cx="8145462" cy="838200"/>
          </a:xfrm>
        </p:spPr>
        <p:txBody>
          <a:bodyPr/>
          <a:lstStyle/>
          <a:p>
            <a:pPr algn="l" defTabSz="814365">
              <a:spcBef>
                <a:spcPct val="0"/>
              </a:spcBef>
              <a:spcAft>
                <a:spcPct val="0"/>
              </a:spcAft>
              <a:buNone/>
            </a:pPr>
            <a:r>
              <a:rPr lang="es-ES" sz="3200" b="1" i="0" smtClean="0">
                <a:solidFill>
                  <a:srgbClr val="708CA1"/>
                </a:solidFill>
                <a:latin typeface="Arial"/>
                <a:ea typeface="ＭＳ Ｐゴシック"/>
              </a:rPr>
              <a:t>Capítulo 3</a:t>
            </a:r>
            <a:endParaRPr lang="es-ES" smtClean="0">
              <a:ea typeface="ＭＳ Ｐゴシック" pitchFamily="34" charset="-128"/>
            </a:endParaRPr>
          </a:p>
        </p:txBody>
      </p:sp>
      <p:sp>
        <p:nvSpPr>
          <p:cNvPr id="6147" name="Rectangle 3"/>
          <p:cNvSpPr>
            <a:spLocks noGrp="1" noChangeArrowheads="1"/>
          </p:cNvSpPr>
          <p:nvPr>
            <p:ph idx="1"/>
          </p:nvPr>
        </p:nvSpPr>
        <p:spPr>
          <a:xfrm>
            <a:off x="747713" y="1601788"/>
            <a:ext cx="8131175" cy="4437062"/>
          </a:xfrm>
        </p:spPr>
        <p:txBody>
          <a:bodyPr/>
          <a:lstStyle/>
          <a:p>
            <a:pPr marL="0" indent="0" algn="l" defTabSz="814365">
              <a:spcBef>
                <a:spcPct val="50000"/>
              </a:spcBef>
              <a:spcAft>
                <a:spcPct val="0"/>
              </a:spcAft>
              <a:buNone/>
            </a:pPr>
            <a:r>
              <a:rPr lang="es-ES" sz="2400" b="0" i="0" smtClean="0">
                <a:solidFill>
                  <a:srgbClr val="000000"/>
                </a:solidFill>
                <a:latin typeface="Arial"/>
                <a:cs typeface="Arial"/>
              </a:rPr>
              <a:t>3.1 Segmentación de VLAN</a:t>
            </a:r>
          </a:p>
          <a:p>
            <a:pPr marL="0" indent="0" algn="l" defTabSz="814365">
              <a:spcBef>
                <a:spcPct val="50000"/>
              </a:spcBef>
              <a:spcAft>
                <a:spcPct val="0"/>
              </a:spcAft>
              <a:buNone/>
            </a:pPr>
            <a:r>
              <a:rPr lang="es-ES" sz="2400" b="0" i="0" smtClean="0">
                <a:solidFill>
                  <a:srgbClr val="000000"/>
                </a:solidFill>
                <a:latin typeface="Arial"/>
                <a:cs typeface="Arial"/>
              </a:rPr>
              <a:t>3.2 Implementación de VLAN</a:t>
            </a:r>
          </a:p>
          <a:p>
            <a:pPr marL="0" indent="0" algn="l" defTabSz="814365">
              <a:spcBef>
                <a:spcPct val="50000"/>
              </a:spcBef>
              <a:spcAft>
                <a:spcPct val="0"/>
              </a:spcAft>
              <a:buNone/>
            </a:pPr>
            <a:r>
              <a:rPr lang="es-ES" sz="2400" b="0" i="0" smtClean="0">
                <a:solidFill>
                  <a:srgbClr val="000000"/>
                </a:solidFill>
                <a:latin typeface="Arial"/>
                <a:cs typeface="Arial"/>
              </a:rPr>
              <a:t>3.3 Seguridad y diseño de redes VLAN</a:t>
            </a:r>
          </a:p>
          <a:p>
            <a:pPr marL="0" indent="0" algn="l" defTabSz="814365">
              <a:spcBef>
                <a:spcPct val="50000"/>
              </a:spcBef>
              <a:spcAft>
                <a:spcPct val="0"/>
              </a:spcAft>
              <a:buNone/>
            </a:pPr>
            <a:r>
              <a:rPr lang="es-ES" sz="2400" b="0" i="0" smtClean="0">
                <a:solidFill>
                  <a:srgbClr val="000000"/>
                </a:solidFill>
                <a:latin typeface="Arial"/>
                <a:cs typeface="Arial"/>
              </a:rPr>
              <a:t>3.4 Resumen</a:t>
            </a:r>
            <a:endParaRPr lang="es-ES" smtClean="0">
              <a:cs typeface="Arial" charset="0"/>
            </a:endParaRPr>
          </a:p>
          <a:p>
            <a:pPr marL="0" indent="0" algn="l" defTabSz="814365">
              <a:spcBef>
                <a:spcPct val="50000"/>
              </a:spcBef>
              <a:spcAft>
                <a:spcPct val="0"/>
              </a:spcAft>
              <a:buNone/>
            </a:pPr>
            <a:endParaRPr lang="es-ES" smtClean="0">
              <a:cs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rPr>
              <a:t>Asignación de VLAN</a:t>
            </a:r>
            <a:br>
              <a:rPr lang="es-ES" sz="1800" b="1" i="0" smtClean="0">
                <a:solidFill>
                  <a:srgbClr val="708CA1"/>
                </a:solidFill>
                <a:latin typeface="Arial"/>
                <a:ea typeface="ＭＳ Ｐゴシック"/>
              </a:rPr>
            </a:br>
            <a:r>
              <a:rPr lang="es-ES" sz="3200" b="1" i="0" smtClean="0">
                <a:solidFill>
                  <a:srgbClr val="708CA1"/>
                </a:solidFill>
                <a:latin typeface="Arial"/>
                <a:ea typeface="ＭＳ Ｐゴシック"/>
              </a:rPr>
              <a:t>Asignación de puertos a las redes VLAN</a:t>
            </a:r>
            <a:endParaRPr lang="es-ES" smtClean="0">
              <a:ea typeface="ＭＳ Ｐゴシック" pitchFamily="34" charset="-128"/>
            </a:endParaRPr>
          </a:p>
        </p:txBody>
      </p:sp>
      <p:pic>
        <p:nvPicPr>
          <p:cNvPr id="3" name="Content Placeholder 2"/>
          <p:cNvPicPr>
            <a:picLocks noGrp="1" noChangeAspect="1"/>
          </p:cNvPicPr>
          <p:nvPr>
            <p:ph idx="1"/>
          </p:nvPr>
        </p:nvPicPr>
        <p:blipFill>
          <a:blip r:embed="rId3"/>
          <a:stretch>
            <a:fillRect/>
          </a:stretch>
        </p:blipFill>
        <p:spPr>
          <a:xfrm>
            <a:off x="466403" y="1810612"/>
            <a:ext cx="8290569" cy="3807149"/>
          </a:xfrm>
        </p:spPr>
      </p:pic>
    </p:spTree>
    <p:extLst>
      <p:ext uri="{BB962C8B-B14F-4D97-AF65-F5344CB8AC3E}">
        <p14:creationId xmlns:p14="http://schemas.microsoft.com/office/powerpoint/2010/main" xmlns="" val="21406636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rPr>
              <a:t>Asignación de VLAN</a:t>
            </a:r>
            <a:br>
              <a:rPr lang="es-ES" sz="1800" b="1" i="0" smtClean="0">
                <a:solidFill>
                  <a:srgbClr val="708CA1"/>
                </a:solidFill>
                <a:latin typeface="Arial"/>
                <a:ea typeface="ＭＳ Ｐゴシック"/>
              </a:rPr>
            </a:br>
            <a:r>
              <a:rPr lang="es-ES" sz="3200" b="1" i="0" smtClean="0">
                <a:solidFill>
                  <a:srgbClr val="708CA1"/>
                </a:solidFill>
                <a:latin typeface="Arial"/>
                <a:ea typeface="ＭＳ Ｐゴシック"/>
              </a:rPr>
              <a:t>Asignación de puertos a las redes VLAN</a:t>
            </a:r>
            <a:endParaRPr lang="es-ES" smtClean="0">
              <a:ea typeface="ＭＳ Ｐゴシック" pitchFamily="34" charset="-128"/>
            </a:endParaRPr>
          </a:p>
        </p:txBody>
      </p:sp>
      <p:pic>
        <p:nvPicPr>
          <p:cNvPr id="3" name="Content Placeholder 2"/>
          <p:cNvPicPr>
            <a:picLocks noGrp="1" noChangeAspect="1"/>
          </p:cNvPicPr>
          <p:nvPr>
            <p:ph idx="1"/>
          </p:nvPr>
        </p:nvPicPr>
        <p:blipFill>
          <a:blip r:embed="rId3"/>
          <a:stretch>
            <a:fillRect/>
          </a:stretch>
        </p:blipFill>
        <p:spPr>
          <a:xfrm>
            <a:off x="742478" y="1343136"/>
            <a:ext cx="7738417" cy="5351688"/>
          </a:xfrm>
        </p:spPr>
      </p:pic>
    </p:spTree>
    <p:extLst>
      <p:ext uri="{BB962C8B-B14F-4D97-AF65-F5344CB8AC3E}">
        <p14:creationId xmlns:p14="http://schemas.microsoft.com/office/powerpoint/2010/main" xmlns="" val="35875604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1" y="421143"/>
            <a:ext cx="8622619" cy="838200"/>
          </a:xfrm>
        </p:spPr>
        <p:txBody>
          <a:bodyPr/>
          <a:lstStyle/>
          <a:p>
            <a:pPr algn="l" defTabSz="814365">
              <a:spcBef>
                <a:spcPct val="0"/>
              </a:spcBef>
              <a:spcAft>
                <a:spcPct val="0"/>
              </a:spcAft>
              <a:buNone/>
            </a:pPr>
            <a:r>
              <a:rPr lang="es-ES" sz="1400" b="1" i="0" dirty="0" smtClean="0">
                <a:solidFill>
                  <a:srgbClr val="708CA1"/>
                </a:solidFill>
                <a:latin typeface="Arial"/>
                <a:ea typeface="ＭＳ Ｐゴシック"/>
              </a:rPr>
              <a:t>Asignación de VLAN</a:t>
            </a:r>
            <a:r>
              <a:rPr lang="es-ES" sz="1800" b="1" i="0" dirty="0" smtClean="0">
                <a:solidFill>
                  <a:srgbClr val="708CA1"/>
                </a:solidFill>
                <a:latin typeface="Arial"/>
                <a:ea typeface="ＭＳ Ｐゴシック"/>
              </a:rPr>
              <a:t/>
            </a:r>
            <a:br>
              <a:rPr lang="es-ES" sz="1800" b="1" i="0" dirty="0" smtClean="0">
                <a:solidFill>
                  <a:srgbClr val="708CA1"/>
                </a:solidFill>
                <a:latin typeface="Arial"/>
                <a:ea typeface="ＭＳ Ｐゴシック"/>
              </a:rPr>
            </a:br>
            <a:r>
              <a:rPr lang="es-ES" sz="2800" b="1" i="0" dirty="0" smtClean="0">
                <a:solidFill>
                  <a:srgbClr val="708CA1"/>
                </a:solidFill>
                <a:latin typeface="Arial"/>
                <a:ea typeface="ＭＳ Ｐゴシック"/>
              </a:rPr>
              <a:t>Cambio de pertenencia de puertos de una VLAN</a:t>
            </a:r>
            <a:endParaRPr lang="es-ES" sz="2800" dirty="0" smtClean="0">
              <a:ea typeface="ＭＳ Ｐゴシック" pitchFamily="34" charset="-128"/>
            </a:endParaRPr>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825116" y="1343136"/>
            <a:ext cx="7573142" cy="5351688"/>
          </a:xfrm>
        </p:spPr>
      </p:pic>
    </p:spTree>
    <p:extLst>
      <p:ext uri="{BB962C8B-B14F-4D97-AF65-F5344CB8AC3E}">
        <p14:creationId xmlns:p14="http://schemas.microsoft.com/office/powerpoint/2010/main" xmlns="" val="25720188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406629"/>
            <a:ext cx="8666162" cy="838200"/>
          </a:xfrm>
        </p:spPr>
        <p:txBody>
          <a:bodyPr/>
          <a:lstStyle/>
          <a:p>
            <a:pPr algn="l" defTabSz="814365">
              <a:spcBef>
                <a:spcPct val="0"/>
              </a:spcBef>
              <a:spcAft>
                <a:spcPct val="0"/>
              </a:spcAft>
              <a:buNone/>
            </a:pPr>
            <a:r>
              <a:rPr lang="es-ES" sz="1500" b="1" i="0" dirty="0" smtClean="0">
                <a:solidFill>
                  <a:srgbClr val="708CA1"/>
                </a:solidFill>
                <a:latin typeface="Arial"/>
                <a:ea typeface="ＭＳ Ｐゴシック"/>
              </a:rPr>
              <a:t>Asignación de VLAN</a:t>
            </a:r>
            <a:r>
              <a:rPr lang="es-ES" sz="1800" b="1" i="0" dirty="0" smtClean="0">
                <a:solidFill>
                  <a:srgbClr val="708CA1"/>
                </a:solidFill>
                <a:latin typeface="Arial"/>
                <a:ea typeface="ＭＳ Ｐゴシック"/>
              </a:rPr>
              <a:t/>
            </a:r>
            <a:br>
              <a:rPr lang="es-ES" sz="1800" b="1" i="0" dirty="0" smtClean="0">
                <a:solidFill>
                  <a:srgbClr val="708CA1"/>
                </a:solidFill>
                <a:latin typeface="Arial"/>
                <a:ea typeface="ＭＳ Ｐゴシック"/>
              </a:rPr>
            </a:br>
            <a:r>
              <a:rPr lang="es-ES" sz="2900" b="1" i="0" dirty="0" smtClean="0">
                <a:solidFill>
                  <a:srgbClr val="708CA1"/>
                </a:solidFill>
                <a:latin typeface="Arial"/>
                <a:ea typeface="ＭＳ Ｐゴシック"/>
              </a:rPr>
              <a:t>Cambio de pertenencia de puertos de una VLAN</a:t>
            </a:r>
            <a:endParaRPr lang="es-ES" sz="2900" dirty="0" smtClean="0">
              <a:ea typeface="ＭＳ Ｐゴシック" pitchFamily="34" charset="-128"/>
            </a:endParaRPr>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1368968" y="1343136"/>
            <a:ext cx="6485438" cy="5351688"/>
          </a:xfrm>
        </p:spPr>
      </p:pic>
    </p:spTree>
    <p:extLst>
      <p:ext uri="{BB962C8B-B14F-4D97-AF65-F5344CB8AC3E}">
        <p14:creationId xmlns:p14="http://schemas.microsoft.com/office/powerpoint/2010/main" xmlns="" val="3282484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rPr>
              <a:t>Asignación de VLAN</a:t>
            </a:r>
            <a:br>
              <a:rPr lang="es-ES" sz="1800" b="1" i="0" smtClean="0">
                <a:solidFill>
                  <a:srgbClr val="708CA1"/>
                </a:solidFill>
                <a:latin typeface="Arial"/>
                <a:ea typeface="ＭＳ Ｐゴシック"/>
              </a:rPr>
            </a:br>
            <a:r>
              <a:rPr lang="es-ES" sz="3200" b="1" i="0" smtClean="0">
                <a:solidFill>
                  <a:srgbClr val="708CA1"/>
                </a:solidFill>
                <a:latin typeface="Arial"/>
                <a:ea typeface="ＭＳ Ｐゴシック"/>
              </a:rPr>
              <a:t>Eliminación de VLAN</a:t>
            </a:r>
            <a:endParaRPr lang="es-ES" smtClean="0">
              <a:ea typeface="ＭＳ Ｐゴシック" pitchFamily="34" charset="-128"/>
            </a:endParaRPr>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1044696" y="1451469"/>
            <a:ext cx="7133982" cy="5105995"/>
          </a:xfrm>
        </p:spPr>
      </p:pic>
    </p:spTree>
    <p:extLst>
      <p:ext uri="{BB962C8B-B14F-4D97-AF65-F5344CB8AC3E}">
        <p14:creationId xmlns:p14="http://schemas.microsoft.com/office/powerpoint/2010/main" xmlns="" val="34403832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dirty="0" smtClean="0">
                <a:solidFill>
                  <a:srgbClr val="708CA1"/>
                </a:solidFill>
                <a:latin typeface="Arial"/>
                <a:ea typeface="ＭＳ Ｐゴシック"/>
              </a:rPr>
              <a:t>Asignación de VLAN</a:t>
            </a:r>
            <a:br>
              <a:rPr lang="es-ES" sz="1800" b="1" i="0" dirty="0" smtClean="0">
                <a:solidFill>
                  <a:srgbClr val="708CA1"/>
                </a:solidFill>
                <a:latin typeface="Arial"/>
                <a:ea typeface="ＭＳ Ｐゴシック"/>
              </a:rPr>
            </a:br>
            <a:r>
              <a:rPr lang="es-ES" sz="3200" b="1" i="0" dirty="0" smtClean="0">
                <a:solidFill>
                  <a:srgbClr val="708CA1"/>
                </a:solidFill>
                <a:latin typeface="Arial"/>
                <a:ea typeface="ＭＳ Ｐゴシック"/>
              </a:rPr>
              <a:t>Verificación de información de VLAN</a:t>
            </a:r>
            <a:endParaRPr lang="es-ES" dirty="0" smtClean="0">
              <a:ea typeface="ＭＳ Ｐゴシック" pitchFamily="34" charset="-128"/>
            </a:endParaRPr>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1180458" y="1451469"/>
            <a:ext cx="6862457" cy="5105995"/>
          </a:xfrm>
        </p:spPr>
      </p:pic>
    </p:spTree>
    <p:extLst>
      <p:ext uri="{BB962C8B-B14F-4D97-AF65-F5344CB8AC3E}">
        <p14:creationId xmlns:p14="http://schemas.microsoft.com/office/powerpoint/2010/main" xmlns="" val="18725040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rPr>
              <a:t>Asignación de VLAN</a:t>
            </a:r>
            <a:br>
              <a:rPr lang="es-ES" sz="1800" b="1" i="0" smtClean="0">
                <a:solidFill>
                  <a:srgbClr val="708CA1"/>
                </a:solidFill>
                <a:latin typeface="Arial"/>
                <a:ea typeface="ＭＳ Ｐゴシック"/>
              </a:rPr>
            </a:br>
            <a:r>
              <a:rPr lang="es-ES" sz="3200" b="1" i="0" smtClean="0">
                <a:solidFill>
                  <a:srgbClr val="708CA1"/>
                </a:solidFill>
                <a:latin typeface="Arial"/>
                <a:ea typeface="ＭＳ Ｐゴシック"/>
              </a:rPr>
              <a:t>Verificación de información de VLAN</a:t>
            </a:r>
            <a:endParaRPr lang="es-ES" smtClean="0">
              <a:ea typeface="ＭＳ Ｐゴシック" pitchFamily="34" charset="-128"/>
            </a:endParaRPr>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1180458" y="1479408"/>
            <a:ext cx="6862457" cy="5050116"/>
          </a:xfrm>
        </p:spPr>
      </p:pic>
    </p:spTree>
    <p:extLst>
      <p:ext uri="{BB962C8B-B14F-4D97-AF65-F5344CB8AC3E}">
        <p14:creationId xmlns:p14="http://schemas.microsoft.com/office/powerpoint/2010/main" xmlns="" val="14717223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363087"/>
            <a:ext cx="8637134" cy="838200"/>
          </a:xfrm>
        </p:spPr>
        <p:txBody>
          <a:bodyPr/>
          <a:lstStyle/>
          <a:p>
            <a:pPr algn="l" defTabSz="814365">
              <a:spcBef>
                <a:spcPct val="0"/>
              </a:spcBef>
              <a:spcAft>
                <a:spcPct val="0"/>
              </a:spcAft>
              <a:buNone/>
            </a:pPr>
            <a:r>
              <a:rPr lang="es-ES" sz="1500" b="1" i="0" dirty="0" smtClean="0">
                <a:solidFill>
                  <a:srgbClr val="708CA1"/>
                </a:solidFill>
                <a:latin typeface="Arial"/>
                <a:ea typeface="ＭＳ Ｐゴシック"/>
              </a:rPr>
              <a:t>Asignación de VLAN</a:t>
            </a:r>
            <a:r>
              <a:rPr lang="es-ES" sz="1800" b="1" i="0" dirty="0" smtClean="0">
                <a:solidFill>
                  <a:srgbClr val="708CA1"/>
                </a:solidFill>
                <a:latin typeface="Arial"/>
                <a:ea typeface="ＭＳ Ｐゴシック"/>
              </a:rPr>
              <a:t/>
            </a:r>
            <a:br>
              <a:rPr lang="es-ES" sz="1800" b="1" i="0" dirty="0" smtClean="0">
                <a:solidFill>
                  <a:srgbClr val="708CA1"/>
                </a:solidFill>
                <a:latin typeface="Arial"/>
                <a:ea typeface="ＭＳ Ｐゴシック"/>
              </a:rPr>
            </a:br>
            <a:r>
              <a:rPr lang="es-ES" sz="2900" b="1" i="0" dirty="0" smtClean="0">
                <a:solidFill>
                  <a:srgbClr val="708CA1"/>
                </a:solidFill>
                <a:latin typeface="Arial"/>
                <a:ea typeface="ＭＳ Ｐゴシック"/>
              </a:rPr>
              <a:t>Configuración de enlaces troncales IEEE 802.1Q</a:t>
            </a:r>
            <a:endParaRPr lang="es-ES" sz="2900" dirty="0" smtClean="0">
              <a:ea typeface="ＭＳ Ｐゴシック" pitchFamily="34" charset="-128"/>
            </a:endParaRPr>
          </a:p>
        </p:txBody>
      </p:sp>
      <p:pic>
        <p:nvPicPr>
          <p:cNvPr id="4098" name="Picture 2"/>
          <p:cNvPicPr>
            <a:picLocks noChangeAspect="1" noChangeArrowheads="1"/>
          </p:cNvPicPr>
          <p:nvPr/>
        </p:nvPicPr>
        <p:blipFill>
          <a:blip r:embed="rId3"/>
          <a:srcRect t="2931" b="10046"/>
          <a:stretch>
            <a:fillRect/>
          </a:stretch>
        </p:blipFill>
        <p:spPr bwMode="auto">
          <a:xfrm>
            <a:off x="917970" y="1295399"/>
            <a:ext cx="6682980" cy="34964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066800" y="4930435"/>
            <a:ext cx="6496050" cy="14608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1565314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609825"/>
            <a:ext cx="8145462" cy="838200"/>
          </a:xfrm>
        </p:spPr>
        <p:txBody>
          <a:bodyPr/>
          <a:lstStyle/>
          <a:p>
            <a:pPr algn="l" defTabSz="814365">
              <a:spcBef>
                <a:spcPct val="0"/>
              </a:spcBef>
              <a:spcAft>
                <a:spcPct val="0"/>
              </a:spcAft>
              <a:buNone/>
            </a:pPr>
            <a:r>
              <a:rPr lang="es-ES" sz="1400" b="1" i="0" dirty="0" smtClean="0">
                <a:solidFill>
                  <a:srgbClr val="708CA1"/>
                </a:solidFill>
                <a:latin typeface="Arial"/>
                <a:ea typeface="ＭＳ Ｐゴシック"/>
              </a:rPr>
              <a:t>Asignación de VLAN</a:t>
            </a:r>
            <a:r>
              <a:rPr lang="es-ES" sz="1800" b="1" i="0" dirty="0" smtClean="0">
                <a:solidFill>
                  <a:srgbClr val="708CA1"/>
                </a:solidFill>
                <a:latin typeface="Arial"/>
                <a:ea typeface="ＭＳ Ｐゴシック"/>
              </a:rPr>
              <a:t/>
            </a:r>
            <a:br>
              <a:rPr lang="es-ES" sz="1800" b="1" i="0" dirty="0" smtClean="0">
                <a:solidFill>
                  <a:srgbClr val="708CA1"/>
                </a:solidFill>
                <a:latin typeface="Arial"/>
                <a:ea typeface="ＭＳ Ｐゴシック"/>
              </a:rPr>
            </a:br>
            <a:r>
              <a:rPr lang="es-ES" sz="2800" b="1" i="0" dirty="0" smtClean="0">
                <a:solidFill>
                  <a:srgbClr val="708CA1"/>
                </a:solidFill>
                <a:latin typeface="Arial"/>
                <a:ea typeface="ＭＳ Ｐゴシック"/>
              </a:rPr>
              <a:t>Restablecimiento del enlace troncal al estado predeterminado</a:t>
            </a:r>
            <a:endParaRPr lang="es-ES" sz="2800" dirty="0" smtClean="0">
              <a:ea typeface="ＭＳ Ｐゴシック" pitchFamily="34" charset="-128"/>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103948" y="1334201"/>
            <a:ext cx="6936105" cy="54378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3835142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95311"/>
            <a:ext cx="8145462" cy="838200"/>
          </a:xfrm>
        </p:spPr>
        <p:txBody>
          <a:bodyPr/>
          <a:lstStyle/>
          <a:p>
            <a:pPr algn="l" defTabSz="814365">
              <a:spcBef>
                <a:spcPct val="0"/>
              </a:spcBef>
              <a:spcAft>
                <a:spcPct val="0"/>
              </a:spcAft>
              <a:buNone/>
            </a:pPr>
            <a:r>
              <a:rPr lang="es-ES" sz="1400" b="1" i="0" dirty="0" smtClean="0">
                <a:solidFill>
                  <a:srgbClr val="708CA1"/>
                </a:solidFill>
                <a:latin typeface="Arial"/>
                <a:ea typeface="ＭＳ Ｐゴシック"/>
              </a:rPr>
              <a:t>Asignación de VLAN</a:t>
            </a:r>
            <a:r>
              <a:rPr lang="es-ES" sz="1800" b="1" i="0" dirty="0" smtClean="0">
                <a:solidFill>
                  <a:srgbClr val="708CA1"/>
                </a:solidFill>
                <a:latin typeface="Arial"/>
                <a:ea typeface="ＭＳ Ｐゴシック"/>
              </a:rPr>
              <a:t/>
            </a:r>
            <a:br>
              <a:rPr lang="es-ES" sz="1800" b="1" i="0" dirty="0" smtClean="0">
                <a:solidFill>
                  <a:srgbClr val="708CA1"/>
                </a:solidFill>
                <a:latin typeface="Arial"/>
                <a:ea typeface="ＭＳ Ｐゴシック"/>
              </a:rPr>
            </a:br>
            <a:r>
              <a:rPr lang="es-ES" sz="2800" b="1" i="0" dirty="0" smtClean="0">
                <a:solidFill>
                  <a:srgbClr val="708CA1"/>
                </a:solidFill>
                <a:latin typeface="Arial"/>
                <a:ea typeface="ＭＳ Ｐゴシック"/>
              </a:rPr>
              <a:t>Restablecimiento del enlace troncal al estado predeterminado</a:t>
            </a:r>
            <a:endParaRPr lang="es-ES" sz="2800" dirty="0" smtClean="0">
              <a:ea typeface="ＭＳ Ｐゴシック" pitchFamily="34" charset="-128"/>
            </a:endParaRPr>
          </a:p>
        </p:txBody>
      </p:sp>
      <p:pic>
        <p:nvPicPr>
          <p:cNvPr id="5122" name="Picture 2"/>
          <p:cNvPicPr>
            <a:picLocks noChangeAspect="1" noChangeArrowheads="1"/>
          </p:cNvPicPr>
          <p:nvPr/>
        </p:nvPicPr>
        <p:blipFill>
          <a:blip r:embed="rId3"/>
          <a:srcRect b="3887"/>
          <a:stretch>
            <a:fillRect/>
          </a:stretch>
        </p:blipFill>
        <p:spPr bwMode="auto">
          <a:xfrm>
            <a:off x="687265" y="1499361"/>
            <a:ext cx="7828085" cy="50919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2272253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74638" y="493713"/>
            <a:ext cx="8145462" cy="838200"/>
          </a:xfrm>
        </p:spPr>
        <p:txBody>
          <a:bodyPr/>
          <a:lstStyle/>
          <a:p>
            <a:pPr algn="l" defTabSz="814365">
              <a:spcBef>
                <a:spcPct val="0"/>
              </a:spcBef>
              <a:spcAft>
                <a:spcPct val="0"/>
              </a:spcAft>
              <a:buNone/>
            </a:pPr>
            <a:r>
              <a:rPr lang="es-ES" sz="3200" b="1" i="0" smtClean="0">
                <a:solidFill>
                  <a:srgbClr val="708CA1"/>
                </a:solidFill>
                <a:latin typeface="Arial"/>
                <a:ea typeface="ＭＳ Ｐゴシック"/>
                <a:cs typeface="+mj-cs"/>
              </a:rPr>
              <a:t>Capítulo 3: Objetivos</a:t>
            </a:r>
            <a:endParaRPr lang="es-ES" sz="3200" b="1" i="0">
              <a:solidFill>
                <a:srgbClr val="708CA1"/>
              </a:solidFill>
              <a:latin typeface="Arial"/>
              <a:ea typeface="ＭＳ Ｐゴシック"/>
              <a:cs typeface="+mj-cs"/>
            </a:endParaRPr>
          </a:p>
        </p:txBody>
      </p:sp>
      <p:sp>
        <p:nvSpPr>
          <p:cNvPr id="6147" name="Rectangle 3"/>
          <p:cNvSpPr>
            <a:spLocks noGrp="1" noChangeArrowheads="1"/>
          </p:cNvSpPr>
          <p:nvPr>
            <p:ph idx="1"/>
          </p:nvPr>
        </p:nvSpPr>
        <p:spPr>
          <a:xfrm>
            <a:off x="285750" y="1471613"/>
            <a:ext cx="8564563" cy="4437062"/>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000" b="0" i="0" dirty="0" smtClean="0">
                <a:solidFill>
                  <a:srgbClr val="000000"/>
                </a:solidFill>
                <a:latin typeface="Arial"/>
              </a:rPr>
              <a:t>Explicar la finalidad de las VLAN en una red conmutada.</a:t>
            </a:r>
          </a:p>
          <a:p>
            <a:pPr marL="236555" indent="-236555" algn="l" defTabSz="814365">
              <a:lnSpc>
                <a:spcPct val="95000"/>
              </a:lnSpc>
              <a:spcBef>
                <a:spcPct val="50000"/>
              </a:spcBef>
              <a:spcAft>
                <a:spcPct val="0"/>
              </a:spcAft>
              <a:buClr>
                <a:srgbClr val="708CA1"/>
              </a:buClr>
              <a:buFont typeface="Wingdings"/>
              <a:buChar char="§"/>
            </a:pPr>
            <a:r>
              <a:rPr lang="es-ES" sz="2000" b="0" i="0" dirty="0" smtClean="0">
                <a:solidFill>
                  <a:srgbClr val="000000"/>
                </a:solidFill>
                <a:latin typeface="Arial"/>
              </a:rPr>
              <a:t>Analizar cómo un </a:t>
            </a:r>
            <a:r>
              <a:rPr lang="es-ES" sz="2000" b="0" i="0" dirty="0" err="1" smtClean="0">
                <a:solidFill>
                  <a:srgbClr val="000000"/>
                </a:solidFill>
                <a:latin typeface="Arial"/>
              </a:rPr>
              <a:t>switch</a:t>
            </a:r>
            <a:r>
              <a:rPr lang="es-ES" sz="2000" b="0" i="0" dirty="0" smtClean="0">
                <a:solidFill>
                  <a:srgbClr val="000000"/>
                </a:solidFill>
                <a:latin typeface="Arial"/>
              </a:rPr>
              <a:t> reenvía tramas según la configuración de VLAN en un entorno conmutado múltiple.</a:t>
            </a:r>
          </a:p>
          <a:p>
            <a:pPr marL="236555" indent="-236555" algn="l" defTabSz="814365">
              <a:lnSpc>
                <a:spcPct val="95000"/>
              </a:lnSpc>
              <a:spcBef>
                <a:spcPct val="50000"/>
              </a:spcBef>
              <a:spcAft>
                <a:spcPct val="0"/>
              </a:spcAft>
              <a:buClr>
                <a:srgbClr val="708CA1"/>
              </a:buClr>
              <a:buFont typeface="Wingdings"/>
              <a:buChar char="§"/>
            </a:pPr>
            <a:r>
              <a:rPr lang="es-ES" sz="2000" b="0" i="0" dirty="0" smtClean="0">
                <a:solidFill>
                  <a:srgbClr val="000000"/>
                </a:solidFill>
                <a:latin typeface="Arial"/>
              </a:rPr>
              <a:t>Configurar un puerto de </a:t>
            </a:r>
            <a:r>
              <a:rPr lang="es-ES" sz="2000" b="0" i="0" dirty="0" err="1" smtClean="0">
                <a:solidFill>
                  <a:srgbClr val="000000"/>
                </a:solidFill>
                <a:latin typeface="Arial"/>
              </a:rPr>
              <a:t>switch</a:t>
            </a:r>
            <a:r>
              <a:rPr lang="es-ES" sz="2000" b="0" i="0" dirty="0" smtClean="0">
                <a:solidFill>
                  <a:srgbClr val="000000"/>
                </a:solidFill>
                <a:latin typeface="Arial"/>
              </a:rPr>
              <a:t> que se asignará a una VLAN según los requisitos.</a:t>
            </a:r>
          </a:p>
          <a:p>
            <a:pPr marL="236555" indent="-236555" algn="l" defTabSz="814365">
              <a:lnSpc>
                <a:spcPct val="95000"/>
              </a:lnSpc>
              <a:spcBef>
                <a:spcPct val="50000"/>
              </a:spcBef>
              <a:spcAft>
                <a:spcPct val="0"/>
              </a:spcAft>
              <a:buClr>
                <a:srgbClr val="708CA1"/>
              </a:buClr>
              <a:buFont typeface="Wingdings"/>
              <a:buChar char="§"/>
            </a:pPr>
            <a:r>
              <a:rPr lang="es-ES" sz="2000" b="0" i="0" dirty="0" smtClean="0">
                <a:solidFill>
                  <a:srgbClr val="000000"/>
                </a:solidFill>
                <a:latin typeface="Arial"/>
              </a:rPr>
              <a:t>Configurar un puerto de enlace troncal en un </a:t>
            </a:r>
            <a:r>
              <a:rPr lang="es-ES" sz="2000" b="0" i="0" dirty="0" err="1" smtClean="0">
                <a:solidFill>
                  <a:srgbClr val="000000"/>
                </a:solidFill>
                <a:latin typeface="Arial"/>
              </a:rPr>
              <a:t>switch</a:t>
            </a:r>
            <a:r>
              <a:rPr lang="es-ES" sz="2000" b="0" i="0" dirty="0" smtClean="0">
                <a:solidFill>
                  <a:srgbClr val="000000"/>
                </a:solidFill>
                <a:latin typeface="Arial"/>
              </a:rPr>
              <a:t> LAN.</a:t>
            </a:r>
          </a:p>
          <a:p>
            <a:pPr marL="236555" indent="-236555" algn="l" defTabSz="814365">
              <a:lnSpc>
                <a:spcPct val="95000"/>
              </a:lnSpc>
              <a:spcBef>
                <a:spcPct val="50000"/>
              </a:spcBef>
              <a:spcAft>
                <a:spcPct val="0"/>
              </a:spcAft>
              <a:buClr>
                <a:srgbClr val="708CA1"/>
              </a:buClr>
              <a:buFont typeface="Wingdings"/>
              <a:buChar char="§"/>
            </a:pPr>
            <a:r>
              <a:rPr lang="es-ES" sz="2000" b="0" i="0" dirty="0" smtClean="0">
                <a:solidFill>
                  <a:srgbClr val="000000"/>
                </a:solidFill>
                <a:latin typeface="Arial"/>
              </a:rPr>
              <a:t>Configurar el protocolo de enlace troncal dinámico (DTP).</a:t>
            </a:r>
          </a:p>
          <a:p>
            <a:pPr marL="236555" indent="-236555" algn="l" defTabSz="814365">
              <a:lnSpc>
                <a:spcPct val="95000"/>
              </a:lnSpc>
              <a:spcBef>
                <a:spcPct val="50000"/>
              </a:spcBef>
              <a:spcAft>
                <a:spcPct val="0"/>
              </a:spcAft>
              <a:buClr>
                <a:srgbClr val="708CA1"/>
              </a:buClr>
              <a:buFont typeface="Wingdings"/>
              <a:buChar char="§"/>
            </a:pPr>
            <a:r>
              <a:rPr lang="es-ES" sz="2000" b="0" i="0" dirty="0" smtClean="0">
                <a:solidFill>
                  <a:srgbClr val="000000"/>
                </a:solidFill>
                <a:latin typeface="Arial"/>
              </a:rPr>
              <a:t>Solucionar problemas de configuración de VLAN y de enlaces troncales en una red conmutada.</a:t>
            </a:r>
          </a:p>
          <a:p>
            <a:pPr marL="236555" indent="-236555" algn="l" defTabSz="814365">
              <a:lnSpc>
                <a:spcPct val="95000"/>
              </a:lnSpc>
              <a:spcBef>
                <a:spcPct val="50000"/>
              </a:spcBef>
              <a:spcAft>
                <a:spcPct val="0"/>
              </a:spcAft>
              <a:buClr>
                <a:srgbClr val="708CA1"/>
              </a:buClr>
              <a:buFont typeface="Wingdings"/>
              <a:buChar char="§"/>
            </a:pPr>
            <a:r>
              <a:rPr lang="es-ES" sz="2000" b="0" i="0" dirty="0" smtClean="0">
                <a:solidFill>
                  <a:srgbClr val="000000"/>
                </a:solidFill>
                <a:latin typeface="Arial"/>
              </a:rPr>
              <a:t>Configurar las características de seguridad para mitigar los ataques en un entorno segmentado por VLAN.</a:t>
            </a:r>
          </a:p>
          <a:p>
            <a:pPr marL="236555" indent="-236555" algn="l" defTabSz="814365">
              <a:lnSpc>
                <a:spcPct val="95000"/>
              </a:lnSpc>
              <a:spcBef>
                <a:spcPct val="50000"/>
              </a:spcBef>
              <a:spcAft>
                <a:spcPct val="0"/>
              </a:spcAft>
              <a:buClr>
                <a:srgbClr val="708CA1"/>
              </a:buClr>
              <a:buFont typeface="Wingdings"/>
              <a:buChar char="§"/>
            </a:pPr>
            <a:r>
              <a:rPr lang="es-ES" sz="2000" b="0" i="0" dirty="0" smtClean="0">
                <a:solidFill>
                  <a:srgbClr val="000000"/>
                </a:solidFill>
                <a:latin typeface="Arial"/>
              </a:rPr>
              <a:t>Explicar las prácticas recomendadas de seguridad para un entorno segmentado por VLAN.</a:t>
            </a:r>
            <a:endParaRPr lang="es-ES" sz="1600" dirty="0" smtClean="0"/>
          </a:p>
          <a:p>
            <a:pPr marL="236555" indent="-236555" algn="l" defTabSz="814365">
              <a:lnSpc>
                <a:spcPct val="95000"/>
              </a:lnSpc>
              <a:spcBef>
                <a:spcPct val="50000"/>
              </a:spcBef>
              <a:spcAft>
                <a:spcPct val="0"/>
              </a:spcAft>
              <a:buClr>
                <a:srgbClr val="708CA1"/>
              </a:buClr>
              <a:buFont typeface="Wingdings"/>
              <a:buChar char="§"/>
            </a:pPr>
            <a:endParaRPr lang="es-ES" sz="20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638853"/>
            <a:ext cx="8145462" cy="838200"/>
          </a:xfrm>
        </p:spPr>
        <p:txBody>
          <a:bodyPr/>
          <a:lstStyle/>
          <a:p>
            <a:pPr algn="l" defTabSz="814365">
              <a:spcBef>
                <a:spcPct val="0"/>
              </a:spcBef>
              <a:spcAft>
                <a:spcPct val="0"/>
              </a:spcAft>
              <a:buNone/>
            </a:pPr>
            <a:r>
              <a:rPr lang="es-ES" sz="1500" b="1" i="0" dirty="0" smtClean="0">
                <a:solidFill>
                  <a:srgbClr val="708CA1"/>
                </a:solidFill>
                <a:latin typeface="Arial"/>
                <a:ea typeface="ＭＳ Ｐゴシック"/>
              </a:rPr>
              <a:t>Asignación de VLAN</a:t>
            </a:r>
            <a:r>
              <a:rPr lang="es-ES" sz="1800" b="1" i="0" dirty="0" smtClean="0">
                <a:solidFill>
                  <a:srgbClr val="708CA1"/>
                </a:solidFill>
                <a:latin typeface="Arial"/>
                <a:ea typeface="ＭＳ Ｐゴシック"/>
              </a:rPr>
              <a:t/>
            </a:r>
            <a:br>
              <a:rPr lang="es-ES" sz="1800" b="1" i="0" dirty="0" smtClean="0">
                <a:solidFill>
                  <a:srgbClr val="708CA1"/>
                </a:solidFill>
                <a:latin typeface="Arial"/>
                <a:ea typeface="ＭＳ Ｐゴシック"/>
              </a:rPr>
            </a:br>
            <a:r>
              <a:rPr lang="es-ES" sz="2900" b="1" i="0" dirty="0" smtClean="0">
                <a:solidFill>
                  <a:srgbClr val="708CA1"/>
                </a:solidFill>
                <a:latin typeface="Arial"/>
                <a:ea typeface="ＭＳ Ｐゴシック"/>
              </a:rPr>
              <a:t>Verificación de la configuración de enlace troncal</a:t>
            </a:r>
            <a:endParaRPr lang="es-ES" sz="2900" dirty="0" smtClean="0">
              <a:ea typeface="ＭＳ Ｐゴシック" pitchFamily="34" charset="-128"/>
            </a:endParaRPr>
          </a:p>
        </p:txBody>
      </p:sp>
      <p:pic>
        <p:nvPicPr>
          <p:cNvPr id="6146" name="Picture 2"/>
          <p:cNvPicPr>
            <a:picLocks noChangeAspect="1" noChangeArrowheads="1"/>
          </p:cNvPicPr>
          <p:nvPr/>
        </p:nvPicPr>
        <p:blipFill>
          <a:blip r:embed="rId3"/>
          <a:stretch>
            <a:fillRect/>
          </a:stretch>
        </p:blipFill>
        <p:spPr bwMode="auto">
          <a:xfrm>
            <a:off x="1569363" y="1345798"/>
            <a:ext cx="5715000" cy="52726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6560388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rPr>
              <a:t>Protocolo de enlace troncal dinámico</a:t>
            </a:r>
            <a:br>
              <a:rPr lang="es-ES" sz="1800" b="1" i="0" smtClean="0">
                <a:solidFill>
                  <a:srgbClr val="708CA1"/>
                </a:solidFill>
                <a:latin typeface="Arial"/>
                <a:ea typeface="ＭＳ Ｐゴシック"/>
              </a:rPr>
            </a:br>
            <a:r>
              <a:rPr lang="es-ES" sz="2700" b="1" i="0" smtClean="0">
                <a:solidFill>
                  <a:srgbClr val="708CA1"/>
                </a:solidFill>
                <a:latin typeface="Arial"/>
                <a:ea typeface="ＭＳ Ｐゴシック"/>
              </a:rPr>
              <a:t>Introducción al protocolo DTP</a:t>
            </a:r>
            <a:endParaRPr lang="es-ES" sz="2700" smtClean="0">
              <a:ea typeface="ＭＳ Ｐゴシック" pitchFamily="34" charset="-128"/>
            </a:endParaRPr>
          </a:p>
        </p:txBody>
      </p:sp>
      <p:sp>
        <p:nvSpPr>
          <p:cNvPr id="2" name="Content Placeholder 1"/>
          <p:cNvSpPr>
            <a:spLocks noGrp="1"/>
          </p:cNvSpPr>
          <p:nvPr>
            <p:ph idx="1"/>
          </p:nvPr>
        </p:nvSpPr>
        <p:spPr>
          <a:xfrm>
            <a:off x="641124" y="1375911"/>
            <a:ext cx="7940675" cy="4734605"/>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000" b="0" i="0" dirty="0" smtClean="0">
                <a:solidFill>
                  <a:srgbClr val="000000"/>
                </a:solidFill>
                <a:latin typeface="Arial"/>
              </a:rPr>
              <a:t>Los puertos de switch se pueden configurar manualmente para formar enlaces troncales.</a:t>
            </a:r>
          </a:p>
          <a:p>
            <a:pPr marL="236555" indent="-236555" algn="l" defTabSz="814365">
              <a:lnSpc>
                <a:spcPct val="95000"/>
              </a:lnSpc>
              <a:spcBef>
                <a:spcPct val="50000"/>
              </a:spcBef>
              <a:spcAft>
                <a:spcPct val="0"/>
              </a:spcAft>
              <a:buClr>
                <a:srgbClr val="708CA1"/>
              </a:buClr>
              <a:buFont typeface="Wingdings"/>
              <a:buChar char="§"/>
            </a:pPr>
            <a:r>
              <a:rPr lang="es-ES" sz="2000" b="0" i="0" dirty="0" smtClean="0">
                <a:solidFill>
                  <a:srgbClr val="000000"/>
                </a:solidFill>
                <a:latin typeface="Arial"/>
              </a:rPr>
              <a:t>Los puertos de switch también se pueden configurar para negociar y para establecer un enlace troncal con un peer conectado.</a:t>
            </a:r>
          </a:p>
          <a:p>
            <a:pPr marL="236555" indent="-236555" algn="l" defTabSz="814365">
              <a:lnSpc>
                <a:spcPct val="95000"/>
              </a:lnSpc>
              <a:spcBef>
                <a:spcPct val="50000"/>
              </a:spcBef>
              <a:spcAft>
                <a:spcPct val="0"/>
              </a:spcAft>
              <a:buClr>
                <a:srgbClr val="708CA1"/>
              </a:buClr>
              <a:buFont typeface="Wingdings"/>
              <a:buChar char="§"/>
            </a:pPr>
            <a:r>
              <a:rPr lang="es-ES" sz="2000" b="0" i="0" dirty="0" smtClean="0">
                <a:solidFill>
                  <a:srgbClr val="000000"/>
                </a:solidFill>
                <a:latin typeface="Arial"/>
              </a:rPr>
              <a:t>El protocolo de enlace troncal dinámico (DTP) administra la negociación de enlaces troncales.</a:t>
            </a:r>
          </a:p>
          <a:p>
            <a:pPr marL="236555" indent="-236555" algn="l" defTabSz="814365">
              <a:lnSpc>
                <a:spcPct val="95000"/>
              </a:lnSpc>
              <a:spcBef>
                <a:spcPct val="50000"/>
              </a:spcBef>
              <a:spcAft>
                <a:spcPct val="0"/>
              </a:spcAft>
              <a:buClr>
                <a:srgbClr val="708CA1"/>
              </a:buClr>
              <a:buFont typeface="Wingdings"/>
              <a:buChar char="§"/>
            </a:pPr>
            <a:r>
              <a:rPr lang="es-ES" sz="2000" b="0" i="0" dirty="0" smtClean="0">
                <a:solidFill>
                  <a:srgbClr val="000000"/>
                </a:solidFill>
                <a:latin typeface="Arial"/>
              </a:rPr>
              <a:t>DTP es un protocolo exclusivo de Cisco que se habilita de manera predeterminada en los switches Cisco Catalyst 2960 y Catalyst 3560.</a:t>
            </a:r>
          </a:p>
          <a:p>
            <a:pPr marL="236555" indent="-236555" algn="l" defTabSz="814365">
              <a:lnSpc>
                <a:spcPct val="95000"/>
              </a:lnSpc>
              <a:spcBef>
                <a:spcPct val="50000"/>
              </a:spcBef>
              <a:spcAft>
                <a:spcPct val="0"/>
              </a:spcAft>
              <a:buClr>
                <a:srgbClr val="708CA1"/>
              </a:buClr>
              <a:buFont typeface="Wingdings"/>
              <a:buChar char="§"/>
            </a:pPr>
            <a:r>
              <a:rPr lang="es-ES" sz="2000" b="0" i="0" dirty="0" smtClean="0">
                <a:solidFill>
                  <a:srgbClr val="000000"/>
                </a:solidFill>
                <a:latin typeface="Arial"/>
              </a:rPr>
              <a:t>DTP administra la negociación del enlace troncal si el puerto en el switch vecino se configura en un modo de enlace troncal que admite DTP.</a:t>
            </a:r>
          </a:p>
          <a:p>
            <a:pPr marL="236555" indent="-236555" algn="l" defTabSz="814365">
              <a:lnSpc>
                <a:spcPct val="95000"/>
              </a:lnSpc>
              <a:spcBef>
                <a:spcPct val="50000"/>
              </a:spcBef>
              <a:spcAft>
                <a:spcPct val="0"/>
              </a:spcAft>
              <a:buClr>
                <a:srgbClr val="708CA1"/>
              </a:buClr>
              <a:buFont typeface="Wingdings"/>
              <a:buChar char="§"/>
            </a:pPr>
            <a:r>
              <a:rPr lang="es-ES" sz="2000" b="0" i="0" dirty="0" smtClean="0">
                <a:solidFill>
                  <a:srgbClr val="000000"/>
                </a:solidFill>
                <a:latin typeface="Arial"/>
              </a:rPr>
              <a:t>La configuración predeterminada de DTP para los switches Cisco Catalyst 2960 y 3560 es dynamic auto (dinámico automático).</a:t>
            </a:r>
            <a:endParaRPr lang="es-ES" sz="2000" dirty="0" smtClean="0"/>
          </a:p>
        </p:txBody>
      </p:sp>
    </p:spTree>
    <p:extLst>
      <p:ext uri="{BB962C8B-B14F-4D97-AF65-F5344CB8AC3E}">
        <p14:creationId xmlns:p14="http://schemas.microsoft.com/office/powerpoint/2010/main" xmlns="" val="34608356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srcRect t="5649" b="8113"/>
          <a:stretch>
            <a:fillRect/>
          </a:stretch>
        </p:blipFill>
        <p:spPr bwMode="auto">
          <a:xfrm>
            <a:off x="868572" y="3886200"/>
            <a:ext cx="7094327" cy="26504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rPr>
              <a:t>Protocolo de enlace troncal dinámico</a:t>
            </a:r>
            <a:br>
              <a:rPr lang="es-ES" sz="1800" b="1" i="0" smtClean="0">
                <a:solidFill>
                  <a:srgbClr val="708CA1"/>
                </a:solidFill>
                <a:latin typeface="Arial"/>
                <a:ea typeface="ＭＳ Ｐゴシック"/>
              </a:rPr>
            </a:br>
            <a:r>
              <a:rPr lang="es-ES" sz="2700" b="1" i="0" smtClean="0">
                <a:solidFill>
                  <a:srgbClr val="708CA1"/>
                </a:solidFill>
                <a:latin typeface="Arial"/>
                <a:ea typeface="ＭＳ Ｐゴシック"/>
              </a:rPr>
              <a:t>Modos de interfaz negociados</a:t>
            </a:r>
            <a:endParaRPr lang="es-ES" sz="2700" smtClean="0">
              <a:ea typeface="ＭＳ Ｐゴシック" pitchFamily="34" charset="-128"/>
            </a:endParaRPr>
          </a:p>
        </p:txBody>
      </p:sp>
      <p:sp>
        <p:nvSpPr>
          <p:cNvPr id="2" name="Content Placeholder 1"/>
          <p:cNvSpPr>
            <a:spLocks noGrp="1"/>
          </p:cNvSpPr>
          <p:nvPr>
            <p:ph idx="1"/>
          </p:nvPr>
        </p:nvSpPr>
        <p:spPr>
          <a:xfrm>
            <a:off x="641124" y="1375911"/>
            <a:ext cx="8299676" cy="2484889"/>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400" b="0" i="0" dirty="0" smtClean="0">
                <a:solidFill>
                  <a:srgbClr val="000000"/>
                </a:solidFill>
                <a:latin typeface="Arial"/>
              </a:rPr>
              <a:t>Los switches Cisco Catalyst 2960 y 3560 son compatibles con los siguientes modos de enlace troncal:</a:t>
            </a:r>
          </a:p>
          <a:p>
            <a:pPr marL="574700" lvl="1" indent="-117500" algn="l" defTabSz="814365">
              <a:spcBef>
                <a:spcPct val="35000"/>
              </a:spcBef>
              <a:spcAft>
                <a:spcPct val="0"/>
              </a:spcAft>
              <a:buClr>
                <a:srgbClr val="708CA1"/>
              </a:buClr>
              <a:buFont typeface="Arial"/>
              <a:buChar char="•"/>
            </a:pPr>
            <a:r>
              <a:rPr lang="es-ES" sz="2000" b="0" i="0" dirty="0" smtClean="0">
                <a:solidFill>
                  <a:srgbClr val="000000"/>
                </a:solidFill>
                <a:latin typeface="Arial"/>
                <a:ea typeface="+mn-ea"/>
                <a:cs typeface="+mn-cs"/>
              </a:rPr>
              <a:t>switchport mode dynamic auto</a:t>
            </a:r>
          </a:p>
          <a:p>
            <a:pPr marL="574700" lvl="1" indent="-117500" algn="l" defTabSz="814365">
              <a:spcBef>
                <a:spcPct val="35000"/>
              </a:spcBef>
              <a:spcAft>
                <a:spcPct val="0"/>
              </a:spcAft>
              <a:buClr>
                <a:srgbClr val="708CA1"/>
              </a:buClr>
              <a:buFont typeface="Arial"/>
              <a:buChar char="•"/>
            </a:pPr>
            <a:r>
              <a:rPr lang="es-ES" sz="2000" b="0" i="0" dirty="0" smtClean="0">
                <a:solidFill>
                  <a:srgbClr val="000000"/>
                </a:solidFill>
                <a:latin typeface="Arial"/>
                <a:ea typeface="+mn-ea"/>
                <a:cs typeface="+mn-cs"/>
              </a:rPr>
              <a:t>switchport mode dynamic desirable</a:t>
            </a:r>
            <a:endParaRPr lang="es-ES" dirty="0" smtClean="0"/>
          </a:p>
          <a:p>
            <a:pPr marL="574700" lvl="1" indent="-117500" algn="l" defTabSz="814365">
              <a:spcBef>
                <a:spcPct val="35000"/>
              </a:spcBef>
              <a:spcAft>
                <a:spcPct val="0"/>
              </a:spcAft>
              <a:buClr>
                <a:srgbClr val="708CA1"/>
              </a:buClr>
              <a:buFont typeface="Arial"/>
              <a:buChar char="•"/>
            </a:pPr>
            <a:r>
              <a:rPr lang="es-ES" sz="2000" b="0" i="0" dirty="0" smtClean="0">
                <a:solidFill>
                  <a:srgbClr val="000000"/>
                </a:solidFill>
                <a:latin typeface="Arial"/>
                <a:ea typeface="+mn-ea"/>
                <a:cs typeface="+mn-cs"/>
              </a:rPr>
              <a:t>switchport mode trunk</a:t>
            </a:r>
            <a:endParaRPr lang="es-ES" dirty="0" smtClean="0"/>
          </a:p>
          <a:p>
            <a:pPr marL="574700" lvl="1" indent="-117500" algn="l" defTabSz="814365">
              <a:spcBef>
                <a:spcPct val="35000"/>
              </a:spcBef>
              <a:spcAft>
                <a:spcPct val="0"/>
              </a:spcAft>
              <a:buClr>
                <a:srgbClr val="708CA1"/>
              </a:buClr>
              <a:buFont typeface="Arial"/>
              <a:buChar char="•"/>
            </a:pPr>
            <a:r>
              <a:rPr lang="es-ES" sz="2000" b="0" i="0" dirty="0" smtClean="0">
                <a:solidFill>
                  <a:srgbClr val="000000"/>
                </a:solidFill>
                <a:latin typeface="Arial"/>
                <a:ea typeface="+mn-ea"/>
                <a:cs typeface="+mn-cs"/>
              </a:rPr>
              <a:t>switchport nonegotiate</a:t>
            </a:r>
            <a:endParaRPr lang="es-ES" dirty="0"/>
          </a:p>
        </p:txBody>
      </p:sp>
    </p:spTree>
    <p:extLst>
      <p:ext uri="{BB962C8B-B14F-4D97-AF65-F5344CB8AC3E}">
        <p14:creationId xmlns:p14="http://schemas.microsoft.com/office/powerpoint/2010/main" xmlns="" val="28544757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srcRect b="6392"/>
          <a:stretch>
            <a:fillRect/>
          </a:stretch>
        </p:blipFill>
        <p:spPr bwMode="auto">
          <a:xfrm>
            <a:off x="2672185" y="4224517"/>
            <a:ext cx="3799631" cy="24048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rPr>
              <a:t>Resolución de problemas de VLAN y enlaces troncales</a:t>
            </a:r>
            <a:br>
              <a:rPr lang="es-ES" sz="1800" b="1" i="0" smtClean="0">
                <a:solidFill>
                  <a:srgbClr val="708CA1"/>
                </a:solidFill>
                <a:latin typeface="Arial"/>
                <a:ea typeface="ＭＳ Ｐゴシック"/>
              </a:rPr>
            </a:br>
            <a:r>
              <a:rPr lang="es-ES" sz="2700" b="1" i="0" smtClean="0">
                <a:solidFill>
                  <a:srgbClr val="708CA1"/>
                </a:solidFill>
                <a:latin typeface="Arial"/>
                <a:ea typeface="ＭＳ Ｐゴシック"/>
              </a:rPr>
              <a:t>Problemas de direccionamiento de VLAN</a:t>
            </a:r>
            <a:endParaRPr lang="es-ES" sz="2700" smtClean="0">
              <a:ea typeface="ＭＳ Ｐゴシック" pitchFamily="34" charset="-128"/>
            </a:endParaRPr>
          </a:p>
        </p:txBody>
      </p:sp>
      <p:sp>
        <p:nvSpPr>
          <p:cNvPr id="2" name="Content Placeholder 1"/>
          <p:cNvSpPr>
            <a:spLocks noGrp="1"/>
          </p:cNvSpPr>
          <p:nvPr>
            <p:ph idx="1"/>
          </p:nvPr>
        </p:nvSpPr>
        <p:spPr>
          <a:xfrm>
            <a:off x="641124" y="1375911"/>
            <a:ext cx="7940675" cy="2484889"/>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300" b="0" i="0" dirty="0" smtClean="0">
                <a:solidFill>
                  <a:srgbClr val="000000"/>
                </a:solidFill>
                <a:latin typeface="Arial"/>
              </a:rPr>
              <a:t>Es una práctica común asociar una VLAN a una red IP.</a:t>
            </a:r>
          </a:p>
          <a:p>
            <a:pPr marL="236555" indent="-236555" algn="l" defTabSz="814365">
              <a:lnSpc>
                <a:spcPct val="95000"/>
              </a:lnSpc>
              <a:spcBef>
                <a:spcPct val="50000"/>
              </a:spcBef>
              <a:spcAft>
                <a:spcPct val="0"/>
              </a:spcAft>
              <a:buClr>
                <a:srgbClr val="708CA1"/>
              </a:buClr>
              <a:buFont typeface="Wingdings"/>
              <a:buChar char="§"/>
            </a:pPr>
            <a:r>
              <a:rPr lang="es-ES" sz="2300" b="0" i="0" dirty="0" smtClean="0">
                <a:solidFill>
                  <a:srgbClr val="000000"/>
                </a:solidFill>
                <a:latin typeface="Arial"/>
              </a:rPr>
              <a:t>Dado que las diferentes redes IP solo se comunican mediante un router, todos los dispositivos dentro de una VLAN deben formar parte de la misma red IP para poder comunicarse.</a:t>
            </a:r>
          </a:p>
          <a:p>
            <a:pPr marL="236555" indent="-236555" algn="l" defTabSz="814365">
              <a:lnSpc>
                <a:spcPct val="95000"/>
              </a:lnSpc>
              <a:spcBef>
                <a:spcPct val="50000"/>
              </a:spcBef>
              <a:spcAft>
                <a:spcPct val="0"/>
              </a:spcAft>
              <a:buClr>
                <a:srgbClr val="708CA1"/>
              </a:buClr>
              <a:buFont typeface="Wingdings"/>
              <a:buChar char="§"/>
            </a:pPr>
            <a:r>
              <a:rPr lang="es-ES" sz="2300" b="0" i="0" dirty="0" smtClean="0">
                <a:solidFill>
                  <a:srgbClr val="000000"/>
                </a:solidFill>
                <a:latin typeface="Arial"/>
              </a:rPr>
              <a:t>En la siguiente imagen, se muestra que la PC1 no puede comunicarse con el servidor, porque tiene configurada una dirección IP incorrecta.</a:t>
            </a:r>
          </a:p>
          <a:p>
            <a:pPr marL="236555" indent="-236555" algn="l" defTabSz="814365">
              <a:lnSpc>
                <a:spcPct val="95000"/>
              </a:lnSpc>
              <a:spcBef>
                <a:spcPct val="50000"/>
              </a:spcBef>
              <a:spcAft>
                <a:spcPct val="0"/>
              </a:spcAft>
              <a:buClr>
                <a:srgbClr val="708CA1"/>
              </a:buClr>
              <a:buFont typeface="Wingdings"/>
              <a:buChar char="§"/>
            </a:pPr>
            <a:endParaRPr lang="es-ES" sz="2300" dirty="0" smtClean="0"/>
          </a:p>
        </p:txBody>
      </p:sp>
    </p:spTree>
    <p:extLst>
      <p:ext uri="{BB962C8B-B14F-4D97-AF65-F5344CB8AC3E}">
        <p14:creationId xmlns:p14="http://schemas.microsoft.com/office/powerpoint/2010/main" xmlns="" val="20597246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stretch>
            <a:fillRect/>
          </a:stretch>
        </p:blipFill>
        <p:spPr bwMode="auto">
          <a:xfrm>
            <a:off x="1313550" y="2358101"/>
            <a:ext cx="6400800" cy="42318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rPr>
              <a:t>Resolución de problemas de VLAN y enlaces troncales</a:t>
            </a:r>
            <a:br>
              <a:rPr lang="es-ES" sz="1800" b="1" i="0" smtClean="0">
                <a:solidFill>
                  <a:srgbClr val="708CA1"/>
                </a:solidFill>
                <a:latin typeface="Arial"/>
                <a:ea typeface="ＭＳ Ｐゴシック"/>
              </a:rPr>
            </a:br>
            <a:r>
              <a:rPr lang="es-ES" sz="2700" b="1" i="0" smtClean="0">
                <a:solidFill>
                  <a:srgbClr val="708CA1"/>
                </a:solidFill>
                <a:latin typeface="Arial"/>
                <a:ea typeface="ＭＳ Ｐゴシック"/>
              </a:rPr>
              <a:t>VLAN faltantes</a:t>
            </a:r>
            <a:endParaRPr lang="es-ES" sz="2700" smtClean="0">
              <a:ea typeface="ＭＳ Ｐゴシック" pitchFamily="34" charset="-128"/>
            </a:endParaRPr>
          </a:p>
        </p:txBody>
      </p:sp>
      <p:sp>
        <p:nvSpPr>
          <p:cNvPr id="2" name="Content Placeholder 1"/>
          <p:cNvSpPr>
            <a:spLocks noGrp="1"/>
          </p:cNvSpPr>
          <p:nvPr>
            <p:ph idx="1"/>
          </p:nvPr>
        </p:nvSpPr>
        <p:spPr>
          <a:xfrm>
            <a:off x="641124" y="1375911"/>
            <a:ext cx="7940675" cy="2484889"/>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300" b="0" i="0" dirty="0" smtClean="0">
                <a:solidFill>
                  <a:srgbClr val="000000"/>
                </a:solidFill>
                <a:latin typeface="Arial"/>
                <a:ea typeface="+mn-ea"/>
                <a:cs typeface="+mn-cs"/>
              </a:rPr>
              <a:t>Si se resolvieron todas las incompatibilidades de las direcciones IP pero el dispositivo aún no puede conectarse, revise si la VLAN existe en el switch.</a:t>
            </a:r>
            <a:endParaRPr lang="es-ES" sz="2300" b="0" i="0" dirty="0">
              <a:solidFill>
                <a:srgbClr val="000000"/>
              </a:solidFill>
              <a:latin typeface="Arial"/>
              <a:ea typeface="+mn-ea"/>
              <a:cs typeface="+mn-cs"/>
            </a:endParaRPr>
          </a:p>
        </p:txBody>
      </p:sp>
    </p:spTree>
    <p:extLst>
      <p:ext uri="{BB962C8B-B14F-4D97-AF65-F5344CB8AC3E}">
        <p14:creationId xmlns:p14="http://schemas.microsoft.com/office/powerpoint/2010/main" xmlns="" val="25073522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80797"/>
            <a:ext cx="8145462" cy="838200"/>
          </a:xfrm>
        </p:spPr>
        <p:txBody>
          <a:bodyPr/>
          <a:lstStyle/>
          <a:p>
            <a:pPr algn="l" defTabSz="814365">
              <a:spcBef>
                <a:spcPct val="0"/>
              </a:spcBef>
              <a:spcAft>
                <a:spcPct val="0"/>
              </a:spcAft>
              <a:buNone/>
            </a:pPr>
            <a:r>
              <a:rPr lang="es-ES" sz="1500" b="1" i="0" dirty="0" smtClean="0">
                <a:solidFill>
                  <a:srgbClr val="708CA1"/>
                </a:solidFill>
                <a:latin typeface="Arial"/>
                <a:ea typeface="ＭＳ Ｐゴシック"/>
              </a:rPr>
              <a:t>Resolución de problemas de VLAN y enlaces troncales</a:t>
            </a:r>
            <a:r>
              <a:rPr lang="es-ES" sz="1800" b="1" i="0" dirty="0" smtClean="0">
                <a:solidFill>
                  <a:srgbClr val="708CA1"/>
                </a:solidFill>
                <a:latin typeface="Arial"/>
                <a:ea typeface="ＭＳ Ｐゴシック"/>
              </a:rPr>
              <a:t/>
            </a:r>
            <a:br>
              <a:rPr lang="es-ES" sz="1800" b="1" i="0" dirty="0" smtClean="0">
                <a:solidFill>
                  <a:srgbClr val="708CA1"/>
                </a:solidFill>
                <a:latin typeface="Arial"/>
                <a:ea typeface="ＭＳ Ｐゴシック"/>
              </a:rPr>
            </a:br>
            <a:r>
              <a:rPr lang="es-ES" sz="2500" b="1" i="0" dirty="0" smtClean="0">
                <a:solidFill>
                  <a:srgbClr val="708CA1"/>
                </a:solidFill>
                <a:latin typeface="Arial"/>
                <a:ea typeface="ＭＳ Ｐゴシック"/>
              </a:rPr>
              <a:t>Introducción a la resolución de problemas de enlaces troncales</a:t>
            </a:r>
            <a:endParaRPr lang="es-ES" sz="2500" dirty="0" smtClean="0">
              <a:ea typeface="ＭＳ Ｐゴシック" pitchFamily="34" charset="-128"/>
            </a:endParaRPr>
          </a:p>
        </p:txBody>
      </p:sp>
      <p:pic>
        <p:nvPicPr>
          <p:cNvPr id="10243" name="Picture 3"/>
          <p:cNvPicPr>
            <a:picLocks noChangeAspect="1" noChangeArrowheads="1"/>
          </p:cNvPicPr>
          <p:nvPr/>
        </p:nvPicPr>
        <p:blipFill>
          <a:blip r:embed="rId3"/>
          <a:srcRect t="5191" r="491" b="5619"/>
          <a:stretch>
            <a:fillRect/>
          </a:stretch>
        </p:blipFill>
        <p:spPr bwMode="auto">
          <a:xfrm>
            <a:off x="583133" y="1714500"/>
            <a:ext cx="7722667" cy="47420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6040896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rPr>
              <a:t>Resolución de problemas de VLAN y enlaces troncales</a:t>
            </a:r>
            <a:br>
              <a:rPr lang="es-ES" sz="1800" b="1" i="0" smtClean="0">
                <a:solidFill>
                  <a:srgbClr val="708CA1"/>
                </a:solidFill>
                <a:latin typeface="Arial"/>
                <a:ea typeface="ＭＳ Ｐゴシック"/>
              </a:rPr>
            </a:br>
            <a:r>
              <a:rPr lang="es-ES" sz="2700" b="1" i="0" smtClean="0">
                <a:solidFill>
                  <a:srgbClr val="708CA1"/>
                </a:solidFill>
                <a:latin typeface="Arial"/>
                <a:ea typeface="ＭＳ Ｐゴシック"/>
              </a:rPr>
              <a:t>Problemas comunes con enlaces troncales</a:t>
            </a:r>
            <a:endParaRPr lang="es-ES" sz="2700" smtClean="0">
              <a:ea typeface="ＭＳ Ｐゴシック" pitchFamily="34" charset="-128"/>
            </a:endParaRPr>
          </a:p>
        </p:txBody>
      </p:sp>
      <p:sp>
        <p:nvSpPr>
          <p:cNvPr id="2" name="Content Placeholder 1"/>
          <p:cNvSpPr>
            <a:spLocks noGrp="1"/>
          </p:cNvSpPr>
          <p:nvPr>
            <p:ph idx="1"/>
          </p:nvPr>
        </p:nvSpPr>
        <p:spPr>
          <a:xfrm>
            <a:off x="641124" y="1375911"/>
            <a:ext cx="7940675" cy="4396239"/>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400" b="0" i="0" dirty="0" smtClean="0">
                <a:solidFill>
                  <a:srgbClr val="000000"/>
                </a:solidFill>
                <a:latin typeface="Arial"/>
              </a:rPr>
              <a:t>En general, los problemas de enlaces troncales se deben a una configuración incorrecta. </a:t>
            </a:r>
            <a:endParaRPr lang="es-ES" dirty="0" smtClean="0"/>
          </a:p>
          <a:p>
            <a:pPr marL="236555" indent="-236555" algn="l" defTabSz="814365">
              <a:lnSpc>
                <a:spcPct val="95000"/>
              </a:lnSpc>
              <a:spcBef>
                <a:spcPct val="50000"/>
              </a:spcBef>
              <a:spcAft>
                <a:spcPct val="0"/>
              </a:spcAft>
              <a:buClr>
                <a:srgbClr val="708CA1"/>
              </a:buClr>
              <a:buFont typeface="Wingdings"/>
              <a:buChar char="§"/>
            </a:pPr>
            <a:r>
              <a:rPr lang="es-ES" sz="2400" b="0" i="0" dirty="0" smtClean="0">
                <a:solidFill>
                  <a:srgbClr val="000000"/>
                </a:solidFill>
                <a:latin typeface="Arial"/>
              </a:rPr>
              <a:t>Los tipos más comunes de errores de configuración de enlaces troncales son los siguientes:</a:t>
            </a:r>
            <a:endParaRPr lang="es-ES" dirty="0" smtClean="0"/>
          </a:p>
          <a:p>
            <a:pPr marL="914400" lvl="1" indent="-457200" algn="l" defTabSz="814365">
              <a:spcBef>
                <a:spcPct val="35000"/>
              </a:spcBef>
              <a:spcAft>
                <a:spcPct val="0"/>
              </a:spcAft>
              <a:buClr>
                <a:srgbClr val="708CA1"/>
              </a:buClr>
              <a:buFont typeface="Arial"/>
              <a:buAutoNum type="arabicPeriod"/>
            </a:pPr>
            <a:r>
              <a:rPr lang="es-ES" sz="2000" b="0" i="0" dirty="0" smtClean="0">
                <a:solidFill>
                  <a:srgbClr val="000000"/>
                </a:solidFill>
                <a:latin typeface="Arial"/>
                <a:ea typeface="+mn-ea"/>
                <a:cs typeface="+mn-cs"/>
              </a:rPr>
              <a:t>Falta de concordancia de la VLAN nativa</a:t>
            </a:r>
          </a:p>
          <a:p>
            <a:pPr marL="914400" lvl="1" indent="-457200" algn="l" defTabSz="814365">
              <a:spcBef>
                <a:spcPct val="35000"/>
              </a:spcBef>
              <a:spcAft>
                <a:spcPct val="0"/>
              </a:spcAft>
              <a:buClr>
                <a:srgbClr val="708CA1"/>
              </a:buClr>
              <a:buFont typeface="Arial"/>
              <a:buAutoNum type="arabicPeriod"/>
            </a:pPr>
            <a:r>
              <a:rPr lang="es-ES" sz="2000" b="0" i="0" dirty="0" smtClean="0">
                <a:solidFill>
                  <a:srgbClr val="000000"/>
                </a:solidFill>
                <a:latin typeface="Arial"/>
                <a:ea typeface="+mn-ea"/>
                <a:cs typeface="+mn-cs"/>
              </a:rPr>
              <a:t>Falta de concordancia del modo de enlace troncal </a:t>
            </a:r>
          </a:p>
          <a:p>
            <a:pPr marL="914400" lvl="1" indent="-457200" algn="l" defTabSz="814365">
              <a:spcBef>
                <a:spcPct val="35000"/>
              </a:spcBef>
              <a:spcAft>
                <a:spcPct val="0"/>
              </a:spcAft>
              <a:buClr>
                <a:srgbClr val="708CA1"/>
              </a:buClr>
              <a:buFont typeface="Arial"/>
              <a:buAutoNum type="arabicPeriod"/>
            </a:pPr>
            <a:r>
              <a:rPr lang="es-ES" sz="2000" b="0" i="0" dirty="0" smtClean="0">
                <a:solidFill>
                  <a:srgbClr val="000000"/>
                </a:solidFill>
                <a:latin typeface="Arial"/>
                <a:ea typeface="+mn-ea"/>
                <a:cs typeface="+mn-cs"/>
              </a:rPr>
              <a:t>VLAN permitidas en enlaces troncales</a:t>
            </a:r>
            <a:endParaRPr lang="es-ES" dirty="0" smtClean="0"/>
          </a:p>
          <a:p>
            <a:pPr marL="461955" indent="-342900" algn="l" defTabSz="814365">
              <a:spcBef>
                <a:spcPct val="50000"/>
              </a:spcBef>
              <a:spcAft>
                <a:spcPct val="0"/>
              </a:spcAft>
              <a:buClr>
                <a:srgbClr val="708CA1"/>
              </a:buClr>
              <a:buFont typeface="Wingdings"/>
              <a:buChar char="§"/>
            </a:pPr>
            <a:r>
              <a:rPr lang="es-ES" sz="2400" b="0" i="0" dirty="0" smtClean="0">
                <a:solidFill>
                  <a:srgbClr val="000000"/>
                </a:solidFill>
                <a:latin typeface="Arial"/>
              </a:rPr>
              <a:t>Si se detecta un problema de enlace troncal, se recomienda, según las pautas de prácticas recomendadas, resolver los problemas en el orden anterior.</a:t>
            </a:r>
            <a:endParaRPr lang="es-ES" sz="2400" b="0" i="0" dirty="0">
              <a:solidFill>
                <a:srgbClr val="000000"/>
              </a:solidFill>
              <a:latin typeface="Arial"/>
            </a:endParaRPr>
          </a:p>
        </p:txBody>
      </p:sp>
    </p:spTree>
    <p:extLst>
      <p:ext uri="{BB962C8B-B14F-4D97-AF65-F5344CB8AC3E}">
        <p14:creationId xmlns:p14="http://schemas.microsoft.com/office/powerpoint/2010/main" xmlns="" val="2203433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rPr>
              <a:t>Resolución de problemas de VLAN y enlaces troncales</a:t>
            </a:r>
            <a:br>
              <a:rPr lang="es-ES" sz="1800" b="1" i="0" smtClean="0">
                <a:solidFill>
                  <a:srgbClr val="708CA1"/>
                </a:solidFill>
                <a:latin typeface="Arial"/>
                <a:ea typeface="ＭＳ Ｐゴシック"/>
              </a:rPr>
            </a:br>
            <a:r>
              <a:rPr lang="es-ES" sz="2700" b="1" i="0" smtClean="0">
                <a:solidFill>
                  <a:srgbClr val="708CA1"/>
                </a:solidFill>
                <a:latin typeface="Arial"/>
                <a:ea typeface="ＭＳ Ｐゴシック"/>
              </a:rPr>
              <a:t>Incompatibilidades del modo de enlace troncal</a:t>
            </a:r>
            <a:endParaRPr lang="es-ES" sz="2700" smtClean="0">
              <a:ea typeface="ＭＳ Ｐゴシック" pitchFamily="34" charset="-128"/>
            </a:endParaRPr>
          </a:p>
        </p:txBody>
      </p:sp>
      <p:sp>
        <p:nvSpPr>
          <p:cNvPr id="2" name="Content Placeholder 1"/>
          <p:cNvSpPr>
            <a:spLocks noGrp="1"/>
          </p:cNvSpPr>
          <p:nvPr>
            <p:ph idx="1"/>
          </p:nvPr>
        </p:nvSpPr>
        <p:spPr>
          <a:xfrm>
            <a:off x="641124" y="1375911"/>
            <a:ext cx="8241619" cy="2804203"/>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100" b="0" i="0" dirty="0" smtClean="0">
                <a:solidFill>
                  <a:srgbClr val="000000"/>
                </a:solidFill>
                <a:latin typeface="Arial"/>
              </a:rPr>
              <a:t>Cuando un puerto en un enlace troncal se configura con un modo de enlace troncal que no es compatible con el puerto de enlace troncal vecino, no se puede formar un enlace troncal entre los dos switches.</a:t>
            </a:r>
          </a:p>
          <a:p>
            <a:pPr marL="236555" indent="-236555" algn="l" defTabSz="814365">
              <a:lnSpc>
                <a:spcPct val="95000"/>
              </a:lnSpc>
              <a:spcBef>
                <a:spcPct val="50000"/>
              </a:spcBef>
              <a:spcAft>
                <a:spcPct val="0"/>
              </a:spcAft>
              <a:buClr>
                <a:srgbClr val="708CA1"/>
              </a:buClr>
              <a:buFont typeface="Wingdings"/>
              <a:buChar char="§"/>
            </a:pPr>
            <a:r>
              <a:rPr lang="es-ES" sz="2100" b="0" i="0" dirty="0" smtClean="0">
                <a:solidFill>
                  <a:srgbClr val="000000"/>
                </a:solidFill>
                <a:latin typeface="Arial"/>
              </a:rPr>
              <a:t>Verifique el estado de los puertos enlace troncal de los switches con el comando</a:t>
            </a:r>
            <a:r>
              <a:rPr lang="es-ES" sz="2100" b="1" i="0" dirty="0" smtClean="0">
                <a:solidFill>
                  <a:srgbClr val="000000"/>
                </a:solidFill>
                <a:latin typeface="Arial"/>
              </a:rPr>
              <a:t> show interfaces trunk</a:t>
            </a:r>
            <a:r>
              <a:rPr lang="es-ES" sz="2100" b="0" i="0" dirty="0" smtClean="0">
                <a:solidFill>
                  <a:srgbClr val="000000"/>
                </a:solidFill>
                <a:latin typeface="Arial"/>
              </a:rPr>
              <a:t>.</a:t>
            </a:r>
          </a:p>
          <a:p>
            <a:pPr marL="236555" indent="-236555" algn="l" defTabSz="814365">
              <a:lnSpc>
                <a:spcPct val="95000"/>
              </a:lnSpc>
              <a:spcBef>
                <a:spcPct val="50000"/>
              </a:spcBef>
              <a:spcAft>
                <a:spcPct val="0"/>
              </a:spcAft>
              <a:buClr>
                <a:srgbClr val="708CA1"/>
              </a:buClr>
              <a:buFont typeface="Wingdings"/>
              <a:buChar char="§"/>
            </a:pPr>
            <a:r>
              <a:rPr lang="es-ES" sz="2100" b="0" i="0" dirty="0" smtClean="0">
                <a:solidFill>
                  <a:srgbClr val="000000"/>
                </a:solidFill>
                <a:latin typeface="Arial"/>
              </a:rPr>
              <a:t>Para resolver el problema, configure las interfaces en los modos de enlace troncal apropiados.</a:t>
            </a:r>
          </a:p>
          <a:p>
            <a:pPr marL="236555" indent="-236555" algn="l" defTabSz="814365">
              <a:lnSpc>
                <a:spcPct val="95000"/>
              </a:lnSpc>
              <a:spcBef>
                <a:spcPct val="50000"/>
              </a:spcBef>
              <a:spcAft>
                <a:spcPct val="0"/>
              </a:spcAft>
              <a:buClr>
                <a:srgbClr val="708CA1"/>
              </a:buClr>
              <a:buFont typeface="Wingdings"/>
              <a:buChar char="§"/>
            </a:pPr>
            <a:endParaRPr lang="es-ES" sz="2100" dirty="0" smtClean="0"/>
          </a:p>
        </p:txBody>
      </p:sp>
      <p:pic>
        <p:nvPicPr>
          <p:cNvPr id="4" name="Picture 3"/>
          <p:cNvPicPr>
            <a:picLocks noChangeAspect="1" noChangeArrowheads="1"/>
          </p:cNvPicPr>
          <p:nvPr/>
        </p:nvPicPr>
        <p:blipFill>
          <a:blip r:embed="rId3"/>
          <a:srcRect t="8367" b="9420"/>
          <a:stretch>
            <a:fillRect/>
          </a:stretch>
        </p:blipFill>
        <p:spPr bwMode="auto">
          <a:xfrm>
            <a:off x="1310887" y="4210050"/>
            <a:ext cx="6404363" cy="228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8580227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rPr>
              <a:t>Resolución de problemas de VLAN y enlaces troncales</a:t>
            </a:r>
            <a:br>
              <a:rPr lang="es-ES" sz="1800" b="1" i="0" smtClean="0">
                <a:solidFill>
                  <a:srgbClr val="708CA1"/>
                </a:solidFill>
                <a:latin typeface="Arial"/>
                <a:ea typeface="ＭＳ Ｐゴシック"/>
              </a:rPr>
            </a:br>
            <a:r>
              <a:rPr lang="es-ES" sz="2700" b="1" i="0" smtClean="0">
                <a:solidFill>
                  <a:srgbClr val="708CA1"/>
                </a:solidFill>
                <a:latin typeface="Arial"/>
                <a:ea typeface="ＭＳ Ｐゴシック"/>
              </a:rPr>
              <a:t>Lista de VLAN incorrectas</a:t>
            </a:r>
            <a:endParaRPr lang="es-ES" sz="2700" smtClean="0">
              <a:ea typeface="ＭＳ Ｐゴシック" pitchFamily="34" charset="-128"/>
            </a:endParaRPr>
          </a:p>
        </p:txBody>
      </p:sp>
      <p:sp>
        <p:nvSpPr>
          <p:cNvPr id="2" name="Content Placeholder 1"/>
          <p:cNvSpPr>
            <a:spLocks noGrp="1"/>
          </p:cNvSpPr>
          <p:nvPr>
            <p:ph idx="1"/>
          </p:nvPr>
        </p:nvSpPr>
        <p:spPr>
          <a:xfrm>
            <a:off x="641124" y="1375911"/>
            <a:ext cx="7940675" cy="2804203"/>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Se deben permitir las VLAN en el enlace troncal para que se puedan transmitir las tramas a través del enlace.</a:t>
            </a:r>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Utilice el comando </a:t>
            </a:r>
            <a:r>
              <a:rPr lang="es-ES" sz="2400" b="1" i="0" smtClean="0">
                <a:solidFill>
                  <a:srgbClr val="000000"/>
                </a:solidFill>
                <a:latin typeface="Arial"/>
              </a:rPr>
              <a:t>switchport trunk allowed vlan </a:t>
            </a:r>
            <a:r>
              <a:rPr lang="es-ES" sz="2400" b="0" i="0" smtClean="0">
                <a:solidFill>
                  <a:srgbClr val="000000"/>
                </a:solidFill>
                <a:latin typeface="Arial"/>
              </a:rPr>
              <a:t>para especificar las VLAN permitidas en el enlace troncal.</a:t>
            </a:r>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Para asegurarse de que se permitan las VLAN apropiadas en un enlace troncal, utilice el comando </a:t>
            </a:r>
            <a:r>
              <a:rPr lang="es-ES" sz="2400" b="1" i="0" smtClean="0">
                <a:solidFill>
                  <a:srgbClr val="000000"/>
                </a:solidFill>
                <a:latin typeface="Arial"/>
              </a:rPr>
              <a:t>show interfaces trunk</a:t>
            </a:r>
            <a:r>
              <a:rPr lang="es-ES" sz="2400" b="0" i="0" smtClean="0">
                <a:solidFill>
                  <a:srgbClr val="000000"/>
                </a:solidFill>
                <a:latin typeface="Arial"/>
              </a:rPr>
              <a:t>.</a:t>
            </a:r>
            <a:endParaRPr lang="es-ES" b="1" smtClean="0"/>
          </a:p>
          <a:p>
            <a:pPr marL="236555" indent="-236555" algn="l" defTabSz="814365">
              <a:lnSpc>
                <a:spcPct val="95000"/>
              </a:lnSpc>
              <a:spcBef>
                <a:spcPct val="50000"/>
              </a:spcBef>
              <a:spcAft>
                <a:spcPct val="0"/>
              </a:spcAft>
              <a:buClr>
                <a:srgbClr val="708CA1"/>
              </a:buClr>
              <a:buFont typeface="Wingdings"/>
              <a:buChar char="§"/>
            </a:pPr>
            <a:endParaRPr lang="es-ES" smtClean="0"/>
          </a:p>
          <a:p>
            <a:pPr marL="236555" indent="-236555" algn="l" defTabSz="814365">
              <a:lnSpc>
                <a:spcPct val="95000"/>
              </a:lnSpc>
              <a:spcBef>
                <a:spcPct val="50000"/>
              </a:spcBef>
              <a:spcAft>
                <a:spcPct val="0"/>
              </a:spcAft>
              <a:buClr>
                <a:srgbClr val="708CA1"/>
              </a:buClr>
              <a:buFont typeface="Wingdings"/>
              <a:buChar char="§"/>
            </a:pPr>
            <a:endParaRPr lang="es-ES" smtClean="0"/>
          </a:p>
          <a:p>
            <a:pPr marL="236555" indent="-236555" algn="l" defTabSz="814365">
              <a:lnSpc>
                <a:spcPct val="95000"/>
              </a:lnSpc>
              <a:spcBef>
                <a:spcPct val="50000"/>
              </a:spcBef>
              <a:spcAft>
                <a:spcPct val="0"/>
              </a:spcAft>
              <a:buClr>
                <a:srgbClr val="708CA1"/>
              </a:buClr>
              <a:buFont typeface="Wingdings"/>
              <a:buChar char="§"/>
            </a:pPr>
            <a:endParaRPr lang="es-ES" smtClean="0"/>
          </a:p>
        </p:txBody>
      </p:sp>
    </p:spTree>
    <p:extLst>
      <p:ext uri="{BB962C8B-B14F-4D97-AF65-F5344CB8AC3E}">
        <p14:creationId xmlns:p14="http://schemas.microsoft.com/office/powerpoint/2010/main" xmlns="" val="340482313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rPr>
              <a:t>Ataques a redes VLAN</a:t>
            </a:r>
            <a:br>
              <a:rPr lang="es-ES" sz="1800" b="1" i="0" smtClean="0">
                <a:solidFill>
                  <a:srgbClr val="708CA1"/>
                </a:solidFill>
                <a:latin typeface="Arial"/>
                <a:ea typeface="ＭＳ Ｐゴシック"/>
              </a:rPr>
            </a:br>
            <a:r>
              <a:rPr lang="es-ES" sz="2700" b="1" i="0" smtClean="0">
                <a:solidFill>
                  <a:srgbClr val="708CA1"/>
                </a:solidFill>
                <a:latin typeface="Arial"/>
                <a:ea typeface="ＭＳ Ｐゴシック"/>
              </a:rPr>
              <a:t>Ataque de suplantación de identidad de switch</a:t>
            </a:r>
            <a:endParaRPr lang="es-ES" sz="2700" smtClean="0">
              <a:ea typeface="ＭＳ Ｐゴシック" pitchFamily="34" charset="-128"/>
            </a:endParaRPr>
          </a:p>
        </p:txBody>
      </p:sp>
      <p:sp>
        <p:nvSpPr>
          <p:cNvPr id="2" name="Content Placeholder 1"/>
          <p:cNvSpPr>
            <a:spLocks noGrp="1"/>
          </p:cNvSpPr>
          <p:nvPr>
            <p:ph idx="1"/>
          </p:nvPr>
        </p:nvSpPr>
        <p:spPr>
          <a:xfrm>
            <a:off x="641124" y="1317855"/>
            <a:ext cx="7940675" cy="5039403"/>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300" b="0" i="0" dirty="0" smtClean="0">
                <a:solidFill>
                  <a:srgbClr val="000000"/>
                </a:solidFill>
                <a:latin typeface="Arial"/>
              </a:rPr>
              <a:t>Existen diferentes tipos de ataques a VLAN en las redes conmutadas modernas. El salto de VLAN es uno de ellos. </a:t>
            </a:r>
          </a:p>
          <a:p>
            <a:pPr marL="236555" indent="-236555" algn="l" defTabSz="814365">
              <a:lnSpc>
                <a:spcPct val="95000"/>
              </a:lnSpc>
              <a:spcBef>
                <a:spcPct val="50000"/>
              </a:spcBef>
              <a:spcAft>
                <a:spcPct val="0"/>
              </a:spcAft>
              <a:buClr>
                <a:srgbClr val="708CA1"/>
              </a:buClr>
              <a:buFont typeface="Wingdings"/>
              <a:buChar char="§"/>
            </a:pPr>
            <a:r>
              <a:rPr lang="es-ES" sz="2300" b="0" i="0" dirty="0" smtClean="0">
                <a:solidFill>
                  <a:srgbClr val="000000"/>
                </a:solidFill>
                <a:latin typeface="Arial"/>
              </a:rPr>
              <a:t>La configuración predeterminada del puerto de switch es dynamic auto (dinámico automático).</a:t>
            </a:r>
          </a:p>
          <a:p>
            <a:pPr marL="236555" indent="-236555" algn="l" defTabSz="814365">
              <a:lnSpc>
                <a:spcPct val="95000"/>
              </a:lnSpc>
              <a:spcBef>
                <a:spcPct val="50000"/>
              </a:spcBef>
              <a:spcAft>
                <a:spcPct val="0"/>
              </a:spcAft>
              <a:buClr>
                <a:srgbClr val="708CA1"/>
              </a:buClr>
              <a:buFont typeface="Wingdings"/>
              <a:buChar char="§"/>
            </a:pPr>
            <a:r>
              <a:rPr lang="es-ES" sz="2300" b="0" i="0" dirty="0" smtClean="0">
                <a:solidFill>
                  <a:srgbClr val="000000"/>
                </a:solidFill>
                <a:latin typeface="Arial"/>
              </a:rPr>
              <a:t>Al configurar un host para que funcione como switch y formar un enlace troncal, un atacante podría acceder a cualquier VLAN en la red.</a:t>
            </a:r>
          </a:p>
          <a:p>
            <a:pPr marL="236555" indent="-236555" algn="l" defTabSz="814365">
              <a:lnSpc>
                <a:spcPct val="95000"/>
              </a:lnSpc>
              <a:spcBef>
                <a:spcPct val="50000"/>
              </a:spcBef>
              <a:spcAft>
                <a:spcPct val="0"/>
              </a:spcAft>
              <a:buClr>
                <a:srgbClr val="708CA1"/>
              </a:buClr>
              <a:buFont typeface="Wingdings"/>
              <a:buChar char="§"/>
            </a:pPr>
            <a:r>
              <a:rPr lang="es-ES" sz="2300" b="0" i="0" dirty="0" smtClean="0">
                <a:solidFill>
                  <a:srgbClr val="000000"/>
                </a:solidFill>
                <a:latin typeface="Arial"/>
              </a:rPr>
              <a:t>Debido a que el atacante ahora puede acceder a otras VLAN, esto se denomina “ataque con salto de VLAN”.</a:t>
            </a:r>
          </a:p>
          <a:p>
            <a:pPr marL="236555" indent="-236555" algn="l" defTabSz="814365">
              <a:lnSpc>
                <a:spcPct val="95000"/>
              </a:lnSpc>
              <a:spcBef>
                <a:spcPct val="50000"/>
              </a:spcBef>
              <a:spcAft>
                <a:spcPct val="0"/>
              </a:spcAft>
              <a:buClr>
                <a:srgbClr val="708CA1"/>
              </a:buClr>
              <a:buFont typeface="Wingdings"/>
              <a:buChar char="§"/>
            </a:pPr>
            <a:r>
              <a:rPr lang="es-ES" sz="2300" b="0" i="0" dirty="0" smtClean="0">
                <a:solidFill>
                  <a:srgbClr val="000000"/>
                </a:solidFill>
                <a:latin typeface="Arial"/>
              </a:rPr>
              <a:t>Para evitar un ataque de suplantación de identidad de switch básico, desactive el enlace troncal en todos los puertos, excepto en los que requieren el enlace troncal específicamente.</a:t>
            </a:r>
            <a:endParaRPr lang="es-ES" sz="2300" dirty="0" smtClean="0"/>
          </a:p>
          <a:p>
            <a:pPr marL="236555" indent="-236555" algn="l" defTabSz="814365">
              <a:lnSpc>
                <a:spcPct val="95000"/>
              </a:lnSpc>
              <a:spcBef>
                <a:spcPct val="50000"/>
              </a:spcBef>
              <a:spcAft>
                <a:spcPct val="0"/>
              </a:spcAft>
              <a:buClr>
                <a:srgbClr val="708CA1"/>
              </a:buClr>
              <a:buFont typeface="Wingdings"/>
              <a:buChar char="§"/>
            </a:pPr>
            <a:endParaRPr lang="es-ES" sz="2300" dirty="0" smtClean="0"/>
          </a:p>
          <a:p>
            <a:pPr marL="236555" indent="-236555" algn="l" defTabSz="814365">
              <a:lnSpc>
                <a:spcPct val="95000"/>
              </a:lnSpc>
              <a:spcBef>
                <a:spcPct val="50000"/>
              </a:spcBef>
              <a:spcAft>
                <a:spcPct val="0"/>
              </a:spcAft>
              <a:buClr>
                <a:srgbClr val="708CA1"/>
              </a:buClr>
              <a:buFont typeface="Wingdings"/>
              <a:buChar char="§"/>
            </a:pPr>
            <a:endParaRPr lang="es-ES" sz="2300" dirty="0" smtClean="0"/>
          </a:p>
        </p:txBody>
      </p:sp>
    </p:spTree>
    <p:extLst>
      <p:ext uri="{BB962C8B-B14F-4D97-AF65-F5344CB8AC3E}">
        <p14:creationId xmlns:p14="http://schemas.microsoft.com/office/powerpoint/2010/main" xmlns="" val="6771252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rPr>
              <a:t>Descripción general de las VLAN</a:t>
            </a:r>
            <a:br>
              <a:rPr lang="es-ES" sz="1800" b="1" i="0" smtClean="0">
                <a:solidFill>
                  <a:srgbClr val="708CA1"/>
                </a:solidFill>
                <a:latin typeface="Arial"/>
                <a:ea typeface="ＭＳ Ｐゴシック"/>
              </a:rPr>
            </a:br>
            <a:r>
              <a:rPr lang="es-ES" sz="3200" b="1" i="0" smtClean="0">
                <a:solidFill>
                  <a:srgbClr val="708CA1"/>
                </a:solidFill>
                <a:latin typeface="Arial"/>
                <a:ea typeface="ＭＳ Ｐゴシック"/>
              </a:rPr>
              <a:t>Definiciones de VLAN</a:t>
            </a:r>
            <a:endParaRPr lang="es-ES" smtClean="0">
              <a:ea typeface="ＭＳ Ｐゴシック" pitchFamily="34" charset="-128"/>
            </a:endParaRPr>
          </a:p>
        </p:txBody>
      </p:sp>
      <p:sp>
        <p:nvSpPr>
          <p:cNvPr id="2" name="Content Placeholder 1"/>
          <p:cNvSpPr>
            <a:spLocks noGrp="1"/>
          </p:cNvSpPr>
          <p:nvPr>
            <p:ph idx="1"/>
          </p:nvPr>
        </p:nvSpPr>
        <p:spPr>
          <a:xfrm>
            <a:off x="641123" y="1477510"/>
            <a:ext cx="7940675" cy="4850719"/>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300" b="0" i="0" dirty="0" smtClean="0">
                <a:solidFill>
                  <a:srgbClr val="000000"/>
                </a:solidFill>
                <a:latin typeface="Arial"/>
              </a:rPr>
              <a:t>La VLAN (LAN virtual) es una partición lógica de una red de capa 2.</a:t>
            </a:r>
          </a:p>
          <a:p>
            <a:pPr marL="236555" indent="-236555" algn="l" defTabSz="814365">
              <a:lnSpc>
                <a:spcPct val="95000"/>
              </a:lnSpc>
              <a:spcBef>
                <a:spcPct val="50000"/>
              </a:spcBef>
              <a:spcAft>
                <a:spcPct val="0"/>
              </a:spcAft>
              <a:buClr>
                <a:srgbClr val="708CA1"/>
              </a:buClr>
              <a:buFont typeface="Wingdings"/>
              <a:buChar char="§"/>
            </a:pPr>
            <a:r>
              <a:rPr lang="es-ES" sz="2300" b="0" i="0" dirty="0" smtClean="0">
                <a:solidFill>
                  <a:srgbClr val="000000"/>
                </a:solidFill>
                <a:latin typeface="Arial"/>
              </a:rPr>
              <a:t>Se pueden crear varias particiones para que coexistan varias VLAN.</a:t>
            </a:r>
          </a:p>
          <a:p>
            <a:pPr marL="236555" indent="-236555" algn="l" defTabSz="814365">
              <a:lnSpc>
                <a:spcPct val="95000"/>
              </a:lnSpc>
              <a:spcBef>
                <a:spcPct val="50000"/>
              </a:spcBef>
              <a:spcAft>
                <a:spcPct val="0"/>
              </a:spcAft>
              <a:buClr>
                <a:srgbClr val="708CA1"/>
              </a:buClr>
              <a:buFont typeface="Wingdings"/>
              <a:buChar char="§"/>
            </a:pPr>
            <a:r>
              <a:rPr lang="es-ES" sz="2300" b="0" i="0" dirty="0" smtClean="0">
                <a:solidFill>
                  <a:srgbClr val="000000"/>
                </a:solidFill>
                <a:latin typeface="Arial"/>
              </a:rPr>
              <a:t>Cada VLAN es un dominio de difusión, que generalmente posee su propia red IP.</a:t>
            </a:r>
          </a:p>
          <a:p>
            <a:pPr marL="236555" indent="-236555" algn="l" defTabSz="814365">
              <a:lnSpc>
                <a:spcPct val="95000"/>
              </a:lnSpc>
              <a:spcBef>
                <a:spcPct val="50000"/>
              </a:spcBef>
              <a:spcAft>
                <a:spcPct val="0"/>
              </a:spcAft>
              <a:buClr>
                <a:srgbClr val="708CA1"/>
              </a:buClr>
              <a:buFont typeface="Wingdings"/>
              <a:buChar char="§"/>
            </a:pPr>
            <a:r>
              <a:rPr lang="es-ES" sz="2300" b="0" i="0" dirty="0" smtClean="0">
                <a:solidFill>
                  <a:srgbClr val="000000"/>
                </a:solidFill>
                <a:latin typeface="Arial"/>
              </a:rPr>
              <a:t>Las VLAN se aíslan mutuamente y los paquetes pueden pasar entre ellas solamente mediante un router.</a:t>
            </a:r>
          </a:p>
          <a:p>
            <a:pPr marL="236555" indent="-236555" algn="l" defTabSz="814365">
              <a:lnSpc>
                <a:spcPct val="95000"/>
              </a:lnSpc>
              <a:spcBef>
                <a:spcPct val="50000"/>
              </a:spcBef>
              <a:spcAft>
                <a:spcPct val="0"/>
              </a:spcAft>
              <a:buClr>
                <a:srgbClr val="708CA1"/>
              </a:buClr>
              <a:buFont typeface="Wingdings"/>
              <a:buChar char="§"/>
            </a:pPr>
            <a:r>
              <a:rPr lang="es-ES" sz="2300" b="0" i="0" dirty="0" smtClean="0">
                <a:solidFill>
                  <a:srgbClr val="000000"/>
                </a:solidFill>
                <a:latin typeface="Arial"/>
              </a:rPr>
              <a:t>La partición de la red de capa 2 se lleva a cabo dentro de un dispositivo de capa 2 (por lo general, un switch).</a:t>
            </a:r>
          </a:p>
          <a:p>
            <a:pPr marL="236555" indent="-236555" algn="l" defTabSz="814365">
              <a:lnSpc>
                <a:spcPct val="95000"/>
              </a:lnSpc>
              <a:spcBef>
                <a:spcPct val="50000"/>
              </a:spcBef>
              <a:spcAft>
                <a:spcPct val="0"/>
              </a:spcAft>
              <a:buClr>
                <a:srgbClr val="708CA1"/>
              </a:buClr>
              <a:buFont typeface="Wingdings"/>
              <a:buChar char="§"/>
            </a:pPr>
            <a:r>
              <a:rPr lang="es-ES" sz="2300" b="0" i="0" dirty="0" smtClean="0">
                <a:solidFill>
                  <a:srgbClr val="000000"/>
                </a:solidFill>
                <a:latin typeface="Arial"/>
              </a:rPr>
              <a:t>Los hosts que se agrupan dentro de una VLAN desconocen la existencia de esta.</a:t>
            </a:r>
          </a:p>
          <a:p>
            <a:pPr marL="236555" indent="-236555" algn="l" defTabSz="814365">
              <a:lnSpc>
                <a:spcPct val="95000"/>
              </a:lnSpc>
              <a:spcBef>
                <a:spcPct val="50000"/>
              </a:spcBef>
              <a:spcAft>
                <a:spcPct val="0"/>
              </a:spcAft>
              <a:buClr>
                <a:srgbClr val="708CA1"/>
              </a:buClr>
              <a:buFont typeface="Wingdings"/>
              <a:buChar char="§"/>
            </a:pPr>
            <a:endParaRPr lang="es-ES" sz="23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rPr>
              <a:t>Ataques a redes VLAN</a:t>
            </a:r>
            <a:br>
              <a:rPr lang="es-ES" sz="1800" b="1" i="0" smtClean="0">
                <a:solidFill>
                  <a:srgbClr val="708CA1"/>
                </a:solidFill>
                <a:latin typeface="Arial"/>
                <a:ea typeface="ＭＳ Ｐゴシック"/>
              </a:rPr>
            </a:br>
            <a:r>
              <a:rPr lang="es-ES" sz="2700" b="1" i="0" smtClean="0">
                <a:solidFill>
                  <a:srgbClr val="708CA1"/>
                </a:solidFill>
                <a:latin typeface="Arial"/>
                <a:ea typeface="ＭＳ Ｐゴシック"/>
              </a:rPr>
              <a:t>Ataque de etiquetado doble</a:t>
            </a:r>
            <a:endParaRPr lang="es-ES" sz="2700" smtClean="0">
              <a:ea typeface="ＭＳ Ｐゴシック" pitchFamily="34" charset="-128"/>
            </a:endParaRPr>
          </a:p>
        </p:txBody>
      </p:sp>
      <p:sp>
        <p:nvSpPr>
          <p:cNvPr id="2" name="Content Placeholder 1"/>
          <p:cNvSpPr>
            <a:spLocks noGrp="1"/>
          </p:cNvSpPr>
          <p:nvPr>
            <p:ph idx="1"/>
          </p:nvPr>
        </p:nvSpPr>
        <p:spPr>
          <a:xfrm>
            <a:off x="641124" y="1394055"/>
            <a:ext cx="7940675" cy="5039403"/>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200" b="0" i="0" smtClean="0">
                <a:solidFill>
                  <a:srgbClr val="000000"/>
                </a:solidFill>
                <a:latin typeface="Arial"/>
              </a:rPr>
              <a:t>El ataque de etiquetado doble aprovecha la forma en que el hardware desencapsula las etiquetas 802.1Q en la mayoría de los switches.</a:t>
            </a:r>
          </a:p>
          <a:p>
            <a:pPr marL="236555" indent="-236555" algn="l" defTabSz="814365">
              <a:lnSpc>
                <a:spcPct val="95000"/>
              </a:lnSpc>
              <a:spcBef>
                <a:spcPct val="50000"/>
              </a:spcBef>
              <a:spcAft>
                <a:spcPct val="0"/>
              </a:spcAft>
              <a:buClr>
                <a:srgbClr val="708CA1"/>
              </a:buClr>
              <a:buFont typeface="Wingdings"/>
              <a:buChar char="§"/>
            </a:pPr>
            <a:r>
              <a:rPr lang="es-ES" sz="2200" b="0" i="0" smtClean="0">
                <a:solidFill>
                  <a:srgbClr val="000000"/>
                </a:solidFill>
                <a:latin typeface="Arial"/>
              </a:rPr>
              <a:t>Muchos switches realizan solamente un nivel de desencapsulación 802.1Q, lo que permite que un atacante incorpore un segundo encabezado de ataque no autorizado en la trama.</a:t>
            </a:r>
          </a:p>
          <a:p>
            <a:pPr marL="236555" indent="-236555" algn="l" defTabSz="814365">
              <a:lnSpc>
                <a:spcPct val="95000"/>
              </a:lnSpc>
              <a:spcBef>
                <a:spcPct val="50000"/>
              </a:spcBef>
              <a:spcAft>
                <a:spcPct val="0"/>
              </a:spcAft>
              <a:buClr>
                <a:srgbClr val="708CA1"/>
              </a:buClr>
              <a:buFont typeface="Wingdings"/>
              <a:buChar char="§"/>
            </a:pPr>
            <a:r>
              <a:rPr lang="es-ES" sz="2200" b="0" i="0" smtClean="0">
                <a:solidFill>
                  <a:srgbClr val="000000"/>
                </a:solidFill>
                <a:latin typeface="Arial"/>
              </a:rPr>
              <a:t>Después de quitar el primer encabezado 802.1Q legítimo, el switch reenvía la trama a la VLAN especificada en el encabezado 802.1Q no autorizado.</a:t>
            </a:r>
          </a:p>
          <a:p>
            <a:pPr marL="236555" indent="-236555" algn="l" defTabSz="814365">
              <a:lnSpc>
                <a:spcPct val="95000"/>
              </a:lnSpc>
              <a:spcBef>
                <a:spcPct val="50000"/>
              </a:spcBef>
              <a:spcAft>
                <a:spcPct val="0"/>
              </a:spcAft>
              <a:buClr>
                <a:srgbClr val="708CA1"/>
              </a:buClr>
              <a:buFont typeface="Wingdings"/>
              <a:buChar char="§"/>
            </a:pPr>
            <a:r>
              <a:rPr lang="es-ES" sz="2200" b="0" i="0" smtClean="0">
                <a:solidFill>
                  <a:srgbClr val="000000"/>
                </a:solidFill>
                <a:latin typeface="Arial"/>
              </a:rPr>
              <a:t>El mejor método para mitigar los ataques de etiquetado doble es asegurar que la VLAN nativa de los puertos de enlace troncal sea distinta de la VLAN de cualquier puerto de usuario.</a:t>
            </a:r>
            <a:endParaRPr lang="es-ES" sz="2200" smtClean="0"/>
          </a:p>
          <a:p>
            <a:pPr marL="236555" indent="-236555" algn="l" defTabSz="814365">
              <a:lnSpc>
                <a:spcPct val="95000"/>
              </a:lnSpc>
              <a:spcBef>
                <a:spcPct val="50000"/>
              </a:spcBef>
              <a:spcAft>
                <a:spcPct val="0"/>
              </a:spcAft>
              <a:buClr>
                <a:srgbClr val="708CA1"/>
              </a:buClr>
              <a:buFont typeface="Wingdings"/>
              <a:buChar char="§"/>
            </a:pPr>
            <a:endParaRPr lang="es-ES" sz="2200" smtClean="0"/>
          </a:p>
        </p:txBody>
      </p:sp>
    </p:spTree>
    <p:extLst>
      <p:ext uri="{BB962C8B-B14F-4D97-AF65-F5344CB8AC3E}">
        <p14:creationId xmlns:p14="http://schemas.microsoft.com/office/powerpoint/2010/main" xmlns="" val="21064629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rPr>
              <a:t>Ataques a redes VLAN</a:t>
            </a:r>
            <a:br>
              <a:rPr lang="es-ES" sz="1800" b="1" i="0" smtClean="0">
                <a:solidFill>
                  <a:srgbClr val="708CA1"/>
                </a:solidFill>
                <a:latin typeface="Arial"/>
                <a:ea typeface="ＭＳ Ｐゴシック"/>
              </a:rPr>
            </a:br>
            <a:r>
              <a:rPr lang="es-ES" sz="2700" b="1" i="0" smtClean="0">
                <a:solidFill>
                  <a:srgbClr val="708CA1"/>
                </a:solidFill>
                <a:latin typeface="Arial"/>
                <a:ea typeface="ＭＳ Ｐゴシック"/>
              </a:rPr>
              <a:t>Ataque de etiquetado doble</a:t>
            </a:r>
            <a:endParaRPr lang="es-ES" sz="2700" smtClean="0">
              <a:ea typeface="ＭＳ Ｐゴシック" pitchFamily="34" charset="-128"/>
            </a:endParaRPr>
          </a:p>
        </p:txBody>
      </p:sp>
      <p:pic>
        <p:nvPicPr>
          <p:cNvPr id="11266" name="Picture 2"/>
          <p:cNvPicPr>
            <a:picLocks noChangeAspect="1" noChangeArrowheads="1"/>
          </p:cNvPicPr>
          <p:nvPr/>
        </p:nvPicPr>
        <p:blipFill>
          <a:blip r:embed="rId3"/>
          <a:stretch>
            <a:fillRect/>
          </a:stretch>
        </p:blipFill>
        <p:spPr bwMode="auto">
          <a:xfrm>
            <a:off x="1428750" y="1559177"/>
            <a:ext cx="6286500" cy="4900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5367955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3"/>
          <a:stretch>
            <a:fillRect/>
          </a:stretch>
        </p:blipFill>
        <p:spPr bwMode="auto">
          <a:xfrm>
            <a:off x="5182114" y="1904283"/>
            <a:ext cx="3961885" cy="31340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rPr>
              <a:t>Ataques a redes VLAN</a:t>
            </a:r>
            <a:br>
              <a:rPr lang="es-ES" sz="1800" b="1" i="0" smtClean="0">
                <a:solidFill>
                  <a:srgbClr val="708CA1"/>
                </a:solidFill>
                <a:latin typeface="Arial"/>
                <a:ea typeface="ＭＳ Ｐゴシック"/>
              </a:rPr>
            </a:br>
            <a:r>
              <a:rPr lang="es-ES" sz="2700" b="1" i="0" smtClean="0">
                <a:solidFill>
                  <a:srgbClr val="708CA1"/>
                </a:solidFill>
                <a:latin typeface="Arial"/>
                <a:ea typeface="ＭＳ Ｐゴシック"/>
              </a:rPr>
              <a:t>Perímetro de PVLAN</a:t>
            </a:r>
            <a:endParaRPr lang="es-ES" sz="2700" smtClean="0">
              <a:ea typeface="ＭＳ Ｐゴシック" pitchFamily="34" charset="-128"/>
            </a:endParaRPr>
          </a:p>
        </p:txBody>
      </p:sp>
      <p:sp>
        <p:nvSpPr>
          <p:cNvPr id="2" name="Content Placeholder 1"/>
          <p:cNvSpPr>
            <a:spLocks noGrp="1"/>
          </p:cNvSpPr>
          <p:nvPr>
            <p:ph idx="1"/>
          </p:nvPr>
        </p:nvSpPr>
        <p:spPr>
          <a:xfrm>
            <a:off x="545874" y="1363209"/>
            <a:ext cx="4830761" cy="5039403"/>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300" b="0" i="0" dirty="0" smtClean="0">
                <a:solidFill>
                  <a:srgbClr val="000000"/>
                </a:solidFill>
                <a:latin typeface="Arial"/>
                <a:ea typeface="+mn-ea"/>
                <a:cs typeface="+mn-cs"/>
              </a:rPr>
              <a:t>La característica de perímetro de VLAN privada (PVLAN), también conocida como “puertos protegidos”, asegura que no se intercambie tráfico de unidifusión, difusión o multidifusión entre los puertos protegidos del switch.</a:t>
            </a:r>
          </a:p>
          <a:p>
            <a:pPr marL="236555" indent="-236555" algn="l" defTabSz="814365">
              <a:lnSpc>
                <a:spcPct val="95000"/>
              </a:lnSpc>
              <a:spcBef>
                <a:spcPct val="50000"/>
              </a:spcBef>
              <a:spcAft>
                <a:spcPct val="0"/>
              </a:spcAft>
              <a:buClr>
                <a:srgbClr val="708CA1"/>
              </a:buClr>
              <a:buFont typeface="Wingdings"/>
              <a:buChar char="§"/>
            </a:pPr>
            <a:r>
              <a:rPr lang="es-ES" sz="2300" b="0" i="0" dirty="0" smtClean="0">
                <a:solidFill>
                  <a:srgbClr val="000000"/>
                </a:solidFill>
                <a:latin typeface="Arial"/>
                <a:ea typeface="+mn-ea"/>
                <a:cs typeface="+mn-cs"/>
              </a:rPr>
              <a:t>Solo tiene importancia local.</a:t>
            </a:r>
          </a:p>
          <a:p>
            <a:pPr marL="236555" indent="-236555" algn="l" defTabSz="814365">
              <a:lnSpc>
                <a:spcPct val="95000"/>
              </a:lnSpc>
              <a:spcBef>
                <a:spcPct val="50000"/>
              </a:spcBef>
              <a:spcAft>
                <a:spcPct val="0"/>
              </a:spcAft>
              <a:buClr>
                <a:srgbClr val="708CA1"/>
              </a:buClr>
              <a:buFont typeface="Wingdings"/>
              <a:buChar char="§"/>
            </a:pPr>
            <a:r>
              <a:rPr lang="es-ES" sz="2300" b="0" i="0" dirty="0" smtClean="0">
                <a:solidFill>
                  <a:srgbClr val="000000"/>
                </a:solidFill>
                <a:latin typeface="Arial"/>
                <a:ea typeface="+mn-ea"/>
                <a:cs typeface="+mn-cs"/>
              </a:rPr>
              <a:t>Un puerto protegido intercambia tráfico solamente con los puertos no protegidos.</a:t>
            </a:r>
          </a:p>
          <a:p>
            <a:pPr marL="236555" indent="-236555" algn="l" defTabSz="814365">
              <a:lnSpc>
                <a:spcPct val="95000"/>
              </a:lnSpc>
              <a:spcBef>
                <a:spcPct val="50000"/>
              </a:spcBef>
              <a:spcAft>
                <a:spcPct val="0"/>
              </a:spcAft>
              <a:buClr>
                <a:srgbClr val="708CA1"/>
              </a:buClr>
              <a:buFont typeface="Wingdings"/>
              <a:buChar char="§"/>
            </a:pPr>
            <a:r>
              <a:rPr lang="es-ES" sz="2300" b="0" i="0" dirty="0" smtClean="0">
                <a:solidFill>
                  <a:srgbClr val="000000"/>
                </a:solidFill>
                <a:latin typeface="Arial"/>
                <a:ea typeface="+mn-ea"/>
                <a:cs typeface="+mn-cs"/>
              </a:rPr>
              <a:t>Un puerto protegido no intercambia tráfico con otro puerto protegido.</a:t>
            </a:r>
            <a:endParaRPr lang="es-ES" sz="2300" b="0" i="0" dirty="0">
              <a:solidFill>
                <a:srgbClr val="000000"/>
              </a:solidFill>
              <a:latin typeface="Arial"/>
              <a:ea typeface="+mn-ea"/>
              <a:cs typeface="+mn-cs"/>
            </a:endParaRPr>
          </a:p>
        </p:txBody>
      </p:sp>
    </p:spTree>
    <p:extLst>
      <p:ext uri="{BB962C8B-B14F-4D97-AF65-F5344CB8AC3E}">
        <p14:creationId xmlns:p14="http://schemas.microsoft.com/office/powerpoint/2010/main" xmlns="" val="322025572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rPr>
              <a:t>Prácticas recomendadas de diseño para las VLAN</a:t>
            </a:r>
            <a:br>
              <a:rPr lang="es-ES" sz="1800" b="1" i="0" smtClean="0">
                <a:solidFill>
                  <a:srgbClr val="708CA1"/>
                </a:solidFill>
                <a:latin typeface="Arial"/>
                <a:ea typeface="ＭＳ Ｐゴシック"/>
              </a:rPr>
            </a:br>
            <a:r>
              <a:rPr lang="es-ES" sz="2700" b="1" i="0" smtClean="0">
                <a:solidFill>
                  <a:srgbClr val="708CA1"/>
                </a:solidFill>
                <a:latin typeface="Arial"/>
                <a:ea typeface="ＭＳ Ｐゴシック"/>
              </a:rPr>
              <a:t>Pautas de diseño de VLAN</a:t>
            </a:r>
            <a:endParaRPr lang="es-ES" sz="2700" smtClean="0">
              <a:ea typeface="ＭＳ Ｐゴシック" pitchFamily="34" charset="-128"/>
            </a:endParaRPr>
          </a:p>
        </p:txBody>
      </p:sp>
      <p:sp>
        <p:nvSpPr>
          <p:cNvPr id="2" name="Content Placeholder 1"/>
          <p:cNvSpPr>
            <a:spLocks noGrp="1"/>
          </p:cNvSpPr>
          <p:nvPr>
            <p:ph idx="1"/>
          </p:nvPr>
        </p:nvSpPr>
        <p:spPr>
          <a:xfrm>
            <a:off x="450624" y="1361397"/>
            <a:ext cx="8502876" cy="5039403"/>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Mueva todos los puertos de la VLAN1 y asígnelos a una VLAN que no se utilice.</a:t>
            </a:r>
            <a:endParaRPr lang="es-ES" sz="2200" dirty="0" smtClean="0"/>
          </a:p>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Desactive todos los puertos de switch sin utilizar.</a:t>
            </a:r>
          </a:p>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Separe el tráfico de administración y de datos de usuario.</a:t>
            </a:r>
          </a:p>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Cambie la VLAN de administración por una VLAN distinta de VLAN1. Lo mismo aplica para la VLAN nativa.</a:t>
            </a:r>
            <a:endParaRPr lang="es-ES" sz="2200" dirty="0" smtClean="0"/>
          </a:p>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Asegúrese de que solo los dispositivos en la VLAN de administración se puedan conectar a los switches.</a:t>
            </a:r>
          </a:p>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El switch solo debe aceptar las conexiones SSH.</a:t>
            </a:r>
          </a:p>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Deshabilite la autonegociación en los puertos de enlace troncal.</a:t>
            </a:r>
          </a:p>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No utilice los modos de puerto de switch automático ni deseado.</a:t>
            </a:r>
            <a:endParaRPr lang="es-ES" sz="2200" dirty="0" smtClean="0"/>
          </a:p>
          <a:p>
            <a:pPr marL="236555" indent="-236555" algn="l" defTabSz="814365">
              <a:lnSpc>
                <a:spcPct val="95000"/>
              </a:lnSpc>
              <a:spcBef>
                <a:spcPct val="50000"/>
              </a:spcBef>
              <a:spcAft>
                <a:spcPct val="0"/>
              </a:spcAft>
              <a:buClr>
                <a:srgbClr val="708CA1"/>
              </a:buClr>
              <a:buFont typeface="Wingdings"/>
              <a:buChar char="§"/>
            </a:pPr>
            <a:endParaRPr lang="es-ES" sz="2200" dirty="0" smtClean="0"/>
          </a:p>
          <a:p>
            <a:pPr marL="236555" indent="-236555" algn="l" defTabSz="814365">
              <a:lnSpc>
                <a:spcPct val="95000"/>
              </a:lnSpc>
              <a:spcBef>
                <a:spcPct val="50000"/>
              </a:spcBef>
              <a:spcAft>
                <a:spcPct val="0"/>
              </a:spcAft>
              <a:buClr>
                <a:srgbClr val="708CA1"/>
              </a:buClr>
              <a:buFont typeface="Wingdings"/>
              <a:buChar char="§"/>
            </a:pPr>
            <a:endParaRPr lang="es-ES" sz="2200" dirty="0" smtClean="0"/>
          </a:p>
        </p:txBody>
      </p:sp>
    </p:spTree>
    <p:extLst>
      <p:ext uri="{BB962C8B-B14F-4D97-AF65-F5344CB8AC3E}">
        <p14:creationId xmlns:p14="http://schemas.microsoft.com/office/powerpoint/2010/main" xmlns="" val="22539769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74638" y="493713"/>
            <a:ext cx="8145462" cy="838200"/>
          </a:xfrm>
        </p:spPr>
        <p:txBody>
          <a:bodyPr/>
          <a:lstStyle/>
          <a:p>
            <a:pPr algn="l" defTabSz="814365">
              <a:spcBef>
                <a:spcPct val="0"/>
              </a:spcBef>
              <a:spcAft>
                <a:spcPct val="0"/>
              </a:spcAft>
              <a:buNone/>
            </a:pPr>
            <a:r>
              <a:rPr lang="es-ES" sz="3200" b="1" i="0" smtClean="0">
                <a:solidFill>
                  <a:srgbClr val="708CA1"/>
                </a:solidFill>
                <a:latin typeface="Arial"/>
                <a:ea typeface="ＭＳ Ｐゴシック"/>
                <a:cs typeface="+mj-cs"/>
              </a:rPr>
              <a:t>Capítulo 3: Resumen</a:t>
            </a:r>
            <a:endParaRPr lang="es-ES" sz="3200" b="1" i="0">
              <a:solidFill>
                <a:srgbClr val="708CA1"/>
              </a:solidFill>
              <a:latin typeface="Arial"/>
              <a:ea typeface="ＭＳ Ｐゴシック"/>
              <a:cs typeface="+mj-cs"/>
            </a:endParaRPr>
          </a:p>
        </p:txBody>
      </p:sp>
      <p:sp>
        <p:nvSpPr>
          <p:cNvPr id="6147" name="Rectangle 3"/>
          <p:cNvSpPr>
            <a:spLocks noGrp="1" noChangeArrowheads="1"/>
          </p:cNvSpPr>
          <p:nvPr>
            <p:ph idx="1"/>
          </p:nvPr>
        </p:nvSpPr>
        <p:spPr>
          <a:xfrm>
            <a:off x="361950" y="1471613"/>
            <a:ext cx="8488363" cy="4437062"/>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300" b="0" i="0" dirty="0" smtClean="0">
                <a:solidFill>
                  <a:srgbClr val="000000"/>
                </a:solidFill>
                <a:latin typeface="Arial"/>
              </a:rPr>
              <a:t>En este capítulo, se presentaron las VLAN y sus tipos.</a:t>
            </a:r>
          </a:p>
          <a:p>
            <a:pPr marL="236555" indent="-236555" algn="l" defTabSz="814365">
              <a:lnSpc>
                <a:spcPct val="95000"/>
              </a:lnSpc>
              <a:spcBef>
                <a:spcPct val="50000"/>
              </a:spcBef>
              <a:spcAft>
                <a:spcPct val="0"/>
              </a:spcAft>
              <a:buClr>
                <a:srgbClr val="708CA1"/>
              </a:buClr>
              <a:buFont typeface="Wingdings"/>
              <a:buChar char="§"/>
            </a:pPr>
            <a:r>
              <a:rPr lang="es-ES" sz="2300" b="0" i="0" dirty="0" smtClean="0">
                <a:solidFill>
                  <a:srgbClr val="000000"/>
                </a:solidFill>
                <a:latin typeface="Arial"/>
              </a:rPr>
              <a:t>También se analizó la conexión entre las VLAN y el dominio de difusión.</a:t>
            </a:r>
          </a:p>
          <a:p>
            <a:pPr marL="236555" indent="-236555" algn="l" defTabSz="814365">
              <a:lnSpc>
                <a:spcPct val="95000"/>
              </a:lnSpc>
              <a:spcBef>
                <a:spcPct val="50000"/>
              </a:spcBef>
              <a:spcAft>
                <a:spcPct val="0"/>
              </a:spcAft>
              <a:buClr>
                <a:srgbClr val="708CA1"/>
              </a:buClr>
              <a:buFont typeface="Wingdings"/>
              <a:buChar char="§"/>
            </a:pPr>
            <a:r>
              <a:rPr lang="es-ES" sz="2300" b="0" i="0" dirty="0" smtClean="0">
                <a:solidFill>
                  <a:srgbClr val="000000"/>
                </a:solidFill>
                <a:latin typeface="Arial"/>
              </a:rPr>
              <a:t>Se abarca, además, el etiquetado de tramas IEEE 802.1Q y la manera en que este permite la diferenciación entre tramas de Ethernet asociadas a distintas VLAN mientras atraviesan enlaces troncales comunes.</a:t>
            </a:r>
          </a:p>
          <a:p>
            <a:pPr marL="236555" indent="-236555" algn="l" defTabSz="814365">
              <a:lnSpc>
                <a:spcPct val="95000"/>
              </a:lnSpc>
              <a:spcBef>
                <a:spcPct val="50000"/>
              </a:spcBef>
              <a:spcAft>
                <a:spcPct val="0"/>
              </a:spcAft>
              <a:buClr>
                <a:srgbClr val="708CA1"/>
              </a:buClr>
              <a:buFont typeface="Wingdings"/>
              <a:buChar char="§"/>
            </a:pPr>
            <a:r>
              <a:rPr lang="es-ES" sz="2300" b="0" i="0" dirty="0" smtClean="0">
                <a:solidFill>
                  <a:srgbClr val="000000"/>
                </a:solidFill>
                <a:latin typeface="Arial"/>
              </a:rPr>
              <a:t>En este capítulo, también se analizó la configuración y la verificación de redes VLAN y de enlaces troncales, así como la resolución de problemas relacionados mediante la CL de IOS de Cisco, y se exploraron las consideraciones básicas de seguridad y de diseño en el contexto de las redes VLAN.</a:t>
            </a:r>
          </a:p>
          <a:p>
            <a:pPr marL="0" indent="0" algn="l" defTabSz="814365">
              <a:spcBef>
                <a:spcPct val="50000"/>
              </a:spcBef>
              <a:spcAft>
                <a:spcPct val="0"/>
              </a:spcAft>
              <a:buNone/>
            </a:pPr>
            <a:endParaRPr lang="es-ES" sz="2300" dirty="0" smtClean="0">
              <a:cs typeface="Arial"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0" y="0"/>
            <a:ext cx="9144000" cy="685800"/>
          </a:xfrm>
          <a:prstGeom prst="rect">
            <a:avLst/>
          </a:prstGeom>
          <a:solidFill>
            <a:srgbClr val="FFFFFF"/>
          </a:solidFill>
          <a:ln w="9525" algn="ctr">
            <a:noFill/>
            <a:miter lim="800000"/>
            <a:headEnd/>
            <a:tailEnd/>
          </a:ln>
        </p:spPr>
        <p:txBody>
          <a:bodyPr wrap="none" lIns="82124" tIns="41061" rIns="82124" bIns="41061" anchor="ctr"/>
          <a:lstStyle/>
          <a:p>
            <a:endParaRPr lang="es-ES"/>
          </a:p>
        </p:txBody>
      </p:sp>
      <p:pic>
        <p:nvPicPr>
          <p:cNvPr id="30723" name="Picture 3" descr="CNA_largo-onwhite"/>
          <p:cNvPicPr>
            <a:picLocks noChangeAspect="1" noChangeArrowheads="1"/>
          </p:cNvPicPr>
          <p:nvPr/>
        </p:nvPicPr>
        <p:blipFill>
          <a:blip r:embed="rId3" cstate="print"/>
          <a:srcRect/>
          <a:stretch>
            <a:fillRect/>
          </a:stretch>
        </p:blipFill>
        <p:spPr bwMode="auto">
          <a:xfrm>
            <a:off x="1508125" y="2741613"/>
            <a:ext cx="6097588" cy="892175"/>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rPr>
              <a:t>Descripción general de las VLAN</a:t>
            </a:r>
            <a:br>
              <a:rPr lang="es-ES" sz="1800" b="1" i="0" smtClean="0">
                <a:solidFill>
                  <a:srgbClr val="708CA1"/>
                </a:solidFill>
                <a:latin typeface="Arial"/>
                <a:ea typeface="ＭＳ Ｐゴシック"/>
              </a:rPr>
            </a:br>
            <a:r>
              <a:rPr lang="es-ES" sz="3200" b="1" i="0" smtClean="0">
                <a:solidFill>
                  <a:srgbClr val="708CA1"/>
                </a:solidFill>
                <a:latin typeface="Arial"/>
                <a:ea typeface="ＭＳ Ｐゴシック"/>
              </a:rPr>
              <a:t>Definiciones de VLAN</a:t>
            </a:r>
            <a:endParaRPr lang="es-ES" smtClean="0">
              <a:ea typeface="ＭＳ Ｐゴシック" pitchFamily="34" charset="-128"/>
            </a:endParaRPr>
          </a:p>
        </p:txBody>
      </p:sp>
      <p:pic>
        <p:nvPicPr>
          <p:cNvPr id="3" name="Content Placeholder 2"/>
          <p:cNvPicPr>
            <a:picLocks noGrp="1" noChangeAspect="1"/>
          </p:cNvPicPr>
          <p:nvPr>
            <p:ph idx="1"/>
          </p:nvPr>
        </p:nvPicPr>
        <p:blipFill>
          <a:blip r:embed="rId3"/>
          <a:stretch>
            <a:fillRect/>
          </a:stretch>
        </p:blipFill>
        <p:spPr>
          <a:xfrm>
            <a:off x="1523858" y="1580755"/>
            <a:ext cx="6175659" cy="4644228"/>
          </a:xfrm>
        </p:spPr>
      </p:pic>
    </p:spTree>
    <p:extLst>
      <p:ext uri="{BB962C8B-B14F-4D97-AF65-F5344CB8AC3E}">
        <p14:creationId xmlns:p14="http://schemas.microsoft.com/office/powerpoint/2010/main" xmlns="" val="2242489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rPr>
              <a:t>Descripción general de las VLAN</a:t>
            </a:r>
            <a:br>
              <a:rPr lang="es-ES" sz="1800" b="1" i="0" smtClean="0">
                <a:solidFill>
                  <a:srgbClr val="708CA1"/>
                </a:solidFill>
                <a:latin typeface="Arial"/>
                <a:ea typeface="ＭＳ Ｐゴシック"/>
              </a:rPr>
            </a:br>
            <a:r>
              <a:rPr lang="es-ES" sz="3200" b="1" i="0" smtClean="0">
                <a:solidFill>
                  <a:srgbClr val="708CA1"/>
                </a:solidFill>
                <a:latin typeface="Arial"/>
                <a:ea typeface="ＭＳ Ｐゴシック"/>
              </a:rPr>
              <a:t>Beneficios de las redes VLAN</a:t>
            </a:r>
            <a:endParaRPr lang="es-ES" smtClean="0">
              <a:ea typeface="ＭＳ Ｐゴシック" pitchFamily="34" charset="-128"/>
            </a:endParaRPr>
          </a:p>
        </p:txBody>
      </p:sp>
      <p:sp>
        <p:nvSpPr>
          <p:cNvPr id="2" name="Content Placeholder 1"/>
          <p:cNvSpPr>
            <a:spLocks noGrp="1"/>
          </p:cNvSpPr>
          <p:nvPr>
            <p:ph idx="1"/>
          </p:nvPr>
        </p:nvSpPr>
        <p:spPr>
          <a:xfrm>
            <a:off x="641123" y="1477510"/>
            <a:ext cx="7940675" cy="4850719"/>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Seguridad</a:t>
            </a:r>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Reducción de costos</a:t>
            </a:r>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Mejor rendimiento</a:t>
            </a:r>
            <a:endParaRPr lang="es-ES" smtClean="0"/>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Reducción de dominios de difusión</a:t>
            </a:r>
            <a:endParaRPr lang="es-ES" smtClean="0"/>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Mejora de la eficiencia del personal de TI</a:t>
            </a:r>
            <a:endParaRPr lang="es-ES" smtClean="0"/>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Administración más simple de aplicaciones y proyectos</a:t>
            </a:r>
            <a:endParaRPr lang="es-ES"/>
          </a:p>
        </p:txBody>
      </p:sp>
    </p:spTree>
    <p:extLst>
      <p:ext uri="{BB962C8B-B14F-4D97-AF65-F5344CB8AC3E}">
        <p14:creationId xmlns:p14="http://schemas.microsoft.com/office/powerpoint/2010/main" xmlns="" val="34896558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rPr>
              <a:t>Descripción general de las VLAN</a:t>
            </a:r>
            <a:br>
              <a:rPr lang="es-ES" sz="1800" b="1" i="0" smtClean="0">
                <a:solidFill>
                  <a:srgbClr val="708CA1"/>
                </a:solidFill>
                <a:latin typeface="Arial"/>
                <a:ea typeface="ＭＳ Ｐゴシック"/>
              </a:rPr>
            </a:br>
            <a:r>
              <a:rPr lang="es-ES" sz="3200" b="1" i="0" smtClean="0">
                <a:solidFill>
                  <a:srgbClr val="708CA1"/>
                </a:solidFill>
                <a:latin typeface="Arial"/>
                <a:ea typeface="ＭＳ Ｐゴシック"/>
              </a:rPr>
              <a:t>Tipos de VLAN</a:t>
            </a:r>
            <a:endParaRPr lang="es-ES" smtClean="0">
              <a:ea typeface="ＭＳ Ｐゴシック" pitchFamily="34" charset="-128"/>
            </a:endParaRPr>
          </a:p>
        </p:txBody>
      </p:sp>
      <p:sp>
        <p:nvSpPr>
          <p:cNvPr id="2" name="Content Placeholder 1"/>
          <p:cNvSpPr>
            <a:spLocks noGrp="1"/>
          </p:cNvSpPr>
          <p:nvPr>
            <p:ph idx="1"/>
          </p:nvPr>
        </p:nvSpPr>
        <p:spPr>
          <a:xfrm>
            <a:off x="641123" y="1477510"/>
            <a:ext cx="7940675" cy="4850719"/>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VLAN de datos</a:t>
            </a:r>
            <a:endParaRPr lang="es-ES" smtClean="0"/>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VLAN predeterminada</a:t>
            </a:r>
            <a:endParaRPr lang="es-ES" smtClean="0"/>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VLAN nativa</a:t>
            </a:r>
            <a:endParaRPr lang="es-ES" smtClean="0"/>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VLAN de administración</a:t>
            </a:r>
            <a:endParaRPr lang="es-ES"/>
          </a:p>
        </p:txBody>
      </p:sp>
    </p:spTree>
    <p:extLst>
      <p:ext uri="{BB962C8B-B14F-4D97-AF65-F5344CB8AC3E}">
        <p14:creationId xmlns:p14="http://schemas.microsoft.com/office/powerpoint/2010/main" xmlns="" val="13099042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121381" y="1418184"/>
            <a:ext cx="6738799" cy="5153745"/>
          </a:xfrm>
          <a:prstGeom prst="rect">
            <a:avLst/>
          </a:prstGeom>
        </p:spPr>
      </p:pic>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rPr>
              <a:t>Descripción general de las VLAN</a:t>
            </a:r>
            <a:br>
              <a:rPr lang="es-ES" sz="1800" b="1" i="0" smtClean="0">
                <a:solidFill>
                  <a:srgbClr val="708CA1"/>
                </a:solidFill>
                <a:latin typeface="Arial"/>
                <a:ea typeface="ＭＳ Ｐゴシック"/>
              </a:rPr>
            </a:br>
            <a:r>
              <a:rPr lang="es-ES" sz="3200" b="1" i="0" smtClean="0">
                <a:solidFill>
                  <a:srgbClr val="708CA1"/>
                </a:solidFill>
                <a:latin typeface="Arial"/>
                <a:ea typeface="ＭＳ Ｐゴシック"/>
              </a:rPr>
              <a:t>Tipos de VLAN</a:t>
            </a:r>
            <a:endParaRPr lang="es-ES" smtClean="0">
              <a:ea typeface="ＭＳ Ｐゴシック" pitchFamily="34" charset="-128"/>
            </a:endParaRPr>
          </a:p>
        </p:txBody>
      </p:sp>
    </p:spTree>
    <p:extLst>
      <p:ext uri="{BB962C8B-B14F-4D97-AF65-F5344CB8AC3E}">
        <p14:creationId xmlns:p14="http://schemas.microsoft.com/office/powerpoint/2010/main" xmlns="" val="25687620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rPr>
              <a:t>Descripción general de las VLAN</a:t>
            </a:r>
            <a:br>
              <a:rPr lang="es-ES" sz="1800" b="1" i="0" smtClean="0">
                <a:solidFill>
                  <a:srgbClr val="708CA1"/>
                </a:solidFill>
                <a:latin typeface="Arial"/>
                <a:ea typeface="ＭＳ Ｐゴシック"/>
              </a:rPr>
            </a:br>
            <a:r>
              <a:rPr lang="es-ES" sz="3200" b="1" i="0" smtClean="0">
                <a:solidFill>
                  <a:srgbClr val="708CA1"/>
                </a:solidFill>
                <a:latin typeface="Arial"/>
                <a:ea typeface="ＭＳ Ｐゴシック"/>
              </a:rPr>
              <a:t>VLAN de voz</a:t>
            </a:r>
            <a:endParaRPr lang="es-ES" smtClean="0">
              <a:ea typeface="ＭＳ Ｐゴシック" pitchFamily="34" charset="-128"/>
            </a:endParaRPr>
          </a:p>
        </p:txBody>
      </p:sp>
      <p:sp>
        <p:nvSpPr>
          <p:cNvPr id="2" name="Content Placeholder 1"/>
          <p:cNvSpPr>
            <a:spLocks noGrp="1"/>
          </p:cNvSpPr>
          <p:nvPr>
            <p:ph idx="1"/>
          </p:nvPr>
        </p:nvSpPr>
        <p:spPr>
          <a:xfrm>
            <a:off x="641123" y="1477510"/>
            <a:ext cx="8288596" cy="4850719"/>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ea typeface="+mn-ea"/>
                <a:cs typeface="+mn-cs"/>
              </a:rPr>
              <a:t>El tráfico VoIP depende del factor tiempo y requiere lo siguiente:</a:t>
            </a:r>
          </a:p>
          <a:p>
            <a:pPr marL="800100" lvl="1" indent="-342900" algn="l" defTabSz="814365">
              <a:spcBef>
                <a:spcPct val="35000"/>
              </a:spcBef>
              <a:spcAft>
                <a:spcPct val="0"/>
              </a:spcAft>
              <a:buClr>
                <a:srgbClr val="708CA1"/>
              </a:buClr>
              <a:buFont typeface="Arial"/>
              <a:buChar char="•"/>
            </a:pPr>
            <a:r>
              <a:rPr lang="es-ES" sz="1800" b="0" i="0" dirty="0" smtClean="0">
                <a:solidFill>
                  <a:srgbClr val="000000"/>
                </a:solidFill>
                <a:latin typeface="Arial"/>
                <a:ea typeface="+mn-ea"/>
                <a:cs typeface="+mn-cs"/>
              </a:rPr>
              <a:t>Ancho de banda garantizado para asegurar la calidad de la voz</a:t>
            </a:r>
          </a:p>
          <a:p>
            <a:pPr marL="800100" lvl="1" indent="-342900" algn="l" defTabSz="814365">
              <a:spcBef>
                <a:spcPct val="35000"/>
              </a:spcBef>
              <a:spcAft>
                <a:spcPct val="0"/>
              </a:spcAft>
              <a:buClr>
                <a:srgbClr val="708CA1"/>
              </a:buClr>
              <a:buFont typeface="Arial"/>
              <a:buChar char="•"/>
            </a:pPr>
            <a:r>
              <a:rPr lang="es-ES" sz="1800" b="0" i="0" dirty="0" smtClean="0">
                <a:solidFill>
                  <a:srgbClr val="000000"/>
                </a:solidFill>
                <a:latin typeface="Arial"/>
                <a:ea typeface="+mn-ea"/>
                <a:cs typeface="+mn-cs"/>
              </a:rPr>
              <a:t>Prioridad de la transmisión sobre los tipos de tráfico de la red</a:t>
            </a:r>
          </a:p>
          <a:p>
            <a:pPr marL="800100" lvl="1" indent="-342900" algn="l" defTabSz="814365">
              <a:spcBef>
                <a:spcPct val="35000"/>
              </a:spcBef>
              <a:spcAft>
                <a:spcPct val="0"/>
              </a:spcAft>
              <a:buClr>
                <a:srgbClr val="708CA1"/>
              </a:buClr>
              <a:buFont typeface="Arial"/>
              <a:buChar char="•"/>
            </a:pPr>
            <a:r>
              <a:rPr lang="es-ES" sz="1800" b="0" i="0" dirty="0" smtClean="0">
                <a:solidFill>
                  <a:srgbClr val="000000"/>
                </a:solidFill>
                <a:latin typeface="Arial"/>
                <a:ea typeface="+mn-ea"/>
                <a:cs typeface="+mn-cs"/>
              </a:rPr>
              <a:t>Capacidad para ser enrutado en áreas congestionadas de la red</a:t>
            </a:r>
          </a:p>
          <a:p>
            <a:pPr marL="800100" lvl="1" indent="-342900" algn="l" defTabSz="814365">
              <a:spcBef>
                <a:spcPct val="35000"/>
              </a:spcBef>
              <a:spcAft>
                <a:spcPct val="0"/>
              </a:spcAft>
              <a:buClr>
                <a:srgbClr val="708CA1"/>
              </a:buClr>
              <a:buFont typeface="Arial"/>
              <a:buChar char="•"/>
            </a:pPr>
            <a:r>
              <a:rPr lang="es-ES" sz="1800" b="0" i="0" dirty="0" smtClean="0">
                <a:solidFill>
                  <a:srgbClr val="000000"/>
                </a:solidFill>
                <a:latin typeface="Arial"/>
                <a:ea typeface="+mn-ea"/>
                <a:cs typeface="+mn-cs"/>
              </a:rPr>
              <a:t>Demora inferior a 150 ms a través de la red</a:t>
            </a:r>
          </a:p>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ea typeface="+mn-ea"/>
                <a:cs typeface="+mn-cs"/>
              </a:rPr>
              <a:t>La característica de la VLAN de voz permite que los puertos de acceso envíen el tráfico de voz IP desde un teléfono IP.</a:t>
            </a:r>
          </a:p>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ea typeface="+mn-ea"/>
                <a:cs typeface="+mn-cs"/>
              </a:rPr>
              <a:t>El switch puede conectarse a un teléfono IP 7960 de Cisco y transportar el tráfico de voz IP.</a:t>
            </a:r>
          </a:p>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ea typeface="+mn-ea"/>
                <a:cs typeface="+mn-cs"/>
              </a:rPr>
              <a:t>Dado que la calidad de sonido de una llamada desde un teléfono IP puede disminuir si la información no se envía de manera uniforme, el switch admite la calidad de servicio (QoS).</a:t>
            </a:r>
            <a:endParaRPr lang="es-ES" sz="2200" b="0" i="0" dirty="0">
              <a:solidFill>
                <a:srgbClr val="000000"/>
              </a:solidFill>
              <a:latin typeface="Arial"/>
              <a:ea typeface="+mn-ea"/>
              <a:cs typeface="+mn-cs"/>
            </a:endParaRPr>
          </a:p>
        </p:txBody>
      </p:sp>
    </p:spTree>
    <p:extLst>
      <p:ext uri="{BB962C8B-B14F-4D97-AF65-F5344CB8AC3E}">
        <p14:creationId xmlns:p14="http://schemas.microsoft.com/office/powerpoint/2010/main" xmlns="" val="1641935100"/>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16586</TotalTime>
  <Pages>28</Pages>
  <Words>2525</Words>
  <Application>Microsoft Office PowerPoint</Application>
  <PresentationFormat>On-screen Show (4:3)</PresentationFormat>
  <Paragraphs>337</Paragraphs>
  <Slides>45</Slides>
  <Notes>45</Notes>
  <HiddenSlides>0</HiddenSlides>
  <MMClips>0</MMClips>
  <ScaleCrop>false</ScaleCrop>
  <HeadingPairs>
    <vt:vector size="4" baseType="variant">
      <vt:variant>
        <vt:lpstr>Theme</vt:lpstr>
      </vt:variant>
      <vt:variant>
        <vt:i4>2</vt:i4>
      </vt:variant>
      <vt:variant>
        <vt:lpstr>Slide Titles</vt:lpstr>
      </vt:variant>
      <vt:variant>
        <vt:i4>45</vt:i4>
      </vt:variant>
    </vt:vector>
  </HeadingPairs>
  <TitlesOfParts>
    <vt:vector size="47" baseType="lpstr">
      <vt:lpstr>PPT-TMPLT-WHT_C</vt:lpstr>
      <vt:lpstr>NetAcad-4F_PPT-WHT_060408</vt:lpstr>
      <vt:lpstr>Capítulo 3: Implementación de seguridad de VLAN</vt:lpstr>
      <vt:lpstr>Capítulo 3</vt:lpstr>
      <vt:lpstr>Capítulo 3: Objetivos</vt:lpstr>
      <vt:lpstr>Descripción general de las VLAN Definiciones de VLAN</vt:lpstr>
      <vt:lpstr>Descripción general de las VLAN Definiciones de VLAN</vt:lpstr>
      <vt:lpstr>Descripción general de las VLAN Beneficios de las redes VLAN</vt:lpstr>
      <vt:lpstr>Descripción general de las VLAN Tipos de VLAN</vt:lpstr>
      <vt:lpstr>Descripción general de las VLAN Tipos de VLAN</vt:lpstr>
      <vt:lpstr>Descripción general de las VLAN VLAN de voz</vt:lpstr>
      <vt:lpstr>Descripción general de las VLAN VLAN de voz</vt:lpstr>
      <vt:lpstr>Redes VLAN en un entorno conmutado múltiple Enlaces troncales de VLAN</vt:lpstr>
      <vt:lpstr>Redes VLAN en un entorno conmutado múltiple Enlaces troncales de VLAN</vt:lpstr>
      <vt:lpstr>Redes VLAN en un entorno conmutado múltiple Control de dominios de difusión con VLAN</vt:lpstr>
      <vt:lpstr>Redes VLAN en un entorno conmutado múltiple Etiquetado de tramas de Ethernet para la identificación de VLAN</vt:lpstr>
      <vt:lpstr>Redes VLAN en un entorno conmutado múltiple Etiquetado de tramas de Ethernet para la identificación de VLAN</vt:lpstr>
      <vt:lpstr>Redes VLAN en un entorno conmutado múltiple VLAN nativas y etiquetado de 802.1q</vt:lpstr>
      <vt:lpstr>Redes VLAN en un entorno conmutado múltiple Etiquetado de VLAN de voz</vt:lpstr>
      <vt:lpstr>Asignación de VLAN Rangos de VLAN en los switches Catalyst</vt:lpstr>
      <vt:lpstr>Asignación de VLAN Creación de una VLAN</vt:lpstr>
      <vt:lpstr>Asignación de VLAN Asignación de puertos a las redes VLAN</vt:lpstr>
      <vt:lpstr>Asignación de VLAN Asignación de puertos a las redes VLAN</vt:lpstr>
      <vt:lpstr>Asignación de VLAN Cambio de pertenencia de puertos de una VLAN</vt:lpstr>
      <vt:lpstr>Asignación de VLAN Cambio de pertenencia de puertos de una VLAN</vt:lpstr>
      <vt:lpstr>Asignación de VLAN Eliminación de VLAN</vt:lpstr>
      <vt:lpstr>Asignación de VLAN Verificación de información de VLAN</vt:lpstr>
      <vt:lpstr>Asignación de VLAN Verificación de información de VLAN</vt:lpstr>
      <vt:lpstr>Asignación de VLAN Configuración de enlaces troncales IEEE 802.1Q</vt:lpstr>
      <vt:lpstr>Asignación de VLAN Restablecimiento del enlace troncal al estado predeterminado</vt:lpstr>
      <vt:lpstr>Asignación de VLAN Restablecimiento del enlace troncal al estado predeterminado</vt:lpstr>
      <vt:lpstr>Asignación de VLAN Verificación de la configuración de enlace troncal</vt:lpstr>
      <vt:lpstr>Protocolo de enlace troncal dinámico Introducción al protocolo DTP</vt:lpstr>
      <vt:lpstr>Protocolo de enlace troncal dinámico Modos de interfaz negociados</vt:lpstr>
      <vt:lpstr>Resolución de problemas de VLAN y enlaces troncales Problemas de direccionamiento de VLAN</vt:lpstr>
      <vt:lpstr>Resolución de problemas de VLAN y enlaces troncales VLAN faltantes</vt:lpstr>
      <vt:lpstr>Resolución de problemas de VLAN y enlaces troncales Introducción a la resolución de problemas de enlaces troncales</vt:lpstr>
      <vt:lpstr>Resolución de problemas de VLAN y enlaces troncales Problemas comunes con enlaces troncales</vt:lpstr>
      <vt:lpstr>Resolución de problemas de VLAN y enlaces troncales Incompatibilidades del modo de enlace troncal</vt:lpstr>
      <vt:lpstr>Resolución de problemas de VLAN y enlaces troncales Lista de VLAN incorrectas</vt:lpstr>
      <vt:lpstr>Ataques a redes VLAN Ataque de suplantación de identidad de switch</vt:lpstr>
      <vt:lpstr>Ataques a redes VLAN Ataque de etiquetado doble</vt:lpstr>
      <vt:lpstr>Ataques a redes VLAN Ataque de etiquetado doble</vt:lpstr>
      <vt:lpstr>Ataques a redes VLAN Perímetro de PVLAN</vt:lpstr>
      <vt:lpstr>Prácticas recomendadas de diseño para las VLAN Pautas de diseño de VLAN</vt:lpstr>
      <vt:lpstr>Capítulo 3: Resumen</vt:lpstr>
      <vt:lpstr>Slide 45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caixia</cp:lastModifiedBy>
  <cp:revision>1180</cp:revision>
  <cp:lastPrinted>1999-01-27T00:54:54Z</cp:lastPrinted>
  <dcterms:created xsi:type="dcterms:W3CDTF">2006-10-23T15:07:30Z</dcterms:created>
  <dcterms:modified xsi:type="dcterms:W3CDTF">2014-04-24T10:12:19Z</dcterms:modified>
</cp:coreProperties>
</file>