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7"/>
  </p:notesMasterIdLst>
  <p:handoutMasterIdLst>
    <p:handoutMasterId r:id="rId58"/>
  </p:handoutMasterIdLst>
  <p:sldIdLst>
    <p:sldId id="500" r:id="rId3"/>
    <p:sldId id="541" r:id="rId4"/>
    <p:sldId id="782" r:id="rId5"/>
    <p:sldId id="787" r:id="rId6"/>
    <p:sldId id="785" r:id="rId7"/>
    <p:sldId id="786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1" r:id="rId21"/>
    <p:sldId id="802" r:id="rId22"/>
    <p:sldId id="804" r:id="rId23"/>
    <p:sldId id="803" r:id="rId24"/>
    <p:sldId id="805" r:id="rId25"/>
    <p:sldId id="806" r:id="rId26"/>
    <p:sldId id="807" r:id="rId27"/>
    <p:sldId id="808" r:id="rId28"/>
    <p:sldId id="810" r:id="rId29"/>
    <p:sldId id="809" r:id="rId30"/>
    <p:sldId id="811" r:id="rId31"/>
    <p:sldId id="735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783" r:id="rId55"/>
    <p:sldId id="681" r:id="rId5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49" autoAdjust="0"/>
    <p:restoredTop sz="85346" autoAdjust="0"/>
  </p:normalViewPr>
  <p:slideViewPr>
    <p:cSldViewPr snapToGrid="0">
      <p:cViewPr>
        <p:scale>
          <a:sx n="75" d="100"/>
          <a:sy n="75" d="100"/>
        </p:scale>
        <p:origin x="-116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82" d="100"/>
          <a:sy n="82" d="100"/>
        </p:scale>
        <p:origin x="-2022" y="-8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13" Type="http://schemas.openxmlformats.org/officeDocument/2006/relationships/slide" Target="slides/slide42.xml"/><Relationship Id="rId18" Type="http://schemas.openxmlformats.org/officeDocument/2006/relationships/slide" Target="slides/slide47.xml"/><Relationship Id="rId3" Type="http://schemas.openxmlformats.org/officeDocument/2006/relationships/slide" Target="slides/slide32.xml"/><Relationship Id="rId21" Type="http://schemas.openxmlformats.org/officeDocument/2006/relationships/slide" Target="slides/slide50.xml"/><Relationship Id="rId7" Type="http://schemas.openxmlformats.org/officeDocument/2006/relationships/slide" Target="slides/slide36.xml"/><Relationship Id="rId12" Type="http://schemas.openxmlformats.org/officeDocument/2006/relationships/slide" Target="slides/slide41.xml"/><Relationship Id="rId17" Type="http://schemas.openxmlformats.org/officeDocument/2006/relationships/slide" Target="slides/slide46.xml"/><Relationship Id="rId2" Type="http://schemas.openxmlformats.org/officeDocument/2006/relationships/slide" Target="slides/slide31.xml"/><Relationship Id="rId16" Type="http://schemas.openxmlformats.org/officeDocument/2006/relationships/slide" Target="slides/slide45.xml"/><Relationship Id="rId20" Type="http://schemas.openxmlformats.org/officeDocument/2006/relationships/slide" Target="slides/slide49.xml"/><Relationship Id="rId1" Type="http://schemas.openxmlformats.org/officeDocument/2006/relationships/slide" Target="slides/slide30.xml"/><Relationship Id="rId6" Type="http://schemas.openxmlformats.org/officeDocument/2006/relationships/slide" Target="slides/slide35.xml"/><Relationship Id="rId11" Type="http://schemas.openxmlformats.org/officeDocument/2006/relationships/slide" Target="slides/slide40.xml"/><Relationship Id="rId5" Type="http://schemas.openxmlformats.org/officeDocument/2006/relationships/slide" Target="slides/slide34.xml"/><Relationship Id="rId15" Type="http://schemas.openxmlformats.org/officeDocument/2006/relationships/slide" Target="slides/slide44.xml"/><Relationship Id="rId23" Type="http://schemas.openxmlformats.org/officeDocument/2006/relationships/slide" Target="slides/slide52.xml"/><Relationship Id="rId10" Type="http://schemas.openxmlformats.org/officeDocument/2006/relationships/slide" Target="slides/slide39.xml"/><Relationship Id="rId19" Type="http://schemas.openxmlformats.org/officeDocument/2006/relationships/slide" Target="slides/slide48.xml"/><Relationship Id="rId4" Type="http://schemas.openxmlformats.org/officeDocument/2006/relationships/slide" Target="slides/slide33.xml"/><Relationship Id="rId9" Type="http://schemas.openxmlformats.org/officeDocument/2006/relationships/slide" Target="slides/slide38.xml"/><Relationship Id="rId14" Type="http://schemas.openxmlformats.org/officeDocument/2006/relationships/slide" Target="slides/slide43.xml"/><Relationship Id="rId2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BCC1ECAD-6CE1-4897-9CEF-F2ECC9BEA19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47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</a:t>
            </a:r>
            <a:r>
              <a:rPr lang="en-US" sz="8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2014, 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Cisco Systems, Inc.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derechos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reservados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034988-36DD-4D34-B1CE-37AB851117A5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Programa de Cisco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Networking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Academy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Protocolos de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3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4: Conceptos de </a:t>
            </a:r>
            <a:r>
              <a:rPr lang="es-ES" sz="13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4.1.1.5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eligen las mejores rutas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4.1.1.5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eligen las mejores rutas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4.1.1.6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Métodos de reenvío de paquetes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4.1.1.7 Actividad: identificar los componentes del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4.1.1.8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Packet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uso de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traceroute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para detectar redes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4.1.1.9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Práctica de laboratorio: realización de un esquema de Internet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4.1.2.1 Conexión a una red 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4.1.2.2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Gateways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predeterminados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4.1.2.3 Registro del direccionamiento de red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4.1.2.4 Habilitación de IP en un host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4.1.2.5 LED de dispositivos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4.1.2.6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Acceso a la consola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 Conexión de dispositivos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4.1.2.7 Habilitación de IP en un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4.1.2.8 Actividad: registrar un esquema de direccionamiento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4.1.2.9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Packet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registro de la red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70EE284-7961-42D5-9E4B-29540E276A7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9</a:t>
            </a:r>
            <a:endParaRPr lang="es-ES" sz="1200" b="1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Configuración básica de un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4.1.3.1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Configuración de parámetros básicos del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Configuración básica de un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4.1.3.3.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Configuración de las interfaces del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Configuración básica de un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4.1.3.3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Configuración de una interfaz de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IPv6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Configuración básica de un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4.1.3.4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Configuración de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una interfaz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loopback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4.1.3.5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Packet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configuración de interfaces IPv4 e IPv6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Verificación de la conectividad de redes conectadas directamente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4.1.4.1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Verificación de la configuración de interfaz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</a:t>
            </a:r>
            <a:r>
              <a:rPr lang="es-ES" sz="1200" b="1" i="0" baseline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Verificación de la conectividad de redes conectadas directamente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4.1.4.2 Verificación de la configuración</a:t>
            </a:r>
            <a:r>
              <a:rPr lang="es-ES" sz="1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interfaz</a:t>
            </a:r>
            <a:r>
              <a:rPr lang="es-ES" sz="1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IPv6</a:t>
            </a:r>
            <a:endParaRPr lang="es-E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Verificación de la conectividad de redes conectadas directamente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4.1.4.3 Filtrado de los resultados del comando show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Verificación de la conectividad de redes conectadas directamente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4.1.4.4 Característica de historial de comandos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4.1.4.5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Packet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configuración y verificación de una red pequeña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4.1.4.6 Práctica de laboratorio: configuración de los parámetros básicos del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 la CLI del IOS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4.1.4.7 Práctica de laboratorio: configuración de los parámetros básicos del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con CCP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 entre redes</a:t>
            </a:r>
            <a:endParaRPr lang="es-ES" b="1" baseline="0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4.2.1.1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Función de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del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 entre redes</a:t>
            </a:r>
            <a:endParaRPr lang="es-ES" b="1" baseline="0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4.2.1.2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Envío de un paquete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 entre redes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4.2.1.3 Reenvío al siguiente salto</a:t>
            </a:r>
            <a:endParaRPr lang="es-ES" b="1" baseline="0" noProof="0" dirty="0" smtClean="0"/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 entre redes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4.2.1.4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paquetes entre redes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4.2.1.5 Llegar al destino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4.2.1.6 Actividad: unir el direccionamiento de capa 2 y capa 3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Determinación de rutas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4.2.2.1 Decisiones de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1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noProof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Determinación de rutas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4.2.2.2 Mejor ruta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noProof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Determinación de rutas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4.2.2.3 Balanceo de carga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noProof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Determinación de rutas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4.2.2.4 Distancia administrativa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noProof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Determinación de rutas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4.2.2.4 Distancia administrativa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4.2.2.5 Actividad: ordenar los pasos del proceso de reenvío de paquetes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Análisis de la tabla de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4.3.1.1 La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Análisis de la tabla de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4.3.1.2 Orígenes de la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Análisis de la tabla de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4.3.1.2 Orígenes de la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Análisis de la tabla de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4.3.1.3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Entradas de tabla de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red remota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4.3.1.4 Actividad: interpretar el contenido de una entrada de la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42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 Rutas conectadas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Interfaces conectadas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4.3.2.2 Entradas de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redes conectadas directamente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43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 Rutas conectadas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4.3.2.1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Interfaces conectadas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4.3.2.2 Entradas de tabla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redes conectadas directamente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44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 Rutas conectadas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4.3.2.4 Ejemplo de interfaz IPv6 conectada directamente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4.3.2.5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Packet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Tracer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investigación de rutas conectadas directamente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45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 Rutas descubiertas estáticamente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4.3.3.1 Rutas estáticas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46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 Rutas descubiertas estáticamente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4.3.3.2 Ejemplo de rutas estáticas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47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 Rutas descubiertas estáticamente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4.3.3.3 Ejemplo de rutas estáticas IPv6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48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4.3.4.1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49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4.3.4.2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 Configuración inicial del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 Función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4.1.1.1 Características de una red</a:t>
            </a:r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50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4.3.4.3 Ejemplo de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IPv6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DBE9C86-8F91-408C-8823-75B6B5CDDFF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52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 Funcionamiento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dinámico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4.3.4.5 Ejemplo de protocolos de </a:t>
            </a:r>
            <a:r>
              <a:rPr lang="es-ES" sz="1200" b="0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IPv6</a:t>
            </a:r>
            <a:endParaRPr lang="es-ES" sz="1200" b="0" i="0" baseline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4: Resumen</a:t>
            </a:r>
            <a:endParaRPr lang="es-ES" sz="1200" b="1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Función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4.1.1.2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¿Por qué elegir el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?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son computadoras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4.1.1.3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son computadoras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Funciones de un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4.1.1.4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interconectan redes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31C4615-7F19-455B-A5C4-EA1B3B194C81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724275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ACFA795C-7F0A-48D8-9FC3-F2BA5F8EB736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8EC189E-ADD4-420E-B89E-1E32C54438D7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5C5E045-6C48-46C0-92AE-30A8710B0BBD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78"/>
          <p:cNvSpPr>
            <a:spLocks noChangeArrowheads="1"/>
          </p:cNvSpPr>
          <p:nvPr userDrawn="1"/>
        </p:nvSpPr>
        <p:spPr bwMode="auto">
          <a:xfrm>
            <a:off x="3724275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Rectangle 279"/>
          <p:cNvSpPr>
            <a:spLocks noChangeArrowheads="1"/>
          </p:cNvSpPr>
          <p:nvPr userDrawn="1"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es-ES" sz="2800" b="0" i="0" smtClean="0">
                <a:solidFill>
                  <a:srgbClr val="FFFFFF"/>
                </a:solidFill>
                <a:latin typeface="Arial"/>
              </a:rPr>
              <a:t>Capítulo 4: Conceptos de routing</a:t>
            </a:r>
            <a:endParaRPr lang="es-ES" sz="280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0" smtClean="0">
                <a:solidFill>
                  <a:srgbClr val="000000"/>
                </a:solidFill>
              </a:rPr>
              <a:t>Protocolos de routing</a:t>
            </a:r>
            <a:endParaRPr lang="es-ES" sz="24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489131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Determinan la mejor ruta para enviar paquetes.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Utilizan la tabla de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para determinar la ruta.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Reenvían paquetes a su destino.</a:t>
            </a:r>
          </a:p>
          <a:p>
            <a:pPr lvl="1" indent="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Reenvían paquetes a la interfaz indicada en la tabla de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lvl="1" indent="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Encapsulan el paquete y lo reenvían al destino.  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Los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routers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usan rutas estáticas y protocolos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dinámico para descubrir redes remotas y crear sus tablas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Los routers eligen las mejores rutas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85371"/>
          </a:xfrm>
        </p:spPr>
        <p:txBody>
          <a:bodyPr/>
          <a:lstStyle/>
          <a:p>
            <a:pPr lvl="1"/>
            <a:endParaRPr lang="es-ES" smtClean="0"/>
          </a:p>
          <a:p>
            <a:endParaRPr lang="es-E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Los routers eligen las mejores rutas</a:t>
            </a:r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49415" y="1625599"/>
            <a:ext cx="6123708" cy="44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66" y="1393372"/>
            <a:ext cx="4206647" cy="489131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Switching de procesos: 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es un mecanismo de reenvío de paquetes más antiguo que todavía está disponible para los routers Cisco.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Switching rápido: 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es un mecanismo frecuente de reenvío de paquetes que usa una memoria caché de switching rápido para almacenar la información de siguiente salto.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Cisco Express Forwarding (CEF): 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es el mecanismo de reenvío de paquetes más reciente, más rápido y más utilizado del IOS de Cisco.   Las entradas de la tabla no se activan por los paquetes como en el switching rápido, sino que se activan por los cambios.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Métodos de reenvío de paquetes</a:t>
            </a:r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88114" y="1809475"/>
            <a:ext cx="4252686" cy="366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67" y="1393372"/>
            <a:ext cx="3945390" cy="4891314"/>
          </a:xfrm>
        </p:spPr>
        <p:txBody>
          <a:bodyPr/>
          <a:lstStyle/>
          <a:p>
            <a:pPr>
              <a:buNone/>
            </a:pPr>
            <a:endParaRPr lang="es-ES" smtClean="0"/>
          </a:p>
          <a:p>
            <a:endParaRPr lang="es-E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Conexión a una red</a:t>
            </a:r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88916" y="1393371"/>
            <a:ext cx="5595194" cy="48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451430"/>
            <a:ext cx="3486149" cy="5406570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Para 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habilitar el acceso a la red, los dispositivos deben estar configurados con la siguiente información de dirección IP.</a:t>
            </a:r>
          </a:p>
          <a:p>
            <a:pPr marL="457200" lvl="1" indent="-2667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9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IP:</a:t>
            </a:r>
            <a:r>
              <a:rPr lang="es-ES" sz="19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identifica un host único en una red local.</a:t>
            </a:r>
            <a:r>
              <a:rPr lang="es-ES" sz="19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marL="457200" lvl="1" indent="-2667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9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Máscara de subred: </a:t>
            </a:r>
            <a:r>
              <a:rPr lang="es-ES" sz="19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identifica la subred de la red del host.</a:t>
            </a:r>
          </a:p>
          <a:p>
            <a:pPr marL="457200" lvl="1" indent="-2667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9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Gateway predeterminado:</a:t>
            </a:r>
            <a:r>
              <a:rPr lang="es-ES" sz="19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identifica el router al que se envía un paquete cuando el destino no está en la misma subred de la red local.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sz="1900" dirty="0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sz="1900" dirty="0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sz="16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58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Gateways predeterminados</a:t>
            </a:r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1429" y="1995499"/>
            <a:ext cx="4963886" cy="36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10631" y="2182587"/>
            <a:ext cx="5437175" cy="33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66" y="1451429"/>
            <a:ext cx="8376784" cy="4775200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El registro de la red debe incluir, por lo menos, los siguientes elementos en un diagrama de topología y una tabla de direccionamiento: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Nombres de los 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s-ES" sz="2000" b="0" i="0" dirty="0" smtClean="0">
                <a:solidFill>
                  <a:srgbClr val="000000"/>
                </a:solidFill>
                <a:latin typeface="Arial"/>
              </a:rPr>
            </a:b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dispositivos</a:t>
            </a:r>
            <a:endParaRPr lang="es-ES" sz="20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Interfaces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Direcciones IP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	Máscara de subred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Gateway 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s-ES" sz="2000" b="0" i="0" dirty="0" smtClean="0">
                <a:solidFill>
                  <a:srgbClr val="000000"/>
                </a:solidFill>
                <a:latin typeface="Arial"/>
              </a:rPr>
            </a:b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predeterminado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Registro del direccionamiento de red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952" y="1465943"/>
            <a:ext cx="8257948" cy="4775200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IP asignada de forma estática:</a:t>
            </a:r>
            <a:r>
              <a:rPr lang="es-ES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 asigna manualmente al host la dirección IP, la máscara de subred y el gateway predeterminado. También se puede asignar la dirección IP del servidor DNS.</a:t>
            </a:r>
          </a:p>
          <a:p>
            <a:pPr marL="723900" lvl="1" indent="-266700" algn="l" defTabSz="814365"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utiliza para identificar recursos de red específicos, como los servidores de red y las impresoras.</a:t>
            </a:r>
          </a:p>
          <a:p>
            <a:pPr marL="723900" lvl="1" indent="-266700" algn="l" defTabSz="814365"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puede utilizar en redes muy pequeñas con pocos hosts.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IP asignada de forma dinámica:</a:t>
            </a:r>
            <a:r>
              <a:rPr lang="es-ES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la información de dirección IP se asigna de forma dinámica mediante un servidor que utiliza el protocolo de configuración dinámica de host (DHCP).</a:t>
            </a:r>
          </a:p>
          <a:p>
            <a:pPr marL="731838" defTabSz="814365">
              <a:buFont typeface="Arial" pitchFamily="34" charset="0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</a:t>
            </a:r>
            <a:r>
              <a:rPr lang="es-ES" sz="2000" dirty="0" smtClean="0">
                <a:solidFill>
                  <a:srgbClr val="000000"/>
                </a:solidFill>
                <a:latin typeface="Arial"/>
              </a:rPr>
              <a:t>mayoría de los hosts adquieren la información de dirección IP mediante DHCP.</a:t>
            </a:r>
            <a:endParaRPr lang="es-ES" sz="2000" dirty="0" smtClean="0">
              <a:solidFill>
                <a:srgbClr val="000000"/>
              </a:solidFill>
              <a:latin typeface="Arial"/>
            </a:endParaRPr>
          </a:p>
          <a:p>
            <a:pPr marL="731838" algn="l" defTabSz="814365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000000"/>
                </a:solidFill>
                <a:latin typeface="Arial"/>
              </a:rPr>
              <a:t>Los </a:t>
            </a:r>
            <a:r>
              <a:rPr lang="es-ES" sz="2000" dirty="0" smtClean="0">
                <a:solidFill>
                  <a:srgbClr val="000000"/>
                </a:solidFill>
                <a:latin typeface="Arial"/>
              </a:rPr>
              <a:t>routers</a:t>
            </a:r>
            <a:r>
              <a:rPr lang="es-E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Cisco pueden proporcionar servicios DHCP.</a:t>
            </a:r>
            <a:endParaRPr lang="es-ES" sz="20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Habilitación de IP en un host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LED de dispositivos</a:t>
            </a:r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99196" y="1433360"/>
            <a:ext cx="5543067" cy="506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952" y="1465943"/>
            <a:ext cx="8448448" cy="4775200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El acceso a la consola requiere lo siguiente:</a:t>
            </a:r>
          </a:p>
          <a:p>
            <a:pPr marL="465138" defTabSz="814365">
              <a:buFont typeface="Arial" pitchFamily="34" charset="0"/>
              <a:buChar char="•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Cable 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de consola: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 un cable de consola RJ-45 a DB-9</a:t>
            </a:r>
          </a:p>
          <a:p>
            <a:pPr marL="465138" defTabSz="814365">
              <a:buFont typeface="Arial" pitchFamily="34" charset="0"/>
              <a:buChar char="•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Software 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de emulación de terminal: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 Tera Term, PuTTY, HyperTerminal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Acceso a la consola</a:t>
            </a:r>
            <a:endParaRPr 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b="2524"/>
          <a:stretch>
            <a:fillRect/>
          </a:stretch>
        </p:blipFill>
        <p:spPr bwMode="auto">
          <a:xfrm>
            <a:off x="3219450" y="2663371"/>
            <a:ext cx="4740093" cy="399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952" y="1465943"/>
            <a:ext cx="7661048" cy="4775200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Los dispositivos de infraestructura de red requieren direcciones IP para habilitar la administración remota. 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En un switch, la dirección IP de administración se asigna en una interfaz virtual.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Conexión de dispositivos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Habilitación de IP en un switch</a:t>
            </a:r>
            <a:endParaRPr 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1596" y="2746828"/>
            <a:ext cx="4726997" cy="390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Capítulo 4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4.0 Conceptos de routing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4.1 Configuración inicial de un router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4.2 Decisiones de routing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4.3 Funcionamiento del routing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4.4 Resumen</a:t>
            </a:r>
            <a:endParaRPr lang="es-ES" sz="2400" b="0" i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418772"/>
            <a:ext cx="8221663" cy="4775200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Primero se deben configurar las tareas básicas en un router Cisco y un switch Cisco: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Asignar un nombre al dispositivo: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para distinguirlo de otros routers.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Proteger el acceso administrativo: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para proteger el acceso a EXEC privilegiado, a EXEC de usuario y el acceso por Telnet, y cifrar las contraseñas con el máximo nivel.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000" b="1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Configurar un mensaje: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para proporcionar notificaciones legales de acceso no autorizado.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715" y="537256"/>
            <a:ext cx="888274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600" b="1" i="0" dirty="0" smtClean="0">
                <a:solidFill>
                  <a:srgbClr val="708CA1"/>
                </a:solidFill>
                <a:latin typeface="Arial"/>
              </a:rPr>
              <a:t>Configuración básica de un router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000" b="1" i="0" dirty="0" smtClean="0">
                <a:solidFill>
                  <a:srgbClr val="708CA1"/>
                </a:solidFill>
                <a:latin typeface="Arial"/>
              </a:rPr>
              <a:t>Configuración de parámetros básicos del router </a:t>
            </a:r>
            <a:endParaRPr lang="es-ES" sz="3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l="47410" t="52579" r="17228" b="15972"/>
          <a:stretch>
            <a:fillRect/>
          </a:stretch>
        </p:blipFill>
        <p:spPr bwMode="auto">
          <a:xfrm>
            <a:off x="2749775" y="3917950"/>
            <a:ext cx="3877809" cy="193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3199" y="1494972"/>
            <a:ext cx="3730171" cy="4775200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Para que la interfaz del router esté disponible, debe cumplir con los siguientes requisitos: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Debe estar configurada con una dirección y una máscara de subred.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Debe estar activada: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las interfaces LAN y WAN no están activadas de manera predeterminada. La interfaz se debe activar mediante el comando no shutdown.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Otros parámetros: el extremo del cable serial de etiqueta DCE se debe configurar con el comando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clock rate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puede incluir una descripción optativa.</a:t>
            </a:r>
            <a:endParaRPr lang="es-ES" sz="17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039" y="479200"/>
            <a:ext cx="835773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Configuración básica de un router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Configuración de las interfaces del router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3371" y="1636707"/>
            <a:ext cx="4601029" cy="40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621" y="1399722"/>
            <a:ext cx="4397829" cy="536302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Configure la interfaz con la dirección IPv6 y la máscara de subred.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 Utilice el comando de configuración de interfaz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 ipv6 address 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dirección-ipv6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/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longitud-ipv6 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[link-local | eui-64]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s-ES" sz="1700" b="1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Actívela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: utilice el comando no shutdown.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Las interfaces IPv6 pueden admitir más de una dirección: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Configure una dirección de unidifusión global especificada: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 dirección-ipv6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 /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longitud-ipv6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Configure una dirección IPv6 global con un identificador de interfaz (ID) en los 64 bits de bajo orden: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 dirección-ipv6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 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/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longitud-ipv6 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eui-64.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Configure una dirección link-local: 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dirección-ipv6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 </a:t>
            </a:r>
            <a:r>
              <a:rPr lang="es-ES" sz="1700" b="1" i="0" dirty="0" smtClean="0">
                <a:solidFill>
                  <a:srgbClr val="000000"/>
                </a:solidFill>
                <a:latin typeface="Arial"/>
              </a:rPr>
              <a:t>/</a:t>
            </a:r>
            <a:r>
              <a:rPr lang="es-ES" sz="1700" b="0" i="1" dirty="0" smtClean="0">
                <a:solidFill>
                  <a:srgbClr val="000000"/>
                </a:solidFill>
                <a:latin typeface="Arial"/>
              </a:rPr>
              <a:t>longitud-ipv6 </a:t>
            </a:r>
            <a:r>
              <a:rPr lang="es-ES" sz="1700" b="0" i="0" dirty="0" smtClean="0">
                <a:solidFill>
                  <a:srgbClr val="000000"/>
                </a:solidFill>
                <a:latin typeface="Arial"/>
              </a:rPr>
              <a:t>link-local.</a:t>
            </a:r>
            <a:endParaRPr lang="es-ES" sz="1700" b="0" i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228" y="464686"/>
            <a:ext cx="888274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Configuración básica de un router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Configuración de una interfaz de router IPv6</a:t>
            </a:r>
            <a:endParaRPr lang="es-E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71169" y="1669143"/>
            <a:ext cx="4057321" cy="3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1" y="1494972"/>
            <a:ext cx="3091543" cy="536302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smtClean="0">
                <a:solidFill>
                  <a:srgbClr val="000000"/>
                </a:solidFill>
                <a:latin typeface="Arial"/>
              </a:rPr>
              <a:t>La interfaz loopback es una interfaz lógica interna del router.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smtClean="0">
                <a:solidFill>
                  <a:srgbClr val="000000"/>
                </a:solidFill>
                <a:latin typeface="Arial"/>
              </a:rPr>
              <a:t>Esta no se asigna a un puerto físico; se la considera una interfaz de software que se coloca automáticamente en estado UP (activo).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smtClean="0">
                <a:solidFill>
                  <a:srgbClr val="000000"/>
                </a:solidFill>
                <a:latin typeface="Arial"/>
              </a:rPr>
              <a:t>Es útil para realizar pruebas y es importante en el proceso de routing de OSPF.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18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Configuración básica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Configuración de una interfaz loopback</a:t>
            </a:r>
            <a:endParaRPr lang="es-E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5086" y="1814286"/>
            <a:ext cx="4784340" cy="393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0227" y="1632858"/>
            <a:ext cx="3091543" cy="4332514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Comandos show para verificar la operación y la configuración de una interfaz.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ip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interfaces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brief</a:t>
            </a:r>
            <a:endParaRPr lang="es-ES" sz="1800" b="1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ip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route</a:t>
            </a:r>
            <a:endParaRPr lang="es-ES" sz="1800" b="1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running-config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 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Comandos show para reunir información más detallada acerca de la interfaz.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interfaces</a:t>
            </a:r>
            <a:endParaRPr lang="es-ES" sz="18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ip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interfaces</a:t>
            </a:r>
            <a:endParaRPr lang="es-ES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3829" y="435658"/>
            <a:ext cx="8694057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Verificación de la conectividad de redes conectadas directamente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Verificación de la configuración de interfaz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03222" y="1964586"/>
            <a:ext cx="4455886" cy="317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0" y="1386115"/>
            <a:ext cx="3454401" cy="433251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ipv6 interface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brief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muestra un resumen de cada una de las interfaces.</a:t>
            </a:r>
            <a:endParaRPr lang="es-ES" sz="1800" b="1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ipv6 interface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gigabitethernet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0/0: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 muestra el estado de la interfaz y todas las direcciones IPv6 para esta interfaz.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ipv6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route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verifica si las redes IPv6 y las direcciones específicas de interfaz IPv6 se instalaron en la tabla de </a:t>
            </a:r>
            <a:r>
              <a:rPr lang="es-ES" sz="18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 IPv6. </a:t>
            </a:r>
            <a:endParaRPr lang="es-ES" sz="1800" b="1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interfaces</a:t>
            </a:r>
            <a:endParaRPr lang="es-ES" sz="18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</a:rPr>
              <a:t>show ipv6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</a:rPr>
              <a:t>routers</a:t>
            </a:r>
            <a:endParaRPr lang="es-ES" sz="18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b="1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b="1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6743" y="421144"/>
            <a:ext cx="8554357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Verificación de la conectividad de redes conectadas directamente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Verificación de la configuración de interfaz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37377" y="1683657"/>
            <a:ext cx="4763531" cy="436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0" y="1386115"/>
            <a:ext cx="8055430" cy="433251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600" b="0" i="0" dirty="0" smtClean="0">
                <a:solidFill>
                  <a:srgbClr val="000000"/>
                </a:solidFill>
                <a:latin typeface="Arial"/>
              </a:rPr>
              <a:t>Utilice el comando</a:t>
            </a:r>
            <a:r>
              <a:rPr lang="es-ES" sz="1600" b="1" i="0" dirty="0" smtClean="0">
                <a:solidFill>
                  <a:srgbClr val="000000"/>
                </a:solidFill>
                <a:latin typeface="Arial"/>
              </a:rPr>
              <a:t> terminal length</a:t>
            </a:r>
            <a:r>
              <a:rPr lang="es-ES" sz="1600" b="0" i="1" dirty="0" smtClean="0">
                <a:solidFill>
                  <a:srgbClr val="000000"/>
                </a:solidFill>
                <a:latin typeface="Arial"/>
              </a:rPr>
              <a:t>número</a:t>
            </a:r>
            <a:r>
              <a:rPr lang="es-ES" sz="1600" b="0" i="0" dirty="0" smtClean="0">
                <a:solidFill>
                  <a:srgbClr val="000000"/>
                </a:solidFill>
                <a:latin typeface="Arial"/>
              </a:rPr>
              <a:t> para especificar la cantidad de líneas que se muestran. Un valor 0 (cero) evita que el router haga una pausa entre las pantallas de resultados.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600" b="0" i="0" dirty="0" smtClean="0">
                <a:solidFill>
                  <a:srgbClr val="000000"/>
                </a:solidFill>
                <a:latin typeface="Arial"/>
              </a:rPr>
              <a:t>Para filtrar resultados específicos de los comandos, utilice una </a:t>
            </a:r>
            <a:r>
              <a:rPr lang="es-ES" sz="1600" b="1" i="0" dirty="0" smtClean="0">
                <a:solidFill>
                  <a:srgbClr val="000000"/>
                </a:solidFill>
                <a:latin typeface="Arial"/>
              </a:rPr>
              <a:t>barra vertical (|)</a:t>
            </a:r>
            <a:r>
              <a:rPr lang="es-ES" sz="1600" b="0" i="0" dirty="0" smtClean="0">
                <a:solidFill>
                  <a:srgbClr val="000000"/>
                </a:solidFill>
                <a:latin typeface="Arial"/>
              </a:rPr>
              <a:t> después del comando show. Algunos de los parámetros que se pueden utilizar después de la barra vertical son los siguientes: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6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section,  include,  exclude,  begin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sz="1600" b="1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600" b="1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88" y="479200"/>
            <a:ext cx="898434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Verificación de la conectividad de redes conectadas directamente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Filtrado de los resultados del comando show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l="47968" t="35516" r="17339" b="32936"/>
          <a:stretch>
            <a:fillRect/>
          </a:stretch>
        </p:blipFill>
        <p:spPr bwMode="auto">
          <a:xfrm>
            <a:off x="478971" y="3409044"/>
            <a:ext cx="4078516" cy="22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 l="47434" t="35863" r="17315" b="33581"/>
          <a:stretch>
            <a:fillRect/>
          </a:stretch>
        </p:blipFill>
        <p:spPr bwMode="auto">
          <a:xfrm>
            <a:off x="4731657" y="3496129"/>
            <a:ext cx="4151085" cy="202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0" y="1386115"/>
            <a:ext cx="8055430" cy="433251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Para recuperar comandos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es-ES" sz="2400" b="1" i="0" dirty="0" err="1" smtClean="0">
                <a:solidFill>
                  <a:srgbClr val="000000"/>
                </a:solidFill>
                <a:latin typeface="Arial"/>
              </a:rPr>
              <a:t>Ctrl+P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o la flecha arriba.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Para volver a los comandos más recientes: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1" i="0" dirty="0" err="1" smtClean="0">
                <a:solidFill>
                  <a:srgbClr val="000000"/>
                </a:solidFill>
                <a:latin typeface="Arial"/>
              </a:rPr>
              <a:t>Ctrl+N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o flecha abajo.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La característica de historial de comandos está habilitada y captura los últimos 10 comandos en el búfer; 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show </a:t>
            </a:r>
            <a:r>
              <a:rPr lang="es-ES" sz="2400" b="1" i="0" dirty="0" err="1" smtClean="0">
                <a:solidFill>
                  <a:srgbClr val="000000"/>
                </a:solidFill>
                <a:latin typeface="Arial"/>
              </a:rPr>
              <a:t>history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muestra el contenido del historial.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Utilice el comando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terminal </a:t>
            </a:r>
            <a:r>
              <a:rPr lang="es-ES" sz="2400" b="1" i="0" dirty="0" err="1" smtClean="0">
                <a:solidFill>
                  <a:srgbClr val="000000"/>
                </a:solidFill>
                <a:latin typeface="Arial"/>
              </a:rPr>
              <a:t>history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1" i="0" dirty="0" err="1" smtClean="0">
                <a:solidFill>
                  <a:srgbClr val="000000"/>
                </a:solidFill>
                <a:latin typeface="Arial"/>
              </a:rPr>
              <a:t>size</a:t>
            </a: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para aumentar o para reducir el tamaño del búfer.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1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Verificación de la conectividad de redes conectadas directamente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Característica de historial de comandos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Switching de paquetes entre redes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Función de switching del router</a:t>
            </a:r>
            <a:endParaRPr 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96572" y="1478413"/>
            <a:ext cx="5863772" cy="44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Switching de paquetes entre redes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Envío de un paquete</a:t>
            </a:r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35837" y="1553029"/>
            <a:ext cx="7173908" cy="43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4: Objetivos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Configurar un router para enrutar entre varias redes conectadas directamente.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Describir las funciones y las características principales de un router.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Explicar la forma en que los routers utilizan la información de los paquetes de datos para tomar decisiones de reenvío en una red de una pequeña a mediana empresa.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 Explicar el proceso de encapsulación y desencapsulación que utilizan los routers para el switching de paquetes entre interfaces.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Comparar las formas en las que un router crea una tabla de routing cuando funciona en una red de una pequeña a mediana empresa.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Explicar las entradas de la tabla de routing de las redes conectadas directamente.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Explicar la forma en que un router crea una tabla de routing de redes conectadas directamente.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Switching de paquetes entre redes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Reenvío al siguiente salto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44525" y="1552575"/>
            <a:ext cx="8204200" cy="50006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altLang="ja-JP" sz="200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27199" y="1504380"/>
            <a:ext cx="5994401" cy="414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Switching de paquetes entre redes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Routing de paquetes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44525" y="1552575"/>
            <a:ext cx="8204200" cy="50006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sz="2000" smtClean="0"/>
          </a:p>
          <a:p>
            <a:pPr eaLnBrk="1" hangingPunct="1">
              <a:lnSpc>
                <a:spcPct val="75000"/>
              </a:lnSpc>
            </a:pPr>
            <a:endParaRPr lang="es-ES" altLang="ja-JP" sz="200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3372" y="1503980"/>
            <a:ext cx="6647542" cy="45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Switching de paquetes entre redes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Llegar al destino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059599" y="1364343"/>
            <a:ext cx="63064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09486" y="1460969"/>
            <a:ext cx="6037943" cy="489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Determinación de rutas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Decisiones de routing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Determinación de rutas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Mejor ruta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Un protocolo de routing elige la mejor ruta en función del valor o la métrica que usa para determinar la distancia para llegar a una red.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Una métrica es un valor que se utiliza para medir la distancia que existe hasta una red determinada.  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La mejor ruta a una red es la ruta con la métrica más baja.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Los </a:t>
            </a: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protocolos de routing dinámico utilizan sus propias reglas y métricas para armar y actualizar las tablas de routing, por ejemplo: </a:t>
            </a: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	</a:t>
            </a:r>
            <a:endParaRPr lang="es-ES" dirty="0" smtClean="0">
              <a:latin typeface="Arial"/>
            </a:endParaRPr>
          </a:p>
          <a:p>
            <a:pPr marL="990600" lvl="2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Protocolo </a:t>
            </a: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de información de routing (RIP): </a:t>
            </a:r>
            <a:r>
              <a:rPr lang="es-ES" sz="1600" b="0" i="0" dirty="0" smtClean="0">
                <a:solidFill>
                  <a:schemeClr val="tx1"/>
                </a:solidFill>
                <a:latin typeface="Arial"/>
              </a:rPr>
              <a:t>conteo de saltos.</a:t>
            </a:r>
          </a:p>
          <a:p>
            <a:pPr marL="990600" lvl="1" algn="l" defTabSz="814365">
              <a:lnSpc>
                <a:spcPct val="95000"/>
              </a:lnSpc>
              <a:spcBef>
                <a:spcPct val="50000"/>
              </a:spcBef>
              <a:buNone/>
            </a:pP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Protocolo </a:t>
            </a: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OSPF (Open Shortest Path First):</a:t>
            </a:r>
            <a:r>
              <a:rPr lang="es-ES" sz="1600" b="0" i="0" dirty="0" smtClean="0">
                <a:solidFill>
                  <a:schemeClr val="tx1"/>
                </a:solidFill>
                <a:latin typeface="Arial"/>
              </a:rPr>
              <a:t> costo según el ancho de banda acumulativo de origen a destino.</a:t>
            </a:r>
          </a:p>
          <a:p>
            <a:pPr marL="990600" lvl="1" algn="l" defTabSz="814365">
              <a:lnSpc>
                <a:spcPct val="95000"/>
              </a:lnSpc>
              <a:spcBef>
                <a:spcPct val="50000"/>
              </a:spcBef>
              <a:buNone/>
            </a:pP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Protocolo </a:t>
            </a: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de routing de gateway interior mejorado (EIGRP): </a:t>
            </a:r>
            <a:r>
              <a:rPr lang="es-ES" sz="1600" b="1" i="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s-ES" sz="1600" b="0" i="0" dirty="0" smtClean="0">
                <a:solidFill>
                  <a:schemeClr val="tx1"/>
                </a:solidFill>
                <a:latin typeface="Arial"/>
              </a:rPr>
              <a:t>ancho </a:t>
            </a:r>
            <a:r>
              <a:rPr lang="es-ES" sz="1600" b="0" i="0" dirty="0" smtClean="0">
                <a:solidFill>
                  <a:schemeClr val="tx1"/>
                </a:solidFill>
                <a:latin typeface="Arial"/>
              </a:rPr>
              <a:t>de banda, retraso, carga, confiabilidad.</a:t>
            </a:r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None/>
            </a:pPr>
            <a:endParaRPr lang="es-ES" sz="16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None/>
            </a:pPr>
            <a:endParaRPr lang="es-ES" dirty="0" smtClean="0"/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algn="l">
              <a:buNone/>
            </a:pPr>
            <a:r>
              <a:rPr lang="es-ES" sz="2400" b="1" i="0" dirty="0" smtClean="0">
                <a:solidFill>
                  <a:schemeClr val="tx1"/>
                </a:solidFill>
                <a:latin typeface="Arial"/>
              </a:rPr>
              <a:t>Protocolo OSPF (Open Shortest Path First):</a:t>
            </a: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 costo según el ancho de banda acumulativo de origen a destino.</a:t>
            </a:r>
          </a:p>
          <a:p>
            <a:pPr algn="l">
              <a:buNone/>
            </a:pPr>
            <a:r>
              <a:rPr lang="es-ES" sz="2400" b="1" i="0" dirty="0" smtClean="0">
                <a:solidFill>
                  <a:schemeClr val="tx1"/>
                </a:solidFill>
                <a:latin typeface="Arial"/>
              </a:rPr>
              <a:t>Protocolo de routing de gateway interior mejorado (EIGRP): </a:t>
            </a: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ancho de banda, retraso, carga, confiabilidad.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kumimoji="0" lang="es-ES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Determinación de rutas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Balanceo de carga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5385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58686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Cuando un </a:t>
            </a:r>
            <a:r>
              <a:rPr lang="es-ES" sz="2400" b="0" i="0" dirty="0" err="1" smtClean="0">
                <a:solidFill>
                  <a:schemeClr val="tx1"/>
                </a:solidFill>
                <a:latin typeface="Arial"/>
              </a:rPr>
              <a:t>router</a:t>
            </a: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 tiene dos o más rutas hacia un destino con métrica del mismo costo, el </a:t>
            </a:r>
            <a:r>
              <a:rPr lang="es-ES" sz="2400" b="0" i="0" dirty="0" err="1" smtClean="0">
                <a:solidFill>
                  <a:schemeClr val="tx1"/>
                </a:solidFill>
                <a:latin typeface="Arial"/>
              </a:rPr>
              <a:t>router</a:t>
            </a:r>
            <a:r>
              <a:rPr lang="es-ES" sz="2400" b="0" i="0" dirty="0" smtClean="0">
                <a:solidFill>
                  <a:schemeClr val="tx1"/>
                </a:solidFill>
                <a:latin typeface="Arial"/>
              </a:rPr>
              <a:t> reenvía los paquetes usando ambas rutas por igual.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None/>
            </a:pPr>
            <a:endParaRPr lang="es-ES" dirty="0" smtClean="0"/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kumimoji="0" lang="es-ES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Determinación de rutas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Distancia administrativa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5385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58686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Si se configuran varias rutas a un destino en un router, la ruta que se instala en la tabla de routing es la que tiene la mejor distancia administrativa (AD).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La distancia administrativa es la “confiabilidad”.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Cuanto menor es la AD, mayor es la confiabilidad de la ruta.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kumimoji="0" lang="es-ES" sz="2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26687" b="4471"/>
          <a:stretch>
            <a:fillRect/>
          </a:stretch>
        </p:blipFill>
        <p:spPr bwMode="auto">
          <a:xfrm>
            <a:off x="1721429" y="4000500"/>
            <a:ext cx="534612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-641" b="94521"/>
          <a:stretch>
            <a:fillRect/>
          </a:stretch>
        </p:blipFill>
        <p:spPr bwMode="auto">
          <a:xfrm>
            <a:off x="844185" y="3599718"/>
            <a:ext cx="6852015" cy="2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Determinación de rutas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Distancia administrativa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5385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Si se configuran varias rutas a un destino en un </a:t>
            </a:r>
            <a:r>
              <a:rPr lang="es-ES" sz="2200" b="0" i="0" dirty="0" err="1" smtClean="0">
                <a:solidFill>
                  <a:schemeClr val="tx1"/>
                </a:solidFill>
                <a:latin typeface="Arial"/>
              </a:rPr>
              <a:t>router</a:t>
            </a: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, la ruta que se instala en la tabla de </a:t>
            </a:r>
            <a:r>
              <a:rPr lang="es-ES" sz="2200" b="0" i="0" dirty="0" err="1" smtClean="0">
                <a:solidFill>
                  <a:schemeClr val="tx1"/>
                </a:solidFill>
                <a:latin typeface="Arial"/>
              </a:rPr>
              <a:t>routing</a:t>
            </a: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 es la que tiene la mejor (más baja) distancia administrativa (AD).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La distancia administrativa es la “confiabilidad” de la ruta.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chemeClr val="tx1"/>
                </a:solidFill>
                <a:latin typeface="Arial"/>
              </a:rPr>
              <a:t>Cuanto menor es la AD, mayor es la confiabilidad de la ruta.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kumimoji="0" lang="es-ES" sz="2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26189"/>
          <a:stretch>
            <a:fillRect/>
          </a:stretch>
        </p:blipFill>
        <p:spPr bwMode="auto">
          <a:xfrm>
            <a:off x="1657540" y="3829050"/>
            <a:ext cx="5848160" cy="28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-745" b="92295"/>
          <a:stretch>
            <a:fillRect/>
          </a:stretch>
        </p:blipFill>
        <p:spPr bwMode="auto">
          <a:xfrm>
            <a:off x="381000" y="3458991"/>
            <a:ext cx="7905750" cy="44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La tabla de routing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La tabla de routing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chemeClr val="tx1"/>
                </a:solidFill>
                <a:latin typeface="Arial"/>
              </a:rPr>
              <a:t>La tabla de routing es un archivo almacenado en la RAM que contiene información acerca de lo siguiente: </a:t>
            </a:r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chemeClr val="tx1"/>
                </a:solidFill>
                <a:latin typeface="Arial"/>
              </a:rPr>
              <a:t>Rutas conectadas directamente</a:t>
            </a:r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chemeClr val="tx1"/>
                </a:solidFill>
                <a:latin typeface="Arial"/>
              </a:rPr>
              <a:t>Rutas remotas </a:t>
            </a:r>
          </a:p>
          <a:p>
            <a:pPr marL="693755" lvl="1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chemeClr val="tx1"/>
                </a:solidFill>
                <a:latin typeface="Arial"/>
              </a:rPr>
              <a:t>Asociaciones de red o de siguiente salto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None/>
            </a:pP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2300" y="3744686"/>
            <a:ext cx="4818415" cy="271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La tabla de routing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Orígenes de la tabla de routing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El comando show ip route se utiliza para mostrar el contenido de la tabla de routing.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1" i="0" dirty="0" smtClean="0">
                <a:solidFill>
                  <a:srgbClr val="000000"/>
                </a:solidFill>
                <a:latin typeface="Arial"/>
              </a:rPr>
              <a:t>Interfaces link-local:</a:t>
            </a: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 se agregan a la tabla de routing cuando se configura una interfaz (se muestra a partir de la versión 15 de IOS).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1" i="0" dirty="0" smtClean="0">
                <a:solidFill>
                  <a:srgbClr val="000000"/>
                </a:solidFill>
                <a:latin typeface="Arial"/>
              </a:rPr>
              <a:t>Interfaces </a:t>
            </a:r>
            <a:r>
              <a:rPr lang="es-ES" sz="2300" b="1" i="0" dirty="0" smtClean="0">
                <a:solidFill>
                  <a:srgbClr val="000000"/>
                </a:solidFill>
                <a:latin typeface="Arial"/>
              </a:rPr>
              <a:t>conectadas directamente:</a:t>
            </a: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 se agregan a la tabla de routing cuando la interfaz está configurada y activa.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1" i="0" dirty="0" smtClean="0">
                <a:solidFill>
                  <a:srgbClr val="000000"/>
                </a:solidFill>
                <a:latin typeface="Arial"/>
              </a:rPr>
              <a:t>Rutas estáticas:</a:t>
            </a: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 se agregan cuando una ruta se configura manualmente y la interfaz de salida está activa.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1" i="0" dirty="0" smtClean="0">
                <a:solidFill>
                  <a:srgbClr val="000000"/>
                </a:solidFill>
                <a:latin typeface="Arial"/>
              </a:rPr>
              <a:t>Protocolo de routing dinámico:</a:t>
            </a: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 se agrega cuando se implementa EIGRP u OSPF y se identifican las redes.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300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4: Objetivos (continuación)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Explicar la forma en que un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crea una tabla de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mediante rutas estáticas.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Explicar la forma en que un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crea una tabla de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mediante un protocolo de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 dinámico.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La tabla de routing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Orígenes de la tabla de routing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>
              <a:defRPr/>
            </a:pPr>
            <a:endParaRPr lang="es-ES" smtClean="0"/>
          </a:p>
          <a:p>
            <a:pPr>
              <a:defRPr/>
            </a:pPr>
            <a:endParaRPr lang="es-ES" smtClean="0"/>
          </a:p>
          <a:p>
            <a:pPr>
              <a:defRPr/>
            </a:pPr>
            <a:endParaRPr lang="es-ES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smtClean="0"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3330" y="1344386"/>
            <a:ext cx="6178181" cy="513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543018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La tabla de routing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Entradas de tabla de routing de red remota</a:t>
            </a:r>
            <a:endParaRPr lang="es-E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Interpretación de las entradas en la tabla de routing.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mtClean="0"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15218" y="1988456"/>
            <a:ext cx="5695850" cy="45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Rutas conectadas directamente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Interfaces conectadas directamente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347335"/>
            <a:ext cx="8221662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Un router recién implementado, sin interfaces configuradas, tiene una tabla de routing vacía.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Una interfaz configurada, activa y conectada directamente conectada crea dos entradas en la tabla de routing: una de link-local (L) y otra conectada directamente (C).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9830" y="3098798"/>
            <a:ext cx="4456908" cy="358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Rutas conectadas directamente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>Interfaces conectadas directamente</a:t>
            </a:r>
            <a:endParaRPr lang="es-E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6706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347335"/>
            <a:ext cx="8221662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Un router recién implementado, sin interfaces configuradas, tiene una tabla de routing vacía.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Una interfaz configurada, activa y conectada directamente conectada crea dos entradas en la tabla de routing: una de link-local (L) y otra conectada directamente (C).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9830" y="3084284"/>
            <a:ext cx="4456908" cy="358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40" y="373746"/>
            <a:ext cx="8595406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Rutas conectadas directamente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Ejemplo de interfaz IPv6 conectada directamente</a:t>
            </a:r>
            <a:endParaRPr lang="es-E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442585"/>
            <a:ext cx="8221662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El comando show ipv6 route muestra las redes ipv6 y las rutas instaladas en la tabla de routing.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dirty="0" smtClean="0"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b="2740"/>
          <a:stretch>
            <a:fillRect/>
          </a:stretch>
        </p:blipFill>
        <p:spPr bwMode="auto">
          <a:xfrm>
            <a:off x="2149848" y="2296886"/>
            <a:ext cx="4728188" cy="425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Rutas descubiertas estáticamente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Rutas estáticas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442585"/>
            <a:ext cx="8221662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Se configuran manualmente.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Definen una ruta explícita entre dos dispositivos de red.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Se deben actualizar manualmente si la topología cambia.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Entre las ventajas se incluye una mejora en la seguridad y el control de recursos.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Ruta estática a una red específica 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 route</a:t>
            </a:r>
            <a:r>
              <a:rPr lang="es-ES" sz="2000" b="0" i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máscara-red</a:t>
            </a:r>
            <a:r>
              <a:rPr lang="es-ES" sz="20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{</a:t>
            </a:r>
            <a:r>
              <a:rPr lang="es-ES" sz="2000" b="0" i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ip-siguiente-salto</a:t>
            </a:r>
            <a:r>
              <a:rPr lang="es-ES" sz="20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| </a:t>
            </a:r>
            <a:r>
              <a:rPr lang="es-ES" sz="2000" b="0" i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interfaz-salida</a:t>
            </a:r>
            <a:r>
              <a:rPr lang="es-ES" sz="20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}.</a:t>
            </a:r>
            <a:endParaRPr lang="es-ES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Se utiliza una ruta estática predeterminada cuando la tabla de routing no contiene una ruta para una red de destino.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 route 0.0.0.0 0.0.0.0 {</a:t>
            </a:r>
            <a:r>
              <a:rPr lang="es-ES" sz="2000" b="0" i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interfaz-salida</a:t>
            </a: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| </a:t>
            </a:r>
            <a:r>
              <a:rPr lang="es-ES" sz="2000" b="0" i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ip-siguiente-salto</a:t>
            </a:r>
            <a:endParaRPr lang="es-ES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Rutas descubiertas estáticamente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Ejemplo de rutas estáticas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442585"/>
            <a:ext cx="8221662" cy="4437062"/>
          </a:xfrm>
        </p:spPr>
        <p:txBody>
          <a:bodyPr/>
          <a:lstStyle/>
          <a:p>
            <a:pPr lvl="1">
              <a:defRPr/>
            </a:pPr>
            <a:endParaRPr lang="es-ES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smtClean="0"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6640" y="1596572"/>
            <a:ext cx="5327520" cy="477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Rutas descubiertas estáticamente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Ejemplo de rutas estáticas IPv6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9481" y="1442585"/>
            <a:ext cx="8221662" cy="4437062"/>
          </a:xfrm>
        </p:spPr>
        <p:txBody>
          <a:bodyPr/>
          <a:lstStyle/>
          <a:p>
            <a:pPr lvl="1">
              <a:defRPr/>
            </a:pPr>
            <a:endParaRPr lang="es-ES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smtClean="0">
              <a:cs typeface="Arial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54346" y="1407885"/>
            <a:ext cx="5546621" cy="516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b="8671"/>
          <a:stretch>
            <a:fillRect/>
          </a:stretch>
        </p:blipFill>
        <p:spPr bwMode="auto">
          <a:xfrm>
            <a:off x="1714500" y="2844799"/>
            <a:ext cx="5734050" cy="369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Protocolos de routing dinámico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Routing dinámico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428071"/>
            <a:ext cx="8221662" cy="4437062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Lo </a:t>
            </a: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utilizan los routers para compartir información sobre la posibilidad de conexión y el estado de las redes remotas.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  <a:cs typeface="Arial"/>
              </a:rPr>
              <a:t>Realiza</a:t>
            </a: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 la detección de redes y el mantenimiento de las tablas de routing.</a:t>
            </a:r>
            <a:endParaRPr lang="es-ES" sz="2200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Protocolos de routing dinámico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Protocolos de routing IPv4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428071"/>
            <a:ext cx="8221662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Los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routers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ISR Cisco admiten diversos protocolos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dinámico IPv4, incluidos los siguientes: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EIGRP: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 protocolo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gateway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interior mejorado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OSPF: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 Open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Shortest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Path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First</a:t>
            </a:r>
            <a:endParaRPr lang="es-ES" sz="24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IS-IS: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 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Intermediate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System-to-Intermediate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System</a:t>
            </a:r>
            <a:endParaRPr lang="es-ES" sz="24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RIP: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 protocolo de información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endParaRPr lang="es-ES" sz="24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Funciones de un router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Características</a:t>
            </a: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 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de una red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b="4038"/>
          <a:stretch>
            <a:fillRect/>
          </a:stretch>
        </p:blipFill>
        <p:spPr bwMode="auto">
          <a:xfrm>
            <a:off x="1473903" y="1475014"/>
            <a:ext cx="6325507" cy="506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Protocolos de routing dinámico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Protocolos de routing IPv4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z="180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37280" y="1465941"/>
            <a:ext cx="6030319" cy="506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Protocolos de routing dinámico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Protocolos de routing IPv6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428071"/>
            <a:ext cx="8221662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Los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routers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Cisco ISR admiten diversos protocolos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dinámico IPv6, incluidos los siguientes: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RIPng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(RIP de última generación)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dirty="0" smtClean="0">
                <a:solidFill>
                  <a:srgbClr val="000000"/>
                </a:solidFill>
                <a:latin typeface="Arial"/>
              </a:rPr>
              <a:t>OSPFv3</a:t>
            </a: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EIGRP para IPv6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MP-BGP4 (protocolo de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gateway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fronterizo de multidifusión)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Protocolos de routing dinámico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Protocolos de routing IPv6</a:t>
            </a:r>
            <a:endParaRPr lang="es-ES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s-ES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s-ES" b="0" i="0" u="none" strike="noStrike" kern="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b="4861"/>
          <a:stretch>
            <a:fillRect/>
          </a:stretch>
        </p:blipFill>
        <p:spPr bwMode="auto">
          <a:xfrm>
            <a:off x="1311449" y="1451429"/>
            <a:ext cx="6043156" cy="506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4: Resumen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s-E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s-ES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Funciones de un router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¿Por qué elegir el routing?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70857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El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es responsable del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</a:rPr>
              <a:t>routing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 del tráfico entre redes.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3238" y="2183528"/>
            <a:ext cx="5294323" cy="38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Los routers son computadoras especializadas que tienen los siguientes componentes que se requieren para funcionar: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Unidad central de procesamiento (CPU)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Sistema operativo (OS): los routers utilizan IOS de Cisco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Memoria y almacenamiento (RAM, ROM, NVRAM, flash, disco duro)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Los routers utilizan la siguiente memoria: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Los routers son computadoras</a:t>
            </a:r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9429" y="3906378"/>
            <a:ext cx="5326742" cy="254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8121876" cy="870857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Los </a:t>
            </a:r>
            <a:r>
              <a:rPr lang="es-ES" sz="24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utilizan puertos y tarjetas de interfaz de red especializados para interconectarse a otras redes.</a:t>
            </a:r>
            <a:endParaRPr lang="es-ES" sz="24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Los routers son computadoras</a:t>
            </a:r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3113" y="2300302"/>
            <a:ext cx="4621745" cy="4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4" y="1407886"/>
            <a:ext cx="7602989" cy="870857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Los routers pueden conectar varias redes.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Los routers tienen varias interfaces, cada una en una red IP diferente.</a:t>
            </a:r>
            <a:endParaRPr lang="es-ES" sz="24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638" y="537256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Funciones de un router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Los routers interconectan redes</a:t>
            </a:r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5687" y="2438399"/>
            <a:ext cx="4420282" cy="394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16188</TotalTime>
  <Pages>28</Pages>
  <Words>2462</Words>
  <Application>Microsoft Office PowerPoint</Application>
  <PresentationFormat>On-screen Show (4:3)</PresentationFormat>
  <Paragraphs>589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PPT-TMPLT-WHT_C</vt:lpstr>
      <vt:lpstr>NetAcad-4F_PPT-WHT_060408</vt:lpstr>
      <vt:lpstr>Capítulo 4: Conceptos de routing</vt:lpstr>
      <vt:lpstr>Capítulo 4</vt:lpstr>
      <vt:lpstr>Capítulo 4: Objetivos</vt:lpstr>
      <vt:lpstr>Capítulo 4: Objetivos (continuación)</vt:lpstr>
      <vt:lpstr>Funciones de un router Características de una red</vt:lpstr>
      <vt:lpstr>Funciones de un router ¿Por qué elegir el routing?</vt:lpstr>
      <vt:lpstr>Funciones de un router Los routers son computadoras</vt:lpstr>
      <vt:lpstr>Funciones de un router Los routers son computadoras</vt:lpstr>
      <vt:lpstr>Funciones de un router Los routers interconectan redes</vt:lpstr>
      <vt:lpstr>Funciones de un router Los routers eligen las mejores rutas</vt:lpstr>
      <vt:lpstr>Funciones de un router Los routers eligen las mejores rutas</vt:lpstr>
      <vt:lpstr>Funciones de un router Métodos de reenvío de paquetes</vt:lpstr>
      <vt:lpstr>Conexión de dispositivos Conexión a una red</vt:lpstr>
      <vt:lpstr>Conexión de dispositivos Gateways predeterminados</vt:lpstr>
      <vt:lpstr>Conexión de dispositivos Registro del direccionamiento de red</vt:lpstr>
      <vt:lpstr>Conexión de dispositivos Habilitación de IP en un host</vt:lpstr>
      <vt:lpstr>Conexión de dispositivos LED de dispositivos</vt:lpstr>
      <vt:lpstr>Conexión de dispositivos Acceso a la consola</vt:lpstr>
      <vt:lpstr>Conexión de dispositivos Habilitación de IP en un switch</vt:lpstr>
      <vt:lpstr>Configuración básica de un router Configuración de parámetros básicos del router </vt:lpstr>
      <vt:lpstr>Configuración básica de un router Configuración de las interfaces del router</vt:lpstr>
      <vt:lpstr>Configuración básica de un router Configuración de una interfaz de router IPv6</vt:lpstr>
      <vt:lpstr>Configuración básica de un router Configuración de una interfaz loopback</vt:lpstr>
      <vt:lpstr>Verificación de la conectividad de redes conectadas directamente Verificación de la configuración de interfaz</vt:lpstr>
      <vt:lpstr>Verificación de la conectividad de redes conectadas directamente Verificación de la configuración de interfaz</vt:lpstr>
      <vt:lpstr>Verificación de la conectividad de redes conectadas directamente Filtrado de los resultados del comando show</vt:lpstr>
      <vt:lpstr>Verificación de la conectividad de redes conectadas directamente Característica de historial de comandos</vt:lpstr>
      <vt:lpstr>Switching de paquetes entre redes Función de switching del router</vt:lpstr>
      <vt:lpstr>Switching de paquetes entre redes Envío de un paquete</vt:lpstr>
      <vt:lpstr>Switching de paquetes entre redes Reenvío al siguiente salto</vt:lpstr>
      <vt:lpstr>Switching de paquetes entre redes Routing de paquetes</vt:lpstr>
      <vt:lpstr>Switching de paquetes entre redes Llegar al destino</vt:lpstr>
      <vt:lpstr>Determinación de rutas Decisiones de routing</vt:lpstr>
      <vt:lpstr>Determinación de rutas Mejor ruta</vt:lpstr>
      <vt:lpstr>Determinación de rutas Balanceo de carga</vt:lpstr>
      <vt:lpstr>Determinación de rutas Distancia administrativa</vt:lpstr>
      <vt:lpstr>Determinación de rutas Distancia administrativa</vt:lpstr>
      <vt:lpstr>La tabla de routing La tabla de routing</vt:lpstr>
      <vt:lpstr>La tabla de routing Orígenes de la tabla de routing</vt:lpstr>
      <vt:lpstr>La tabla de routing Orígenes de la tabla de routing</vt:lpstr>
      <vt:lpstr>La tabla de routing Entradas de tabla de routing de red remota</vt:lpstr>
      <vt:lpstr>Rutas conectadas directamente Interfaces conectadas directamente</vt:lpstr>
      <vt:lpstr>Rutas conectadas directamente Interfaces conectadas directamente</vt:lpstr>
      <vt:lpstr>Rutas conectadas directamente Ejemplo de interfaz IPv6 conectada directamente</vt:lpstr>
      <vt:lpstr>Rutas descubiertas estáticamente Rutas estáticas</vt:lpstr>
      <vt:lpstr>Rutas descubiertas estáticamente Ejemplo de rutas estáticas</vt:lpstr>
      <vt:lpstr>Rutas descubiertas estáticamente Ejemplo de rutas estáticas IPv6</vt:lpstr>
      <vt:lpstr>Protocolos de routing dinámico Routing dinámico</vt:lpstr>
      <vt:lpstr>Protocolos de routing dinámico Protocolos de routing IPv4</vt:lpstr>
      <vt:lpstr>Protocolos de routing dinámico Protocolos de routing IPv4</vt:lpstr>
      <vt:lpstr>Protocolos de routing dinámico Protocolos de routing IPv6</vt:lpstr>
      <vt:lpstr>Protocolos de routing dinámico Protocolos de routing IPv6</vt:lpstr>
      <vt:lpstr>Capítulo 4: Resumen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caixia</cp:lastModifiedBy>
  <cp:revision>1134</cp:revision>
  <cp:lastPrinted>1999-01-27T00:54:54Z</cp:lastPrinted>
  <dcterms:created xsi:type="dcterms:W3CDTF">2006-10-23T15:07:30Z</dcterms:created>
  <dcterms:modified xsi:type="dcterms:W3CDTF">2014-04-24T06:38:49Z</dcterms:modified>
</cp:coreProperties>
</file>