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37"/>
  </p:notesMasterIdLst>
  <p:handoutMasterIdLst>
    <p:handoutMasterId r:id="rId38"/>
  </p:handoutMasterIdLst>
  <p:sldIdLst>
    <p:sldId id="500" r:id="rId3"/>
    <p:sldId id="541" r:id="rId4"/>
    <p:sldId id="782" r:id="rId5"/>
    <p:sldId id="785" r:id="rId6"/>
    <p:sldId id="786" r:id="rId7"/>
    <p:sldId id="787" r:id="rId8"/>
    <p:sldId id="788" r:id="rId9"/>
    <p:sldId id="789" r:id="rId10"/>
    <p:sldId id="792" r:id="rId11"/>
    <p:sldId id="790" r:id="rId12"/>
    <p:sldId id="791" r:id="rId13"/>
    <p:sldId id="793" r:id="rId14"/>
    <p:sldId id="795" r:id="rId15"/>
    <p:sldId id="796" r:id="rId16"/>
    <p:sldId id="797" r:id="rId17"/>
    <p:sldId id="799" r:id="rId18"/>
    <p:sldId id="800" r:id="rId19"/>
    <p:sldId id="801" r:id="rId20"/>
    <p:sldId id="802" r:id="rId21"/>
    <p:sldId id="803" r:id="rId22"/>
    <p:sldId id="804" r:id="rId23"/>
    <p:sldId id="805" r:id="rId24"/>
    <p:sldId id="806" r:id="rId25"/>
    <p:sldId id="807" r:id="rId26"/>
    <p:sldId id="808" r:id="rId27"/>
    <p:sldId id="810" r:id="rId28"/>
    <p:sldId id="809" r:id="rId29"/>
    <p:sldId id="811" r:id="rId30"/>
    <p:sldId id="812" r:id="rId31"/>
    <p:sldId id="813" r:id="rId32"/>
    <p:sldId id="814" r:id="rId33"/>
    <p:sldId id="815" r:id="rId34"/>
    <p:sldId id="783" r:id="rId35"/>
    <p:sldId id="681" r:id="rId36"/>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00"/>
    <a:srgbClr val="C0C0C4"/>
    <a:srgbClr val="678DC5"/>
    <a:srgbClr val="3E67A4"/>
    <a:srgbClr val="3E8DC5"/>
    <a:srgbClr val="5F5F65"/>
    <a:srgbClr val="7E7E86"/>
    <a:srgbClr val="FF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449" autoAdjust="0"/>
    <p:restoredTop sz="84834" autoAdjust="0"/>
  </p:normalViewPr>
  <p:slideViewPr>
    <p:cSldViewPr snapToGrid="0">
      <p:cViewPr>
        <p:scale>
          <a:sx n="75" d="100"/>
          <a:sy n="75" d="100"/>
        </p:scale>
        <p:origin x="-1164" y="-462"/>
      </p:cViewPr>
      <p:guideLst>
        <p:guide orient="horz" pos="2160"/>
        <p:guide pos="2880"/>
      </p:guideLst>
    </p:cSldViewPr>
  </p:slideViewPr>
  <p:outlineViewPr>
    <p:cViewPr>
      <p:scale>
        <a:sx n="33" d="100"/>
        <a:sy n="33" d="100"/>
      </p:scale>
      <p:origin x="0" y="5022"/>
    </p:cViewPr>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1"/>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97283" name="Rectangle 12"/>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5">
              <a:lnSpc>
                <a:spcPct val="100000"/>
              </a:lnSpc>
              <a:buNone/>
              <a:tabLst>
                <a:tab pos="2387600" algn="l"/>
                <a:tab pos="4830763" algn="l"/>
              </a:tabLst>
            </a:pPr>
            <a:r>
              <a:rPr lang="en-US" sz="800" b="0" i="0">
                <a:solidFill>
                  <a:schemeClr val="tx1"/>
                </a:solidFill>
                <a:latin typeface="Arial"/>
                <a:ea typeface="+mn-ea"/>
                <a:cs typeface="+mn-cs"/>
              </a:rPr>
              <a:t>© 2006, Cisco Systems, Inc. Todos los derechos reservados.</a:t>
            </a:r>
          </a:p>
          <a:p>
            <a:pPr algn="l" defTabSz="611185">
              <a:lnSpc>
                <a:spcPct val="100000"/>
              </a:lnSpc>
              <a:buNone/>
              <a:tabLst>
                <a:tab pos="2387600" algn="l"/>
                <a:tab pos="4830763" algn="l"/>
              </a:tabLst>
            </a:pPr>
            <a:r>
              <a:rPr lang="en-US" sz="800" b="0" i="0">
                <a:solidFill>
                  <a:schemeClr val="tx1"/>
                </a:solidFill>
                <a:latin typeface="Arial"/>
                <a:ea typeface="+mn-ea"/>
                <a:cs typeface="+mn-cs"/>
              </a:rPr>
              <a:t>Presentation_ID.scr</a:t>
            </a:r>
          </a:p>
        </p:txBody>
      </p:sp>
      <p:sp>
        <p:nvSpPr>
          <p:cNvPr id="9728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97285" name="Rectangle 14"/>
          <p:cNvSpPr>
            <a:spLocks noChangeArrowheads="1"/>
          </p:cNvSpPr>
          <p:nvPr/>
        </p:nvSpPr>
        <p:spPr bwMode="auto">
          <a:xfrm>
            <a:off x="5929313" y="8680450"/>
            <a:ext cx="812800" cy="287338"/>
          </a:xfrm>
          <a:prstGeom prst="rect">
            <a:avLst/>
          </a:prstGeom>
          <a:noFill/>
          <a:ln w="9525">
            <a:noFill/>
            <a:miter lim="800000"/>
            <a:headEnd/>
            <a:tailEnd/>
          </a:ln>
        </p:spPr>
        <p:txBody>
          <a:bodyPr lIns="18819" tIns="0" rIns="18819" bIns="0" anchor="b"/>
          <a:lstStyle/>
          <a:p>
            <a:pPr algn="r" defTabSz="903244">
              <a:lnSpc>
                <a:spcPct val="100000"/>
              </a:lnSpc>
              <a:buNone/>
            </a:pPr>
            <a:fld id="{BCC1ECAD-6CE1-4897-9CEF-F2ECC9BEA19E}" type="slidenum">
              <a:rPr lang="en-US" sz="800" b="0" i="0">
                <a:solidFill>
                  <a:schemeClr val="tx1"/>
                </a:solidFill>
                <a:latin typeface="Arial"/>
                <a:ea typeface="+mn-ea"/>
                <a:cs typeface="+mn-cs"/>
              </a:rPr>
              <a:pPr algn="r" defTabSz="903244">
                <a:lnSpc>
                  <a:spcPct val="100000"/>
                </a:lnSpc>
                <a:buNone/>
              </a:pPr>
              <a:t>‹#›</a:t>
            </a:fld>
            <a:endParaRPr lang="en-US" sz="800" dirty="0"/>
          </a:p>
        </p:txBody>
      </p:sp>
    </p:spTree>
    <p:extLst>
      <p:ext uri="{BB962C8B-B14F-4D97-AF65-F5344CB8AC3E}">
        <p14:creationId xmlns="" xmlns:p14="http://schemas.microsoft.com/office/powerpoint/2010/main" val="2805898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51203" name="Rectangle 9"/>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5">
              <a:lnSpc>
                <a:spcPct val="100000"/>
              </a:lnSpc>
              <a:buNone/>
              <a:tabLst>
                <a:tab pos="2387600" algn="l"/>
                <a:tab pos="4830763" algn="l"/>
              </a:tabLst>
            </a:pPr>
            <a:r>
              <a:rPr lang="en-US" sz="800" b="0" i="0">
                <a:solidFill>
                  <a:schemeClr val="tx1"/>
                </a:solidFill>
                <a:latin typeface="Arial"/>
                <a:ea typeface="+mn-ea"/>
                <a:cs typeface="+mn-cs"/>
              </a:rPr>
              <a:t>© 2006, Cisco Systems, Inc. Todos los derechos reservados.</a:t>
            </a:r>
          </a:p>
          <a:p>
            <a:pPr algn="l" defTabSz="611185">
              <a:lnSpc>
                <a:spcPct val="100000"/>
              </a:lnSpc>
              <a:buNone/>
              <a:tabLst>
                <a:tab pos="2387600" algn="l"/>
                <a:tab pos="4830763" algn="l"/>
              </a:tabLst>
            </a:pPr>
            <a:r>
              <a:rPr lang="en-US" sz="800" b="0" i="0">
                <a:solidFill>
                  <a:schemeClr val="tx1"/>
                </a:solidFill>
                <a:latin typeface="Arial"/>
                <a:ea typeface="+mn-ea"/>
                <a:cs typeface="+mn-cs"/>
              </a:rPr>
              <a:t>Presentation_ID.scr</a:t>
            </a:r>
          </a:p>
        </p:txBody>
      </p:sp>
      <p:sp>
        <p:nvSpPr>
          <p:cNvPr id="51204"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FB004549-1125-4930-988B-40FFE37DB1EA}" type="slidenum">
              <a:rPr lang="en-US"/>
              <a:pPr>
                <a:defRPr/>
              </a:pPr>
              <a:t>‹#›</a:t>
            </a:fld>
            <a:endParaRPr lang="en-US" dirty="0"/>
          </a:p>
        </p:txBody>
      </p:sp>
      <p:sp>
        <p:nvSpPr>
          <p:cNvPr id="317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 xmlns:p14="http://schemas.microsoft.com/office/powerpoint/2010/main" val="117663086"/>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Grp="1" noChangeArrowheads="1"/>
          </p:cNvSpPr>
          <p:nvPr>
            <p:ph type="sldNum" sz="quarter" idx="5"/>
          </p:nvPr>
        </p:nvSpPr>
        <p:spPr>
          <a:noFill/>
        </p:spPr>
        <p:txBody>
          <a:bodyPr/>
          <a:lstStyle/>
          <a:p>
            <a:pPr algn="r" defTabSz="903244">
              <a:lnSpc>
                <a:spcPct val="100000"/>
              </a:lnSpc>
              <a:buNone/>
            </a:pPr>
            <a:fld id="{F9034988-36DD-4D34-B1CE-37AB851117A5}" type="slidenum">
              <a:rPr lang="en-US" sz="800" b="0" i="0">
                <a:solidFill>
                  <a:schemeClr val="tx1"/>
                </a:solidFill>
                <a:latin typeface="Arial"/>
                <a:ea typeface="+mn-ea"/>
                <a:cs typeface="+mn-cs"/>
              </a:rPr>
              <a:pPr algn="r" defTabSz="903244">
                <a:lnSpc>
                  <a:spcPct val="100000"/>
                </a:lnSpc>
                <a:buNone/>
              </a:pPr>
              <a:t>1</a:t>
            </a:fld>
            <a:endParaRPr lang="en-US" dirty="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404813" y="4378325"/>
            <a:ext cx="6121400" cy="4252913"/>
          </a:xfrm>
          <a:noFill/>
          <a:ln/>
        </p:spPr>
        <p:txBody>
          <a:bodyPr/>
          <a:lstStyle/>
          <a:p>
            <a:pPr marL="112746" indent="-112746" algn="l" defTabSz="1020745">
              <a:buNone/>
            </a:pPr>
            <a:r>
              <a:rPr lang="es-ES" sz="1200" b="1" i="0" noProof="0" dirty="0" smtClean="0">
                <a:solidFill>
                  <a:srgbClr val="000000"/>
                </a:solidFill>
                <a:latin typeface="Arial"/>
                <a:ea typeface="+mn-ea"/>
                <a:cs typeface="+mn-cs"/>
              </a:rPr>
              <a:t>Programa de Cisco </a:t>
            </a:r>
            <a:r>
              <a:rPr lang="es-ES" sz="1200" b="1" i="0" noProof="0" dirty="0" err="1" smtClean="0">
                <a:solidFill>
                  <a:srgbClr val="000000"/>
                </a:solidFill>
                <a:latin typeface="Arial"/>
                <a:ea typeface="+mn-ea"/>
                <a:cs typeface="+mn-cs"/>
              </a:rPr>
              <a:t>Networking</a:t>
            </a:r>
            <a:r>
              <a:rPr lang="es-ES" sz="1200" b="1" i="0" noProof="0" dirty="0" smtClean="0">
                <a:solidFill>
                  <a:srgbClr val="000000"/>
                </a:solidFill>
                <a:latin typeface="Arial"/>
                <a:ea typeface="+mn-ea"/>
                <a:cs typeface="+mn-cs"/>
              </a:rPr>
              <a:t> </a:t>
            </a:r>
            <a:r>
              <a:rPr lang="es-ES" sz="1200" b="1" i="0" noProof="0" dirty="0" err="1" smtClean="0">
                <a:solidFill>
                  <a:srgbClr val="000000"/>
                </a:solidFill>
                <a:latin typeface="Arial"/>
                <a:ea typeface="+mn-ea"/>
                <a:cs typeface="+mn-cs"/>
              </a:rPr>
              <a:t>Academy</a:t>
            </a:r>
            <a:endParaRPr lang="es-ES" sz="1200" b="1" i="0" noProof="0" dirty="0" smtClean="0">
              <a:solidFill>
                <a:srgbClr val="000000"/>
              </a:solidFill>
              <a:latin typeface="Arial"/>
              <a:ea typeface="+mn-ea"/>
              <a:cs typeface="+mn-cs"/>
            </a:endParaRPr>
          </a:p>
          <a:p>
            <a:pPr marL="112746" indent="-112746" algn="l" defTabSz="1020745">
              <a:buNone/>
            </a:pPr>
            <a:r>
              <a:rPr lang="es-ES" sz="1200" b="1" i="0" noProof="0" dirty="0" err="1" smtClean="0">
                <a:solidFill>
                  <a:srgbClr val="000000"/>
                </a:solidFill>
                <a:latin typeface="Arial"/>
                <a:ea typeface="+mn-ea"/>
                <a:cs typeface="+mn-cs"/>
              </a:rPr>
              <a:t>Routing</a:t>
            </a:r>
            <a:r>
              <a:rPr lang="es-ES" sz="1200" b="1" i="0" noProof="0" dirty="0" smtClean="0">
                <a:solidFill>
                  <a:srgbClr val="000000"/>
                </a:solidFill>
                <a:latin typeface="Arial"/>
                <a:ea typeface="+mn-ea"/>
                <a:cs typeface="+mn-cs"/>
              </a:rPr>
              <a:t> y </a:t>
            </a:r>
            <a:r>
              <a:rPr lang="es-ES" sz="1200" b="1" i="0" noProof="0" dirty="0" err="1" smtClean="0">
                <a:solidFill>
                  <a:srgbClr val="000000"/>
                </a:solidFill>
                <a:latin typeface="Arial"/>
                <a:ea typeface="+mn-ea"/>
                <a:cs typeface="+mn-cs"/>
              </a:rPr>
              <a:t>switching</a:t>
            </a:r>
            <a:endParaRPr lang="es-ES" sz="1200" b="1" i="0" noProof="0" dirty="0" smtClean="0">
              <a:solidFill>
                <a:srgbClr val="000000"/>
              </a:solidFill>
              <a:latin typeface="Arial"/>
              <a:ea typeface="+mn-ea"/>
              <a:cs typeface="+mn-cs"/>
            </a:endParaRPr>
          </a:p>
          <a:p>
            <a:pPr marL="112746" indent="-112746" algn="l" defTabSz="1020745">
              <a:buNone/>
            </a:pPr>
            <a:r>
              <a:rPr lang="es-ES" sz="1300" b="1" i="0" noProof="0" dirty="0" smtClean="0">
                <a:solidFill>
                  <a:srgbClr val="000000"/>
                </a:solidFill>
                <a:latin typeface="Arial"/>
                <a:ea typeface="+mn-ea"/>
                <a:cs typeface="+mn-cs"/>
              </a:rPr>
              <a:t>Capítulo 5:</a:t>
            </a:r>
            <a:r>
              <a:rPr lang="es-ES" sz="1400" b="0" i="0" noProof="0" dirty="0" smtClean="0">
                <a:solidFill>
                  <a:srgbClr val="000000"/>
                </a:solidFill>
                <a:latin typeface="Arial"/>
                <a:ea typeface="+mn-ea"/>
                <a:cs typeface="+mn-cs"/>
              </a:rPr>
              <a:t> </a:t>
            </a:r>
            <a:r>
              <a:rPr lang="es-ES" sz="1400" b="1" i="0" noProof="0" dirty="0" err="1" smtClean="0">
                <a:solidFill>
                  <a:srgbClr val="000000"/>
                </a:solidFill>
                <a:latin typeface="Arial"/>
                <a:ea typeface="+mn-ea"/>
                <a:cs typeface="+mn-cs"/>
              </a:rPr>
              <a:t>Routing</a:t>
            </a:r>
            <a:r>
              <a:rPr lang="es-ES" sz="1400" b="1" i="0" noProof="0" dirty="0" smtClean="0">
                <a:solidFill>
                  <a:srgbClr val="000000"/>
                </a:solidFill>
                <a:latin typeface="Arial"/>
                <a:ea typeface="+mn-ea"/>
                <a:cs typeface="+mn-cs"/>
              </a:rPr>
              <a:t> entre VLAN</a:t>
            </a:r>
            <a:endParaRPr lang="es-ES" b="1" noProof="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5.1 </a:t>
            </a:r>
            <a:r>
              <a:rPr lang="es-ES" sz="1200" b="1" i="0" noProof="0" dirty="0" smtClean="0">
                <a:solidFill>
                  <a:srgbClr val="000000"/>
                </a:solidFill>
                <a:latin typeface="Arial"/>
                <a:ea typeface="ＭＳ Ｐゴシック"/>
                <a:cs typeface="+mn-cs"/>
              </a:rPr>
              <a:t>Configuración del </a:t>
            </a:r>
            <a:r>
              <a:rPr lang="es-ES" sz="1200" b="1" i="0" noProof="0" dirty="0" err="1" smtClean="0">
                <a:solidFill>
                  <a:srgbClr val="000000"/>
                </a:solidFill>
                <a:latin typeface="Arial"/>
                <a:ea typeface="ＭＳ Ｐゴシック"/>
                <a:cs typeface="+mn-cs"/>
              </a:rPr>
              <a:t>routing</a:t>
            </a:r>
            <a:r>
              <a:rPr lang="es-ES" sz="1200" b="1" i="0" noProof="0" dirty="0" smtClean="0">
                <a:solidFill>
                  <a:srgbClr val="000000"/>
                </a:solidFill>
                <a:latin typeface="Arial"/>
                <a:ea typeface="ＭＳ Ｐゴシック"/>
                <a:cs typeface="+mn-cs"/>
              </a:rPr>
              <a:t> entre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5.1.2 </a:t>
            </a:r>
            <a:r>
              <a:rPr lang="es-ES" sz="1200" b="1" i="0" noProof="0" dirty="0" smtClean="0">
                <a:solidFill>
                  <a:srgbClr val="000000"/>
                </a:solidFill>
                <a:latin typeface="Arial"/>
                <a:ea typeface="ＭＳ Ｐゴシック"/>
                <a:cs typeface="+mn-cs"/>
              </a:rPr>
              <a:t>Configuración de </a:t>
            </a:r>
            <a:r>
              <a:rPr lang="es-ES" sz="1200" b="1" i="0" noProof="0" dirty="0" err="1" smtClean="0">
                <a:solidFill>
                  <a:srgbClr val="000000"/>
                </a:solidFill>
                <a:latin typeface="Arial"/>
                <a:ea typeface="ＭＳ Ｐゴシック"/>
                <a:cs typeface="+mn-cs"/>
              </a:rPr>
              <a:t>routing</a:t>
            </a:r>
            <a:r>
              <a:rPr lang="es-ES" sz="1200" b="1" i="0" noProof="0" dirty="0" smtClean="0">
                <a:solidFill>
                  <a:srgbClr val="000000"/>
                </a:solidFill>
                <a:latin typeface="Arial"/>
                <a:ea typeface="ＭＳ Ｐゴシック"/>
                <a:cs typeface="+mn-cs"/>
              </a:rPr>
              <a:t> entre VLAN antiguo</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5.1.2.2 </a:t>
            </a:r>
            <a:r>
              <a:rPr lang="es-ES" sz="1200" b="1" i="0" noProof="0" dirty="0" smtClean="0">
                <a:solidFill>
                  <a:srgbClr val="000000"/>
                </a:solidFill>
                <a:latin typeface="Arial"/>
                <a:ea typeface="ＭＳ Ｐゴシック"/>
                <a:cs typeface="+mn-cs"/>
              </a:rPr>
              <a:t>Configuración de </a:t>
            </a:r>
            <a:r>
              <a:rPr lang="es-ES" sz="1200" b="1" i="0" noProof="0" dirty="0" err="1" smtClean="0">
                <a:solidFill>
                  <a:srgbClr val="000000"/>
                </a:solidFill>
                <a:latin typeface="Arial"/>
                <a:ea typeface="ＭＳ Ｐゴシック"/>
                <a:cs typeface="+mn-cs"/>
              </a:rPr>
              <a:t>routing</a:t>
            </a:r>
            <a:r>
              <a:rPr lang="es-ES" sz="1200" b="1" i="0" noProof="0" dirty="0" smtClean="0">
                <a:solidFill>
                  <a:srgbClr val="000000"/>
                </a:solidFill>
                <a:latin typeface="Arial"/>
                <a:ea typeface="ＭＳ Ｐゴシック"/>
                <a:cs typeface="+mn-cs"/>
              </a:rPr>
              <a:t> entre VLAN antiguo: configuración del </a:t>
            </a:r>
            <a:r>
              <a:rPr lang="es-ES" sz="1200" b="1" i="0" noProof="0" dirty="0" err="1" smtClean="0">
                <a:solidFill>
                  <a:srgbClr val="000000"/>
                </a:solidFill>
                <a:latin typeface="Arial"/>
                <a:ea typeface="ＭＳ Ｐゴシック"/>
                <a:cs typeface="+mn-cs"/>
              </a:rPr>
              <a:t>switch</a:t>
            </a:r>
            <a:endParaRPr lang="es-ES" b="1" noProof="0"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5.1 </a:t>
            </a:r>
            <a:r>
              <a:rPr lang="es-ES" sz="1200" b="1" i="0" noProof="0" dirty="0" smtClean="0">
                <a:solidFill>
                  <a:srgbClr val="000000"/>
                </a:solidFill>
                <a:latin typeface="Arial"/>
                <a:ea typeface="ＭＳ Ｐゴシック"/>
                <a:cs typeface="+mn-cs"/>
              </a:rPr>
              <a:t>Configuración del </a:t>
            </a:r>
            <a:r>
              <a:rPr lang="es-ES" sz="1200" b="1" i="0" noProof="0" dirty="0" err="1" smtClean="0">
                <a:solidFill>
                  <a:srgbClr val="000000"/>
                </a:solidFill>
                <a:latin typeface="Arial"/>
                <a:ea typeface="ＭＳ Ｐゴシック"/>
                <a:cs typeface="+mn-cs"/>
              </a:rPr>
              <a:t>routing</a:t>
            </a:r>
            <a:r>
              <a:rPr lang="es-ES" sz="1200" b="1" i="0" noProof="0" dirty="0" smtClean="0">
                <a:solidFill>
                  <a:srgbClr val="000000"/>
                </a:solidFill>
                <a:latin typeface="Arial"/>
                <a:ea typeface="ＭＳ Ｐゴシック"/>
                <a:cs typeface="+mn-cs"/>
              </a:rPr>
              <a:t> entre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5.1.2 </a:t>
            </a:r>
            <a:r>
              <a:rPr lang="es-ES" sz="1200" b="1" i="0" noProof="0" dirty="0" smtClean="0">
                <a:solidFill>
                  <a:srgbClr val="000000"/>
                </a:solidFill>
                <a:latin typeface="Arial"/>
                <a:ea typeface="ＭＳ Ｐゴシック"/>
                <a:cs typeface="+mn-cs"/>
              </a:rPr>
              <a:t>Configuración de </a:t>
            </a:r>
            <a:r>
              <a:rPr lang="es-ES" sz="1200" b="1" i="0" noProof="0" dirty="0" err="1" smtClean="0">
                <a:solidFill>
                  <a:srgbClr val="000000"/>
                </a:solidFill>
                <a:latin typeface="Arial"/>
                <a:ea typeface="ＭＳ Ｐゴシック"/>
                <a:cs typeface="+mn-cs"/>
              </a:rPr>
              <a:t>routing</a:t>
            </a:r>
            <a:r>
              <a:rPr lang="es-ES" sz="1200" b="1" i="0" noProof="0" dirty="0" smtClean="0">
                <a:solidFill>
                  <a:srgbClr val="000000"/>
                </a:solidFill>
                <a:latin typeface="Arial"/>
                <a:ea typeface="ＭＳ Ｐゴシック"/>
                <a:cs typeface="+mn-cs"/>
              </a:rPr>
              <a:t> entre VLAN antiguo</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5.1.2.3 </a:t>
            </a:r>
            <a:r>
              <a:rPr lang="es-ES" sz="1200" b="1" i="0" noProof="0" dirty="0" smtClean="0">
                <a:solidFill>
                  <a:srgbClr val="000000"/>
                </a:solidFill>
                <a:latin typeface="Arial"/>
                <a:ea typeface="ＭＳ Ｐゴシック"/>
                <a:cs typeface="+mn-cs"/>
              </a:rPr>
              <a:t>Configuración de </a:t>
            </a:r>
            <a:r>
              <a:rPr lang="es-ES" sz="1200" b="1" i="0" noProof="0" dirty="0" err="1" smtClean="0">
                <a:solidFill>
                  <a:srgbClr val="000000"/>
                </a:solidFill>
                <a:latin typeface="Arial"/>
                <a:ea typeface="ＭＳ Ｐゴシック"/>
                <a:cs typeface="+mn-cs"/>
              </a:rPr>
              <a:t>routing</a:t>
            </a:r>
            <a:r>
              <a:rPr lang="es-ES" sz="1200" b="1" i="0" noProof="0" dirty="0" smtClean="0">
                <a:solidFill>
                  <a:srgbClr val="000000"/>
                </a:solidFill>
                <a:latin typeface="Arial"/>
                <a:ea typeface="ＭＳ Ｐゴシック"/>
                <a:cs typeface="+mn-cs"/>
              </a:rPr>
              <a:t> entre VLAN antiguo: configuración de la interfaz del </a:t>
            </a:r>
            <a:r>
              <a:rPr lang="es-ES" sz="1200" b="1" i="0" noProof="0" dirty="0" err="1" smtClean="0">
                <a:solidFill>
                  <a:srgbClr val="000000"/>
                </a:solidFill>
                <a:latin typeface="Arial"/>
                <a:ea typeface="ＭＳ Ｐゴシック"/>
                <a:cs typeface="+mn-cs"/>
              </a:rPr>
              <a:t>router</a:t>
            </a:r>
            <a:endParaRPr lang="es-ES" b="1" noProof="0"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5.1 </a:t>
            </a:r>
            <a:r>
              <a:rPr lang="es-ES" sz="1200" b="1" i="0" noProof="0" dirty="0" smtClean="0">
                <a:solidFill>
                  <a:srgbClr val="000000"/>
                </a:solidFill>
                <a:latin typeface="Arial"/>
                <a:ea typeface="ＭＳ Ｐゴシック"/>
                <a:cs typeface="+mn-cs"/>
              </a:rPr>
              <a:t>Configuración del </a:t>
            </a:r>
            <a:r>
              <a:rPr lang="es-ES" sz="1200" b="1" i="0" noProof="0" dirty="0" err="1" smtClean="0">
                <a:solidFill>
                  <a:srgbClr val="000000"/>
                </a:solidFill>
                <a:latin typeface="Arial"/>
                <a:ea typeface="ＭＳ Ｐゴシック"/>
                <a:cs typeface="+mn-cs"/>
              </a:rPr>
              <a:t>routing</a:t>
            </a:r>
            <a:r>
              <a:rPr lang="es-ES" sz="1200" b="1" i="0" noProof="0" dirty="0" smtClean="0">
                <a:solidFill>
                  <a:srgbClr val="000000"/>
                </a:solidFill>
                <a:latin typeface="Arial"/>
                <a:ea typeface="ＭＳ Ｐゴシック"/>
                <a:cs typeface="+mn-cs"/>
              </a:rPr>
              <a:t> entre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5.1.3 </a:t>
            </a:r>
            <a:r>
              <a:rPr lang="es-ES" sz="1200" b="1" i="0" noProof="0" dirty="0" smtClean="0">
                <a:solidFill>
                  <a:srgbClr val="000000"/>
                </a:solidFill>
                <a:latin typeface="Arial"/>
                <a:ea typeface="ＭＳ Ｐゴシック"/>
                <a:cs typeface="+mn-cs"/>
              </a:rPr>
              <a:t>Configuración del </a:t>
            </a:r>
            <a:r>
              <a:rPr lang="es-ES" sz="1200" b="1" i="0" noProof="0" dirty="0" err="1" smtClean="0">
                <a:solidFill>
                  <a:srgbClr val="000000"/>
                </a:solidFill>
                <a:latin typeface="Arial"/>
                <a:ea typeface="ＭＳ Ｐゴシック"/>
                <a:cs typeface="+mn-cs"/>
              </a:rPr>
              <a:t>routing</a:t>
            </a:r>
            <a:r>
              <a:rPr lang="es-ES" sz="1200" b="1" i="0" noProof="0" dirty="0" smtClean="0">
                <a:solidFill>
                  <a:srgbClr val="000000"/>
                </a:solidFill>
                <a:latin typeface="Arial"/>
                <a:ea typeface="ＭＳ Ｐゴシック"/>
                <a:cs typeface="+mn-cs"/>
              </a:rPr>
              <a:t> entre VLAN con </a:t>
            </a:r>
            <a:r>
              <a:rPr lang="es-ES" sz="1200" b="1" i="0" noProof="0" dirty="0" err="1" smtClean="0">
                <a:solidFill>
                  <a:srgbClr val="000000"/>
                </a:solidFill>
                <a:latin typeface="Arial"/>
                <a:ea typeface="ＭＳ Ｐゴシック"/>
                <a:cs typeface="+mn-cs"/>
              </a:rPr>
              <a:t>router</a:t>
            </a:r>
            <a:r>
              <a:rPr lang="es-ES" sz="1200" b="1" i="0" noProof="0" dirty="0" smtClean="0">
                <a:solidFill>
                  <a:srgbClr val="000000"/>
                </a:solidFill>
                <a:latin typeface="Arial"/>
                <a:ea typeface="ＭＳ Ｐゴシック"/>
                <a:cs typeface="+mn-cs"/>
              </a:rPr>
              <a:t>-</a:t>
            </a:r>
            <a:r>
              <a:rPr lang="es-ES" sz="1200" b="1" i="0" noProof="0" dirty="0" err="1" smtClean="0">
                <a:solidFill>
                  <a:srgbClr val="000000"/>
                </a:solidFill>
                <a:latin typeface="Arial"/>
                <a:ea typeface="ＭＳ Ｐゴシック"/>
                <a:cs typeface="+mn-cs"/>
              </a:rPr>
              <a:t>on</a:t>
            </a:r>
            <a:r>
              <a:rPr lang="es-ES" sz="1200" b="1" i="0" noProof="0" dirty="0" smtClean="0">
                <a:solidFill>
                  <a:srgbClr val="000000"/>
                </a:solidFill>
                <a:latin typeface="Arial"/>
                <a:ea typeface="ＭＳ Ｐゴシック"/>
                <a:cs typeface="+mn-cs"/>
              </a:rPr>
              <a:t>-a-</a:t>
            </a:r>
            <a:r>
              <a:rPr lang="es-ES" sz="1200" b="1" i="0" noProof="0" dirty="0" err="1" smtClean="0">
                <a:solidFill>
                  <a:srgbClr val="000000"/>
                </a:solidFill>
                <a:latin typeface="Arial"/>
                <a:ea typeface="ＭＳ Ｐゴシック"/>
                <a:cs typeface="+mn-cs"/>
              </a:rPr>
              <a:t>stick</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5.1.3.1 </a:t>
            </a:r>
            <a:r>
              <a:rPr lang="es-ES" sz="1200" b="1" i="0" noProof="0" dirty="0" smtClean="0">
                <a:solidFill>
                  <a:srgbClr val="000000"/>
                </a:solidFill>
                <a:latin typeface="Arial"/>
                <a:ea typeface="ＭＳ Ｐゴシック"/>
                <a:cs typeface="+mn-cs"/>
              </a:rPr>
              <a:t>Configuración de </a:t>
            </a:r>
            <a:r>
              <a:rPr lang="es-ES" sz="1200" b="1" i="0" noProof="0" dirty="0" err="1" smtClean="0">
                <a:solidFill>
                  <a:srgbClr val="000000"/>
                </a:solidFill>
                <a:latin typeface="Arial"/>
                <a:ea typeface="ＭＳ Ｐゴシック"/>
                <a:cs typeface="+mn-cs"/>
              </a:rPr>
              <a:t>router</a:t>
            </a:r>
            <a:r>
              <a:rPr lang="es-ES" sz="1200" b="1" i="0" noProof="0" dirty="0" smtClean="0">
                <a:solidFill>
                  <a:srgbClr val="000000"/>
                </a:solidFill>
                <a:latin typeface="Arial"/>
                <a:ea typeface="ＭＳ Ｐゴシック"/>
                <a:cs typeface="+mn-cs"/>
              </a:rPr>
              <a:t>-</a:t>
            </a:r>
            <a:r>
              <a:rPr lang="es-ES" sz="1200" b="1" i="0" noProof="0" dirty="0" err="1" smtClean="0">
                <a:solidFill>
                  <a:srgbClr val="000000"/>
                </a:solidFill>
                <a:latin typeface="Arial"/>
                <a:ea typeface="ＭＳ Ｐゴシック"/>
                <a:cs typeface="+mn-cs"/>
              </a:rPr>
              <a:t>on</a:t>
            </a:r>
            <a:r>
              <a:rPr lang="es-ES" sz="1200" b="1" i="0" noProof="0" dirty="0" smtClean="0">
                <a:solidFill>
                  <a:srgbClr val="000000"/>
                </a:solidFill>
                <a:latin typeface="Arial"/>
                <a:ea typeface="ＭＳ Ｐゴシック"/>
                <a:cs typeface="+mn-cs"/>
              </a:rPr>
              <a:t>-a-</a:t>
            </a:r>
            <a:r>
              <a:rPr lang="es-ES" sz="1200" b="1" i="0" noProof="0" dirty="0" err="1" smtClean="0">
                <a:solidFill>
                  <a:srgbClr val="000000"/>
                </a:solidFill>
                <a:latin typeface="Arial"/>
                <a:ea typeface="ＭＳ Ｐゴシック"/>
                <a:cs typeface="+mn-cs"/>
              </a:rPr>
              <a:t>stick</a:t>
            </a:r>
            <a:r>
              <a:rPr lang="es-ES" sz="1200" b="1" i="0" noProof="0" dirty="0" smtClean="0">
                <a:solidFill>
                  <a:srgbClr val="000000"/>
                </a:solidFill>
                <a:latin typeface="Arial"/>
                <a:ea typeface="ＭＳ Ｐゴシック"/>
                <a:cs typeface="+mn-cs"/>
              </a:rPr>
              <a:t>:</a:t>
            </a:r>
            <a:r>
              <a:rPr lang="es-ES" sz="1200" b="1" i="0" baseline="0" noProof="0" dirty="0" smtClean="0">
                <a:solidFill>
                  <a:srgbClr val="000000"/>
                </a:solidFill>
                <a:latin typeface="Arial"/>
                <a:ea typeface="ＭＳ Ｐゴシック"/>
                <a:cs typeface="+mn-cs"/>
              </a:rPr>
              <a:t> preparación</a:t>
            </a:r>
            <a:endParaRPr lang="es-ES" b="1" noProof="0"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5.1 </a:t>
            </a:r>
            <a:r>
              <a:rPr lang="es-ES" sz="1200" b="1" i="0" noProof="0" dirty="0" smtClean="0">
                <a:solidFill>
                  <a:srgbClr val="000000"/>
                </a:solidFill>
                <a:latin typeface="Arial"/>
                <a:ea typeface="ＭＳ Ｐゴシック"/>
                <a:cs typeface="+mn-cs"/>
              </a:rPr>
              <a:t>Configuración del </a:t>
            </a:r>
            <a:r>
              <a:rPr lang="es-ES" sz="1200" b="1" i="0" noProof="0" dirty="0" err="1" smtClean="0">
                <a:solidFill>
                  <a:srgbClr val="000000"/>
                </a:solidFill>
                <a:latin typeface="Arial"/>
                <a:ea typeface="ＭＳ Ｐゴシック"/>
                <a:cs typeface="+mn-cs"/>
              </a:rPr>
              <a:t>routing</a:t>
            </a:r>
            <a:r>
              <a:rPr lang="es-ES" sz="1200" b="1" i="0" noProof="0" dirty="0" smtClean="0">
                <a:solidFill>
                  <a:srgbClr val="000000"/>
                </a:solidFill>
                <a:latin typeface="Arial"/>
                <a:ea typeface="ＭＳ Ｐゴシック"/>
                <a:cs typeface="+mn-cs"/>
              </a:rPr>
              <a:t> entre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5.1.3 </a:t>
            </a:r>
            <a:r>
              <a:rPr lang="es-ES" sz="1200" b="1" i="0" noProof="0" dirty="0" smtClean="0">
                <a:solidFill>
                  <a:srgbClr val="000000"/>
                </a:solidFill>
                <a:latin typeface="Arial"/>
                <a:ea typeface="ＭＳ Ｐゴシック"/>
                <a:cs typeface="+mn-cs"/>
              </a:rPr>
              <a:t>Configuración del </a:t>
            </a:r>
            <a:r>
              <a:rPr lang="es-ES" sz="1200" b="1" i="0" noProof="0" dirty="0" err="1" smtClean="0">
                <a:solidFill>
                  <a:srgbClr val="000000"/>
                </a:solidFill>
                <a:latin typeface="Arial"/>
                <a:ea typeface="ＭＳ Ｐゴシック"/>
                <a:cs typeface="+mn-cs"/>
              </a:rPr>
              <a:t>routing</a:t>
            </a:r>
            <a:r>
              <a:rPr lang="es-ES" sz="1200" b="1" i="0" noProof="0" dirty="0" smtClean="0">
                <a:solidFill>
                  <a:srgbClr val="000000"/>
                </a:solidFill>
                <a:latin typeface="Arial"/>
                <a:ea typeface="ＭＳ Ｐゴシック"/>
                <a:cs typeface="+mn-cs"/>
              </a:rPr>
              <a:t> entre VLAN con </a:t>
            </a:r>
            <a:r>
              <a:rPr lang="es-ES" sz="1200" b="1" i="0" noProof="0" dirty="0" err="1" smtClean="0">
                <a:solidFill>
                  <a:srgbClr val="000000"/>
                </a:solidFill>
                <a:latin typeface="Arial"/>
                <a:ea typeface="ＭＳ Ｐゴシック"/>
                <a:cs typeface="+mn-cs"/>
              </a:rPr>
              <a:t>router</a:t>
            </a:r>
            <a:r>
              <a:rPr lang="es-ES" sz="1200" b="1" i="0" noProof="0" dirty="0" smtClean="0">
                <a:solidFill>
                  <a:srgbClr val="000000"/>
                </a:solidFill>
                <a:latin typeface="Arial"/>
                <a:ea typeface="ＭＳ Ｐゴシック"/>
                <a:cs typeface="+mn-cs"/>
              </a:rPr>
              <a:t>-</a:t>
            </a:r>
            <a:r>
              <a:rPr lang="es-ES" sz="1200" b="1" i="0" noProof="0" dirty="0" err="1" smtClean="0">
                <a:solidFill>
                  <a:srgbClr val="000000"/>
                </a:solidFill>
                <a:latin typeface="Arial"/>
                <a:ea typeface="ＭＳ Ｐゴシック"/>
                <a:cs typeface="+mn-cs"/>
              </a:rPr>
              <a:t>on</a:t>
            </a:r>
            <a:r>
              <a:rPr lang="es-ES" sz="1200" b="1" i="0" noProof="0" dirty="0" smtClean="0">
                <a:solidFill>
                  <a:srgbClr val="000000"/>
                </a:solidFill>
                <a:latin typeface="Arial"/>
                <a:ea typeface="ＭＳ Ｐゴシック"/>
                <a:cs typeface="+mn-cs"/>
              </a:rPr>
              <a:t>-a-</a:t>
            </a:r>
            <a:r>
              <a:rPr lang="es-ES" sz="1200" b="1" i="0" noProof="0" dirty="0" err="1" smtClean="0">
                <a:solidFill>
                  <a:srgbClr val="000000"/>
                </a:solidFill>
                <a:latin typeface="Arial"/>
                <a:ea typeface="ＭＳ Ｐゴシック"/>
                <a:cs typeface="+mn-cs"/>
              </a:rPr>
              <a:t>stick</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5.1.3.2 </a:t>
            </a:r>
            <a:r>
              <a:rPr lang="es-ES" sz="1200" b="1" i="0" noProof="0" dirty="0" smtClean="0">
                <a:solidFill>
                  <a:srgbClr val="000000"/>
                </a:solidFill>
                <a:latin typeface="Arial"/>
                <a:ea typeface="ＭＳ Ｐゴシック"/>
                <a:cs typeface="+mn-cs"/>
              </a:rPr>
              <a:t>Configuración de </a:t>
            </a:r>
            <a:r>
              <a:rPr lang="es-ES" sz="1200" b="1" i="0" noProof="0" dirty="0" err="1" smtClean="0">
                <a:solidFill>
                  <a:srgbClr val="000000"/>
                </a:solidFill>
                <a:latin typeface="Arial"/>
                <a:ea typeface="ＭＳ Ｐゴシック"/>
                <a:cs typeface="+mn-cs"/>
              </a:rPr>
              <a:t>router</a:t>
            </a:r>
            <a:r>
              <a:rPr lang="es-ES" sz="1200" b="1" i="0" noProof="0" dirty="0" smtClean="0">
                <a:solidFill>
                  <a:srgbClr val="000000"/>
                </a:solidFill>
                <a:latin typeface="Arial"/>
                <a:ea typeface="ＭＳ Ｐゴシック"/>
                <a:cs typeface="+mn-cs"/>
              </a:rPr>
              <a:t>-</a:t>
            </a:r>
            <a:r>
              <a:rPr lang="es-ES" sz="1200" b="1" i="0" noProof="0" dirty="0" err="1" smtClean="0">
                <a:solidFill>
                  <a:srgbClr val="000000"/>
                </a:solidFill>
                <a:latin typeface="Arial"/>
                <a:ea typeface="ＭＳ Ｐゴシック"/>
                <a:cs typeface="+mn-cs"/>
              </a:rPr>
              <a:t>on</a:t>
            </a:r>
            <a:r>
              <a:rPr lang="es-ES" sz="1200" b="1" i="0" noProof="0" dirty="0" smtClean="0">
                <a:solidFill>
                  <a:srgbClr val="000000"/>
                </a:solidFill>
                <a:latin typeface="Arial"/>
                <a:ea typeface="ＭＳ Ｐゴシック"/>
                <a:cs typeface="+mn-cs"/>
              </a:rPr>
              <a:t>-a-</a:t>
            </a:r>
            <a:r>
              <a:rPr lang="es-ES" sz="1200" b="1" i="0" noProof="0" dirty="0" err="1" smtClean="0">
                <a:solidFill>
                  <a:srgbClr val="000000"/>
                </a:solidFill>
                <a:latin typeface="Arial"/>
                <a:ea typeface="ＭＳ Ｐゴシック"/>
                <a:cs typeface="+mn-cs"/>
              </a:rPr>
              <a:t>stick</a:t>
            </a:r>
            <a:r>
              <a:rPr lang="es-ES" sz="1200" b="1" i="0" noProof="0" dirty="0" smtClean="0">
                <a:solidFill>
                  <a:srgbClr val="000000"/>
                </a:solidFill>
                <a:latin typeface="Arial"/>
                <a:ea typeface="ＭＳ Ｐゴシック"/>
                <a:cs typeface="+mn-cs"/>
              </a:rPr>
              <a:t>: configuración del </a:t>
            </a:r>
            <a:r>
              <a:rPr lang="es-ES" sz="1200" b="1" i="0" noProof="0" dirty="0" err="1" smtClean="0">
                <a:solidFill>
                  <a:srgbClr val="000000"/>
                </a:solidFill>
                <a:latin typeface="Arial"/>
                <a:ea typeface="ＭＳ Ｐゴシック"/>
                <a:cs typeface="+mn-cs"/>
              </a:rPr>
              <a:t>switch</a:t>
            </a:r>
            <a:endParaRPr lang="es-ES" b="1" noProof="0"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5.1 </a:t>
            </a:r>
            <a:r>
              <a:rPr lang="es-ES" sz="1200" b="1" i="0" noProof="0" dirty="0" smtClean="0">
                <a:solidFill>
                  <a:srgbClr val="000000"/>
                </a:solidFill>
                <a:latin typeface="Arial"/>
                <a:ea typeface="ＭＳ Ｐゴシック"/>
                <a:cs typeface="+mn-cs"/>
              </a:rPr>
              <a:t>Configuración del </a:t>
            </a:r>
            <a:r>
              <a:rPr lang="es-ES" sz="1200" b="1" i="0" noProof="0" dirty="0" err="1" smtClean="0">
                <a:solidFill>
                  <a:srgbClr val="000000"/>
                </a:solidFill>
                <a:latin typeface="Arial"/>
                <a:ea typeface="ＭＳ Ｐゴシック"/>
                <a:cs typeface="+mn-cs"/>
              </a:rPr>
              <a:t>routing</a:t>
            </a:r>
            <a:r>
              <a:rPr lang="es-ES" sz="1200" b="1" i="0" noProof="0" dirty="0" smtClean="0">
                <a:solidFill>
                  <a:srgbClr val="000000"/>
                </a:solidFill>
                <a:latin typeface="Arial"/>
                <a:ea typeface="ＭＳ Ｐゴシック"/>
                <a:cs typeface="+mn-cs"/>
              </a:rPr>
              <a:t> entre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5.1.3 </a:t>
            </a:r>
            <a:r>
              <a:rPr lang="es-ES" sz="1200" b="1" i="0" noProof="0" dirty="0" smtClean="0">
                <a:solidFill>
                  <a:srgbClr val="000000"/>
                </a:solidFill>
                <a:latin typeface="Arial"/>
                <a:ea typeface="ＭＳ Ｐゴシック"/>
                <a:cs typeface="+mn-cs"/>
              </a:rPr>
              <a:t>Configuración del </a:t>
            </a:r>
            <a:r>
              <a:rPr lang="es-ES" sz="1200" b="1" i="0" noProof="0" dirty="0" err="1" smtClean="0">
                <a:solidFill>
                  <a:srgbClr val="000000"/>
                </a:solidFill>
                <a:latin typeface="Arial"/>
                <a:ea typeface="ＭＳ Ｐゴシック"/>
                <a:cs typeface="+mn-cs"/>
              </a:rPr>
              <a:t>routing</a:t>
            </a:r>
            <a:r>
              <a:rPr lang="es-ES" sz="1200" b="1" i="0" noProof="0" dirty="0" smtClean="0">
                <a:solidFill>
                  <a:srgbClr val="000000"/>
                </a:solidFill>
                <a:latin typeface="Arial"/>
                <a:ea typeface="ＭＳ Ｐゴシック"/>
                <a:cs typeface="+mn-cs"/>
              </a:rPr>
              <a:t> entre VLAN con </a:t>
            </a:r>
            <a:r>
              <a:rPr lang="es-ES" sz="1200" b="1" i="0" noProof="0" dirty="0" err="1" smtClean="0">
                <a:solidFill>
                  <a:srgbClr val="000000"/>
                </a:solidFill>
                <a:latin typeface="Arial"/>
                <a:ea typeface="ＭＳ Ｐゴシック"/>
                <a:cs typeface="+mn-cs"/>
              </a:rPr>
              <a:t>router</a:t>
            </a:r>
            <a:r>
              <a:rPr lang="es-ES" sz="1200" b="1" i="0" noProof="0" dirty="0" smtClean="0">
                <a:solidFill>
                  <a:srgbClr val="000000"/>
                </a:solidFill>
                <a:latin typeface="Arial"/>
                <a:ea typeface="ＭＳ Ｐゴシック"/>
                <a:cs typeface="+mn-cs"/>
              </a:rPr>
              <a:t>-</a:t>
            </a:r>
            <a:r>
              <a:rPr lang="es-ES" sz="1200" b="1" i="0" noProof="0" dirty="0" err="1" smtClean="0">
                <a:solidFill>
                  <a:srgbClr val="000000"/>
                </a:solidFill>
                <a:latin typeface="Arial"/>
                <a:ea typeface="ＭＳ Ｐゴシック"/>
                <a:cs typeface="+mn-cs"/>
              </a:rPr>
              <a:t>on</a:t>
            </a:r>
            <a:r>
              <a:rPr lang="es-ES" sz="1200" b="1" i="0" noProof="0" dirty="0" smtClean="0">
                <a:solidFill>
                  <a:srgbClr val="000000"/>
                </a:solidFill>
                <a:latin typeface="Arial"/>
                <a:ea typeface="ＭＳ Ｐゴシック"/>
                <a:cs typeface="+mn-cs"/>
              </a:rPr>
              <a:t>-a-</a:t>
            </a:r>
            <a:r>
              <a:rPr lang="es-ES" sz="1200" b="1" i="0" noProof="0" dirty="0" err="1" smtClean="0">
                <a:solidFill>
                  <a:srgbClr val="000000"/>
                </a:solidFill>
                <a:latin typeface="Arial"/>
                <a:ea typeface="ＭＳ Ｐゴシック"/>
                <a:cs typeface="+mn-cs"/>
              </a:rPr>
              <a:t>stick</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5.1.3.3 </a:t>
            </a:r>
            <a:r>
              <a:rPr lang="es-ES" sz="1200" b="1" i="0" noProof="0" dirty="0" smtClean="0">
                <a:solidFill>
                  <a:srgbClr val="000000"/>
                </a:solidFill>
                <a:latin typeface="Arial"/>
                <a:ea typeface="ＭＳ Ｐゴシック"/>
                <a:cs typeface="+mn-cs"/>
              </a:rPr>
              <a:t>Configuración de </a:t>
            </a:r>
            <a:r>
              <a:rPr lang="es-ES" sz="1200" b="1" i="0" noProof="0" dirty="0" err="1" smtClean="0">
                <a:solidFill>
                  <a:srgbClr val="000000"/>
                </a:solidFill>
                <a:latin typeface="Arial"/>
                <a:ea typeface="ＭＳ Ｐゴシック"/>
                <a:cs typeface="+mn-cs"/>
              </a:rPr>
              <a:t>router</a:t>
            </a:r>
            <a:r>
              <a:rPr lang="es-ES" sz="1200" b="1" i="0" noProof="0" dirty="0" smtClean="0">
                <a:solidFill>
                  <a:srgbClr val="000000"/>
                </a:solidFill>
                <a:latin typeface="Arial"/>
                <a:ea typeface="ＭＳ Ｐゴシック"/>
                <a:cs typeface="+mn-cs"/>
              </a:rPr>
              <a:t>-</a:t>
            </a:r>
            <a:r>
              <a:rPr lang="es-ES" sz="1200" b="1" i="0" noProof="0" dirty="0" err="1" smtClean="0">
                <a:solidFill>
                  <a:srgbClr val="000000"/>
                </a:solidFill>
                <a:latin typeface="Arial"/>
                <a:ea typeface="ＭＳ Ｐゴシック"/>
                <a:cs typeface="+mn-cs"/>
              </a:rPr>
              <a:t>on</a:t>
            </a:r>
            <a:r>
              <a:rPr lang="es-ES" sz="1200" b="1" i="0" noProof="0" dirty="0" smtClean="0">
                <a:solidFill>
                  <a:srgbClr val="000000"/>
                </a:solidFill>
                <a:latin typeface="Arial"/>
                <a:ea typeface="ＭＳ Ｐゴシック"/>
                <a:cs typeface="+mn-cs"/>
              </a:rPr>
              <a:t>-a-</a:t>
            </a:r>
            <a:r>
              <a:rPr lang="es-ES" sz="1200" b="1" i="0" noProof="0" dirty="0" err="1" smtClean="0">
                <a:solidFill>
                  <a:srgbClr val="000000"/>
                </a:solidFill>
                <a:latin typeface="Arial"/>
                <a:ea typeface="ＭＳ Ｐゴシック"/>
                <a:cs typeface="+mn-cs"/>
              </a:rPr>
              <a:t>stick</a:t>
            </a:r>
            <a:r>
              <a:rPr lang="es-ES" sz="1200" b="1" i="0" noProof="0" dirty="0" smtClean="0">
                <a:solidFill>
                  <a:srgbClr val="000000"/>
                </a:solidFill>
                <a:latin typeface="Arial"/>
                <a:ea typeface="ＭＳ Ｐゴシック"/>
                <a:cs typeface="+mn-cs"/>
              </a:rPr>
              <a:t>: configuración de la interfaz del </a:t>
            </a:r>
            <a:r>
              <a:rPr lang="es-ES" sz="1200" b="1" i="0" noProof="0" dirty="0" err="1" smtClean="0">
                <a:solidFill>
                  <a:srgbClr val="000000"/>
                </a:solidFill>
                <a:latin typeface="Arial"/>
                <a:ea typeface="ＭＳ Ｐゴシック"/>
                <a:cs typeface="+mn-cs"/>
              </a:rPr>
              <a:t>router</a:t>
            </a:r>
            <a:endParaRPr lang="es-ES" b="1" noProof="0"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5.1 </a:t>
            </a:r>
            <a:r>
              <a:rPr lang="es-ES" sz="1200" b="1" i="0" noProof="0" dirty="0" smtClean="0">
                <a:solidFill>
                  <a:srgbClr val="000000"/>
                </a:solidFill>
                <a:latin typeface="Arial"/>
                <a:ea typeface="ＭＳ Ｐゴシック"/>
                <a:cs typeface="+mn-cs"/>
              </a:rPr>
              <a:t>Configuración del </a:t>
            </a:r>
            <a:r>
              <a:rPr lang="es-ES" sz="1200" b="1" i="0" noProof="0" dirty="0" err="1" smtClean="0">
                <a:solidFill>
                  <a:srgbClr val="000000"/>
                </a:solidFill>
                <a:latin typeface="Arial"/>
                <a:ea typeface="ＭＳ Ｐゴシック"/>
                <a:cs typeface="+mn-cs"/>
              </a:rPr>
              <a:t>routing</a:t>
            </a:r>
            <a:r>
              <a:rPr lang="es-ES" sz="1200" b="1" i="0" noProof="0" dirty="0" smtClean="0">
                <a:solidFill>
                  <a:srgbClr val="000000"/>
                </a:solidFill>
                <a:latin typeface="Arial"/>
                <a:ea typeface="ＭＳ Ｐゴシック"/>
                <a:cs typeface="+mn-cs"/>
              </a:rPr>
              <a:t> entre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5.1.3 </a:t>
            </a:r>
            <a:r>
              <a:rPr lang="es-ES" sz="1200" b="1" i="0" noProof="0" dirty="0" smtClean="0">
                <a:solidFill>
                  <a:srgbClr val="000000"/>
                </a:solidFill>
                <a:latin typeface="Arial"/>
                <a:ea typeface="ＭＳ Ｐゴシック"/>
                <a:cs typeface="+mn-cs"/>
              </a:rPr>
              <a:t>Configuración del </a:t>
            </a:r>
            <a:r>
              <a:rPr lang="es-ES" sz="1200" b="1" i="0" noProof="0" dirty="0" err="1" smtClean="0">
                <a:solidFill>
                  <a:srgbClr val="000000"/>
                </a:solidFill>
                <a:latin typeface="Arial"/>
                <a:ea typeface="ＭＳ Ｐゴシック"/>
                <a:cs typeface="+mn-cs"/>
              </a:rPr>
              <a:t>routing</a:t>
            </a:r>
            <a:r>
              <a:rPr lang="es-ES" sz="1200" b="1" i="0" noProof="0" dirty="0" smtClean="0">
                <a:solidFill>
                  <a:srgbClr val="000000"/>
                </a:solidFill>
                <a:latin typeface="Arial"/>
                <a:ea typeface="ＭＳ Ｐゴシック"/>
                <a:cs typeface="+mn-cs"/>
              </a:rPr>
              <a:t> entre VLAN con </a:t>
            </a:r>
            <a:r>
              <a:rPr lang="es-ES" sz="1200" b="1" i="0" noProof="0" dirty="0" err="1" smtClean="0">
                <a:solidFill>
                  <a:srgbClr val="000000"/>
                </a:solidFill>
                <a:latin typeface="Arial"/>
                <a:ea typeface="ＭＳ Ｐゴシック"/>
                <a:cs typeface="+mn-cs"/>
              </a:rPr>
              <a:t>router</a:t>
            </a:r>
            <a:r>
              <a:rPr lang="es-ES" sz="1200" b="1" i="0" noProof="0" dirty="0" smtClean="0">
                <a:solidFill>
                  <a:srgbClr val="000000"/>
                </a:solidFill>
                <a:latin typeface="Arial"/>
                <a:ea typeface="ＭＳ Ｐゴシック"/>
                <a:cs typeface="+mn-cs"/>
              </a:rPr>
              <a:t>-</a:t>
            </a:r>
            <a:r>
              <a:rPr lang="es-ES" sz="1200" b="1" i="0" noProof="0" dirty="0" err="1" smtClean="0">
                <a:solidFill>
                  <a:srgbClr val="000000"/>
                </a:solidFill>
                <a:latin typeface="Arial"/>
                <a:ea typeface="ＭＳ Ｐゴシック"/>
                <a:cs typeface="+mn-cs"/>
              </a:rPr>
              <a:t>on</a:t>
            </a:r>
            <a:r>
              <a:rPr lang="es-ES" sz="1200" b="1" i="0" noProof="0" dirty="0" smtClean="0">
                <a:solidFill>
                  <a:srgbClr val="000000"/>
                </a:solidFill>
                <a:latin typeface="Arial"/>
                <a:ea typeface="ＭＳ Ｐゴシック"/>
                <a:cs typeface="+mn-cs"/>
              </a:rPr>
              <a:t>-a-</a:t>
            </a:r>
            <a:r>
              <a:rPr lang="es-ES" sz="1200" b="1" i="0" noProof="0" dirty="0" err="1" smtClean="0">
                <a:solidFill>
                  <a:srgbClr val="000000"/>
                </a:solidFill>
                <a:latin typeface="Arial"/>
                <a:ea typeface="ＭＳ Ｐゴシック"/>
                <a:cs typeface="+mn-cs"/>
              </a:rPr>
              <a:t>stick</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5.1.3.4 </a:t>
            </a:r>
            <a:r>
              <a:rPr lang="es-ES" sz="1200" b="1" i="0" noProof="0" dirty="0" smtClean="0">
                <a:solidFill>
                  <a:srgbClr val="000000"/>
                </a:solidFill>
                <a:latin typeface="Arial"/>
                <a:ea typeface="ＭＳ Ｐゴシック"/>
                <a:cs typeface="+mn-cs"/>
              </a:rPr>
              <a:t>Configuración de </a:t>
            </a:r>
            <a:r>
              <a:rPr lang="es-ES" sz="1200" b="1" i="0" noProof="0" dirty="0" err="1" smtClean="0">
                <a:solidFill>
                  <a:srgbClr val="000000"/>
                </a:solidFill>
                <a:latin typeface="Arial"/>
                <a:ea typeface="ＭＳ Ｐゴシック"/>
                <a:cs typeface="+mn-cs"/>
              </a:rPr>
              <a:t>router</a:t>
            </a:r>
            <a:r>
              <a:rPr lang="es-ES" sz="1200" b="1" i="0" noProof="0" dirty="0" smtClean="0">
                <a:solidFill>
                  <a:srgbClr val="000000"/>
                </a:solidFill>
                <a:latin typeface="Arial"/>
                <a:ea typeface="ＭＳ Ｐゴシック"/>
                <a:cs typeface="+mn-cs"/>
              </a:rPr>
              <a:t>-</a:t>
            </a:r>
            <a:r>
              <a:rPr lang="es-ES" sz="1200" b="1" i="0" noProof="0" dirty="0" err="1" smtClean="0">
                <a:solidFill>
                  <a:srgbClr val="000000"/>
                </a:solidFill>
                <a:latin typeface="Arial"/>
                <a:ea typeface="ＭＳ Ｐゴシック"/>
                <a:cs typeface="+mn-cs"/>
              </a:rPr>
              <a:t>on</a:t>
            </a:r>
            <a:r>
              <a:rPr lang="es-ES" sz="1200" b="1" i="0" noProof="0" dirty="0" smtClean="0">
                <a:solidFill>
                  <a:srgbClr val="000000"/>
                </a:solidFill>
                <a:latin typeface="Arial"/>
                <a:ea typeface="ＭＳ Ｐゴシック"/>
                <a:cs typeface="+mn-cs"/>
              </a:rPr>
              <a:t>-a-</a:t>
            </a:r>
            <a:r>
              <a:rPr lang="es-ES" sz="1200" b="1" i="0" noProof="0" dirty="0" err="1" smtClean="0">
                <a:solidFill>
                  <a:srgbClr val="000000"/>
                </a:solidFill>
                <a:latin typeface="Arial"/>
                <a:ea typeface="ＭＳ Ｐゴシック"/>
                <a:cs typeface="+mn-cs"/>
              </a:rPr>
              <a:t>stick</a:t>
            </a:r>
            <a:r>
              <a:rPr lang="es-ES" sz="1200" b="1" i="0" noProof="0" dirty="0" smtClean="0">
                <a:solidFill>
                  <a:srgbClr val="000000"/>
                </a:solidFill>
                <a:latin typeface="Arial"/>
                <a:ea typeface="ＭＳ Ｐゴシック"/>
                <a:cs typeface="+mn-cs"/>
              </a:rPr>
              <a:t>: verificación de </a:t>
            </a:r>
            <a:r>
              <a:rPr lang="es-ES" sz="1200" b="1" i="0" noProof="0" dirty="0" err="1" smtClean="0">
                <a:solidFill>
                  <a:srgbClr val="000000"/>
                </a:solidFill>
                <a:latin typeface="Arial"/>
                <a:ea typeface="ＭＳ Ｐゴシック"/>
                <a:cs typeface="+mn-cs"/>
              </a:rPr>
              <a:t>subinterfaces</a:t>
            </a:r>
            <a:endParaRPr lang="es-ES" b="1" noProof="0"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5.1 </a:t>
            </a:r>
            <a:r>
              <a:rPr lang="es-ES" sz="1200" b="1" i="0" noProof="0" dirty="0" smtClean="0">
                <a:solidFill>
                  <a:srgbClr val="000000"/>
                </a:solidFill>
                <a:latin typeface="Arial"/>
                <a:ea typeface="ＭＳ Ｐゴシック"/>
                <a:cs typeface="+mn-cs"/>
              </a:rPr>
              <a:t>Configuración del </a:t>
            </a:r>
            <a:r>
              <a:rPr lang="es-ES" sz="1200" b="1" i="0" noProof="0" dirty="0" err="1" smtClean="0">
                <a:solidFill>
                  <a:srgbClr val="000000"/>
                </a:solidFill>
                <a:latin typeface="Arial"/>
                <a:ea typeface="ＭＳ Ｐゴシック"/>
                <a:cs typeface="+mn-cs"/>
              </a:rPr>
              <a:t>routing</a:t>
            </a:r>
            <a:r>
              <a:rPr lang="es-ES" sz="1200" b="1" i="0" noProof="0" dirty="0" smtClean="0">
                <a:solidFill>
                  <a:srgbClr val="000000"/>
                </a:solidFill>
                <a:latin typeface="Arial"/>
                <a:ea typeface="ＭＳ Ｐゴシック"/>
                <a:cs typeface="+mn-cs"/>
              </a:rPr>
              <a:t> entre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5.1.3 </a:t>
            </a:r>
            <a:r>
              <a:rPr lang="es-ES" sz="1200" b="1" i="0" noProof="0" dirty="0" smtClean="0">
                <a:solidFill>
                  <a:srgbClr val="000000"/>
                </a:solidFill>
                <a:latin typeface="Arial"/>
                <a:ea typeface="ＭＳ Ｐゴシック"/>
                <a:cs typeface="+mn-cs"/>
              </a:rPr>
              <a:t>Configuración del </a:t>
            </a:r>
            <a:r>
              <a:rPr lang="es-ES" sz="1200" b="1" i="0" noProof="0" dirty="0" err="1" smtClean="0">
                <a:solidFill>
                  <a:srgbClr val="000000"/>
                </a:solidFill>
                <a:latin typeface="Arial"/>
                <a:ea typeface="ＭＳ Ｐゴシック"/>
                <a:cs typeface="+mn-cs"/>
              </a:rPr>
              <a:t>routing</a:t>
            </a:r>
            <a:r>
              <a:rPr lang="es-ES" sz="1200" b="1" i="0" noProof="0" dirty="0" smtClean="0">
                <a:solidFill>
                  <a:srgbClr val="000000"/>
                </a:solidFill>
                <a:latin typeface="Arial"/>
                <a:ea typeface="ＭＳ Ｐゴシック"/>
                <a:cs typeface="+mn-cs"/>
              </a:rPr>
              <a:t> entre VLAN con </a:t>
            </a:r>
            <a:r>
              <a:rPr lang="es-ES" sz="1200" b="1" i="0" noProof="0" dirty="0" err="1" smtClean="0">
                <a:solidFill>
                  <a:srgbClr val="000000"/>
                </a:solidFill>
                <a:latin typeface="Arial"/>
                <a:ea typeface="ＭＳ Ｐゴシック"/>
                <a:cs typeface="+mn-cs"/>
              </a:rPr>
              <a:t>router</a:t>
            </a:r>
            <a:r>
              <a:rPr lang="es-ES" sz="1200" b="1" i="0" noProof="0" dirty="0" smtClean="0">
                <a:solidFill>
                  <a:srgbClr val="000000"/>
                </a:solidFill>
                <a:latin typeface="Arial"/>
                <a:ea typeface="ＭＳ Ｐゴシック"/>
                <a:cs typeface="+mn-cs"/>
              </a:rPr>
              <a:t>-</a:t>
            </a:r>
            <a:r>
              <a:rPr lang="es-ES" sz="1200" b="1" i="0" noProof="0" dirty="0" err="1" smtClean="0">
                <a:solidFill>
                  <a:srgbClr val="000000"/>
                </a:solidFill>
                <a:latin typeface="Arial"/>
                <a:ea typeface="ＭＳ Ｐゴシック"/>
                <a:cs typeface="+mn-cs"/>
              </a:rPr>
              <a:t>on</a:t>
            </a:r>
            <a:r>
              <a:rPr lang="es-ES" sz="1200" b="1" i="0" noProof="0" dirty="0" smtClean="0">
                <a:solidFill>
                  <a:srgbClr val="000000"/>
                </a:solidFill>
                <a:latin typeface="Arial"/>
                <a:ea typeface="ＭＳ Ｐゴシック"/>
                <a:cs typeface="+mn-cs"/>
              </a:rPr>
              <a:t>-a-</a:t>
            </a:r>
            <a:r>
              <a:rPr lang="es-ES" sz="1200" b="1" i="0" noProof="0" dirty="0" err="1" smtClean="0">
                <a:solidFill>
                  <a:srgbClr val="000000"/>
                </a:solidFill>
                <a:latin typeface="Arial"/>
                <a:ea typeface="ＭＳ Ｐゴシック"/>
                <a:cs typeface="+mn-cs"/>
              </a:rPr>
              <a:t>stick</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5.1.3.4 </a:t>
            </a:r>
            <a:r>
              <a:rPr lang="es-ES" sz="1200" b="1" i="0" noProof="0" dirty="0" smtClean="0">
                <a:solidFill>
                  <a:srgbClr val="000000"/>
                </a:solidFill>
                <a:latin typeface="Arial"/>
                <a:ea typeface="ＭＳ Ｐゴシック"/>
                <a:cs typeface="+mn-cs"/>
              </a:rPr>
              <a:t>Configuración de </a:t>
            </a:r>
            <a:r>
              <a:rPr lang="es-ES" sz="1200" b="1" i="0" noProof="0" dirty="0" err="1" smtClean="0">
                <a:solidFill>
                  <a:srgbClr val="000000"/>
                </a:solidFill>
                <a:latin typeface="Arial"/>
                <a:ea typeface="ＭＳ Ｐゴシック"/>
                <a:cs typeface="+mn-cs"/>
              </a:rPr>
              <a:t>router</a:t>
            </a:r>
            <a:r>
              <a:rPr lang="es-ES" sz="1200" b="1" i="0" noProof="0" dirty="0" smtClean="0">
                <a:solidFill>
                  <a:srgbClr val="000000"/>
                </a:solidFill>
                <a:latin typeface="Arial"/>
                <a:ea typeface="ＭＳ Ｐゴシック"/>
                <a:cs typeface="+mn-cs"/>
              </a:rPr>
              <a:t>-</a:t>
            </a:r>
            <a:r>
              <a:rPr lang="es-ES" sz="1200" b="1" i="0" noProof="0" dirty="0" err="1" smtClean="0">
                <a:solidFill>
                  <a:srgbClr val="000000"/>
                </a:solidFill>
                <a:latin typeface="Arial"/>
                <a:ea typeface="ＭＳ Ｐゴシック"/>
                <a:cs typeface="+mn-cs"/>
              </a:rPr>
              <a:t>on</a:t>
            </a:r>
            <a:r>
              <a:rPr lang="es-ES" sz="1200" b="1" i="0" noProof="0" dirty="0" smtClean="0">
                <a:solidFill>
                  <a:srgbClr val="000000"/>
                </a:solidFill>
                <a:latin typeface="Arial"/>
                <a:ea typeface="ＭＳ Ｐゴシック"/>
                <a:cs typeface="+mn-cs"/>
              </a:rPr>
              <a:t>-a-</a:t>
            </a:r>
            <a:r>
              <a:rPr lang="es-ES" sz="1200" b="1" i="0" noProof="0" dirty="0" err="1" smtClean="0">
                <a:solidFill>
                  <a:srgbClr val="000000"/>
                </a:solidFill>
                <a:latin typeface="Arial"/>
                <a:ea typeface="ＭＳ Ｐゴシック"/>
                <a:cs typeface="+mn-cs"/>
              </a:rPr>
              <a:t>stick</a:t>
            </a:r>
            <a:r>
              <a:rPr lang="es-ES" sz="1200" b="1" i="0" noProof="0" dirty="0" smtClean="0">
                <a:solidFill>
                  <a:srgbClr val="000000"/>
                </a:solidFill>
                <a:latin typeface="Arial"/>
                <a:ea typeface="ＭＳ Ｐゴシック"/>
                <a:cs typeface="+mn-cs"/>
              </a:rPr>
              <a:t>: verificación de </a:t>
            </a:r>
            <a:r>
              <a:rPr lang="es-ES" sz="1200" b="1" i="0" noProof="0" dirty="0" err="1" smtClean="0">
                <a:solidFill>
                  <a:srgbClr val="000000"/>
                </a:solidFill>
                <a:latin typeface="Arial"/>
                <a:ea typeface="ＭＳ Ｐゴシック"/>
                <a:cs typeface="+mn-cs"/>
              </a:rPr>
              <a:t>subinterfaces</a:t>
            </a:r>
            <a:endParaRPr lang="es-ES" b="1" noProof="0"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5.1 </a:t>
            </a:r>
            <a:r>
              <a:rPr lang="es-ES" sz="1200" b="1" i="0" noProof="0" dirty="0" smtClean="0">
                <a:solidFill>
                  <a:srgbClr val="000000"/>
                </a:solidFill>
                <a:latin typeface="Arial"/>
                <a:ea typeface="ＭＳ Ｐゴシック"/>
                <a:cs typeface="+mn-cs"/>
              </a:rPr>
              <a:t>Configuración del </a:t>
            </a:r>
            <a:r>
              <a:rPr lang="es-ES" sz="1200" b="1" i="0" noProof="0" dirty="0" err="1" smtClean="0">
                <a:solidFill>
                  <a:srgbClr val="000000"/>
                </a:solidFill>
                <a:latin typeface="Arial"/>
                <a:ea typeface="ＭＳ Ｐゴシック"/>
                <a:cs typeface="+mn-cs"/>
              </a:rPr>
              <a:t>routing</a:t>
            </a:r>
            <a:r>
              <a:rPr lang="es-ES" sz="1200" b="1" i="0" noProof="0" dirty="0" smtClean="0">
                <a:solidFill>
                  <a:srgbClr val="000000"/>
                </a:solidFill>
                <a:latin typeface="Arial"/>
                <a:ea typeface="ＭＳ Ｐゴシック"/>
                <a:cs typeface="+mn-cs"/>
              </a:rPr>
              <a:t> entre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5.1.3 </a:t>
            </a:r>
            <a:r>
              <a:rPr lang="es-ES" sz="1200" b="1" i="0" noProof="0" dirty="0" smtClean="0">
                <a:solidFill>
                  <a:srgbClr val="000000"/>
                </a:solidFill>
                <a:latin typeface="Arial"/>
                <a:ea typeface="ＭＳ Ｐゴシック"/>
                <a:cs typeface="+mn-cs"/>
              </a:rPr>
              <a:t>Configuración del </a:t>
            </a:r>
            <a:r>
              <a:rPr lang="es-ES" sz="1200" b="1" i="0" noProof="0" dirty="0" err="1" smtClean="0">
                <a:solidFill>
                  <a:srgbClr val="000000"/>
                </a:solidFill>
                <a:latin typeface="Arial"/>
                <a:ea typeface="ＭＳ Ｐゴシック"/>
                <a:cs typeface="+mn-cs"/>
              </a:rPr>
              <a:t>routing</a:t>
            </a:r>
            <a:r>
              <a:rPr lang="es-ES" sz="1200" b="1" i="0" noProof="0" dirty="0" smtClean="0">
                <a:solidFill>
                  <a:srgbClr val="000000"/>
                </a:solidFill>
                <a:latin typeface="Arial"/>
                <a:ea typeface="ＭＳ Ｐゴシック"/>
                <a:cs typeface="+mn-cs"/>
              </a:rPr>
              <a:t> entre VLAN con </a:t>
            </a:r>
            <a:r>
              <a:rPr lang="es-ES" sz="1200" b="1" i="0" noProof="0" dirty="0" err="1" smtClean="0">
                <a:solidFill>
                  <a:srgbClr val="000000"/>
                </a:solidFill>
                <a:latin typeface="Arial"/>
                <a:ea typeface="ＭＳ Ｐゴシック"/>
                <a:cs typeface="+mn-cs"/>
              </a:rPr>
              <a:t>router</a:t>
            </a:r>
            <a:r>
              <a:rPr lang="es-ES" sz="1200" b="1" i="0" noProof="0" dirty="0" smtClean="0">
                <a:solidFill>
                  <a:srgbClr val="000000"/>
                </a:solidFill>
                <a:latin typeface="Arial"/>
                <a:ea typeface="ＭＳ Ｐゴシック"/>
                <a:cs typeface="+mn-cs"/>
              </a:rPr>
              <a:t>-</a:t>
            </a:r>
            <a:r>
              <a:rPr lang="es-ES" sz="1200" b="1" i="0" noProof="0" dirty="0" err="1" smtClean="0">
                <a:solidFill>
                  <a:srgbClr val="000000"/>
                </a:solidFill>
                <a:latin typeface="Arial"/>
                <a:ea typeface="ＭＳ Ｐゴシック"/>
                <a:cs typeface="+mn-cs"/>
              </a:rPr>
              <a:t>on</a:t>
            </a:r>
            <a:r>
              <a:rPr lang="es-ES" sz="1200" b="1" i="0" noProof="0" dirty="0" smtClean="0">
                <a:solidFill>
                  <a:srgbClr val="000000"/>
                </a:solidFill>
                <a:latin typeface="Arial"/>
                <a:ea typeface="ＭＳ Ｐゴシック"/>
                <a:cs typeface="+mn-cs"/>
              </a:rPr>
              <a:t>-a-</a:t>
            </a:r>
            <a:r>
              <a:rPr lang="es-ES" sz="1200" b="1" i="0" noProof="0" dirty="0" err="1" smtClean="0">
                <a:solidFill>
                  <a:srgbClr val="000000"/>
                </a:solidFill>
                <a:latin typeface="Arial"/>
                <a:ea typeface="ＭＳ Ｐゴシック"/>
                <a:cs typeface="+mn-cs"/>
              </a:rPr>
              <a:t>stick</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5.1.3.4 </a:t>
            </a:r>
            <a:r>
              <a:rPr lang="es-ES" sz="1200" b="1" i="0" noProof="0" dirty="0" smtClean="0">
                <a:solidFill>
                  <a:srgbClr val="000000"/>
                </a:solidFill>
                <a:latin typeface="Arial"/>
                <a:ea typeface="ＭＳ Ｐゴシック"/>
                <a:cs typeface="+mn-cs"/>
              </a:rPr>
              <a:t>Configuración de </a:t>
            </a:r>
            <a:r>
              <a:rPr lang="es-ES" sz="1200" b="1" i="0" noProof="0" dirty="0" err="1" smtClean="0">
                <a:solidFill>
                  <a:srgbClr val="000000"/>
                </a:solidFill>
                <a:latin typeface="Arial"/>
                <a:ea typeface="ＭＳ Ｐゴシック"/>
                <a:cs typeface="+mn-cs"/>
              </a:rPr>
              <a:t>router</a:t>
            </a:r>
            <a:r>
              <a:rPr lang="es-ES" sz="1200" b="1" i="0" noProof="0" dirty="0" smtClean="0">
                <a:solidFill>
                  <a:srgbClr val="000000"/>
                </a:solidFill>
                <a:latin typeface="Arial"/>
                <a:ea typeface="ＭＳ Ｐゴシック"/>
                <a:cs typeface="+mn-cs"/>
              </a:rPr>
              <a:t>-</a:t>
            </a:r>
            <a:r>
              <a:rPr lang="es-ES" sz="1200" b="1" i="0" noProof="0" dirty="0" err="1" smtClean="0">
                <a:solidFill>
                  <a:srgbClr val="000000"/>
                </a:solidFill>
                <a:latin typeface="Arial"/>
                <a:ea typeface="ＭＳ Ｐゴシック"/>
                <a:cs typeface="+mn-cs"/>
              </a:rPr>
              <a:t>on</a:t>
            </a:r>
            <a:r>
              <a:rPr lang="es-ES" sz="1200" b="1" i="0" noProof="0" dirty="0" smtClean="0">
                <a:solidFill>
                  <a:srgbClr val="000000"/>
                </a:solidFill>
                <a:latin typeface="Arial"/>
                <a:ea typeface="ＭＳ Ｐゴシック"/>
                <a:cs typeface="+mn-cs"/>
              </a:rPr>
              <a:t>-a-</a:t>
            </a:r>
            <a:r>
              <a:rPr lang="es-ES" sz="1200" b="1" i="0" noProof="0" dirty="0" err="1" smtClean="0">
                <a:solidFill>
                  <a:srgbClr val="000000"/>
                </a:solidFill>
                <a:latin typeface="Arial"/>
                <a:ea typeface="ＭＳ Ｐゴシック"/>
                <a:cs typeface="+mn-cs"/>
              </a:rPr>
              <a:t>stick</a:t>
            </a:r>
            <a:r>
              <a:rPr lang="es-ES" sz="1200" b="1" i="0" noProof="0" dirty="0" smtClean="0">
                <a:solidFill>
                  <a:srgbClr val="000000"/>
                </a:solidFill>
                <a:latin typeface="Arial"/>
                <a:ea typeface="ＭＳ Ｐゴシック"/>
                <a:cs typeface="+mn-cs"/>
              </a:rPr>
              <a:t>: verificación de </a:t>
            </a:r>
            <a:r>
              <a:rPr lang="es-ES" sz="1200" b="1" i="0" noProof="0" dirty="0" err="1" smtClean="0">
                <a:solidFill>
                  <a:srgbClr val="000000"/>
                </a:solidFill>
                <a:latin typeface="Arial"/>
                <a:ea typeface="ＭＳ Ｐゴシック"/>
                <a:cs typeface="+mn-cs"/>
              </a:rPr>
              <a:t>subinterfaces</a:t>
            </a:r>
            <a:endParaRPr lang="es-ES" b="1" noProof="0"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5.1 </a:t>
            </a:r>
            <a:r>
              <a:rPr lang="es-ES" sz="1200" b="1" i="0" noProof="0" dirty="0" smtClean="0">
                <a:solidFill>
                  <a:srgbClr val="000000"/>
                </a:solidFill>
                <a:latin typeface="Arial"/>
                <a:ea typeface="ＭＳ Ｐゴシック"/>
                <a:cs typeface="+mn-cs"/>
              </a:rPr>
              <a:t>Configuración del </a:t>
            </a:r>
            <a:r>
              <a:rPr lang="es-ES" sz="1200" b="1" i="0" noProof="0" dirty="0" err="1" smtClean="0">
                <a:solidFill>
                  <a:srgbClr val="000000"/>
                </a:solidFill>
                <a:latin typeface="Arial"/>
                <a:ea typeface="ＭＳ Ｐゴシック"/>
                <a:cs typeface="+mn-cs"/>
              </a:rPr>
              <a:t>routing</a:t>
            </a:r>
            <a:r>
              <a:rPr lang="es-ES" sz="1200" b="1" i="0" noProof="0" dirty="0" smtClean="0">
                <a:solidFill>
                  <a:srgbClr val="000000"/>
                </a:solidFill>
                <a:latin typeface="Arial"/>
                <a:ea typeface="ＭＳ Ｐゴシック"/>
                <a:cs typeface="+mn-cs"/>
              </a:rPr>
              <a:t> entre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5.1.3 </a:t>
            </a:r>
            <a:r>
              <a:rPr lang="es-ES" sz="1200" b="1" i="0" noProof="0" dirty="0" smtClean="0">
                <a:solidFill>
                  <a:srgbClr val="000000"/>
                </a:solidFill>
                <a:latin typeface="Arial"/>
                <a:ea typeface="ＭＳ Ｐゴシック"/>
                <a:cs typeface="+mn-cs"/>
              </a:rPr>
              <a:t>Configuración del </a:t>
            </a:r>
            <a:r>
              <a:rPr lang="es-ES" sz="1200" b="1" i="0" noProof="0" dirty="0" err="1" smtClean="0">
                <a:solidFill>
                  <a:srgbClr val="000000"/>
                </a:solidFill>
                <a:latin typeface="Arial"/>
                <a:ea typeface="ＭＳ Ｐゴシック"/>
                <a:cs typeface="+mn-cs"/>
              </a:rPr>
              <a:t>routing</a:t>
            </a:r>
            <a:r>
              <a:rPr lang="es-ES" sz="1200" b="1" i="0" noProof="0" dirty="0" smtClean="0">
                <a:solidFill>
                  <a:srgbClr val="000000"/>
                </a:solidFill>
                <a:latin typeface="Arial"/>
                <a:ea typeface="ＭＳ Ｐゴシック"/>
                <a:cs typeface="+mn-cs"/>
              </a:rPr>
              <a:t> entre VLAN con </a:t>
            </a:r>
            <a:r>
              <a:rPr lang="es-ES" sz="1200" b="1" i="0" noProof="0" dirty="0" err="1" smtClean="0">
                <a:solidFill>
                  <a:srgbClr val="000000"/>
                </a:solidFill>
                <a:latin typeface="Arial"/>
                <a:ea typeface="ＭＳ Ｐゴシック"/>
                <a:cs typeface="+mn-cs"/>
              </a:rPr>
              <a:t>router</a:t>
            </a:r>
            <a:r>
              <a:rPr lang="es-ES" sz="1200" b="1" i="0" noProof="0" dirty="0" smtClean="0">
                <a:solidFill>
                  <a:srgbClr val="000000"/>
                </a:solidFill>
                <a:latin typeface="Arial"/>
                <a:ea typeface="ＭＳ Ｐゴシック"/>
                <a:cs typeface="+mn-cs"/>
              </a:rPr>
              <a:t>-</a:t>
            </a:r>
            <a:r>
              <a:rPr lang="es-ES" sz="1200" b="1" i="0" noProof="0" dirty="0" err="1" smtClean="0">
                <a:solidFill>
                  <a:srgbClr val="000000"/>
                </a:solidFill>
                <a:latin typeface="Arial"/>
                <a:ea typeface="ＭＳ Ｐゴシック"/>
                <a:cs typeface="+mn-cs"/>
              </a:rPr>
              <a:t>on</a:t>
            </a:r>
            <a:r>
              <a:rPr lang="es-ES" sz="1200" b="1" i="0" noProof="0" dirty="0" smtClean="0">
                <a:solidFill>
                  <a:srgbClr val="000000"/>
                </a:solidFill>
                <a:latin typeface="Arial"/>
                <a:ea typeface="ＭＳ Ｐゴシック"/>
                <a:cs typeface="+mn-cs"/>
              </a:rPr>
              <a:t>-a-</a:t>
            </a:r>
            <a:r>
              <a:rPr lang="es-ES" sz="1200" b="1" i="0" noProof="0" dirty="0" err="1" smtClean="0">
                <a:solidFill>
                  <a:srgbClr val="000000"/>
                </a:solidFill>
                <a:latin typeface="Arial"/>
                <a:ea typeface="ＭＳ Ｐゴシック"/>
                <a:cs typeface="+mn-cs"/>
              </a:rPr>
              <a:t>stick</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5.1.3.5 </a:t>
            </a:r>
            <a:r>
              <a:rPr lang="es-ES" sz="1200" b="1" i="0" noProof="0" dirty="0" smtClean="0">
                <a:solidFill>
                  <a:srgbClr val="000000"/>
                </a:solidFill>
                <a:latin typeface="Arial"/>
                <a:ea typeface="ＭＳ Ｐゴシック"/>
                <a:cs typeface="+mn-cs"/>
              </a:rPr>
              <a:t>Configuración de </a:t>
            </a:r>
            <a:r>
              <a:rPr lang="es-ES" sz="1200" b="1" i="0" noProof="0" dirty="0" err="1" smtClean="0">
                <a:solidFill>
                  <a:srgbClr val="000000"/>
                </a:solidFill>
                <a:latin typeface="Arial"/>
                <a:ea typeface="ＭＳ Ｐゴシック"/>
                <a:cs typeface="+mn-cs"/>
              </a:rPr>
              <a:t>router</a:t>
            </a:r>
            <a:r>
              <a:rPr lang="es-ES" sz="1200" b="1" i="0" noProof="0" dirty="0" smtClean="0">
                <a:solidFill>
                  <a:srgbClr val="000000"/>
                </a:solidFill>
                <a:latin typeface="Arial"/>
                <a:ea typeface="ＭＳ Ｐゴシック"/>
                <a:cs typeface="+mn-cs"/>
              </a:rPr>
              <a:t>-</a:t>
            </a:r>
            <a:r>
              <a:rPr lang="es-ES" sz="1200" b="1" i="0" noProof="0" dirty="0" err="1" smtClean="0">
                <a:solidFill>
                  <a:srgbClr val="000000"/>
                </a:solidFill>
                <a:latin typeface="Arial"/>
                <a:ea typeface="ＭＳ Ｐゴシック"/>
                <a:cs typeface="+mn-cs"/>
              </a:rPr>
              <a:t>on</a:t>
            </a:r>
            <a:r>
              <a:rPr lang="es-ES" sz="1200" b="1" i="0" noProof="0" dirty="0" smtClean="0">
                <a:solidFill>
                  <a:srgbClr val="000000"/>
                </a:solidFill>
                <a:latin typeface="Arial"/>
                <a:ea typeface="ＭＳ Ｐゴシック"/>
                <a:cs typeface="+mn-cs"/>
              </a:rPr>
              <a:t>-a-</a:t>
            </a:r>
            <a:r>
              <a:rPr lang="es-ES" sz="1200" b="1" i="0" noProof="0" dirty="0" err="1" smtClean="0">
                <a:solidFill>
                  <a:srgbClr val="000000"/>
                </a:solidFill>
                <a:latin typeface="Arial"/>
                <a:ea typeface="ＭＳ Ｐゴシック"/>
                <a:cs typeface="+mn-cs"/>
              </a:rPr>
              <a:t>stick</a:t>
            </a:r>
            <a:r>
              <a:rPr lang="es-ES" sz="1200" b="1" i="0" noProof="0" dirty="0" smtClean="0">
                <a:solidFill>
                  <a:srgbClr val="000000"/>
                </a:solidFill>
                <a:latin typeface="Arial"/>
                <a:ea typeface="ＭＳ Ｐゴシック"/>
                <a:cs typeface="+mn-cs"/>
              </a:rPr>
              <a:t>: verificación de </a:t>
            </a:r>
            <a:r>
              <a:rPr lang="es-ES" sz="1200" b="1" i="0" noProof="0" dirty="0" err="1" smtClean="0">
                <a:solidFill>
                  <a:srgbClr val="000000"/>
                </a:solidFill>
                <a:latin typeface="Arial"/>
                <a:ea typeface="ＭＳ Ｐゴシック"/>
                <a:cs typeface="+mn-cs"/>
              </a:rPr>
              <a:t>routing</a:t>
            </a:r>
            <a:endParaRPr lang="es-ES" b="1" noProof="0"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5.2 </a:t>
            </a:r>
            <a:r>
              <a:rPr lang="es-ES" sz="1200" b="1" i="0" noProof="0" dirty="0" smtClean="0">
                <a:solidFill>
                  <a:srgbClr val="000000"/>
                </a:solidFill>
                <a:latin typeface="Arial"/>
                <a:ea typeface="ＭＳ Ｐゴシック"/>
                <a:cs typeface="+mn-cs"/>
              </a:rPr>
              <a:t>Resolución de problemas de</a:t>
            </a:r>
            <a:r>
              <a:rPr lang="es-ES" sz="1200" b="1" i="0" baseline="0" noProof="0" dirty="0" smtClean="0">
                <a:solidFill>
                  <a:srgbClr val="000000"/>
                </a:solidFill>
                <a:latin typeface="Arial"/>
                <a:ea typeface="ＭＳ Ｐゴシック"/>
                <a:cs typeface="+mn-cs"/>
              </a:rPr>
              <a:t> </a:t>
            </a:r>
            <a:r>
              <a:rPr lang="es-ES" sz="1200" b="1" i="0" baseline="0" noProof="0" dirty="0" err="1" smtClean="0">
                <a:solidFill>
                  <a:srgbClr val="000000"/>
                </a:solidFill>
                <a:latin typeface="Arial"/>
                <a:ea typeface="ＭＳ Ｐゴシック"/>
                <a:cs typeface="+mn-cs"/>
              </a:rPr>
              <a:t>routing</a:t>
            </a:r>
            <a:r>
              <a:rPr lang="es-ES" sz="1200" b="1" i="0" baseline="0" noProof="0" dirty="0" smtClean="0">
                <a:solidFill>
                  <a:srgbClr val="000000"/>
                </a:solidFill>
                <a:latin typeface="Arial"/>
                <a:ea typeface="ＭＳ Ｐゴシック"/>
                <a:cs typeface="+mn-cs"/>
              </a:rPr>
              <a:t> entre VLAN </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5.2.1 </a:t>
            </a:r>
            <a:r>
              <a:rPr lang="es-ES" sz="1200" b="1" i="0" noProof="0" dirty="0" smtClean="0">
                <a:solidFill>
                  <a:srgbClr val="000000"/>
                </a:solidFill>
                <a:latin typeface="Arial"/>
                <a:ea typeface="ＭＳ Ｐゴシック"/>
                <a:cs typeface="+mn-cs"/>
              </a:rPr>
              <a:t>Problemas de configuración entre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5.2.1.1 </a:t>
            </a:r>
            <a:r>
              <a:rPr lang="es-ES" sz="1200" b="1" i="0" noProof="0" dirty="0" smtClean="0">
                <a:solidFill>
                  <a:srgbClr val="000000"/>
                </a:solidFill>
                <a:latin typeface="Arial"/>
                <a:ea typeface="ＭＳ Ｐゴシック"/>
                <a:cs typeface="+mn-cs"/>
              </a:rPr>
              <a:t>Problemas en los puertos de </a:t>
            </a:r>
            <a:r>
              <a:rPr lang="es-ES" sz="1200" b="1" i="0" noProof="0" dirty="0" err="1" smtClean="0">
                <a:solidFill>
                  <a:srgbClr val="000000"/>
                </a:solidFill>
                <a:latin typeface="Arial"/>
                <a:ea typeface="ＭＳ Ｐゴシック"/>
                <a:cs typeface="+mn-cs"/>
              </a:rPr>
              <a:t>switch</a:t>
            </a:r>
            <a:endParaRPr lang="es-ES" b="1" noProof="0"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1"/>
          <p:cNvSpPr>
            <a:spLocks noGrp="1" noChangeArrowheads="1"/>
          </p:cNvSpPr>
          <p:nvPr>
            <p:ph type="sldNum" sz="quarter" idx="5"/>
          </p:nvPr>
        </p:nvSpPr>
        <p:spPr>
          <a:noFill/>
        </p:spPr>
        <p:txBody>
          <a:bodyPr/>
          <a:lstStyle/>
          <a:p>
            <a:pPr algn="r" defTabSz="903244">
              <a:lnSpc>
                <a:spcPct val="100000"/>
              </a:lnSpc>
              <a:buNone/>
            </a:pPr>
            <a:fld id="{470EE284-7961-42D5-9E4B-29540E276A78}" type="slidenum">
              <a:rPr lang="en-US" sz="800" b="0" i="0">
                <a:solidFill>
                  <a:schemeClr val="tx1"/>
                </a:solidFill>
                <a:latin typeface="Arial"/>
                <a:ea typeface="+mn-ea"/>
                <a:cs typeface="+mn-cs"/>
              </a:rPr>
              <a:pPr algn="r" defTabSz="903244">
                <a:lnSpc>
                  <a:spcPct val="100000"/>
                </a:lnSpc>
                <a:buNone/>
              </a:pPr>
              <a:t>2</a:t>
            </a:fld>
            <a:endParaRPr lang="en-US" dirty="0"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marL="112746" indent="-112746" algn="l" defTabSz="1020745">
              <a:buNone/>
            </a:pPr>
            <a:r>
              <a:rPr lang="en-US" sz="1200" b="1" i="0">
                <a:solidFill>
                  <a:srgbClr val="000000"/>
                </a:solidFill>
                <a:latin typeface="Arial"/>
                <a:ea typeface="+mn-ea"/>
                <a:cs typeface="+mn-cs"/>
              </a:rPr>
              <a:t>Capítulo 5</a:t>
            </a:r>
            <a:endParaRPr lang="en-US" b="1"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20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5.2 </a:t>
            </a:r>
            <a:r>
              <a:rPr lang="es-ES" sz="1200" b="1" i="0" noProof="0" dirty="0" smtClean="0">
                <a:solidFill>
                  <a:srgbClr val="000000"/>
                </a:solidFill>
                <a:latin typeface="Arial"/>
                <a:ea typeface="ＭＳ Ｐゴシック"/>
                <a:cs typeface="+mn-cs"/>
              </a:rPr>
              <a:t>Resolución de problemas de</a:t>
            </a:r>
            <a:r>
              <a:rPr lang="es-ES" sz="1200" b="1" i="0" baseline="0" noProof="0" dirty="0" smtClean="0">
                <a:solidFill>
                  <a:srgbClr val="000000"/>
                </a:solidFill>
                <a:latin typeface="Arial"/>
                <a:ea typeface="ＭＳ Ｐゴシック"/>
                <a:cs typeface="+mn-cs"/>
              </a:rPr>
              <a:t> </a:t>
            </a:r>
            <a:r>
              <a:rPr lang="es-ES" sz="1200" b="1" i="0" baseline="0" noProof="0" dirty="0" err="1" smtClean="0">
                <a:solidFill>
                  <a:srgbClr val="000000"/>
                </a:solidFill>
                <a:latin typeface="Arial"/>
                <a:ea typeface="ＭＳ Ｐゴシック"/>
                <a:cs typeface="+mn-cs"/>
              </a:rPr>
              <a:t>routing</a:t>
            </a:r>
            <a:r>
              <a:rPr lang="es-ES" sz="1200" b="1" i="0" baseline="0" noProof="0" dirty="0" smtClean="0">
                <a:solidFill>
                  <a:srgbClr val="000000"/>
                </a:solidFill>
                <a:latin typeface="Arial"/>
                <a:ea typeface="ＭＳ Ｐゴシック"/>
                <a:cs typeface="+mn-cs"/>
              </a:rPr>
              <a:t> entre VLAN </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5.2.1 </a:t>
            </a:r>
            <a:r>
              <a:rPr lang="es-ES" sz="1200" b="1" i="0" noProof="0" dirty="0" smtClean="0">
                <a:solidFill>
                  <a:srgbClr val="000000"/>
                </a:solidFill>
                <a:latin typeface="Arial"/>
                <a:ea typeface="ＭＳ Ｐゴシック"/>
                <a:cs typeface="+mn-cs"/>
              </a:rPr>
              <a:t>Problemas de configuración entre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5.2.1.2 </a:t>
            </a:r>
            <a:r>
              <a:rPr lang="es-ES" sz="1200" b="1" i="0" noProof="0" dirty="0" smtClean="0">
                <a:solidFill>
                  <a:srgbClr val="000000"/>
                </a:solidFill>
                <a:latin typeface="Arial"/>
                <a:ea typeface="ＭＳ Ｐゴシック"/>
                <a:cs typeface="+mn-cs"/>
              </a:rPr>
              <a:t>Verificación de la configuración del </a:t>
            </a:r>
            <a:r>
              <a:rPr lang="es-ES" sz="1200" b="1" i="0" noProof="0" dirty="0" err="1" smtClean="0">
                <a:solidFill>
                  <a:srgbClr val="000000"/>
                </a:solidFill>
                <a:latin typeface="Arial"/>
                <a:ea typeface="ＭＳ Ｐゴシック"/>
                <a:cs typeface="+mn-cs"/>
              </a:rPr>
              <a:t>switch</a:t>
            </a:r>
            <a:endParaRPr lang="es-ES" b="1" noProof="0"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21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5.2 </a:t>
            </a:r>
            <a:r>
              <a:rPr lang="es-ES" sz="1200" b="1" i="0" noProof="0" dirty="0" smtClean="0">
                <a:solidFill>
                  <a:srgbClr val="000000"/>
                </a:solidFill>
                <a:latin typeface="Arial"/>
                <a:ea typeface="ＭＳ Ｐゴシック"/>
                <a:cs typeface="+mn-cs"/>
              </a:rPr>
              <a:t>Resolución de problemas de</a:t>
            </a:r>
            <a:r>
              <a:rPr lang="es-ES" sz="1200" b="1" i="0" baseline="0" noProof="0" dirty="0" smtClean="0">
                <a:solidFill>
                  <a:srgbClr val="000000"/>
                </a:solidFill>
                <a:latin typeface="Arial"/>
                <a:ea typeface="ＭＳ Ｐゴシック"/>
                <a:cs typeface="+mn-cs"/>
              </a:rPr>
              <a:t> </a:t>
            </a:r>
            <a:r>
              <a:rPr lang="es-ES" sz="1200" b="1" i="0" baseline="0" noProof="0" dirty="0" err="1" smtClean="0">
                <a:solidFill>
                  <a:srgbClr val="000000"/>
                </a:solidFill>
                <a:latin typeface="Arial"/>
                <a:ea typeface="ＭＳ Ｐゴシック"/>
                <a:cs typeface="+mn-cs"/>
              </a:rPr>
              <a:t>routing</a:t>
            </a:r>
            <a:r>
              <a:rPr lang="es-ES" sz="1200" b="1" i="0" baseline="0" noProof="0" dirty="0" smtClean="0">
                <a:solidFill>
                  <a:srgbClr val="000000"/>
                </a:solidFill>
                <a:latin typeface="Arial"/>
                <a:ea typeface="ＭＳ Ｐゴシック"/>
                <a:cs typeface="+mn-cs"/>
              </a:rPr>
              <a:t> entre VLAN </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5.2.1 </a:t>
            </a:r>
            <a:r>
              <a:rPr lang="es-ES" sz="1200" b="1" i="0" noProof="0" dirty="0" smtClean="0">
                <a:solidFill>
                  <a:srgbClr val="000000"/>
                </a:solidFill>
                <a:latin typeface="Arial"/>
                <a:ea typeface="ＭＳ Ｐゴシック"/>
                <a:cs typeface="+mn-cs"/>
              </a:rPr>
              <a:t>Problemas de configuración entre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5.2.1.4 </a:t>
            </a:r>
            <a:r>
              <a:rPr lang="es-ES" sz="1200" b="1" i="0" noProof="0" dirty="0" smtClean="0">
                <a:solidFill>
                  <a:srgbClr val="000000"/>
                </a:solidFill>
                <a:latin typeface="Arial"/>
                <a:ea typeface="ＭＳ Ｐゴシック"/>
                <a:cs typeface="+mn-cs"/>
              </a:rPr>
              <a:t>Verificación de la configuración del </a:t>
            </a:r>
            <a:r>
              <a:rPr lang="es-ES" sz="1200" b="1" i="0" noProof="0" dirty="0" err="1" smtClean="0">
                <a:solidFill>
                  <a:srgbClr val="000000"/>
                </a:solidFill>
                <a:latin typeface="Arial"/>
                <a:ea typeface="ＭＳ Ｐゴシック"/>
                <a:cs typeface="+mn-cs"/>
              </a:rPr>
              <a:t>router</a:t>
            </a:r>
            <a:endParaRPr lang="es-ES" b="1" noProof="0"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22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5.2 </a:t>
            </a:r>
            <a:r>
              <a:rPr lang="es-ES" sz="1200" b="1" i="0" noProof="0" dirty="0" smtClean="0">
                <a:solidFill>
                  <a:srgbClr val="000000"/>
                </a:solidFill>
                <a:latin typeface="Arial"/>
                <a:ea typeface="ＭＳ Ｐゴシック"/>
                <a:cs typeface="+mn-cs"/>
              </a:rPr>
              <a:t>Resolución de problemas de</a:t>
            </a:r>
            <a:r>
              <a:rPr lang="es-ES" sz="1200" b="1" i="0" baseline="0" noProof="0" dirty="0" smtClean="0">
                <a:solidFill>
                  <a:srgbClr val="000000"/>
                </a:solidFill>
                <a:latin typeface="Arial"/>
                <a:ea typeface="ＭＳ Ｐゴシック"/>
                <a:cs typeface="+mn-cs"/>
              </a:rPr>
              <a:t> </a:t>
            </a:r>
            <a:r>
              <a:rPr lang="es-ES" sz="1200" b="1" i="0" baseline="0" noProof="0" dirty="0" err="1" smtClean="0">
                <a:solidFill>
                  <a:srgbClr val="000000"/>
                </a:solidFill>
                <a:latin typeface="Arial"/>
                <a:ea typeface="ＭＳ Ｐゴシック"/>
                <a:cs typeface="+mn-cs"/>
              </a:rPr>
              <a:t>routing</a:t>
            </a:r>
            <a:r>
              <a:rPr lang="es-ES" sz="1200" b="1" i="0" baseline="0" noProof="0" dirty="0" smtClean="0">
                <a:solidFill>
                  <a:srgbClr val="000000"/>
                </a:solidFill>
                <a:latin typeface="Arial"/>
                <a:ea typeface="ＭＳ Ｐゴシック"/>
                <a:cs typeface="+mn-cs"/>
              </a:rPr>
              <a:t> entre VLAN </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5.2.1 </a:t>
            </a:r>
            <a:r>
              <a:rPr lang="es-ES" sz="1200" b="1" i="0" noProof="0" dirty="0" smtClean="0">
                <a:solidFill>
                  <a:srgbClr val="000000"/>
                </a:solidFill>
                <a:latin typeface="Arial"/>
                <a:ea typeface="ＭＳ Ｐゴシック"/>
                <a:cs typeface="+mn-cs"/>
              </a:rPr>
              <a:t>Problemas de configuración entre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5.2.1.4 </a:t>
            </a:r>
            <a:r>
              <a:rPr lang="es-ES" sz="1200" b="1" i="0" noProof="0" dirty="0" smtClean="0">
                <a:solidFill>
                  <a:srgbClr val="000000"/>
                </a:solidFill>
                <a:latin typeface="Arial"/>
                <a:ea typeface="ＭＳ Ｐゴシック"/>
                <a:cs typeface="+mn-cs"/>
              </a:rPr>
              <a:t>Verificación de la configuración del </a:t>
            </a:r>
            <a:r>
              <a:rPr lang="es-ES" sz="1200" b="1" i="0" noProof="0" dirty="0" err="1" smtClean="0">
                <a:solidFill>
                  <a:srgbClr val="000000"/>
                </a:solidFill>
                <a:latin typeface="Arial"/>
                <a:ea typeface="ＭＳ Ｐゴシック"/>
                <a:cs typeface="+mn-cs"/>
              </a:rPr>
              <a:t>router</a:t>
            </a:r>
            <a:endParaRPr lang="es-ES" b="1" noProof="0"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23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5.2 </a:t>
            </a:r>
            <a:r>
              <a:rPr lang="es-ES" sz="1200" b="1" i="0" noProof="0" dirty="0" smtClean="0">
                <a:solidFill>
                  <a:srgbClr val="000000"/>
                </a:solidFill>
                <a:latin typeface="Arial"/>
                <a:ea typeface="ＭＳ Ｐゴシック"/>
                <a:cs typeface="+mn-cs"/>
              </a:rPr>
              <a:t>Resolución de problemas de</a:t>
            </a:r>
            <a:r>
              <a:rPr lang="es-ES" sz="1200" b="1" i="0" baseline="0" noProof="0" dirty="0" smtClean="0">
                <a:solidFill>
                  <a:srgbClr val="000000"/>
                </a:solidFill>
                <a:latin typeface="Arial"/>
                <a:ea typeface="ＭＳ Ｐゴシック"/>
                <a:cs typeface="+mn-cs"/>
              </a:rPr>
              <a:t> </a:t>
            </a:r>
            <a:r>
              <a:rPr lang="es-ES" sz="1200" b="1" i="0" baseline="0" noProof="0" dirty="0" err="1" smtClean="0">
                <a:solidFill>
                  <a:srgbClr val="000000"/>
                </a:solidFill>
                <a:latin typeface="Arial"/>
                <a:ea typeface="ＭＳ Ｐゴシック"/>
                <a:cs typeface="+mn-cs"/>
              </a:rPr>
              <a:t>routing</a:t>
            </a:r>
            <a:r>
              <a:rPr lang="es-ES" sz="1200" b="1" i="0" baseline="0" noProof="0" dirty="0" smtClean="0">
                <a:solidFill>
                  <a:srgbClr val="000000"/>
                </a:solidFill>
                <a:latin typeface="Arial"/>
                <a:ea typeface="ＭＳ Ｐゴシック"/>
                <a:cs typeface="+mn-cs"/>
              </a:rPr>
              <a:t> entre VLAN </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5.2.2 </a:t>
            </a:r>
            <a:r>
              <a:rPr lang="es-ES" sz="1200" b="1" i="0" noProof="0" dirty="0" smtClean="0">
                <a:solidFill>
                  <a:srgbClr val="000000"/>
                </a:solidFill>
                <a:latin typeface="Arial"/>
                <a:ea typeface="ＭＳ Ｐゴシック"/>
                <a:cs typeface="+mn-cs"/>
              </a:rPr>
              <a:t>Problemas de direccionamiento IP</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5.2.2.1 </a:t>
            </a:r>
            <a:r>
              <a:rPr lang="es-ES" sz="1200" b="1" i="0" noProof="0" dirty="0" smtClean="0">
                <a:solidFill>
                  <a:srgbClr val="000000"/>
                </a:solidFill>
                <a:latin typeface="Arial"/>
                <a:ea typeface="ＭＳ Ｐゴシック"/>
                <a:cs typeface="+mn-cs"/>
              </a:rPr>
              <a:t>Errores relacionados con direcciones IP y máscaras de subred</a:t>
            </a:r>
            <a:endParaRPr lang="es-ES" b="1" noProof="0"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24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5.2 </a:t>
            </a:r>
            <a:r>
              <a:rPr lang="es-ES" sz="1200" b="1" i="0" noProof="0" dirty="0" smtClean="0">
                <a:solidFill>
                  <a:srgbClr val="000000"/>
                </a:solidFill>
                <a:latin typeface="Arial"/>
                <a:ea typeface="ＭＳ Ｐゴシック"/>
                <a:cs typeface="+mn-cs"/>
              </a:rPr>
              <a:t>Resolución de problemas de</a:t>
            </a:r>
            <a:r>
              <a:rPr lang="es-ES" sz="1200" b="1" i="0" baseline="0" noProof="0" dirty="0" smtClean="0">
                <a:solidFill>
                  <a:srgbClr val="000000"/>
                </a:solidFill>
                <a:latin typeface="Arial"/>
                <a:ea typeface="ＭＳ Ｐゴシック"/>
                <a:cs typeface="+mn-cs"/>
              </a:rPr>
              <a:t> </a:t>
            </a:r>
            <a:r>
              <a:rPr lang="es-ES" sz="1200" b="1" i="0" baseline="0" noProof="0" dirty="0" err="1" smtClean="0">
                <a:solidFill>
                  <a:srgbClr val="000000"/>
                </a:solidFill>
                <a:latin typeface="Arial"/>
                <a:ea typeface="ＭＳ Ｐゴシック"/>
                <a:cs typeface="+mn-cs"/>
              </a:rPr>
              <a:t>routing</a:t>
            </a:r>
            <a:r>
              <a:rPr lang="es-ES" sz="1200" b="1" i="0" baseline="0" noProof="0" dirty="0" smtClean="0">
                <a:solidFill>
                  <a:srgbClr val="000000"/>
                </a:solidFill>
                <a:latin typeface="Arial"/>
                <a:ea typeface="ＭＳ Ｐゴシック"/>
                <a:cs typeface="+mn-cs"/>
              </a:rPr>
              <a:t> entre VLAN </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5.2.2 </a:t>
            </a:r>
            <a:r>
              <a:rPr lang="es-ES" sz="1200" b="1" i="0" noProof="0" dirty="0" smtClean="0">
                <a:solidFill>
                  <a:srgbClr val="000000"/>
                </a:solidFill>
                <a:latin typeface="Arial"/>
                <a:ea typeface="ＭＳ Ｐゴシック"/>
                <a:cs typeface="+mn-cs"/>
              </a:rPr>
              <a:t>Problemas de direccionamiento IP</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5.2.2.2</a:t>
            </a:r>
            <a:r>
              <a:rPr lang="es-ES" sz="1200" b="1" i="0" noProof="0" dirty="0" smtClean="0">
                <a:solidFill>
                  <a:srgbClr val="000000"/>
                </a:solidFill>
                <a:latin typeface="Arial"/>
                <a:ea typeface="ＭＳ Ｐゴシック"/>
                <a:cs typeface="+mn-cs"/>
              </a:rPr>
              <a:t>Verificación de problemas de configuración de direcciones IP y máscaras de subred</a:t>
            </a:r>
            <a:endParaRPr lang="es-ES" b="1" noProof="0"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25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5.3 </a:t>
            </a:r>
            <a:r>
              <a:rPr lang="es-ES" sz="1200" b="1" i="0" noProof="0" dirty="0" err="1" smtClean="0">
                <a:solidFill>
                  <a:srgbClr val="000000"/>
                </a:solidFill>
                <a:latin typeface="Arial"/>
                <a:ea typeface="+mn-ea"/>
                <a:cs typeface="+mn-cs"/>
              </a:rPr>
              <a:t>Switching</a:t>
            </a:r>
            <a:r>
              <a:rPr lang="es-ES" sz="1200" b="1" i="0" noProof="0" dirty="0" smtClean="0">
                <a:solidFill>
                  <a:srgbClr val="000000"/>
                </a:solidFill>
                <a:latin typeface="Arial"/>
                <a:ea typeface="+mn-ea"/>
                <a:cs typeface="+mn-cs"/>
              </a:rPr>
              <a:t> de capa 3</a:t>
            </a:r>
          </a:p>
          <a:p>
            <a:pPr marL="112746" indent="-112746" algn="l" defTabSz="1020745">
              <a:buNone/>
            </a:pPr>
            <a:r>
              <a:rPr lang="es-ES" sz="1200" b="1" i="0" noProof="0" dirty="0" smtClean="0">
                <a:solidFill>
                  <a:srgbClr val="000000"/>
                </a:solidFill>
                <a:latin typeface="Arial"/>
                <a:ea typeface="+mn-ea"/>
                <a:cs typeface="+mn-cs"/>
              </a:rPr>
              <a:t>5.3.1 </a:t>
            </a:r>
            <a:r>
              <a:rPr lang="es-ES" sz="1200" b="1" i="0" noProof="0" dirty="0" smtClean="0">
                <a:solidFill>
                  <a:srgbClr val="000000"/>
                </a:solidFill>
                <a:latin typeface="Arial"/>
                <a:ea typeface="ＭＳ Ｐゴシック"/>
                <a:cs typeface="+mn-cs"/>
              </a:rPr>
              <a:t>Funcionamiento y configuración del </a:t>
            </a:r>
            <a:r>
              <a:rPr lang="es-ES" sz="1200" b="1" i="0" noProof="0" dirty="0" err="1" smtClean="0">
                <a:solidFill>
                  <a:srgbClr val="000000"/>
                </a:solidFill>
                <a:latin typeface="Arial"/>
                <a:ea typeface="ＭＳ Ｐゴシック"/>
                <a:cs typeface="+mn-cs"/>
              </a:rPr>
              <a:t>switching</a:t>
            </a:r>
            <a:r>
              <a:rPr lang="es-ES" sz="1200" b="1" i="0" noProof="0" dirty="0" smtClean="0">
                <a:solidFill>
                  <a:srgbClr val="000000"/>
                </a:solidFill>
                <a:latin typeface="Arial"/>
                <a:ea typeface="ＭＳ Ｐゴシック"/>
                <a:cs typeface="+mn-cs"/>
              </a:rPr>
              <a:t> de capa 3</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5.3.1.1 </a:t>
            </a:r>
            <a:r>
              <a:rPr lang="es-ES" sz="1200" b="1" i="0" noProof="0" dirty="0" smtClean="0">
                <a:solidFill>
                  <a:srgbClr val="000000"/>
                </a:solidFill>
                <a:latin typeface="Arial"/>
                <a:ea typeface="ＭＳ Ｐゴシック"/>
                <a:cs typeface="+mn-cs"/>
              </a:rPr>
              <a:t>Introducción al </a:t>
            </a:r>
            <a:r>
              <a:rPr lang="es-ES" sz="1200" b="1" i="0" noProof="0" dirty="0" err="1" smtClean="0">
                <a:solidFill>
                  <a:srgbClr val="000000"/>
                </a:solidFill>
                <a:latin typeface="Arial"/>
                <a:ea typeface="ＭＳ Ｐゴシック"/>
                <a:cs typeface="+mn-cs"/>
              </a:rPr>
              <a:t>switching</a:t>
            </a:r>
            <a:r>
              <a:rPr lang="es-ES" sz="1200" b="1" i="0" noProof="0" dirty="0" smtClean="0">
                <a:solidFill>
                  <a:srgbClr val="000000"/>
                </a:solidFill>
                <a:latin typeface="Arial"/>
                <a:ea typeface="ＭＳ Ｐゴシック"/>
                <a:cs typeface="+mn-cs"/>
              </a:rPr>
              <a:t> de capa 3</a:t>
            </a:r>
            <a:endParaRPr lang="es-ES" b="1" noProof="0"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26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5.3 </a:t>
            </a:r>
            <a:r>
              <a:rPr lang="es-ES" sz="1200" b="1" i="0" noProof="0" dirty="0" err="1" smtClean="0">
                <a:solidFill>
                  <a:srgbClr val="000000"/>
                </a:solidFill>
                <a:latin typeface="Arial"/>
                <a:ea typeface="+mn-ea"/>
                <a:cs typeface="+mn-cs"/>
              </a:rPr>
              <a:t>Switching</a:t>
            </a:r>
            <a:r>
              <a:rPr lang="es-ES" sz="1200" b="1" i="0" noProof="0" dirty="0" smtClean="0">
                <a:solidFill>
                  <a:srgbClr val="000000"/>
                </a:solidFill>
                <a:latin typeface="Arial"/>
                <a:ea typeface="+mn-ea"/>
                <a:cs typeface="+mn-cs"/>
              </a:rPr>
              <a:t> de capa 3</a:t>
            </a:r>
          </a:p>
          <a:p>
            <a:pPr marL="112746" indent="-112746" algn="l" defTabSz="1020745">
              <a:buNone/>
            </a:pPr>
            <a:r>
              <a:rPr lang="es-ES" sz="1200" b="1" i="0" noProof="0" dirty="0" smtClean="0">
                <a:solidFill>
                  <a:srgbClr val="000000"/>
                </a:solidFill>
                <a:latin typeface="Arial"/>
                <a:ea typeface="+mn-ea"/>
                <a:cs typeface="+mn-cs"/>
              </a:rPr>
              <a:t>5.3.1 </a:t>
            </a:r>
            <a:r>
              <a:rPr lang="es-ES" sz="1200" b="1" i="0" noProof="0" dirty="0" smtClean="0">
                <a:solidFill>
                  <a:srgbClr val="000000"/>
                </a:solidFill>
                <a:latin typeface="Arial"/>
                <a:ea typeface="ＭＳ Ｐゴシック"/>
                <a:cs typeface="+mn-cs"/>
              </a:rPr>
              <a:t>Funcionamiento y configuración del </a:t>
            </a:r>
            <a:r>
              <a:rPr lang="es-ES" sz="1200" b="1" i="0" noProof="0" dirty="0" err="1" smtClean="0">
                <a:solidFill>
                  <a:srgbClr val="000000"/>
                </a:solidFill>
                <a:latin typeface="Arial"/>
                <a:ea typeface="ＭＳ Ｐゴシック"/>
                <a:cs typeface="+mn-cs"/>
              </a:rPr>
              <a:t>switching</a:t>
            </a:r>
            <a:r>
              <a:rPr lang="es-ES" sz="1200" b="1" i="0" noProof="0" dirty="0" smtClean="0">
                <a:solidFill>
                  <a:srgbClr val="000000"/>
                </a:solidFill>
                <a:latin typeface="Arial"/>
                <a:ea typeface="ＭＳ Ｐゴシック"/>
                <a:cs typeface="+mn-cs"/>
              </a:rPr>
              <a:t> de capa 3</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5.3.1.2 </a:t>
            </a:r>
            <a:r>
              <a:rPr lang="es-ES" sz="1200" b="1" i="0" noProof="0" dirty="0" err="1" smtClean="0">
                <a:solidFill>
                  <a:srgbClr val="000000"/>
                </a:solidFill>
                <a:latin typeface="Arial"/>
                <a:ea typeface="ＭＳ Ｐゴシック"/>
                <a:cs typeface="+mn-cs"/>
              </a:rPr>
              <a:t>Routing</a:t>
            </a:r>
            <a:r>
              <a:rPr lang="es-ES" sz="1200" b="1" i="0" noProof="0" dirty="0" smtClean="0">
                <a:solidFill>
                  <a:srgbClr val="000000"/>
                </a:solidFill>
                <a:latin typeface="Arial"/>
                <a:ea typeface="ＭＳ Ｐゴシック"/>
                <a:cs typeface="+mn-cs"/>
              </a:rPr>
              <a:t> entre VLAN con interfaces virtuales </a:t>
            </a:r>
            <a:r>
              <a:rPr lang="es-ES" sz="1200" b="1" i="0" baseline="0" noProof="0" dirty="0" smtClean="0">
                <a:solidFill>
                  <a:srgbClr val="000000"/>
                </a:solidFill>
                <a:latin typeface="Arial"/>
                <a:ea typeface="ＭＳ Ｐゴシック"/>
                <a:cs typeface="+mn-cs"/>
              </a:rPr>
              <a:t>de </a:t>
            </a:r>
            <a:r>
              <a:rPr lang="es-ES" sz="1200" b="1" i="0" baseline="0" noProof="0" dirty="0" err="1" smtClean="0">
                <a:solidFill>
                  <a:srgbClr val="000000"/>
                </a:solidFill>
                <a:latin typeface="Arial"/>
                <a:ea typeface="ＭＳ Ｐゴシック"/>
                <a:cs typeface="+mn-cs"/>
              </a:rPr>
              <a:t>switch</a:t>
            </a:r>
            <a:endParaRPr lang="es-ES" sz="1200" b="1" i="0" baseline="0" noProof="0" dirty="0">
              <a:solidFill>
                <a:srgbClr val="000000"/>
              </a:solidFill>
              <a:latin typeface="Arial"/>
              <a:ea typeface="ＭＳ Ｐゴシック"/>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27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5.3 </a:t>
            </a:r>
            <a:r>
              <a:rPr lang="es-ES" sz="1200" b="1" i="0" noProof="0" dirty="0" err="1" smtClean="0">
                <a:solidFill>
                  <a:srgbClr val="000000"/>
                </a:solidFill>
                <a:latin typeface="Arial"/>
                <a:ea typeface="+mn-ea"/>
                <a:cs typeface="+mn-cs"/>
              </a:rPr>
              <a:t>Switching</a:t>
            </a:r>
            <a:r>
              <a:rPr lang="es-ES" sz="1200" b="1" i="0" noProof="0" dirty="0" smtClean="0">
                <a:solidFill>
                  <a:srgbClr val="000000"/>
                </a:solidFill>
                <a:latin typeface="Arial"/>
                <a:ea typeface="+mn-ea"/>
                <a:cs typeface="+mn-cs"/>
              </a:rPr>
              <a:t> de capa 3</a:t>
            </a:r>
          </a:p>
          <a:p>
            <a:pPr marL="112746" indent="-112746" algn="l" defTabSz="1020745">
              <a:buNone/>
            </a:pPr>
            <a:r>
              <a:rPr lang="es-ES" sz="1200" b="1" i="0" noProof="0" dirty="0" smtClean="0">
                <a:solidFill>
                  <a:srgbClr val="000000"/>
                </a:solidFill>
                <a:latin typeface="Arial"/>
                <a:ea typeface="+mn-ea"/>
                <a:cs typeface="+mn-cs"/>
              </a:rPr>
              <a:t>5.3.1 </a:t>
            </a:r>
            <a:r>
              <a:rPr lang="es-ES" sz="1200" b="1" i="0" noProof="0" dirty="0" smtClean="0">
                <a:solidFill>
                  <a:srgbClr val="000000"/>
                </a:solidFill>
                <a:latin typeface="Arial"/>
                <a:ea typeface="ＭＳ Ｐゴシック"/>
                <a:cs typeface="+mn-cs"/>
              </a:rPr>
              <a:t>Funcionamiento y configuración del </a:t>
            </a:r>
            <a:r>
              <a:rPr lang="es-ES" sz="1200" b="1" i="0" noProof="0" dirty="0" err="1" smtClean="0">
                <a:solidFill>
                  <a:srgbClr val="000000"/>
                </a:solidFill>
                <a:latin typeface="Arial"/>
                <a:ea typeface="ＭＳ Ｐゴシック"/>
                <a:cs typeface="+mn-cs"/>
              </a:rPr>
              <a:t>switching</a:t>
            </a:r>
            <a:r>
              <a:rPr lang="es-ES" sz="1200" b="1" i="0" noProof="0" dirty="0" smtClean="0">
                <a:solidFill>
                  <a:srgbClr val="000000"/>
                </a:solidFill>
                <a:latin typeface="Arial"/>
                <a:ea typeface="ＭＳ Ｐゴシック"/>
                <a:cs typeface="+mn-cs"/>
              </a:rPr>
              <a:t> de capa 3</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5.3.1.3 </a:t>
            </a:r>
            <a:r>
              <a:rPr lang="es-ES" sz="1200" b="1" i="0" noProof="0" dirty="0" err="1" smtClean="0">
                <a:solidFill>
                  <a:srgbClr val="000000"/>
                </a:solidFill>
                <a:latin typeface="Arial"/>
                <a:ea typeface="ＭＳ Ｐゴシック"/>
                <a:cs typeface="+mn-cs"/>
              </a:rPr>
              <a:t>Routing</a:t>
            </a:r>
            <a:r>
              <a:rPr lang="es-ES" sz="1200" b="1" i="0" noProof="0" dirty="0" smtClean="0">
                <a:solidFill>
                  <a:srgbClr val="000000"/>
                </a:solidFill>
                <a:latin typeface="Arial"/>
                <a:ea typeface="ＭＳ Ｐゴシック"/>
                <a:cs typeface="+mn-cs"/>
              </a:rPr>
              <a:t> entre VLAN con interfaces virtuales </a:t>
            </a:r>
            <a:r>
              <a:rPr lang="es-ES" sz="1200" b="1" i="0" baseline="0" noProof="0" dirty="0" smtClean="0">
                <a:solidFill>
                  <a:srgbClr val="000000"/>
                </a:solidFill>
                <a:latin typeface="Arial"/>
                <a:ea typeface="ＭＳ Ｐゴシック"/>
                <a:cs typeface="+mn-cs"/>
              </a:rPr>
              <a:t>de </a:t>
            </a:r>
            <a:r>
              <a:rPr lang="es-ES" sz="1200" b="1" i="0" baseline="0" noProof="0" dirty="0" err="1" smtClean="0">
                <a:solidFill>
                  <a:srgbClr val="000000"/>
                </a:solidFill>
                <a:latin typeface="Arial"/>
                <a:ea typeface="ＭＳ Ｐゴシック"/>
                <a:cs typeface="+mn-cs"/>
              </a:rPr>
              <a:t>switch</a:t>
            </a:r>
            <a:r>
              <a:rPr lang="es-ES" sz="1200" b="1" i="0" baseline="0" noProof="0" dirty="0" smtClean="0">
                <a:solidFill>
                  <a:srgbClr val="000000"/>
                </a:solidFill>
                <a:latin typeface="Arial"/>
                <a:ea typeface="ＭＳ Ｐゴシック"/>
                <a:cs typeface="+mn-cs"/>
              </a:rPr>
              <a:t> </a:t>
            </a:r>
            <a:r>
              <a:rPr lang="es-ES" sz="1200" b="1" i="0" noProof="0" dirty="0" smtClean="0">
                <a:solidFill>
                  <a:srgbClr val="000000"/>
                </a:solidFill>
                <a:latin typeface="Arial"/>
                <a:ea typeface="ＭＳ Ｐゴシック"/>
                <a:cs typeface="+mn-cs"/>
              </a:rPr>
              <a:t>(cont.)</a:t>
            </a:r>
            <a:endParaRPr lang="es-ES" b="1" baseline="0" noProof="0" dirty="0" smtClean="0">
              <a:ea typeface="ＭＳ Ｐゴシック"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28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5.3 </a:t>
            </a:r>
            <a:r>
              <a:rPr lang="es-ES" sz="1200" b="1" i="0" noProof="0" dirty="0" err="1" smtClean="0">
                <a:solidFill>
                  <a:srgbClr val="000000"/>
                </a:solidFill>
                <a:latin typeface="Arial"/>
                <a:ea typeface="+mn-ea"/>
                <a:cs typeface="+mn-cs"/>
              </a:rPr>
              <a:t>Switching</a:t>
            </a:r>
            <a:r>
              <a:rPr lang="es-ES" sz="1200" b="1" i="0" noProof="0" dirty="0" smtClean="0">
                <a:solidFill>
                  <a:srgbClr val="000000"/>
                </a:solidFill>
                <a:latin typeface="Arial"/>
                <a:ea typeface="+mn-ea"/>
                <a:cs typeface="+mn-cs"/>
              </a:rPr>
              <a:t> de capa 3</a:t>
            </a:r>
          </a:p>
          <a:p>
            <a:pPr marL="112746" indent="-112746" algn="l" defTabSz="1020745">
              <a:buNone/>
            </a:pPr>
            <a:r>
              <a:rPr lang="es-ES" sz="1200" b="1" i="0" noProof="0" dirty="0" smtClean="0">
                <a:solidFill>
                  <a:srgbClr val="000000"/>
                </a:solidFill>
                <a:latin typeface="Arial"/>
                <a:ea typeface="+mn-ea"/>
                <a:cs typeface="+mn-cs"/>
              </a:rPr>
              <a:t>5.3.1 </a:t>
            </a:r>
            <a:r>
              <a:rPr lang="es-ES" sz="1200" b="1" i="0" noProof="0" dirty="0" smtClean="0">
                <a:solidFill>
                  <a:srgbClr val="000000"/>
                </a:solidFill>
                <a:latin typeface="Arial"/>
                <a:ea typeface="ＭＳ Ｐゴシック"/>
                <a:cs typeface="+mn-cs"/>
              </a:rPr>
              <a:t>Funcionamiento y configuración del </a:t>
            </a:r>
            <a:r>
              <a:rPr lang="es-ES" sz="1200" b="1" i="0" noProof="0" dirty="0" err="1" smtClean="0">
                <a:solidFill>
                  <a:srgbClr val="000000"/>
                </a:solidFill>
                <a:latin typeface="Arial"/>
                <a:ea typeface="ＭＳ Ｐゴシック"/>
                <a:cs typeface="+mn-cs"/>
              </a:rPr>
              <a:t>switching</a:t>
            </a:r>
            <a:r>
              <a:rPr lang="es-ES" sz="1200" b="1" i="0" noProof="0" dirty="0" smtClean="0">
                <a:solidFill>
                  <a:srgbClr val="000000"/>
                </a:solidFill>
                <a:latin typeface="Arial"/>
                <a:ea typeface="ＭＳ Ｐゴシック"/>
                <a:cs typeface="+mn-cs"/>
              </a:rPr>
              <a:t> de capa 3</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5.3.1.3 </a:t>
            </a:r>
            <a:r>
              <a:rPr lang="es-ES" sz="1200" b="1" i="0" noProof="0" dirty="0" err="1" smtClean="0">
                <a:solidFill>
                  <a:srgbClr val="000000"/>
                </a:solidFill>
                <a:latin typeface="Arial"/>
                <a:ea typeface="ＭＳ Ｐゴシック"/>
                <a:cs typeface="+mn-cs"/>
              </a:rPr>
              <a:t>Routing</a:t>
            </a:r>
            <a:r>
              <a:rPr lang="es-ES" sz="1200" b="1" i="0" noProof="0" dirty="0" smtClean="0">
                <a:solidFill>
                  <a:srgbClr val="000000"/>
                </a:solidFill>
                <a:latin typeface="Arial"/>
                <a:ea typeface="ＭＳ Ｐゴシック"/>
                <a:cs typeface="+mn-cs"/>
              </a:rPr>
              <a:t> entre VLAN con interfaces virtuales </a:t>
            </a:r>
            <a:r>
              <a:rPr lang="es-ES" sz="1200" b="1" i="0" baseline="0" noProof="0" dirty="0" smtClean="0">
                <a:solidFill>
                  <a:srgbClr val="000000"/>
                </a:solidFill>
                <a:latin typeface="Arial"/>
                <a:ea typeface="ＭＳ Ｐゴシック"/>
                <a:cs typeface="+mn-cs"/>
              </a:rPr>
              <a:t>de </a:t>
            </a:r>
            <a:r>
              <a:rPr lang="es-ES" sz="1200" b="1" i="0" baseline="0" noProof="0" dirty="0" err="1" smtClean="0">
                <a:solidFill>
                  <a:srgbClr val="000000"/>
                </a:solidFill>
                <a:latin typeface="Arial"/>
                <a:ea typeface="ＭＳ Ｐゴシック"/>
                <a:cs typeface="+mn-cs"/>
              </a:rPr>
              <a:t>switch</a:t>
            </a:r>
            <a:r>
              <a:rPr lang="es-ES" sz="1200" b="1" i="0" baseline="0" noProof="0" dirty="0" smtClean="0">
                <a:solidFill>
                  <a:srgbClr val="000000"/>
                </a:solidFill>
                <a:latin typeface="Arial"/>
                <a:ea typeface="ＭＳ Ｐゴシック"/>
                <a:cs typeface="+mn-cs"/>
              </a:rPr>
              <a:t> </a:t>
            </a:r>
            <a:r>
              <a:rPr lang="es-ES" sz="1200" b="1" i="0" noProof="0" dirty="0" smtClean="0">
                <a:solidFill>
                  <a:srgbClr val="000000"/>
                </a:solidFill>
                <a:latin typeface="Arial"/>
                <a:ea typeface="ＭＳ Ｐゴシック"/>
                <a:cs typeface="+mn-cs"/>
              </a:rPr>
              <a:t>(cont.)</a:t>
            </a:r>
            <a:endParaRPr lang="es-ES" b="1" baseline="0" noProof="0" dirty="0" smtClean="0">
              <a:ea typeface="ＭＳ Ｐゴシック"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29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5.3 </a:t>
            </a:r>
            <a:r>
              <a:rPr lang="es-ES" sz="1200" b="1" i="0" noProof="0" dirty="0" err="1" smtClean="0">
                <a:solidFill>
                  <a:srgbClr val="000000"/>
                </a:solidFill>
                <a:latin typeface="Arial"/>
                <a:ea typeface="+mn-ea"/>
                <a:cs typeface="+mn-cs"/>
              </a:rPr>
              <a:t>Switching</a:t>
            </a:r>
            <a:r>
              <a:rPr lang="es-ES" sz="1200" b="1" i="0" noProof="0" dirty="0" smtClean="0">
                <a:solidFill>
                  <a:srgbClr val="000000"/>
                </a:solidFill>
                <a:latin typeface="Arial"/>
                <a:ea typeface="+mn-ea"/>
                <a:cs typeface="+mn-cs"/>
              </a:rPr>
              <a:t> de capa 3</a:t>
            </a:r>
          </a:p>
          <a:p>
            <a:pPr marL="112746" indent="-112746" algn="l" defTabSz="1020745">
              <a:buNone/>
            </a:pPr>
            <a:r>
              <a:rPr lang="es-ES" sz="1200" b="1" i="0" noProof="0" dirty="0" smtClean="0">
                <a:solidFill>
                  <a:srgbClr val="000000"/>
                </a:solidFill>
                <a:latin typeface="Arial"/>
                <a:ea typeface="+mn-ea"/>
                <a:cs typeface="+mn-cs"/>
              </a:rPr>
              <a:t>5.3.1 </a:t>
            </a:r>
            <a:r>
              <a:rPr lang="es-ES" sz="1200" b="1" i="0" noProof="0" dirty="0" smtClean="0">
                <a:solidFill>
                  <a:srgbClr val="000000"/>
                </a:solidFill>
                <a:latin typeface="Arial"/>
                <a:ea typeface="ＭＳ Ｐゴシック"/>
                <a:cs typeface="+mn-cs"/>
              </a:rPr>
              <a:t>Funcionamiento y configuración del </a:t>
            </a:r>
            <a:r>
              <a:rPr lang="es-ES" sz="1200" b="1" i="0" noProof="0" dirty="0" err="1" smtClean="0">
                <a:solidFill>
                  <a:srgbClr val="000000"/>
                </a:solidFill>
                <a:latin typeface="Arial"/>
                <a:ea typeface="ＭＳ Ｐゴシック"/>
                <a:cs typeface="+mn-cs"/>
              </a:rPr>
              <a:t>switching</a:t>
            </a:r>
            <a:r>
              <a:rPr lang="es-ES" sz="1200" b="1" i="0" noProof="0" dirty="0" smtClean="0">
                <a:solidFill>
                  <a:srgbClr val="000000"/>
                </a:solidFill>
                <a:latin typeface="Arial"/>
                <a:ea typeface="ＭＳ Ｐゴシック"/>
                <a:cs typeface="+mn-cs"/>
              </a:rPr>
              <a:t> de capa 3</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5.3.1.4 </a:t>
            </a:r>
            <a:r>
              <a:rPr lang="es-ES" sz="1200" b="1" i="0" noProof="0" dirty="0" err="1" smtClean="0">
                <a:solidFill>
                  <a:srgbClr val="000000"/>
                </a:solidFill>
                <a:latin typeface="Arial"/>
                <a:ea typeface="ＭＳ Ｐゴシック"/>
                <a:cs typeface="+mn-cs"/>
              </a:rPr>
              <a:t>Routing</a:t>
            </a:r>
            <a:r>
              <a:rPr lang="es-ES" sz="1200" b="1" i="0" noProof="0" dirty="0" smtClean="0">
                <a:solidFill>
                  <a:srgbClr val="000000"/>
                </a:solidFill>
                <a:latin typeface="Arial"/>
                <a:ea typeface="ＭＳ Ｐゴシック"/>
                <a:cs typeface="+mn-cs"/>
              </a:rPr>
              <a:t> entre VLAN con puertos </a:t>
            </a:r>
            <a:r>
              <a:rPr lang="es-ES" sz="1200" b="1" i="0" noProof="0" dirty="0" err="1" smtClean="0">
                <a:solidFill>
                  <a:srgbClr val="000000"/>
                </a:solidFill>
                <a:latin typeface="Arial"/>
                <a:ea typeface="ＭＳ Ｐゴシック"/>
                <a:cs typeface="+mn-cs"/>
              </a:rPr>
              <a:t>enrutados</a:t>
            </a:r>
            <a:endParaRPr lang="es-ES" b="1" baseline="0" noProof="0" dirty="0" smtClean="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n-US" sz="1200" b="1" i="0">
                <a:solidFill>
                  <a:srgbClr val="000000"/>
                </a:solidFill>
                <a:latin typeface="Arial"/>
                <a:ea typeface="+mn-ea"/>
                <a:cs typeface="+mn-cs"/>
              </a:rPr>
              <a:t>5.</a:t>
            </a:r>
            <a:endParaRPr lang="en-US" b="1"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30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5.3 </a:t>
            </a:r>
            <a:r>
              <a:rPr lang="es-ES" sz="1200" b="1" i="0" noProof="0" dirty="0" err="1" smtClean="0">
                <a:solidFill>
                  <a:srgbClr val="000000"/>
                </a:solidFill>
                <a:latin typeface="Arial"/>
                <a:ea typeface="+mn-ea"/>
                <a:cs typeface="+mn-cs"/>
              </a:rPr>
              <a:t>Switching</a:t>
            </a:r>
            <a:r>
              <a:rPr lang="es-ES" sz="1200" b="1" i="0" noProof="0" dirty="0" smtClean="0">
                <a:solidFill>
                  <a:srgbClr val="000000"/>
                </a:solidFill>
                <a:latin typeface="Arial"/>
                <a:ea typeface="+mn-ea"/>
                <a:cs typeface="+mn-cs"/>
              </a:rPr>
              <a:t> de capa 3</a:t>
            </a:r>
          </a:p>
          <a:p>
            <a:pPr marL="112746" indent="-112746" algn="l" defTabSz="1020745">
              <a:buNone/>
            </a:pPr>
            <a:r>
              <a:rPr lang="es-ES" sz="1200" b="1" i="0" noProof="0" dirty="0" smtClean="0">
                <a:solidFill>
                  <a:srgbClr val="000000"/>
                </a:solidFill>
                <a:latin typeface="Arial"/>
                <a:ea typeface="+mn-ea"/>
                <a:cs typeface="+mn-cs"/>
              </a:rPr>
              <a:t>5.3.1 </a:t>
            </a:r>
            <a:r>
              <a:rPr lang="es-ES" sz="1200" b="1" i="0" noProof="0" dirty="0" smtClean="0">
                <a:solidFill>
                  <a:srgbClr val="000000"/>
                </a:solidFill>
                <a:latin typeface="Arial"/>
                <a:ea typeface="ＭＳ Ｐゴシック"/>
                <a:cs typeface="+mn-cs"/>
              </a:rPr>
              <a:t>Funcionamiento y configuración del </a:t>
            </a:r>
            <a:r>
              <a:rPr lang="es-ES" sz="1200" b="1" i="0" noProof="0" dirty="0" err="1" smtClean="0">
                <a:solidFill>
                  <a:srgbClr val="000000"/>
                </a:solidFill>
                <a:latin typeface="Arial"/>
                <a:ea typeface="ＭＳ Ｐゴシック"/>
                <a:cs typeface="+mn-cs"/>
              </a:rPr>
              <a:t>switching</a:t>
            </a:r>
            <a:r>
              <a:rPr lang="es-ES" sz="1200" b="1" i="0" noProof="0" dirty="0" smtClean="0">
                <a:solidFill>
                  <a:srgbClr val="000000"/>
                </a:solidFill>
                <a:latin typeface="Arial"/>
                <a:ea typeface="ＭＳ Ｐゴシック"/>
                <a:cs typeface="+mn-cs"/>
              </a:rPr>
              <a:t> de capa 3</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5.3.1.5</a:t>
            </a:r>
            <a:r>
              <a:rPr lang="es-ES" sz="1200" b="1" i="0" noProof="0" dirty="0" smtClean="0">
                <a:solidFill>
                  <a:srgbClr val="000000"/>
                </a:solidFill>
                <a:latin typeface="Arial"/>
                <a:ea typeface="ＭＳ Ｐゴシック"/>
                <a:cs typeface="+mn-cs"/>
              </a:rPr>
              <a:t> Configuración de rutas estáticas en un </a:t>
            </a:r>
            <a:r>
              <a:rPr lang="es-ES" sz="1200" b="1" i="0" noProof="0" dirty="0" err="1" smtClean="0">
                <a:solidFill>
                  <a:srgbClr val="000000"/>
                </a:solidFill>
                <a:latin typeface="Arial"/>
                <a:ea typeface="ＭＳ Ｐゴシック"/>
                <a:cs typeface="+mn-cs"/>
              </a:rPr>
              <a:t>switch</a:t>
            </a:r>
            <a:r>
              <a:rPr lang="es-ES" sz="1200" b="1" i="0" noProof="0" dirty="0" smtClean="0">
                <a:solidFill>
                  <a:srgbClr val="000000"/>
                </a:solidFill>
                <a:latin typeface="Arial"/>
                <a:ea typeface="ＭＳ Ｐゴシック"/>
                <a:cs typeface="+mn-cs"/>
              </a:rPr>
              <a:t> </a:t>
            </a:r>
            <a:r>
              <a:rPr lang="es-ES" sz="1200" b="1" i="0" noProof="0" dirty="0" err="1" smtClean="0">
                <a:solidFill>
                  <a:srgbClr val="000000"/>
                </a:solidFill>
                <a:latin typeface="Arial"/>
                <a:ea typeface="ＭＳ Ｐゴシック"/>
                <a:cs typeface="+mn-cs"/>
              </a:rPr>
              <a:t>Catalyst</a:t>
            </a:r>
            <a:r>
              <a:rPr lang="es-ES" sz="1200" b="1" i="0" noProof="0" dirty="0" smtClean="0">
                <a:solidFill>
                  <a:srgbClr val="000000"/>
                </a:solidFill>
                <a:latin typeface="Arial"/>
                <a:ea typeface="ＭＳ Ｐゴシック"/>
                <a:cs typeface="+mn-cs"/>
              </a:rPr>
              <a:t> 2960</a:t>
            </a:r>
            <a:endParaRPr lang="es-ES" b="1" baseline="0" noProof="0" dirty="0" smtClean="0">
              <a:ea typeface="ＭＳ Ｐゴシック"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31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5.3 </a:t>
            </a:r>
            <a:r>
              <a:rPr lang="es-ES" sz="1200" b="1" i="0" noProof="0" dirty="0" err="1" smtClean="0">
                <a:solidFill>
                  <a:srgbClr val="000000"/>
                </a:solidFill>
                <a:latin typeface="Arial"/>
                <a:ea typeface="+mn-ea"/>
                <a:cs typeface="+mn-cs"/>
              </a:rPr>
              <a:t>Switching</a:t>
            </a:r>
            <a:r>
              <a:rPr lang="es-ES" sz="1200" b="1" i="0" noProof="0" dirty="0" smtClean="0">
                <a:solidFill>
                  <a:srgbClr val="000000"/>
                </a:solidFill>
                <a:latin typeface="Arial"/>
                <a:ea typeface="+mn-ea"/>
                <a:cs typeface="+mn-cs"/>
              </a:rPr>
              <a:t> de capa 3</a:t>
            </a:r>
          </a:p>
          <a:p>
            <a:pPr marL="112746" indent="-112746" algn="l" defTabSz="1020745">
              <a:buNone/>
            </a:pPr>
            <a:r>
              <a:rPr lang="es-ES" sz="1200" b="1" i="0" noProof="0" dirty="0" smtClean="0">
                <a:solidFill>
                  <a:srgbClr val="000000"/>
                </a:solidFill>
                <a:latin typeface="Arial"/>
                <a:ea typeface="+mn-ea"/>
                <a:cs typeface="+mn-cs"/>
              </a:rPr>
              <a:t>5.3.2 </a:t>
            </a:r>
            <a:r>
              <a:rPr lang="es-ES" sz="1200" b="1" i="0" noProof="0" dirty="0" smtClean="0">
                <a:solidFill>
                  <a:srgbClr val="000000"/>
                </a:solidFill>
                <a:latin typeface="Arial"/>
                <a:ea typeface="ＭＳ Ｐゴシック"/>
                <a:cs typeface="+mn-cs"/>
              </a:rPr>
              <a:t>Resolución de problemas de </a:t>
            </a:r>
            <a:r>
              <a:rPr lang="es-ES" sz="1200" b="1" i="0" noProof="0" dirty="0" err="1" smtClean="0">
                <a:solidFill>
                  <a:srgbClr val="000000"/>
                </a:solidFill>
                <a:latin typeface="Arial"/>
                <a:ea typeface="ＭＳ Ｐゴシック"/>
                <a:cs typeface="+mn-cs"/>
              </a:rPr>
              <a:t>switching</a:t>
            </a:r>
            <a:r>
              <a:rPr lang="es-ES" sz="1200" b="1" i="0" noProof="0" dirty="0" smtClean="0">
                <a:solidFill>
                  <a:srgbClr val="000000"/>
                </a:solidFill>
                <a:latin typeface="Arial"/>
                <a:ea typeface="ＭＳ Ｐゴシック"/>
                <a:cs typeface="+mn-cs"/>
              </a:rPr>
              <a:t> de capa 3</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5.3.2.1 </a:t>
            </a:r>
            <a:r>
              <a:rPr lang="es-ES" sz="1200" b="1" i="0" noProof="0" dirty="0" smtClean="0">
                <a:solidFill>
                  <a:srgbClr val="000000"/>
                </a:solidFill>
                <a:latin typeface="Arial"/>
                <a:ea typeface="ＭＳ Ｐゴシック"/>
                <a:cs typeface="+mn-cs"/>
              </a:rPr>
              <a:t>Problemas de configuración de </a:t>
            </a:r>
            <a:r>
              <a:rPr lang="es-ES" sz="1200" b="1" i="0" noProof="0" dirty="0" err="1" smtClean="0">
                <a:solidFill>
                  <a:srgbClr val="000000"/>
                </a:solidFill>
                <a:latin typeface="Arial"/>
                <a:ea typeface="ＭＳ Ｐゴシック"/>
                <a:cs typeface="+mn-cs"/>
              </a:rPr>
              <a:t>switching</a:t>
            </a:r>
            <a:r>
              <a:rPr lang="es-ES" sz="1200" b="1" i="0" noProof="0" dirty="0" smtClean="0">
                <a:solidFill>
                  <a:srgbClr val="000000"/>
                </a:solidFill>
                <a:latin typeface="Arial"/>
                <a:ea typeface="ＭＳ Ｐゴシック"/>
                <a:cs typeface="+mn-cs"/>
              </a:rPr>
              <a:t> de capa 3</a:t>
            </a:r>
            <a:endParaRPr lang="es-ES" b="1" baseline="0" noProof="0" dirty="0" smtClean="0">
              <a:ea typeface="ＭＳ Ｐゴシック"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32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5.3 </a:t>
            </a:r>
            <a:r>
              <a:rPr lang="es-ES" sz="1200" b="1" i="0" noProof="0" dirty="0" err="1" smtClean="0">
                <a:solidFill>
                  <a:srgbClr val="000000"/>
                </a:solidFill>
                <a:latin typeface="Arial"/>
                <a:ea typeface="+mn-ea"/>
                <a:cs typeface="+mn-cs"/>
              </a:rPr>
              <a:t>Switching</a:t>
            </a:r>
            <a:r>
              <a:rPr lang="es-ES" sz="1200" b="1" i="0" noProof="0" dirty="0" smtClean="0">
                <a:solidFill>
                  <a:srgbClr val="000000"/>
                </a:solidFill>
                <a:latin typeface="Arial"/>
                <a:ea typeface="+mn-ea"/>
                <a:cs typeface="+mn-cs"/>
              </a:rPr>
              <a:t> de capa 3</a:t>
            </a:r>
          </a:p>
          <a:p>
            <a:pPr marL="112746" indent="-112746" algn="l" defTabSz="1020745">
              <a:buNone/>
            </a:pPr>
            <a:r>
              <a:rPr lang="es-ES" sz="1200" b="1" i="0" noProof="0" dirty="0" smtClean="0">
                <a:solidFill>
                  <a:srgbClr val="000000"/>
                </a:solidFill>
                <a:latin typeface="Arial"/>
                <a:ea typeface="+mn-ea"/>
                <a:cs typeface="+mn-cs"/>
              </a:rPr>
              <a:t>5.3.2 </a:t>
            </a:r>
            <a:r>
              <a:rPr lang="es-ES" sz="1200" b="1" i="0" noProof="0" dirty="0" smtClean="0">
                <a:solidFill>
                  <a:srgbClr val="000000"/>
                </a:solidFill>
                <a:latin typeface="Arial"/>
                <a:ea typeface="ＭＳ Ｐゴシック"/>
                <a:cs typeface="+mn-cs"/>
              </a:rPr>
              <a:t>Resolución de problemas de </a:t>
            </a:r>
            <a:r>
              <a:rPr lang="es-ES" sz="1200" b="1" i="0" noProof="0" dirty="0" err="1" smtClean="0">
                <a:solidFill>
                  <a:srgbClr val="000000"/>
                </a:solidFill>
                <a:latin typeface="Arial"/>
                <a:ea typeface="ＭＳ Ｐゴシック"/>
                <a:cs typeface="+mn-cs"/>
              </a:rPr>
              <a:t>switching</a:t>
            </a:r>
            <a:r>
              <a:rPr lang="es-ES" sz="1200" b="1" i="0" noProof="0" dirty="0" smtClean="0">
                <a:solidFill>
                  <a:srgbClr val="000000"/>
                </a:solidFill>
                <a:latin typeface="Arial"/>
                <a:ea typeface="ＭＳ Ｐゴシック"/>
                <a:cs typeface="+mn-cs"/>
              </a:rPr>
              <a:t> de capa 3</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5.3.2.1 </a:t>
            </a:r>
            <a:r>
              <a:rPr lang="es-ES" sz="1200" b="1" i="0" noProof="0" dirty="0" smtClean="0">
                <a:solidFill>
                  <a:srgbClr val="000000"/>
                </a:solidFill>
                <a:latin typeface="Arial"/>
                <a:ea typeface="ＭＳ Ｐゴシック"/>
                <a:cs typeface="+mn-cs"/>
              </a:rPr>
              <a:t>Problemas de configuración de </a:t>
            </a:r>
            <a:r>
              <a:rPr lang="es-ES" sz="1200" b="1" i="0" noProof="0" dirty="0" err="1" smtClean="0">
                <a:solidFill>
                  <a:srgbClr val="000000"/>
                </a:solidFill>
                <a:latin typeface="Arial"/>
                <a:ea typeface="ＭＳ Ｐゴシック"/>
                <a:cs typeface="+mn-cs"/>
              </a:rPr>
              <a:t>switching</a:t>
            </a:r>
            <a:r>
              <a:rPr lang="es-ES" sz="1200" b="1" i="0" noProof="0" dirty="0" smtClean="0">
                <a:solidFill>
                  <a:srgbClr val="000000"/>
                </a:solidFill>
                <a:latin typeface="Arial"/>
                <a:ea typeface="ＭＳ Ｐゴシック"/>
                <a:cs typeface="+mn-cs"/>
              </a:rPr>
              <a:t> de capa 3</a:t>
            </a:r>
            <a:endParaRPr lang="es-ES" b="1" baseline="0" noProof="0" dirty="0" smtClean="0">
              <a:ea typeface="ＭＳ Ｐゴシック"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1"/>
          <p:cNvSpPr>
            <a:spLocks noGrp="1" noChangeArrowheads="1"/>
          </p:cNvSpPr>
          <p:nvPr>
            <p:ph type="sldNum" sz="quarter" idx="5"/>
          </p:nvPr>
        </p:nvSpPr>
        <p:spPr>
          <a:noFill/>
        </p:spPr>
        <p:txBody>
          <a:bodyPr/>
          <a:lstStyle/>
          <a:p>
            <a:pPr algn="r" defTabSz="903244">
              <a:lnSpc>
                <a:spcPct val="100000"/>
              </a:lnSpc>
              <a:buNone/>
            </a:pPr>
            <a:fld id="{3D5F77EF-9F5D-4805-BD17-79024BE7C85C}" type="slidenum">
              <a:rPr lang="en-US" sz="800" b="0" i="0">
                <a:solidFill>
                  <a:schemeClr val="tx1"/>
                </a:solidFill>
                <a:latin typeface="Arial"/>
                <a:ea typeface="+mn-ea"/>
                <a:cs typeface="+mn-cs"/>
              </a:rPr>
              <a:pPr algn="r" defTabSz="903244">
                <a:lnSpc>
                  <a:spcPct val="100000"/>
                </a:lnSpc>
                <a:buNone/>
              </a:pPr>
              <a:t>33</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Capítulo 5: Resumen</a:t>
            </a:r>
            <a:endParaRPr lang="es-ES" sz="1200" b="1" i="0" noProof="0" dirty="0">
              <a:solidFill>
                <a:srgbClr val="000000"/>
              </a:solidFill>
              <a:latin typeface="Arial"/>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n-US" sz="1200" b="1" i="0">
                <a:solidFill>
                  <a:srgbClr val="000000"/>
                </a:solidFill>
                <a:latin typeface="Arial"/>
                <a:ea typeface="+mn-ea"/>
                <a:cs typeface="+mn-cs"/>
              </a:rPr>
              <a:t>5.1 </a:t>
            </a:r>
            <a:r>
              <a:rPr lang="en-US" sz="1200" b="1" i="0">
                <a:solidFill>
                  <a:srgbClr val="000000"/>
                </a:solidFill>
                <a:latin typeface="Arial"/>
                <a:ea typeface="ＭＳ Ｐゴシック"/>
                <a:cs typeface="+mn-cs"/>
              </a:rPr>
              <a:t>Configuración del routing entre VLAN</a:t>
            </a:r>
            <a:endParaRPr lang="en-US" b="1" dirty="0" smtClean="0"/>
          </a:p>
          <a:p>
            <a:pPr marL="112746" indent="-112746" algn="l" defTabSz="1020745">
              <a:buNone/>
            </a:pPr>
            <a:r>
              <a:rPr lang="en-US" sz="1200" b="1" i="0">
                <a:solidFill>
                  <a:srgbClr val="000000"/>
                </a:solidFill>
                <a:latin typeface="Arial"/>
                <a:ea typeface="+mn-ea"/>
                <a:cs typeface="+mn-cs"/>
              </a:rPr>
              <a:t>5.1.1 </a:t>
            </a:r>
            <a:r>
              <a:rPr lang="en-US" sz="1200" b="1" i="0">
                <a:solidFill>
                  <a:srgbClr val="000000"/>
                </a:solidFill>
                <a:latin typeface="Arial"/>
                <a:ea typeface="ＭＳ Ｐゴシック"/>
                <a:cs typeface="+mn-cs"/>
              </a:rPr>
              <a:t>Funcionamiento del routing entre VLAN</a:t>
            </a:r>
            <a:endParaRPr lang="en-US" b="1" dirty="0" smtClean="0"/>
          </a:p>
          <a:p>
            <a:pPr marL="112746" indent="-112746" algn="l" defTabSz="1020745">
              <a:buNone/>
            </a:pPr>
            <a:r>
              <a:rPr lang="en-US" sz="1200" b="1" i="0">
                <a:solidFill>
                  <a:srgbClr val="000000"/>
                </a:solidFill>
                <a:latin typeface="Arial"/>
                <a:ea typeface="+mn-ea"/>
                <a:cs typeface="+mn-cs"/>
              </a:rPr>
              <a:t>5.1.1.1 </a:t>
            </a:r>
            <a:r>
              <a:rPr lang="en-US" sz="1200" b="1" i="0">
                <a:solidFill>
                  <a:srgbClr val="000000"/>
                </a:solidFill>
                <a:latin typeface="Arial"/>
                <a:ea typeface="ＭＳ Ｐゴシック"/>
                <a:cs typeface="+mn-cs"/>
              </a:rPr>
              <a:t>¿Qué es el routing entre VLAN?</a:t>
            </a:r>
            <a:endParaRPr lang="en-US" b="1" dirty="0" smtClean="0"/>
          </a:p>
          <a:p>
            <a:pPr marL="112746" indent="-112746" algn="l" defTabSz="1020745">
              <a:buNone/>
            </a:pPr>
            <a:endParaRPr lang="en-US" b="1"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5.1 </a:t>
            </a:r>
            <a:r>
              <a:rPr lang="es-ES" sz="1200" b="1" i="0" noProof="0" dirty="0" smtClean="0">
                <a:solidFill>
                  <a:srgbClr val="000000"/>
                </a:solidFill>
                <a:latin typeface="Arial"/>
                <a:ea typeface="ＭＳ Ｐゴシック"/>
                <a:cs typeface="+mn-cs"/>
              </a:rPr>
              <a:t>Configuración del </a:t>
            </a:r>
            <a:r>
              <a:rPr lang="es-ES" sz="1200" b="1" i="0" noProof="0" dirty="0" err="1" smtClean="0">
                <a:solidFill>
                  <a:srgbClr val="000000"/>
                </a:solidFill>
                <a:latin typeface="Arial"/>
                <a:ea typeface="ＭＳ Ｐゴシック"/>
                <a:cs typeface="+mn-cs"/>
              </a:rPr>
              <a:t>routing</a:t>
            </a:r>
            <a:r>
              <a:rPr lang="es-ES" sz="1200" b="1" i="0" noProof="0" dirty="0" smtClean="0">
                <a:solidFill>
                  <a:srgbClr val="000000"/>
                </a:solidFill>
                <a:latin typeface="Arial"/>
                <a:ea typeface="ＭＳ Ｐゴシック"/>
                <a:cs typeface="+mn-cs"/>
              </a:rPr>
              <a:t> entre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5.1.1 </a:t>
            </a:r>
            <a:r>
              <a:rPr lang="es-ES" sz="1200" b="1" i="0" noProof="0" dirty="0" smtClean="0">
                <a:solidFill>
                  <a:srgbClr val="000000"/>
                </a:solidFill>
                <a:latin typeface="Arial"/>
                <a:ea typeface="ＭＳ Ｐゴシック"/>
                <a:cs typeface="+mn-cs"/>
              </a:rPr>
              <a:t>Funcionamiento del </a:t>
            </a:r>
            <a:r>
              <a:rPr lang="es-ES" sz="1200" b="1" i="0" noProof="0" dirty="0" err="1" smtClean="0">
                <a:solidFill>
                  <a:srgbClr val="000000"/>
                </a:solidFill>
                <a:latin typeface="Arial"/>
                <a:ea typeface="ＭＳ Ｐゴシック"/>
                <a:cs typeface="+mn-cs"/>
              </a:rPr>
              <a:t>routing</a:t>
            </a:r>
            <a:r>
              <a:rPr lang="es-ES" sz="1200" b="1" i="0" noProof="0" dirty="0" smtClean="0">
                <a:solidFill>
                  <a:srgbClr val="000000"/>
                </a:solidFill>
                <a:latin typeface="Arial"/>
                <a:ea typeface="ＭＳ Ｐゴシック"/>
                <a:cs typeface="+mn-cs"/>
              </a:rPr>
              <a:t> entre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5.1.1.2 </a:t>
            </a:r>
            <a:r>
              <a:rPr lang="es-ES" sz="1200" b="1" i="0" noProof="0" dirty="0" err="1" smtClean="0">
                <a:solidFill>
                  <a:srgbClr val="000000"/>
                </a:solidFill>
                <a:latin typeface="Arial"/>
                <a:ea typeface="ＭＳ Ｐゴシック"/>
                <a:cs typeface="+mn-cs"/>
              </a:rPr>
              <a:t>Routing</a:t>
            </a:r>
            <a:r>
              <a:rPr lang="es-ES" sz="1200" b="1" i="0" noProof="0" dirty="0" smtClean="0">
                <a:solidFill>
                  <a:srgbClr val="000000"/>
                </a:solidFill>
                <a:latin typeface="Arial"/>
                <a:ea typeface="ＭＳ Ｐゴシック"/>
                <a:cs typeface="+mn-cs"/>
              </a:rPr>
              <a:t> entre VLAN antiguo</a:t>
            </a:r>
            <a:endParaRPr lang="es-ES" b="1" noProof="0" dirty="0" smtClean="0"/>
          </a:p>
          <a:p>
            <a:pPr marL="112746" indent="-112746" algn="l" defTabSz="1020745">
              <a:buNone/>
            </a:pPr>
            <a:endParaRPr lang="es-ES" b="1" noProof="0"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5.1 </a:t>
            </a:r>
            <a:r>
              <a:rPr lang="es-ES" sz="1200" b="1" i="0" noProof="0" dirty="0" smtClean="0">
                <a:solidFill>
                  <a:srgbClr val="000000"/>
                </a:solidFill>
                <a:latin typeface="Arial"/>
                <a:ea typeface="ＭＳ Ｐゴシック"/>
                <a:cs typeface="+mn-cs"/>
              </a:rPr>
              <a:t>Configuración del </a:t>
            </a:r>
            <a:r>
              <a:rPr lang="es-ES" sz="1200" b="1" i="0" noProof="0" dirty="0" err="1" smtClean="0">
                <a:solidFill>
                  <a:srgbClr val="000000"/>
                </a:solidFill>
                <a:latin typeface="Arial"/>
                <a:ea typeface="ＭＳ Ｐゴシック"/>
                <a:cs typeface="+mn-cs"/>
              </a:rPr>
              <a:t>routing</a:t>
            </a:r>
            <a:r>
              <a:rPr lang="es-ES" sz="1200" b="1" i="0" noProof="0" dirty="0" smtClean="0">
                <a:solidFill>
                  <a:srgbClr val="000000"/>
                </a:solidFill>
                <a:latin typeface="Arial"/>
                <a:ea typeface="ＭＳ Ｐゴシック"/>
                <a:cs typeface="+mn-cs"/>
              </a:rPr>
              <a:t> entre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5.1.1 </a:t>
            </a:r>
            <a:r>
              <a:rPr lang="es-ES" sz="1200" b="1" i="0" noProof="0" dirty="0" smtClean="0">
                <a:solidFill>
                  <a:srgbClr val="000000"/>
                </a:solidFill>
                <a:latin typeface="Arial"/>
                <a:ea typeface="ＭＳ Ｐゴシック"/>
                <a:cs typeface="+mn-cs"/>
              </a:rPr>
              <a:t>Funcionamiento del </a:t>
            </a:r>
            <a:r>
              <a:rPr lang="es-ES" sz="1200" b="1" i="0" noProof="0" dirty="0" err="1" smtClean="0">
                <a:solidFill>
                  <a:srgbClr val="000000"/>
                </a:solidFill>
                <a:latin typeface="Arial"/>
                <a:ea typeface="ＭＳ Ｐゴシック"/>
                <a:cs typeface="+mn-cs"/>
              </a:rPr>
              <a:t>routing</a:t>
            </a:r>
            <a:r>
              <a:rPr lang="es-ES" sz="1200" b="1" i="0" noProof="0" dirty="0" smtClean="0">
                <a:solidFill>
                  <a:srgbClr val="000000"/>
                </a:solidFill>
                <a:latin typeface="Arial"/>
                <a:ea typeface="ＭＳ Ｐゴシック"/>
                <a:cs typeface="+mn-cs"/>
              </a:rPr>
              <a:t> entre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5.1.1.3 </a:t>
            </a:r>
            <a:r>
              <a:rPr lang="es-ES" sz="1200" b="1" i="0" noProof="0" dirty="0" err="1" smtClean="0">
                <a:solidFill>
                  <a:srgbClr val="000000"/>
                </a:solidFill>
                <a:latin typeface="Arial"/>
                <a:ea typeface="ＭＳ Ｐゴシック"/>
                <a:cs typeface="+mn-cs"/>
              </a:rPr>
              <a:t>Routing</a:t>
            </a:r>
            <a:r>
              <a:rPr lang="es-ES" sz="1200" b="1" i="0" noProof="0" dirty="0" smtClean="0">
                <a:solidFill>
                  <a:srgbClr val="000000"/>
                </a:solidFill>
                <a:latin typeface="Arial"/>
                <a:ea typeface="ＭＳ Ｐゴシック"/>
                <a:cs typeface="+mn-cs"/>
              </a:rPr>
              <a:t> entre VLAN con </a:t>
            </a:r>
            <a:r>
              <a:rPr lang="es-ES" sz="1200" b="1" i="0" noProof="0" dirty="0" err="1" smtClean="0">
                <a:solidFill>
                  <a:srgbClr val="000000"/>
                </a:solidFill>
                <a:latin typeface="Arial"/>
                <a:ea typeface="ＭＳ Ｐゴシック"/>
                <a:cs typeface="+mn-cs"/>
              </a:rPr>
              <a:t>router</a:t>
            </a:r>
            <a:r>
              <a:rPr lang="es-ES" sz="1200" b="1" i="0" noProof="0" dirty="0" smtClean="0">
                <a:solidFill>
                  <a:srgbClr val="000000"/>
                </a:solidFill>
                <a:latin typeface="Arial"/>
                <a:ea typeface="ＭＳ Ｐゴシック"/>
                <a:cs typeface="+mn-cs"/>
              </a:rPr>
              <a:t>-</a:t>
            </a:r>
            <a:r>
              <a:rPr lang="es-ES" sz="1200" b="1" i="0" noProof="0" dirty="0" err="1" smtClean="0">
                <a:solidFill>
                  <a:srgbClr val="000000"/>
                </a:solidFill>
                <a:latin typeface="Arial"/>
                <a:ea typeface="ＭＳ Ｐゴシック"/>
                <a:cs typeface="+mn-cs"/>
              </a:rPr>
              <a:t>on</a:t>
            </a:r>
            <a:r>
              <a:rPr lang="es-ES" sz="1200" b="1" i="0" noProof="0" dirty="0" smtClean="0">
                <a:solidFill>
                  <a:srgbClr val="000000"/>
                </a:solidFill>
                <a:latin typeface="Arial"/>
                <a:ea typeface="ＭＳ Ｐゴシック"/>
                <a:cs typeface="+mn-cs"/>
              </a:rPr>
              <a:t>-a-</a:t>
            </a:r>
            <a:r>
              <a:rPr lang="es-ES" sz="1200" b="1" i="0" noProof="0" dirty="0" err="1" smtClean="0">
                <a:solidFill>
                  <a:srgbClr val="000000"/>
                </a:solidFill>
                <a:latin typeface="Arial"/>
                <a:ea typeface="ＭＳ Ｐゴシック"/>
                <a:cs typeface="+mn-cs"/>
              </a:rPr>
              <a:t>stick</a:t>
            </a:r>
            <a:endParaRPr lang="es-ES" b="1" noProof="0" dirty="0" smtClean="0"/>
          </a:p>
          <a:p>
            <a:pPr marL="112746" indent="-112746" algn="l" defTabSz="1020745">
              <a:buNone/>
            </a:pPr>
            <a:endParaRPr lang="es-ES" b="1" noProof="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5.1 </a:t>
            </a:r>
            <a:r>
              <a:rPr lang="es-ES" sz="1200" b="1" i="0" noProof="0" dirty="0" smtClean="0">
                <a:solidFill>
                  <a:srgbClr val="000000"/>
                </a:solidFill>
                <a:latin typeface="Arial"/>
                <a:ea typeface="ＭＳ Ｐゴシック"/>
                <a:cs typeface="+mn-cs"/>
              </a:rPr>
              <a:t>Configuración del </a:t>
            </a:r>
            <a:r>
              <a:rPr lang="es-ES" sz="1200" b="1" i="0" noProof="0" dirty="0" err="1" smtClean="0">
                <a:solidFill>
                  <a:srgbClr val="000000"/>
                </a:solidFill>
                <a:latin typeface="Arial"/>
                <a:ea typeface="ＭＳ Ｐゴシック"/>
                <a:cs typeface="+mn-cs"/>
              </a:rPr>
              <a:t>routing</a:t>
            </a:r>
            <a:r>
              <a:rPr lang="es-ES" sz="1200" b="1" i="0" noProof="0" dirty="0" smtClean="0">
                <a:solidFill>
                  <a:srgbClr val="000000"/>
                </a:solidFill>
                <a:latin typeface="Arial"/>
                <a:ea typeface="ＭＳ Ｐゴシック"/>
                <a:cs typeface="+mn-cs"/>
              </a:rPr>
              <a:t> entre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5.1.1 </a:t>
            </a:r>
            <a:r>
              <a:rPr lang="es-ES" sz="1200" b="1" i="0" noProof="0" dirty="0" smtClean="0">
                <a:solidFill>
                  <a:srgbClr val="000000"/>
                </a:solidFill>
                <a:latin typeface="Arial"/>
                <a:ea typeface="ＭＳ Ｐゴシック"/>
                <a:cs typeface="+mn-cs"/>
              </a:rPr>
              <a:t>Funcionamiento del </a:t>
            </a:r>
            <a:r>
              <a:rPr lang="es-ES" sz="1200" b="1" i="0" noProof="0" dirty="0" err="1" smtClean="0">
                <a:solidFill>
                  <a:srgbClr val="000000"/>
                </a:solidFill>
                <a:latin typeface="Arial"/>
                <a:ea typeface="ＭＳ Ｐゴシック"/>
                <a:cs typeface="+mn-cs"/>
              </a:rPr>
              <a:t>routing</a:t>
            </a:r>
            <a:r>
              <a:rPr lang="es-ES" sz="1200" b="1" i="0" noProof="0" dirty="0" smtClean="0">
                <a:solidFill>
                  <a:srgbClr val="000000"/>
                </a:solidFill>
                <a:latin typeface="Arial"/>
                <a:ea typeface="ＭＳ Ｐゴシック"/>
                <a:cs typeface="+mn-cs"/>
              </a:rPr>
              <a:t> entre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5.1.1.4 </a:t>
            </a:r>
            <a:r>
              <a:rPr lang="es-ES" sz="1200" b="1" i="0" noProof="0" dirty="0" err="1" smtClean="0">
                <a:solidFill>
                  <a:srgbClr val="000000"/>
                </a:solidFill>
                <a:latin typeface="Arial"/>
                <a:ea typeface="ＭＳ Ｐゴシック"/>
                <a:cs typeface="+mn-cs"/>
              </a:rPr>
              <a:t>Routing</a:t>
            </a:r>
            <a:r>
              <a:rPr lang="es-ES" sz="1200" b="1" i="0" noProof="0" dirty="0" smtClean="0">
                <a:solidFill>
                  <a:srgbClr val="000000"/>
                </a:solidFill>
                <a:latin typeface="Arial"/>
                <a:ea typeface="ＭＳ Ｐゴシック"/>
                <a:cs typeface="+mn-cs"/>
              </a:rPr>
              <a:t> entre VLAN con </a:t>
            </a:r>
            <a:r>
              <a:rPr lang="es-ES" sz="1200" b="1" i="0" noProof="0" dirty="0" err="1" smtClean="0">
                <a:solidFill>
                  <a:srgbClr val="000000"/>
                </a:solidFill>
                <a:latin typeface="Arial"/>
                <a:ea typeface="ＭＳ Ｐゴシック"/>
                <a:cs typeface="+mn-cs"/>
              </a:rPr>
              <a:t>switch</a:t>
            </a:r>
            <a:r>
              <a:rPr lang="es-ES" sz="1200" b="1" i="0" noProof="0" dirty="0" smtClean="0">
                <a:solidFill>
                  <a:srgbClr val="000000"/>
                </a:solidFill>
                <a:latin typeface="Arial"/>
                <a:ea typeface="ＭＳ Ｐゴシック"/>
                <a:cs typeface="+mn-cs"/>
              </a:rPr>
              <a:t> multicapa</a:t>
            </a:r>
            <a:endParaRPr lang="es-ES" b="1" noProof="0" dirty="0" smtClean="0"/>
          </a:p>
          <a:p>
            <a:pPr marL="112746" indent="-112746" algn="l" defTabSz="1020745">
              <a:buNone/>
            </a:pPr>
            <a:endParaRPr lang="es-ES" b="1" noProof="0"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5.1 </a:t>
            </a:r>
            <a:r>
              <a:rPr lang="es-ES" sz="1200" b="1" i="0" noProof="0" dirty="0" smtClean="0">
                <a:solidFill>
                  <a:srgbClr val="000000"/>
                </a:solidFill>
                <a:latin typeface="Arial"/>
                <a:ea typeface="ＭＳ Ｐゴシック"/>
                <a:cs typeface="+mn-cs"/>
              </a:rPr>
              <a:t>Configuración del </a:t>
            </a:r>
            <a:r>
              <a:rPr lang="es-ES" sz="1200" b="1" i="0" noProof="0" dirty="0" err="1" smtClean="0">
                <a:solidFill>
                  <a:srgbClr val="000000"/>
                </a:solidFill>
                <a:latin typeface="Arial"/>
                <a:ea typeface="ＭＳ Ｐゴシック"/>
                <a:cs typeface="+mn-cs"/>
              </a:rPr>
              <a:t>routing</a:t>
            </a:r>
            <a:r>
              <a:rPr lang="es-ES" sz="1200" b="1" i="0" noProof="0" dirty="0" smtClean="0">
                <a:solidFill>
                  <a:srgbClr val="000000"/>
                </a:solidFill>
                <a:latin typeface="Arial"/>
                <a:ea typeface="ＭＳ Ｐゴシック"/>
                <a:cs typeface="+mn-cs"/>
              </a:rPr>
              <a:t> entre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5.1.2 </a:t>
            </a:r>
            <a:r>
              <a:rPr lang="es-ES" sz="1200" b="1" i="0" noProof="0" dirty="0" smtClean="0">
                <a:solidFill>
                  <a:srgbClr val="000000"/>
                </a:solidFill>
                <a:latin typeface="Arial"/>
                <a:ea typeface="ＭＳ Ｐゴシック"/>
                <a:cs typeface="+mn-cs"/>
              </a:rPr>
              <a:t>Configuración de </a:t>
            </a:r>
            <a:r>
              <a:rPr lang="es-ES" sz="1200" b="1" i="0" noProof="0" dirty="0" err="1" smtClean="0">
                <a:solidFill>
                  <a:srgbClr val="000000"/>
                </a:solidFill>
                <a:latin typeface="Arial"/>
                <a:ea typeface="ＭＳ Ｐゴシック"/>
                <a:cs typeface="+mn-cs"/>
              </a:rPr>
              <a:t>routing</a:t>
            </a:r>
            <a:r>
              <a:rPr lang="es-ES" sz="1200" b="1" i="0" noProof="0" dirty="0" smtClean="0">
                <a:solidFill>
                  <a:srgbClr val="000000"/>
                </a:solidFill>
                <a:latin typeface="Arial"/>
                <a:ea typeface="ＭＳ Ｐゴシック"/>
                <a:cs typeface="+mn-cs"/>
              </a:rPr>
              <a:t> entre VLAN antiguo</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5.1.2.1 </a:t>
            </a:r>
            <a:r>
              <a:rPr lang="es-ES" sz="1200" b="1" i="0" noProof="0" dirty="0" smtClean="0">
                <a:solidFill>
                  <a:srgbClr val="000000"/>
                </a:solidFill>
                <a:latin typeface="Arial"/>
                <a:ea typeface="ＭＳ Ｐゴシック"/>
                <a:cs typeface="+mn-cs"/>
              </a:rPr>
              <a:t>Configuración de </a:t>
            </a:r>
            <a:r>
              <a:rPr lang="es-ES" sz="1200" b="1" i="0" noProof="0" dirty="0" err="1" smtClean="0">
                <a:solidFill>
                  <a:srgbClr val="000000"/>
                </a:solidFill>
                <a:latin typeface="Arial"/>
                <a:ea typeface="ＭＳ Ｐゴシック"/>
                <a:cs typeface="+mn-cs"/>
              </a:rPr>
              <a:t>routing</a:t>
            </a:r>
            <a:r>
              <a:rPr lang="es-ES" sz="1200" b="1" i="0" noProof="0" dirty="0" smtClean="0">
                <a:solidFill>
                  <a:srgbClr val="000000"/>
                </a:solidFill>
                <a:latin typeface="Arial"/>
                <a:ea typeface="ＭＳ Ｐゴシック"/>
                <a:cs typeface="+mn-cs"/>
              </a:rPr>
              <a:t> entre VLAN antiguo: </a:t>
            </a:r>
            <a:r>
              <a:rPr lang="es-ES" sz="1200" b="1" i="0" baseline="0" noProof="0" dirty="0" smtClean="0">
                <a:solidFill>
                  <a:srgbClr val="000000"/>
                </a:solidFill>
                <a:latin typeface="Arial"/>
                <a:ea typeface="ＭＳ Ｐゴシック"/>
                <a:cs typeface="+mn-cs"/>
              </a:rPr>
              <a:t>preparación</a:t>
            </a:r>
            <a:endParaRPr lang="es-ES" b="1" noProof="0"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5.1 </a:t>
            </a:r>
            <a:r>
              <a:rPr lang="es-ES" sz="1200" b="1" i="0" noProof="0" dirty="0" smtClean="0">
                <a:solidFill>
                  <a:srgbClr val="000000"/>
                </a:solidFill>
                <a:latin typeface="Arial"/>
                <a:ea typeface="ＭＳ Ｐゴシック"/>
                <a:cs typeface="+mn-cs"/>
              </a:rPr>
              <a:t>Configuración del </a:t>
            </a:r>
            <a:r>
              <a:rPr lang="es-ES" sz="1200" b="1" i="0" noProof="0" dirty="0" err="1" smtClean="0">
                <a:solidFill>
                  <a:srgbClr val="000000"/>
                </a:solidFill>
                <a:latin typeface="Arial"/>
                <a:ea typeface="ＭＳ Ｐゴシック"/>
                <a:cs typeface="+mn-cs"/>
              </a:rPr>
              <a:t>routing</a:t>
            </a:r>
            <a:r>
              <a:rPr lang="es-ES" sz="1200" b="1" i="0" noProof="0" dirty="0" smtClean="0">
                <a:solidFill>
                  <a:srgbClr val="000000"/>
                </a:solidFill>
                <a:latin typeface="Arial"/>
                <a:ea typeface="ＭＳ Ｐゴシック"/>
                <a:cs typeface="+mn-cs"/>
              </a:rPr>
              <a:t> entre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5.1.2 </a:t>
            </a:r>
            <a:r>
              <a:rPr lang="es-ES" sz="1200" b="1" i="0" noProof="0" dirty="0" smtClean="0">
                <a:solidFill>
                  <a:srgbClr val="000000"/>
                </a:solidFill>
                <a:latin typeface="Arial"/>
                <a:ea typeface="ＭＳ Ｐゴシック"/>
                <a:cs typeface="+mn-cs"/>
              </a:rPr>
              <a:t>Configuración de </a:t>
            </a:r>
            <a:r>
              <a:rPr lang="es-ES" sz="1200" b="1" i="0" noProof="0" dirty="0" err="1" smtClean="0">
                <a:solidFill>
                  <a:srgbClr val="000000"/>
                </a:solidFill>
                <a:latin typeface="Arial"/>
                <a:ea typeface="ＭＳ Ｐゴシック"/>
                <a:cs typeface="+mn-cs"/>
              </a:rPr>
              <a:t>routing</a:t>
            </a:r>
            <a:r>
              <a:rPr lang="es-ES" sz="1200" b="1" i="0" noProof="0" dirty="0" smtClean="0">
                <a:solidFill>
                  <a:srgbClr val="000000"/>
                </a:solidFill>
                <a:latin typeface="Arial"/>
                <a:ea typeface="ＭＳ Ｐゴシック"/>
                <a:cs typeface="+mn-cs"/>
              </a:rPr>
              <a:t> entre VLAN antiguo</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5.1.2.1 </a:t>
            </a:r>
            <a:r>
              <a:rPr lang="es-ES" sz="1200" b="1" i="0" noProof="0" dirty="0" smtClean="0">
                <a:solidFill>
                  <a:srgbClr val="000000"/>
                </a:solidFill>
                <a:latin typeface="Arial"/>
                <a:ea typeface="ＭＳ Ｐゴシック"/>
                <a:cs typeface="+mn-cs"/>
              </a:rPr>
              <a:t>Configuración de </a:t>
            </a:r>
            <a:r>
              <a:rPr lang="es-ES" sz="1200" b="1" i="0" noProof="0" dirty="0" err="1" smtClean="0">
                <a:solidFill>
                  <a:srgbClr val="000000"/>
                </a:solidFill>
                <a:latin typeface="Arial"/>
                <a:ea typeface="ＭＳ Ｐゴシック"/>
                <a:cs typeface="+mn-cs"/>
              </a:rPr>
              <a:t>routing</a:t>
            </a:r>
            <a:r>
              <a:rPr lang="es-ES" sz="1200" b="1" i="0" noProof="0" dirty="0" smtClean="0">
                <a:solidFill>
                  <a:srgbClr val="000000"/>
                </a:solidFill>
                <a:latin typeface="Arial"/>
                <a:ea typeface="ＭＳ Ｐゴシック"/>
                <a:cs typeface="+mn-cs"/>
              </a:rPr>
              <a:t> entre VLAN antiguo: </a:t>
            </a:r>
            <a:r>
              <a:rPr lang="es-ES" sz="1200" b="1" i="0" baseline="0" noProof="0" dirty="0" smtClean="0">
                <a:solidFill>
                  <a:srgbClr val="000000"/>
                </a:solidFill>
                <a:latin typeface="Arial"/>
                <a:ea typeface="ＭＳ Ｐゴシック"/>
                <a:cs typeface="+mn-cs"/>
              </a:rPr>
              <a:t>preparación</a:t>
            </a:r>
            <a:endParaRPr lang="es-ES" b="1" noProof="0"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65">
              <a:lnSpc>
                <a:spcPct val="100000"/>
              </a:lnSpc>
              <a:buNone/>
            </a:pPr>
            <a:r>
              <a:rPr lang="en-US" sz="700" b="0" i="0">
                <a:solidFill>
                  <a:srgbClr val="D3D3D3"/>
                </a:solidFill>
                <a:latin typeface="Arial"/>
                <a:ea typeface="+mn-ea"/>
                <a:cs typeface="+mn-cs"/>
              </a:rPr>
              <a:t>© 2007 – 2010, Cisco Systems, Inc. Todos los derechos reservados.</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65">
              <a:lnSpc>
                <a:spcPct val="100000"/>
              </a:lnSpc>
              <a:buNone/>
            </a:pPr>
            <a:r>
              <a:rPr lang="en-US" sz="700" b="0" i="0">
                <a:solidFill>
                  <a:srgbClr val="D3D3D3"/>
                </a:solidFill>
                <a:latin typeface="Arial"/>
                <a:ea typeface="+mn-ea"/>
                <a:cs typeface="+mn-cs"/>
              </a:rPr>
              <a:t>Información pública de Cisco</a:t>
            </a:r>
          </a:p>
        </p:txBody>
      </p:sp>
      <p:sp>
        <p:nvSpPr>
          <p:cNvPr id="7" name="Rectangle 5"/>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65">
              <a:lnSpc>
                <a:spcPct val="100000"/>
              </a:lnSpc>
              <a:buNone/>
            </a:pPr>
            <a:r>
              <a:rPr lang="en-US" sz="700" b="0" i="0">
                <a:solidFill>
                  <a:srgbClr val="D3D3D3"/>
                </a:solidFill>
                <a:latin typeface="Arial"/>
                <a:ea typeface="+mn-ea"/>
                <a:cs typeface="+mn-cs"/>
              </a:rPr>
              <a:t>ITE PC v4.1</a:t>
            </a:r>
          </a:p>
          <a:p>
            <a:pPr algn="l" defTabSz="814365">
              <a:lnSpc>
                <a:spcPct val="100000"/>
              </a:lnSpc>
              <a:buNone/>
            </a:pPr>
            <a:r>
              <a:rPr lang="en-US" sz="700" b="0" i="0">
                <a:solidFill>
                  <a:srgbClr val="D3D3D3"/>
                </a:solidFill>
                <a:latin typeface="Arial"/>
                <a:ea typeface="+mn-ea"/>
                <a:cs typeface="+mn-cs"/>
              </a:rPr>
              <a:t>Capítulo 4</a:t>
            </a:r>
            <a:endParaRPr lang="en-US" sz="700" dirty="0">
              <a:solidFill>
                <a:srgbClr val="D3D3D3"/>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65">
              <a:lnSpc>
                <a:spcPct val="100000"/>
              </a:lnSpc>
              <a:buNone/>
            </a:pPr>
            <a:fld id="{C31C4615-7F19-455B-A5C4-EA1B3B194C81}" type="slidenum">
              <a:rPr lang="en-US" sz="1000" b="0" i="0">
                <a:solidFill>
                  <a:srgbClr val="D3D3D3"/>
                </a:solidFill>
                <a:latin typeface="Arial"/>
                <a:ea typeface="+mn-ea"/>
                <a:cs typeface="+mn-cs"/>
              </a:rPr>
              <a:pPr algn="r" defTabSz="814365">
                <a:lnSpc>
                  <a:spcPct val="100000"/>
                </a:lnSpc>
                <a:buNone/>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278"/>
          <p:cNvSpPr>
            <a:spLocks noChangeArrowheads="1"/>
          </p:cNvSpPr>
          <p:nvPr/>
        </p:nvSpPr>
        <p:spPr bwMode="auto">
          <a:xfrm>
            <a:off x="3762375" y="6672263"/>
            <a:ext cx="2575166" cy="190646"/>
          </a:xfrm>
          <a:prstGeom prst="rect">
            <a:avLst/>
          </a:prstGeom>
          <a:noFill/>
          <a:ln w="9525">
            <a:noFill/>
            <a:miter lim="800000"/>
            <a:headEnd/>
            <a:tailEnd/>
          </a:ln>
        </p:spPr>
        <p:txBody>
          <a:bodyPr wrap="none" lIns="82124" tIns="41061" rIns="82124" bIns="41061" anchor="b" anchorCtr="1">
            <a:spAutoFit/>
          </a:bodyPr>
          <a:lstStyle/>
          <a:p>
            <a:pPr algn="l" defTabSz="814365">
              <a:lnSpc>
                <a:spcPct val="100000"/>
              </a:lnSpc>
              <a:buNone/>
            </a:pPr>
            <a:r>
              <a:rPr lang="es-ES" sz="700" b="0" i="0" noProof="0" smtClean="0">
                <a:solidFill>
                  <a:srgbClr val="D3D3D3"/>
                </a:solidFill>
                <a:latin typeface="Arial"/>
                <a:ea typeface="+mn-ea"/>
                <a:cs typeface="+mn-cs"/>
              </a:rPr>
              <a:t>© 2014 Cisco Systems, Inc. Todos los derechos reservados.</a:t>
            </a:r>
            <a:endParaRPr lang="es-ES" sz="700" b="0" i="0" noProof="0">
              <a:solidFill>
                <a:srgbClr val="D3D3D3"/>
              </a:solidFill>
              <a:latin typeface="Arial"/>
              <a:ea typeface="+mn-ea"/>
              <a:cs typeface="+mn-cs"/>
            </a:endParaRPr>
          </a:p>
        </p:txBody>
      </p:sp>
      <p:sp>
        <p:nvSpPr>
          <p:cNvPr id="6" name="Rectangle 279"/>
          <p:cNvSpPr>
            <a:spLocks noChangeArrowheads="1"/>
          </p:cNvSpPr>
          <p:nvPr/>
        </p:nvSpPr>
        <p:spPr bwMode="auto">
          <a:xfrm>
            <a:off x="6268026" y="6672263"/>
            <a:ext cx="1505962" cy="190646"/>
          </a:xfrm>
          <a:prstGeom prst="rect">
            <a:avLst/>
          </a:prstGeom>
          <a:noFill/>
          <a:ln w="9525">
            <a:noFill/>
            <a:miter lim="800000"/>
            <a:headEnd/>
            <a:tailEnd/>
          </a:ln>
        </p:spPr>
        <p:txBody>
          <a:bodyPr wrap="none" lIns="82124" tIns="41061" rIns="82124" bIns="41061" anchor="b">
            <a:spAutoFit/>
          </a:bodyPr>
          <a:lstStyle/>
          <a:p>
            <a:pPr algn="r" defTabSz="814365">
              <a:lnSpc>
                <a:spcPct val="100000"/>
              </a:lnSpc>
              <a:buNone/>
            </a:pPr>
            <a:r>
              <a:rPr lang="es-ES" sz="700" b="0" i="0" noProof="0" smtClean="0">
                <a:solidFill>
                  <a:srgbClr val="D3D3D3"/>
                </a:solidFill>
                <a:latin typeface="Arial"/>
                <a:ea typeface="+mn-ea"/>
                <a:cs typeface="+mn-cs"/>
              </a:rPr>
              <a:t>Información confidencial de Cisco</a:t>
            </a:r>
            <a:endParaRPr lang="es-ES" sz="700" b="0" i="0" noProof="0">
              <a:solidFill>
                <a:srgbClr val="D3D3D3"/>
              </a:solidFill>
              <a:latin typeface="Arial"/>
              <a:ea typeface="+mn-ea"/>
              <a:cs typeface="+mn-cs"/>
            </a:endParaRPr>
          </a:p>
        </p:txBody>
      </p:sp>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65">
              <a:lnSpc>
                <a:spcPct val="100000"/>
              </a:lnSpc>
              <a:buNone/>
            </a:pPr>
            <a:r>
              <a:rPr lang="en-US" sz="700" b="0" i="0">
                <a:solidFill>
                  <a:srgbClr val="D3D3D3"/>
                </a:solidFill>
                <a:latin typeface="Arial"/>
                <a:ea typeface="+mn-ea"/>
                <a:cs typeface="+mn-cs"/>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65">
              <a:lnSpc>
                <a:spcPct val="100000"/>
              </a:lnSpc>
              <a:buNone/>
            </a:pPr>
            <a:fld id="{ACFA795C-7F0A-48D8-9FC3-F2BA5F8EB736}" type="slidenum">
              <a:rPr lang="en-US" sz="1000" b="0" i="0">
                <a:solidFill>
                  <a:srgbClr val="D3D3D3"/>
                </a:solidFill>
                <a:latin typeface="Arial"/>
                <a:ea typeface="+mn-ea"/>
                <a:cs typeface="+mn-cs"/>
              </a:rPr>
              <a:pPr algn="r" defTabSz="814365">
                <a:lnSpc>
                  <a:spcPct val="100000"/>
                </a:lnSpc>
                <a:buNone/>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65">
              <a:lnSpc>
                <a:spcPct val="100000"/>
              </a:lnSpc>
              <a:buNone/>
            </a:pPr>
            <a:r>
              <a:rPr lang="en-US" sz="700" b="0" i="0">
                <a:solidFill>
                  <a:srgbClr val="D3D3D3"/>
                </a:solidFill>
                <a:latin typeface="Arial"/>
                <a:ea typeface="+mn-ea"/>
                <a:cs typeface="+mn-cs"/>
              </a:rPr>
              <a:t>ITE PC v4.1</a:t>
            </a:r>
          </a:p>
          <a:p>
            <a:pPr algn="l" defTabSz="814365">
              <a:lnSpc>
                <a:spcPct val="100000"/>
              </a:lnSpc>
              <a:buNone/>
            </a:pPr>
            <a:r>
              <a:rPr lang="en-US" sz="700" b="0" i="0">
                <a:solidFill>
                  <a:srgbClr val="D3D3D3"/>
                </a:solidFill>
                <a:latin typeface="Arial"/>
                <a:ea typeface="+mn-ea"/>
                <a:cs typeface="+mn-cs"/>
              </a:rPr>
              <a:t>Capítulo 4</a:t>
            </a:r>
            <a:endParaRPr lang="en-US" sz="700" dirty="0">
              <a:solidFill>
                <a:srgbClr val="D3D3D3"/>
              </a:solidFill>
            </a:endParaRPr>
          </a:p>
        </p:txBody>
      </p:sp>
      <p:sp>
        <p:nvSpPr>
          <p:cNvPr id="1028" name="Rectangle 5"/>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65">
              <a:lnSpc>
                <a:spcPct val="100000"/>
              </a:lnSpc>
              <a:buNone/>
            </a:pPr>
            <a:fld id="{58EC189E-ADD4-420E-B89E-1E32C54438D7}" type="slidenum">
              <a:rPr lang="en-US" sz="1000" b="0" i="0">
                <a:solidFill>
                  <a:srgbClr val="D3D3D3"/>
                </a:solidFill>
                <a:latin typeface="Arial"/>
                <a:ea typeface="+mn-ea"/>
                <a:cs typeface="+mn-cs"/>
              </a:rPr>
              <a:pPr algn="r" defTabSz="814365">
                <a:lnSpc>
                  <a:spcPct val="100000"/>
                </a:lnSpc>
                <a:buNone/>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4" cstate="print"/>
          <a:srcRect/>
          <a:stretch>
            <a:fillRect/>
          </a:stretch>
        </p:blipFill>
        <p:spPr bwMode="auto">
          <a:xfrm>
            <a:off x="0" y="0"/>
            <a:ext cx="9140825" cy="685800"/>
          </a:xfrm>
          <a:prstGeom prst="rect">
            <a:avLst/>
          </a:prstGeom>
          <a:noFill/>
          <a:ln w="9525">
            <a:noFill/>
            <a:miter lim="800000"/>
            <a:headEnd/>
            <a:tailEnd/>
          </a:ln>
        </p:spPr>
      </p:pic>
      <p:sp>
        <p:nvSpPr>
          <p:cNvPr id="1031" name="Rectangle 8"/>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65">
              <a:lnSpc>
                <a:spcPct val="100000"/>
              </a:lnSpc>
              <a:buNone/>
            </a:pPr>
            <a:r>
              <a:rPr lang="en-US" sz="700" b="0" i="0">
                <a:solidFill>
                  <a:srgbClr val="D3D3D3"/>
                </a:solidFill>
                <a:latin typeface="Arial"/>
                <a:ea typeface="+mn-ea"/>
                <a:cs typeface="+mn-cs"/>
              </a:rPr>
              <a:t>© 2007 – 2010, Cisco Systems, Inc. Todos los derechos reservados.</a:t>
            </a:r>
          </a:p>
        </p:txBody>
      </p:sp>
      <p:sp>
        <p:nvSpPr>
          <p:cNvPr id="1032" name="Rectangle 9"/>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65">
              <a:lnSpc>
                <a:spcPct val="100000"/>
              </a:lnSpc>
              <a:buNone/>
            </a:pPr>
            <a:r>
              <a:rPr lang="en-US" sz="700" b="0" i="0">
                <a:solidFill>
                  <a:srgbClr val="D3D3D3"/>
                </a:solidFill>
                <a:latin typeface="Arial"/>
                <a:ea typeface="+mn-ea"/>
                <a:cs typeface="+mn-cs"/>
              </a:rPr>
              <a:t>Información pública de Cisco</a:t>
            </a:r>
          </a:p>
        </p:txBody>
      </p:sp>
    </p:spTree>
  </p:cSld>
  <p:clrMap bg1="lt1" tx1="dk1" bg2="lt2" tx2="dk2" accent1="accent1" accent2="accent2" accent3="accent3" accent4="accent4" accent5="accent5" accent6="accent6" hlink="hlink" folHlink="folHlink"/>
  <p:sldLayoutIdLst>
    <p:sldLayoutId id="2147484455" r:id="rId1"/>
    <p:sldLayoutId id="2147484434" r:id="rId2"/>
    <p:sldLayoutId id="2147484435" r:id="rId3"/>
    <p:sldLayoutId id="2147484436" r:id="rId4"/>
    <p:sldLayoutId id="2147484437" r:id="rId5"/>
    <p:sldLayoutId id="2147484438" r:id="rId6"/>
    <p:sldLayoutId id="2147484439" r:id="rId7"/>
    <p:sldLayoutId id="2147484440" r:id="rId8"/>
    <p:sldLayoutId id="2147484441" r:id="rId9"/>
    <p:sldLayoutId id="2147484442" r:id="rId10"/>
    <p:sldLayoutId id="2147484443" r:id="rId11"/>
    <p:sldLayoutId id="21474844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65">
              <a:lnSpc>
                <a:spcPct val="100000"/>
              </a:lnSpc>
              <a:buNone/>
            </a:pPr>
            <a:r>
              <a:rPr lang="en-US" sz="700" b="0" i="0">
                <a:solidFill>
                  <a:srgbClr val="D3D3D3"/>
                </a:solidFill>
                <a:latin typeface="Arial"/>
                <a:ea typeface="+mn-ea"/>
                <a:cs typeface="+mn-cs"/>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65">
              <a:lnSpc>
                <a:spcPct val="100000"/>
              </a:lnSpc>
              <a:buNone/>
            </a:pPr>
            <a:fld id="{85C5E045-6C48-46C0-92AE-30A8710B0BBD}" type="slidenum">
              <a:rPr lang="en-US" sz="1000" b="0" i="0">
                <a:solidFill>
                  <a:srgbClr val="D3D3D3"/>
                </a:solidFill>
                <a:latin typeface="Arial"/>
                <a:ea typeface="+mn-ea"/>
                <a:cs typeface="+mn-cs"/>
              </a:rPr>
              <a:pPr algn="r" defTabSz="814365">
                <a:lnSpc>
                  <a:spcPct val="100000"/>
                </a:lnSpc>
                <a:buNone/>
              </a:pPr>
              <a:t>‹#›</a:t>
            </a:fld>
            <a:endParaRPr lang="en-US" sz="1000" dirty="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6" name="Picture 8" descr="Rev08_Cisco_BrandBar10_060408.png"/>
          <p:cNvPicPr>
            <a:picLocks noChangeAspect="1"/>
          </p:cNvPicPr>
          <p:nvPr/>
        </p:nvPicPr>
        <p:blipFill>
          <a:blip r:embed="rId13" cstate="print"/>
          <a:srcRect/>
          <a:stretch>
            <a:fillRect/>
          </a:stretch>
        </p:blipFill>
        <p:spPr bwMode="auto">
          <a:xfrm>
            <a:off x="0" y="0"/>
            <a:ext cx="9144000" cy="341313"/>
          </a:xfrm>
          <a:prstGeom prst="rect">
            <a:avLst/>
          </a:prstGeom>
          <a:noFill/>
          <a:ln w="9525">
            <a:noFill/>
            <a:miter lim="800000"/>
            <a:headEnd/>
            <a:tailEnd/>
          </a:ln>
        </p:spPr>
      </p:pic>
      <p:sp>
        <p:nvSpPr>
          <p:cNvPr id="9" name="Rectangle 278"/>
          <p:cNvSpPr>
            <a:spLocks noChangeArrowheads="1"/>
          </p:cNvSpPr>
          <p:nvPr userDrawn="1"/>
        </p:nvSpPr>
        <p:spPr bwMode="auto">
          <a:xfrm>
            <a:off x="3762375" y="6672263"/>
            <a:ext cx="2575166" cy="190646"/>
          </a:xfrm>
          <a:prstGeom prst="rect">
            <a:avLst/>
          </a:prstGeom>
          <a:noFill/>
          <a:ln w="9525">
            <a:noFill/>
            <a:miter lim="800000"/>
            <a:headEnd/>
            <a:tailEnd/>
          </a:ln>
        </p:spPr>
        <p:txBody>
          <a:bodyPr wrap="none" lIns="82124" tIns="41061" rIns="82124" bIns="41061" anchor="b" anchorCtr="1">
            <a:spAutoFit/>
          </a:bodyPr>
          <a:lstStyle/>
          <a:p>
            <a:pPr algn="l" defTabSz="814365">
              <a:lnSpc>
                <a:spcPct val="100000"/>
              </a:lnSpc>
              <a:buNone/>
            </a:pPr>
            <a:r>
              <a:rPr lang="es-ES" sz="700" b="0" i="0" noProof="0" smtClean="0">
                <a:solidFill>
                  <a:srgbClr val="D3D3D3"/>
                </a:solidFill>
                <a:latin typeface="Arial"/>
                <a:ea typeface="+mn-ea"/>
                <a:cs typeface="+mn-cs"/>
              </a:rPr>
              <a:t>© 2014 Cisco Systems, Inc. Todos los derechos reservados.</a:t>
            </a:r>
            <a:endParaRPr lang="es-ES" sz="700" b="0" i="0" noProof="0">
              <a:solidFill>
                <a:srgbClr val="D3D3D3"/>
              </a:solidFill>
              <a:latin typeface="Arial"/>
              <a:ea typeface="+mn-ea"/>
              <a:cs typeface="+mn-cs"/>
            </a:endParaRPr>
          </a:p>
        </p:txBody>
      </p:sp>
      <p:sp>
        <p:nvSpPr>
          <p:cNvPr id="10" name="Rectangle 279"/>
          <p:cNvSpPr>
            <a:spLocks noChangeArrowheads="1"/>
          </p:cNvSpPr>
          <p:nvPr userDrawn="1"/>
        </p:nvSpPr>
        <p:spPr bwMode="auto">
          <a:xfrm>
            <a:off x="6268026" y="6672263"/>
            <a:ext cx="1505962" cy="190646"/>
          </a:xfrm>
          <a:prstGeom prst="rect">
            <a:avLst/>
          </a:prstGeom>
          <a:noFill/>
          <a:ln w="9525">
            <a:noFill/>
            <a:miter lim="800000"/>
            <a:headEnd/>
            <a:tailEnd/>
          </a:ln>
        </p:spPr>
        <p:txBody>
          <a:bodyPr wrap="none" lIns="82124" tIns="41061" rIns="82124" bIns="41061" anchor="b">
            <a:spAutoFit/>
          </a:bodyPr>
          <a:lstStyle/>
          <a:p>
            <a:pPr algn="r" defTabSz="814365">
              <a:lnSpc>
                <a:spcPct val="100000"/>
              </a:lnSpc>
              <a:buNone/>
            </a:pPr>
            <a:r>
              <a:rPr lang="es-ES" sz="700" b="0" i="0" noProof="0" smtClean="0">
                <a:solidFill>
                  <a:srgbClr val="D3D3D3"/>
                </a:solidFill>
                <a:latin typeface="Arial"/>
                <a:ea typeface="+mn-ea"/>
                <a:cs typeface="+mn-cs"/>
              </a:rPr>
              <a:t>Información confidencial de Cisco</a:t>
            </a:r>
            <a:endParaRPr lang="es-ES" sz="700" b="0" i="0" noProof="0">
              <a:solidFill>
                <a:srgbClr val="D3D3D3"/>
              </a:solidFill>
              <a:latin typeface="Arial"/>
              <a:ea typeface="+mn-ea"/>
              <a:cs typeface="+mn-cs"/>
            </a:endParaRPr>
          </a:p>
        </p:txBody>
      </p:sp>
    </p:spTree>
  </p:cSld>
  <p:clrMap bg1="lt1" tx1="dk1" bg2="lt2" tx2="dk2" accent1="accent1" accent2="accent2" accent3="accent3" accent4="accent4" accent5="accent5" accent6="accent6" hlink="hlink" folHlink="folHlink"/>
  <p:sldLayoutIdLst>
    <p:sldLayoutId id="2147484456" r:id="rId1"/>
    <p:sldLayoutId id="2147484445" r:id="rId2"/>
    <p:sldLayoutId id="2147484446" r:id="rId3"/>
    <p:sldLayoutId id="2147484447" r:id="rId4"/>
    <p:sldLayoutId id="2147484448" r:id="rId5"/>
    <p:sldLayoutId id="2147484449" r:id="rId6"/>
    <p:sldLayoutId id="2147484450" r:id="rId7"/>
    <p:sldLayoutId id="2147484451" r:id="rId8"/>
    <p:sldLayoutId id="2147484452" r:id="rId9"/>
    <p:sldLayoutId id="2147484453" r:id="rId10"/>
    <p:sldLayoutId id="21474844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algn="l" defTabSz="814365">
              <a:spcBef>
                <a:spcPct val="0"/>
              </a:spcBef>
              <a:buNone/>
            </a:pPr>
            <a:r>
              <a:rPr lang="es-ES" sz="2800" b="0" i="0" smtClean="0">
                <a:solidFill>
                  <a:srgbClr val="FFFFFF"/>
                </a:solidFill>
                <a:latin typeface="Arial"/>
              </a:rPr>
              <a:t>Capítulo 5: Routing entre VLAN</a:t>
            </a:r>
            <a:endParaRPr lang="es-ES" sz="2800" smtClean="0">
              <a:solidFill>
                <a:schemeClr val="folHlink"/>
              </a:solidFill>
            </a:endParaRPr>
          </a:p>
        </p:txBody>
      </p:sp>
      <p:sp>
        <p:nvSpPr>
          <p:cNvPr id="5123" name="Rectangle 3"/>
          <p:cNvSpPr>
            <a:spLocks noGrp="1" noChangeArrowheads="1"/>
          </p:cNvSpPr>
          <p:nvPr>
            <p:ph type="subTitle" idx="1"/>
          </p:nvPr>
        </p:nvSpPr>
        <p:spPr>
          <a:xfrm>
            <a:off x="311150" y="4672013"/>
            <a:ext cx="6788150" cy="658812"/>
          </a:xfrm>
        </p:spPr>
        <p:txBody>
          <a:bodyPr/>
          <a:lstStyle/>
          <a:p>
            <a:pPr marL="0" indent="0">
              <a:buNone/>
            </a:pPr>
            <a:r>
              <a:rPr lang="es-ES" sz="2400" b="1" i="0" smtClean="0">
                <a:solidFill>
                  <a:srgbClr val="000000"/>
                </a:solidFill>
              </a:rPr>
              <a:t>Routing y switching</a:t>
            </a:r>
            <a:endParaRPr lang="es-ES" sz="2400" b="1" i="0">
              <a:solidFill>
                <a:srgbClr val="000000"/>
              </a:solidFill>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Configuración de routing entre VLAN antiguo</a:t>
            </a:r>
            <a:br>
              <a:rPr lang="es-ES" sz="1800" b="1" i="0" smtClean="0">
                <a:solidFill>
                  <a:srgbClr val="708CA1"/>
                </a:solidFill>
                <a:latin typeface="Arial"/>
                <a:ea typeface="ＭＳ Ｐゴシック"/>
              </a:rPr>
            </a:br>
            <a:r>
              <a:rPr lang="es-ES" sz="3200" b="1" i="0" smtClean="0">
                <a:solidFill>
                  <a:srgbClr val="708CA1"/>
                </a:solidFill>
                <a:latin typeface="Arial"/>
                <a:ea typeface="ＭＳ Ｐゴシック"/>
              </a:rPr>
              <a:t>Configuración del switch</a:t>
            </a:r>
            <a:endParaRPr lang="es-ES" smtClean="0">
              <a:ea typeface="ＭＳ Ｐゴシック" pitchFamily="34" charset="-128"/>
            </a:endParaRPr>
          </a:p>
        </p:txBody>
      </p:sp>
      <p:pic>
        <p:nvPicPr>
          <p:cNvPr id="2050"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36224" y="1619821"/>
            <a:ext cx="8671598" cy="47795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5597208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Configuración de routing entre VLAN antiguo</a:t>
            </a:r>
            <a:br>
              <a:rPr lang="es-ES" sz="1800" b="1" i="0" smtClean="0">
                <a:solidFill>
                  <a:srgbClr val="708CA1"/>
                </a:solidFill>
                <a:latin typeface="Arial"/>
                <a:ea typeface="ＭＳ Ｐゴシック"/>
              </a:rPr>
            </a:br>
            <a:r>
              <a:rPr lang="es-ES" sz="3200" b="1" i="0" smtClean="0">
                <a:solidFill>
                  <a:srgbClr val="708CA1"/>
                </a:solidFill>
                <a:latin typeface="Arial"/>
                <a:ea typeface="ＭＳ Ｐゴシック"/>
              </a:rPr>
              <a:t>Configuración de la interfaz del router</a:t>
            </a:r>
            <a:endParaRPr lang="es-ES" smtClean="0">
              <a:ea typeface="ＭＳ Ｐゴシック" pitchFamily="34" charset="-128"/>
            </a:endParaRPr>
          </a:p>
        </p:txBody>
      </p:sp>
      <p:pic>
        <p:nvPicPr>
          <p:cNvPr id="3074"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27433" y="1550910"/>
            <a:ext cx="8227877" cy="4830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0154412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Configuración de router-on-a-stick</a:t>
            </a:r>
            <a:br>
              <a:rPr lang="es-ES" sz="1800" b="1" i="0" smtClean="0">
                <a:solidFill>
                  <a:srgbClr val="708CA1"/>
                </a:solidFill>
                <a:latin typeface="Arial"/>
                <a:ea typeface="ＭＳ Ｐゴシック"/>
              </a:rPr>
            </a:br>
            <a:r>
              <a:rPr lang="es-ES" sz="3200" b="1" i="0" smtClean="0">
                <a:solidFill>
                  <a:srgbClr val="708CA1"/>
                </a:solidFill>
                <a:latin typeface="Arial"/>
                <a:ea typeface="ＭＳ Ｐゴシック"/>
              </a:rPr>
              <a:t>Preparación</a:t>
            </a:r>
            <a:endParaRPr lang="es-ES" smtClean="0">
              <a:ea typeface="ＭＳ Ｐゴシック" pitchFamily="34" charset="-128"/>
            </a:endParaRPr>
          </a:p>
        </p:txBody>
      </p:sp>
      <p:sp>
        <p:nvSpPr>
          <p:cNvPr id="2" name="Content Placeholder 1"/>
          <p:cNvSpPr>
            <a:spLocks noGrp="1"/>
          </p:cNvSpPr>
          <p:nvPr>
            <p:ph idx="1"/>
          </p:nvPr>
        </p:nvSpPr>
        <p:spPr>
          <a:xfrm>
            <a:off x="452442" y="1463006"/>
            <a:ext cx="7940675" cy="5024880"/>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Una alternativa al routing entre VLAN antiguo es utilizar enlaces troncales de VLAN y subinterfaces.</a:t>
            </a:r>
            <a:endParaRPr lang="es-ES" smtClean="0"/>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Los enlaces troncales de VLAN permiten que una única interfaz física del router enrute el tráfico de varias VLAN.</a:t>
            </a:r>
            <a:endParaRPr lang="es-ES" smtClean="0"/>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La interfaz física del router se debe conectar a un enlace troncal en el switch adyacente.</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En el router, se crean subinterfaces para cada VLAN única en la red.</a:t>
            </a:r>
            <a:endParaRPr lang="es-ES" smtClean="0"/>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A cada subinterfaz se le asigna una dirección IP específica para su subred/VLAN y también se configura para etiquetar las tramas para esa VLAN.</a:t>
            </a:r>
            <a:endParaRPr lang="es-ES" smtClean="0"/>
          </a:p>
          <a:p>
            <a:pPr marL="236555" indent="-236555" algn="l" defTabSz="814365">
              <a:lnSpc>
                <a:spcPct val="95000"/>
              </a:lnSpc>
              <a:spcBef>
                <a:spcPct val="50000"/>
              </a:spcBef>
              <a:spcAft>
                <a:spcPct val="0"/>
              </a:spcAft>
              <a:buClr>
                <a:srgbClr val="708CA1"/>
              </a:buClr>
              <a:buFont typeface="Wingdings"/>
              <a:buChar char="§"/>
            </a:pPr>
            <a:endParaRPr lang="es-ES"/>
          </a:p>
        </p:txBody>
      </p:sp>
    </p:spTree>
    <p:extLst>
      <p:ext uri="{BB962C8B-B14F-4D97-AF65-F5344CB8AC3E}">
        <p14:creationId xmlns="" xmlns:p14="http://schemas.microsoft.com/office/powerpoint/2010/main" val="33582027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srcRect b="4626"/>
          <a:stretch>
            <a:fillRect/>
          </a:stretch>
        </p:blipFill>
        <p:spPr bwMode="auto">
          <a:xfrm>
            <a:off x="1238251" y="1484982"/>
            <a:ext cx="6667499" cy="50872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Configuración de router-on-a-stick</a:t>
            </a:r>
            <a:br>
              <a:rPr lang="es-ES" sz="1800" b="1" i="0" smtClean="0">
                <a:solidFill>
                  <a:srgbClr val="708CA1"/>
                </a:solidFill>
                <a:latin typeface="Arial"/>
                <a:ea typeface="ＭＳ Ｐゴシック"/>
              </a:rPr>
            </a:br>
            <a:r>
              <a:rPr lang="es-ES" sz="3200" b="1" i="0" smtClean="0">
                <a:solidFill>
                  <a:srgbClr val="708CA1"/>
                </a:solidFill>
                <a:latin typeface="Arial"/>
                <a:ea typeface="ＭＳ Ｐゴシック"/>
              </a:rPr>
              <a:t>Configuración del switch</a:t>
            </a:r>
            <a:endParaRPr lang="es-ES" smtClean="0">
              <a:ea typeface="ＭＳ Ｐゴシック" pitchFamily="34" charset="-128"/>
            </a:endParaRPr>
          </a:p>
        </p:txBody>
      </p:sp>
    </p:spTree>
    <p:extLst>
      <p:ext uri="{BB962C8B-B14F-4D97-AF65-F5344CB8AC3E}">
        <p14:creationId xmlns="" xmlns:p14="http://schemas.microsoft.com/office/powerpoint/2010/main" val="10968365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Configuración de router-on-a-stick</a:t>
            </a:r>
            <a:br>
              <a:rPr lang="es-ES" sz="1800" b="1" i="0" smtClean="0">
                <a:solidFill>
                  <a:srgbClr val="708CA1"/>
                </a:solidFill>
                <a:latin typeface="Arial"/>
                <a:ea typeface="ＭＳ Ｐゴシック"/>
              </a:rPr>
            </a:br>
            <a:r>
              <a:rPr lang="es-ES" sz="3200" b="1" i="0" smtClean="0">
                <a:solidFill>
                  <a:srgbClr val="708CA1"/>
                </a:solidFill>
                <a:latin typeface="Arial"/>
                <a:ea typeface="ＭＳ Ｐゴシック"/>
              </a:rPr>
              <a:t>Configuración de la interfaz del router</a:t>
            </a:r>
            <a:endParaRPr lang="es-ES" smtClean="0">
              <a:ea typeface="ＭＳ Ｐゴシック" pitchFamily="34" charset="-128"/>
            </a:endParaRPr>
          </a:p>
        </p:txBody>
      </p:sp>
      <p:pic>
        <p:nvPicPr>
          <p:cNvPr id="2"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166813" y="1390185"/>
            <a:ext cx="6810375" cy="5238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0846854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Configuración de router-on-a-stick</a:t>
            </a:r>
            <a:br>
              <a:rPr lang="es-ES" sz="1800" b="1" i="0" smtClean="0">
                <a:solidFill>
                  <a:srgbClr val="708CA1"/>
                </a:solidFill>
                <a:latin typeface="Arial"/>
                <a:ea typeface="ＭＳ Ｐゴシック"/>
              </a:rPr>
            </a:br>
            <a:r>
              <a:rPr lang="es-ES" sz="3200" b="1" i="0" smtClean="0">
                <a:solidFill>
                  <a:srgbClr val="708CA1"/>
                </a:solidFill>
                <a:latin typeface="Arial"/>
                <a:ea typeface="ＭＳ Ｐゴシック"/>
              </a:rPr>
              <a:t>Verificación de subinterfaces</a:t>
            </a:r>
            <a:endParaRPr lang="es-ES" smtClean="0">
              <a:ea typeface="ＭＳ Ｐゴシック" pitchFamily="34" charset="-128"/>
            </a:endParaRPr>
          </a:p>
        </p:txBody>
      </p:sp>
      <p:pic>
        <p:nvPicPr>
          <p:cNvPr id="3" name="Picture 2"/>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967992" y="1550115"/>
            <a:ext cx="6917726" cy="9127998"/>
          </a:xfrm>
          <a:prstGeom prst="rect">
            <a:avLst/>
          </a:prstGeom>
        </p:spPr>
      </p:pic>
    </p:spTree>
    <p:extLst>
      <p:ext uri="{BB962C8B-B14F-4D97-AF65-F5344CB8AC3E}">
        <p14:creationId xmlns="" xmlns:p14="http://schemas.microsoft.com/office/powerpoint/2010/main" val="29193299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Configuración de router-on-a-stick</a:t>
            </a:r>
            <a:br>
              <a:rPr lang="es-ES" sz="1800" b="1" i="0" smtClean="0">
                <a:solidFill>
                  <a:srgbClr val="708CA1"/>
                </a:solidFill>
                <a:latin typeface="Arial"/>
                <a:ea typeface="ＭＳ Ｐゴシック"/>
              </a:rPr>
            </a:br>
            <a:r>
              <a:rPr lang="es-ES" sz="3200" b="1" i="0" smtClean="0">
                <a:solidFill>
                  <a:srgbClr val="708CA1"/>
                </a:solidFill>
                <a:latin typeface="Arial"/>
                <a:ea typeface="ＭＳ Ｐゴシック"/>
              </a:rPr>
              <a:t>Verificación de subinterfaces</a:t>
            </a:r>
            <a:endParaRPr lang="es-ES" smtClean="0">
              <a:ea typeface="ＭＳ Ｐゴシック" pitchFamily="34" charset="-128"/>
            </a:endParaRPr>
          </a:p>
        </p:txBody>
      </p:sp>
      <p:pic>
        <p:nvPicPr>
          <p:cNvPr id="3" name="Picture 2"/>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15802" y="1521123"/>
            <a:ext cx="8370449" cy="4715583"/>
          </a:xfrm>
          <a:prstGeom prst="rect">
            <a:avLst/>
          </a:prstGeom>
        </p:spPr>
      </p:pic>
    </p:spTree>
    <p:extLst>
      <p:ext uri="{BB962C8B-B14F-4D97-AF65-F5344CB8AC3E}">
        <p14:creationId xmlns="" xmlns:p14="http://schemas.microsoft.com/office/powerpoint/2010/main" val="22098942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dirty="0" smtClean="0">
                <a:solidFill>
                  <a:srgbClr val="708CA1"/>
                </a:solidFill>
                <a:latin typeface="Arial"/>
                <a:ea typeface="ＭＳ Ｐゴシック"/>
              </a:rPr>
              <a:t>Configuración de router-on-a-stick</a:t>
            </a:r>
            <a:br>
              <a:rPr lang="es-ES" sz="1800" b="1" i="0" dirty="0" smtClean="0">
                <a:solidFill>
                  <a:srgbClr val="708CA1"/>
                </a:solidFill>
                <a:latin typeface="Arial"/>
                <a:ea typeface="ＭＳ Ｐゴシック"/>
              </a:rPr>
            </a:br>
            <a:r>
              <a:rPr lang="es-ES" sz="3200" b="1" i="0" dirty="0" smtClean="0">
                <a:solidFill>
                  <a:srgbClr val="708CA1"/>
                </a:solidFill>
                <a:latin typeface="Arial"/>
                <a:ea typeface="ＭＳ Ｐゴシック"/>
              </a:rPr>
              <a:t>Verificación de subinterfaces</a:t>
            </a:r>
            <a:endParaRPr lang="es-ES" dirty="0" smtClean="0">
              <a:ea typeface="ＭＳ Ｐゴシック" pitchFamily="34" charset="-128"/>
            </a:endParaRPr>
          </a:p>
        </p:txBody>
      </p:sp>
      <p:pic>
        <p:nvPicPr>
          <p:cNvPr id="3" name="Picture 2"/>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291831" y="1430484"/>
            <a:ext cx="6618391" cy="5187141"/>
          </a:xfrm>
          <a:prstGeom prst="rect">
            <a:avLst/>
          </a:prstGeom>
        </p:spPr>
      </p:pic>
    </p:spTree>
    <p:extLst>
      <p:ext uri="{BB962C8B-B14F-4D97-AF65-F5344CB8AC3E}">
        <p14:creationId xmlns="" xmlns:p14="http://schemas.microsoft.com/office/powerpoint/2010/main" val="29595740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2442" y="1463006"/>
            <a:ext cx="7940675" cy="5024880"/>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El acceso a los dispositivos en las VLAN remotas puede probarse con el comando</a:t>
            </a:r>
            <a:r>
              <a:rPr lang="es-ES" sz="2400" b="1" i="0" dirty="0" smtClean="0">
                <a:solidFill>
                  <a:srgbClr val="000000"/>
                </a:solidFill>
                <a:latin typeface="Arial"/>
              </a:rPr>
              <a:t> ping</a:t>
            </a:r>
            <a:r>
              <a:rPr lang="es-ES" sz="2400" b="0" i="0" dirty="0" smtClean="0">
                <a:solidFill>
                  <a:srgbClr val="000000"/>
                </a:solidFill>
                <a:latin typeface="Arial"/>
              </a:rPr>
              <a:t>.</a:t>
            </a:r>
          </a:p>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El comando</a:t>
            </a:r>
            <a:r>
              <a:rPr lang="es-ES" sz="2400" b="1" i="0" dirty="0" smtClean="0">
                <a:solidFill>
                  <a:srgbClr val="000000"/>
                </a:solidFill>
                <a:latin typeface="Arial"/>
              </a:rPr>
              <a:t> ping</a:t>
            </a:r>
            <a:r>
              <a:rPr lang="es-ES" sz="2400" b="0" i="0" dirty="0" smtClean="0">
                <a:solidFill>
                  <a:srgbClr val="000000"/>
                </a:solidFill>
                <a:latin typeface="Arial"/>
              </a:rPr>
              <a:t> envía una solicitud de eco ICMP a la dirección de destino.</a:t>
            </a:r>
          </a:p>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Cuando </a:t>
            </a:r>
            <a:r>
              <a:rPr lang="es-ES" sz="2400" b="0" i="0" dirty="0" smtClean="0">
                <a:solidFill>
                  <a:srgbClr val="000000"/>
                </a:solidFill>
                <a:latin typeface="Arial"/>
              </a:rPr>
              <a:t>un host recibe una solicitud de eco ICMP, responde con una respuesta de eco ICMP.</a:t>
            </a:r>
          </a:p>
          <a:p>
            <a:pPr marL="236555" indent="-236555" algn="l" defTabSz="814365">
              <a:lnSpc>
                <a:spcPct val="95000"/>
              </a:lnSpc>
              <a:spcBef>
                <a:spcPct val="50000"/>
              </a:spcBef>
              <a:spcAft>
                <a:spcPct val="0"/>
              </a:spcAft>
              <a:buClr>
                <a:srgbClr val="708CA1"/>
              </a:buClr>
              <a:buFont typeface="Wingdings"/>
              <a:buChar char="§"/>
            </a:pPr>
            <a:r>
              <a:rPr lang="es-ES" sz="2400" b="0" i="0" dirty="0" err="1" smtClean="0">
                <a:solidFill>
                  <a:srgbClr val="000000"/>
                </a:solidFill>
                <a:latin typeface="Arial"/>
              </a:rPr>
              <a:t>Tracert</a:t>
            </a:r>
            <a:r>
              <a:rPr lang="es-ES" sz="2400" b="0" i="0" dirty="0" smtClean="0">
                <a:solidFill>
                  <a:srgbClr val="000000"/>
                </a:solidFill>
                <a:latin typeface="Arial"/>
              </a:rPr>
              <a:t> es una utilidad práctica que se utiliza para confirmar la ruta </a:t>
            </a:r>
            <a:r>
              <a:rPr lang="es-ES" sz="2400" b="0" i="0" dirty="0" err="1" smtClean="0">
                <a:solidFill>
                  <a:srgbClr val="000000"/>
                </a:solidFill>
                <a:latin typeface="Arial"/>
              </a:rPr>
              <a:t>enrutada</a:t>
            </a:r>
            <a:r>
              <a:rPr lang="es-ES" sz="2400" b="0" i="0" dirty="0" smtClean="0">
                <a:solidFill>
                  <a:srgbClr val="000000"/>
                </a:solidFill>
                <a:latin typeface="Arial"/>
              </a:rPr>
              <a:t> que se toma entre dos dispositivos.</a:t>
            </a:r>
            <a:endParaRPr lang="es-ES" dirty="0"/>
          </a:p>
        </p:txBody>
      </p:sp>
      <p:sp>
        <p:nvSpPr>
          <p:cNvPr id="4" name="Rectangle 2"/>
          <p:cNvSpPr txBox="1">
            <a:spLocks noChangeArrowheads="1"/>
          </p:cNvSpPr>
          <p:nvPr/>
        </p:nvSpPr>
        <p:spPr bwMode="auto">
          <a:xfrm>
            <a:off x="296412" y="530001"/>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a:lstStyle>
          <a:p>
            <a:pPr>
              <a:buNone/>
            </a:pPr>
            <a:r>
              <a:rPr lang="es-ES" sz="1800" dirty="0">
                <a:ea typeface="ＭＳ Ｐゴシック" pitchFamily="34" charset="-128"/>
              </a:rPr>
              <a:t>Configuración de router-on-a-stick</a:t>
            </a:r>
            <a:r>
              <a:rPr lang="es-ES" sz="1800" b="0" i="0" dirty="0" smtClean="0">
                <a:solidFill>
                  <a:schemeClr val="tx1"/>
                </a:solidFill>
                <a:latin typeface="Arial"/>
                <a:ea typeface="ＭＳ Ｐゴシック"/>
                <a:cs typeface="+mn-cs"/>
              </a:rPr>
              <a:t/>
            </a:r>
            <a:br>
              <a:rPr lang="es-ES" sz="1800" b="0" i="0" dirty="0" smtClean="0">
                <a:solidFill>
                  <a:schemeClr val="tx1"/>
                </a:solidFill>
                <a:latin typeface="Arial"/>
                <a:ea typeface="ＭＳ Ｐゴシック"/>
                <a:cs typeface="+mn-cs"/>
              </a:rPr>
            </a:br>
            <a:r>
              <a:rPr lang="es-ES" dirty="0">
                <a:ea typeface="ＭＳ Ｐゴシック" pitchFamily="34" charset="-128"/>
              </a:rPr>
              <a:t>Verificación de routing</a:t>
            </a:r>
          </a:p>
        </p:txBody>
      </p:sp>
    </p:spTree>
    <p:extLst>
      <p:ext uri="{BB962C8B-B14F-4D97-AF65-F5344CB8AC3E}">
        <p14:creationId xmlns="" xmlns:p14="http://schemas.microsoft.com/office/powerpoint/2010/main" val="25926813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2442" y="1463006"/>
            <a:ext cx="7940675" cy="5024880"/>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Al utilizar el modelo de routing antiguo, asegúrese de que los puertos del switch que se conectan a las interfaces del router estén configurados en las VLAN correctas.</a:t>
            </a:r>
            <a:endParaRPr lang="es-ES" sz="2200" dirty="0" smtClean="0"/>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Utilice el comando </a:t>
            </a:r>
            <a:r>
              <a:rPr lang="es-ES" sz="2200" b="1" i="0" dirty="0" smtClean="0">
                <a:solidFill>
                  <a:srgbClr val="000000"/>
                </a:solidFill>
                <a:latin typeface="Arial"/>
              </a:rPr>
              <a:t>switchport access</a:t>
            </a:r>
            <a:r>
              <a:rPr lang="es-ES" sz="2200" b="0" i="0" dirty="0" smtClean="0">
                <a:solidFill>
                  <a:srgbClr val="000000"/>
                </a:solidFill>
                <a:latin typeface="Arial"/>
              </a:rPr>
              <a:t> </a:t>
            </a:r>
            <a:r>
              <a:rPr lang="es-ES" sz="2200" b="1" i="0" dirty="0" smtClean="0">
                <a:solidFill>
                  <a:srgbClr val="000000"/>
                </a:solidFill>
                <a:latin typeface="Arial"/>
              </a:rPr>
              <a:t>vlan 10 </a:t>
            </a:r>
            <a:r>
              <a:rPr lang="es-ES" sz="2200" b="0" i="0" dirty="0" smtClean="0">
                <a:solidFill>
                  <a:srgbClr val="000000"/>
                </a:solidFill>
                <a:latin typeface="Arial"/>
              </a:rPr>
              <a:t>para corregir las asignaciones de puertos de VLAN incorrectas.</a:t>
            </a:r>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También asegúrese de que el router esté conectado al puerto de switch correcto.</a:t>
            </a:r>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Cuando utilice el método router-on-a-stick, asegúrese de que el puerto de switch que se conecta al router esté configurado como enlace troncal.</a:t>
            </a:r>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Se puede utilizar el comando </a:t>
            </a:r>
            <a:r>
              <a:rPr lang="es-ES" sz="2200" b="1" i="0" dirty="0" smtClean="0">
                <a:solidFill>
                  <a:srgbClr val="000000"/>
                </a:solidFill>
                <a:latin typeface="Arial"/>
              </a:rPr>
              <a:t>switchport mode trunk </a:t>
            </a:r>
            <a:r>
              <a:rPr lang="es-ES" sz="2200" b="0" i="0" dirty="0" smtClean="0">
                <a:solidFill>
                  <a:srgbClr val="000000"/>
                </a:solidFill>
                <a:latin typeface="Arial"/>
              </a:rPr>
              <a:t>para solucionar este problema.</a:t>
            </a:r>
          </a:p>
          <a:p>
            <a:pPr marL="236555" indent="-236555" algn="l" defTabSz="814365">
              <a:lnSpc>
                <a:spcPct val="95000"/>
              </a:lnSpc>
              <a:spcBef>
                <a:spcPct val="50000"/>
              </a:spcBef>
              <a:spcAft>
                <a:spcPct val="0"/>
              </a:spcAft>
              <a:buClr>
                <a:srgbClr val="708CA1"/>
              </a:buClr>
              <a:buFont typeface="Wingdings"/>
              <a:buChar char="§"/>
            </a:pPr>
            <a:endParaRPr lang="es-ES" sz="2200" dirty="0"/>
          </a:p>
        </p:txBody>
      </p:sp>
      <p:sp>
        <p:nvSpPr>
          <p:cNvPr id="4" name="Rectangle 2"/>
          <p:cNvSpPr txBox="1">
            <a:spLocks noChangeArrowheads="1"/>
          </p:cNvSpPr>
          <p:nvPr/>
        </p:nvSpPr>
        <p:spPr bwMode="auto">
          <a:xfrm>
            <a:off x="296412" y="530001"/>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a:lstStyle>
          <a:p>
            <a:pPr>
              <a:buNone/>
            </a:pPr>
            <a:r>
              <a:rPr lang="es-ES" sz="1800" dirty="0">
                <a:ea typeface="ＭＳ Ｐゴシック" pitchFamily="34" charset="-128"/>
              </a:rPr>
              <a:t>Problemas de configuración entre VLAN</a:t>
            </a:r>
            <a:br>
              <a:rPr lang="es-ES" sz="1800" dirty="0">
                <a:ea typeface="ＭＳ Ｐゴシック" pitchFamily="34" charset="-128"/>
              </a:rPr>
            </a:br>
            <a:r>
              <a:rPr lang="es-ES" dirty="0">
                <a:ea typeface="ＭＳ Ｐゴシック" pitchFamily="34" charset="-128"/>
              </a:rPr>
              <a:t>Problemas en los puertos de switch</a:t>
            </a:r>
          </a:p>
        </p:txBody>
      </p:sp>
    </p:spTree>
    <p:extLst>
      <p:ext uri="{BB962C8B-B14F-4D97-AF65-F5344CB8AC3E}">
        <p14:creationId xmlns="" xmlns:p14="http://schemas.microsoft.com/office/powerpoint/2010/main" val="4230980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74638" y="493713"/>
            <a:ext cx="8145462" cy="838200"/>
          </a:xfrm>
        </p:spPr>
        <p:txBody>
          <a:bodyPr/>
          <a:lstStyle/>
          <a:p>
            <a:pPr algn="l" defTabSz="814365">
              <a:spcBef>
                <a:spcPct val="0"/>
              </a:spcBef>
              <a:spcAft>
                <a:spcPct val="0"/>
              </a:spcAft>
              <a:buNone/>
            </a:pPr>
            <a:r>
              <a:rPr lang="es-ES" sz="3200" b="1" i="0" smtClean="0">
                <a:solidFill>
                  <a:srgbClr val="708CA1"/>
                </a:solidFill>
                <a:latin typeface="Arial"/>
                <a:ea typeface="ＭＳ Ｐゴシック"/>
              </a:rPr>
              <a:t>Capítulo 5</a:t>
            </a:r>
            <a:endParaRPr lang="es-ES" smtClean="0">
              <a:ea typeface="ＭＳ Ｐゴシック" pitchFamily="34" charset="-128"/>
            </a:endParaRPr>
          </a:p>
        </p:txBody>
      </p:sp>
      <p:sp>
        <p:nvSpPr>
          <p:cNvPr id="6147" name="Rectangle 3"/>
          <p:cNvSpPr>
            <a:spLocks noGrp="1" noChangeArrowheads="1"/>
          </p:cNvSpPr>
          <p:nvPr>
            <p:ph idx="1"/>
          </p:nvPr>
        </p:nvSpPr>
        <p:spPr>
          <a:xfrm>
            <a:off x="747713" y="1601788"/>
            <a:ext cx="8131175" cy="4437062"/>
          </a:xfrm>
        </p:spPr>
        <p:txBody>
          <a:bodyPr/>
          <a:lstStyle/>
          <a:p>
            <a:pPr marL="0" indent="0" algn="l" defTabSz="814365">
              <a:spcBef>
                <a:spcPct val="50000"/>
              </a:spcBef>
              <a:spcAft>
                <a:spcPct val="0"/>
              </a:spcAft>
              <a:buNone/>
            </a:pPr>
            <a:r>
              <a:rPr lang="es-ES" sz="2400" b="0" i="0" smtClean="0">
                <a:solidFill>
                  <a:srgbClr val="000000"/>
                </a:solidFill>
                <a:latin typeface="Arial"/>
                <a:cs typeface="Arial"/>
              </a:rPr>
              <a:t>5.1 Configuración del routing entre VLAN</a:t>
            </a:r>
            <a:endParaRPr lang="es-ES" smtClean="0">
              <a:cs typeface="Arial" charset="0"/>
            </a:endParaRPr>
          </a:p>
          <a:p>
            <a:pPr marL="0" indent="0" algn="l" defTabSz="814365">
              <a:spcBef>
                <a:spcPct val="50000"/>
              </a:spcBef>
              <a:spcAft>
                <a:spcPct val="0"/>
              </a:spcAft>
              <a:buNone/>
            </a:pPr>
            <a:r>
              <a:rPr lang="es-ES" sz="2400" b="0" i="0" smtClean="0">
                <a:solidFill>
                  <a:srgbClr val="000000"/>
                </a:solidFill>
                <a:latin typeface="Arial"/>
                <a:cs typeface="Arial"/>
              </a:rPr>
              <a:t>5.2 Resolución de problemas de routing entre VLAN</a:t>
            </a:r>
            <a:endParaRPr lang="es-ES" smtClean="0">
              <a:cs typeface="Arial" charset="0"/>
            </a:endParaRPr>
          </a:p>
          <a:p>
            <a:pPr marL="0" indent="0" algn="l" defTabSz="814365">
              <a:spcBef>
                <a:spcPct val="50000"/>
              </a:spcBef>
              <a:spcAft>
                <a:spcPct val="0"/>
              </a:spcAft>
              <a:buNone/>
            </a:pPr>
            <a:r>
              <a:rPr lang="es-ES" sz="2400" b="0" i="0" smtClean="0">
                <a:solidFill>
                  <a:srgbClr val="000000"/>
                </a:solidFill>
                <a:latin typeface="Arial"/>
                <a:cs typeface="Arial"/>
              </a:rPr>
              <a:t>5.3 Switching de capa 3</a:t>
            </a:r>
          </a:p>
          <a:p>
            <a:pPr marL="0" indent="0" algn="l" defTabSz="814365">
              <a:spcBef>
                <a:spcPct val="50000"/>
              </a:spcBef>
              <a:spcAft>
                <a:spcPct val="0"/>
              </a:spcAft>
              <a:buNone/>
            </a:pPr>
            <a:r>
              <a:rPr lang="es-ES" sz="2400" b="0" i="0" smtClean="0">
                <a:solidFill>
                  <a:srgbClr val="000000"/>
                </a:solidFill>
                <a:latin typeface="Arial"/>
                <a:cs typeface="Arial"/>
              </a:rPr>
              <a:t>5.4 Resumen</a:t>
            </a:r>
            <a:endParaRPr lang="es-ES" smtClean="0">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96412" y="530001"/>
            <a:ext cx="8745988"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a:lstStyle>
          <a:p>
            <a:pPr>
              <a:buNone/>
            </a:pPr>
            <a:r>
              <a:rPr lang="es-ES" sz="1800" dirty="0">
                <a:ea typeface="ＭＳ Ｐゴシック" pitchFamily="34" charset="-128"/>
              </a:rPr>
              <a:t>Problemas de configuración entre VLAN</a:t>
            </a:r>
            <a:br>
              <a:rPr lang="es-ES" sz="1800" dirty="0">
                <a:ea typeface="ＭＳ Ｐゴシック" pitchFamily="34" charset="-128"/>
              </a:rPr>
            </a:br>
            <a:r>
              <a:rPr lang="es-ES" dirty="0">
                <a:ea typeface="ＭＳ Ｐゴシック" pitchFamily="34" charset="-128"/>
              </a:rPr>
              <a:t>Verificación de la configuración del switch</a:t>
            </a:r>
          </a:p>
        </p:txBody>
      </p:sp>
      <p:pic>
        <p:nvPicPr>
          <p:cNvPr id="9218"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18607" y="2058188"/>
            <a:ext cx="8506787" cy="40188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7400921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2442" y="1463006"/>
            <a:ext cx="7940675" cy="5024880"/>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Con configuraciones de router-on-a-stick, un problema común es asignar una ID de VLAN incorrecta a la subinterfaz.</a:t>
            </a:r>
            <a:endParaRPr lang="es-ES" dirty="0" smtClean="0"/>
          </a:p>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El comando </a:t>
            </a:r>
            <a:r>
              <a:rPr lang="es-ES" sz="2400" b="1" i="0" dirty="0" smtClean="0">
                <a:solidFill>
                  <a:srgbClr val="000000"/>
                </a:solidFill>
                <a:latin typeface="Arial"/>
              </a:rPr>
              <a:t>show interface </a:t>
            </a:r>
            <a:r>
              <a:rPr lang="es-ES" sz="2400" b="0" i="0" dirty="0" smtClean="0">
                <a:solidFill>
                  <a:srgbClr val="000000"/>
                </a:solidFill>
                <a:latin typeface="Arial"/>
              </a:rPr>
              <a:t>puede ayudar a detectar el problema.</a:t>
            </a:r>
          </a:p>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Si este es el caso, utilice el comando de interfaz </a:t>
            </a:r>
            <a:r>
              <a:rPr lang="es-ES" sz="2400" b="1" i="0" dirty="0" smtClean="0">
                <a:solidFill>
                  <a:srgbClr val="000000"/>
                </a:solidFill>
                <a:latin typeface="Arial"/>
              </a:rPr>
              <a:t>encapsulation dot1q &lt;vlan id&gt; </a:t>
            </a:r>
            <a:r>
              <a:rPr lang="es-ES" sz="2400" b="0" i="0" dirty="0" smtClean="0">
                <a:solidFill>
                  <a:srgbClr val="000000"/>
                </a:solidFill>
                <a:latin typeface="Arial"/>
              </a:rPr>
              <a:t>para solucionar el problema.</a:t>
            </a:r>
            <a:endParaRPr lang="es-ES" b="1" dirty="0"/>
          </a:p>
        </p:txBody>
      </p:sp>
      <p:sp>
        <p:nvSpPr>
          <p:cNvPr id="4" name="Rectangle 2"/>
          <p:cNvSpPr txBox="1">
            <a:spLocks noChangeArrowheads="1"/>
          </p:cNvSpPr>
          <p:nvPr/>
        </p:nvSpPr>
        <p:spPr bwMode="auto">
          <a:xfrm>
            <a:off x="296411" y="530001"/>
            <a:ext cx="8571817"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a:lstStyle>
          <a:p>
            <a:pPr>
              <a:buNone/>
            </a:pPr>
            <a:r>
              <a:rPr lang="es-ES" sz="1800" dirty="0">
                <a:ea typeface="ＭＳ Ｐゴシック" pitchFamily="34" charset="-128"/>
              </a:rPr>
              <a:t>Problemas de configuración entre VLAN</a:t>
            </a:r>
            <a:br>
              <a:rPr lang="es-ES" sz="1800" dirty="0">
                <a:ea typeface="ＭＳ Ｐゴシック" pitchFamily="34" charset="-128"/>
              </a:rPr>
            </a:br>
            <a:r>
              <a:rPr lang="es-ES" dirty="0">
                <a:ea typeface="ＭＳ Ｐゴシック" pitchFamily="34" charset="-128"/>
              </a:rPr>
              <a:t>Verificación de la configuración del router</a:t>
            </a:r>
          </a:p>
        </p:txBody>
      </p:sp>
    </p:spTree>
    <p:extLst>
      <p:ext uri="{BB962C8B-B14F-4D97-AF65-F5344CB8AC3E}">
        <p14:creationId xmlns="" xmlns:p14="http://schemas.microsoft.com/office/powerpoint/2010/main" val="27048871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96411" y="370347"/>
            <a:ext cx="8673417"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a:lstStyle>
          <a:p>
            <a:pPr>
              <a:buNone/>
            </a:pPr>
            <a:r>
              <a:rPr lang="es-ES" sz="1800" dirty="0">
                <a:ea typeface="ＭＳ Ｐゴシック" pitchFamily="34" charset="-128"/>
              </a:rPr>
              <a:t>Problemas de configuración entre VLAN</a:t>
            </a:r>
            <a:br>
              <a:rPr lang="es-ES" sz="1800" dirty="0">
                <a:ea typeface="ＭＳ Ｐゴシック" pitchFamily="34" charset="-128"/>
              </a:rPr>
            </a:br>
            <a:r>
              <a:rPr lang="es-ES" dirty="0">
                <a:ea typeface="ＭＳ Ｐゴシック" pitchFamily="34" charset="-128"/>
              </a:rPr>
              <a:t>Verificación de la configuración del router</a:t>
            </a:r>
          </a:p>
        </p:txBody>
      </p:sp>
      <p:pic>
        <p:nvPicPr>
          <p:cNvPr id="10242"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077754" y="1329295"/>
            <a:ext cx="6988493" cy="51863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867236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2442" y="1463006"/>
            <a:ext cx="7940675" cy="5024880"/>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Al utilizar routing entre VLAN antiguo, asegúrese de que el router tenga la dirección IP y la máscara correctas en las interfaces que se conectan al switch.</a:t>
            </a:r>
          </a:p>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Asegúrese también de que los dispositivos de red estén configurados con la dirección IP y la máscara correctas.</a:t>
            </a:r>
          </a:p>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En el router, se puede utilizar el comando </a:t>
            </a:r>
            <a:r>
              <a:rPr lang="es-ES" sz="2400" b="1" i="0" dirty="0" smtClean="0">
                <a:solidFill>
                  <a:srgbClr val="000000"/>
                </a:solidFill>
                <a:latin typeface="Arial"/>
              </a:rPr>
              <a:t>ip address</a:t>
            </a:r>
            <a:r>
              <a:rPr lang="es-ES" sz="2400" b="0" i="0" dirty="0" smtClean="0">
                <a:solidFill>
                  <a:srgbClr val="000000"/>
                </a:solidFill>
                <a:latin typeface="Arial"/>
              </a:rPr>
              <a:t> para corregir cualquier asignación IP incorrecta.</a:t>
            </a:r>
            <a:endParaRPr lang="es-ES" dirty="0" smtClean="0"/>
          </a:p>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En las computadoras, consulte el documento del sistema operativo instalado para modificar correctamente la información de IP.</a:t>
            </a:r>
            <a:endParaRPr lang="es-ES" dirty="0"/>
          </a:p>
        </p:txBody>
      </p:sp>
      <p:sp>
        <p:nvSpPr>
          <p:cNvPr id="4" name="Rectangle 2"/>
          <p:cNvSpPr txBox="1">
            <a:spLocks noChangeArrowheads="1"/>
          </p:cNvSpPr>
          <p:nvPr/>
        </p:nvSpPr>
        <p:spPr bwMode="auto">
          <a:xfrm>
            <a:off x="296411" y="588057"/>
            <a:ext cx="8745989"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a:lstStyle>
          <a:p>
            <a:pPr>
              <a:buNone/>
            </a:pPr>
            <a:r>
              <a:rPr lang="es-ES" sz="1400" dirty="0">
                <a:ea typeface="ＭＳ Ｐゴシック" pitchFamily="34" charset="-128"/>
              </a:rPr>
              <a:t>Problemas de direccionamiento IP</a:t>
            </a:r>
            <a:r>
              <a:rPr lang="es-ES" sz="1800" dirty="0">
                <a:ea typeface="ＭＳ Ｐゴシック" pitchFamily="34" charset="-128"/>
              </a:rPr>
              <a:t/>
            </a:r>
            <a:br>
              <a:rPr lang="es-ES" sz="1800" dirty="0">
                <a:ea typeface="ＭＳ Ｐゴシック" pitchFamily="34" charset="-128"/>
              </a:rPr>
            </a:br>
            <a:r>
              <a:rPr lang="es-ES" sz="2800" dirty="0" smtClean="0">
                <a:ea typeface="ＭＳ Ｐゴシック" pitchFamily="34" charset="-128"/>
              </a:rPr>
              <a:t>Errores relacionados con direcciones IP y máscaras de subred</a:t>
            </a:r>
            <a:endParaRPr lang="es-ES" sz="2800" dirty="0">
              <a:ea typeface="ＭＳ Ｐゴシック" pitchFamily="34" charset="-128"/>
            </a:endParaRPr>
          </a:p>
        </p:txBody>
      </p:sp>
    </p:spTree>
    <p:extLst>
      <p:ext uri="{BB962C8B-B14F-4D97-AF65-F5344CB8AC3E}">
        <p14:creationId xmlns="" xmlns:p14="http://schemas.microsoft.com/office/powerpoint/2010/main" val="25383324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2442" y="1463006"/>
            <a:ext cx="7940675" cy="5024880"/>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Para verificar si se configuró la dirección IP correcta en el router, utilice el comando </a:t>
            </a:r>
            <a:r>
              <a:rPr lang="es-ES" sz="2400" b="1" i="0" dirty="0" smtClean="0">
                <a:solidFill>
                  <a:srgbClr val="000000"/>
                </a:solidFill>
                <a:latin typeface="Arial"/>
              </a:rPr>
              <a:t>show ip interface</a:t>
            </a:r>
            <a:r>
              <a:rPr lang="es-ES" sz="2400" b="0" i="0" dirty="0" smtClean="0">
                <a:solidFill>
                  <a:srgbClr val="000000"/>
                </a:solidFill>
                <a:latin typeface="Arial"/>
              </a:rPr>
              <a:t>.</a:t>
            </a:r>
          </a:p>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Para resolver problemas relacionados con el router, también puede ser útil el comando</a:t>
            </a:r>
            <a:r>
              <a:rPr lang="es-ES" sz="2400" b="1" i="0" dirty="0" smtClean="0">
                <a:solidFill>
                  <a:srgbClr val="000000"/>
                </a:solidFill>
                <a:latin typeface="Arial"/>
              </a:rPr>
              <a:t> show running-config</a:t>
            </a:r>
            <a:r>
              <a:rPr lang="es-ES" sz="2400" b="0" i="0" dirty="0" smtClean="0">
                <a:solidFill>
                  <a:srgbClr val="000000"/>
                </a:solidFill>
                <a:latin typeface="Arial"/>
              </a:rPr>
              <a:t>.</a:t>
            </a:r>
          </a:p>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Si bien la configuración de las ID de subinterfaz de manera que coincidan con el número de VLAN facilita la administración de la configuración entre VLAN, no es un requisito. Al trabajar en la resolución de problemas de direccionamiento, asegúrese de que la subinterfaz esté configurada con la dirección correcta para esa VLAN.</a:t>
            </a:r>
            <a:endParaRPr lang="es-ES" dirty="0"/>
          </a:p>
        </p:txBody>
      </p:sp>
      <p:sp>
        <p:nvSpPr>
          <p:cNvPr id="4" name="Rectangle 2"/>
          <p:cNvSpPr txBox="1">
            <a:spLocks noChangeArrowheads="1"/>
          </p:cNvSpPr>
          <p:nvPr/>
        </p:nvSpPr>
        <p:spPr bwMode="auto">
          <a:xfrm>
            <a:off x="296412" y="530001"/>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a:lstStyle>
          <a:p>
            <a:pPr>
              <a:buNone/>
            </a:pPr>
            <a:r>
              <a:rPr lang="es-ES" sz="1800" dirty="0">
                <a:ea typeface="ＭＳ Ｐゴシック" pitchFamily="34" charset="-128"/>
              </a:rPr>
              <a:t>Problemas de direccionamiento IP</a:t>
            </a:r>
            <a:br>
              <a:rPr lang="es-ES" sz="1800" dirty="0">
                <a:ea typeface="ＭＳ Ｐゴシック" pitchFamily="34" charset="-128"/>
              </a:rPr>
            </a:br>
            <a:r>
              <a:rPr lang="es-ES" sz="2100" dirty="0" smtClean="0">
                <a:ea typeface="ＭＳ Ｐゴシック" pitchFamily="34" charset="-128"/>
              </a:rPr>
              <a:t>Verificación </a:t>
            </a:r>
            <a:r>
              <a:rPr lang="es-ES" sz="2100" dirty="0">
                <a:ea typeface="ＭＳ Ｐゴシック" pitchFamily="34" charset="-128"/>
              </a:rPr>
              <a:t>de problemas de configuración de direcciones IP y máscaras de subred</a:t>
            </a:r>
          </a:p>
        </p:txBody>
      </p:sp>
    </p:spTree>
    <p:extLst>
      <p:ext uri="{BB962C8B-B14F-4D97-AF65-F5344CB8AC3E}">
        <p14:creationId xmlns="" xmlns:p14="http://schemas.microsoft.com/office/powerpoint/2010/main" val="22711197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2442" y="1463006"/>
            <a:ext cx="7940675" cy="5024880"/>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Los switches de capa 3 suelen tener un rendimiento de switching de paquetes en el orden de los millones de paquetes por segundo (pps).</a:t>
            </a:r>
          </a:p>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Todos los switches Catalyst admiten dos tipos de interfaz de capa 3:</a:t>
            </a:r>
          </a:p>
          <a:p>
            <a:pPr marL="800100" lvl="1" indent="-342900" algn="l" defTabSz="814365">
              <a:spcBef>
                <a:spcPct val="35000"/>
              </a:spcBef>
              <a:spcAft>
                <a:spcPct val="0"/>
              </a:spcAft>
              <a:buClr>
                <a:srgbClr val="708CA1"/>
              </a:buClr>
              <a:buFont typeface="Arial"/>
              <a:buChar char="•"/>
            </a:pPr>
            <a:r>
              <a:rPr lang="es-ES" sz="2000" b="0" i="0" dirty="0" smtClean="0">
                <a:solidFill>
                  <a:srgbClr val="000000"/>
                </a:solidFill>
                <a:latin typeface="Arial"/>
                <a:ea typeface="+mn-ea"/>
                <a:cs typeface="+mn-cs"/>
              </a:rPr>
              <a:t>Puerto enrutado</a:t>
            </a:r>
          </a:p>
          <a:p>
            <a:pPr marL="800100" lvl="1" indent="-342900" algn="l" defTabSz="814365">
              <a:spcBef>
                <a:spcPct val="35000"/>
              </a:spcBef>
              <a:spcAft>
                <a:spcPct val="0"/>
              </a:spcAft>
              <a:buClr>
                <a:srgbClr val="708CA1"/>
              </a:buClr>
              <a:buFont typeface="Arial"/>
              <a:buChar char="•"/>
            </a:pPr>
            <a:r>
              <a:rPr lang="es-ES" sz="2000" b="0" i="0" dirty="0" smtClean="0">
                <a:solidFill>
                  <a:srgbClr val="000000"/>
                </a:solidFill>
                <a:latin typeface="Arial"/>
                <a:ea typeface="+mn-ea"/>
                <a:cs typeface="+mn-cs"/>
              </a:rPr>
              <a:t>SVI</a:t>
            </a:r>
            <a:endParaRPr lang="es-ES" dirty="0" smtClean="0"/>
          </a:p>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Los switches de alto rendimiento, como el Catalyst 6500 y el Catalyst 4500, pueden realizar la mayoría de las funciones del router.</a:t>
            </a:r>
          </a:p>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No obstante, varios modelos de switches Catalyst requieren un software mejorado para admitir características específicas de protocolos de routing.</a:t>
            </a:r>
            <a:endParaRPr lang="es-ES" dirty="0" smtClean="0"/>
          </a:p>
          <a:p>
            <a:pPr marL="236555" indent="-236555" algn="l" defTabSz="814365">
              <a:lnSpc>
                <a:spcPct val="95000"/>
              </a:lnSpc>
              <a:spcBef>
                <a:spcPct val="50000"/>
              </a:spcBef>
              <a:spcAft>
                <a:spcPct val="0"/>
              </a:spcAft>
              <a:buClr>
                <a:srgbClr val="708CA1"/>
              </a:buClr>
              <a:buFont typeface="Wingdings"/>
              <a:buChar char="§"/>
            </a:pPr>
            <a:endParaRPr lang="es-ES" dirty="0" smtClean="0"/>
          </a:p>
        </p:txBody>
      </p:sp>
      <p:sp>
        <p:nvSpPr>
          <p:cNvPr id="4" name="Rectangle 2"/>
          <p:cNvSpPr txBox="1">
            <a:spLocks noChangeArrowheads="1"/>
          </p:cNvSpPr>
          <p:nvPr/>
        </p:nvSpPr>
        <p:spPr bwMode="auto">
          <a:xfrm>
            <a:off x="296412" y="530001"/>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a:lstStyle>
          <a:p>
            <a:pPr>
              <a:buNone/>
            </a:pPr>
            <a:r>
              <a:rPr lang="es-ES" sz="1800" dirty="0">
                <a:ea typeface="ＭＳ Ｐゴシック" pitchFamily="34" charset="-128"/>
              </a:rPr>
              <a:t>Funcionamiento y configuración del switching de capa 3</a:t>
            </a:r>
            <a:br>
              <a:rPr lang="es-ES" sz="1800" dirty="0">
                <a:ea typeface="ＭＳ Ｐゴシック" pitchFamily="34" charset="-128"/>
              </a:rPr>
            </a:br>
            <a:r>
              <a:rPr lang="es-ES" dirty="0">
                <a:ea typeface="ＭＳ Ｐゴシック" pitchFamily="34" charset="-128"/>
              </a:rPr>
              <a:t>Introducción al switching de capa 3</a:t>
            </a:r>
          </a:p>
        </p:txBody>
      </p:sp>
    </p:spTree>
    <p:extLst>
      <p:ext uri="{BB962C8B-B14F-4D97-AF65-F5344CB8AC3E}">
        <p14:creationId xmlns="" xmlns:p14="http://schemas.microsoft.com/office/powerpoint/2010/main" val="19987474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2442" y="1463006"/>
            <a:ext cx="7940675" cy="5024880"/>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100" b="0" i="0" dirty="0" smtClean="0">
                <a:solidFill>
                  <a:srgbClr val="000000"/>
                </a:solidFill>
                <a:latin typeface="Arial"/>
              </a:rPr>
              <a:t>Hoy en día, el routing es más rápido y económico, y se puede llevar a cabo a la velocidad del hardware.</a:t>
            </a:r>
          </a:p>
          <a:p>
            <a:pPr marL="236555" indent="-236555" algn="l" defTabSz="814365">
              <a:lnSpc>
                <a:spcPct val="95000"/>
              </a:lnSpc>
              <a:spcBef>
                <a:spcPct val="50000"/>
              </a:spcBef>
              <a:spcAft>
                <a:spcPct val="0"/>
              </a:spcAft>
              <a:buClr>
                <a:srgbClr val="708CA1"/>
              </a:buClr>
              <a:buFont typeface="Wingdings"/>
              <a:buChar char="§"/>
            </a:pPr>
            <a:r>
              <a:rPr lang="es-ES" sz="2100" b="0" i="0" dirty="0" smtClean="0">
                <a:solidFill>
                  <a:srgbClr val="000000"/>
                </a:solidFill>
                <a:latin typeface="Arial"/>
              </a:rPr>
              <a:t>Se puede transferir a dispositivos clave y de distribución con poco impacto o ausencia de este en el rendimiento de la red.</a:t>
            </a:r>
          </a:p>
          <a:p>
            <a:pPr marL="236555" indent="-236555" algn="l" defTabSz="814365">
              <a:lnSpc>
                <a:spcPct val="95000"/>
              </a:lnSpc>
              <a:spcBef>
                <a:spcPct val="50000"/>
              </a:spcBef>
              <a:spcAft>
                <a:spcPct val="0"/>
              </a:spcAft>
              <a:buClr>
                <a:srgbClr val="708CA1"/>
              </a:buClr>
              <a:buFont typeface="Wingdings"/>
              <a:buChar char="§"/>
            </a:pPr>
            <a:r>
              <a:rPr lang="es-ES" sz="2100" b="0" i="0" dirty="0" smtClean="0">
                <a:solidFill>
                  <a:srgbClr val="000000"/>
                </a:solidFill>
                <a:latin typeface="Arial"/>
              </a:rPr>
              <a:t>Muchos usuarios están en VLAN separadas, y cada VLAN suele ser una subred distinta.</a:t>
            </a:r>
          </a:p>
          <a:p>
            <a:pPr marL="236555" indent="-236555" algn="l" defTabSz="814365">
              <a:lnSpc>
                <a:spcPct val="95000"/>
              </a:lnSpc>
              <a:spcBef>
                <a:spcPct val="50000"/>
              </a:spcBef>
              <a:spcAft>
                <a:spcPct val="0"/>
              </a:spcAft>
              <a:buClr>
                <a:srgbClr val="708CA1"/>
              </a:buClr>
              <a:buFont typeface="Wingdings"/>
              <a:buChar char="§"/>
            </a:pPr>
            <a:r>
              <a:rPr lang="es-ES" sz="2100" b="0" i="0" dirty="0" smtClean="0">
                <a:solidFill>
                  <a:srgbClr val="000000"/>
                </a:solidFill>
                <a:latin typeface="Arial"/>
              </a:rPr>
              <a:t>Esto significa que cada switch de distribución debe tener direcciones IP que coincidan con la VLAN de cada switch de acceso.</a:t>
            </a:r>
            <a:endParaRPr lang="es-ES" sz="2100" dirty="0" smtClean="0"/>
          </a:p>
          <a:p>
            <a:pPr marL="236555" indent="-236555" algn="l" defTabSz="814365">
              <a:lnSpc>
                <a:spcPct val="95000"/>
              </a:lnSpc>
              <a:spcBef>
                <a:spcPct val="50000"/>
              </a:spcBef>
              <a:spcAft>
                <a:spcPct val="0"/>
              </a:spcAft>
              <a:buClr>
                <a:srgbClr val="708CA1"/>
              </a:buClr>
              <a:buFont typeface="Wingdings"/>
              <a:buChar char="§"/>
            </a:pPr>
            <a:r>
              <a:rPr lang="es-ES" sz="2100" b="0" i="0" dirty="0" smtClean="0">
                <a:solidFill>
                  <a:srgbClr val="000000"/>
                </a:solidFill>
                <a:latin typeface="Arial"/>
              </a:rPr>
              <a:t>Los puertos de capa 3 (enrutados) se suelen implementar entre la capa de distribución y la capa de núcleo.</a:t>
            </a:r>
          </a:p>
          <a:p>
            <a:pPr marL="236555" indent="-236555" algn="l" defTabSz="814365">
              <a:lnSpc>
                <a:spcPct val="95000"/>
              </a:lnSpc>
              <a:spcBef>
                <a:spcPct val="50000"/>
              </a:spcBef>
              <a:spcAft>
                <a:spcPct val="0"/>
              </a:spcAft>
              <a:buClr>
                <a:srgbClr val="708CA1"/>
              </a:buClr>
              <a:buFont typeface="Wingdings"/>
              <a:buChar char="§"/>
            </a:pPr>
            <a:r>
              <a:rPr lang="es-ES" sz="2100" b="0" i="0" dirty="0" smtClean="0">
                <a:solidFill>
                  <a:srgbClr val="000000"/>
                </a:solidFill>
                <a:latin typeface="Arial"/>
              </a:rPr>
              <a:t>Este modelo depende menos del árbol de expansión, ya que no hay bucles en la porción de capa 2 de la topología.</a:t>
            </a:r>
            <a:endParaRPr lang="es-ES" sz="2100" b="0" i="0" dirty="0">
              <a:solidFill>
                <a:srgbClr val="000000"/>
              </a:solidFill>
              <a:latin typeface="Arial"/>
            </a:endParaRPr>
          </a:p>
        </p:txBody>
      </p:sp>
      <p:sp>
        <p:nvSpPr>
          <p:cNvPr id="4" name="Rectangle 2"/>
          <p:cNvSpPr txBox="1">
            <a:spLocks noChangeArrowheads="1"/>
          </p:cNvSpPr>
          <p:nvPr/>
        </p:nvSpPr>
        <p:spPr bwMode="auto">
          <a:xfrm>
            <a:off x="296412" y="530001"/>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a:lstStyle>
          <a:p>
            <a:pPr>
              <a:buNone/>
            </a:pPr>
            <a:r>
              <a:rPr lang="es-ES" sz="1800" dirty="0">
                <a:ea typeface="ＭＳ Ｐゴシック" pitchFamily="34" charset="-128"/>
              </a:rPr>
              <a:t>Funcionamiento y configuración del switching de capa 3</a:t>
            </a:r>
            <a:br>
              <a:rPr lang="es-ES" sz="1800" dirty="0">
                <a:ea typeface="ＭＳ Ｐゴシック" pitchFamily="34" charset="-128"/>
              </a:rPr>
            </a:br>
            <a:r>
              <a:rPr lang="es-ES" dirty="0">
                <a:ea typeface="ＭＳ Ｐゴシック" pitchFamily="34" charset="-128"/>
              </a:rPr>
              <a:t>Routing entre VLAN con SVI</a:t>
            </a:r>
          </a:p>
        </p:txBody>
      </p:sp>
    </p:spTree>
    <p:extLst>
      <p:ext uri="{BB962C8B-B14F-4D97-AF65-F5344CB8AC3E}">
        <p14:creationId xmlns="" xmlns:p14="http://schemas.microsoft.com/office/powerpoint/2010/main" val="32026959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2442" y="1463006"/>
            <a:ext cx="7940675" cy="5024880"/>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100" b="0" i="0" dirty="0" smtClean="0">
                <a:solidFill>
                  <a:srgbClr val="000000"/>
                </a:solidFill>
                <a:latin typeface="Arial"/>
              </a:rPr>
              <a:t>De manera predeterminada, se crea una SVI para la VLAN predeterminada (VLAN1). Esto permite la administración remota del switch.</a:t>
            </a:r>
          </a:p>
          <a:p>
            <a:pPr marL="236555" indent="-236555" algn="l" defTabSz="814365">
              <a:lnSpc>
                <a:spcPct val="95000"/>
              </a:lnSpc>
              <a:spcBef>
                <a:spcPct val="50000"/>
              </a:spcBef>
              <a:spcAft>
                <a:spcPct val="0"/>
              </a:spcAft>
              <a:buClr>
                <a:srgbClr val="708CA1"/>
              </a:buClr>
              <a:buFont typeface="Wingdings"/>
              <a:buChar char="§"/>
            </a:pPr>
            <a:r>
              <a:rPr lang="es-ES" sz="2100" b="0" i="0" dirty="0" smtClean="0">
                <a:solidFill>
                  <a:srgbClr val="000000"/>
                </a:solidFill>
                <a:latin typeface="Arial"/>
              </a:rPr>
              <a:t>El administrador es quien debe crear cualquier SVI adicional.</a:t>
            </a:r>
          </a:p>
          <a:p>
            <a:pPr marL="236555" indent="-236555" algn="l" defTabSz="814365">
              <a:lnSpc>
                <a:spcPct val="95000"/>
              </a:lnSpc>
              <a:spcBef>
                <a:spcPct val="50000"/>
              </a:spcBef>
              <a:spcAft>
                <a:spcPct val="0"/>
              </a:spcAft>
              <a:buClr>
                <a:srgbClr val="708CA1"/>
              </a:buClr>
              <a:buFont typeface="Wingdings"/>
              <a:buChar char="§"/>
            </a:pPr>
            <a:r>
              <a:rPr lang="es-ES" sz="2100" b="0" i="0" dirty="0" smtClean="0">
                <a:solidFill>
                  <a:srgbClr val="000000"/>
                </a:solidFill>
                <a:latin typeface="Arial"/>
              </a:rPr>
              <a:t>Las SVI se crean la primera vez que se ingresa al modo de configuración de interfaz de VLAN para una SVI de VLAN en particular.</a:t>
            </a:r>
            <a:endParaRPr lang="es-ES" sz="2100" dirty="0" smtClean="0"/>
          </a:p>
          <a:p>
            <a:pPr marL="236555" indent="-236555" algn="l" defTabSz="814365">
              <a:lnSpc>
                <a:spcPct val="95000"/>
              </a:lnSpc>
              <a:spcBef>
                <a:spcPct val="50000"/>
              </a:spcBef>
              <a:spcAft>
                <a:spcPct val="0"/>
              </a:spcAft>
              <a:buClr>
                <a:srgbClr val="708CA1"/>
              </a:buClr>
              <a:buFont typeface="Wingdings"/>
              <a:buChar char="§"/>
            </a:pPr>
            <a:r>
              <a:rPr lang="es-ES" sz="2100" b="0" i="0" dirty="0" smtClean="0">
                <a:solidFill>
                  <a:srgbClr val="000000"/>
                </a:solidFill>
                <a:latin typeface="Arial"/>
              </a:rPr>
              <a:t>El comando </a:t>
            </a:r>
            <a:r>
              <a:rPr lang="es-ES" sz="2100" b="1" i="0" dirty="0" smtClean="0">
                <a:solidFill>
                  <a:srgbClr val="000000"/>
                </a:solidFill>
                <a:latin typeface="Arial"/>
              </a:rPr>
              <a:t>interface vlan 10 </a:t>
            </a:r>
            <a:r>
              <a:rPr lang="es-ES" sz="2100" b="0" i="0" dirty="0" smtClean="0">
                <a:solidFill>
                  <a:srgbClr val="000000"/>
                </a:solidFill>
                <a:latin typeface="Arial"/>
              </a:rPr>
              <a:t>que se introduce la primera vez crea una SVI con el nombre VLAN 10.</a:t>
            </a:r>
          </a:p>
          <a:p>
            <a:pPr marL="236555" indent="-236555" algn="l" defTabSz="814365">
              <a:lnSpc>
                <a:spcPct val="95000"/>
              </a:lnSpc>
              <a:spcBef>
                <a:spcPct val="50000"/>
              </a:spcBef>
              <a:spcAft>
                <a:spcPct val="0"/>
              </a:spcAft>
              <a:buClr>
                <a:srgbClr val="708CA1"/>
              </a:buClr>
              <a:buFont typeface="Wingdings"/>
              <a:buChar char="§"/>
            </a:pPr>
            <a:r>
              <a:rPr lang="es-ES" sz="2100" b="0" i="0" dirty="0" smtClean="0">
                <a:solidFill>
                  <a:srgbClr val="000000"/>
                </a:solidFill>
                <a:latin typeface="Arial"/>
              </a:rPr>
              <a:t>El número de VLAN que se utiliza corresponde a la etiqueta VLAN asociada a las tramas de datos en un enlace troncal 802.1Q encapsulado.</a:t>
            </a:r>
          </a:p>
          <a:p>
            <a:pPr marL="236555" indent="-236555" algn="l" defTabSz="814365">
              <a:lnSpc>
                <a:spcPct val="95000"/>
              </a:lnSpc>
              <a:spcBef>
                <a:spcPct val="50000"/>
              </a:spcBef>
              <a:spcAft>
                <a:spcPct val="0"/>
              </a:spcAft>
              <a:buClr>
                <a:srgbClr val="708CA1"/>
              </a:buClr>
              <a:buFont typeface="Wingdings"/>
              <a:buChar char="§"/>
            </a:pPr>
            <a:r>
              <a:rPr lang="es-ES" sz="2100" b="0" i="0" dirty="0" smtClean="0">
                <a:solidFill>
                  <a:srgbClr val="000000"/>
                </a:solidFill>
                <a:latin typeface="Arial"/>
              </a:rPr>
              <a:t>Al crear una SVI, asegúrese de que esa VLAN en particular esté presente en la base de datos de VLAN</a:t>
            </a:r>
            <a:r>
              <a:rPr lang="es-ES" sz="2100" b="0" i="0" dirty="0" smtClean="0">
                <a:solidFill>
                  <a:srgbClr val="000000"/>
                </a:solidFill>
                <a:latin typeface="Arial"/>
              </a:rPr>
              <a:t>.</a:t>
            </a:r>
            <a:endParaRPr lang="es-ES" sz="2100" dirty="0" smtClean="0"/>
          </a:p>
        </p:txBody>
      </p:sp>
      <p:sp>
        <p:nvSpPr>
          <p:cNvPr id="4" name="Rectangle 2"/>
          <p:cNvSpPr txBox="1">
            <a:spLocks noChangeArrowheads="1"/>
          </p:cNvSpPr>
          <p:nvPr/>
        </p:nvSpPr>
        <p:spPr bwMode="auto">
          <a:xfrm>
            <a:off x="296412" y="530001"/>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a:lstStyle>
          <a:p>
            <a:pPr>
              <a:buNone/>
            </a:pPr>
            <a:r>
              <a:rPr lang="es-ES" sz="1800" dirty="0">
                <a:ea typeface="ＭＳ Ｐゴシック" pitchFamily="34" charset="-128"/>
              </a:rPr>
              <a:t>Funcionamiento y configuración del switching de capa 3</a:t>
            </a:r>
            <a:br>
              <a:rPr lang="es-ES" sz="1800" dirty="0">
                <a:ea typeface="ＭＳ Ｐゴシック" pitchFamily="34" charset="-128"/>
              </a:rPr>
            </a:br>
            <a:r>
              <a:rPr lang="es-ES" dirty="0">
                <a:ea typeface="ＭＳ Ｐゴシック" pitchFamily="34" charset="-128"/>
              </a:rPr>
              <a:t>Routing entre VLAN con SVI (cont.)</a:t>
            </a:r>
          </a:p>
        </p:txBody>
      </p:sp>
    </p:spTree>
    <p:extLst>
      <p:ext uri="{BB962C8B-B14F-4D97-AF65-F5344CB8AC3E}">
        <p14:creationId xmlns="" xmlns:p14="http://schemas.microsoft.com/office/powerpoint/2010/main" val="15132144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2442" y="1463006"/>
            <a:ext cx="7940675" cy="5024880"/>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Las ventajas de SVI incluyen lo siguiente:</a:t>
            </a:r>
            <a:endParaRPr lang="es-ES" smtClean="0"/>
          </a:p>
          <a:p>
            <a:pPr marL="800100" lvl="1" indent="-342900" algn="l" defTabSz="814365">
              <a:spcBef>
                <a:spcPct val="35000"/>
              </a:spcBef>
              <a:spcAft>
                <a:spcPct val="0"/>
              </a:spcAft>
              <a:buClr>
                <a:srgbClr val="708CA1"/>
              </a:buClr>
              <a:buFont typeface="Arial"/>
              <a:buChar char="•"/>
            </a:pPr>
            <a:r>
              <a:rPr lang="es-ES" sz="2000" b="0" i="0" smtClean="0">
                <a:solidFill>
                  <a:srgbClr val="000000"/>
                </a:solidFill>
                <a:latin typeface="Arial"/>
                <a:ea typeface="+mn-ea"/>
                <a:cs typeface="+mn-cs"/>
              </a:rPr>
              <a:t>Es mucho más veloz que router-on-a-stick, porque todo el switching y el routing se realizan por hardware.</a:t>
            </a:r>
          </a:p>
          <a:p>
            <a:pPr marL="800100" lvl="1" indent="-342900" algn="l" defTabSz="814365">
              <a:spcBef>
                <a:spcPct val="35000"/>
              </a:spcBef>
              <a:spcAft>
                <a:spcPct val="0"/>
              </a:spcAft>
              <a:buClr>
                <a:srgbClr val="708CA1"/>
              </a:buClr>
              <a:buFont typeface="Arial"/>
              <a:buChar char="•"/>
            </a:pPr>
            <a:r>
              <a:rPr lang="es-ES" sz="2000" b="0" i="0" smtClean="0">
                <a:solidFill>
                  <a:srgbClr val="000000"/>
                </a:solidFill>
                <a:latin typeface="Arial"/>
                <a:ea typeface="+mn-ea"/>
                <a:cs typeface="+mn-cs"/>
              </a:rPr>
              <a:t>El routing no requiere enlaces externos del switch al router.</a:t>
            </a:r>
          </a:p>
          <a:p>
            <a:pPr marL="800100" lvl="1" indent="-342900" algn="l" defTabSz="814365">
              <a:spcBef>
                <a:spcPct val="35000"/>
              </a:spcBef>
              <a:spcAft>
                <a:spcPct val="0"/>
              </a:spcAft>
              <a:buClr>
                <a:srgbClr val="708CA1"/>
              </a:buClr>
              <a:buFont typeface="Arial"/>
              <a:buChar char="•"/>
            </a:pPr>
            <a:r>
              <a:rPr lang="es-ES" sz="2000" b="0" i="0" smtClean="0">
                <a:solidFill>
                  <a:srgbClr val="000000"/>
                </a:solidFill>
                <a:latin typeface="Arial"/>
                <a:ea typeface="+mn-ea"/>
                <a:cs typeface="+mn-cs"/>
              </a:rPr>
              <a:t>No se limita a un solo enlace. Se pueden utilizar EtherChannels de capa 2 entre los switches para obtener más ancho de banda.</a:t>
            </a:r>
          </a:p>
          <a:p>
            <a:pPr marL="800100" lvl="1" indent="-342900" algn="l" defTabSz="814365">
              <a:spcBef>
                <a:spcPct val="35000"/>
              </a:spcBef>
              <a:spcAft>
                <a:spcPct val="0"/>
              </a:spcAft>
              <a:buClr>
                <a:srgbClr val="708CA1"/>
              </a:buClr>
              <a:buFont typeface="Arial"/>
              <a:buChar char="•"/>
            </a:pPr>
            <a:r>
              <a:rPr lang="es-ES" sz="2000" b="0" i="0" smtClean="0">
                <a:solidFill>
                  <a:srgbClr val="000000"/>
                </a:solidFill>
                <a:latin typeface="Arial"/>
                <a:ea typeface="+mn-ea"/>
                <a:cs typeface="+mn-cs"/>
              </a:rPr>
              <a:t>La latencia es mucho menor, porque no hace falta que salga del switch.</a:t>
            </a:r>
            <a:endParaRPr lang="es-ES" sz="2000" b="0" i="0">
              <a:solidFill>
                <a:srgbClr val="000000"/>
              </a:solidFill>
              <a:latin typeface="Arial"/>
              <a:ea typeface="+mn-ea"/>
              <a:cs typeface="+mn-cs"/>
            </a:endParaRPr>
          </a:p>
        </p:txBody>
      </p:sp>
      <p:sp>
        <p:nvSpPr>
          <p:cNvPr id="4" name="Rectangle 2"/>
          <p:cNvSpPr txBox="1">
            <a:spLocks noChangeArrowheads="1"/>
          </p:cNvSpPr>
          <p:nvPr/>
        </p:nvSpPr>
        <p:spPr bwMode="auto">
          <a:xfrm>
            <a:off x="296412" y="530001"/>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a:lstStyle>
          <a:p>
            <a:pPr>
              <a:buNone/>
            </a:pPr>
            <a:r>
              <a:rPr lang="es-ES" sz="1800" dirty="0">
                <a:ea typeface="ＭＳ Ｐゴシック" pitchFamily="34" charset="-128"/>
              </a:rPr>
              <a:t>Funcionamiento y configuración del switching de capa 3</a:t>
            </a:r>
            <a:br>
              <a:rPr lang="es-ES" sz="1800" dirty="0">
                <a:ea typeface="ＭＳ Ｐゴシック" pitchFamily="34" charset="-128"/>
              </a:rPr>
            </a:br>
            <a:r>
              <a:rPr lang="es-ES" dirty="0">
                <a:ea typeface="ＭＳ Ｐゴシック" pitchFamily="34" charset="-128"/>
              </a:rPr>
              <a:t>Routing entre VLAN con SVI (cont.)</a:t>
            </a:r>
          </a:p>
        </p:txBody>
      </p:sp>
    </p:spTree>
    <p:extLst>
      <p:ext uri="{BB962C8B-B14F-4D97-AF65-F5344CB8AC3E}">
        <p14:creationId xmlns="" xmlns:p14="http://schemas.microsoft.com/office/powerpoint/2010/main" val="20722280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2442" y="1463006"/>
            <a:ext cx="8424858" cy="5024880"/>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300" b="0" i="0" dirty="0" smtClean="0">
                <a:solidFill>
                  <a:srgbClr val="000000"/>
                </a:solidFill>
                <a:latin typeface="Arial"/>
              </a:rPr>
              <a:t>Un puerto enrutado es un puerto físico que funciona de manera similar a una interfaz en un router.</a:t>
            </a:r>
          </a:p>
          <a:p>
            <a:pPr marL="236555" indent="-236555" algn="l" defTabSz="814365">
              <a:lnSpc>
                <a:spcPct val="95000"/>
              </a:lnSpc>
              <a:spcBef>
                <a:spcPct val="50000"/>
              </a:spcBef>
              <a:spcAft>
                <a:spcPct val="0"/>
              </a:spcAft>
              <a:buClr>
                <a:srgbClr val="708CA1"/>
              </a:buClr>
              <a:buFont typeface="Wingdings"/>
              <a:buChar char="§"/>
            </a:pPr>
            <a:r>
              <a:rPr lang="es-ES" sz="2300" b="0" i="0" dirty="0" smtClean="0">
                <a:solidFill>
                  <a:srgbClr val="000000"/>
                </a:solidFill>
                <a:latin typeface="Arial"/>
              </a:rPr>
              <a:t>Los puertos enrutados no están asociados a ninguna VLAN.</a:t>
            </a:r>
            <a:endParaRPr lang="es-ES" sz="2300" dirty="0" smtClean="0"/>
          </a:p>
          <a:p>
            <a:pPr marL="236555" indent="-236555" algn="l" defTabSz="814365">
              <a:lnSpc>
                <a:spcPct val="95000"/>
              </a:lnSpc>
              <a:spcBef>
                <a:spcPct val="50000"/>
              </a:spcBef>
              <a:spcAft>
                <a:spcPct val="0"/>
              </a:spcAft>
              <a:buClr>
                <a:srgbClr val="708CA1"/>
              </a:buClr>
              <a:buFont typeface="Wingdings"/>
              <a:buChar char="§"/>
            </a:pPr>
            <a:r>
              <a:rPr lang="es-ES" sz="2300" b="0" i="0" dirty="0" smtClean="0">
                <a:solidFill>
                  <a:srgbClr val="000000"/>
                </a:solidFill>
                <a:latin typeface="Arial"/>
              </a:rPr>
              <a:t>Los protocolos de capa 2, tales como STP, no funcionan en interfaces enrutadas.</a:t>
            </a:r>
            <a:endParaRPr lang="es-ES" sz="2300" dirty="0" smtClean="0"/>
          </a:p>
          <a:p>
            <a:pPr marL="236555" indent="-236555" algn="l" defTabSz="814365">
              <a:lnSpc>
                <a:spcPct val="95000"/>
              </a:lnSpc>
              <a:spcBef>
                <a:spcPct val="50000"/>
              </a:spcBef>
              <a:spcAft>
                <a:spcPct val="0"/>
              </a:spcAft>
              <a:buClr>
                <a:srgbClr val="708CA1"/>
              </a:buClr>
              <a:buFont typeface="Wingdings"/>
              <a:buChar char="§"/>
            </a:pPr>
            <a:r>
              <a:rPr lang="es-ES" sz="2300" b="0" i="0" dirty="0" smtClean="0">
                <a:solidFill>
                  <a:srgbClr val="000000"/>
                </a:solidFill>
                <a:latin typeface="Arial"/>
              </a:rPr>
              <a:t>Los puertos enrutados en un switch IOS de Cisco no admiten subinterfaces.</a:t>
            </a:r>
            <a:endParaRPr lang="es-ES" sz="2300" dirty="0" smtClean="0"/>
          </a:p>
          <a:p>
            <a:pPr marL="236555" indent="-236555" algn="l" defTabSz="814365">
              <a:lnSpc>
                <a:spcPct val="95000"/>
              </a:lnSpc>
              <a:spcBef>
                <a:spcPct val="50000"/>
              </a:spcBef>
              <a:spcAft>
                <a:spcPct val="0"/>
              </a:spcAft>
              <a:buClr>
                <a:srgbClr val="708CA1"/>
              </a:buClr>
              <a:buFont typeface="Wingdings"/>
              <a:buChar char="§"/>
            </a:pPr>
            <a:r>
              <a:rPr lang="es-ES" sz="2300" b="0" i="0" dirty="0" smtClean="0">
                <a:solidFill>
                  <a:srgbClr val="000000"/>
                </a:solidFill>
                <a:latin typeface="Arial"/>
              </a:rPr>
              <a:t>Para configurar los puertos enrutados, utilice el comando</a:t>
            </a:r>
            <a:r>
              <a:rPr lang="es-ES" sz="2300" b="1" i="0" dirty="0" smtClean="0">
                <a:solidFill>
                  <a:srgbClr val="000000"/>
                </a:solidFill>
                <a:latin typeface="Arial"/>
              </a:rPr>
              <a:t> no switchport </a:t>
            </a:r>
            <a:r>
              <a:rPr lang="es-ES" sz="2300" b="0" i="0" dirty="0" smtClean="0">
                <a:solidFill>
                  <a:srgbClr val="000000"/>
                </a:solidFill>
                <a:latin typeface="Arial"/>
              </a:rPr>
              <a:t>del modo de configuración de interfaz.</a:t>
            </a:r>
          </a:p>
          <a:p>
            <a:pPr marL="236555" indent="-236555" algn="l" defTabSz="814365">
              <a:lnSpc>
                <a:spcPct val="95000"/>
              </a:lnSpc>
              <a:spcBef>
                <a:spcPct val="50000"/>
              </a:spcBef>
              <a:spcAft>
                <a:spcPct val="0"/>
              </a:spcAft>
              <a:buClr>
                <a:srgbClr val="708CA1"/>
              </a:buClr>
              <a:buFont typeface="Wingdings"/>
              <a:buChar char="§"/>
            </a:pPr>
            <a:r>
              <a:rPr lang="es-ES" sz="2300" b="1" i="0" dirty="0" smtClean="0">
                <a:solidFill>
                  <a:srgbClr val="000000"/>
                </a:solidFill>
                <a:latin typeface="Arial"/>
              </a:rPr>
              <a:t>Nota:</a:t>
            </a:r>
            <a:r>
              <a:rPr lang="es-ES" sz="2300" b="0" i="0" dirty="0" smtClean="0">
                <a:solidFill>
                  <a:srgbClr val="000000"/>
                </a:solidFill>
                <a:latin typeface="Arial"/>
              </a:rPr>
              <a:t> los switches de la serie Catalyst 2960 no admiten puertos enrutados.</a:t>
            </a:r>
          </a:p>
          <a:p>
            <a:pPr marL="236555" indent="-236555" algn="l" defTabSz="814365">
              <a:lnSpc>
                <a:spcPct val="95000"/>
              </a:lnSpc>
              <a:spcBef>
                <a:spcPct val="50000"/>
              </a:spcBef>
              <a:spcAft>
                <a:spcPct val="0"/>
              </a:spcAft>
              <a:buClr>
                <a:srgbClr val="708CA1"/>
              </a:buClr>
              <a:buFont typeface="Wingdings"/>
              <a:buChar char="§"/>
            </a:pPr>
            <a:endParaRPr lang="es-ES" sz="2300" dirty="0"/>
          </a:p>
        </p:txBody>
      </p:sp>
      <p:sp>
        <p:nvSpPr>
          <p:cNvPr id="4" name="Rectangle 2"/>
          <p:cNvSpPr txBox="1">
            <a:spLocks noChangeArrowheads="1"/>
          </p:cNvSpPr>
          <p:nvPr/>
        </p:nvSpPr>
        <p:spPr bwMode="auto">
          <a:xfrm>
            <a:off x="296412" y="413889"/>
            <a:ext cx="8745988"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a:lstStyle>
          <a:p>
            <a:pPr>
              <a:buNone/>
            </a:pPr>
            <a:r>
              <a:rPr lang="es-ES" sz="1800" dirty="0">
                <a:ea typeface="ＭＳ Ｐゴシック" pitchFamily="34" charset="-128"/>
              </a:rPr>
              <a:t>Funcionamiento y configuración del switching de capa 3</a:t>
            </a:r>
            <a:br>
              <a:rPr lang="es-ES" sz="1800" dirty="0">
                <a:ea typeface="ＭＳ Ｐゴシック" pitchFamily="34" charset="-128"/>
              </a:rPr>
            </a:br>
            <a:r>
              <a:rPr lang="es-ES" dirty="0">
                <a:ea typeface="ＭＳ Ｐゴシック" pitchFamily="34" charset="-128"/>
              </a:rPr>
              <a:t>Routing entre VLAN con puertos enrutados</a:t>
            </a:r>
          </a:p>
        </p:txBody>
      </p:sp>
    </p:spTree>
    <p:extLst>
      <p:ext uri="{BB962C8B-B14F-4D97-AF65-F5344CB8AC3E}">
        <p14:creationId xmlns="" xmlns:p14="http://schemas.microsoft.com/office/powerpoint/2010/main" val="17868952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74638" y="493713"/>
            <a:ext cx="8145462" cy="838200"/>
          </a:xfrm>
        </p:spPr>
        <p:txBody>
          <a:bodyPr/>
          <a:lstStyle/>
          <a:p>
            <a:pPr algn="l" defTabSz="814365">
              <a:spcBef>
                <a:spcPct val="0"/>
              </a:spcBef>
              <a:spcAft>
                <a:spcPct val="0"/>
              </a:spcAft>
              <a:buNone/>
            </a:pPr>
            <a:r>
              <a:rPr lang="es-ES" sz="3200" b="1" i="0" smtClean="0">
                <a:solidFill>
                  <a:srgbClr val="708CA1"/>
                </a:solidFill>
                <a:latin typeface="Arial"/>
                <a:ea typeface="ＭＳ Ｐゴシック"/>
                <a:cs typeface="+mj-cs"/>
              </a:rPr>
              <a:t>Capítulo 5: Objetivos</a:t>
            </a:r>
            <a:endParaRPr lang="es-ES" sz="3200" b="1" i="0">
              <a:solidFill>
                <a:srgbClr val="708CA1"/>
              </a:solidFill>
              <a:latin typeface="Arial"/>
              <a:ea typeface="ＭＳ Ｐゴシック"/>
              <a:cs typeface="+mj-cs"/>
            </a:endParaRPr>
          </a:p>
        </p:txBody>
      </p:sp>
      <p:sp>
        <p:nvSpPr>
          <p:cNvPr id="6147" name="Rectangle 3"/>
          <p:cNvSpPr>
            <a:spLocks noGrp="1" noChangeArrowheads="1"/>
          </p:cNvSpPr>
          <p:nvPr>
            <p:ph idx="1"/>
          </p:nvPr>
        </p:nvSpPr>
        <p:spPr>
          <a:xfrm>
            <a:off x="719138" y="1471613"/>
            <a:ext cx="8131175" cy="4437062"/>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ea typeface="+mn-ea"/>
                <a:cs typeface="+mn-cs"/>
              </a:rPr>
              <a:t>Describir las tres opciones principales para habilitar el routing entre VLAN.</a:t>
            </a:r>
          </a:p>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ea typeface="+mn-ea"/>
                <a:cs typeface="+mn-cs"/>
              </a:rPr>
              <a:t>Configurar el routing entre VLAN antiguo.</a:t>
            </a:r>
          </a:p>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ea typeface="+mn-ea"/>
                <a:cs typeface="+mn-cs"/>
              </a:rPr>
              <a:t>Configurar el routing entre VLAN con router-on-a-stick.</a:t>
            </a:r>
          </a:p>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ea typeface="+mn-ea"/>
                <a:cs typeface="+mn-cs"/>
              </a:rPr>
              <a:t>Solucionar problemas comunes de configuración entre VLAN.</a:t>
            </a:r>
          </a:p>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ea typeface="+mn-ea"/>
                <a:cs typeface="+mn-cs"/>
              </a:rPr>
              <a:t>Solucionar problemas comunes de direccionamiento IP en un entorno de routing entre VLAN.</a:t>
            </a:r>
          </a:p>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ea typeface="+mn-ea"/>
                <a:cs typeface="+mn-cs"/>
              </a:rPr>
              <a:t>Configurar routing entre VLAN mediante switching de capa 3.</a:t>
            </a:r>
          </a:p>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ea typeface="+mn-ea"/>
                <a:cs typeface="+mn-cs"/>
              </a:rPr>
              <a:t>Solucionar problemas de routing entre VLAN en un entorno conmutado de capa 3.</a:t>
            </a:r>
            <a:endParaRPr lang="es-ES" sz="2000" b="0" i="0">
              <a:solidFill>
                <a:srgbClr val="000000"/>
              </a:solidFill>
              <a:latin typeface="Arial"/>
              <a:ea typeface="+mn-ea"/>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2442" y="1463006"/>
            <a:ext cx="7940675" cy="5024880"/>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ea typeface="+mn-ea"/>
                <a:cs typeface="+mn-cs"/>
              </a:rPr>
              <a:t>Switch Database Manager (SDM) de Cisco proporciona varias plantillas para el switch 2960.</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ea typeface="+mn-ea"/>
                <a:cs typeface="+mn-cs"/>
              </a:rPr>
              <a:t>La plantilla </a:t>
            </a:r>
            <a:r>
              <a:rPr lang="es-ES" sz="2400" b="0" i="1" smtClean="0">
                <a:solidFill>
                  <a:srgbClr val="000000"/>
                </a:solidFill>
                <a:latin typeface="Arial"/>
                <a:ea typeface="+mn-ea"/>
                <a:cs typeface="+mn-cs"/>
              </a:rPr>
              <a:t>lanbase-routing</a:t>
            </a:r>
            <a:r>
              <a:rPr lang="es-ES" sz="2400" b="0" i="0" smtClean="0">
                <a:solidFill>
                  <a:srgbClr val="000000"/>
                </a:solidFill>
                <a:latin typeface="Arial"/>
                <a:ea typeface="+mn-ea"/>
                <a:cs typeface="+mn-cs"/>
              </a:rPr>
              <a:t> de SDM se puede habilitar para permitir que el switch realice routing entre VLAN y admita el routing estático.</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ea typeface="+mn-ea"/>
                <a:cs typeface="+mn-cs"/>
              </a:rPr>
              <a:t>Utilice el comando </a:t>
            </a:r>
            <a:r>
              <a:rPr lang="es-ES" sz="2400" b="1" i="0" smtClean="0">
                <a:solidFill>
                  <a:srgbClr val="000000"/>
                </a:solidFill>
                <a:latin typeface="Arial"/>
                <a:ea typeface="+mn-ea"/>
                <a:cs typeface="+mn-cs"/>
              </a:rPr>
              <a:t>show sdm prefer </a:t>
            </a:r>
            <a:r>
              <a:rPr lang="es-ES" sz="2400" b="0" i="0" smtClean="0">
                <a:solidFill>
                  <a:srgbClr val="000000"/>
                </a:solidFill>
                <a:latin typeface="Arial"/>
                <a:ea typeface="+mn-ea"/>
                <a:cs typeface="+mn-cs"/>
              </a:rPr>
              <a:t>para verificar qué plantilla se está utilizando.</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ea typeface="+mn-ea"/>
                <a:cs typeface="+mn-cs"/>
              </a:rPr>
              <a:t>La plantilla SDM se puede cambiar en el modo de configuración global con el comando</a:t>
            </a:r>
            <a:r>
              <a:rPr lang="es-ES" sz="2400" b="1" i="0" smtClean="0">
                <a:solidFill>
                  <a:srgbClr val="000000"/>
                </a:solidFill>
                <a:latin typeface="Arial"/>
                <a:ea typeface="+mn-ea"/>
                <a:cs typeface="+mn-cs"/>
              </a:rPr>
              <a:t> sdm prefer</a:t>
            </a:r>
            <a:r>
              <a:rPr lang="es-ES" sz="2400" b="0" i="0" smtClean="0">
                <a:solidFill>
                  <a:srgbClr val="000000"/>
                </a:solidFill>
                <a:latin typeface="Arial"/>
                <a:ea typeface="+mn-ea"/>
                <a:cs typeface="+mn-cs"/>
              </a:rPr>
              <a:t>.</a:t>
            </a:r>
            <a:endParaRPr lang="es-ES" sz="2400" b="0" i="0">
              <a:solidFill>
                <a:srgbClr val="000000"/>
              </a:solidFill>
              <a:latin typeface="Arial"/>
              <a:ea typeface="+mn-ea"/>
              <a:cs typeface="+mn-cs"/>
            </a:endParaRPr>
          </a:p>
        </p:txBody>
      </p:sp>
      <p:sp>
        <p:nvSpPr>
          <p:cNvPr id="4" name="Rectangle 2"/>
          <p:cNvSpPr txBox="1">
            <a:spLocks noChangeArrowheads="1"/>
          </p:cNvSpPr>
          <p:nvPr/>
        </p:nvSpPr>
        <p:spPr bwMode="auto">
          <a:xfrm>
            <a:off x="296412" y="631599"/>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a:lstStyle>
          <a:p>
            <a:pPr>
              <a:buNone/>
            </a:pPr>
            <a:r>
              <a:rPr lang="es-ES" sz="1400" dirty="0">
                <a:ea typeface="ＭＳ Ｐゴシック" pitchFamily="34" charset="-128"/>
              </a:rPr>
              <a:t>Funcionamiento y configuración del switching de capa 3</a:t>
            </a:r>
            <a:r>
              <a:rPr lang="es-ES" sz="1800" dirty="0">
                <a:ea typeface="ＭＳ Ｐゴシック" pitchFamily="34" charset="-128"/>
              </a:rPr>
              <a:t/>
            </a:r>
            <a:br>
              <a:rPr lang="es-ES" sz="1800" dirty="0">
                <a:ea typeface="ＭＳ Ｐゴシック" pitchFamily="34" charset="-128"/>
              </a:rPr>
            </a:br>
            <a:r>
              <a:rPr lang="es-ES" sz="2800" dirty="0">
                <a:ea typeface="ＭＳ Ｐゴシック" pitchFamily="34" charset="-128"/>
              </a:rPr>
              <a:t>Configuración de rutas estáticas en un switch Catalyst 2960</a:t>
            </a:r>
          </a:p>
        </p:txBody>
      </p:sp>
    </p:spTree>
    <p:extLst>
      <p:ext uri="{BB962C8B-B14F-4D97-AF65-F5344CB8AC3E}">
        <p14:creationId xmlns="" xmlns:p14="http://schemas.microsoft.com/office/powerpoint/2010/main" val="8312006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2442" y="1463006"/>
            <a:ext cx="7940675" cy="5024880"/>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Para resolver problemas de switching de capa 3, revise la precisión de los siguientes elementos:</a:t>
            </a:r>
          </a:p>
          <a:p>
            <a:pPr marL="236555" indent="-236555" algn="l" defTabSz="814365">
              <a:lnSpc>
                <a:spcPct val="95000"/>
              </a:lnSpc>
              <a:spcBef>
                <a:spcPct val="50000"/>
              </a:spcBef>
              <a:spcAft>
                <a:spcPct val="0"/>
              </a:spcAft>
              <a:buClr>
                <a:srgbClr val="708CA1"/>
              </a:buClr>
              <a:buFont typeface="Wingdings"/>
              <a:buChar char="§"/>
            </a:pPr>
            <a:r>
              <a:rPr lang="es-ES" sz="2400" b="1" i="0" dirty="0" smtClean="0">
                <a:solidFill>
                  <a:srgbClr val="000000"/>
                </a:solidFill>
                <a:latin typeface="Arial"/>
              </a:rPr>
              <a:t>VLAN</a:t>
            </a:r>
            <a:endParaRPr lang="es-ES" b="1" dirty="0" smtClean="0"/>
          </a:p>
          <a:p>
            <a:pPr marL="800100" lvl="1" indent="-342900" algn="l" defTabSz="814365">
              <a:spcBef>
                <a:spcPct val="35000"/>
              </a:spcBef>
              <a:spcAft>
                <a:spcPct val="0"/>
              </a:spcAft>
              <a:buClr>
                <a:srgbClr val="708CA1"/>
              </a:buClr>
              <a:buFont typeface="Arial"/>
              <a:buChar char="•"/>
            </a:pPr>
            <a:r>
              <a:rPr lang="es-ES" sz="2000" b="0" i="0" dirty="0" smtClean="0">
                <a:solidFill>
                  <a:srgbClr val="000000"/>
                </a:solidFill>
                <a:latin typeface="Arial"/>
                <a:ea typeface="+mn-ea"/>
                <a:cs typeface="+mn-cs"/>
              </a:rPr>
              <a:t>Las VLAN deben estar definidas en todos los switches.</a:t>
            </a:r>
          </a:p>
          <a:p>
            <a:pPr marL="800100" lvl="1" indent="-342900" algn="l" defTabSz="814365">
              <a:spcBef>
                <a:spcPct val="35000"/>
              </a:spcBef>
              <a:spcAft>
                <a:spcPct val="0"/>
              </a:spcAft>
              <a:buClr>
                <a:srgbClr val="708CA1"/>
              </a:buClr>
              <a:buFont typeface="Arial"/>
              <a:buChar char="•"/>
            </a:pPr>
            <a:r>
              <a:rPr lang="es-ES" sz="2000" b="0" i="0" dirty="0" smtClean="0">
                <a:solidFill>
                  <a:srgbClr val="000000"/>
                </a:solidFill>
                <a:latin typeface="Arial"/>
                <a:ea typeface="+mn-ea"/>
                <a:cs typeface="+mn-cs"/>
              </a:rPr>
              <a:t>Las VLAN deben estar habilitadas en los puertos de enlace troncal.</a:t>
            </a:r>
          </a:p>
          <a:p>
            <a:pPr marL="800100" lvl="1" indent="-342900" algn="l" defTabSz="814365">
              <a:spcBef>
                <a:spcPct val="35000"/>
              </a:spcBef>
              <a:spcAft>
                <a:spcPct val="0"/>
              </a:spcAft>
              <a:buClr>
                <a:srgbClr val="708CA1"/>
              </a:buClr>
              <a:buFont typeface="Arial"/>
              <a:buChar char="•"/>
            </a:pPr>
            <a:r>
              <a:rPr lang="es-ES" sz="2000" b="0" i="0" dirty="0" smtClean="0">
                <a:solidFill>
                  <a:srgbClr val="000000"/>
                </a:solidFill>
                <a:latin typeface="Arial"/>
                <a:ea typeface="+mn-ea"/>
                <a:cs typeface="+mn-cs"/>
              </a:rPr>
              <a:t>Los puertos deben estar en las VLAN correctas.</a:t>
            </a:r>
            <a:endParaRPr lang="es-ES" dirty="0" smtClean="0"/>
          </a:p>
          <a:p>
            <a:pPr marL="236555" indent="-236555" algn="l" defTabSz="814365">
              <a:lnSpc>
                <a:spcPct val="95000"/>
              </a:lnSpc>
              <a:spcBef>
                <a:spcPct val="50000"/>
              </a:spcBef>
              <a:spcAft>
                <a:spcPct val="0"/>
              </a:spcAft>
              <a:buClr>
                <a:srgbClr val="708CA1"/>
              </a:buClr>
              <a:buFont typeface="Wingdings"/>
              <a:buChar char="§"/>
            </a:pPr>
            <a:r>
              <a:rPr lang="es-ES" sz="2400" b="1" i="0" dirty="0" smtClean="0">
                <a:solidFill>
                  <a:srgbClr val="000000"/>
                </a:solidFill>
                <a:latin typeface="Arial"/>
              </a:rPr>
              <a:t>SVI</a:t>
            </a:r>
            <a:endParaRPr lang="es-ES" b="1" dirty="0" smtClean="0"/>
          </a:p>
          <a:p>
            <a:pPr marL="800100" lvl="1" indent="-342900" algn="l" defTabSz="814365">
              <a:spcBef>
                <a:spcPct val="35000"/>
              </a:spcBef>
              <a:spcAft>
                <a:spcPct val="0"/>
              </a:spcAft>
              <a:buClr>
                <a:srgbClr val="708CA1"/>
              </a:buClr>
              <a:buFont typeface="Arial"/>
              <a:buChar char="•"/>
            </a:pPr>
            <a:r>
              <a:rPr lang="es-ES" sz="2000" b="0" i="0" dirty="0" smtClean="0">
                <a:solidFill>
                  <a:srgbClr val="000000"/>
                </a:solidFill>
                <a:latin typeface="Arial"/>
                <a:ea typeface="+mn-ea"/>
                <a:cs typeface="+mn-cs"/>
              </a:rPr>
              <a:t>La SVI debe tener la dirección IP o la máscara de subred correcta.</a:t>
            </a:r>
          </a:p>
          <a:p>
            <a:pPr marL="800100" lvl="1" indent="-342900" algn="l" defTabSz="814365">
              <a:spcBef>
                <a:spcPct val="35000"/>
              </a:spcBef>
              <a:spcAft>
                <a:spcPct val="0"/>
              </a:spcAft>
              <a:buClr>
                <a:srgbClr val="708CA1"/>
              </a:buClr>
              <a:buFont typeface="Arial"/>
              <a:buChar char="•"/>
            </a:pPr>
            <a:r>
              <a:rPr lang="es-ES" sz="2000" b="0" i="0" dirty="0" smtClean="0">
                <a:solidFill>
                  <a:srgbClr val="000000"/>
                </a:solidFill>
                <a:latin typeface="Arial"/>
                <a:ea typeface="+mn-ea"/>
                <a:cs typeface="+mn-cs"/>
              </a:rPr>
              <a:t>La SVI debe estar activada.</a:t>
            </a:r>
          </a:p>
          <a:p>
            <a:pPr marL="800100" lvl="1" indent="-342900" algn="l" defTabSz="814365">
              <a:spcBef>
                <a:spcPct val="35000"/>
              </a:spcBef>
              <a:spcAft>
                <a:spcPct val="0"/>
              </a:spcAft>
              <a:buClr>
                <a:srgbClr val="708CA1"/>
              </a:buClr>
              <a:buFont typeface="Arial"/>
              <a:buChar char="•"/>
            </a:pPr>
            <a:r>
              <a:rPr lang="es-ES" sz="2000" b="0" i="0" dirty="0" smtClean="0">
                <a:solidFill>
                  <a:srgbClr val="000000"/>
                </a:solidFill>
                <a:latin typeface="Arial"/>
                <a:ea typeface="+mn-ea"/>
                <a:cs typeface="+mn-cs"/>
              </a:rPr>
              <a:t>La SVI debe coincidir con el número de VLAN.</a:t>
            </a:r>
            <a:endParaRPr lang="es-ES" dirty="0"/>
          </a:p>
        </p:txBody>
      </p:sp>
      <p:sp>
        <p:nvSpPr>
          <p:cNvPr id="4" name="Rectangle 2"/>
          <p:cNvSpPr txBox="1">
            <a:spLocks noChangeArrowheads="1"/>
          </p:cNvSpPr>
          <p:nvPr/>
        </p:nvSpPr>
        <p:spPr bwMode="auto">
          <a:xfrm>
            <a:off x="296412" y="631599"/>
            <a:ext cx="8542788"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a:lstStyle>
          <a:p>
            <a:pPr>
              <a:buNone/>
            </a:pPr>
            <a:r>
              <a:rPr lang="es-ES" sz="1400" dirty="0">
                <a:ea typeface="ＭＳ Ｐゴシック" pitchFamily="34" charset="-128"/>
              </a:rPr>
              <a:t>Resolución de problemas de switching de capa 3</a:t>
            </a:r>
            <a:r>
              <a:rPr lang="es-ES" sz="1800" dirty="0">
                <a:ea typeface="ＭＳ Ｐゴシック" pitchFamily="34" charset="-128"/>
              </a:rPr>
              <a:t/>
            </a:r>
            <a:br>
              <a:rPr lang="es-ES" sz="1800" dirty="0">
                <a:ea typeface="ＭＳ Ｐゴシック" pitchFamily="34" charset="-128"/>
              </a:rPr>
            </a:br>
            <a:r>
              <a:rPr lang="es-ES" sz="2800" dirty="0">
                <a:ea typeface="ＭＳ Ｐゴシック" pitchFamily="34" charset="-128"/>
              </a:rPr>
              <a:t>Problemas de configuración de switching de capa 3</a:t>
            </a:r>
          </a:p>
        </p:txBody>
      </p:sp>
    </p:spTree>
    <p:extLst>
      <p:ext uri="{BB962C8B-B14F-4D97-AF65-F5344CB8AC3E}">
        <p14:creationId xmlns="" xmlns:p14="http://schemas.microsoft.com/office/powerpoint/2010/main" val="25507194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2442" y="1463006"/>
            <a:ext cx="7940675" cy="5024880"/>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Para resolver problemas de switching de capa 3, revise la precisión de los siguientes elementos (cont.):</a:t>
            </a:r>
            <a:endParaRPr lang="es-ES" dirty="0" smtClean="0"/>
          </a:p>
          <a:p>
            <a:pPr marL="236555" indent="-236555" algn="l" defTabSz="814365">
              <a:lnSpc>
                <a:spcPct val="95000"/>
              </a:lnSpc>
              <a:spcBef>
                <a:spcPct val="50000"/>
              </a:spcBef>
              <a:spcAft>
                <a:spcPct val="0"/>
              </a:spcAft>
              <a:buClr>
                <a:srgbClr val="708CA1"/>
              </a:buClr>
              <a:buFont typeface="Wingdings"/>
              <a:buChar char="§"/>
            </a:pPr>
            <a:r>
              <a:rPr lang="es-ES" sz="2400" b="1" i="0" dirty="0" smtClean="0">
                <a:solidFill>
                  <a:srgbClr val="000000"/>
                </a:solidFill>
                <a:latin typeface="Arial"/>
              </a:rPr>
              <a:t>Routing</a:t>
            </a:r>
            <a:endParaRPr lang="es-ES" b="1" dirty="0" smtClean="0"/>
          </a:p>
          <a:p>
            <a:pPr marL="800100" lvl="1" indent="-342900" algn="l" defTabSz="814365">
              <a:spcBef>
                <a:spcPct val="35000"/>
              </a:spcBef>
              <a:spcAft>
                <a:spcPct val="0"/>
              </a:spcAft>
              <a:buClr>
                <a:srgbClr val="708CA1"/>
              </a:buClr>
              <a:buFont typeface="Arial"/>
              <a:buChar char="•"/>
            </a:pPr>
            <a:r>
              <a:rPr lang="es-ES" sz="2000" b="0" i="0" dirty="0" smtClean="0">
                <a:solidFill>
                  <a:srgbClr val="000000"/>
                </a:solidFill>
                <a:latin typeface="Arial"/>
                <a:ea typeface="+mn-ea"/>
                <a:cs typeface="+mn-cs"/>
              </a:rPr>
              <a:t>El routing debe estar habilitado.</a:t>
            </a:r>
          </a:p>
          <a:p>
            <a:pPr marL="800100" lvl="1" indent="-342900" algn="l" defTabSz="814365">
              <a:spcBef>
                <a:spcPct val="35000"/>
              </a:spcBef>
              <a:spcAft>
                <a:spcPct val="0"/>
              </a:spcAft>
              <a:buClr>
                <a:srgbClr val="708CA1"/>
              </a:buClr>
              <a:buFont typeface="Arial"/>
              <a:buChar char="•"/>
            </a:pPr>
            <a:r>
              <a:rPr lang="es-ES" sz="2000" b="0" i="0" dirty="0" smtClean="0">
                <a:solidFill>
                  <a:srgbClr val="000000"/>
                </a:solidFill>
                <a:latin typeface="Arial"/>
                <a:ea typeface="+mn-ea"/>
                <a:cs typeface="+mn-cs"/>
              </a:rPr>
              <a:t>Cada interfaz o red debe estar agregada al protocolo de routing.</a:t>
            </a:r>
            <a:endParaRPr lang="es-ES" dirty="0" smtClean="0"/>
          </a:p>
          <a:p>
            <a:pPr marL="236555" indent="-236555" algn="l" defTabSz="814365">
              <a:lnSpc>
                <a:spcPct val="95000"/>
              </a:lnSpc>
              <a:spcBef>
                <a:spcPct val="50000"/>
              </a:spcBef>
              <a:spcAft>
                <a:spcPct val="0"/>
              </a:spcAft>
              <a:buClr>
                <a:srgbClr val="708CA1"/>
              </a:buClr>
              <a:buFont typeface="Wingdings"/>
              <a:buChar char="§"/>
            </a:pPr>
            <a:r>
              <a:rPr lang="es-ES" sz="2400" b="1" i="0" dirty="0" smtClean="0">
                <a:solidFill>
                  <a:srgbClr val="000000"/>
                </a:solidFill>
                <a:latin typeface="Arial"/>
              </a:rPr>
              <a:t>Hosts</a:t>
            </a:r>
            <a:endParaRPr lang="es-ES" b="1" dirty="0" smtClean="0"/>
          </a:p>
          <a:p>
            <a:pPr marL="800100" lvl="1" indent="-342900" algn="l" defTabSz="814365">
              <a:spcBef>
                <a:spcPct val="35000"/>
              </a:spcBef>
              <a:spcAft>
                <a:spcPct val="0"/>
              </a:spcAft>
              <a:buClr>
                <a:srgbClr val="708CA1"/>
              </a:buClr>
              <a:buFont typeface="Arial"/>
              <a:buChar char="•"/>
            </a:pPr>
            <a:r>
              <a:rPr lang="es-ES" sz="2000" b="0" i="0" dirty="0" smtClean="0">
                <a:solidFill>
                  <a:srgbClr val="000000"/>
                </a:solidFill>
                <a:latin typeface="Arial"/>
                <a:ea typeface="+mn-ea"/>
                <a:cs typeface="+mn-cs"/>
              </a:rPr>
              <a:t>Los hosts deben tener la dirección IP o la máscara de subred correcta.</a:t>
            </a:r>
          </a:p>
          <a:p>
            <a:pPr marL="800100" lvl="1" indent="-342900" algn="l" defTabSz="814365">
              <a:spcBef>
                <a:spcPct val="35000"/>
              </a:spcBef>
              <a:spcAft>
                <a:spcPct val="0"/>
              </a:spcAft>
              <a:buClr>
                <a:srgbClr val="708CA1"/>
              </a:buClr>
              <a:buFont typeface="Arial"/>
              <a:buChar char="•"/>
            </a:pPr>
            <a:r>
              <a:rPr lang="es-ES" sz="2000" b="0" i="0" dirty="0" smtClean="0">
                <a:solidFill>
                  <a:srgbClr val="000000"/>
                </a:solidFill>
                <a:latin typeface="Arial"/>
                <a:ea typeface="+mn-ea"/>
                <a:cs typeface="+mn-cs"/>
              </a:rPr>
              <a:t>Los hosts deben contar con un gateway predeterminado asociado con una SVI o un puerto enrutado.</a:t>
            </a:r>
            <a:endParaRPr lang="es-ES" dirty="0"/>
          </a:p>
        </p:txBody>
      </p:sp>
      <p:sp>
        <p:nvSpPr>
          <p:cNvPr id="4" name="Rectangle 2"/>
          <p:cNvSpPr txBox="1">
            <a:spLocks noChangeArrowheads="1"/>
          </p:cNvSpPr>
          <p:nvPr/>
        </p:nvSpPr>
        <p:spPr bwMode="auto">
          <a:xfrm>
            <a:off x="296412" y="602571"/>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a:lstStyle>
          <a:p>
            <a:pPr>
              <a:buNone/>
            </a:pPr>
            <a:r>
              <a:rPr lang="es-ES" sz="1400" dirty="0">
                <a:ea typeface="ＭＳ Ｐゴシック" pitchFamily="34" charset="-128"/>
              </a:rPr>
              <a:t>Resolución de problemas de switching de capa 3</a:t>
            </a:r>
            <a:br>
              <a:rPr lang="es-ES" sz="1400" dirty="0">
                <a:ea typeface="ＭＳ Ｐゴシック" pitchFamily="34" charset="-128"/>
              </a:rPr>
            </a:br>
            <a:r>
              <a:rPr lang="es-ES" sz="2800" dirty="0">
                <a:ea typeface="ＭＳ Ｐゴシック" pitchFamily="34" charset="-128"/>
              </a:rPr>
              <a:t>Problemas de configuración de switching de capa 3</a:t>
            </a:r>
          </a:p>
        </p:txBody>
      </p:sp>
    </p:spTree>
    <p:extLst>
      <p:ext uri="{BB962C8B-B14F-4D97-AF65-F5344CB8AC3E}">
        <p14:creationId xmlns="" xmlns:p14="http://schemas.microsoft.com/office/powerpoint/2010/main" val="13610993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74638" y="493713"/>
            <a:ext cx="8145462" cy="838200"/>
          </a:xfrm>
        </p:spPr>
        <p:txBody>
          <a:bodyPr/>
          <a:lstStyle/>
          <a:p>
            <a:pPr algn="l" defTabSz="814365">
              <a:spcBef>
                <a:spcPct val="0"/>
              </a:spcBef>
              <a:spcAft>
                <a:spcPct val="0"/>
              </a:spcAft>
              <a:buNone/>
            </a:pPr>
            <a:r>
              <a:rPr lang="es-ES" sz="3200" b="1" i="0" smtClean="0">
                <a:solidFill>
                  <a:srgbClr val="708CA1"/>
                </a:solidFill>
                <a:latin typeface="Arial"/>
                <a:ea typeface="ＭＳ Ｐゴシック"/>
                <a:cs typeface="+mj-cs"/>
              </a:rPr>
              <a:t>Capítulo 5: Resumen</a:t>
            </a:r>
            <a:endParaRPr lang="es-ES" sz="3200" b="1" i="0">
              <a:solidFill>
                <a:srgbClr val="708CA1"/>
              </a:solidFill>
              <a:latin typeface="Arial"/>
              <a:ea typeface="ＭＳ Ｐゴシック"/>
              <a:cs typeface="+mj-cs"/>
            </a:endParaRPr>
          </a:p>
        </p:txBody>
      </p:sp>
      <p:sp>
        <p:nvSpPr>
          <p:cNvPr id="6147" name="Rectangle 3"/>
          <p:cNvSpPr>
            <a:spLocks noGrp="1" noChangeArrowheads="1"/>
          </p:cNvSpPr>
          <p:nvPr>
            <p:ph idx="1"/>
          </p:nvPr>
        </p:nvSpPr>
        <p:spPr>
          <a:xfrm>
            <a:off x="719138" y="1471613"/>
            <a:ext cx="8131175" cy="4437062"/>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En este capítulo se abarcó el </a:t>
            </a:r>
            <a:r>
              <a:rPr lang="es-ES" sz="2400" b="0" i="0" dirty="0" err="1" smtClean="0">
                <a:solidFill>
                  <a:srgbClr val="000000"/>
                </a:solidFill>
                <a:latin typeface="Arial"/>
              </a:rPr>
              <a:t>routing</a:t>
            </a:r>
            <a:r>
              <a:rPr lang="es-ES" sz="2400" b="0" i="0" dirty="0" smtClean="0">
                <a:solidFill>
                  <a:srgbClr val="000000"/>
                </a:solidFill>
                <a:latin typeface="Arial"/>
              </a:rPr>
              <a:t> entre VLAN, el proceso de </a:t>
            </a:r>
            <a:r>
              <a:rPr lang="es-ES" sz="2400" b="0" i="0" dirty="0" err="1" smtClean="0">
                <a:solidFill>
                  <a:srgbClr val="000000"/>
                </a:solidFill>
                <a:latin typeface="Arial"/>
              </a:rPr>
              <a:t>routing</a:t>
            </a:r>
            <a:r>
              <a:rPr lang="es-ES" sz="2400" b="0" i="0" dirty="0" smtClean="0">
                <a:solidFill>
                  <a:srgbClr val="000000"/>
                </a:solidFill>
                <a:latin typeface="Arial"/>
              </a:rPr>
              <a:t> de tráfico entre diferentes VLAN, mediante un </a:t>
            </a:r>
            <a:r>
              <a:rPr lang="es-ES" sz="2400" b="0" i="0" dirty="0" err="1" smtClean="0">
                <a:solidFill>
                  <a:srgbClr val="000000"/>
                </a:solidFill>
                <a:latin typeface="Arial"/>
              </a:rPr>
              <a:t>router</a:t>
            </a:r>
            <a:r>
              <a:rPr lang="es-ES" sz="2400" b="0" i="0" dirty="0" smtClean="0">
                <a:solidFill>
                  <a:srgbClr val="000000"/>
                </a:solidFill>
                <a:latin typeface="Arial"/>
              </a:rPr>
              <a:t> dedicado o un </a:t>
            </a:r>
            <a:r>
              <a:rPr lang="es-ES" sz="2400" b="0" i="0" dirty="0" err="1" smtClean="0">
                <a:solidFill>
                  <a:srgbClr val="000000"/>
                </a:solidFill>
                <a:latin typeface="Arial"/>
              </a:rPr>
              <a:t>switch</a:t>
            </a:r>
            <a:r>
              <a:rPr lang="es-ES" sz="2400" b="0" i="0" dirty="0" smtClean="0">
                <a:solidFill>
                  <a:srgbClr val="000000"/>
                </a:solidFill>
                <a:latin typeface="Arial"/>
              </a:rPr>
              <a:t> multicapa. </a:t>
            </a:r>
            <a:endParaRPr lang="es-ES" dirty="0" smtClean="0"/>
          </a:p>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Se analizó el </a:t>
            </a:r>
            <a:r>
              <a:rPr lang="es-ES" sz="2400" b="0" i="0" dirty="0" err="1" smtClean="0">
                <a:solidFill>
                  <a:srgbClr val="000000"/>
                </a:solidFill>
                <a:latin typeface="Arial"/>
              </a:rPr>
              <a:t>routing</a:t>
            </a:r>
            <a:r>
              <a:rPr lang="es-ES" sz="2400" b="0" i="0" dirty="0" smtClean="0">
                <a:solidFill>
                  <a:srgbClr val="000000"/>
                </a:solidFill>
                <a:latin typeface="Arial"/>
              </a:rPr>
              <a:t> entre VLAN antiguo, el </a:t>
            </a:r>
            <a:r>
              <a:rPr lang="es-ES" sz="2400" b="0" i="0" dirty="0" err="1" smtClean="0">
                <a:solidFill>
                  <a:srgbClr val="000000"/>
                </a:solidFill>
                <a:latin typeface="Arial"/>
              </a:rPr>
              <a:t>routing</a:t>
            </a:r>
            <a:r>
              <a:rPr lang="es-ES" sz="2400" b="0" i="0" dirty="0" smtClean="0">
                <a:solidFill>
                  <a:srgbClr val="000000"/>
                </a:solidFill>
                <a:latin typeface="Arial"/>
              </a:rPr>
              <a:t> entre VLAN con </a:t>
            </a:r>
            <a:r>
              <a:rPr lang="es-ES" sz="2400" b="0" i="0" dirty="0" err="1" smtClean="0">
                <a:solidFill>
                  <a:srgbClr val="000000"/>
                </a:solidFill>
                <a:latin typeface="Arial"/>
              </a:rPr>
              <a:t>router</a:t>
            </a:r>
            <a:r>
              <a:rPr lang="es-ES" sz="2400" b="0" i="0" dirty="0" smtClean="0">
                <a:solidFill>
                  <a:srgbClr val="000000"/>
                </a:solidFill>
                <a:latin typeface="Arial"/>
              </a:rPr>
              <a:t>-</a:t>
            </a:r>
            <a:r>
              <a:rPr lang="es-ES" sz="2400" b="0" i="0" dirty="0" err="1" smtClean="0">
                <a:solidFill>
                  <a:srgbClr val="000000"/>
                </a:solidFill>
                <a:latin typeface="Arial"/>
              </a:rPr>
              <a:t>on</a:t>
            </a:r>
            <a:r>
              <a:rPr lang="es-ES" sz="2400" b="0" i="0" dirty="0" smtClean="0">
                <a:solidFill>
                  <a:srgbClr val="000000"/>
                </a:solidFill>
                <a:latin typeface="Arial"/>
              </a:rPr>
              <a:t>-a-</a:t>
            </a:r>
            <a:r>
              <a:rPr lang="es-ES" sz="2400" b="0" i="0" dirty="0" err="1" smtClean="0">
                <a:solidFill>
                  <a:srgbClr val="000000"/>
                </a:solidFill>
                <a:latin typeface="Arial"/>
              </a:rPr>
              <a:t>stick</a:t>
            </a:r>
            <a:r>
              <a:rPr lang="es-ES" sz="2400" b="0" i="0" dirty="0" smtClean="0">
                <a:solidFill>
                  <a:srgbClr val="000000"/>
                </a:solidFill>
                <a:latin typeface="Arial"/>
              </a:rPr>
              <a:t> y el </a:t>
            </a:r>
            <a:r>
              <a:rPr lang="es-ES" sz="2400" b="0" i="0" dirty="0" err="1" smtClean="0">
                <a:solidFill>
                  <a:srgbClr val="000000"/>
                </a:solidFill>
                <a:latin typeface="Arial"/>
              </a:rPr>
              <a:t>routing</a:t>
            </a:r>
            <a:r>
              <a:rPr lang="es-ES" sz="2400" b="0" i="0" dirty="0" smtClean="0">
                <a:solidFill>
                  <a:srgbClr val="000000"/>
                </a:solidFill>
                <a:latin typeface="Arial"/>
              </a:rPr>
              <a:t> entre VLAN con </a:t>
            </a:r>
            <a:r>
              <a:rPr lang="es-ES" sz="2400" b="0" i="0" dirty="0" err="1" smtClean="0">
                <a:solidFill>
                  <a:srgbClr val="000000"/>
                </a:solidFill>
                <a:latin typeface="Arial"/>
              </a:rPr>
              <a:t>switch</a:t>
            </a:r>
            <a:r>
              <a:rPr lang="es-ES" sz="2400" b="0" i="0" dirty="0" smtClean="0">
                <a:solidFill>
                  <a:srgbClr val="000000"/>
                </a:solidFill>
                <a:latin typeface="Arial"/>
              </a:rPr>
              <a:t> multicapa.</a:t>
            </a:r>
            <a:endParaRPr lang="es-ES" dirty="0" smtClean="0"/>
          </a:p>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Se abarca, además, el </a:t>
            </a:r>
            <a:r>
              <a:rPr lang="es-ES" sz="2400" b="0" i="0" dirty="0" err="1" smtClean="0">
                <a:solidFill>
                  <a:srgbClr val="000000"/>
                </a:solidFill>
                <a:latin typeface="Arial"/>
              </a:rPr>
              <a:t>switching</a:t>
            </a:r>
            <a:r>
              <a:rPr lang="es-ES" sz="2400" b="0" i="0" dirty="0" smtClean="0">
                <a:solidFill>
                  <a:srgbClr val="000000"/>
                </a:solidFill>
                <a:latin typeface="Arial"/>
              </a:rPr>
              <a:t> de capa 3, las SVI y los puertos </a:t>
            </a:r>
            <a:r>
              <a:rPr lang="es-ES" sz="2400" b="0" i="0" dirty="0" err="1" smtClean="0">
                <a:solidFill>
                  <a:srgbClr val="000000"/>
                </a:solidFill>
                <a:latin typeface="Arial"/>
              </a:rPr>
              <a:t>enrutados</a:t>
            </a:r>
            <a:r>
              <a:rPr lang="es-ES" sz="2400" b="0" i="0" dirty="0" smtClean="0">
                <a:solidFill>
                  <a:srgbClr val="000000"/>
                </a:solidFill>
                <a:latin typeface="Arial"/>
              </a:rPr>
              <a:t>.</a:t>
            </a:r>
            <a:endParaRPr lang="es-ES" dirty="0" smtClean="0"/>
          </a:p>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Por último, se analizó la resolución de problemas de </a:t>
            </a:r>
            <a:r>
              <a:rPr lang="es-ES" sz="2400" b="0" i="0" dirty="0" err="1" smtClean="0">
                <a:solidFill>
                  <a:srgbClr val="000000"/>
                </a:solidFill>
                <a:latin typeface="Arial"/>
              </a:rPr>
              <a:t>routing</a:t>
            </a:r>
            <a:r>
              <a:rPr lang="es-ES" sz="2400" b="0" i="0" dirty="0" smtClean="0">
                <a:solidFill>
                  <a:srgbClr val="000000"/>
                </a:solidFill>
                <a:latin typeface="Arial"/>
              </a:rPr>
              <a:t> entre VLAN con un </a:t>
            </a:r>
            <a:r>
              <a:rPr lang="es-ES" sz="2400" b="0" i="0" dirty="0" err="1" smtClean="0">
                <a:solidFill>
                  <a:srgbClr val="000000"/>
                </a:solidFill>
                <a:latin typeface="Arial"/>
              </a:rPr>
              <a:t>router</a:t>
            </a:r>
            <a:r>
              <a:rPr lang="es-ES" sz="2400" b="0" i="0" dirty="0" smtClean="0">
                <a:solidFill>
                  <a:srgbClr val="000000"/>
                </a:solidFill>
                <a:latin typeface="Arial"/>
              </a:rPr>
              <a:t> o con un </a:t>
            </a:r>
            <a:r>
              <a:rPr lang="es-ES" sz="2400" b="0" i="0" dirty="0" err="1" smtClean="0">
                <a:solidFill>
                  <a:srgbClr val="000000"/>
                </a:solidFill>
                <a:latin typeface="Arial"/>
              </a:rPr>
              <a:t>switch</a:t>
            </a:r>
            <a:r>
              <a:rPr lang="es-ES" sz="2400" b="0" i="0" dirty="0" smtClean="0">
                <a:solidFill>
                  <a:srgbClr val="000000"/>
                </a:solidFill>
                <a:latin typeface="Arial"/>
              </a:rPr>
              <a:t> de capa 3. Los errores comunes suelen estar relacionados con las configuraciones de VLAN, enlace troncal, la interfaz de capa 3 y las direcciones IP.</a:t>
            </a:r>
          </a:p>
          <a:p>
            <a:pPr marL="0" indent="0" algn="l" defTabSz="814365">
              <a:spcBef>
                <a:spcPct val="50000"/>
              </a:spcBef>
              <a:spcAft>
                <a:spcPct val="0"/>
              </a:spcAft>
              <a:buNone/>
            </a:pPr>
            <a:endParaRPr lang="es-ES" dirty="0" smtClean="0">
              <a:cs typeface="Arial"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s-ES"/>
          </a:p>
        </p:txBody>
      </p:sp>
      <p:pic>
        <p:nvPicPr>
          <p:cNvPr id="30723" name="Picture 3" descr="CNA_largo-onwhite"/>
          <p:cNvPicPr>
            <a:picLocks noChangeAspect="1" noChangeArrowheads="1"/>
          </p:cNvPicPr>
          <p:nvPr/>
        </p:nvPicPr>
        <p:blipFill>
          <a:blip r:embed="rId2"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Funcionamiento del routing entre VLAN</a:t>
            </a:r>
            <a:br>
              <a:rPr lang="es-ES" sz="1800" b="1" i="0" smtClean="0">
                <a:solidFill>
                  <a:srgbClr val="708CA1"/>
                </a:solidFill>
                <a:latin typeface="Arial"/>
                <a:ea typeface="ＭＳ Ｐゴシック"/>
              </a:rPr>
            </a:br>
            <a:r>
              <a:rPr lang="es-ES" sz="3200" b="1" i="0" smtClean="0">
                <a:solidFill>
                  <a:srgbClr val="708CA1"/>
                </a:solidFill>
                <a:latin typeface="Arial"/>
                <a:ea typeface="ＭＳ Ｐゴシック"/>
              </a:rPr>
              <a:t>¿Qué es el routing entre VLAN?</a:t>
            </a:r>
            <a:endParaRPr lang="es-ES" smtClean="0">
              <a:ea typeface="ＭＳ Ｐゴシック" pitchFamily="34" charset="-128"/>
            </a:endParaRPr>
          </a:p>
        </p:txBody>
      </p:sp>
      <p:sp>
        <p:nvSpPr>
          <p:cNvPr id="2" name="Content Placeholder 1"/>
          <p:cNvSpPr>
            <a:spLocks noGrp="1"/>
          </p:cNvSpPr>
          <p:nvPr>
            <p:ph idx="1"/>
          </p:nvPr>
        </p:nvSpPr>
        <p:spPr>
          <a:xfrm>
            <a:off x="452442" y="1463006"/>
            <a:ext cx="7940675" cy="3571875"/>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Los switches de capa 2 no pueden reenviar tráfico entre las VLAN sin la ayuda de un router.</a:t>
            </a:r>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El routing entre VLAN es un proceso que permite reenviar el tráfico de la red de una VLAN a otra mediante un router.</a:t>
            </a:r>
            <a:endParaRPr lang="es-ES" sz="2200" dirty="0"/>
          </a:p>
        </p:txBody>
      </p:sp>
      <p:pic>
        <p:nvPicPr>
          <p:cNvPr id="102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848323" y="3258076"/>
            <a:ext cx="5447355" cy="34478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Funcionamiento del routing entre VLAN</a:t>
            </a:r>
            <a:br>
              <a:rPr lang="es-ES" sz="1800" b="1" i="0" smtClean="0">
                <a:solidFill>
                  <a:srgbClr val="708CA1"/>
                </a:solidFill>
                <a:latin typeface="Arial"/>
                <a:ea typeface="ＭＳ Ｐゴシック"/>
              </a:rPr>
            </a:br>
            <a:r>
              <a:rPr lang="es-ES" sz="3200" b="1" i="0" smtClean="0">
                <a:solidFill>
                  <a:srgbClr val="708CA1"/>
                </a:solidFill>
                <a:latin typeface="Arial"/>
                <a:ea typeface="ＭＳ Ｐゴシック"/>
              </a:rPr>
              <a:t>Routing entre VLAN antiguo</a:t>
            </a:r>
            <a:endParaRPr lang="es-ES" smtClean="0">
              <a:ea typeface="ＭＳ Ｐゴシック" pitchFamily="34" charset="-128"/>
            </a:endParaRPr>
          </a:p>
        </p:txBody>
      </p:sp>
      <p:sp>
        <p:nvSpPr>
          <p:cNvPr id="2" name="Content Placeholder 1"/>
          <p:cNvSpPr>
            <a:spLocks noGrp="1"/>
          </p:cNvSpPr>
          <p:nvPr>
            <p:ph idx="1"/>
          </p:nvPr>
        </p:nvSpPr>
        <p:spPr>
          <a:xfrm>
            <a:off x="452442" y="1463006"/>
            <a:ext cx="7940675" cy="5024880"/>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Anteriormente, se utilizaban </a:t>
            </a:r>
            <a:r>
              <a:rPr lang="es-ES" sz="2400" b="0" i="0" dirty="0" err="1" smtClean="0">
                <a:solidFill>
                  <a:srgbClr val="000000"/>
                </a:solidFill>
                <a:latin typeface="Arial"/>
              </a:rPr>
              <a:t>routers</a:t>
            </a:r>
            <a:r>
              <a:rPr lang="es-ES" sz="2400" b="0" i="0" dirty="0" smtClean="0">
                <a:solidFill>
                  <a:srgbClr val="000000"/>
                </a:solidFill>
                <a:latin typeface="Arial"/>
              </a:rPr>
              <a:t> para el </a:t>
            </a:r>
            <a:r>
              <a:rPr lang="es-ES" sz="2400" b="0" i="0" dirty="0" err="1" smtClean="0">
                <a:solidFill>
                  <a:srgbClr val="000000"/>
                </a:solidFill>
                <a:latin typeface="Arial"/>
              </a:rPr>
              <a:t>routing</a:t>
            </a:r>
            <a:r>
              <a:rPr lang="es-ES" sz="2400" b="0" i="0" dirty="0" smtClean="0">
                <a:solidFill>
                  <a:srgbClr val="000000"/>
                </a:solidFill>
                <a:latin typeface="Arial"/>
              </a:rPr>
              <a:t> entre VLAN.</a:t>
            </a:r>
            <a:endParaRPr lang="es-ES" dirty="0" smtClean="0"/>
          </a:p>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Cada VLAN se conectaba a una interfaz física diferente del </a:t>
            </a:r>
            <a:r>
              <a:rPr lang="es-ES" sz="2400" b="0" i="0" dirty="0" err="1" smtClean="0">
                <a:solidFill>
                  <a:srgbClr val="000000"/>
                </a:solidFill>
                <a:latin typeface="Arial"/>
              </a:rPr>
              <a:t>router</a:t>
            </a:r>
            <a:r>
              <a:rPr lang="es-ES" sz="2400" b="0" i="0" dirty="0" smtClean="0">
                <a:solidFill>
                  <a:srgbClr val="000000"/>
                </a:solidFill>
                <a:latin typeface="Arial"/>
              </a:rPr>
              <a:t>.</a:t>
            </a:r>
          </a:p>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Los paquetes llegaban al </a:t>
            </a:r>
            <a:r>
              <a:rPr lang="es-ES" sz="2400" b="0" i="0" dirty="0" err="1" smtClean="0">
                <a:solidFill>
                  <a:srgbClr val="000000"/>
                </a:solidFill>
                <a:latin typeface="Arial"/>
              </a:rPr>
              <a:t>router</a:t>
            </a:r>
            <a:r>
              <a:rPr lang="es-ES" sz="2400" b="0" i="0" dirty="0" smtClean="0">
                <a:solidFill>
                  <a:srgbClr val="000000"/>
                </a:solidFill>
                <a:latin typeface="Arial"/>
              </a:rPr>
              <a:t> a través de una interfaz, se </a:t>
            </a:r>
            <a:r>
              <a:rPr lang="es-ES" sz="2400" b="0" i="0" dirty="0" err="1" smtClean="0">
                <a:solidFill>
                  <a:srgbClr val="000000"/>
                </a:solidFill>
                <a:latin typeface="Arial"/>
              </a:rPr>
              <a:t>enrutaban</a:t>
            </a:r>
            <a:r>
              <a:rPr lang="es-ES" sz="2400" b="0" i="0" dirty="0" smtClean="0">
                <a:solidFill>
                  <a:srgbClr val="000000"/>
                </a:solidFill>
                <a:latin typeface="Arial"/>
              </a:rPr>
              <a:t> y salían por otra interfaz.</a:t>
            </a:r>
          </a:p>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El </a:t>
            </a:r>
            <a:r>
              <a:rPr lang="es-ES" sz="2400" b="0" i="0" dirty="0" err="1" smtClean="0">
                <a:solidFill>
                  <a:srgbClr val="000000"/>
                </a:solidFill>
                <a:latin typeface="Arial"/>
              </a:rPr>
              <a:t>routing</a:t>
            </a:r>
            <a:r>
              <a:rPr lang="es-ES" sz="2400" b="0" i="0" dirty="0" smtClean="0">
                <a:solidFill>
                  <a:srgbClr val="000000"/>
                </a:solidFill>
                <a:latin typeface="Arial"/>
              </a:rPr>
              <a:t> entre VLAN se lograba, porque las interfaces del </a:t>
            </a:r>
            <a:r>
              <a:rPr lang="es-ES" sz="2400" b="0" i="0" dirty="0" err="1" smtClean="0">
                <a:solidFill>
                  <a:srgbClr val="000000"/>
                </a:solidFill>
                <a:latin typeface="Arial"/>
              </a:rPr>
              <a:t>router</a:t>
            </a:r>
            <a:r>
              <a:rPr lang="es-ES" sz="2400" b="0" i="0" dirty="0" smtClean="0">
                <a:solidFill>
                  <a:srgbClr val="000000"/>
                </a:solidFill>
                <a:latin typeface="Arial"/>
              </a:rPr>
              <a:t> se conectaban a las VLAN y tenían direcciones IP de esas VLAN específicas.</a:t>
            </a:r>
          </a:p>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Una solución simple pero no escalable. Las redes grandes con una gran cantidad de VLAN necesitaban muchas interfaces de </a:t>
            </a:r>
            <a:r>
              <a:rPr lang="es-ES" sz="2400" b="0" i="0" dirty="0" err="1" smtClean="0">
                <a:solidFill>
                  <a:srgbClr val="000000"/>
                </a:solidFill>
                <a:latin typeface="Arial"/>
              </a:rPr>
              <a:t>router</a:t>
            </a:r>
            <a:r>
              <a:rPr lang="es-ES" sz="2400" b="0" i="0" dirty="0" smtClean="0">
                <a:solidFill>
                  <a:srgbClr val="000000"/>
                </a:solidFill>
                <a:latin typeface="Arial"/>
              </a:rPr>
              <a:t>.</a:t>
            </a:r>
            <a:endParaRPr lang="es-ES" dirty="0"/>
          </a:p>
        </p:txBody>
      </p:sp>
    </p:spTree>
    <p:extLst>
      <p:ext uri="{BB962C8B-B14F-4D97-AF65-F5344CB8AC3E}">
        <p14:creationId xmlns="" xmlns:p14="http://schemas.microsoft.com/office/powerpoint/2010/main" val="2920452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421143"/>
            <a:ext cx="8433934" cy="838200"/>
          </a:xfrm>
        </p:spPr>
        <p:txBody>
          <a:bodyPr/>
          <a:lstStyle/>
          <a:p>
            <a:pPr algn="l" defTabSz="814365">
              <a:spcBef>
                <a:spcPct val="0"/>
              </a:spcBef>
              <a:spcAft>
                <a:spcPct val="0"/>
              </a:spcAft>
              <a:buNone/>
            </a:pPr>
            <a:r>
              <a:rPr lang="es-ES" sz="1800" b="1" i="0" dirty="0" smtClean="0">
                <a:solidFill>
                  <a:srgbClr val="708CA1"/>
                </a:solidFill>
                <a:latin typeface="Arial"/>
                <a:ea typeface="ＭＳ Ｐゴシック"/>
              </a:rPr>
              <a:t>Funcionamiento del routing entre VLAN</a:t>
            </a:r>
            <a:br>
              <a:rPr lang="es-ES" sz="1800" b="1" i="0" dirty="0" smtClean="0">
                <a:solidFill>
                  <a:srgbClr val="708CA1"/>
                </a:solidFill>
                <a:latin typeface="Arial"/>
                <a:ea typeface="ＭＳ Ｐゴシック"/>
              </a:rPr>
            </a:br>
            <a:r>
              <a:rPr lang="es-ES" sz="3200" b="1" i="0" dirty="0" smtClean="0">
                <a:solidFill>
                  <a:srgbClr val="708CA1"/>
                </a:solidFill>
                <a:latin typeface="Arial"/>
                <a:ea typeface="ＭＳ Ｐゴシック"/>
              </a:rPr>
              <a:t>Routing entre VLAN con router-on-a-stick</a:t>
            </a:r>
            <a:endParaRPr lang="es-ES" dirty="0" smtClean="0">
              <a:ea typeface="ＭＳ Ｐゴシック" pitchFamily="34" charset="-128"/>
            </a:endParaRPr>
          </a:p>
        </p:txBody>
      </p:sp>
      <p:sp>
        <p:nvSpPr>
          <p:cNvPr id="2" name="Content Placeholder 1"/>
          <p:cNvSpPr>
            <a:spLocks noGrp="1"/>
          </p:cNvSpPr>
          <p:nvPr>
            <p:ph idx="1"/>
          </p:nvPr>
        </p:nvSpPr>
        <p:spPr>
          <a:xfrm>
            <a:off x="452442" y="1463006"/>
            <a:ext cx="7940675" cy="5024880"/>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El enfoque denominado “router-on-a-stick” utiliza una ruta diferente para enrutar entre VLAN.</a:t>
            </a:r>
            <a:endParaRPr lang="es-ES" sz="2200" dirty="0" smtClean="0"/>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Una de las interfaces físicas del router se configura como un puerto de enlace troncal 802.1q. Ahora la interfaz puede comprender las etiquetas VLAN.</a:t>
            </a:r>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Después se crean las subinterfaces lógicas. Se crea una subinterfaz por VLAN.</a:t>
            </a:r>
            <a:endParaRPr lang="es-ES" sz="2200" dirty="0" smtClean="0"/>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Cada subinterfaz se configura con una dirección IP de la VLAN que representa.</a:t>
            </a:r>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Los miembros de las VLAN (hosts) se configuran para utilizar la dirección de subinterfaz como gateway predeterminado.</a:t>
            </a:r>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Se utiliza solo una de las interfaces físicas del router.</a:t>
            </a:r>
            <a:endParaRPr lang="es-ES" sz="2200" dirty="0"/>
          </a:p>
        </p:txBody>
      </p:sp>
    </p:spTree>
    <p:extLst>
      <p:ext uri="{BB962C8B-B14F-4D97-AF65-F5344CB8AC3E}">
        <p14:creationId xmlns="" xmlns:p14="http://schemas.microsoft.com/office/powerpoint/2010/main" val="2324019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435657"/>
            <a:ext cx="8738734"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Funcionamiento del routing entre VLAN</a:t>
            </a:r>
            <a:br>
              <a:rPr lang="es-ES" sz="1800" b="1" i="0" smtClean="0">
                <a:solidFill>
                  <a:srgbClr val="708CA1"/>
                </a:solidFill>
                <a:latin typeface="Arial"/>
                <a:ea typeface="ＭＳ Ｐゴシック"/>
              </a:rPr>
            </a:br>
            <a:r>
              <a:rPr lang="es-ES" sz="3200" b="1" i="0" smtClean="0">
                <a:solidFill>
                  <a:srgbClr val="708CA1"/>
                </a:solidFill>
                <a:latin typeface="Arial"/>
                <a:ea typeface="ＭＳ Ｐゴシック"/>
              </a:rPr>
              <a:t>Routing entre VLAN con switch multicapa</a:t>
            </a:r>
            <a:endParaRPr lang="es-ES" smtClean="0">
              <a:ea typeface="ＭＳ Ｐゴシック" pitchFamily="34" charset="-128"/>
            </a:endParaRPr>
          </a:p>
        </p:txBody>
      </p:sp>
      <p:sp>
        <p:nvSpPr>
          <p:cNvPr id="2" name="Content Placeholder 1"/>
          <p:cNvSpPr>
            <a:spLocks noGrp="1"/>
          </p:cNvSpPr>
          <p:nvPr>
            <p:ph idx="1"/>
          </p:nvPr>
        </p:nvSpPr>
        <p:spPr>
          <a:xfrm>
            <a:off x="452442" y="1463006"/>
            <a:ext cx="7940675" cy="5024880"/>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Los switches multicapa pueden llevar a cabo tareas de capa 2 y capa 3. Los routers ya no se necesitan.</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Cada VLAN que existe en el switch es una SVI.</a:t>
            </a:r>
            <a:endParaRPr lang="es-ES" smtClean="0"/>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Las SVI se ven como interfaces de capa 3.</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El switch entiende las PDU de capa de red y, por lo tanto, puede enrutar entre sus SVI así como el router puede enrutar entre sus interfaces.</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Con un switch multicapa, el tráfico se enruta internamente al dispositivo de switch. </a:t>
            </a:r>
            <a:endParaRPr lang="es-ES" smtClean="0"/>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Es una solución muy escalable.</a:t>
            </a:r>
            <a:endParaRPr lang="es-ES"/>
          </a:p>
        </p:txBody>
      </p:sp>
    </p:spTree>
    <p:extLst>
      <p:ext uri="{BB962C8B-B14F-4D97-AF65-F5344CB8AC3E}">
        <p14:creationId xmlns="" xmlns:p14="http://schemas.microsoft.com/office/powerpoint/2010/main" val="3360593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Configuración de routing entre VLAN antiguo</a:t>
            </a:r>
            <a:br>
              <a:rPr lang="es-ES" sz="1800" b="1" i="0" smtClean="0">
                <a:solidFill>
                  <a:srgbClr val="708CA1"/>
                </a:solidFill>
                <a:latin typeface="Arial"/>
                <a:ea typeface="ＭＳ Ｐゴシック"/>
              </a:rPr>
            </a:br>
            <a:r>
              <a:rPr lang="es-ES" sz="3200" b="1" i="0" smtClean="0">
                <a:solidFill>
                  <a:srgbClr val="708CA1"/>
                </a:solidFill>
                <a:latin typeface="Arial"/>
                <a:ea typeface="ＭＳ Ｐゴシック"/>
              </a:rPr>
              <a:t>Preparación</a:t>
            </a:r>
            <a:endParaRPr lang="es-ES" smtClean="0">
              <a:ea typeface="ＭＳ Ｐゴシック" pitchFamily="34" charset="-128"/>
            </a:endParaRPr>
          </a:p>
        </p:txBody>
      </p:sp>
      <p:sp>
        <p:nvSpPr>
          <p:cNvPr id="2" name="Content Placeholder 1"/>
          <p:cNvSpPr>
            <a:spLocks noGrp="1"/>
          </p:cNvSpPr>
          <p:nvPr>
            <p:ph idx="1"/>
          </p:nvPr>
        </p:nvSpPr>
        <p:spPr>
          <a:xfrm>
            <a:off x="452442" y="1463006"/>
            <a:ext cx="7940675" cy="5024880"/>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El routing entre VLAN antiguo requiere que los routers tengan varias interfaces físicas.</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Cada una de las interfaces físicas del router se conecta a una VLAN única.</a:t>
            </a:r>
            <a:endParaRPr lang="es-ES" smtClean="0"/>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Además, cada interfaz está configurada con una dirección IP para la subred asociada a esa VLAN específica.</a:t>
            </a:r>
            <a:endParaRPr lang="es-ES" smtClean="0"/>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Los dispositivos de red utilizan el router como un gateway para acceder a los dispositivos conectados a las otras VLAN.</a:t>
            </a:r>
            <a:endParaRPr lang="es-ES"/>
          </a:p>
        </p:txBody>
      </p:sp>
    </p:spTree>
    <p:extLst>
      <p:ext uri="{BB962C8B-B14F-4D97-AF65-F5344CB8AC3E}">
        <p14:creationId xmlns="" xmlns:p14="http://schemas.microsoft.com/office/powerpoint/2010/main" val="39313445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Configuración de routing entre VLAN antiguo</a:t>
            </a:r>
            <a:br>
              <a:rPr lang="es-ES" sz="1800" b="1" i="0" smtClean="0">
                <a:solidFill>
                  <a:srgbClr val="708CA1"/>
                </a:solidFill>
                <a:latin typeface="Arial"/>
                <a:ea typeface="ＭＳ Ｐゴシック"/>
              </a:rPr>
            </a:br>
            <a:r>
              <a:rPr lang="es-ES" sz="3200" b="1" i="0" smtClean="0">
                <a:solidFill>
                  <a:srgbClr val="708CA1"/>
                </a:solidFill>
                <a:latin typeface="Arial"/>
                <a:ea typeface="ＭＳ Ｐゴシック"/>
              </a:rPr>
              <a:t>Preparación</a:t>
            </a:r>
            <a:endParaRPr lang="es-ES" smtClean="0">
              <a:ea typeface="ＭＳ Ｐゴシック" pitchFamily="34" charset="-128"/>
            </a:endParaRPr>
          </a:p>
        </p:txBody>
      </p:sp>
      <p:pic>
        <p:nvPicPr>
          <p:cNvPr id="4098"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18607" y="1425085"/>
            <a:ext cx="8506787" cy="49367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13542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16414</TotalTime>
  <Pages>28</Pages>
  <Words>1810</Words>
  <Application>Microsoft Office PowerPoint</Application>
  <PresentationFormat>On-screen Show (4:3)</PresentationFormat>
  <Paragraphs>271</Paragraphs>
  <Slides>34</Slides>
  <Notes>33</Notes>
  <HiddenSlides>0</HiddenSlides>
  <MMClips>0</MMClip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PPT-TMPLT-WHT_C</vt:lpstr>
      <vt:lpstr>NetAcad-4F_PPT-WHT_060408</vt:lpstr>
      <vt:lpstr>Capítulo 5: Routing entre VLAN</vt:lpstr>
      <vt:lpstr>Capítulo 5</vt:lpstr>
      <vt:lpstr>Capítulo 5: Objetivos</vt:lpstr>
      <vt:lpstr>Funcionamiento del routing entre VLAN ¿Qué es el routing entre VLAN?</vt:lpstr>
      <vt:lpstr>Funcionamiento del routing entre VLAN Routing entre VLAN antiguo</vt:lpstr>
      <vt:lpstr>Funcionamiento del routing entre VLAN Routing entre VLAN con router-on-a-stick</vt:lpstr>
      <vt:lpstr>Funcionamiento del routing entre VLAN Routing entre VLAN con switch multicapa</vt:lpstr>
      <vt:lpstr>Configuración de routing entre VLAN antiguo Preparación</vt:lpstr>
      <vt:lpstr>Configuración de routing entre VLAN antiguo Preparación</vt:lpstr>
      <vt:lpstr>Configuración de routing entre VLAN antiguo Configuración del switch</vt:lpstr>
      <vt:lpstr>Configuración de routing entre VLAN antiguo Configuración de la interfaz del router</vt:lpstr>
      <vt:lpstr>Configuración de router-on-a-stick Preparación</vt:lpstr>
      <vt:lpstr>Configuración de router-on-a-stick Configuración del switch</vt:lpstr>
      <vt:lpstr>Configuración de router-on-a-stick Configuración de la interfaz del router</vt:lpstr>
      <vt:lpstr>Configuración de router-on-a-stick Verificación de subinterfaces</vt:lpstr>
      <vt:lpstr>Configuración de router-on-a-stick Verificación de subinterfaces</vt:lpstr>
      <vt:lpstr>Configuración de router-on-a-stick Verificación de subinterfaces</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Capítulo 5: Resumen</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caixia</cp:lastModifiedBy>
  <cp:revision>1161</cp:revision>
  <cp:lastPrinted>1999-01-27T00:54:54Z</cp:lastPrinted>
  <dcterms:created xsi:type="dcterms:W3CDTF">2006-10-23T15:07:30Z</dcterms:created>
  <dcterms:modified xsi:type="dcterms:W3CDTF">2014-04-24T07:00:36Z</dcterms:modified>
</cp:coreProperties>
</file>