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79"/>
  </p:notesMasterIdLst>
  <p:handoutMasterIdLst>
    <p:handoutMasterId r:id="rId80"/>
  </p:handoutMasterIdLst>
  <p:sldIdLst>
    <p:sldId id="500" r:id="rId3"/>
    <p:sldId id="541" r:id="rId4"/>
    <p:sldId id="821" r:id="rId5"/>
    <p:sldId id="823" r:id="rId6"/>
    <p:sldId id="825" r:id="rId7"/>
    <p:sldId id="826" r:id="rId8"/>
    <p:sldId id="827" r:id="rId9"/>
    <p:sldId id="828" r:id="rId10"/>
    <p:sldId id="829" r:id="rId11"/>
    <p:sldId id="830" r:id="rId12"/>
    <p:sldId id="831" r:id="rId13"/>
    <p:sldId id="832" r:id="rId14"/>
    <p:sldId id="833" r:id="rId15"/>
    <p:sldId id="884" r:id="rId16"/>
    <p:sldId id="834" r:id="rId17"/>
    <p:sldId id="835" r:id="rId18"/>
    <p:sldId id="836" r:id="rId19"/>
    <p:sldId id="885" r:id="rId20"/>
    <p:sldId id="837" r:id="rId21"/>
    <p:sldId id="838" r:id="rId22"/>
    <p:sldId id="839" r:id="rId23"/>
    <p:sldId id="840" r:id="rId24"/>
    <p:sldId id="841" r:id="rId25"/>
    <p:sldId id="842" r:id="rId26"/>
    <p:sldId id="843" r:id="rId27"/>
    <p:sldId id="844" r:id="rId28"/>
    <p:sldId id="845" r:id="rId29"/>
    <p:sldId id="846" r:id="rId30"/>
    <p:sldId id="847" r:id="rId31"/>
    <p:sldId id="848" r:id="rId32"/>
    <p:sldId id="849" r:id="rId33"/>
    <p:sldId id="850" r:id="rId34"/>
    <p:sldId id="851" r:id="rId35"/>
    <p:sldId id="852" r:id="rId36"/>
    <p:sldId id="853" r:id="rId37"/>
    <p:sldId id="854" r:id="rId38"/>
    <p:sldId id="855" r:id="rId39"/>
    <p:sldId id="856" r:id="rId40"/>
    <p:sldId id="857" r:id="rId41"/>
    <p:sldId id="858" r:id="rId42"/>
    <p:sldId id="859" r:id="rId43"/>
    <p:sldId id="860" r:id="rId44"/>
    <p:sldId id="861" r:id="rId45"/>
    <p:sldId id="862" r:id="rId46"/>
    <p:sldId id="863" r:id="rId47"/>
    <p:sldId id="864" r:id="rId48"/>
    <p:sldId id="865" r:id="rId49"/>
    <p:sldId id="866" r:id="rId50"/>
    <p:sldId id="867" r:id="rId51"/>
    <p:sldId id="868" r:id="rId52"/>
    <p:sldId id="869" r:id="rId53"/>
    <p:sldId id="886" r:id="rId54"/>
    <p:sldId id="887" r:id="rId55"/>
    <p:sldId id="888" r:id="rId56"/>
    <p:sldId id="870" r:id="rId57"/>
    <p:sldId id="871" r:id="rId58"/>
    <p:sldId id="889" r:id="rId59"/>
    <p:sldId id="872" r:id="rId60"/>
    <p:sldId id="873" r:id="rId61"/>
    <p:sldId id="874" r:id="rId62"/>
    <p:sldId id="875" r:id="rId63"/>
    <p:sldId id="876" r:id="rId64"/>
    <p:sldId id="877" r:id="rId65"/>
    <p:sldId id="878" r:id="rId66"/>
    <p:sldId id="879" r:id="rId67"/>
    <p:sldId id="880" r:id="rId68"/>
    <p:sldId id="881" r:id="rId69"/>
    <p:sldId id="882" r:id="rId70"/>
    <p:sldId id="883" r:id="rId71"/>
    <p:sldId id="824" r:id="rId72"/>
    <p:sldId id="890" r:id="rId73"/>
    <p:sldId id="891" r:id="rId74"/>
    <p:sldId id="892" r:id="rId75"/>
    <p:sldId id="893" r:id="rId76"/>
    <p:sldId id="894" r:id="rId77"/>
    <p:sldId id="681" r:id="rId78"/>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876" autoAdjust="0"/>
    <p:restoredTop sz="88863" autoAdjust="0"/>
  </p:normalViewPr>
  <p:slideViewPr>
    <p:cSldViewPr snapToGrid="0">
      <p:cViewPr>
        <p:scale>
          <a:sx n="75" d="100"/>
          <a:sy n="75" d="100"/>
        </p:scale>
        <p:origin x="-1182" y="-564"/>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Lst>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82" d="100"/>
          <a:sy n="82" d="100"/>
        </p:scale>
        <p:origin x="-2022" y="-84"/>
      </p:cViewPr>
      <p:guideLst>
        <p:guide orient="horz" pos="2928"/>
        <p:guide pos="2208"/>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_rels/viewProps.xml.rels><?xml version="1.0" encoding="UTF-8" standalone="yes"?>
<Relationships xmlns="http://schemas.openxmlformats.org/package/2006/relationships"><Relationship Id="rId13" Type="http://schemas.openxmlformats.org/officeDocument/2006/relationships/slide" Target="slides/slide17.xml"/><Relationship Id="rId18" Type="http://schemas.openxmlformats.org/officeDocument/2006/relationships/slide" Target="slides/slide22.xml"/><Relationship Id="rId26" Type="http://schemas.openxmlformats.org/officeDocument/2006/relationships/slide" Target="slides/slide30.xml"/><Relationship Id="rId39" Type="http://schemas.openxmlformats.org/officeDocument/2006/relationships/slide" Target="slides/slide43.xml"/><Relationship Id="rId21" Type="http://schemas.openxmlformats.org/officeDocument/2006/relationships/slide" Target="slides/slide25.xml"/><Relationship Id="rId34" Type="http://schemas.openxmlformats.org/officeDocument/2006/relationships/slide" Target="slides/slide38.xml"/><Relationship Id="rId42" Type="http://schemas.openxmlformats.org/officeDocument/2006/relationships/slide" Target="slides/slide46.xml"/><Relationship Id="rId47" Type="http://schemas.openxmlformats.org/officeDocument/2006/relationships/slide" Target="slides/slide51.xml"/><Relationship Id="rId50" Type="http://schemas.openxmlformats.org/officeDocument/2006/relationships/slide" Target="slides/slide54.xml"/><Relationship Id="rId55" Type="http://schemas.openxmlformats.org/officeDocument/2006/relationships/slide" Target="slides/slide59.xml"/><Relationship Id="rId63" Type="http://schemas.openxmlformats.org/officeDocument/2006/relationships/slide" Target="slides/slide67.xml"/><Relationship Id="rId7" Type="http://schemas.openxmlformats.org/officeDocument/2006/relationships/slide" Target="slides/slide11.xml"/><Relationship Id="rId2" Type="http://schemas.openxmlformats.org/officeDocument/2006/relationships/slide" Target="slides/slide6.xml"/><Relationship Id="rId16" Type="http://schemas.openxmlformats.org/officeDocument/2006/relationships/slide" Target="slides/slide20.xml"/><Relationship Id="rId20" Type="http://schemas.openxmlformats.org/officeDocument/2006/relationships/slide" Target="slides/slide24.xml"/><Relationship Id="rId29" Type="http://schemas.openxmlformats.org/officeDocument/2006/relationships/slide" Target="slides/slide33.xml"/><Relationship Id="rId41" Type="http://schemas.openxmlformats.org/officeDocument/2006/relationships/slide" Target="slides/slide45.xml"/><Relationship Id="rId54" Type="http://schemas.openxmlformats.org/officeDocument/2006/relationships/slide" Target="slides/slide58.xml"/><Relationship Id="rId62" Type="http://schemas.openxmlformats.org/officeDocument/2006/relationships/slide" Target="slides/slide66.xml"/><Relationship Id="rId1" Type="http://schemas.openxmlformats.org/officeDocument/2006/relationships/slide" Target="slides/slide5.xml"/><Relationship Id="rId6" Type="http://schemas.openxmlformats.org/officeDocument/2006/relationships/slide" Target="slides/slide10.xml"/><Relationship Id="rId11" Type="http://schemas.openxmlformats.org/officeDocument/2006/relationships/slide" Target="slides/slide15.xml"/><Relationship Id="rId24" Type="http://schemas.openxmlformats.org/officeDocument/2006/relationships/slide" Target="slides/slide28.xml"/><Relationship Id="rId32" Type="http://schemas.openxmlformats.org/officeDocument/2006/relationships/slide" Target="slides/slide36.xml"/><Relationship Id="rId37" Type="http://schemas.openxmlformats.org/officeDocument/2006/relationships/slide" Target="slides/slide41.xml"/><Relationship Id="rId40" Type="http://schemas.openxmlformats.org/officeDocument/2006/relationships/slide" Target="slides/slide44.xml"/><Relationship Id="rId45" Type="http://schemas.openxmlformats.org/officeDocument/2006/relationships/slide" Target="slides/slide49.xml"/><Relationship Id="rId53" Type="http://schemas.openxmlformats.org/officeDocument/2006/relationships/slide" Target="slides/slide57.xml"/><Relationship Id="rId58" Type="http://schemas.openxmlformats.org/officeDocument/2006/relationships/slide" Target="slides/slide62.xml"/><Relationship Id="rId5" Type="http://schemas.openxmlformats.org/officeDocument/2006/relationships/slide" Target="slides/slide9.xml"/><Relationship Id="rId15" Type="http://schemas.openxmlformats.org/officeDocument/2006/relationships/slide" Target="slides/slide19.xml"/><Relationship Id="rId23" Type="http://schemas.openxmlformats.org/officeDocument/2006/relationships/slide" Target="slides/slide27.xml"/><Relationship Id="rId28" Type="http://schemas.openxmlformats.org/officeDocument/2006/relationships/slide" Target="slides/slide32.xml"/><Relationship Id="rId36" Type="http://schemas.openxmlformats.org/officeDocument/2006/relationships/slide" Target="slides/slide40.xml"/><Relationship Id="rId49" Type="http://schemas.openxmlformats.org/officeDocument/2006/relationships/slide" Target="slides/slide53.xml"/><Relationship Id="rId57" Type="http://schemas.openxmlformats.org/officeDocument/2006/relationships/slide" Target="slides/slide61.xml"/><Relationship Id="rId61" Type="http://schemas.openxmlformats.org/officeDocument/2006/relationships/slide" Target="slides/slide65.xml"/><Relationship Id="rId10" Type="http://schemas.openxmlformats.org/officeDocument/2006/relationships/slide" Target="slides/slide14.xml"/><Relationship Id="rId19" Type="http://schemas.openxmlformats.org/officeDocument/2006/relationships/slide" Target="slides/slide23.xml"/><Relationship Id="rId31" Type="http://schemas.openxmlformats.org/officeDocument/2006/relationships/slide" Target="slides/slide35.xml"/><Relationship Id="rId44" Type="http://schemas.openxmlformats.org/officeDocument/2006/relationships/slide" Target="slides/slide48.xml"/><Relationship Id="rId52" Type="http://schemas.openxmlformats.org/officeDocument/2006/relationships/slide" Target="slides/slide56.xml"/><Relationship Id="rId60" Type="http://schemas.openxmlformats.org/officeDocument/2006/relationships/slide" Target="slides/slide64.xml"/><Relationship Id="rId65" Type="http://schemas.openxmlformats.org/officeDocument/2006/relationships/slide" Target="slides/slide69.xml"/><Relationship Id="rId4" Type="http://schemas.openxmlformats.org/officeDocument/2006/relationships/slide" Target="slides/slide8.xml"/><Relationship Id="rId9" Type="http://schemas.openxmlformats.org/officeDocument/2006/relationships/slide" Target="slides/slide13.xml"/><Relationship Id="rId14" Type="http://schemas.openxmlformats.org/officeDocument/2006/relationships/slide" Target="slides/slide18.xml"/><Relationship Id="rId22" Type="http://schemas.openxmlformats.org/officeDocument/2006/relationships/slide" Target="slides/slide26.xml"/><Relationship Id="rId27" Type="http://schemas.openxmlformats.org/officeDocument/2006/relationships/slide" Target="slides/slide31.xml"/><Relationship Id="rId30" Type="http://schemas.openxmlformats.org/officeDocument/2006/relationships/slide" Target="slides/slide34.xml"/><Relationship Id="rId35" Type="http://schemas.openxmlformats.org/officeDocument/2006/relationships/slide" Target="slides/slide39.xml"/><Relationship Id="rId43" Type="http://schemas.openxmlformats.org/officeDocument/2006/relationships/slide" Target="slides/slide47.xml"/><Relationship Id="rId48" Type="http://schemas.openxmlformats.org/officeDocument/2006/relationships/slide" Target="slides/slide52.xml"/><Relationship Id="rId56" Type="http://schemas.openxmlformats.org/officeDocument/2006/relationships/slide" Target="slides/slide60.xml"/><Relationship Id="rId64" Type="http://schemas.openxmlformats.org/officeDocument/2006/relationships/slide" Target="slides/slide68.xml"/><Relationship Id="rId8" Type="http://schemas.openxmlformats.org/officeDocument/2006/relationships/slide" Target="slides/slide12.xml"/><Relationship Id="rId51" Type="http://schemas.openxmlformats.org/officeDocument/2006/relationships/slide" Target="slides/slide55.xml"/><Relationship Id="rId3" Type="http://schemas.openxmlformats.org/officeDocument/2006/relationships/slide" Target="slides/slide7.xml"/><Relationship Id="rId12" Type="http://schemas.openxmlformats.org/officeDocument/2006/relationships/slide" Target="slides/slide16.xml"/><Relationship Id="rId17" Type="http://schemas.openxmlformats.org/officeDocument/2006/relationships/slide" Target="slides/slide21.xml"/><Relationship Id="rId25" Type="http://schemas.openxmlformats.org/officeDocument/2006/relationships/slide" Target="slides/slide29.xml"/><Relationship Id="rId33" Type="http://schemas.openxmlformats.org/officeDocument/2006/relationships/slide" Target="slides/slide37.xml"/><Relationship Id="rId38" Type="http://schemas.openxmlformats.org/officeDocument/2006/relationships/slide" Target="slides/slide42.xml"/><Relationship Id="rId46" Type="http://schemas.openxmlformats.org/officeDocument/2006/relationships/slide" Target="slides/slide50.xml"/><Relationship Id="rId59" Type="http://schemas.openxmlformats.org/officeDocument/2006/relationships/slide" Target="slides/slide6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5">
              <a:lnSpc>
                <a:spcPct val="100000"/>
              </a:lnSpc>
              <a:buNone/>
              <a:tabLst>
                <a:tab pos="2387600" algn="l"/>
                <a:tab pos="4830763" algn="l"/>
              </a:tabLst>
            </a:pPr>
            <a:r>
              <a:rPr lang="en-US" sz="800" b="0" i="0">
                <a:solidFill>
                  <a:schemeClr val="tx1"/>
                </a:solidFill>
                <a:latin typeface="Arial"/>
                <a:ea typeface="+mn-ea"/>
                <a:cs typeface="+mn-cs"/>
              </a:rPr>
              <a:t>© 2006, Cisco Systems, Inc. Todos los derechos reservados.</a:t>
            </a:r>
          </a:p>
          <a:p>
            <a:pPr algn="l" defTabSz="611185">
              <a:lnSpc>
                <a:spcPct val="100000"/>
              </a:lnSpc>
              <a:buNone/>
              <a:tabLst>
                <a:tab pos="2387600" algn="l"/>
                <a:tab pos="4830763" algn="l"/>
              </a:tabLst>
            </a:pPr>
            <a:r>
              <a:rPr lang="en-US" sz="800" b="0" i="0">
                <a:solidFill>
                  <a:schemeClr val="tx1"/>
                </a:solidFill>
                <a:latin typeface="Arial"/>
                <a:ea typeface="+mn-ea"/>
                <a:cs typeface="+mn-cs"/>
              </a:rPr>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44">
              <a:lnSpc>
                <a:spcPct val="100000"/>
              </a:lnSpc>
              <a:buNone/>
            </a:pPr>
            <a:fld id="{DA18195A-CB64-47E2-B402-53696444ACC8}" type="slidenum">
              <a:rPr lang="en-US" sz="800" b="0" i="0">
                <a:solidFill>
                  <a:schemeClr val="tx1"/>
                </a:solidFill>
                <a:latin typeface="Arial"/>
                <a:ea typeface="+mn-ea"/>
                <a:cs typeface="+mn-cs"/>
              </a:rPr>
              <a:pPr algn="r" defTabSz="903244">
                <a:lnSpc>
                  <a:spcPct val="100000"/>
                </a:lnSpc>
                <a:buNone/>
              </a:pPr>
              <a:t>‹#›</a:t>
            </a:fld>
            <a:endParaRPr lang="en-US" sz="800" dirty="0"/>
          </a:p>
        </p:txBody>
      </p:sp>
    </p:spTree>
    <p:extLst>
      <p:ext uri="{BB962C8B-B14F-4D97-AF65-F5344CB8AC3E}">
        <p14:creationId xmlns:p14="http://schemas.microsoft.com/office/powerpoint/2010/main" xmlns="" val="5365603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470682"/>
          </a:xfrm>
          <a:prstGeom prst="rect">
            <a:avLst/>
          </a:prstGeom>
          <a:noFill/>
          <a:ln w="9525">
            <a:noFill/>
            <a:miter lim="800000"/>
            <a:headEnd/>
            <a:tailEnd/>
          </a:ln>
        </p:spPr>
        <p:txBody>
          <a:bodyPr lIns="95667" tIns="50185" rIns="95667" bIns="50185">
            <a:spAutoFit/>
          </a:bodyPr>
          <a:lstStyle/>
          <a:p>
            <a:pPr algn="l" defTabSz="611185">
              <a:lnSpc>
                <a:spcPct val="100000"/>
              </a:lnSpc>
              <a:buNone/>
              <a:tabLst>
                <a:tab pos="2387600" algn="l"/>
                <a:tab pos="4830763" algn="l"/>
              </a:tabLst>
            </a:pPr>
            <a:r>
              <a:rPr lang="en-US" sz="800" b="0" i="0" dirty="0">
                <a:solidFill>
                  <a:schemeClr val="tx1"/>
                </a:solidFill>
                <a:latin typeface="Arial"/>
                <a:ea typeface="+mn-ea"/>
                <a:cs typeface="+mn-cs"/>
              </a:rPr>
              <a:t>© </a:t>
            </a:r>
            <a:r>
              <a:rPr lang="en-US" sz="800" b="0" i="0" dirty="0" smtClean="0">
                <a:solidFill>
                  <a:schemeClr val="tx1"/>
                </a:solidFill>
                <a:latin typeface="Arial"/>
                <a:ea typeface="+mn-ea"/>
                <a:cs typeface="+mn-cs"/>
              </a:rPr>
              <a:t>2014, </a:t>
            </a:r>
            <a:r>
              <a:rPr lang="en-US" sz="800" b="0" i="0" dirty="0">
                <a:solidFill>
                  <a:schemeClr val="tx1"/>
                </a:solidFill>
                <a:latin typeface="Arial"/>
                <a:ea typeface="+mn-ea"/>
                <a:cs typeface="+mn-cs"/>
              </a:rPr>
              <a:t>Cisco Systems, Inc. </a:t>
            </a:r>
            <a:r>
              <a:rPr lang="en-US" sz="800" b="0" i="0" dirty="0" err="1">
                <a:solidFill>
                  <a:schemeClr val="tx1"/>
                </a:solidFill>
                <a:latin typeface="Arial"/>
                <a:ea typeface="+mn-ea"/>
                <a:cs typeface="+mn-cs"/>
              </a:rPr>
              <a:t>Todos</a:t>
            </a:r>
            <a:r>
              <a:rPr lang="en-US" sz="800" b="0" i="0" dirty="0">
                <a:solidFill>
                  <a:schemeClr val="tx1"/>
                </a:solidFill>
                <a:latin typeface="Arial"/>
                <a:ea typeface="+mn-ea"/>
                <a:cs typeface="+mn-cs"/>
              </a:rPr>
              <a:t> los </a:t>
            </a:r>
            <a:r>
              <a:rPr lang="en-US" sz="800" b="0" i="0" dirty="0" err="1">
                <a:solidFill>
                  <a:schemeClr val="tx1"/>
                </a:solidFill>
                <a:latin typeface="Arial"/>
                <a:ea typeface="+mn-ea"/>
                <a:cs typeface="+mn-cs"/>
              </a:rPr>
              <a:t>derechos</a:t>
            </a:r>
            <a:r>
              <a:rPr lang="en-US" sz="800" b="0" i="0" dirty="0">
                <a:solidFill>
                  <a:schemeClr val="tx1"/>
                </a:solidFill>
                <a:latin typeface="Arial"/>
                <a:ea typeface="+mn-ea"/>
                <a:cs typeface="+mn-cs"/>
              </a:rPr>
              <a:t> </a:t>
            </a:r>
            <a:r>
              <a:rPr lang="en-US" sz="800" b="0" i="0" dirty="0" err="1">
                <a:solidFill>
                  <a:schemeClr val="tx1"/>
                </a:solidFill>
                <a:latin typeface="Arial"/>
                <a:ea typeface="+mn-ea"/>
                <a:cs typeface="+mn-cs"/>
              </a:rPr>
              <a:t>reservados</a:t>
            </a:r>
            <a:r>
              <a:rPr lang="en-US" sz="800" b="0" i="0" dirty="0">
                <a:solidFill>
                  <a:schemeClr val="tx1"/>
                </a:solidFill>
                <a:latin typeface="Arial"/>
                <a:ea typeface="+mn-ea"/>
                <a:cs typeface="+mn-cs"/>
              </a:rPr>
              <a:t>.</a:t>
            </a:r>
          </a:p>
          <a:p>
            <a:pPr algn="l" defTabSz="611185">
              <a:lnSpc>
                <a:spcPct val="100000"/>
              </a:lnSpc>
              <a:buNone/>
              <a:tabLst>
                <a:tab pos="2387600" algn="l"/>
                <a:tab pos="4830763" algn="l"/>
              </a:tabLst>
            </a:pPr>
            <a:r>
              <a:rPr lang="en-US" sz="800" b="0" i="0" dirty="0">
                <a:solidFill>
                  <a:schemeClr val="tx1"/>
                </a:solidFill>
                <a:latin typeface="Arial"/>
                <a:ea typeface="+mn-ea"/>
                <a:cs typeface="+mn-cs"/>
              </a:rPr>
              <a:t>Presentation_ID.scr</a:t>
            </a: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1C615CF7-9F59-4C8A-B650-E68E69E0FCFD}" type="slidenum">
              <a:rPr lang="en-US"/>
              <a:pPr>
                <a:defRPr/>
              </a:pPr>
              <a:t>‹#›</a:t>
            </a:fld>
            <a:endParaRPr lang="en-US" dirty="0"/>
          </a:p>
        </p:txBody>
      </p:sp>
      <p:sp>
        <p:nvSpPr>
          <p:cNvPr id="54278"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xmlns="" val="3146782537"/>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1"/>
          <p:cNvSpPr>
            <a:spLocks noGrp="1" noChangeArrowheads="1"/>
          </p:cNvSpPr>
          <p:nvPr>
            <p:ph type="sldNum" sz="quarter" idx="5"/>
          </p:nvPr>
        </p:nvSpPr>
        <p:spPr>
          <a:noFill/>
        </p:spPr>
        <p:txBody>
          <a:bodyPr/>
          <a:lstStyle/>
          <a:p>
            <a:pPr algn="r" defTabSz="903244">
              <a:lnSpc>
                <a:spcPct val="100000"/>
              </a:lnSpc>
              <a:buNone/>
            </a:pPr>
            <a:fld id="{FF1347AE-0112-4774-B739-631BBB092071}" type="slidenum">
              <a:rPr lang="en-US" sz="800" b="0" i="0">
                <a:solidFill>
                  <a:schemeClr val="tx1"/>
                </a:solidFill>
                <a:latin typeface="Arial"/>
                <a:ea typeface="+mn-ea"/>
                <a:cs typeface="+mn-cs"/>
              </a:rPr>
              <a:pPr algn="r" defTabSz="903244">
                <a:lnSpc>
                  <a:spcPct val="100000"/>
                </a:lnSpc>
                <a:buNone/>
              </a:pPr>
              <a:t>1</a:t>
            </a:fld>
            <a:endParaRPr lang="en-US" dirty="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404813" y="4378325"/>
            <a:ext cx="6121400" cy="4252913"/>
          </a:xfrm>
          <a:noFill/>
          <a:ln/>
        </p:spPr>
        <p:txBody>
          <a:bodyPr/>
          <a:lstStyle/>
          <a:p>
            <a:pPr marL="112746" indent="-112746" algn="l" defTabSz="1020745">
              <a:buNone/>
            </a:pPr>
            <a:r>
              <a:rPr lang="es-ES" sz="1200" b="1" i="0" noProof="0" dirty="0" smtClean="0">
                <a:solidFill>
                  <a:srgbClr val="000000"/>
                </a:solidFill>
                <a:latin typeface="Arial"/>
                <a:ea typeface="+mn-ea"/>
                <a:cs typeface="+mn-cs"/>
              </a:rPr>
              <a:t>Programa de Cisco </a:t>
            </a:r>
            <a:r>
              <a:rPr lang="es-ES" sz="1200" b="1" i="0" noProof="0" dirty="0" err="1" smtClean="0">
                <a:solidFill>
                  <a:srgbClr val="000000"/>
                </a:solidFill>
                <a:latin typeface="Arial"/>
                <a:ea typeface="+mn-ea"/>
                <a:cs typeface="+mn-cs"/>
              </a:rPr>
              <a:t>Networking</a:t>
            </a:r>
            <a:r>
              <a:rPr lang="es-ES" sz="1200" b="1" i="0" noProof="0" dirty="0" smtClean="0">
                <a:solidFill>
                  <a:srgbClr val="000000"/>
                </a:solidFill>
                <a:latin typeface="Arial"/>
                <a:ea typeface="+mn-ea"/>
                <a:cs typeface="+mn-cs"/>
              </a:rPr>
              <a:t> </a:t>
            </a:r>
            <a:r>
              <a:rPr lang="es-ES" sz="1200" b="1" i="0" noProof="0" dirty="0" err="1" smtClean="0">
                <a:solidFill>
                  <a:srgbClr val="000000"/>
                </a:solidFill>
                <a:latin typeface="Arial"/>
                <a:ea typeface="+mn-ea"/>
                <a:cs typeface="+mn-cs"/>
              </a:rPr>
              <a:t>Academy</a:t>
            </a:r>
            <a:endParaRPr lang="es-ES" sz="1200" b="1" i="0" noProof="0" dirty="0" smtClean="0">
              <a:solidFill>
                <a:srgbClr val="000000"/>
              </a:solidFill>
              <a:latin typeface="Arial"/>
              <a:ea typeface="+mn-ea"/>
              <a:cs typeface="+mn-cs"/>
            </a:endParaRPr>
          </a:p>
          <a:p>
            <a:pPr marL="112746" indent="-112746" algn="l" defTabSz="1020745">
              <a:buNone/>
            </a:pPr>
            <a:r>
              <a:rPr lang="es-ES" sz="1200" b="1" i="0" noProof="0" dirty="0" err="1" smtClean="0">
                <a:solidFill>
                  <a:srgbClr val="000000"/>
                </a:solidFill>
                <a:latin typeface="Arial"/>
                <a:ea typeface="+mn-ea"/>
                <a:cs typeface="+mn-cs"/>
              </a:rPr>
              <a:t>Routing</a:t>
            </a:r>
            <a:r>
              <a:rPr lang="es-ES" sz="1200" b="1" i="0" noProof="0" dirty="0" smtClean="0">
                <a:solidFill>
                  <a:srgbClr val="000000"/>
                </a:solidFill>
                <a:latin typeface="Arial"/>
                <a:ea typeface="+mn-ea"/>
                <a:cs typeface="+mn-cs"/>
              </a:rPr>
              <a:t> y </a:t>
            </a:r>
            <a:r>
              <a:rPr lang="es-ES" sz="1200" b="1" i="0" noProof="0" dirty="0" err="1" smtClean="0">
                <a:solidFill>
                  <a:srgbClr val="000000"/>
                </a:solidFill>
                <a:latin typeface="Arial"/>
                <a:ea typeface="+mn-ea"/>
                <a:cs typeface="+mn-cs"/>
              </a:rPr>
              <a:t>switching</a:t>
            </a:r>
            <a:endParaRPr lang="es-ES" b="1" noProof="0" dirty="0" smtClean="0"/>
          </a:p>
          <a:p>
            <a:pPr marL="112746" indent="-112746" algn="l" defTabSz="1020745">
              <a:buNone/>
            </a:pPr>
            <a:r>
              <a:rPr lang="es-ES" sz="1300" b="1" i="0" noProof="0" dirty="0" smtClean="0">
                <a:solidFill>
                  <a:srgbClr val="000000"/>
                </a:solidFill>
                <a:latin typeface="Arial"/>
                <a:ea typeface="+mn-ea"/>
                <a:cs typeface="+mn-cs"/>
              </a:rPr>
              <a:t>Capítulo 9: Listas de control de acceso</a:t>
            </a:r>
            <a:endParaRPr lang="es-ES" b="1" noProof="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11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9.1.2.2</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12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9.1.3.1</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13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9.1.3.2</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14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9.1.3.2</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15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9.1.3.3</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16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9.1.3.4</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17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9.1.3.5</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18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9.1.4.1</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19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9.1.4.1</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20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9.1.4.2</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1"/>
          <p:cNvSpPr>
            <a:spLocks noGrp="1" noChangeArrowheads="1"/>
          </p:cNvSpPr>
          <p:nvPr>
            <p:ph type="sldNum" sz="quarter" idx="5"/>
          </p:nvPr>
        </p:nvSpPr>
        <p:spPr>
          <a:noFill/>
        </p:spPr>
        <p:txBody>
          <a:bodyPr/>
          <a:lstStyle/>
          <a:p>
            <a:pPr algn="r" defTabSz="903244">
              <a:lnSpc>
                <a:spcPct val="100000"/>
              </a:lnSpc>
              <a:buNone/>
            </a:pPr>
            <a:fld id="{413E50C7-A33A-4B96-B5B8-3BD9C10BC48C}" type="slidenum">
              <a:rPr lang="en-US" sz="800" b="0" i="0">
                <a:solidFill>
                  <a:schemeClr val="tx1"/>
                </a:solidFill>
                <a:latin typeface="Arial"/>
                <a:ea typeface="+mn-ea"/>
                <a:cs typeface="+mn-cs"/>
              </a:rPr>
              <a:pPr algn="r" defTabSz="903244">
                <a:lnSpc>
                  <a:spcPct val="100000"/>
                </a:lnSpc>
                <a:buNone/>
              </a:pPr>
              <a:t>2</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marL="112746" indent="-112746" algn="l" defTabSz="1020745">
              <a:buNone/>
            </a:pPr>
            <a:r>
              <a:rPr lang="en-US" sz="1200" b="1" i="0">
                <a:solidFill>
                  <a:srgbClr val="000000"/>
                </a:solidFill>
                <a:latin typeface="Arial"/>
                <a:ea typeface="+mn-ea"/>
                <a:cs typeface="+mn-cs"/>
              </a:rPr>
              <a:t>Capítulo 9</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21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9.1.5.1</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22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9.1.5.2</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23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9.1.5.3</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24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9.2.1.1</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25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9.2.1.2</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26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9.2.1.3</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27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9.2.1.4</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28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9.2.1.5</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29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9.2.1.6</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30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9.2.1.7</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615CF7-9F59-4C8A-B650-E68E69E0FCFD}" type="slidenum">
              <a:rPr lang="en-US" smtClean="0"/>
              <a:pPr>
                <a:defRPr/>
              </a:pPr>
              <a:t>3</a:t>
            </a:fld>
            <a:endParaRPr lang="en-US" dirty="0"/>
          </a:p>
        </p:txBody>
      </p:sp>
    </p:spTree>
    <p:extLst>
      <p:ext uri="{BB962C8B-B14F-4D97-AF65-F5344CB8AC3E}">
        <p14:creationId xmlns:p14="http://schemas.microsoft.com/office/powerpoint/2010/main" xmlns="" val="13135201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31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9.2.1.8</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32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9.2.2.1</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33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9.2.2.2</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34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9.2.2.3</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35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9.2.2.5</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36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9.2.2.6</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37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9.2.2.7</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38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9.2.3.1</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39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9.2.3.2</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40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9.3.1.1</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9.1.1.1</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41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9.3.1.2</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42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9.3.2.1</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43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9.3.2.2</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44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9.3.2.3</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45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9.3.2.4</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46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9.3.2.5</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47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9.3.2.6</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48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9.4.1.1</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49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9.4.1.2</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50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9.4.1.3</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9.1.1.2</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51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9.5.1.1</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52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9.5.1.1</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53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9.5.1.1</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54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9.5.1.2</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55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9.5.1.2</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56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9.5.1.3</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57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9.5.1.4</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58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9.5.2.1</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59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9.5.2.2</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60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9.5.2.3</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9.1.1.3</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61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9.5.2.4</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62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9.5.2.5</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63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9.6.1.1</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64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9.6.1.2</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65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9.6.2.1</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66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9.6.2.2</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67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9.6.2.3</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68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9.6.2.4</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69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9.6.2.5</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Capítulo 9: Resumen</a:t>
            </a:r>
          </a:p>
        </p:txBody>
      </p:sp>
      <p:sp>
        <p:nvSpPr>
          <p:cNvPr id="100356" name="Slide Number Placeholder 3"/>
          <p:cNvSpPr>
            <a:spLocks noGrp="1"/>
          </p:cNvSpPr>
          <p:nvPr>
            <p:ph type="sldNum" sz="quarter" idx="5"/>
          </p:nvPr>
        </p:nvSpPr>
        <p:spPr>
          <a:noFill/>
        </p:spPr>
        <p:txBody>
          <a:bodyPr/>
          <a:lstStyle/>
          <a:p>
            <a:pPr algn="r" defTabSz="903244">
              <a:lnSpc>
                <a:spcPct val="100000"/>
              </a:lnSpc>
              <a:buNone/>
            </a:pPr>
            <a:fld id="{B07FA372-31D3-4433-A73B-79DE0EBFB8F4}" type="slidenum">
              <a:rPr lang="en-US" sz="800" b="0" i="0">
                <a:solidFill>
                  <a:schemeClr val="tx1"/>
                </a:solidFill>
                <a:latin typeface="Arial"/>
                <a:ea typeface="+mn-ea"/>
                <a:cs typeface="+mn-cs"/>
              </a:rPr>
              <a:pPr algn="r" defTabSz="903244">
                <a:lnSpc>
                  <a:spcPct val="100000"/>
                </a:lnSpc>
                <a:buNone/>
              </a:pPr>
              <a:t>70</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9.1.1.4</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Capítulo 9: Resumen</a:t>
            </a:r>
          </a:p>
        </p:txBody>
      </p:sp>
      <p:sp>
        <p:nvSpPr>
          <p:cNvPr id="100356" name="Slide Number Placeholder 3"/>
          <p:cNvSpPr>
            <a:spLocks noGrp="1"/>
          </p:cNvSpPr>
          <p:nvPr>
            <p:ph type="sldNum" sz="quarter" idx="5"/>
          </p:nvPr>
        </p:nvSpPr>
        <p:spPr>
          <a:noFill/>
        </p:spPr>
        <p:txBody>
          <a:bodyPr/>
          <a:lstStyle/>
          <a:p>
            <a:pPr algn="r" defTabSz="903244">
              <a:lnSpc>
                <a:spcPct val="100000"/>
              </a:lnSpc>
              <a:buNone/>
            </a:pPr>
            <a:fld id="{B07FA372-31D3-4433-A73B-79DE0EBFB8F4}" type="slidenum">
              <a:rPr lang="en-US" sz="800" b="0" i="0">
                <a:solidFill>
                  <a:schemeClr val="tx1"/>
                </a:solidFill>
                <a:latin typeface="Arial"/>
                <a:ea typeface="+mn-ea"/>
                <a:cs typeface="+mn-cs"/>
              </a:rPr>
              <a:pPr algn="r" defTabSz="903244">
                <a:lnSpc>
                  <a:spcPct val="100000"/>
                </a:lnSpc>
                <a:buNone/>
              </a:pPr>
              <a:t>71</a:t>
            </a:fld>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Capítulo 9: Resumen</a:t>
            </a:r>
          </a:p>
        </p:txBody>
      </p:sp>
      <p:sp>
        <p:nvSpPr>
          <p:cNvPr id="100356" name="Slide Number Placeholder 3"/>
          <p:cNvSpPr>
            <a:spLocks noGrp="1"/>
          </p:cNvSpPr>
          <p:nvPr>
            <p:ph type="sldNum" sz="quarter" idx="5"/>
          </p:nvPr>
        </p:nvSpPr>
        <p:spPr>
          <a:noFill/>
        </p:spPr>
        <p:txBody>
          <a:bodyPr/>
          <a:lstStyle/>
          <a:p>
            <a:pPr algn="r" defTabSz="903244">
              <a:lnSpc>
                <a:spcPct val="100000"/>
              </a:lnSpc>
              <a:buNone/>
            </a:pPr>
            <a:fld id="{B07FA372-31D3-4433-A73B-79DE0EBFB8F4}" type="slidenum">
              <a:rPr lang="en-US" sz="800" b="0" i="0">
                <a:solidFill>
                  <a:schemeClr val="tx1"/>
                </a:solidFill>
                <a:latin typeface="Arial"/>
                <a:ea typeface="+mn-ea"/>
                <a:cs typeface="+mn-cs"/>
              </a:rPr>
              <a:pPr algn="r" defTabSz="903244">
                <a:lnSpc>
                  <a:spcPct val="100000"/>
                </a:lnSpc>
                <a:buNone/>
              </a:pPr>
              <a:t>72</a:t>
            </a:fld>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Capítulo 9: Resumen</a:t>
            </a:r>
          </a:p>
        </p:txBody>
      </p:sp>
      <p:sp>
        <p:nvSpPr>
          <p:cNvPr id="100356" name="Slide Number Placeholder 3"/>
          <p:cNvSpPr>
            <a:spLocks noGrp="1"/>
          </p:cNvSpPr>
          <p:nvPr>
            <p:ph type="sldNum" sz="quarter" idx="5"/>
          </p:nvPr>
        </p:nvSpPr>
        <p:spPr>
          <a:noFill/>
        </p:spPr>
        <p:txBody>
          <a:bodyPr/>
          <a:lstStyle/>
          <a:p>
            <a:pPr algn="r" defTabSz="903244">
              <a:lnSpc>
                <a:spcPct val="100000"/>
              </a:lnSpc>
              <a:buNone/>
            </a:pPr>
            <a:fld id="{B07FA372-31D3-4433-A73B-79DE0EBFB8F4}" type="slidenum">
              <a:rPr lang="en-US" sz="800" b="0" i="0">
                <a:solidFill>
                  <a:schemeClr val="tx1"/>
                </a:solidFill>
                <a:latin typeface="Arial"/>
                <a:ea typeface="+mn-ea"/>
                <a:cs typeface="+mn-cs"/>
              </a:rPr>
              <a:pPr algn="r" defTabSz="903244">
                <a:lnSpc>
                  <a:spcPct val="100000"/>
                </a:lnSpc>
                <a:buNone/>
              </a:pPr>
              <a:t>73</a:t>
            </a:fld>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Capítulo 9: Resumen</a:t>
            </a:r>
          </a:p>
        </p:txBody>
      </p:sp>
      <p:sp>
        <p:nvSpPr>
          <p:cNvPr id="100356" name="Slide Number Placeholder 3"/>
          <p:cNvSpPr>
            <a:spLocks noGrp="1"/>
          </p:cNvSpPr>
          <p:nvPr>
            <p:ph type="sldNum" sz="quarter" idx="5"/>
          </p:nvPr>
        </p:nvSpPr>
        <p:spPr>
          <a:noFill/>
        </p:spPr>
        <p:txBody>
          <a:bodyPr/>
          <a:lstStyle/>
          <a:p>
            <a:pPr algn="r" defTabSz="903244">
              <a:lnSpc>
                <a:spcPct val="100000"/>
              </a:lnSpc>
              <a:buNone/>
            </a:pPr>
            <a:fld id="{B07FA372-31D3-4433-A73B-79DE0EBFB8F4}" type="slidenum">
              <a:rPr lang="en-US" sz="800" b="0" i="0">
                <a:solidFill>
                  <a:schemeClr val="tx1"/>
                </a:solidFill>
                <a:latin typeface="Arial"/>
                <a:ea typeface="+mn-ea"/>
                <a:cs typeface="+mn-cs"/>
              </a:rPr>
              <a:pPr algn="r" defTabSz="903244">
                <a:lnSpc>
                  <a:spcPct val="100000"/>
                </a:lnSpc>
                <a:buNone/>
              </a:pPr>
              <a:t>74</a:t>
            </a:fld>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marL="112746" indent="-112746" algn="l" defTabSz="1020745">
              <a:lnSpc>
                <a:spcPct val="90000"/>
              </a:lnSpc>
              <a:buClr>
                <a:srgbClr val="000000"/>
              </a:buClr>
              <a:buSzPct val="100000"/>
              <a:buChar char="•"/>
            </a:pPr>
            <a:r>
              <a:rPr lang="en-US" sz="1200" b="0" i="0">
                <a:solidFill>
                  <a:srgbClr val="000000"/>
                </a:solidFill>
                <a:latin typeface="Arial"/>
                <a:ea typeface="+mn-ea"/>
                <a:cs typeface="+mn-cs"/>
              </a:rPr>
              <a:t>Capítulo 9: Resumen</a:t>
            </a:r>
          </a:p>
        </p:txBody>
      </p:sp>
      <p:sp>
        <p:nvSpPr>
          <p:cNvPr id="100356" name="Slide Number Placeholder 3"/>
          <p:cNvSpPr>
            <a:spLocks noGrp="1"/>
          </p:cNvSpPr>
          <p:nvPr>
            <p:ph type="sldNum" sz="quarter" idx="5"/>
          </p:nvPr>
        </p:nvSpPr>
        <p:spPr>
          <a:noFill/>
        </p:spPr>
        <p:txBody>
          <a:bodyPr/>
          <a:lstStyle/>
          <a:p>
            <a:pPr algn="r" defTabSz="903244">
              <a:lnSpc>
                <a:spcPct val="100000"/>
              </a:lnSpc>
              <a:buNone/>
            </a:pPr>
            <a:fld id="{B07FA372-31D3-4433-A73B-79DE0EBFB8F4}" type="slidenum">
              <a:rPr lang="en-US" sz="800" b="0" i="0">
                <a:solidFill>
                  <a:schemeClr val="tx1"/>
                </a:solidFill>
                <a:latin typeface="Arial"/>
                <a:ea typeface="+mn-ea"/>
                <a:cs typeface="+mn-cs"/>
              </a:rPr>
              <a:pPr algn="r" defTabSz="903244">
                <a:lnSpc>
                  <a:spcPct val="100000"/>
                </a:lnSpc>
                <a:buNone/>
              </a:pPr>
              <a:t>75</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9.1.1.5</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en-US" sz="800" b="0" i="0">
                <a:solidFill>
                  <a:schemeClr val="tx1"/>
                </a:solidFill>
                <a:latin typeface="Arial"/>
                <a:ea typeface="+mn-ea"/>
                <a:cs typeface="+mn-cs"/>
              </a:rPr>
              <a:pPr algn="r" defTabSz="903244">
                <a:lnSpc>
                  <a:spcPct val="100000"/>
                </a:lnSpc>
                <a:buNone/>
              </a:pPr>
              <a:t>10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en-US" sz="1200" b="0" i="0">
                <a:solidFill>
                  <a:srgbClr val="000000"/>
                </a:solidFill>
                <a:latin typeface="Arial"/>
                <a:ea typeface="+mn-ea"/>
                <a:cs typeface="+mn-cs"/>
              </a:rPr>
              <a:t>9.1.2.1</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en-US" sz="700" b="0" i="0">
                <a:solidFill>
                  <a:srgbClr val="D3D3D3"/>
                </a:solidFill>
                <a:latin typeface="Arial"/>
                <a:ea typeface="+mn-ea"/>
                <a:cs typeface="+mn-cs"/>
              </a:rPr>
              <a:t>© 2007 – 2010, Cisco Systems, Inc. Todos los derechos reservados.</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en-US" sz="700" b="0" i="0">
                <a:solidFill>
                  <a:srgbClr val="D3D3D3"/>
                </a:solidFill>
                <a:latin typeface="Arial"/>
                <a:ea typeface="+mn-ea"/>
                <a:cs typeface="+mn-cs"/>
              </a:rPr>
              <a:t>Información pública de Cisco</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en-US" sz="700" b="0" i="0">
                <a:solidFill>
                  <a:srgbClr val="D3D3D3"/>
                </a:solidFill>
                <a:latin typeface="Arial"/>
                <a:ea typeface="+mn-ea"/>
                <a:cs typeface="+mn-cs"/>
              </a:rPr>
              <a:t>ITE PC v4.1</a:t>
            </a:r>
          </a:p>
          <a:p>
            <a:pPr algn="l" defTabSz="814365">
              <a:lnSpc>
                <a:spcPct val="100000"/>
              </a:lnSpc>
              <a:buNone/>
            </a:pPr>
            <a:r>
              <a:rPr lang="en-US" sz="700" b="0" i="0">
                <a:solidFill>
                  <a:srgbClr val="D3D3D3"/>
                </a:solidFill>
                <a:latin typeface="Arial"/>
                <a:ea typeface="+mn-ea"/>
                <a:cs typeface="+mn-cs"/>
              </a:rPr>
              <a:t>Capítulo 1</a:t>
            </a: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8549DCE3-6259-4D7A-B1A4-505BEFE2CF19}" type="slidenum">
              <a:rPr lang="en-US" sz="1000" b="0" i="0">
                <a:solidFill>
                  <a:srgbClr val="D3D3D3"/>
                </a:solidFill>
                <a:latin typeface="Arial"/>
                <a:ea typeface="+mn-ea"/>
                <a:cs typeface="+mn-cs"/>
              </a:rPr>
              <a:pPr algn="r" defTabSz="814365">
                <a:lnSpc>
                  <a:spcPct val="100000"/>
                </a:lnSpc>
                <a:buNone/>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3768725" y="6672263"/>
            <a:ext cx="2575166" cy="190646"/>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es-ES" sz="700" b="0" i="0" noProof="0" smtClean="0">
                <a:solidFill>
                  <a:srgbClr val="D3D3D3"/>
                </a:solidFill>
                <a:latin typeface="Arial"/>
                <a:ea typeface="+mn-ea"/>
                <a:cs typeface="+mn-cs"/>
              </a:rPr>
              <a:t>© 2014 Cisco Systems, Inc. Todos los derechos reservados.</a:t>
            </a:r>
            <a:endParaRPr lang="es-ES" sz="700" b="0" i="0" noProof="0">
              <a:solidFill>
                <a:srgbClr val="D3D3D3"/>
              </a:solidFill>
              <a:latin typeface="Arial"/>
              <a:ea typeface="+mn-ea"/>
              <a:cs typeface="+mn-cs"/>
            </a:endParaRPr>
          </a:p>
        </p:txBody>
      </p:sp>
      <p:sp>
        <p:nvSpPr>
          <p:cNvPr id="6" name="Rectangle 279"/>
          <p:cNvSpPr>
            <a:spLocks noChangeArrowheads="1"/>
          </p:cNvSpPr>
          <p:nvPr/>
        </p:nvSpPr>
        <p:spPr bwMode="auto">
          <a:xfrm>
            <a:off x="6268026" y="6672263"/>
            <a:ext cx="1505962" cy="190646"/>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es-ES" sz="700" b="0" i="0" noProof="0" smtClean="0">
                <a:solidFill>
                  <a:srgbClr val="D3D3D3"/>
                </a:solidFill>
                <a:latin typeface="Arial"/>
                <a:ea typeface="+mn-ea"/>
                <a:cs typeface="+mn-cs"/>
              </a:rPr>
              <a:t>Información confidencial de Cisco</a:t>
            </a:r>
            <a:endParaRPr lang="es-ES" sz="700" b="0" i="0" noProof="0">
              <a:solidFill>
                <a:srgbClr val="D3D3D3"/>
              </a:solidFill>
              <a:latin typeface="Arial"/>
              <a:ea typeface="+mn-ea"/>
              <a:cs typeface="+mn-cs"/>
            </a:endParaRP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en-US" sz="700" b="0" i="0">
                <a:solidFill>
                  <a:srgbClr val="D3D3D3"/>
                </a:solidFill>
                <a:latin typeface="Arial"/>
                <a:ea typeface="+mn-ea"/>
                <a:cs typeface="+mn-cs"/>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68B39EAB-15C0-47DB-80CA-636A5D3D8FC3}" type="slidenum">
              <a:rPr lang="en-US" sz="1000" b="0" i="0">
                <a:solidFill>
                  <a:srgbClr val="D3D3D3"/>
                </a:solidFill>
                <a:latin typeface="Arial"/>
                <a:ea typeface="+mn-ea"/>
                <a:cs typeface="+mn-cs"/>
              </a:rPr>
              <a:pPr algn="r" defTabSz="814365">
                <a:lnSpc>
                  <a:spcPct val="100000"/>
                </a:lnSpc>
                <a:buNone/>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en-US" sz="700" b="0" i="0">
                <a:solidFill>
                  <a:srgbClr val="D3D3D3"/>
                </a:solidFill>
                <a:latin typeface="Arial"/>
                <a:ea typeface="+mn-ea"/>
                <a:cs typeface="+mn-cs"/>
              </a:rPr>
              <a:t>ITE PC v4.1</a:t>
            </a:r>
          </a:p>
          <a:p>
            <a:pPr algn="l" defTabSz="814365">
              <a:lnSpc>
                <a:spcPct val="100000"/>
              </a:lnSpc>
              <a:buNone/>
            </a:pPr>
            <a:r>
              <a:rPr lang="en-US" sz="700" b="0" i="0">
                <a:solidFill>
                  <a:srgbClr val="D3D3D3"/>
                </a:solidFill>
                <a:latin typeface="Arial"/>
                <a:ea typeface="+mn-ea"/>
                <a:cs typeface="+mn-cs"/>
              </a:rPr>
              <a:t>Capítulo 1</a:t>
            </a: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934F42D9-89E1-4620-9E58-D735D372F12F}" type="slidenum">
              <a:rPr lang="en-US" sz="1000" b="0" i="0">
                <a:solidFill>
                  <a:srgbClr val="D3D3D3"/>
                </a:solidFill>
                <a:latin typeface="Arial"/>
                <a:ea typeface="+mn-ea"/>
                <a:cs typeface="+mn-cs"/>
              </a:rPr>
              <a:pPr algn="r" defTabSz="814365">
                <a:lnSpc>
                  <a:spcPct val="100000"/>
                </a:lnSpc>
                <a:buNone/>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en-US" sz="700" b="0" i="0">
                <a:solidFill>
                  <a:srgbClr val="D3D3D3"/>
                </a:solidFill>
                <a:latin typeface="Arial"/>
                <a:ea typeface="+mn-ea"/>
                <a:cs typeface="+mn-cs"/>
              </a:rPr>
              <a:t>© 2007 – 2010, Cisco Systems, Inc. Todos los derechos reservados.</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en-US" sz="700" b="0" i="0">
                <a:solidFill>
                  <a:srgbClr val="D3D3D3"/>
                </a:solidFill>
                <a:latin typeface="Arial"/>
                <a:ea typeface="+mn-ea"/>
                <a:cs typeface="+mn-cs"/>
              </a:rPr>
              <a:t>Información pública de Cisco</a:t>
            </a:r>
          </a:p>
        </p:txBody>
      </p:sp>
    </p:spTree>
  </p:cSld>
  <p:clrMap bg1="lt1" tx1="dk1" bg2="lt2" tx2="dk2" accent1="accent1" accent2="accent2" accent3="accent3" accent4="accent4" accent5="accent5" accent6="accent6" hlink="hlink" folHlink="folHlink"/>
  <p:sldLayoutIdLst>
    <p:sldLayoutId id="2147484530" r:id="rId1"/>
    <p:sldLayoutId id="2147484509" r:id="rId2"/>
    <p:sldLayoutId id="2147484510" r:id="rId3"/>
    <p:sldLayoutId id="2147484511" r:id="rId4"/>
    <p:sldLayoutId id="2147484512" r:id="rId5"/>
    <p:sldLayoutId id="2147484513" r:id="rId6"/>
    <p:sldLayoutId id="2147484514" r:id="rId7"/>
    <p:sldLayoutId id="2147484515" r:id="rId8"/>
    <p:sldLayoutId id="2147484516" r:id="rId9"/>
    <p:sldLayoutId id="2147484517" r:id="rId10"/>
    <p:sldLayoutId id="2147484518" r:id="rId11"/>
    <p:sldLayoutId id="2147484519"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en-US" sz="700" b="0" i="0">
                <a:solidFill>
                  <a:srgbClr val="D3D3D3"/>
                </a:solidFill>
                <a:latin typeface="Arial"/>
                <a:ea typeface="+mn-ea"/>
                <a:cs typeface="+mn-cs"/>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9C83DDDE-9DCD-477B-857E-9601FF96A69C}" type="slidenum">
              <a:rPr lang="en-US" sz="1000" b="0" i="0">
                <a:solidFill>
                  <a:srgbClr val="D3D3D3"/>
                </a:solidFill>
                <a:latin typeface="Arial"/>
                <a:ea typeface="+mn-ea"/>
                <a:cs typeface="+mn-cs"/>
              </a:rPr>
              <a:pPr algn="r" defTabSz="814365">
                <a:lnSpc>
                  <a:spcPct val="100000"/>
                </a:lnSpc>
                <a:buNone/>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
        <p:nvSpPr>
          <p:cNvPr id="9" name="Rectangle 278"/>
          <p:cNvSpPr>
            <a:spLocks noChangeArrowheads="1"/>
          </p:cNvSpPr>
          <p:nvPr userDrawn="1"/>
        </p:nvSpPr>
        <p:spPr bwMode="auto">
          <a:xfrm>
            <a:off x="3768725" y="6672263"/>
            <a:ext cx="2575166" cy="190646"/>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es-ES" sz="700" b="0" i="0" noProof="0" smtClean="0">
                <a:solidFill>
                  <a:srgbClr val="D3D3D3"/>
                </a:solidFill>
                <a:latin typeface="Arial"/>
                <a:ea typeface="+mn-ea"/>
                <a:cs typeface="+mn-cs"/>
              </a:rPr>
              <a:t>© 2014 Cisco Systems, Inc. Todos los derechos reservados.</a:t>
            </a:r>
            <a:endParaRPr lang="es-ES" sz="700" b="0" i="0" noProof="0">
              <a:solidFill>
                <a:srgbClr val="D3D3D3"/>
              </a:solidFill>
              <a:latin typeface="Arial"/>
              <a:ea typeface="+mn-ea"/>
              <a:cs typeface="+mn-cs"/>
            </a:endParaRPr>
          </a:p>
        </p:txBody>
      </p:sp>
      <p:sp>
        <p:nvSpPr>
          <p:cNvPr id="10" name="Rectangle 279"/>
          <p:cNvSpPr>
            <a:spLocks noChangeArrowheads="1"/>
          </p:cNvSpPr>
          <p:nvPr userDrawn="1"/>
        </p:nvSpPr>
        <p:spPr bwMode="auto">
          <a:xfrm>
            <a:off x="6268026" y="6672263"/>
            <a:ext cx="1505962" cy="190646"/>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es-ES" sz="700" b="0" i="0" noProof="0" smtClean="0">
                <a:solidFill>
                  <a:srgbClr val="D3D3D3"/>
                </a:solidFill>
                <a:latin typeface="Arial"/>
                <a:ea typeface="+mn-ea"/>
                <a:cs typeface="+mn-cs"/>
              </a:rPr>
              <a:t>Información confidencial de Cisco</a:t>
            </a:r>
            <a:endParaRPr lang="es-ES" sz="700" b="0" i="0" noProof="0">
              <a:solidFill>
                <a:srgbClr val="D3D3D3"/>
              </a:solidFill>
              <a:latin typeface="Arial"/>
              <a:ea typeface="+mn-ea"/>
              <a:cs typeface="+mn-cs"/>
            </a:endParaRPr>
          </a:p>
        </p:txBody>
      </p:sp>
    </p:spTree>
  </p:cSld>
  <p:clrMap bg1="lt1" tx1="dk1" bg2="lt2" tx2="dk2" accent1="accent1" accent2="accent2" accent3="accent3" accent4="accent4" accent5="accent5" accent6="accent6" hlink="hlink" folHlink="folHlink"/>
  <p:sldLayoutIdLst>
    <p:sldLayoutId id="2147484531" r:id="rId1"/>
    <p:sldLayoutId id="2147484520" r:id="rId2"/>
    <p:sldLayoutId id="2147484521" r:id="rId3"/>
    <p:sldLayoutId id="2147484522" r:id="rId4"/>
    <p:sldLayoutId id="2147484523" r:id="rId5"/>
    <p:sldLayoutId id="2147484524" r:id="rId6"/>
    <p:sldLayoutId id="2147484525" r:id="rId7"/>
    <p:sldLayoutId id="2147484526" r:id="rId8"/>
    <p:sldLayoutId id="2147484527" r:id="rId9"/>
    <p:sldLayoutId id="2147484528" r:id="rId10"/>
    <p:sldLayoutId id="2147484529"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14.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9.xml"/><Relationship Id="rId1" Type="http://schemas.openxmlformats.org/officeDocument/2006/relationships/slideLayout" Target="../slideLayouts/slideLayout14.xml"/><Relationship Id="rId4" Type="http://schemas.openxmlformats.org/officeDocument/2006/relationships/image" Target="../media/image47.png"/></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0.xml"/><Relationship Id="rId1" Type="http://schemas.openxmlformats.org/officeDocument/2006/relationships/slideLayout" Target="../slideLayouts/slideLayout14.xml"/><Relationship Id="rId4" Type="http://schemas.openxmlformats.org/officeDocument/2006/relationships/image" Target="../media/image49.png"/></Relationships>
</file>

<file path=ppt/slides/_rels/slide6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1.xml"/><Relationship Id="rId1" Type="http://schemas.openxmlformats.org/officeDocument/2006/relationships/slideLayout" Target="../slideLayouts/slideLayout14.xml"/><Relationship Id="rId4" Type="http://schemas.openxmlformats.org/officeDocument/2006/relationships/image" Target="../media/image51.png"/></Relationships>
</file>

<file path=ppt/slides/_rels/slide6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7.xml"/><Relationship Id="rId1" Type="http://schemas.openxmlformats.org/officeDocument/2006/relationships/slideLayout" Target="../slideLayouts/slideLayout14.xml"/><Relationship Id="rId4" Type="http://schemas.openxmlformats.org/officeDocument/2006/relationships/image" Target="../media/image57.png"/></Relationships>
</file>

<file path=ppt/slides/_rels/slide6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8.xml"/><Relationship Id="rId1" Type="http://schemas.openxmlformats.org/officeDocument/2006/relationships/slideLayout" Target="../slideLayouts/slideLayout14.xml"/><Relationship Id="rId4" Type="http://schemas.openxmlformats.org/officeDocument/2006/relationships/image" Target="../media/image5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algn="l" defTabSz="814365">
              <a:spcBef>
                <a:spcPct val="0"/>
              </a:spcBef>
              <a:buNone/>
            </a:pPr>
            <a:r>
              <a:rPr lang="es-ES" sz="2800" b="0" i="0" smtClean="0">
                <a:solidFill>
                  <a:srgbClr val="FFFFFF"/>
                </a:solidFill>
                <a:latin typeface="Arial"/>
              </a:rPr>
              <a:t>Capítulo 9: Listas de control de acceso</a:t>
            </a:r>
            <a:br>
              <a:rPr lang="es-ES" sz="2800" b="0" i="0" smtClean="0">
                <a:solidFill>
                  <a:srgbClr val="FFFFFF"/>
                </a:solidFill>
                <a:latin typeface="Arial"/>
              </a:rPr>
            </a:br>
            <a:endParaRPr lang="es-ES" sz="2800" smtClean="0">
              <a:solidFill>
                <a:schemeClr val="folHlink"/>
              </a:solidFill>
            </a:endParaRPr>
          </a:p>
        </p:txBody>
      </p:sp>
      <p:sp>
        <p:nvSpPr>
          <p:cNvPr id="5123" name="Rectangle 3"/>
          <p:cNvSpPr>
            <a:spLocks noGrp="1" noChangeArrowheads="1"/>
          </p:cNvSpPr>
          <p:nvPr>
            <p:ph type="subTitle" idx="1"/>
          </p:nvPr>
        </p:nvSpPr>
        <p:spPr>
          <a:xfrm>
            <a:off x="311150" y="4672013"/>
            <a:ext cx="6788150" cy="658812"/>
          </a:xfrm>
        </p:spPr>
        <p:txBody>
          <a:bodyPr/>
          <a:lstStyle/>
          <a:p>
            <a:pPr marL="0" indent="0">
              <a:buNone/>
            </a:pPr>
            <a:r>
              <a:rPr lang="es-ES" sz="2400" b="1" i="0" smtClean="0">
                <a:solidFill>
                  <a:srgbClr val="000000"/>
                </a:solidFill>
              </a:rPr>
              <a:t>Routing y switching</a:t>
            </a:r>
            <a:endParaRPr lang="es-ES" sz="2400" smtClean="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51036" y="3815902"/>
            <a:ext cx="7126158" cy="2661097"/>
          </a:xfrm>
          <a:prstGeom prst="rect">
            <a:avLst/>
          </a:prstGeom>
        </p:spPr>
      </p:pic>
      <p:pic>
        <p:nvPicPr>
          <p:cNvPr id="2" name="Picture 1"/>
          <p:cNvPicPr>
            <a:picLocks noChangeAspect="1"/>
          </p:cNvPicPr>
          <p:nvPr/>
        </p:nvPicPr>
        <p:blipFill>
          <a:blip r:embed="rId4"/>
          <a:stretch>
            <a:fillRect/>
          </a:stretch>
        </p:blipFill>
        <p:spPr>
          <a:xfrm>
            <a:off x="635000" y="1768529"/>
            <a:ext cx="7327899" cy="1917004"/>
          </a:xfrm>
          <a:prstGeom prst="rect">
            <a:avLst/>
          </a:prstGeom>
        </p:spPr>
      </p:pic>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Comparación entre ACL de IPv4 estándar y extendidas</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Tipos de ACL de IPv4 de Cisco</a:t>
            </a:r>
            <a:endParaRPr lang="es-ES"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lgn="l" defTabSz="814365">
              <a:spcBef>
                <a:spcPct val="50000"/>
              </a:spcBef>
              <a:spcAft>
                <a:spcPct val="0"/>
              </a:spcAft>
              <a:buNone/>
            </a:pPr>
            <a:r>
              <a:rPr lang="es-ES" sz="2400" b="0" i="0" smtClean="0">
                <a:solidFill>
                  <a:srgbClr val="000000"/>
                </a:solidFill>
                <a:latin typeface="Arial"/>
              </a:rPr>
              <a:t>ACL estándar</a:t>
            </a:r>
          </a:p>
          <a:p>
            <a:pPr marL="0" indent="0" algn="l" defTabSz="814365">
              <a:spcBef>
                <a:spcPct val="50000"/>
              </a:spcBef>
              <a:spcAft>
                <a:spcPct val="0"/>
              </a:spcAft>
              <a:buNone/>
            </a:pPr>
            <a:endParaRPr lang="es-ES" smtClean="0"/>
          </a:p>
          <a:p>
            <a:pPr marL="0" indent="0" algn="l" defTabSz="814365">
              <a:spcBef>
                <a:spcPct val="50000"/>
              </a:spcBef>
              <a:spcAft>
                <a:spcPct val="0"/>
              </a:spcAft>
              <a:buNone/>
            </a:pPr>
            <a:endParaRPr lang="es-ES" smtClean="0"/>
          </a:p>
          <a:p>
            <a:pPr marL="0" indent="0" algn="l" defTabSz="814365">
              <a:spcBef>
                <a:spcPct val="50000"/>
              </a:spcBef>
              <a:spcAft>
                <a:spcPct val="0"/>
              </a:spcAft>
              <a:buNone/>
            </a:pPr>
            <a:endParaRPr lang="es-ES" smtClean="0"/>
          </a:p>
          <a:p>
            <a:pPr marL="0" indent="0" algn="l" defTabSz="814365">
              <a:spcBef>
                <a:spcPct val="50000"/>
              </a:spcBef>
              <a:spcAft>
                <a:spcPct val="0"/>
              </a:spcAft>
              <a:buNone/>
            </a:pPr>
            <a:r>
              <a:rPr lang="es-ES" sz="2400" b="0" i="0" smtClean="0">
                <a:solidFill>
                  <a:srgbClr val="000000"/>
                </a:solidFill>
                <a:latin typeface="Arial"/>
              </a:rPr>
              <a:t>ACL extendidas</a:t>
            </a:r>
            <a:endParaRPr lang="es-ES" sz="2400" b="0" i="0">
              <a:solidFill>
                <a:srgbClr val="000000"/>
              </a:solidFill>
              <a:latin typeface="Arial"/>
            </a:endParaRPr>
          </a:p>
        </p:txBody>
      </p:sp>
    </p:spTree>
    <p:extLst>
      <p:ext uri="{BB962C8B-B14F-4D97-AF65-F5344CB8AC3E}">
        <p14:creationId xmlns:p14="http://schemas.microsoft.com/office/powerpoint/2010/main" xmlns="" val="3961710532"/>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Comparación entre las ACL de IPv4 estándar y extendidas</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Asignación de números y nombres a ACL</a:t>
            </a:r>
            <a:endParaRPr lang="es-ES"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tretch>
            <a:fillRect/>
          </a:stretch>
        </p:blipFill>
        <p:spPr>
          <a:xfrm>
            <a:off x="1540051" y="1565275"/>
            <a:ext cx="5968649" cy="4386263"/>
          </a:xfrm>
        </p:spPr>
      </p:pic>
    </p:spTree>
    <p:extLst>
      <p:ext uri="{BB962C8B-B14F-4D97-AF65-F5344CB8AC3E}">
        <p14:creationId xmlns:p14="http://schemas.microsoft.com/office/powerpoint/2010/main" xmlns="" val="1965945979"/>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376013"/>
            <a:ext cx="8456613" cy="871538"/>
          </a:xfrm>
        </p:spPr>
        <p:txBody>
          <a:bodyPr/>
          <a:lstStyle/>
          <a:p>
            <a:pPr algn="l" defTabSz="814365">
              <a:spcBef>
                <a:spcPct val="0"/>
              </a:spcBef>
              <a:spcAft>
                <a:spcPct val="0"/>
              </a:spcAft>
              <a:buNone/>
            </a:pPr>
            <a:r>
              <a:rPr lang="es-ES" sz="1600" b="1" i="0" dirty="0" smtClean="0">
                <a:solidFill>
                  <a:srgbClr val="708CA1"/>
                </a:solidFill>
                <a:latin typeface="Arial"/>
              </a:rPr>
              <a:t>Máscaras wildcard en las ACL</a:t>
            </a:r>
            <a:r>
              <a:rPr lang="es-ES" sz="3200" b="1" i="0" dirty="0" smtClean="0">
                <a:solidFill>
                  <a:srgbClr val="708CA1"/>
                </a:solidFill>
                <a:latin typeface="Arial"/>
              </a:rPr>
              <a:t/>
            </a:r>
            <a:br>
              <a:rPr lang="es-ES" sz="3200" b="1" i="0" dirty="0" smtClean="0">
                <a:solidFill>
                  <a:srgbClr val="708CA1"/>
                </a:solidFill>
                <a:latin typeface="Arial"/>
              </a:rPr>
            </a:br>
            <a:r>
              <a:rPr lang="es-ES" sz="3000" b="1" i="0" dirty="0" smtClean="0">
                <a:solidFill>
                  <a:srgbClr val="708CA1"/>
                </a:solidFill>
                <a:latin typeface="Arial"/>
              </a:rPr>
              <a:t>Introducción a las máscaras wildcard en ACL</a:t>
            </a:r>
            <a:endParaRPr lang="es-ES" sz="30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8247062" cy="4386263"/>
          </a:xfrm>
        </p:spPr>
        <p:txBody>
          <a:bodyPr/>
          <a:lstStyle/>
          <a:p>
            <a:pPr marL="0" indent="0" algn="l" defTabSz="814365">
              <a:spcBef>
                <a:spcPct val="50000"/>
              </a:spcBef>
              <a:spcAft>
                <a:spcPct val="0"/>
              </a:spcAft>
              <a:buNone/>
            </a:pPr>
            <a:r>
              <a:rPr lang="es-ES" sz="2100" b="0" i="0" dirty="0" smtClean="0">
                <a:solidFill>
                  <a:srgbClr val="000000"/>
                </a:solidFill>
                <a:latin typeface="Arial"/>
              </a:rPr>
              <a:t>Las máscaras wildcard y las máscaras de subred se diferencian en la forma en que establecen la coincidencia entre los unos y ceros binarios. Las máscaras wildcard utilizan las siguientes reglas para establecer la coincidencia entre los unos y ceros binarios:</a:t>
            </a:r>
          </a:p>
          <a:p>
            <a:pPr marL="236555" indent="-236555" algn="l" defTabSz="814365">
              <a:lnSpc>
                <a:spcPct val="95000"/>
              </a:lnSpc>
              <a:spcBef>
                <a:spcPct val="50000"/>
              </a:spcBef>
              <a:spcAft>
                <a:spcPct val="0"/>
              </a:spcAft>
              <a:buClr>
                <a:srgbClr val="708CA1"/>
              </a:buClr>
              <a:buFont typeface="Wingdings"/>
              <a:buChar char="§"/>
            </a:pPr>
            <a:r>
              <a:rPr lang="es-ES" sz="2100" b="0" i="0" dirty="0" smtClean="0">
                <a:solidFill>
                  <a:srgbClr val="000000"/>
                </a:solidFill>
                <a:latin typeface="Arial"/>
              </a:rPr>
              <a:t>Bit 0 de máscara wildcard: se establece la coincidencia con el valor del bit correspondiente en la dirección.</a:t>
            </a:r>
          </a:p>
          <a:p>
            <a:pPr marL="236555" indent="-236555" algn="l" defTabSz="814365">
              <a:lnSpc>
                <a:spcPct val="95000"/>
              </a:lnSpc>
              <a:spcBef>
                <a:spcPct val="50000"/>
              </a:spcBef>
              <a:spcAft>
                <a:spcPct val="0"/>
              </a:spcAft>
              <a:buClr>
                <a:srgbClr val="708CA1"/>
              </a:buClr>
              <a:buFont typeface="Wingdings"/>
              <a:buChar char="§"/>
            </a:pPr>
            <a:r>
              <a:rPr lang="es-ES" sz="2100" b="0" i="0" dirty="0" smtClean="0">
                <a:solidFill>
                  <a:srgbClr val="000000"/>
                </a:solidFill>
                <a:latin typeface="Arial"/>
              </a:rPr>
              <a:t>Bit 1 de máscara wildcard: se omite el valor del bit correspondiente en la dirección.</a:t>
            </a:r>
          </a:p>
          <a:p>
            <a:pPr marL="0" indent="0" algn="l" defTabSz="814365">
              <a:spcBef>
                <a:spcPct val="50000"/>
              </a:spcBef>
              <a:spcAft>
                <a:spcPct val="0"/>
              </a:spcAft>
              <a:buNone/>
            </a:pPr>
            <a:r>
              <a:rPr lang="es-ES" sz="2100" b="0" i="0" dirty="0" smtClean="0">
                <a:solidFill>
                  <a:srgbClr val="000000"/>
                </a:solidFill>
                <a:latin typeface="Arial"/>
              </a:rPr>
              <a:t/>
            </a:r>
            <a:br>
              <a:rPr lang="es-ES" sz="2100" b="0" i="0" dirty="0" smtClean="0">
                <a:solidFill>
                  <a:srgbClr val="000000"/>
                </a:solidFill>
                <a:latin typeface="Arial"/>
              </a:rPr>
            </a:br>
            <a:r>
              <a:rPr lang="es-ES" sz="2100" b="0" i="0" dirty="0" smtClean="0">
                <a:solidFill>
                  <a:srgbClr val="000000"/>
                </a:solidFill>
                <a:latin typeface="Arial"/>
              </a:rPr>
              <a:t>A las máscaras wildcard a menudo se las denomina “máscaras inversas”. La razón es que, a diferencia de una máscara de subred en la que el 1 binario equivale a una coincidencia y el 0 binario no es una coincidencia, en las máscaras wildcard es al revés.</a:t>
            </a:r>
            <a:endParaRPr lang="es-ES" sz="2100" dirty="0" smtClean="0"/>
          </a:p>
        </p:txBody>
      </p:sp>
    </p:spTree>
    <p:extLst>
      <p:ext uri="{BB962C8B-B14F-4D97-AF65-F5344CB8AC3E}">
        <p14:creationId xmlns:p14="http://schemas.microsoft.com/office/powerpoint/2010/main" xmlns="" val="2566809361"/>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1043" y="361499"/>
            <a:ext cx="8804275" cy="871538"/>
          </a:xfrm>
        </p:spPr>
        <p:txBody>
          <a:bodyPr/>
          <a:lstStyle/>
          <a:p>
            <a:pPr algn="l" defTabSz="814365">
              <a:spcBef>
                <a:spcPct val="0"/>
              </a:spcBef>
              <a:spcAft>
                <a:spcPct val="0"/>
              </a:spcAft>
              <a:buNone/>
            </a:pPr>
            <a:r>
              <a:rPr lang="es-ES" sz="1400" b="1" i="0" dirty="0" smtClean="0">
                <a:solidFill>
                  <a:srgbClr val="708CA1"/>
                </a:solidFill>
                <a:latin typeface="Arial"/>
              </a:rPr>
              <a:t>Máscaras wildcard en ACL</a:t>
            </a:r>
            <a:r>
              <a:rPr lang="es-ES" sz="3200" b="1" i="0" dirty="0" smtClean="0">
                <a:solidFill>
                  <a:srgbClr val="708CA1"/>
                </a:solidFill>
                <a:latin typeface="Arial"/>
              </a:rPr>
              <a:t/>
            </a:r>
            <a:br>
              <a:rPr lang="es-ES" sz="3200" b="1" i="0" dirty="0" smtClean="0">
                <a:solidFill>
                  <a:srgbClr val="708CA1"/>
                </a:solidFill>
                <a:latin typeface="Arial"/>
              </a:rPr>
            </a:br>
            <a:r>
              <a:rPr lang="es-ES" sz="2800" b="1" i="0" dirty="0" smtClean="0">
                <a:solidFill>
                  <a:srgbClr val="708CA1"/>
                </a:solidFill>
                <a:latin typeface="Arial"/>
              </a:rPr>
              <a:t>Ejemplos de máscaras wildcard: hosts y subredes</a:t>
            </a:r>
            <a:endParaRPr lang="es-ES" sz="2800"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tretch>
            <a:fillRect/>
          </a:stretch>
        </p:blipFill>
        <p:spPr>
          <a:xfrm>
            <a:off x="1806553" y="1565275"/>
            <a:ext cx="5435644" cy="4386263"/>
          </a:xfrm>
        </p:spPr>
      </p:pic>
    </p:spTree>
    <p:extLst>
      <p:ext uri="{BB962C8B-B14F-4D97-AF65-F5344CB8AC3E}">
        <p14:creationId xmlns:p14="http://schemas.microsoft.com/office/powerpoint/2010/main" xmlns="" val="335054757"/>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663575"/>
            <a:ext cx="8456613" cy="871538"/>
          </a:xfrm>
        </p:spPr>
        <p:txBody>
          <a:bodyPr/>
          <a:lstStyle/>
          <a:p>
            <a:pPr algn="l" defTabSz="814365">
              <a:spcBef>
                <a:spcPct val="0"/>
              </a:spcBef>
              <a:spcAft>
                <a:spcPct val="0"/>
              </a:spcAft>
              <a:buNone/>
            </a:pPr>
            <a:r>
              <a:rPr lang="es-ES" sz="1400" b="1" i="0" dirty="0" smtClean="0">
                <a:solidFill>
                  <a:srgbClr val="708CA1"/>
                </a:solidFill>
                <a:latin typeface="Arial"/>
              </a:rPr>
              <a:t>Máscaras wildcard en ACL</a:t>
            </a:r>
            <a:r>
              <a:rPr lang="es-ES" sz="3200" b="1" i="0" dirty="0" smtClean="0">
                <a:solidFill>
                  <a:srgbClr val="708CA1"/>
                </a:solidFill>
                <a:latin typeface="Arial"/>
              </a:rPr>
              <a:t/>
            </a:r>
            <a:br>
              <a:rPr lang="es-ES" sz="3200" b="1" i="0" dirty="0" smtClean="0">
                <a:solidFill>
                  <a:srgbClr val="708CA1"/>
                </a:solidFill>
                <a:latin typeface="Arial"/>
              </a:rPr>
            </a:br>
            <a:r>
              <a:rPr lang="es-ES" sz="2800" b="1" i="0" dirty="0" smtClean="0">
                <a:solidFill>
                  <a:srgbClr val="708CA1"/>
                </a:solidFill>
                <a:latin typeface="Arial"/>
              </a:rPr>
              <a:t>Ejemplos de máscaras wildcard: coincidencias con rangos</a:t>
            </a:r>
            <a:endParaRPr lang="es-ES" sz="2800" dirty="0" smtClean="0">
              <a:solidFill>
                <a:schemeClr val="accent5">
                  <a:lumMod val="75000"/>
                </a:schemeClr>
              </a:solidFill>
              <a:cs typeface="Arial" pitchFamily="34" charset="0"/>
            </a:endParaRPr>
          </a:p>
        </p:txBody>
      </p:sp>
      <p:pic>
        <p:nvPicPr>
          <p:cNvPr id="4" name="Content Placeholder 3"/>
          <p:cNvPicPr>
            <a:picLocks noGrp="1" noChangeAspect="1"/>
          </p:cNvPicPr>
          <p:nvPr>
            <p:ph idx="1"/>
          </p:nvPr>
        </p:nvPicPr>
        <p:blipFill>
          <a:blip r:embed="rId3"/>
          <a:stretch>
            <a:fillRect/>
          </a:stretch>
        </p:blipFill>
        <p:spPr>
          <a:xfrm>
            <a:off x="1772283" y="1577989"/>
            <a:ext cx="5707384" cy="4637749"/>
          </a:xfrm>
        </p:spPr>
      </p:pic>
    </p:spTree>
    <p:extLst>
      <p:ext uri="{BB962C8B-B14F-4D97-AF65-F5344CB8AC3E}">
        <p14:creationId xmlns:p14="http://schemas.microsoft.com/office/powerpoint/2010/main" xmlns="" val="3504827736"/>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Máscaras wildcard en ACL</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Cálculo de la máscara wildcard</a:t>
            </a:r>
            <a:endParaRPr lang="es-ES"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lgn="l" defTabSz="814365">
              <a:spcBef>
                <a:spcPct val="50000"/>
              </a:spcBef>
              <a:spcAft>
                <a:spcPct val="0"/>
              </a:spcAft>
              <a:buNone/>
            </a:pPr>
            <a:r>
              <a:rPr lang="es-ES" sz="2400" b="0" i="0" smtClean="0">
                <a:solidFill>
                  <a:srgbClr val="000000"/>
                </a:solidFill>
                <a:latin typeface="Arial"/>
              </a:rPr>
              <a:t>El cálculo de máscaras wildcard puede ser difícil. Un método abreviado es restar la máscara de subred a 255.255.255.255.</a:t>
            </a:r>
            <a:endParaRPr lang="es-ES" smtClean="0"/>
          </a:p>
        </p:txBody>
      </p:sp>
      <p:pic>
        <p:nvPicPr>
          <p:cNvPr id="2" name="Picture 1"/>
          <p:cNvPicPr>
            <a:picLocks noChangeAspect="1"/>
          </p:cNvPicPr>
          <p:nvPr/>
        </p:nvPicPr>
        <p:blipFill>
          <a:blip r:embed="rId3"/>
          <a:stretch>
            <a:fillRect/>
          </a:stretch>
        </p:blipFill>
        <p:spPr>
          <a:xfrm>
            <a:off x="4152900" y="2480646"/>
            <a:ext cx="3136899" cy="3947389"/>
          </a:xfrm>
          <a:prstGeom prst="rect">
            <a:avLst/>
          </a:prstGeom>
        </p:spPr>
      </p:pic>
    </p:spTree>
    <p:extLst>
      <p:ext uri="{BB962C8B-B14F-4D97-AF65-F5344CB8AC3E}">
        <p14:creationId xmlns:p14="http://schemas.microsoft.com/office/powerpoint/2010/main" xmlns="" val="2902708848"/>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Máscaras wildcard en ACL</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Palabras clave de máscaras wildcard</a:t>
            </a:r>
            <a:endParaRPr lang="es-ES"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tretch>
            <a:fillRect/>
          </a:stretch>
        </p:blipFill>
        <p:spPr>
          <a:xfrm>
            <a:off x="1692186" y="1565275"/>
            <a:ext cx="5664379" cy="4386263"/>
          </a:xfrm>
        </p:spPr>
      </p:pic>
    </p:spTree>
    <p:extLst>
      <p:ext uri="{BB962C8B-B14F-4D97-AF65-F5344CB8AC3E}">
        <p14:creationId xmlns:p14="http://schemas.microsoft.com/office/powerpoint/2010/main" xmlns="" val="1903157596"/>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3613" y="361499"/>
            <a:ext cx="8804275" cy="871538"/>
          </a:xfrm>
        </p:spPr>
        <p:txBody>
          <a:bodyPr/>
          <a:lstStyle/>
          <a:p>
            <a:pPr algn="l" defTabSz="814365">
              <a:spcBef>
                <a:spcPct val="0"/>
              </a:spcBef>
              <a:spcAft>
                <a:spcPct val="0"/>
              </a:spcAft>
              <a:buNone/>
            </a:pPr>
            <a:r>
              <a:rPr lang="es-ES" sz="1400" b="1" i="0" dirty="0" smtClean="0">
                <a:solidFill>
                  <a:srgbClr val="708CA1"/>
                </a:solidFill>
                <a:latin typeface="Arial"/>
              </a:rPr>
              <a:t>Máscaras wildcard en ACL</a:t>
            </a:r>
            <a:r>
              <a:rPr lang="es-ES" sz="3200" b="1" i="0" dirty="0" smtClean="0">
                <a:solidFill>
                  <a:srgbClr val="708CA1"/>
                </a:solidFill>
                <a:latin typeface="Arial"/>
              </a:rPr>
              <a:t/>
            </a:r>
            <a:br>
              <a:rPr lang="es-ES" sz="3200" b="1" i="0" dirty="0" smtClean="0">
                <a:solidFill>
                  <a:srgbClr val="708CA1"/>
                </a:solidFill>
                <a:latin typeface="Arial"/>
              </a:rPr>
            </a:br>
            <a:r>
              <a:rPr lang="es-ES" sz="2800" b="1" i="0" dirty="0" smtClean="0">
                <a:solidFill>
                  <a:srgbClr val="708CA1"/>
                </a:solidFill>
                <a:latin typeface="Arial"/>
              </a:rPr>
              <a:t>Ejemplos de palabras clave de máscaras wildcard</a:t>
            </a:r>
            <a:endParaRPr lang="es-ES" sz="2800"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tretch>
            <a:fillRect/>
          </a:stretch>
        </p:blipFill>
        <p:spPr>
          <a:xfrm>
            <a:off x="554038" y="2151365"/>
            <a:ext cx="7940675" cy="3214082"/>
          </a:xfrm>
        </p:spPr>
      </p:pic>
    </p:spTree>
    <p:extLst>
      <p:ext uri="{BB962C8B-B14F-4D97-AF65-F5344CB8AC3E}">
        <p14:creationId xmlns:p14="http://schemas.microsoft.com/office/powerpoint/2010/main" xmlns="" val="1521826985"/>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Pautas para la creación de ACL</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Pautas generales para la creación de ACL</a:t>
            </a:r>
            <a:endParaRPr lang="es-ES"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Utilice las ACL en los routers de firewall ubicados entre su red interna y una red externa, como Internet.</a:t>
            </a:r>
            <a:endParaRPr lang="es-ES" smtClean="0"/>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Utilice las ACL en un router ubicado entre dos partes de la red para controlar el tráfico que entra a una parte específica de su red interna o que sale de esta.</a:t>
            </a:r>
            <a:endParaRPr lang="es-ES" smtClean="0"/>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Configure las ACL en los routers de frontera, es decir, los routers ubicados en los límites de las redes. </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Configure las ACL para cada protocolo de red configurado en las interfaces del router de frontera.</a:t>
            </a:r>
            <a:endParaRPr lang="es-ES"/>
          </a:p>
        </p:txBody>
      </p:sp>
    </p:spTree>
    <p:extLst>
      <p:ext uri="{BB962C8B-B14F-4D97-AF65-F5344CB8AC3E}">
        <p14:creationId xmlns:p14="http://schemas.microsoft.com/office/powerpoint/2010/main" xmlns="" val="2329691331"/>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Pautas para la creación de ACL</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Pautas generales para la creación de ACL</a:t>
            </a:r>
            <a:endParaRPr lang="es-ES"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lgn="l" defTabSz="814365">
              <a:spcBef>
                <a:spcPct val="50000"/>
              </a:spcBef>
              <a:spcAft>
                <a:spcPct val="0"/>
              </a:spcAft>
              <a:buNone/>
            </a:pPr>
            <a:r>
              <a:rPr lang="es-ES" sz="2400" b="0" i="0" smtClean="0">
                <a:solidFill>
                  <a:srgbClr val="000000"/>
                </a:solidFill>
                <a:latin typeface="Arial"/>
              </a:rPr>
              <a:t>Las tres P</a:t>
            </a:r>
            <a:endParaRPr lang="es-ES" smtClean="0"/>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Una ACL por protocolo: para controlar el flujo de tráfico en una interfaz, se debe definir una ACL para cada protocolo habilitado en la interfaz.</a:t>
            </a:r>
            <a:endParaRPr lang="es-ES" smtClean="0"/>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Una ACL por sentido: las ACL controlan el tráfico en una interfaz de a un sentido por vez. Se deben crear dos ACL diferentes para controlar el tráfico entrante y saliente.</a:t>
            </a:r>
            <a:endParaRPr lang="es-ES" smtClean="0"/>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Una ACL por interfaz: las ACL controlan el tráfico para una interfaz, por ejemplo, GigabitEthernet 0/0.</a:t>
            </a:r>
            <a:endParaRPr lang="es-ES" smtClean="0"/>
          </a:p>
        </p:txBody>
      </p:sp>
    </p:spTree>
    <p:extLst>
      <p:ext uri="{BB962C8B-B14F-4D97-AF65-F5344CB8AC3E}">
        <p14:creationId xmlns:p14="http://schemas.microsoft.com/office/powerpoint/2010/main" xmlns="" val="3025136870"/>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74638" y="493713"/>
            <a:ext cx="8145462" cy="838200"/>
          </a:xfrm>
        </p:spPr>
        <p:txBody>
          <a:bodyPr/>
          <a:lstStyle/>
          <a:p>
            <a:pPr algn="l" defTabSz="814365">
              <a:spcBef>
                <a:spcPct val="0"/>
              </a:spcBef>
              <a:spcAft>
                <a:spcPct val="0"/>
              </a:spcAft>
              <a:buNone/>
            </a:pPr>
            <a:r>
              <a:rPr lang="es-ES" sz="3200" b="1" i="0" smtClean="0">
                <a:solidFill>
                  <a:srgbClr val="708CA1"/>
                </a:solidFill>
                <a:latin typeface="Arial"/>
                <a:ea typeface="ＭＳ Ｐゴシック"/>
              </a:rPr>
              <a:t>Capítulo 9</a:t>
            </a:r>
            <a:endParaRPr lang="es-ES" smtClean="0">
              <a:ea typeface="ＭＳ Ｐゴシック" pitchFamily="34" charset="-128"/>
            </a:endParaRPr>
          </a:p>
        </p:txBody>
      </p:sp>
      <p:sp>
        <p:nvSpPr>
          <p:cNvPr id="6147" name="Rectangle 3"/>
          <p:cNvSpPr>
            <a:spLocks noGrp="1" noChangeArrowheads="1"/>
          </p:cNvSpPr>
          <p:nvPr>
            <p:ph idx="1"/>
          </p:nvPr>
        </p:nvSpPr>
        <p:spPr>
          <a:xfrm>
            <a:off x="747713" y="1601788"/>
            <a:ext cx="8131175" cy="4437062"/>
          </a:xfrm>
        </p:spPr>
        <p:txBody>
          <a:bodyPr/>
          <a:lstStyle/>
          <a:p>
            <a:pPr marL="0" indent="0" algn="l" defTabSz="814365">
              <a:spcBef>
                <a:spcPct val="50000"/>
              </a:spcBef>
              <a:spcAft>
                <a:spcPct val="0"/>
              </a:spcAft>
              <a:buNone/>
            </a:pPr>
            <a:r>
              <a:rPr lang="es-ES" sz="2400" b="0" i="0" smtClean="0">
                <a:solidFill>
                  <a:srgbClr val="000000"/>
                </a:solidFill>
                <a:latin typeface="Arial"/>
                <a:ea typeface="+mn-ea"/>
                <a:cs typeface="Arial"/>
              </a:rPr>
              <a:t>9.1 Funcionamiento de ACL de IP</a:t>
            </a:r>
          </a:p>
          <a:p>
            <a:pPr marL="0" indent="0" algn="l" defTabSz="814365">
              <a:spcBef>
                <a:spcPct val="50000"/>
              </a:spcBef>
              <a:spcAft>
                <a:spcPct val="0"/>
              </a:spcAft>
              <a:buNone/>
            </a:pPr>
            <a:r>
              <a:rPr lang="es-ES" sz="2400" b="0" i="0" smtClean="0">
                <a:solidFill>
                  <a:srgbClr val="000000"/>
                </a:solidFill>
                <a:latin typeface="Arial"/>
                <a:ea typeface="+mn-ea"/>
                <a:cs typeface="Arial"/>
              </a:rPr>
              <a:t>9.2 ACL de IPv4 estándar</a:t>
            </a:r>
          </a:p>
          <a:p>
            <a:pPr marL="0" indent="0" algn="l" defTabSz="814365">
              <a:spcBef>
                <a:spcPct val="50000"/>
              </a:spcBef>
              <a:spcAft>
                <a:spcPct val="0"/>
              </a:spcAft>
              <a:buNone/>
            </a:pPr>
            <a:r>
              <a:rPr lang="es-ES" sz="2400" b="0" i="0" smtClean="0">
                <a:solidFill>
                  <a:srgbClr val="000000"/>
                </a:solidFill>
                <a:latin typeface="Arial"/>
                <a:ea typeface="+mn-ea"/>
                <a:cs typeface="Arial"/>
              </a:rPr>
              <a:t>9.3 ACL de IPv4 extendidas</a:t>
            </a:r>
          </a:p>
          <a:p>
            <a:pPr marL="0" indent="0" algn="l" defTabSz="814365">
              <a:spcBef>
                <a:spcPct val="50000"/>
              </a:spcBef>
              <a:spcAft>
                <a:spcPct val="0"/>
              </a:spcAft>
              <a:buNone/>
            </a:pPr>
            <a:r>
              <a:rPr lang="es-ES" sz="2400" b="0" i="0" smtClean="0">
                <a:solidFill>
                  <a:srgbClr val="000000"/>
                </a:solidFill>
                <a:latin typeface="Arial"/>
                <a:ea typeface="+mn-ea"/>
                <a:cs typeface="Arial"/>
              </a:rPr>
              <a:t>9.4 Unidad contextual: debug con ACL</a:t>
            </a:r>
          </a:p>
          <a:p>
            <a:pPr marL="0" indent="0" algn="l" defTabSz="814365">
              <a:spcBef>
                <a:spcPct val="50000"/>
              </a:spcBef>
              <a:spcAft>
                <a:spcPct val="0"/>
              </a:spcAft>
              <a:buNone/>
            </a:pPr>
            <a:r>
              <a:rPr lang="es-ES" sz="2400" b="0" i="0" smtClean="0">
                <a:solidFill>
                  <a:srgbClr val="000000"/>
                </a:solidFill>
                <a:latin typeface="Arial"/>
                <a:ea typeface="+mn-ea"/>
                <a:cs typeface="Arial"/>
              </a:rPr>
              <a:t>9.5 Resolución de problemas de ACL</a:t>
            </a:r>
          </a:p>
          <a:p>
            <a:pPr marL="0" indent="0" algn="l" defTabSz="814365">
              <a:spcBef>
                <a:spcPct val="50000"/>
              </a:spcBef>
              <a:spcAft>
                <a:spcPct val="0"/>
              </a:spcAft>
              <a:buNone/>
            </a:pPr>
            <a:r>
              <a:rPr lang="es-ES" sz="2400" b="0" i="0" smtClean="0">
                <a:solidFill>
                  <a:srgbClr val="000000"/>
                </a:solidFill>
                <a:latin typeface="Arial"/>
                <a:ea typeface="+mn-ea"/>
                <a:cs typeface="Arial"/>
              </a:rPr>
              <a:t>9.6 Unidad contextual: ACL de IPv6</a:t>
            </a:r>
          </a:p>
          <a:p>
            <a:pPr marL="0" indent="0" algn="l" defTabSz="814365">
              <a:spcBef>
                <a:spcPct val="50000"/>
              </a:spcBef>
              <a:spcAft>
                <a:spcPct val="0"/>
              </a:spcAft>
              <a:buNone/>
            </a:pPr>
            <a:r>
              <a:rPr lang="es-ES" sz="2400" b="0" i="0" smtClean="0">
                <a:solidFill>
                  <a:srgbClr val="000000"/>
                </a:solidFill>
                <a:latin typeface="Arial"/>
                <a:ea typeface="+mn-ea"/>
                <a:cs typeface="Arial"/>
              </a:rPr>
              <a:t>9.7 Resumen</a:t>
            </a:r>
            <a:endParaRPr lang="es-ES" sz="2400" b="0" i="0">
              <a:solidFill>
                <a:srgbClr val="000000"/>
              </a:solidFill>
              <a:latin typeface="Arial"/>
              <a:ea typeface="+mn-ea"/>
              <a:cs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Pautas para la creación de ACL</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Prácticas recomendadas para ACL</a:t>
            </a:r>
            <a:endParaRPr lang="es-ES"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tretch>
            <a:fillRect/>
          </a:stretch>
        </p:blipFill>
        <p:spPr>
          <a:xfrm>
            <a:off x="554038" y="2094405"/>
            <a:ext cx="7940675" cy="3328002"/>
          </a:xfrm>
        </p:spPr>
      </p:pic>
    </p:spTree>
    <p:extLst>
      <p:ext uri="{BB962C8B-B14F-4D97-AF65-F5344CB8AC3E}">
        <p14:creationId xmlns:p14="http://schemas.microsoft.com/office/powerpoint/2010/main" xmlns="" val="3090619653"/>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Pautas para la colocación de ACL</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Colocación de ACL</a:t>
            </a:r>
            <a:endParaRPr lang="es-ES"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lgn="l" defTabSz="814365">
              <a:spcBef>
                <a:spcPct val="50000"/>
              </a:spcBef>
              <a:spcAft>
                <a:spcPct val="0"/>
              </a:spcAft>
              <a:buNone/>
            </a:pPr>
            <a:r>
              <a:rPr lang="es-ES" sz="2400" b="0" i="0" smtClean="0">
                <a:solidFill>
                  <a:srgbClr val="000000"/>
                </a:solidFill>
                <a:latin typeface="Arial"/>
              </a:rPr>
              <a:t>Cada ACL se debe colocar donde tenga más impacto en la eficiencia. Las reglas básicas son las siguientes:</a:t>
            </a:r>
            <a:endParaRPr lang="es-ES" smtClean="0"/>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ACL extendidas: coloque las ACL extendidas lo más cerca posible del origen del tráfico que se filtrará. </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ACL estándar: debido a que en las ACL estándar no se especifican las direcciones de destino, colóquelas tan cerca del destino como sea posible.</a:t>
            </a:r>
          </a:p>
          <a:p>
            <a:pPr marL="0" indent="0" algn="l" defTabSz="814365">
              <a:spcBef>
                <a:spcPct val="50000"/>
              </a:spcBef>
              <a:spcAft>
                <a:spcPct val="0"/>
              </a:spcAft>
              <a:buNone/>
            </a:pPr>
            <a:r>
              <a:rPr lang="es-ES" sz="2400" b="0" i="0" smtClean="0">
                <a:solidFill>
                  <a:srgbClr val="000000"/>
                </a:solidFill>
                <a:latin typeface="Arial"/>
              </a:rPr>
              <a:t>La colocación de la ACL y, por lo tanto, el tipo de ACL que se utiliza también pueden depender del alcance del control del administrador de red, del ancho de banda de las redes que intervienen y de la facilidad de configuración.</a:t>
            </a:r>
            <a:endParaRPr lang="es-ES" sz="2400" b="0" i="0">
              <a:solidFill>
                <a:srgbClr val="000000"/>
              </a:solidFill>
              <a:latin typeface="Arial"/>
            </a:endParaRPr>
          </a:p>
        </p:txBody>
      </p:sp>
    </p:spTree>
    <p:extLst>
      <p:ext uri="{BB962C8B-B14F-4D97-AF65-F5344CB8AC3E}">
        <p14:creationId xmlns:p14="http://schemas.microsoft.com/office/powerpoint/2010/main" xmlns="" val="3024005002"/>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Pautas para la colocación de ACL</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Colocación de ACL estándar</a:t>
            </a:r>
            <a:endParaRPr lang="es-ES"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tretch>
            <a:fillRect/>
          </a:stretch>
        </p:blipFill>
        <p:spPr>
          <a:xfrm>
            <a:off x="1612010" y="1565275"/>
            <a:ext cx="5824730" cy="4386263"/>
          </a:xfrm>
        </p:spPr>
      </p:pic>
    </p:spTree>
    <p:extLst>
      <p:ext uri="{BB962C8B-B14F-4D97-AF65-F5344CB8AC3E}">
        <p14:creationId xmlns:p14="http://schemas.microsoft.com/office/powerpoint/2010/main" xmlns="" val="4075579209"/>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Pautas para la colocación de ACL</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Colocación de ACL extendidas</a:t>
            </a:r>
            <a:endParaRPr lang="es-ES"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tretch>
            <a:fillRect/>
          </a:stretch>
        </p:blipFill>
        <p:spPr>
          <a:xfrm>
            <a:off x="1155701" y="1565275"/>
            <a:ext cx="6427124" cy="4608718"/>
          </a:xfrm>
        </p:spPr>
      </p:pic>
    </p:spTree>
    <p:extLst>
      <p:ext uri="{BB962C8B-B14F-4D97-AF65-F5344CB8AC3E}">
        <p14:creationId xmlns:p14="http://schemas.microsoft.com/office/powerpoint/2010/main" xmlns="" val="1980617300"/>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Configuración de ACL de IPv4 estándar</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Introducción de instrucciones de criterios</a:t>
            </a:r>
            <a:endParaRPr lang="es-ES" smtClean="0">
              <a:solidFill>
                <a:schemeClr val="accent5">
                  <a:lumMod val="75000"/>
                </a:schemeClr>
              </a:solidFill>
              <a:cs typeface="Arial" pitchFamily="34" charset="0"/>
            </a:endParaRPr>
          </a:p>
        </p:txBody>
      </p:sp>
      <p:pic>
        <p:nvPicPr>
          <p:cNvPr id="4" name="Content Placeholder 3"/>
          <p:cNvPicPr>
            <a:picLocks noGrp="1" noChangeAspect="1"/>
          </p:cNvPicPr>
          <p:nvPr>
            <p:ph idx="1"/>
          </p:nvPr>
        </p:nvPicPr>
        <p:blipFill>
          <a:blip r:embed="rId3"/>
          <a:stretch>
            <a:fillRect/>
          </a:stretch>
        </p:blipFill>
        <p:spPr>
          <a:xfrm>
            <a:off x="1562100" y="1539875"/>
            <a:ext cx="5918199" cy="4778907"/>
          </a:xfrm>
        </p:spPr>
      </p:pic>
    </p:spTree>
    <p:extLst>
      <p:ext uri="{BB962C8B-B14F-4D97-AF65-F5344CB8AC3E}">
        <p14:creationId xmlns:p14="http://schemas.microsoft.com/office/powerpoint/2010/main" xmlns="" val="2596599313"/>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Configuración de ACL de IPv4 estándar</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Configuración de una ACL estándar</a:t>
            </a:r>
            <a:endParaRPr lang="es-ES" smtClean="0">
              <a:solidFill>
                <a:schemeClr val="accent5">
                  <a:lumMod val="75000"/>
                </a:schemeClr>
              </a:solidFill>
              <a:cs typeface="Arial" pitchFamily="34" charset="0"/>
            </a:endParaRPr>
          </a:p>
        </p:txBody>
      </p:sp>
      <p:pic>
        <p:nvPicPr>
          <p:cNvPr id="3" name="Picture 2"/>
          <p:cNvPicPr>
            <a:picLocks noChangeAspect="1"/>
          </p:cNvPicPr>
          <p:nvPr/>
        </p:nvPicPr>
        <p:blipFill>
          <a:blip r:embed="rId3"/>
          <a:srcRect r="5253" b="8691"/>
          <a:stretch>
            <a:fillRect/>
          </a:stretch>
        </p:blipFill>
        <p:spPr>
          <a:xfrm>
            <a:off x="2298701" y="1355179"/>
            <a:ext cx="6375399" cy="5023570"/>
          </a:xfrm>
          <a:prstGeom prst="rect">
            <a:avLst/>
          </a:prstGeom>
        </p:spPr>
      </p:pic>
      <p:sp>
        <p:nvSpPr>
          <p:cNvPr id="38915" name="Content Placeholder 5"/>
          <p:cNvSpPr>
            <a:spLocks noGrp="1"/>
          </p:cNvSpPr>
          <p:nvPr>
            <p:ph idx="1"/>
          </p:nvPr>
        </p:nvSpPr>
        <p:spPr>
          <a:xfrm>
            <a:off x="230885" y="4682775"/>
            <a:ext cx="5271869" cy="1898602"/>
          </a:xfrm>
        </p:spPr>
        <p:txBody>
          <a:bodyPr/>
          <a:lstStyle/>
          <a:p>
            <a:pPr marL="0" indent="0" algn="l" defTabSz="814365">
              <a:spcBef>
                <a:spcPct val="50000"/>
              </a:spcBef>
              <a:spcAft>
                <a:spcPct val="0"/>
              </a:spcAft>
              <a:buNone/>
            </a:pPr>
            <a:r>
              <a:rPr lang="es-ES" sz="2400" b="1" i="0" smtClean="0">
                <a:solidFill>
                  <a:srgbClr val="000000"/>
                </a:solidFill>
                <a:latin typeface="Arial"/>
              </a:rPr>
              <a:t>Ejemplo de ACL</a:t>
            </a:r>
          </a:p>
          <a:p>
            <a:pPr marL="236555" indent="-236555" algn="l" defTabSz="814365">
              <a:lnSpc>
                <a:spcPct val="95000"/>
              </a:lnSpc>
              <a:spcBef>
                <a:spcPct val="50000"/>
              </a:spcBef>
              <a:spcAft>
                <a:spcPct val="0"/>
              </a:spcAft>
              <a:buClr>
                <a:srgbClr val="708CA1"/>
              </a:buClr>
              <a:buFont typeface="Wingdings"/>
              <a:buChar char="§"/>
            </a:pPr>
            <a:r>
              <a:rPr lang="es-ES" sz="1400" b="1" i="0" smtClean="0">
                <a:solidFill>
                  <a:srgbClr val="000000"/>
                </a:solidFill>
                <a:latin typeface="Courier"/>
                <a:cs typeface="Courier"/>
              </a:rPr>
              <a:t>access-list 2 deny host 192.168.10.10</a:t>
            </a:r>
            <a:endParaRPr lang="es-ES" sz="1400" smtClean="0">
              <a:latin typeface="Courier"/>
              <a:cs typeface="Courier"/>
            </a:endParaRPr>
          </a:p>
          <a:p>
            <a:pPr marL="236555" indent="-236555" algn="l" defTabSz="814365">
              <a:lnSpc>
                <a:spcPct val="95000"/>
              </a:lnSpc>
              <a:spcBef>
                <a:spcPct val="50000"/>
              </a:spcBef>
              <a:spcAft>
                <a:spcPct val="0"/>
              </a:spcAft>
              <a:buClr>
                <a:srgbClr val="708CA1"/>
              </a:buClr>
              <a:buFont typeface="Wingdings"/>
              <a:buChar char="§"/>
            </a:pPr>
            <a:r>
              <a:rPr lang="es-ES" sz="1400" b="1" i="0" smtClean="0">
                <a:solidFill>
                  <a:srgbClr val="000000"/>
                </a:solidFill>
                <a:latin typeface="Courier"/>
                <a:cs typeface="Courier"/>
              </a:rPr>
              <a:t>access-list 2 permit 192.168.10.0 0.0.0.255</a:t>
            </a:r>
            <a:endParaRPr lang="es-ES" sz="1400" smtClean="0">
              <a:latin typeface="Courier"/>
              <a:cs typeface="Courier"/>
            </a:endParaRPr>
          </a:p>
          <a:p>
            <a:pPr marL="236555" indent="-236555" algn="l" defTabSz="814365">
              <a:lnSpc>
                <a:spcPct val="95000"/>
              </a:lnSpc>
              <a:spcBef>
                <a:spcPct val="50000"/>
              </a:spcBef>
              <a:spcAft>
                <a:spcPct val="0"/>
              </a:spcAft>
              <a:buClr>
                <a:srgbClr val="708CA1"/>
              </a:buClr>
              <a:buFont typeface="Wingdings"/>
              <a:buChar char="§"/>
            </a:pPr>
            <a:r>
              <a:rPr lang="es-ES" sz="1400" b="1" i="0" smtClean="0">
                <a:solidFill>
                  <a:srgbClr val="000000"/>
                </a:solidFill>
                <a:latin typeface="Courier"/>
                <a:cs typeface="Courier"/>
              </a:rPr>
              <a:t>access-list 2 deny 192.168.0.0 0.0.255.255</a:t>
            </a:r>
            <a:endParaRPr lang="es-ES" sz="1400" smtClean="0">
              <a:latin typeface="Courier"/>
              <a:cs typeface="Courier"/>
            </a:endParaRPr>
          </a:p>
          <a:p>
            <a:pPr marL="236555" indent="-236555" algn="l" defTabSz="814365">
              <a:lnSpc>
                <a:spcPct val="95000"/>
              </a:lnSpc>
              <a:spcBef>
                <a:spcPct val="50000"/>
              </a:spcBef>
              <a:spcAft>
                <a:spcPct val="0"/>
              </a:spcAft>
              <a:buClr>
                <a:srgbClr val="708CA1"/>
              </a:buClr>
              <a:buFont typeface="Wingdings"/>
              <a:buChar char="§"/>
            </a:pPr>
            <a:r>
              <a:rPr lang="es-ES" sz="1400" b="1" i="0" smtClean="0">
                <a:solidFill>
                  <a:srgbClr val="000000"/>
                </a:solidFill>
                <a:latin typeface="Courier"/>
                <a:cs typeface="Courier"/>
              </a:rPr>
              <a:t>access-list 2 permit 192.0.0.0 0.255.255.255</a:t>
            </a:r>
            <a:endParaRPr lang="es-ES" sz="1400" smtClean="0">
              <a:latin typeface="Courier"/>
              <a:cs typeface="Courier"/>
            </a:endParaRPr>
          </a:p>
        </p:txBody>
      </p:sp>
    </p:spTree>
    <p:extLst>
      <p:ext uri="{BB962C8B-B14F-4D97-AF65-F5344CB8AC3E}">
        <p14:creationId xmlns:p14="http://schemas.microsoft.com/office/powerpoint/2010/main" xmlns="" val="2552994027"/>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Configuración de ACL de IPv4 estándar</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Configuración de una ACL estándar (cont.)</a:t>
            </a:r>
            <a:endParaRPr lang="es-ES"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8018462" cy="4619625"/>
          </a:xfrm>
        </p:spPr>
        <p:txBody>
          <a:bodyPr/>
          <a:lstStyle/>
          <a:p>
            <a:pPr marL="0" indent="0" algn="l" defTabSz="814365">
              <a:spcBef>
                <a:spcPct val="50000"/>
              </a:spcBef>
              <a:spcAft>
                <a:spcPct val="0"/>
              </a:spcAft>
              <a:buNone/>
            </a:pPr>
            <a:r>
              <a:rPr lang="es-ES" sz="2400" b="0" i="0" dirty="0" smtClean="0">
                <a:solidFill>
                  <a:srgbClr val="000000"/>
                </a:solidFill>
                <a:latin typeface="Arial"/>
              </a:rPr>
              <a:t>La sintaxis completa del comando de ACL estándar es la siguiente:</a:t>
            </a:r>
            <a:endParaRPr lang="es-ES" dirty="0" smtClean="0"/>
          </a:p>
          <a:p>
            <a:pPr marL="338145" lvl="1" indent="0" algn="l" defTabSz="814365">
              <a:spcBef>
                <a:spcPct val="35000"/>
              </a:spcBef>
              <a:spcAft>
                <a:spcPct val="0"/>
              </a:spcAft>
              <a:buNone/>
            </a:pPr>
            <a:r>
              <a:rPr lang="es-ES" sz="2000" b="0" i="0" dirty="0" err="1" smtClean="0">
                <a:solidFill>
                  <a:srgbClr val="000000"/>
                </a:solidFill>
                <a:latin typeface="Courier"/>
                <a:ea typeface="+mn-ea"/>
                <a:cs typeface="Courier"/>
              </a:rPr>
              <a:t>Router</a:t>
            </a:r>
            <a:r>
              <a:rPr lang="es-ES" sz="2000" b="0" i="0" dirty="0" smtClean="0">
                <a:solidFill>
                  <a:srgbClr val="000000"/>
                </a:solidFill>
                <a:latin typeface="Courier"/>
                <a:ea typeface="+mn-ea"/>
                <a:cs typeface="Courier"/>
              </a:rPr>
              <a:t>(</a:t>
            </a:r>
            <a:r>
              <a:rPr lang="es-ES" sz="2000" b="0" i="0" dirty="0" err="1" smtClean="0">
                <a:solidFill>
                  <a:srgbClr val="000000"/>
                </a:solidFill>
                <a:latin typeface="Courier"/>
                <a:ea typeface="+mn-ea"/>
                <a:cs typeface="Courier"/>
              </a:rPr>
              <a:t>config</a:t>
            </a:r>
            <a:r>
              <a:rPr lang="es-ES" sz="2000" b="0" i="0" dirty="0" smtClean="0">
                <a:solidFill>
                  <a:srgbClr val="000000"/>
                </a:solidFill>
                <a:latin typeface="Courier"/>
                <a:ea typeface="+mn-ea"/>
                <a:cs typeface="Courier"/>
              </a:rPr>
              <a:t>)# </a:t>
            </a:r>
            <a:r>
              <a:rPr lang="es-ES" sz="2000" b="1" i="0" dirty="0" err="1" smtClean="0">
                <a:solidFill>
                  <a:srgbClr val="000000"/>
                </a:solidFill>
                <a:latin typeface="Courier"/>
                <a:ea typeface="+mn-ea"/>
                <a:cs typeface="Courier"/>
              </a:rPr>
              <a:t>access-list</a:t>
            </a:r>
            <a:r>
              <a:rPr lang="es-ES" sz="2000" b="0" i="0" dirty="0" smtClean="0">
                <a:solidFill>
                  <a:srgbClr val="000000"/>
                </a:solidFill>
                <a:latin typeface="Courier"/>
                <a:ea typeface="+mn-ea"/>
                <a:cs typeface="Courier"/>
              </a:rPr>
              <a:t> </a:t>
            </a:r>
            <a:r>
              <a:rPr lang="es-ES" sz="2000" b="0" i="1" dirty="0" smtClean="0">
                <a:solidFill>
                  <a:srgbClr val="000000"/>
                </a:solidFill>
                <a:latin typeface="Courier"/>
                <a:ea typeface="+mn-ea"/>
                <a:cs typeface="Courier"/>
              </a:rPr>
              <a:t>número-lista-acceso</a:t>
            </a:r>
            <a:r>
              <a:rPr lang="es-ES" sz="2000" b="0" i="0" dirty="0" smtClean="0">
                <a:solidFill>
                  <a:srgbClr val="000000"/>
                </a:solidFill>
                <a:latin typeface="Courier"/>
                <a:ea typeface="+mn-ea"/>
                <a:cs typeface="Courier"/>
              </a:rPr>
              <a:t> </a:t>
            </a:r>
            <a:r>
              <a:rPr lang="es-ES" sz="2000" b="1" i="0" dirty="0" err="1" smtClean="0">
                <a:solidFill>
                  <a:srgbClr val="000000"/>
                </a:solidFill>
                <a:latin typeface="Courier"/>
                <a:ea typeface="+mn-ea"/>
                <a:cs typeface="Courier"/>
              </a:rPr>
              <a:t>deny</a:t>
            </a:r>
            <a:r>
              <a:rPr lang="es-ES" sz="2000" b="1" i="0" dirty="0" smtClean="0">
                <a:solidFill>
                  <a:srgbClr val="000000"/>
                </a:solidFill>
                <a:latin typeface="Courier"/>
                <a:ea typeface="+mn-ea"/>
                <a:cs typeface="Courier"/>
              </a:rPr>
              <a:t> </a:t>
            </a:r>
            <a:r>
              <a:rPr lang="es-ES" sz="2000" b="1" i="0" dirty="0" err="1" smtClean="0">
                <a:solidFill>
                  <a:srgbClr val="000000"/>
                </a:solidFill>
                <a:latin typeface="Courier"/>
                <a:ea typeface="+mn-ea"/>
                <a:cs typeface="Courier"/>
              </a:rPr>
              <a:t>permit</a:t>
            </a:r>
            <a:r>
              <a:rPr lang="es-ES" sz="2000" b="1" i="0" dirty="0" smtClean="0">
                <a:solidFill>
                  <a:srgbClr val="000000"/>
                </a:solidFill>
                <a:latin typeface="Courier"/>
                <a:ea typeface="+mn-ea"/>
                <a:cs typeface="Courier"/>
              </a:rPr>
              <a:t> </a:t>
            </a:r>
            <a:r>
              <a:rPr lang="es-ES" sz="2000" b="1" i="0" dirty="0" err="1" smtClean="0">
                <a:solidFill>
                  <a:srgbClr val="000000"/>
                </a:solidFill>
                <a:latin typeface="Courier"/>
                <a:ea typeface="+mn-ea"/>
                <a:cs typeface="Courier"/>
              </a:rPr>
              <a:t>remark</a:t>
            </a:r>
            <a:r>
              <a:rPr lang="es-ES" sz="2000" b="0" i="0" dirty="0" smtClean="0">
                <a:solidFill>
                  <a:srgbClr val="000000"/>
                </a:solidFill>
                <a:latin typeface="Courier"/>
                <a:ea typeface="+mn-ea"/>
                <a:cs typeface="Courier"/>
              </a:rPr>
              <a:t> </a:t>
            </a:r>
            <a:r>
              <a:rPr lang="es-ES" sz="2000" b="0" i="1" dirty="0" smtClean="0">
                <a:solidFill>
                  <a:srgbClr val="000000"/>
                </a:solidFill>
                <a:latin typeface="Courier"/>
                <a:ea typeface="+mn-ea"/>
                <a:cs typeface="Courier"/>
              </a:rPr>
              <a:t>origen</a:t>
            </a:r>
            <a:r>
              <a:rPr lang="es-ES" sz="2000" b="0" i="0" dirty="0" smtClean="0">
                <a:solidFill>
                  <a:srgbClr val="000000"/>
                </a:solidFill>
                <a:latin typeface="Courier"/>
                <a:ea typeface="+mn-ea"/>
                <a:cs typeface="Courier"/>
              </a:rPr>
              <a:t> [ </a:t>
            </a:r>
            <a:r>
              <a:rPr lang="es-ES" sz="2000" b="0" i="1" dirty="0" err="1" smtClean="0">
                <a:solidFill>
                  <a:srgbClr val="000000"/>
                </a:solidFill>
                <a:latin typeface="Courier"/>
                <a:ea typeface="+mn-ea"/>
                <a:cs typeface="Courier"/>
              </a:rPr>
              <a:t>wildcard</a:t>
            </a:r>
            <a:r>
              <a:rPr lang="es-ES" sz="2000" b="0" i="1" dirty="0" smtClean="0">
                <a:solidFill>
                  <a:srgbClr val="000000"/>
                </a:solidFill>
                <a:latin typeface="Courier"/>
                <a:ea typeface="+mn-ea"/>
                <a:cs typeface="Courier"/>
              </a:rPr>
              <a:t>-origen</a:t>
            </a:r>
            <a:r>
              <a:rPr lang="es-ES" sz="2000" b="0" i="0" dirty="0" smtClean="0">
                <a:solidFill>
                  <a:srgbClr val="000000"/>
                </a:solidFill>
                <a:latin typeface="Courier"/>
                <a:ea typeface="+mn-ea"/>
                <a:cs typeface="Courier"/>
              </a:rPr>
              <a:t> ] [ </a:t>
            </a:r>
            <a:r>
              <a:rPr lang="es-ES" sz="2000" b="1" i="0" dirty="0" smtClean="0">
                <a:solidFill>
                  <a:srgbClr val="000000"/>
                </a:solidFill>
                <a:latin typeface="Courier"/>
                <a:ea typeface="+mn-ea"/>
                <a:cs typeface="Courier"/>
              </a:rPr>
              <a:t>log</a:t>
            </a:r>
            <a:r>
              <a:rPr lang="es-ES" sz="2000" b="0" i="0" dirty="0" smtClean="0">
                <a:solidFill>
                  <a:srgbClr val="000000"/>
                </a:solidFill>
                <a:latin typeface="Courier"/>
                <a:ea typeface="+mn-ea"/>
                <a:cs typeface="Courier"/>
              </a:rPr>
              <a:t> ]</a:t>
            </a:r>
          </a:p>
          <a:p>
            <a:pPr marL="338145" lvl="1" indent="0" algn="l" defTabSz="814365">
              <a:spcBef>
                <a:spcPct val="35000"/>
              </a:spcBef>
              <a:spcAft>
                <a:spcPct val="0"/>
              </a:spcAft>
              <a:buNone/>
            </a:pPr>
            <a:endParaRPr lang="es-ES" dirty="0" smtClean="0">
              <a:latin typeface="Courier"/>
              <a:cs typeface="Courier"/>
            </a:endParaRPr>
          </a:p>
          <a:p>
            <a:pPr marL="0" indent="0" algn="l" defTabSz="814365">
              <a:spcBef>
                <a:spcPct val="50000"/>
              </a:spcBef>
              <a:spcAft>
                <a:spcPct val="0"/>
              </a:spcAft>
              <a:buNone/>
            </a:pPr>
            <a:r>
              <a:rPr lang="es-ES" sz="2400" b="0" i="0" dirty="0" smtClean="0">
                <a:solidFill>
                  <a:srgbClr val="000000"/>
                </a:solidFill>
                <a:latin typeface="Arial"/>
              </a:rPr>
              <a:t>Para eliminar la ACL, se utiliza el comando de configuración global</a:t>
            </a:r>
            <a:r>
              <a:rPr lang="es-ES" sz="2400" b="0" i="0" dirty="0" smtClean="0">
                <a:solidFill>
                  <a:srgbClr val="000000"/>
                </a:solidFill>
              </a:rPr>
              <a:t> </a:t>
            </a:r>
            <a:r>
              <a:rPr lang="es-ES" sz="2400" b="1" i="0" dirty="0" smtClean="0">
                <a:solidFill>
                  <a:srgbClr val="000000"/>
                </a:solidFill>
                <a:latin typeface="Courier"/>
                <a:cs typeface="Courier"/>
              </a:rPr>
              <a:t>no </a:t>
            </a:r>
            <a:r>
              <a:rPr lang="es-ES" sz="2400" b="1" i="0" dirty="0" err="1" smtClean="0">
                <a:solidFill>
                  <a:srgbClr val="000000"/>
                </a:solidFill>
                <a:latin typeface="Courier"/>
                <a:cs typeface="Courier"/>
              </a:rPr>
              <a:t>access-list</a:t>
            </a:r>
            <a:r>
              <a:rPr lang="es-ES" sz="2400" b="0" i="0" dirty="0" smtClean="0">
                <a:solidFill>
                  <a:srgbClr val="000000"/>
                </a:solidFill>
                <a:latin typeface="Arial"/>
              </a:rPr>
              <a:t>.</a:t>
            </a:r>
          </a:p>
          <a:p>
            <a:pPr marL="0" indent="0" algn="l" defTabSz="814365">
              <a:spcBef>
                <a:spcPct val="50000"/>
              </a:spcBef>
              <a:spcAft>
                <a:spcPct val="0"/>
              </a:spcAft>
              <a:buNone/>
            </a:pPr>
            <a:r>
              <a:rPr lang="es-ES" sz="2400" b="0" i="0" dirty="0" smtClean="0">
                <a:solidFill>
                  <a:srgbClr val="000000"/>
                </a:solidFill>
                <a:latin typeface="Arial"/>
              </a:rPr>
              <a:t/>
            </a:r>
            <a:br>
              <a:rPr lang="es-ES" sz="2400" b="0" i="0" dirty="0" smtClean="0">
                <a:solidFill>
                  <a:srgbClr val="000000"/>
                </a:solidFill>
                <a:latin typeface="Arial"/>
              </a:rPr>
            </a:br>
            <a:r>
              <a:rPr lang="es-ES" sz="2400" b="0" i="0" dirty="0" smtClean="0">
                <a:solidFill>
                  <a:srgbClr val="000000"/>
                </a:solidFill>
                <a:latin typeface="Arial"/>
              </a:rPr>
              <a:t>La palabra clave </a:t>
            </a:r>
            <a:r>
              <a:rPr lang="es-ES" sz="2400" b="1" i="0" dirty="0" err="1" smtClean="0">
                <a:solidFill>
                  <a:srgbClr val="000000"/>
                </a:solidFill>
                <a:latin typeface="Courier"/>
                <a:cs typeface="Courier"/>
              </a:rPr>
              <a:t>remark</a:t>
            </a:r>
            <a:r>
              <a:rPr lang="es-ES" sz="2400" b="0" i="0" dirty="0" smtClean="0">
                <a:solidFill>
                  <a:srgbClr val="000000"/>
                </a:solidFill>
                <a:latin typeface="Arial"/>
              </a:rPr>
              <a:t> se utiliza en los documentos y hace que sea mucho más fácil comprender las listas de acceso.</a:t>
            </a:r>
            <a:endParaRPr lang="es-ES" dirty="0" smtClean="0">
              <a:latin typeface="Courier"/>
              <a:cs typeface="Courier"/>
            </a:endParaRPr>
          </a:p>
        </p:txBody>
      </p:sp>
    </p:spTree>
    <p:extLst>
      <p:ext uri="{BB962C8B-B14F-4D97-AF65-F5344CB8AC3E}">
        <p14:creationId xmlns:p14="http://schemas.microsoft.com/office/powerpoint/2010/main" xmlns="" val="4211730574"/>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Configuración de ACL de IPv4 estándar</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Lógica interna</a:t>
            </a:r>
            <a:endParaRPr lang="es-ES"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ea typeface="+mn-ea"/>
                <a:cs typeface="+mn-cs"/>
              </a:rPr>
              <a:t>El IOS de Cisco aplica una lógica interna al aceptar y procesar las listas de acceso estándar. Como se mencionó anteriormente, las instrucciones de las listas de acceso se procesan de manera secuencial, por lo que el orden en que se introducen es importante.</a:t>
            </a:r>
            <a:endParaRPr lang="es-ES" sz="2400" b="0" i="0">
              <a:solidFill>
                <a:srgbClr val="000000"/>
              </a:solidFill>
              <a:latin typeface="Arial"/>
              <a:ea typeface="+mn-ea"/>
              <a:cs typeface="+mn-cs"/>
            </a:endParaRPr>
          </a:p>
        </p:txBody>
      </p:sp>
      <p:pic>
        <p:nvPicPr>
          <p:cNvPr id="2" name="Picture 1"/>
          <p:cNvPicPr>
            <a:picLocks noChangeAspect="1"/>
          </p:cNvPicPr>
          <p:nvPr/>
        </p:nvPicPr>
        <p:blipFill>
          <a:blip r:embed="rId3"/>
          <a:stretch>
            <a:fillRect/>
          </a:stretch>
        </p:blipFill>
        <p:spPr>
          <a:xfrm>
            <a:off x="812800" y="3762773"/>
            <a:ext cx="7387427" cy="2287321"/>
          </a:xfrm>
          <a:prstGeom prst="rect">
            <a:avLst/>
          </a:prstGeom>
        </p:spPr>
      </p:pic>
    </p:spTree>
    <p:extLst>
      <p:ext uri="{BB962C8B-B14F-4D97-AF65-F5344CB8AC3E}">
        <p14:creationId xmlns:p14="http://schemas.microsoft.com/office/powerpoint/2010/main" xmlns="" val="4108161982"/>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361499"/>
            <a:ext cx="8456613" cy="871538"/>
          </a:xfrm>
        </p:spPr>
        <p:txBody>
          <a:bodyPr/>
          <a:lstStyle/>
          <a:p>
            <a:pPr algn="l" defTabSz="814365">
              <a:spcBef>
                <a:spcPct val="0"/>
              </a:spcBef>
              <a:spcAft>
                <a:spcPct val="0"/>
              </a:spcAft>
              <a:buNone/>
            </a:pPr>
            <a:r>
              <a:rPr lang="es-ES" sz="1600" b="1" i="0" dirty="0" smtClean="0">
                <a:solidFill>
                  <a:srgbClr val="708CA1"/>
                </a:solidFill>
                <a:latin typeface="Arial"/>
              </a:rPr>
              <a:t>Configuración de ACL de IPv4 estándar</a:t>
            </a:r>
            <a:r>
              <a:rPr lang="es-ES" sz="3200" b="1" i="0" dirty="0" smtClean="0">
                <a:solidFill>
                  <a:srgbClr val="708CA1"/>
                </a:solidFill>
                <a:latin typeface="Arial"/>
              </a:rPr>
              <a:t/>
            </a:r>
            <a:br>
              <a:rPr lang="es-ES" sz="3200" b="1" i="0" dirty="0" smtClean="0">
                <a:solidFill>
                  <a:srgbClr val="708CA1"/>
                </a:solidFill>
                <a:latin typeface="Arial"/>
              </a:rPr>
            </a:br>
            <a:r>
              <a:rPr lang="es-ES" sz="3000" b="1" i="0" dirty="0" smtClean="0">
                <a:solidFill>
                  <a:srgbClr val="708CA1"/>
                </a:solidFill>
                <a:latin typeface="Arial"/>
              </a:rPr>
              <a:t>Aplicación de ACL estándar a las interfaces</a:t>
            </a:r>
            <a:endParaRPr lang="es-ES" sz="30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8272462" cy="4386263"/>
          </a:xfrm>
        </p:spPr>
        <p:txBody>
          <a:bodyPr/>
          <a:lstStyle/>
          <a:p>
            <a:pPr marL="0" indent="0" algn="l" defTabSz="814365">
              <a:spcBef>
                <a:spcPct val="50000"/>
              </a:spcBef>
              <a:spcAft>
                <a:spcPct val="0"/>
              </a:spcAft>
              <a:buNone/>
            </a:pPr>
            <a:r>
              <a:rPr lang="es-ES" sz="2400" b="0" i="0" dirty="0" smtClean="0">
                <a:solidFill>
                  <a:srgbClr val="000000"/>
                </a:solidFill>
                <a:latin typeface="Arial"/>
              </a:rPr>
              <a:t>Después de que se configura una ACL estándar, se vincula a una interfaz mediante el comando </a:t>
            </a:r>
            <a:r>
              <a:rPr lang="es-ES" sz="2400" b="1" i="0" dirty="0" smtClean="0">
                <a:solidFill>
                  <a:srgbClr val="000000"/>
                </a:solidFill>
                <a:latin typeface="Courier"/>
                <a:cs typeface="Courier"/>
              </a:rPr>
              <a:t>ip access-group</a:t>
            </a:r>
            <a:r>
              <a:rPr lang="es-ES" sz="2400" b="0" i="0" dirty="0" smtClean="0">
                <a:solidFill>
                  <a:srgbClr val="000000"/>
                </a:solidFill>
                <a:latin typeface="Courier"/>
                <a:cs typeface="Courier"/>
              </a:rPr>
              <a:t> </a:t>
            </a:r>
            <a:r>
              <a:rPr lang="es-ES" sz="2400" b="0" i="0" dirty="0" smtClean="0">
                <a:solidFill>
                  <a:srgbClr val="000000"/>
                </a:solidFill>
                <a:latin typeface="Arial"/>
              </a:rPr>
              <a:t>en el modo de configuración de interfaz:</a:t>
            </a:r>
          </a:p>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Courier"/>
                <a:cs typeface="Courier"/>
              </a:rPr>
              <a:t>Router(config-if)# </a:t>
            </a:r>
            <a:r>
              <a:rPr lang="es-ES" sz="2400" b="1" i="0" dirty="0" smtClean="0">
                <a:solidFill>
                  <a:srgbClr val="000000"/>
                </a:solidFill>
                <a:latin typeface="Courier"/>
                <a:cs typeface="Courier"/>
              </a:rPr>
              <a:t>ip access-group</a:t>
            </a:r>
            <a:r>
              <a:rPr lang="es-ES" sz="2400" b="0" i="0" dirty="0" smtClean="0">
                <a:solidFill>
                  <a:srgbClr val="000000"/>
                </a:solidFill>
                <a:latin typeface="Courier"/>
                <a:cs typeface="Courier"/>
              </a:rPr>
              <a:t> { </a:t>
            </a:r>
            <a:r>
              <a:rPr lang="es-ES" sz="2400" b="0" i="1" dirty="0" smtClean="0">
                <a:solidFill>
                  <a:srgbClr val="000000"/>
                </a:solidFill>
                <a:latin typeface="Courier"/>
                <a:cs typeface="Courier"/>
              </a:rPr>
              <a:t>número-lista-acceso</a:t>
            </a:r>
            <a:r>
              <a:rPr lang="es-ES" sz="2400" b="0" i="0" dirty="0" smtClean="0">
                <a:solidFill>
                  <a:srgbClr val="000000"/>
                </a:solidFill>
                <a:latin typeface="Courier"/>
                <a:cs typeface="Courier"/>
              </a:rPr>
              <a:t> | </a:t>
            </a:r>
            <a:r>
              <a:rPr lang="es-ES" sz="2400" b="0" i="1" dirty="0" smtClean="0">
                <a:solidFill>
                  <a:srgbClr val="000000"/>
                </a:solidFill>
                <a:latin typeface="Courier"/>
                <a:cs typeface="Courier"/>
              </a:rPr>
              <a:t>nombre-lista-acceso</a:t>
            </a:r>
            <a:r>
              <a:rPr lang="es-ES" sz="2400" b="0" i="0" dirty="0" smtClean="0">
                <a:solidFill>
                  <a:srgbClr val="000000"/>
                </a:solidFill>
                <a:latin typeface="Courier"/>
                <a:cs typeface="Courier"/>
              </a:rPr>
              <a:t> } { </a:t>
            </a:r>
            <a:r>
              <a:rPr lang="es-ES" sz="2400" b="1" i="0" dirty="0" smtClean="0">
                <a:solidFill>
                  <a:srgbClr val="000000"/>
                </a:solidFill>
                <a:latin typeface="Courier"/>
                <a:cs typeface="Courier"/>
              </a:rPr>
              <a:t>in</a:t>
            </a:r>
            <a:r>
              <a:rPr lang="es-ES" sz="2400" b="0" i="0" dirty="0" smtClean="0">
                <a:solidFill>
                  <a:srgbClr val="000000"/>
                </a:solidFill>
                <a:latin typeface="Courier"/>
                <a:cs typeface="Courier"/>
              </a:rPr>
              <a:t> | </a:t>
            </a:r>
            <a:r>
              <a:rPr lang="es-ES" sz="2400" b="1" i="0" dirty="0" smtClean="0">
                <a:solidFill>
                  <a:srgbClr val="000000"/>
                </a:solidFill>
                <a:latin typeface="Courier"/>
                <a:cs typeface="Courier"/>
              </a:rPr>
              <a:t>out</a:t>
            </a:r>
            <a:r>
              <a:rPr lang="es-ES" sz="2400" b="0" i="0" dirty="0" smtClean="0">
                <a:solidFill>
                  <a:srgbClr val="000000"/>
                </a:solidFill>
                <a:latin typeface="Courier"/>
                <a:cs typeface="Courier"/>
              </a:rPr>
              <a:t> }</a:t>
            </a:r>
            <a:endParaRPr lang="es-ES" dirty="0" smtClean="0"/>
          </a:p>
          <a:p>
            <a:pPr marL="0" indent="0" algn="l" defTabSz="814365">
              <a:spcBef>
                <a:spcPct val="50000"/>
              </a:spcBef>
              <a:spcAft>
                <a:spcPct val="0"/>
              </a:spcAft>
              <a:buNone/>
            </a:pPr>
            <a:r>
              <a:rPr lang="es-ES" sz="2400" b="0" i="0" dirty="0" smtClean="0">
                <a:solidFill>
                  <a:srgbClr val="000000"/>
                </a:solidFill>
                <a:latin typeface="Arial"/>
              </a:rPr>
              <a:t/>
            </a:r>
            <a:br>
              <a:rPr lang="es-ES" sz="2400" b="0" i="0" dirty="0" smtClean="0">
                <a:solidFill>
                  <a:srgbClr val="000000"/>
                </a:solidFill>
                <a:latin typeface="Arial"/>
              </a:rPr>
            </a:br>
            <a:r>
              <a:rPr lang="es-ES" sz="2400" b="0" i="0" dirty="0" smtClean="0">
                <a:solidFill>
                  <a:srgbClr val="000000"/>
                </a:solidFill>
                <a:latin typeface="Arial"/>
              </a:rPr>
              <a:t>Para eliminar una ACL de una interfaz, primero introduzca el comando </a:t>
            </a:r>
            <a:r>
              <a:rPr lang="es-ES" sz="2400" b="1" i="0" dirty="0" smtClean="0">
                <a:solidFill>
                  <a:srgbClr val="000000"/>
                </a:solidFill>
                <a:latin typeface="Courier"/>
                <a:cs typeface="Courier"/>
              </a:rPr>
              <a:t>no ip access-group</a:t>
            </a:r>
            <a:r>
              <a:rPr lang="es-ES" sz="2400" b="0" i="0" dirty="0" smtClean="0">
                <a:solidFill>
                  <a:srgbClr val="000000"/>
                </a:solidFill>
                <a:latin typeface="Arial"/>
              </a:rPr>
              <a:t> en la interfaz y, a continuación, introduzca el comando global </a:t>
            </a:r>
            <a:r>
              <a:rPr lang="es-ES" sz="2400" b="1" i="0" dirty="0" smtClean="0">
                <a:solidFill>
                  <a:srgbClr val="000000"/>
                </a:solidFill>
                <a:latin typeface="Courier"/>
                <a:cs typeface="Courier"/>
              </a:rPr>
              <a:t>no access-list</a:t>
            </a:r>
            <a:r>
              <a:rPr lang="es-ES" sz="2400" b="0" i="0" dirty="0" smtClean="0">
                <a:solidFill>
                  <a:srgbClr val="000000"/>
                </a:solidFill>
                <a:latin typeface="Courier"/>
                <a:cs typeface="Courier"/>
              </a:rPr>
              <a:t> </a:t>
            </a:r>
            <a:r>
              <a:rPr lang="es-ES" sz="2400" b="0" i="0" dirty="0" smtClean="0">
                <a:solidFill>
                  <a:srgbClr val="000000"/>
                </a:solidFill>
                <a:latin typeface="Arial"/>
              </a:rPr>
              <a:t>para eliminar la ACL completa.</a:t>
            </a:r>
            <a:endParaRPr lang="es-ES" dirty="0" smtClean="0"/>
          </a:p>
        </p:txBody>
      </p:sp>
    </p:spTree>
    <p:extLst>
      <p:ext uri="{BB962C8B-B14F-4D97-AF65-F5344CB8AC3E}">
        <p14:creationId xmlns:p14="http://schemas.microsoft.com/office/powerpoint/2010/main" xmlns="" val="4126416807"/>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4584" y="361499"/>
            <a:ext cx="8804275" cy="871538"/>
          </a:xfrm>
        </p:spPr>
        <p:txBody>
          <a:bodyPr/>
          <a:lstStyle/>
          <a:p>
            <a:pPr algn="l" defTabSz="814365">
              <a:spcBef>
                <a:spcPct val="0"/>
              </a:spcBef>
              <a:spcAft>
                <a:spcPct val="0"/>
              </a:spcAft>
              <a:buNone/>
            </a:pPr>
            <a:r>
              <a:rPr lang="es-ES" sz="1600" b="1" i="0" dirty="0" smtClean="0">
                <a:solidFill>
                  <a:srgbClr val="708CA1"/>
                </a:solidFill>
                <a:latin typeface="Arial"/>
              </a:rPr>
              <a:t>Configuración de ACL de IPv4 estándar</a:t>
            </a:r>
            <a:r>
              <a:rPr lang="es-ES" sz="3200" b="1" i="0" dirty="0" smtClean="0">
                <a:solidFill>
                  <a:srgbClr val="708CA1"/>
                </a:solidFill>
                <a:latin typeface="Arial"/>
              </a:rPr>
              <a:t/>
            </a:r>
            <a:br>
              <a:rPr lang="es-ES" sz="3200" b="1" i="0" dirty="0" smtClean="0">
                <a:solidFill>
                  <a:srgbClr val="708CA1"/>
                </a:solidFill>
                <a:latin typeface="Arial"/>
              </a:rPr>
            </a:br>
            <a:r>
              <a:rPr lang="es-ES" sz="2800" b="1" i="0" dirty="0" smtClean="0">
                <a:solidFill>
                  <a:srgbClr val="708CA1"/>
                </a:solidFill>
                <a:latin typeface="Arial"/>
              </a:rPr>
              <a:t>Aplicación de ACL estándar a las interfaces (cont.)</a:t>
            </a:r>
            <a:endParaRPr lang="es-ES" sz="2800"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tretch>
            <a:fillRect/>
          </a:stretch>
        </p:blipFill>
        <p:spPr>
          <a:xfrm>
            <a:off x="1172685" y="1565275"/>
            <a:ext cx="5250656" cy="4386263"/>
          </a:xfrm>
        </p:spPr>
      </p:pic>
      <p:sp>
        <p:nvSpPr>
          <p:cNvPr id="5" name="Rectangle 4"/>
          <p:cNvSpPr/>
          <p:nvPr/>
        </p:nvSpPr>
        <p:spPr bwMode="auto">
          <a:xfrm>
            <a:off x="1524000" y="4603750"/>
            <a:ext cx="2006600" cy="133350"/>
          </a:xfrm>
          <a:prstGeom prst="rect">
            <a:avLst/>
          </a:prstGeom>
          <a:solidFill>
            <a:srgbClr val="C0C0C4"/>
          </a:solidFill>
          <a:ln w="9525" cap="flat" cmpd="sng" algn="ctr">
            <a:solidFill>
              <a:srgbClr val="C0C0C4"/>
            </a:solid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3501279812"/>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27063" y="434975"/>
            <a:ext cx="8145462" cy="838200"/>
          </a:xfrm>
        </p:spPr>
        <p:txBody>
          <a:bodyPr/>
          <a:lstStyle/>
          <a:p>
            <a:pPr algn="l" defTabSz="814365">
              <a:lnSpc>
                <a:spcPct val="90000"/>
              </a:lnSpc>
              <a:spcBef>
                <a:spcPct val="0"/>
              </a:spcBef>
              <a:spcAft>
                <a:spcPct val="0"/>
              </a:spcAft>
              <a:buNone/>
            </a:pPr>
            <a:r>
              <a:rPr lang="es-ES" sz="3200" b="1" i="0" smtClean="0">
                <a:solidFill>
                  <a:srgbClr val="708CA1"/>
                </a:solidFill>
                <a:latin typeface="Arial"/>
                <a:ea typeface="+mj-ea"/>
                <a:cs typeface="+mj-cs"/>
              </a:rPr>
              <a:t>Capítulo 9: Objetivos</a:t>
            </a:r>
            <a:endParaRPr lang="es-ES" sz="3200" b="1" i="0">
              <a:solidFill>
                <a:srgbClr val="708CA1"/>
              </a:solidFill>
              <a:latin typeface="Arial"/>
              <a:ea typeface="+mj-ea"/>
              <a:cs typeface="+mj-cs"/>
            </a:endParaRPr>
          </a:p>
        </p:txBody>
      </p:sp>
      <p:sp>
        <p:nvSpPr>
          <p:cNvPr id="7171" name="Content Placeholder 2"/>
          <p:cNvSpPr>
            <a:spLocks noGrp="1"/>
          </p:cNvSpPr>
          <p:nvPr>
            <p:ph idx="1"/>
          </p:nvPr>
        </p:nvSpPr>
        <p:spPr>
          <a:xfrm>
            <a:off x="655638" y="1303338"/>
            <a:ext cx="8197850" cy="4575175"/>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Explicar la forma en que se utilizan las ACL para filtrar el tráfico.</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Comparar las ACL de IPv4 estándar y extendidas.</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Explicar la forma en que las ACL utilizan máscaras wildcard.</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Explicar las pautas para la creación de ACL.</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Explicar las pautas para la colocación de ACL.</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Configurar ACL de IPv4 estándar para filtrar el tráfico según los requisitos de red.</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Modificar una ACL de IPv4 estándar mediante los números de secuencia.</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Configurar una ACL estándar para proteger el acceso a VTY.</a:t>
            </a:r>
            <a:endParaRPr lang="es-ES" sz="2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Configuración de ACL de IPv4 estándar</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Creación de ACL estándar con nombre</a:t>
            </a:r>
            <a:endParaRPr lang="es-ES"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tretch>
            <a:fillRect/>
          </a:stretch>
        </p:blipFill>
        <p:spPr>
          <a:xfrm>
            <a:off x="1066800" y="1565275"/>
            <a:ext cx="6733816" cy="4804569"/>
          </a:xfrm>
        </p:spPr>
      </p:pic>
    </p:spTree>
    <p:extLst>
      <p:ext uri="{BB962C8B-B14F-4D97-AF65-F5344CB8AC3E}">
        <p14:creationId xmlns:p14="http://schemas.microsoft.com/office/powerpoint/2010/main" xmlns="" val="1887727648"/>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Configuración de ACL de IPv4 estándar</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Introducción de comentarios en ACL</a:t>
            </a:r>
            <a:endParaRPr lang="es-ES"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tretch>
            <a:fillRect/>
          </a:stretch>
        </p:blipFill>
        <p:spPr>
          <a:xfrm>
            <a:off x="1498600" y="1465227"/>
            <a:ext cx="6327998" cy="4795873"/>
          </a:xfrm>
        </p:spPr>
      </p:pic>
    </p:spTree>
    <p:extLst>
      <p:ext uri="{BB962C8B-B14F-4D97-AF65-F5344CB8AC3E}">
        <p14:creationId xmlns:p14="http://schemas.microsoft.com/office/powerpoint/2010/main" xmlns="" val="3883492642"/>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Modificación de ACL de IPv4</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Edición de ACL estándar numeradas </a:t>
            </a:r>
            <a:endParaRPr lang="es-ES"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tretch>
            <a:fillRect/>
          </a:stretch>
        </p:blipFill>
        <p:spPr>
          <a:xfrm>
            <a:off x="1467263" y="1565275"/>
            <a:ext cx="5736085" cy="4695825"/>
          </a:xfrm>
        </p:spPr>
      </p:pic>
    </p:spTree>
    <p:extLst>
      <p:ext uri="{BB962C8B-B14F-4D97-AF65-F5344CB8AC3E}">
        <p14:creationId xmlns:p14="http://schemas.microsoft.com/office/powerpoint/2010/main" xmlns="" val="1016731259"/>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09099" y="361499"/>
            <a:ext cx="8804275" cy="871538"/>
          </a:xfrm>
        </p:spPr>
        <p:txBody>
          <a:bodyPr/>
          <a:lstStyle/>
          <a:p>
            <a:pPr algn="l" defTabSz="814365">
              <a:spcBef>
                <a:spcPct val="0"/>
              </a:spcBef>
              <a:spcAft>
                <a:spcPct val="0"/>
              </a:spcAft>
              <a:buNone/>
            </a:pPr>
            <a:r>
              <a:rPr lang="es-ES" sz="1800" b="1" i="0" dirty="0" smtClean="0">
                <a:solidFill>
                  <a:srgbClr val="708CA1"/>
                </a:solidFill>
                <a:latin typeface="Arial"/>
              </a:rPr>
              <a:t>Modificación de ACL de IPv4</a:t>
            </a:r>
            <a:r>
              <a:rPr lang="es-ES" sz="3200" b="1" i="0" dirty="0" smtClean="0">
                <a:solidFill>
                  <a:srgbClr val="708CA1"/>
                </a:solidFill>
                <a:latin typeface="Arial"/>
              </a:rPr>
              <a:t/>
            </a:r>
            <a:br>
              <a:rPr lang="es-ES" sz="3200" b="1" i="0" dirty="0" smtClean="0">
                <a:solidFill>
                  <a:srgbClr val="708CA1"/>
                </a:solidFill>
                <a:latin typeface="Arial"/>
              </a:rPr>
            </a:br>
            <a:r>
              <a:rPr lang="es-ES" sz="3200" b="1" i="0" dirty="0" smtClean="0">
                <a:solidFill>
                  <a:srgbClr val="708CA1"/>
                </a:solidFill>
                <a:latin typeface="Arial"/>
              </a:rPr>
              <a:t>Edición de ACL estándar numeradas (cont.)</a:t>
            </a:r>
            <a:endParaRPr lang="es-E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tretch>
            <a:fillRect/>
          </a:stretch>
        </p:blipFill>
        <p:spPr>
          <a:xfrm>
            <a:off x="1600200" y="1363836"/>
            <a:ext cx="5887332" cy="4821063"/>
          </a:xfrm>
        </p:spPr>
      </p:pic>
    </p:spTree>
    <p:extLst>
      <p:ext uri="{BB962C8B-B14F-4D97-AF65-F5344CB8AC3E}">
        <p14:creationId xmlns:p14="http://schemas.microsoft.com/office/powerpoint/2010/main" xmlns="" val="976392474"/>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Modificación de ACL de IPv4</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Edición de ACL estándar con nombre</a:t>
            </a:r>
            <a:endParaRPr lang="es-ES"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tretch>
            <a:fillRect/>
          </a:stretch>
        </p:blipFill>
        <p:spPr>
          <a:xfrm>
            <a:off x="1333501" y="1565275"/>
            <a:ext cx="6415888" cy="4726238"/>
          </a:xfrm>
        </p:spPr>
      </p:pic>
    </p:spTree>
    <p:extLst>
      <p:ext uri="{BB962C8B-B14F-4D97-AF65-F5344CB8AC3E}">
        <p14:creationId xmlns:p14="http://schemas.microsoft.com/office/powerpoint/2010/main" xmlns="" val="1449098399"/>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Modificación de ACL de IPv4</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Verificación de ACL</a:t>
            </a:r>
            <a:endParaRPr lang="es-ES"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260" r="1260"/>
          <a:stretch>
            <a:fillRect/>
          </a:stretch>
        </p:blipFill>
        <p:spPr>
          <a:xfrm>
            <a:off x="1939347" y="1584519"/>
            <a:ext cx="5256563" cy="2903615"/>
          </a:xfrm>
        </p:spPr>
      </p:pic>
      <p:pic>
        <p:nvPicPr>
          <p:cNvPr id="3" name="Picture 2"/>
          <p:cNvPicPr>
            <a:picLocks noChangeAspect="1"/>
          </p:cNvPicPr>
          <p:nvPr/>
        </p:nvPicPr>
        <p:blipFill>
          <a:blip r:embed="rId4"/>
          <a:stretch>
            <a:fillRect/>
          </a:stretch>
        </p:blipFill>
        <p:spPr>
          <a:xfrm>
            <a:off x="1962521" y="4566747"/>
            <a:ext cx="5252629" cy="1871295"/>
          </a:xfrm>
          <a:prstGeom prst="rect">
            <a:avLst/>
          </a:prstGeom>
        </p:spPr>
      </p:pic>
    </p:spTree>
    <p:extLst>
      <p:ext uri="{BB962C8B-B14F-4D97-AF65-F5344CB8AC3E}">
        <p14:creationId xmlns:p14="http://schemas.microsoft.com/office/powerpoint/2010/main" xmlns="" val="3884339032"/>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Modificación de ACL de IPv4</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Estadísticas de ACL</a:t>
            </a:r>
            <a:endParaRPr lang="es-ES"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tretch>
            <a:fillRect/>
          </a:stretch>
        </p:blipFill>
        <p:spPr>
          <a:xfrm>
            <a:off x="1774319" y="1565275"/>
            <a:ext cx="5500112" cy="4386263"/>
          </a:xfrm>
        </p:spPr>
      </p:pic>
    </p:spTree>
    <p:extLst>
      <p:ext uri="{BB962C8B-B14F-4D97-AF65-F5344CB8AC3E}">
        <p14:creationId xmlns:p14="http://schemas.microsoft.com/office/powerpoint/2010/main" xmlns="" val="4160845146"/>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Modificación de ACL de IPv4</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Números de secuencia de ACL estándar</a:t>
            </a:r>
            <a:endParaRPr lang="es-ES"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450975"/>
            <a:ext cx="7940675" cy="4386263"/>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Otra parte de la lógica interna del IOS es responsable de la secuenciación interna de las instrucciones de las ACL estándar. Las instrucciones de rango que deniegan tres redes se configuran primero, y después se configuran cinco instrucciones de host. Las instrucciones de host son todas instrucciones válidas, porque sus direcciones IP host no forman parte de las instrucciones de rango introducidas previamente.</a:t>
            </a:r>
          </a:p>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Las instrucciones de host se enumeran primero con el comando show, pero no necesariamente en el orden en que se introdujeron. El IOS ordena las instrucciones de host mediante una función de hash especial. El orden resultante optimiza la búsqueda de una entrada de ACL de host.</a:t>
            </a:r>
            <a:endParaRPr lang="es-ES" dirty="0" smtClean="0"/>
          </a:p>
        </p:txBody>
      </p:sp>
    </p:spTree>
    <p:extLst>
      <p:ext uri="{BB962C8B-B14F-4D97-AF65-F5344CB8AC3E}">
        <p14:creationId xmlns:p14="http://schemas.microsoft.com/office/powerpoint/2010/main" xmlns="" val="2828256504"/>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579209"/>
            <a:ext cx="8456613" cy="871538"/>
          </a:xfrm>
        </p:spPr>
        <p:txBody>
          <a:bodyPr/>
          <a:lstStyle/>
          <a:p>
            <a:pPr algn="l" defTabSz="814365">
              <a:spcBef>
                <a:spcPct val="0"/>
              </a:spcBef>
              <a:spcAft>
                <a:spcPct val="0"/>
              </a:spcAft>
              <a:buNone/>
            </a:pPr>
            <a:r>
              <a:rPr lang="es-ES" sz="1800" b="1" i="0" dirty="0" smtClean="0">
                <a:solidFill>
                  <a:srgbClr val="708CA1"/>
                </a:solidFill>
                <a:latin typeface="Arial"/>
              </a:rPr>
              <a:t>Protección de puertos VTY con una ACL de IPv4 estándar</a:t>
            </a:r>
            <a:r>
              <a:rPr lang="es-ES" sz="3200" b="1" i="0" dirty="0" smtClean="0">
                <a:solidFill>
                  <a:srgbClr val="708CA1"/>
                </a:solidFill>
                <a:latin typeface="Arial"/>
              </a:rPr>
              <a:t/>
            </a:r>
            <a:br>
              <a:rPr lang="es-ES" sz="3200" b="1" i="0" dirty="0" smtClean="0">
                <a:solidFill>
                  <a:srgbClr val="708CA1"/>
                </a:solidFill>
                <a:latin typeface="Arial"/>
              </a:rPr>
            </a:br>
            <a:r>
              <a:rPr lang="es-ES" sz="2700" b="1" i="0" dirty="0" smtClean="0">
                <a:solidFill>
                  <a:srgbClr val="708CA1"/>
                </a:solidFill>
                <a:latin typeface="Arial"/>
              </a:rPr>
              <a:t>Configuración de una ACL estándar para proteger un puerto VTY</a:t>
            </a:r>
            <a:endParaRPr lang="es-ES" sz="27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lgn="l" defTabSz="814365">
              <a:spcBef>
                <a:spcPct val="50000"/>
              </a:spcBef>
              <a:spcAft>
                <a:spcPct val="0"/>
              </a:spcAft>
              <a:buNone/>
            </a:pPr>
            <a:r>
              <a:rPr lang="es-ES" sz="2400" b="0" i="0" smtClean="0">
                <a:solidFill>
                  <a:srgbClr val="000000"/>
                </a:solidFill>
                <a:latin typeface="Arial"/>
              </a:rPr>
              <a:t>Por lo general, se considera que el filtrado del tráfico de Telnet o SSH es una función de una ACL de IP extendida, porque filtra un protocolo de nivel superior. Sin embargo, debido a que se utiliza </a:t>
            </a:r>
            <a:r>
              <a:rPr lang="es-ES" sz="2400" b="0" i="0" smtClean="0">
                <a:solidFill>
                  <a:srgbClr val="000000"/>
                </a:solidFill>
                <a:latin typeface="Courier"/>
                <a:cs typeface="Courier"/>
              </a:rPr>
              <a:t>el comando </a:t>
            </a:r>
            <a:r>
              <a:rPr lang="es-ES" sz="2400" b="1" i="0" smtClean="0">
                <a:solidFill>
                  <a:srgbClr val="000000"/>
                </a:solidFill>
                <a:latin typeface="Courier"/>
                <a:cs typeface="Courier"/>
              </a:rPr>
              <a:t>access-class</a:t>
            </a:r>
            <a:r>
              <a:rPr lang="es-ES" sz="2400" b="0" i="0" smtClean="0">
                <a:solidFill>
                  <a:srgbClr val="000000"/>
                </a:solidFill>
                <a:latin typeface="Courier"/>
                <a:cs typeface="Courier"/>
              </a:rPr>
              <a:t> </a:t>
            </a:r>
            <a:r>
              <a:rPr lang="es-ES" sz="2400" b="0" i="0" smtClean="0">
                <a:solidFill>
                  <a:srgbClr val="000000"/>
                </a:solidFill>
                <a:latin typeface="Arial"/>
              </a:rPr>
              <a:t>para filtrar sesiones Telnet/SSH entrantes o salientes por dirección de origen, se puede utilizar una ACL estándar.</a:t>
            </a:r>
            <a:endParaRPr lang="es-ES" smtClean="0"/>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Courier"/>
                <a:cs typeface="Courier"/>
              </a:rPr>
              <a:t>Router(config-line)# </a:t>
            </a:r>
            <a:r>
              <a:rPr lang="es-ES" sz="2400" b="1" i="0" smtClean="0">
                <a:solidFill>
                  <a:srgbClr val="000000"/>
                </a:solidFill>
                <a:latin typeface="Courier"/>
                <a:cs typeface="Courier"/>
              </a:rPr>
              <a:t>access-class</a:t>
            </a:r>
            <a:r>
              <a:rPr lang="es-ES" sz="2400" b="0" i="0" smtClean="0">
                <a:solidFill>
                  <a:srgbClr val="000000"/>
                </a:solidFill>
                <a:latin typeface="Courier"/>
                <a:cs typeface="Courier"/>
              </a:rPr>
              <a:t> </a:t>
            </a:r>
            <a:r>
              <a:rPr lang="es-ES" sz="2400" b="0" i="1" smtClean="0">
                <a:solidFill>
                  <a:srgbClr val="000000"/>
                </a:solidFill>
                <a:latin typeface="Courier"/>
                <a:cs typeface="Courier"/>
              </a:rPr>
              <a:t>número-lista-acceso</a:t>
            </a:r>
            <a:r>
              <a:rPr lang="es-ES" sz="2400" b="0" i="0" smtClean="0">
                <a:solidFill>
                  <a:srgbClr val="000000"/>
                </a:solidFill>
                <a:latin typeface="Courier"/>
                <a:cs typeface="Courier"/>
              </a:rPr>
              <a:t> { </a:t>
            </a:r>
            <a:r>
              <a:rPr lang="es-ES" sz="2400" b="1" i="0" smtClean="0">
                <a:solidFill>
                  <a:srgbClr val="000000"/>
                </a:solidFill>
                <a:latin typeface="Courier"/>
                <a:cs typeface="Courier"/>
              </a:rPr>
              <a:t>in</a:t>
            </a:r>
            <a:r>
              <a:rPr lang="es-ES" sz="2400" b="0" i="0" smtClean="0">
                <a:solidFill>
                  <a:srgbClr val="000000"/>
                </a:solidFill>
                <a:latin typeface="Courier"/>
                <a:cs typeface="Courier"/>
              </a:rPr>
              <a:t> [ </a:t>
            </a:r>
            <a:r>
              <a:rPr lang="es-ES" sz="2400" b="1" i="0" smtClean="0">
                <a:solidFill>
                  <a:srgbClr val="000000"/>
                </a:solidFill>
                <a:latin typeface="Courier"/>
                <a:cs typeface="Courier"/>
              </a:rPr>
              <a:t>vrf-also</a:t>
            </a:r>
            <a:r>
              <a:rPr lang="es-ES" sz="2400" b="0" i="0" smtClean="0">
                <a:solidFill>
                  <a:srgbClr val="000000"/>
                </a:solidFill>
                <a:latin typeface="Courier"/>
                <a:cs typeface="Courier"/>
              </a:rPr>
              <a:t> ] | </a:t>
            </a:r>
            <a:r>
              <a:rPr lang="es-ES" sz="2400" b="1" i="0" smtClean="0">
                <a:solidFill>
                  <a:srgbClr val="000000"/>
                </a:solidFill>
                <a:latin typeface="Courier"/>
                <a:cs typeface="Courier"/>
              </a:rPr>
              <a:t>out</a:t>
            </a:r>
            <a:r>
              <a:rPr lang="es-ES" sz="2400" b="0" i="0" smtClean="0">
                <a:solidFill>
                  <a:srgbClr val="000000"/>
                </a:solidFill>
                <a:latin typeface="Courier"/>
                <a:cs typeface="Courier"/>
              </a:rPr>
              <a:t> }</a:t>
            </a:r>
            <a:endParaRPr lang="es-ES" smtClean="0">
              <a:latin typeface="Courier"/>
              <a:cs typeface="Courier"/>
            </a:endParaRPr>
          </a:p>
        </p:txBody>
      </p:sp>
    </p:spTree>
    <p:extLst>
      <p:ext uri="{BB962C8B-B14F-4D97-AF65-F5344CB8AC3E}">
        <p14:creationId xmlns:p14="http://schemas.microsoft.com/office/powerpoint/2010/main" xmlns="" val="158083906"/>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550181"/>
            <a:ext cx="8456613" cy="871538"/>
          </a:xfrm>
        </p:spPr>
        <p:txBody>
          <a:bodyPr/>
          <a:lstStyle/>
          <a:p>
            <a:pPr algn="l" defTabSz="814365">
              <a:spcBef>
                <a:spcPct val="0"/>
              </a:spcBef>
              <a:spcAft>
                <a:spcPct val="0"/>
              </a:spcAft>
              <a:buNone/>
            </a:pPr>
            <a:r>
              <a:rPr lang="es-ES" sz="1800" b="1" i="0" dirty="0" smtClean="0">
                <a:solidFill>
                  <a:srgbClr val="708CA1"/>
                </a:solidFill>
                <a:latin typeface="Arial"/>
              </a:rPr>
              <a:t>Protección de puertos VTY con una ACL de IPv4 estándar</a:t>
            </a:r>
            <a:r>
              <a:rPr lang="es-ES" sz="3200" b="1" i="0" dirty="0" smtClean="0">
                <a:solidFill>
                  <a:srgbClr val="708CA1"/>
                </a:solidFill>
                <a:latin typeface="Arial"/>
              </a:rPr>
              <a:t/>
            </a:r>
            <a:br>
              <a:rPr lang="es-ES" sz="3200" b="1" i="0" dirty="0" smtClean="0">
                <a:solidFill>
                  <a:srgbClr val="708CA1"/>
                </a:solidFill>
                <a:latin typeface="Arial"/>
              </a:rPr>
            </a:br>
            <a:r>
              <a:rPr lang="es-ES" sz="2600" b="1" i="0" dirty="0" smtClean="0">
                <a:solidFill>
                  <a:srgbClr val="708CA1"/>
                </a:solidFill>
                <a:latin typeface="Arial"/>
              </a:rPr>
              <a:t>Verificación de una ACL estándar utilizada para proteger un puerto VTY</a:t>
            </a:r>
            <a:endParaRPr lang="es-ES" sz="2600"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5527" r="-25527"/>
          <a:stretch>
            <a:fillRect/>
          </a:stretch>
        </p:blipFill>
        <p:spPr>
          <a:xfrm>
            <a:off x="554038" y="1565275"/>
            <a:ext cx="7940675" cy="4386263"/>
          </a:xfrm>
        </p:spPr>
      </p:pic>
    </p:spTree>
    <p:extLst>
      <p:ext uri="{BB962C8B-B14F-4D97-AF65-F5344CB8AC3E}">
        <p14:creationId xmlns:p14="http://schemas.microsoft.com/office/powerpoint/2010/main" xmlns="" val="2579454848"/>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27063" y="434975"/>
            <a:ext cx="8145462" cy="838200"/>
          </a:xfrm>
        </p:spPr>
        <p:txBody>
          <a:bodyPr/>
          <a:lstStyle/>
          <a:p>
            <a:pPr algn="l" defTabSz="814365">
              <a:lnSpc>
                <a:spcPct val="90000"/>
              </a:lnSpc>
              <a:spcBef>
                <a:spcPct val="0"/>
              </a:spcBef>
              <a:spcAft>
                <a:spcPct val="0"/>
              </a:spcAft>
              <a:buNone/>
            </a:pPr>
            <a:r>
              <a:rPr lang="es-ES" sz="3200" b="1" i="0" smtClean="0">
                <a:solidFill>
                  <a:srgbClr val="708CA1"/>
                </a:solidFill>
                <a:latin typeface="Arial"/>
                <a:ea typeface="+mj-ea"/>
                <a:cs typeface="+mj-cs"/>
              </a:rPr>
              <a:t>Capítulo 9: Objetivos (continuación)</a:t>
            </a:r>
            <a:endParaRPr lang="es-ES" sz="3200" b="1" i="0">
              <a:solidFill>
                <a:srgbClr val="708CA1"/>
              </a:solidFill>
              <a:latin typeface="Arial"/>
              <a:ea typeface="+mj-ea"/>
              <a:cs typeface="+mj-cs"/>
            </a:endParaRPr>
          </a:p>
        </p:txBody>
      </p:sp>
      <p:sp>
        <p:nvSpPr>
          <p:cNvPr id="8195" name="Content Placeholder 2"/>
          <p:cNvSpPr>
            <a:spLocks noGrp="1"/>
          </p:cNvSpPr>
          <p:nvPr>
            <p:ph idx="1"/>
          </p:nvPr>
        </p:nvSpPr>
        <p:spPr>
          <a:xfrm>
            <a:off x="698500" y="1433513"/>
            <a:ext cx="8197850" cy="4575175"/>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Explicar la estructura de una entrada de control de acceso (ACE) extendida.</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Configurar ACL de IPv4 extendidas para filtrar el tráfico según los requisitos de red.</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Configurar una ACL para que limite el resultado de debug.</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Explicar la forma en que procesa los paquetes un router cuando se aplica una ACL.</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Resolver problemas comunes de ACL con los comandos de CLI.</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Comparar la creación de ACL de IPv4 y ACL de IPv6.</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Configurar ACL de IPv6 para filtrar el tráfico según los requisitos de red.</a:t>
            </a:r>
            <a:endParaRPr lang="es-ES" sz="22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Estructura de una ACL de IPv4 extendida</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ACL extendidas</a:t>
            </a:r>
            <a:endParaRPr lang="es-ES"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tretch>
            <a:fillRect/>
          </a:stretch>
        </p:blipFill>
        <p:spPr>
          <a:xfrm>
            <a:off x="795107" y="1565275"/>
            <a:ext cx="7458537" cy="4386263"/>
          </a:xfrm>
        </p:spPr>
      </p:pic>
    </p:spTree>
    <p:extLst>
      <p:ext uri="{BB962C8B-B14F-4D97-AF65-F5344CB8AC3E}">
        <p14:creationId xmlns:p14="http://schemas.microsoft.com/office/powerpoint/2010/main" xmlns="" val="1738856326"/>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Estructura de una ACL de IPv4 extendida</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ACL extendidas (cont.)</a:t>
            </a:r>
            <a:endParaRPr lang="es-ES"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3209" t="6297"/>
          <a:stretch>
            <a:fillRect/>
          </a:stretch>
        </p:blipFill>
        <p:spPr>
          <a:xfrm>
            <a:off x="406400" y="1625600"/>
            <a:ext cx="7734300" cy="4364332"/>
          </a:xfrm>
        </p:spPr>
      </p:pic>
    </p:spTree>
    <p:extLst>
      <p:ext uri="{BB962C8B-B14F-4D97-AF65-F5344CB8AC3E}">
        <p14:creationId xmlns:p14="http://schemas.microsoft.com/office/powerpoint/2010/main" xmlns="" val="277160545"/>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Configuración de ACL de IPv4 extendidas</a:t>
            </a:r>
            <a:br>
              <a:rPr lang="es-ES" sz="1800" b="1" i="0" smtClean="0">
                <a:solidFill>
                  <a:srgbClr val="708CA1"/>
                </a:solidFill>
                <a:latin typeface="Arial"/>
              </a:rPr>
            </a:br>
            <a:r>
              <a:rPr lang="es-ES" sz="3200" b="1" i="0" smtClean="0">
                <a:solidFill>
                  <a:srgbClr val="708CA1"/>
                </a:solidFill>
                <a:latin typeface="Arial"/>
              </a:rPr>
              <a:t>Configuración de ACL extendidas</a:t>
            </a:r>
            <a:endParaRPr lang="es-ES"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lgn="l" defTabSz="814365">
              <a:spcBef>
                <a:spcPct val="50000"/>
              </a:spcBef>
              <a:spcAft>
                <a:spcPct val="0"/>
              </a:spcAft>
              <a:buNone/>
            </a:pPr>
            <a:r>
              <a:rPr lang="es-ES" sz="2400" b="0" i="0" smtClean="0">
                <a:solidFill>
                  <a:srgbClr val="000000"/>
                </a:solidFill>
                <a:latin typeface="Arial"/>
              </a:rPr>
              <a:t>Los pasos del procedimiento para configurar ACL extendidas son los mismos que para las ACL estándar. Primero se configura la ACL extendida y, a continuación, se activa en una interfaz. Sin embargo, la sintaxis de los comandos y los parámetros son más complejos, a fin de admitir las funciones adicionales proporcionadas por las ACL extendidas.</a:t>
            </a:r>
            <a:endParaRPr lang="es-ES" smtClean="0"/>
          </a:p>
        </p:txBody>
      </p:sp>
      <p:pic>
        <p:nvPicPr>
          <p:cNvPr id="2" name="Picture 1"/>
          <p:cNvPicPr>
            <a:picLocks noChangeAspect="1"/>
          </p:cNvPicPr>
          <p:nvPr/>
        </p:nvPicPr>
        <p:blipFill>
          <a:blip r:embed="rId3"/>
          <a:stretch>
            <a:fillRect/>
          </a:stretch>
        </p:blipFill>
        <p:spPr>
          <a:xfrm>
            <a:off x="634932" y="4257108"/>
            <a:ext cx="7848937" cy="1495036"/>
          </a:xfrm>
          <a:prstGeom prst="rect">
            <a:avLst/>
          </a:prstGeom>
        </p:spPr>
      </p:pic>
    </p:spTree>
    <p:extLst>
      <p:ext uri="{BB962C8B-B14F-4D97-AF65-F5344CB8AC3E}">
        <p14:creationId xmlns:p14="http://schemas.microsoft.com/office/powerpoint/2010/main" xmlns="" val="4064031279"/>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346985"/>
            <a:ext cx="8601075" cy="871538"/>
          </a:xfrm>
        </p:spPr>
        <p:txBody>
          <a:bodyPr/>
          <a:lstStyle/>
          <a:p>
            <a:pPr algn="l" defTabSz="814365">
              <a:spcBef>
                <a:spcPct val="0"/>
              </a:spcBef>
              <a:spcAft>
                <a:spcPct val="0"/>
              </a:spcAft>
              <a:buNone/>
            </a:pPr>
            <a:r>
              <a:rPr lang="es-ES" sz="1600" b="1" i="0" dirty="0" smtClean="0">
                <a:solidFill>
                  <a:srgbClr val="708CA1"/>
                </a:solidFill>
                <a:latin typeface="Arial"/>
              </a:rPr>
              <a:t>Configuración de ACL de IPv4 extendidas</a:t>
            </a:r>
            <a:r>
              <a:rPr lang="es-ES" sz="1800" b="1" i="0" dirty="0" smtClean="0">
                <a:solidFill>
                  <a:srgbClr val="708CA1"/>
                </a:solidFill>
                <a:latin typeface="Arial"/>
              </a:rPr>
              <a:t/>
            </a:r>
            <a:br>
              <a:rPr lang="es-ES" sz="1800" b="1" i="0" dirty="0" smtClean="0">
                <a:solidFill>
                  <a:srgbClr val="708CA1"/>
                </a:solidFill>
                <a:latin typeface="Arial"/>
              </a:rPr>
            </a:br>
            <a:r>
              <a:rPr lang="es-ES" sz="3000" b="1" i="0" dirty="0" smtClean="0">
                <a:solidFill>
                  <a:srgbClr val="708CA1"/>
                </a:solidFill>
                <a:latin typeface="Arial"/>
              </a:rPr>
              <a:t>Aplicación de ACL extendidas a las interfaces</a:t>
            </a:r>
            <a:endParaRPr lang="es-ES" sz="3000"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0454" r="-20454"/>
          <a:stretch>
            <a:fillRect/>
          </a:stretch>
        </p:blipFill>
        <p:spPr>
          <a:xfrm>
            <a:off x="554038" y="1565275"/>
            <a:ext cx="7940675" cy="4386263"/>
          </a:xfrm>
        </p:spPr>
      </p:pic>
    </p:spTree>
    <p:extLst>
      <p:ext uri="{BB962C8B-B14F-4D97-AF65-F5344CB8AC3E}">
        <p14:creationId xmlns:p14="http://schemas.microsoft.com/office/powerpoint/2010/main" xmlns="" val="2931107212"/>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Configuración de ACL de IPv4 extendidas</a:t>
            </a:r>
            <a:br>
              <a:rPr lang="es-ES" sz="1800" b="1" i="0" smtClean="0">
                <a:solidFill>
                  <a:srgbClr val="708CA1"/>
                </a:solidFill>
                <a:latin typeface="Arial"/>
              </a:rPr>
            </a:br>
            <a:r>
              <a:rPr lang="es-ES" sz="3200" b="1" i="0" smtClean="0">
                <a:solidFill>
                  <a:srgbClr val="708CA1"/>
                </a:solidFill>
                <a:latin typeface="Arial"/>
              </a:rPr>
              <a:t>Filtrado de tráfico con ACL extendidas</a:t>
            </a:r>
            <a:endParaRPr lang="es-ES"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tretch>
            <a:fillRect/>
          </a:stretch>
        </p:blipFill>
        <p:spPr>
          <a:xfrm>
            <a:off x="2015981" y="1565275"/>
            <a:ext cx="5016788" cy="4386263"/>
          </a:xfrm>
        </p:spPr>
      </p:pic>
    </p:spTree>
    <p:extLst>
      <p:ext uri="{BB962C8B-B14F-4D97-AF65-F5344CB8AC3E}">
        <p14:creationId xmlns:p14="http://schemas.microsoft.com/office/powerpoint/2010/main" xmlns="" val="662466829"/>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Configuración de ACL de IPv4 extendidas</a:t>
            </a:r>
            <a:br>
              <a:rPr lang="es-ES" sz="1800" b="1" i="0" smtClean="0">
                <a:solidFill>
                  <a:srgbClr val="708CA1"/>
                </a:solidFill>
                <a:latin typeface="Arial"/>
              </a:rPr>
            </a:br>
            <a:r>
              <a:rPr lang="es-ES" sz="3200" b="1" i="0" smtClean="0">
                <a:solidFill>
                  <a:srgbClr val="708CA1"/>
                </a:solidFill>
                <a:latin typeface="Arial"/>
              </a:rPr>
              <a:t>Creación de ACL extendidas con nombre</a:t>
            </a:r>
            <a:endParaRPr lang="es-ES"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tretch>
            <a:fillRect/>
          </a:stretch>
        </p:blipFill>
        <p:spPr>
          <a:xfrm>
            <a:off x="1834623" y="1565275"/>
            <a:ext cx="5379504" cy="4386263"/>
          </a:xfrm>
        </p:spPr>
      </p:pic>
    </p:spTree>
    <p:extLst>
      <p:ext uri="{BB962C8B-B14F-4D97-AF65-F5344CB8AC3E}">
        <p14:creationId xmlns:p14="http://schemas.microsoft.com/office/powerpoint/2010/main" xmlns="" val="887659854"/>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Configuración de ACL de IPv4 extendidas</a:t>
            </a:r>
            <a:br>
              <a:rPr lang="es-ES" sz="1800" b="1" i="0" smtClean="0">
                <a:solidFill>
                  <a:srgbClr val="708CA1"/>
                </a:solidFill>
                <a:latin typeface="Arial"/>
              </a:rPr>
            </a:br>
            <a:r>
              <a:rPr lang="es-ES" sz="3200" b="1" i="0" smtClean="0">
                <a:solidFill>
                  <a:srgbClr val="708CA1"/>
                </a:solidFill>
                <a:latin typeface="Arial"/>
              </a:rPr>
              <a:t>Verificación de ACL extendidas</a:t>
            </a:r>
            <a:endParaRPr lang="es-ES"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t="136" b="136"/>
          <a:stretch>
            <a:fillRect/>
          </a:stretch>
        </p:blipFill>
        <p:spPr>
          <a:xfrm>
            <a:off x="554038" y="1565275"/>
            <a:ext cx="7940675" cy="4386263"/>
          </a:xfrm>
        </p:spPr>
      </p:pic>
    </p:spTree>
    <p:extLst>
      <p:ext uri="{BB962C8B-B14F-4D97-AF65-F5344CB8AC3E}">
        <p14:creationId xmlns:p14="http://schemas.microsoft.com/office/powerpoint/2010/main" xmlns="" val="664160037"/>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Configuración de ACL de IPv4 extendidas</a:t>
            </a:r>
            <a:br>
              <a:rPr lang="es-ES" sz="1800" b="1" i="0" smtClean="0">
                <a:solidFill>
                  <a:srgbClr val="708CA1"/>
                </a:solidFill>
                <a:latin typeface="Arial"/>
              </a:rPr>
            </a:br>
            <a:r>
              <a:rPr lang="es-ES" sz="3200" b="1" i="0" smtClean="0">
                <a:solidFill>
                  <a:srgbClr val="708CA1"/>
                </a:solidFill>
                <a:latin typeface="Arial"/>
              </a:rPr>
              <a:t>Edición de ACL extendidas</a:t>
            </a:r>
            <a:endParaRPr lang="es-ES"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lgn="l" defTabSz="814365">
              <a:spcBef>
                <a:spcPct val="50000"/>
              </a:spcBef>
              <a:spcAft>
                <a:spcPct val="0"/>
              </a:spcAft>
              <a:buNone/>
            </a:pPr>
            <a:r>
              <a:rPr lang="es-ES" sz="2400" b="0" i="0" smtClean="0">
                <a:solidFill>
                  <a:srgbClr val="000000"/>
                </a:solidFill>
                <a:latin typeface="Arial"/>
              </a:rPr>
              <a:t>La edición de una ACL extendida se puede lograr mediante el mismo proceso que se aplica para la edición de una ACL estándar. Las ACL extendidas se pueden modificar mediante los métodos siguientes:</a:t>
            </a:r>
            <a:endParaRPr lang="es-ES" smtClean="0"/>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Método 1: editor de texto</a:t>
            </a:r>
            <a:endParaRPr lang="es-ES" smtClean="0"/>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Método 2: números de secuencia</a:t>
            </a:r>
            <a:endParaRPr lang="es-ES" sz="2400" b="0" i="0">
              <a:solidFill>
                <a:srgbClr val="000000"/>
              </a:solidFill>
              <a:latin typeface="Arial"/>
            </a:endParaRPr>
          </a:p>
        </p:txBody>
      </p:sp>
    </p:spTree>
    <p:extLst>
      <p:ext uri="{BB962C8B-B14F-4D97-AF65-F5344CB8AC3E}">
        <p14:creationId xmlns:p14="http://schemas.microsoft.com/office/powerpoint/2010/main" xmlns="" val="2993908834"/>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535667"/>
            <a:ext cx="8456613" cy="871538"/>
          </a:xfrm>
        </p:spPr>
        <p:txBody>
          <a:bodyPr/>
          <a:lstStyle/>
          <a:p>
            <a:pPr algn="l" defTabSz="814365">
              <a:spcBef>
                <a:spcPct val="0"/>
              </a:spcBef>
              <a:spcAft>
                <a:spcPct val="0"/>
              </a:spcAft>
              <a:buNone/>
            </a:pPr>
            <a:r>
              <a:rPr lang="es-ES" sz="1400" b="1" i="0" dirty="0" smtClean="0">
                <a:solidFill>
                  <a:srgbClr val="708CA1"/>
                </a:solidFill>
                <a:latin typeface="Arial"/>
              </a:rPr>
              <a:t>Limitación del resultado de debug</a:t>
            </a:r>
            <a:r>
              <a:rPr lang="es-ES" sz="1800" b="1" i="0" dirty="0" smtClean="0">
                <a:solidFill>
                  <a:srgbClr val="708CA1"/>
                </a:solidFill>
                <a:latin typeface="Arial"/>
              </a:rPr>
              <a:t/>
            </a:r>
            <a:br>
              <a:rPr lang="es-ES" sz="1800" b="1" i="0" dirty="0" smtClean="0">
                <a:solidFill>
                  <a:srgbClr val="708CA1"/>
                </a:solidFill>
                <a:latin typeface="Arial"/>
              </a:rPr>
            </a:br>
            <a:r>
              <a:rPr lang="es-ES" sz="2800" b="1" i="0" dirty="0" smtClean="0">
                <a:solidFill>
                  <a:srgbClr val="708CA1"/>
                </a:solidFill>
                <a:latin typeface="Arial"/>
              </a:rPr>
              <a:t>Propósito de la limitación del resultado de debug con ACL</a:t>
            </a:r>
            <a:endParaRPr lang="es-ES" sz="28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rPr>
              <a:t>Los comandos debug son herramientas que se utilizan para ayudar a verificar y resolver problemas de operaciones de red. </a:t>
            </a:r>
            <a:endParaRPr lang="es-ES" sz="2300" dirty="0" smtClean="0"/>
          </a:p>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rPr>
              <a:t>Al utilizar algunas opciones de debug, el resultado puede mostrar mucha más información que la que se necesita o se puede ver fácilmente. </a:t>
            </a:r>
            <a:endParaRPr lang="es-ES" sz="2300" dirty="0" smtClean="0"/>
          </a:p>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rPr>
              <a:t>En una red de producción, la cantidad de información provista por los comandos debug puede saturar la red y causar interrupciones en esta. </a:t>
            </a:r>
          </a:p>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rPr>
              <a:t>Algunos comandos debug se pueden combinar con una lista de acceso para limitar el resultado de modo que solo se muestre la información necesaria para la verificación o la resolución de un problema específico.</a:t>
            </a:r>
            <a:endParaRPr lang="es-ES" sz="2300" dirty="0" smtClean="0"/>
          </a:p>
        </p:txBody>
      </p:sp>
    </p:spTree>
    <p:extLst>
      <p:ext uri="{BB962C8B-B14F-4D97-AF65-F5344CB8AC3E}">
        <p14:creationId xmlns:p14="http://schemas.microsoft.com/office/powerpoint/2010/main" xmlns="" val="911800256"/>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535667"/>
            <a:ext cx="8456613" cy="871538"/>
          </a:xfrm>
        </p:spPr>
        <p:txBody>
          <a:bodyPr/>
          <a:lstStyle/>
          <a:p>
            <a:pPr algn="l" defTabSz="814365">
              <a:spcBef>
                <a:spcPct val="0"/>
              </a:spcBef>
              <a:spcAft>
                <a:spcPct val="0"/>
              </a:spcAft>
              <a:buNone/>
            </a:pPr>
            <a:r>
              <a:rPr lang="es-ES" sz="1400" b="1" i="0" dirty="0" smtClean="0">
                <a:solidFill>
                  <a:srgbClr val="708CA1"/>
                </a:solidFill>
                <a:latin typeface="Arial"/>
              </a:rPr>
              <a:t>Limitación del resultado de debug</a:t>
            </a:r>
            <a:r>
              <a:rPr lang="es-ES" sz="1800" b="1" i="0" dirty="0" smtClean="0">
                <a:solidFill>
                  <a:srgbClr val="708CA1"/>
                </a:solidFill>
                <a:latin typeface="Arial"/>
              </a:rPr>
              <a:t/>
            </a:r>
            <a:br>
              <a:rPr lang="es-ES" sz="1800" b="1" i="0" dirty="0" smtClean="0">
                <a:solidFill>
                  <a:srgbClr val="708CA1"/>
                </a:solidFill>
                <a:latin typeface="Arial"/>
              </a:rPr>
            </a:br>
            <a:r>
              <a:rPr lang="es-ES" sz="2800" b="1" i="0" dirty="0" smtClean="0">
                <a:solidFill>
                  <a:srgbClr val="708CA1"/>
                </a:solidFill>
                <a:latin typeface="Arial"/>
              </a:rPr>
              <a:t>Configuración de ACL para limitar el resultado de debug</a:t>
            </a:r>
            <a:endParaRPr lang="es-ES" sz="28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41338" y="1514475"/>
            <a:ext cx="7940675" cy="4386263"/>
          </a:xfrm>
        </p:spPr>
        <p:txBody>
          <a:bodyPr/>
          <a:lstStyle/>
          <a:p>
            <a:pPr marL="0" indent="0" algn="l" defTabSz="814365">
              <a:spcBef>
                <a:spcPct val="50000"/>
              </a:spcBef>
              <a:spcAft>
                <a:spcPct val="0"/>
              </a:spcAft>
              <a:buNone/>
            </a:pPr>
            <a:r>
              <a:rPr lang="es-ES" sz="2300" b="0" i="0" dirty="0" smtClean="0">
                <a:solidFill>
                  <a:srgbClr val="000000"/>
                </a:solidFill>
                <a:latin typeface="Arial"/>
              </a:rPr>
              <a:t>El administrador del R2 desea verificar si el tráfico se </a:t>
            </a:r>
            <a:r>
              <a:rPr lang="es-ES" sz="2300" b="0" i="0" dirty="0" err="1" smtClean="0">
                <a:solidFill>
                  <a:srgbClr val="000000"/>
                </a:solidFill>
                <a:latin typeface="Arial"/>
              </a:rPr>
              <a:t>enruta</a:t>
            </a:r>
            <a:r>
              <a:rPr lang="es-ES" sz="2300" b="0" i="0" dirty="0" smtClean="0">
                <a:solidFill>
                  <a:srgbClr val="000000"/>
                </a:solidFill>
                <a:latin typeface="Arial"/>
              </a:rPr>
              <a:t> correctamente con </a:t>
            </a:r>
            <a:r>
              <a:rPr lang="es-ES" sz="2300" b="1" i="0" dirty="0" err="1" smtClean="0">
                <a:solidFill>
                  <a:srgbClr val="000000"/>
                </a:solidFill>
                <a:latin typeface="Courier"/>
                <a:cs typeface="Courier"/>
              </a:rPr>
              <a:t>debug</a:t>
            </a:r>
            <a:r>
              <a:rPr lang="es-ES" sz="2300" b="1" i="0" dirty="0" smtClean="0">
                <a:solidFill>
                  <a:srgbClr val="000000"/>
                </a:solidFill>
                <a:latin typeface="Courier"/>
                <a:cs typeface="Courier"/>
              </a:rPr>
              <a:t> </a:t>
            </a:r>
            <a:r>
              <a:rPr lang="es-ES" sz="2300" b="1" i="0" dirty="0" err="1" smtClean="0">
                <a:solidFill>
                  <a:srgbClr val="000000"/>
                </a:solidFill>
                <a:latin typeface="Courier"/>
                <a:cs typeface="Courier"/>
              </a:rPr>
              <a:t>ip</a:t>
            </a:r>
            <a:r>
              <a:rPr lang="es-ES" sz="2300" b="1" i="0" dirty="0" smtClean="0">
                <a:solidFill>
                  <a:srgbClr val="000000"/>
                </a:solidFill>
                <a:latin typeface="Courier"/>
                <a:cs typeface="Courier"/>
              </a:rPr>
              <a:t> </a:t>
            </a:r>
            <a:r>
              <a:rPr lang="es-ES" sz="2300" b="1" i="0" dirty="0" err="1" smtClean="0">
                <a:solidFill>
                  <a:srgbClr val="000000"/>
                </a:solidFill>
                <a:latin typeface="Courier"/>
                <a:cs typeface="Courier"/>
              </a:rPr>
              <a:t>packet</a:t>
            </a:r>
            <a:r>
              <a:rPr lang="es-ES" sz="2300" b="0" i="0" dirty="0" smtClean="0">
                <a:solidFill>
                  <a:srgbClr val="000000"/>
                </a:solidFill>
                <a:latin typeface="Arial"/>
              </a:rPr>
              <a:t>. Para limitar el resultado de </a:t>
            </a:r>
            <a:r>
              <a:rPr lang="es-ES" sz="2300" b="0" i="0" dirty="0" err="1" smtClean="0">
                <a:solidFill>
                  <a:srgbClr val="000000"/>
                </a:solidFill>
                <a:latin typeface="Arial"/>
              </a:rPr>
              <a:t>debug</a:t>
            </a:r>
            <a:r>
              <a:rPr lang="es-ES" sz="2300" b="0" i="0" dirty="0" smtClean="0">
                <a:solidFill>
                  <a:srgbClr val="000000"/>
                </a:solidFill>
                <a:latin typeface="Arial"/>
              </a:rPr>
              <a:t> para que incluya solamente el tráfico ICMP entre el R1 y el R3, se aplica la ACL 101.</a:t>
            </a:r>
            <a:endParaRPr lang="es-ES" sz="2300" dirty="0" smtClean="0"/>
          </a:p>
        </p:txBody>
      </p:sp>
      <p:pic>
        <p:nvPicPr>
          <p:cNvPr id="2" name="Picture 1"/>
          <p:cNvPicPr>
            <a:picLocks noChangeAspect="1"/>
          </p:cNvPicPr>
          <p:nvPr/>
        </p:nvPicPr>
        <p:blipFill>
          <a:blip r:embed="rId3"/>
          <a:stretch>
            <a:fillRect/>
          </a:stretch>
        </p:blipFill>
        <p:spPr>
          <a:xfrm>
            <a:off x="2173865" y="3059372"/>
            <a:ext cx="4714199" cy="3587454"/>
          </a:xfrm>
          <a:prstGeom prst="rect">
            <a:avLst/>
          </a:prstGeom>
        </p:spPr>
      </p:pic>
    </p:spTree>
    <p:extLst>
      <p:ext uri="{BB962C8B-B14F-4D97-AF65-F5344CB8AC3E}">
        <p14:creationId xmlns:p14="http://schemas.microsoft.com/office/powerpoint/2010/main" xmlns="" val="958410028"/>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Propósito de las ACL</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¿Qué es una ACL?</a:t>
            </a:r>
            <a:endParaRPr lang="es-ES"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tretch>
            <a:fillRect/>
          </a:stretch>
        </p:blipFill>
        <p:spPr>
          <a:xfrm>
            <a:off x="1592778" y="1565275"/>
            <a:ext cx="5863194" cy="4386263"/>
          </a:xfrm>
        </p:spPr>
      </p:pic>
    </p:spTree>
    <p:extLst>
      <p:ext uri="{BB962C8B-B14F-4D97-AF65-F5344CB8AC3E}">
        <p14:creationId xmlns:p14="http://schemas.microsoft.com/office/powerpoint/2010/main" xmlns="" val="1261932052"/>
      </p:ext>
    </p:extLst>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579209"/>
            <a:ext cx="8456613" cy="871538"/>
          </a:xfrm>
        </p:spPr>
        <p:txBody>
          <a:bodyPr/>
          <a:lstStyle/>
          <a:p>
            <a:pPr algn="l" defTabSz="814365">
              <a:spcBef>
                <a:spcPct val="0"/>
              </a:spcBef>
              <a:spcAft>
                <a:spcPct val="0"/>
              </a:spcAft>
              <a:buNone/>
            </a:pPr>
            <a:r>
              <a:rPr lang="es-ES" sz="1600" b="1" i="0" dirty="0" smtClean="0">
                <a:solidFill>
                  <a:srgbClr val="708CA1"/>
                </a:solidFill>
                <a:latin typeface="Arial"/>
              </a:rPr>
              <a:t>Limitación del resultado de debug</a:t>
            </a:r>
            <a:r>
              <a:rPr lang="es-ES" sz="1800" b="1" i="0" dirty="0" smtClean="0">
                <a:solidFill>
                  <a:srgbClr val="708CA1"/>
                </a:solidFill>
                <a:latin typeface="Arial"/>
              </a:rPr>
              <a:t/>
            </a:r>
            <a:br>
              <a:rPr lang="es-ES" sz="1800" b="1" i="0" dirty="0" smtClean="0">
                <a:solidFill>
                  <a:srgbClr val="708CA1"/>
                </a:solidFill>
                <a:latin typeface="Arial"/>
              </a:rPr>
            </a:br>
            <a:r>
              <a:rPr lang="es-ES" sz="2800" b="1" i="0" dirty="0" smtClean="0">
                <a:solidFill>
                  <a:srgbClr val="708CA1"/>
                </a:solidFill>
                <a:latin typeface="Arial"/>
              </a:rPr>
              <a:t>Verificación de ACL que limitan el resultado de debug</a:t>
            </a:r>
            <a:endParaRPr lang="es-ES" sz="2800"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5191" r="-15191"/>
          <a:stretch>
            <a:fillRect/>
          </a:stretch>
        </p:blipFill>
        <p:spPr>
          <a:xfrm>
            <a:off x="554038" y="1565275"/>
            <a:ext cx="7940675" cy="4386263"/>
          </a:xfrm>
        </p:spPr>
      </p:pic>
    </p:spTree>
    <p:extLst>
      <p:ext uri="{BB962C8B-B14F-4D97-AF65-F5344CB8AC3E}">
        <p14:creationId xmlns:p14="http://schemas.microsoft.com/office/powerpoint/2010/main" xmlns="" val="2938393588"/>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Procesamiento de paquetes con ACL</a:t>
            </a:r>
            <a:br>
              <a:rPr lang="es-ES" sz="1800" b="1" i="0" smtClean="0">
                <a:solidFill>
                  <a:srgbClr val="708CA1"/>
                </a:solidFill>
                <a:latin typeface="Arial"/>
              </a:rPr>
            </a:br>
            <a:r>
              <a:rPr lang="es-ES" sz="3200" b="1" i="0" smtClean="0">
                <a:solidFill>
                  <a:srgbClr val="708CA1"/>
                </a:solidFill>
                <a:latin typeface="Arial"/>
              </a:rPr>
              <a:t>Lógica de ACL de entrada</a:t>
            </a:r>
            <a:endParaRPr lang="es-ES"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ea typeface="+mn-ea"/>
                <a:cs typeface="+mn-cs"/>
              </a:rPr>
              <a:t>Los paquetes se prueban en relación con una ACL de entrada, si existiera una, antes de enrutarlos.</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ea typeface="+mn-ea"/>
                <a:cs typeface="+mn-cs"/>
              </a:rPr>
              <a:t>Si un paquete entrante coincide con una instrucción de ACL con un permiso, se envía para enrutarlo.</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ea typeface="+mn-ea"/>
                <a:cs typeface="+mn-cs"/>
              </a:rPr>
              <a:t>Si un paquete entrante coincide con una instrucción de ACL con una denegación, se descarta y no se enruta.</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ea typeface="+mn-ea"/>
                <a:cs typeface="+mn-cs"/>
              </a:rPr>
              <a:t>Si un paquete entrante no coincide con ninguna instrucción de ACL, se “deniega implícitamente” y se descarta sin enrutarlo.</a:t>
            </a:r>
            <a:endParaRPr lang="es-ES" sz="2400" b="0" i="0">
              <a:solidFill>
                <a:srgbClr val="000000"/>
              </a:solidFill>
              <a:latin typeface="Arial"/>
              <a:ea typeface="+mn-ea"/>
              <a:cs typeface="+mn-cs"/>
            </a:endParaRPr>
          </a:p>
        </p:txBody>
      </p:sp>
    </p:spTree>
    <p:extLst>
      <p:ext uri="{BB962C8B-B14F-4D97-AF65-F5344CB8AC3E}">
        <p14:creationId xmlns:p14="http://schemas.microsoft.com/office/powerpoint/2010/main" xmlns="" val="113355375"/>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Procesamiento de paquetes con ACL</a:t>
            </a:r>
            <a:br>
              <a:rPr lang="es-ES" sz="1800" b="1" i="0" smtClean="0">
                <a:solidFill>
                  <a:srgbClr val="708CA1"/>
                </a:solidFill>
                <a:latin typeface="Arial"/>
              </a:rPr>
            </a:br>
            <a:r>
              <a:rPr lang="es-ES" sz="3200" b="1" i="0" smtClean="0">
                <a:solidFill>
                  <a:srgbClr val="708CA1"/>
                </a:solidFill>
                <a:latin typeface="Arial"/>
              </a:rPr>
              <a:t>Lógica de ACL de salida</a:t>
            </a:r>
            <a:endParaRPr lang="es-ES"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Antes de enviar los paquetes a una interfaz de salida, se comprueba que tengan una ruta. Si no hay ruta, los paquetes se descartan.</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Si una interfaz de salida no tiene ninguna ACL, los paquetes se envían directamente a esa interfaz.</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Si hay una ACL en la interfaz de salida, se la verifica antes de que los paquetes se envíen a esa interfaz.</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Si un paquete saliente coincide con una instrucción de ACL con un permiso, se lo envía a la interfaz.</a:t>
            </a:r>
            <a:endParaRPr lang="es-ES"/>
          </a:p>
        </p:txBody>
      </p:sp>
    </p:spTree>
    <p:extLst>
      <p:ext uri="{BB962C8B-B14F-4D97-AF65-F5344CB8AC3E}">
        <p14:creationId xmlns:p14="http://schemas.microsoft.com/office/powerpoint/2010/main" xmlns="" val="72757971"/>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Procesamiento de paquetes con ACL</a:t>
            </a:r>
            <a:br>
              <a:rPr lang="es-ES" sz="1800" b="1" i="0" smtClean="0">
                <a:solidFill>
                  <a:srgbClr val="708CA1"/>
                </a:solidFill>
                <a:latin typeface="Arial"/>
              </a:rPr>
            </a:br>
            <a:r>
              <a:rPr lang="es-ES" sz="3200" b="1" i="0" smtClean="0">
                <a:solidFill>
                  <a:srgbClr val="708CA1"/>
                </a:solidFill>
                <a:latin typeface="Arial"/>
              </a:rPr>
              <a:t>Lógica de ACL de salida (continuación)</a:t>
            </a:r>
            <a:endParaRPr lang="es-ES"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Si un paquete saliente coincide con una instrucción de ACL con una denegación, se descarta.</a:t>
            </a:r>
            <a:endParaRPr lang="es-ES" smtClean="0"/>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Si un paquete saliente no coincide con ninguna instrucción de ACL, se “deniega implícitamente” y se descarta.</a:t>
            </a:r>
            <a:endParaRPr lang="es-ES" smtClean="0"/>
          </a:p>
          <a:p>
            <a:pPr marL="236555" indent="-236555" algn="l" defTabSz="814365">
              <a:lnSpc>
                <a:spcPct val="95000"/>
              </a:lnSpc>
              <a:spcBef>
                <a:spcPct val="50000"/>
              </a:spcBef>
              <a:spcAft>
                <a:spcPct val="0"/>
              </a:spcAft>
              <a:buClr>
                <a:srgbClr val="708CA1"/>
              </a:buClr>
              <a:buFont typeface="Wingdings"/>
              <a:buChar char="§"/>
            </a:pPr>
            <a:endParaRPr lang="es-ES" smtClean="0"/>
          </a:p>
        </p:txBody>
      </p:sp>
    </p:spTree>
    <p:extLst>
      <p:ext uri="{BB962C8B-B14F-4D97-AF65-F5344CB8AC3E}">
        <p14:creationId xmlns:p14="http://schemas.microsoft.com/office/powerpoint/2010/main" xmlns="" val="2176205464"/>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Procesamiento de paquetes con ACL</a:t>
            </a:r>
            <a:br>
              <a:rPr lang="es-ES" sz="1800" b="1" i="0" smtClean="0">
                <a:solidFill>
                  <a:srgbClr val="708CA1"/>
                </a:solidFill>
                <a:latin typeface="Arial"/>
              </a:rPr>
            </a:br>
            <a:r>
              <a:rPr lang="es-ES" sz="3200" b="1" i="0" smtClean="0">
                <a:solidFill>
                  <a:srgbClr val="708CA1"/>
                </a:solidFill>
                <a:latin typeface="Arial"/>
              </a:rPr>
              <a:t>Operaciones lógicas de ACL</a:t>
            </a:r>
            <a:endParaRPr lang="es-ES"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ea typeface="+mn-ea"/>
                <a:cs typeface="+mn-cs"/>
              </a:rPr>
              <a:t>Cuando un paquete llega a una interfaz del router, el proceso del router es el mismo, ya sea si se utilizan ACL o no. Cuando una trama ingresa a una interfaz, el router revisa si la dirección de capa 2 de destino coincide con la dirección de capa 2 de la interfaz, o si dicha trama es una trama de difusión.</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ea typeface="+mn-ea"/>
                <a:cs typeface="+mn-cs"/>
              </a:rPr>
              <a:t>Si se acepta la dirección de la trama, se desmonta la información de la trama y el router revisa si hay una ACL en la interfaz de entrada. Si existe una ACL, el paquete se prueba en relación con las instrucciones de la lista.</a:t>
            </a:r>
            <a:endParaRPr lang="es-ES" sz="2400" b="0" i="0">
              <a:solidFill>
                <a:srgbClr val="000000"/>
              </a:solidFill>
              <a:latin typeface="Arial"/>
              <a:ea typeface="+mn-ea"/>
              <a:cs typeface="+mn-cs"/>
            </a:endParaRPr>
          </a:p>
        </p:txBody>
      </p:sp>
    </p:spTree>
    <p:extLst>
      <p:ext uri="{BB962C8B-B14F-4D97-AF65-F5344CB8AC3E}">
        <p14:creationId xmlns:p14="http://schemas.microsoft.com/office/powerpoint/2010/main" xmlns="" val="3789440797"/>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36529" y="376013"/>
            <a:ext cx="8905875" cy="871538"/>
          </a:xfrm>
        </p:spPr>
        <p:txBody>
          <a:bodyPr/>
          <a:lstStyle/>
          <a:p>
            <a:pPr algn="l" defTabSz="814365">
              <a:spcBef>
                <a:spcPct val="0"/>
              </a:spcBef>
              <a:spcAft>
                <a:spcPct val="0"/>
              </a:spcAft>
              <a:buNone/>
            </a:pPr>
            <a:r>
              <a:rPr lang="es-ES" sz="1800" b="1" i="0" dirty="0" smtClean="0">
                <a:solidFill>
                  <a:srgbClr val="708CA1"/>
                </a:solidFill>
                <a:latin typeface="Arial"/>
              </a:rPr>
              <a:t>Procesamiento de paquetes con ACL</a:t>
            </a:r>
            <a:br>
              <a:rPr lang="es-ES" sz="1800" b="1" i="0" dirty="0" smtClean="0">
                <a:solidFill>
                  <a:srgbClr val="708CA1"/>
                </a:solidFill>
                <a:latin typeface="Arial"/>
              </a:rPr>
            </a:br>
            <a:r>
              <a:rPr lang="es-ES" sz="3200" b="1" i="0" dirty="0" smtClean="0">
                <a:solidFill>
                  <a:srgbClr val="708CA1"/>
                </a:solidFill>
                <a:latin typeface="Arial"/>
              </a:rPr>
              <a:t>Operaciones lógicas de ACL (continuación)</a:t>
            </a:r>
            <a:endParaRPr lang="es-E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Si se acepta el paquete, se compara con las entradas en la tabla de routing para determinar la interfaz de destino. Si existe una entrada para el destino en la tabla de routing, el paquete se conmuta a la interfaz de salida. De lo contrario, se descarta.</a:t>
            </a:r>
            <a:endParaRPr lang="es-ES" smtClean="0"/>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A continuación, el router revisa si la interfaz de salida tiene una ACL. Si existe una ACL, el paquete se prueba en relación con las instrucciones de la lista.</a:t>
            </a:r>
            <a:endParaRPr lang="es-ES" smtClean="0"/>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Si no hay una ACL o si se permite el paquete, este se encapsula en el nuevo protocolo de capa 2 y se reenvía por la interfaz al siguiente dispositivo.</a:t>
            </a:r>
            <a:endParaRPr lang="es-ES" smtClean="0"/>
          </a:p>
        </p:txBody>
      </p:sp>
    </p:spTree>
    <p:extLst>
      <p:ext uri="{BB962C8B-B14F-4D97-AF65-F5344CB8AC3E}">
        <p14:creationId xmlns:p14="http://schemas.microsoft.com/office/powerpoint/2010/main" xmlns="" val="2555859627"/>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Procesamiento de paquetes con ACL</a:t>
            </a:r>
            <a:br>
              <a:rPr lang="es-ES" sz="1800" b="1" i="0" smtClean="0">
                <a:solidFill>
                  <a:srgbClr val="708CA1"/>
                </a:solidFill>
                <a:latin typeface="Arial"/>
              </a:rPr>
            </a:br>
            <a:r>
              <a:rPr lang="es-ES" sz="3200" b="1" i="0" smtClean="0">
                <a:solidFill>
                  <a:srgbClr val="708CA1"/>
                </a:solidFill>
                <a:latin typeface="Arial"/>
              </a:rPr>
              <a:t>Proceso de decisión de ACL estándar</a:t>
            </a:r>
            <a:endParaRPr lang="es-ES"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Las ACL estándar solo examinan la dirección IPv4 de origen. El destino del paquete y los puertos involucrados no se tienen en cuenta.</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El software IOS de Cisco prueba las direcciones en relación con cada una de las condiciones de la ACL. La primera coincidencia determina si el software acepta o rechaza la dirección. Dado que el software deja de probar las condiciones después de la primera coincidencia, el orden de las condiciones es fundamental. Si no coincide ninguna condición, la dirección se rechaza.</a:t>
            </a:r>
            <a:endParaRPr lang="es-ES" smtClean="0"/>
          </a:p>
        </p:txBody>
      </p:sp>
    </p:spTree>
    <p:extLst>
      <p:ext uri="{BB962C8B-B14F-4D97-AF65-F5344CB8AC3E}">
        <p14:creationId xmlns:p14="http://schemas.microsoft.com/office/powerpoint/2010/main" xmlns="" val="2600069031"/>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Procesamiento de paquetes con ACL</a:t>
            </a:r>
            <a:br>
              <a:rPr lang="es-ES" sz="1800" b="1" i="0" smtClean="0">
                <a:solidFill>
                  <a:srgbClr val="708CA1"/>
                </a:solidFill>
                <a:latin typeface="Arial"/>
              </a:rPr>
            </a:br>
            <a:r>
              <a:rPr lang="es-ES" sz="3200" b="1" i="0" smtClean="0">
                <a:solidFill>
                  <a:srgbClr val="708CA1"/>
                </a:solidFill>
                <a:latin typeface="Arial"/>
              </a:rPr>
              <a:t>Proceso de decisión de ACL extendida</a:t>
            </a:r>
            <a:endParaRPr lang="es-ES"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ea typeface="+mn-ea"/>
                <a:cs typeface="+mn-cs"/>
              </a:rPr>
              <a:t>La ACL primero filtra por la dirección de origen y, a continuación, por el puerto y el protocolo de origen. Luego, filtra por la dirección de destino y después por el puerto y el protocolo de destino, y toma la decisión final de permiso o denegación.</a:t>
            </a:r>
            <a:endParaRPr lang="es-ES" sz="2400" b="0" i="0">
              <a:solidFill>
                <a:srgbClr val="000000"/>
              </a:solidFill>
              <a:latin typeface="Arial"/>
              <a:ea typeface="+mn-ea"/>
              <a:cs typeface="+mn-cs"/>
            </a:endParaRPr>
          </a:p>
        </p:txBody>
      </p:sp>
    </p:spTree>
    <p:extLst>
      <p:ext uri="{BB962C8B-B14F-4D97-AF65-F5344CB8AC3E}">
        <p14:creationId xmlns:p14="http://schemas.microsoft.com/office/powerpoint/2010/main" xmlns="" val="543443982"/>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Errores comunes de ACL</a:t>
            </a:r>
            <a:br>
              <a:rPr lang="es-ES" sz="1800" b="1" i="0" smtClean="0">
                <a:solidFill>
                  <a:srgbClr val="708CA1"/>
                </a:solidFill>
                <a:latin typeface="Arial"/>
              </a:rPr>
            </a:br>
            <a:r>
              <a:rPr lang="es-ES" sz="2700" b="1" i="0" smtClean="0">
                <a:solidFill>
                  <a:srgbClr val="708CA1"/>
                </a:solidFill>
                <a:latin typeface="Arial"/>
              </a:rPr>
              <a:t>Resolución de errores comunes de ACL, ejemplo 1</a:t>
            </a:r>
            <a:endParaRPr lang="es-ES" sz="270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lgn="l" defTabSz="814365">
              <a:spcBef>
                <a:spcPct val="50000"/>
              </a:spcBef>
              <a:spcAft>
                <a:spcPct val="0"/>
              </a:spcAft>
              <a:buNone/>
            </a:pPr>
            <a:r>
              <a:rPr lang="es-ES" sz="2400" b="0" i="0" smtClean="0">
                <a:solidFill>
                  <a:srgbClr val="000000"/>
                </a:solidFill>
                <a:latin typeface="Arial"/>
              </a:rPr>
              <a:t>El host 192.168.10.10 no tiene conectividad con 192.168.30.12.</a:t>
            </a:r>
            <a:endParaRPr lang="es-ES" smtClean="0"/>
          </a:p>
        </p:txBody>
      </p:sp>
      <p:pic>
        <p:nvPicPr>
          <p:cNvPr id="2" name="Picture 1"/>
          <p:cNvPicPr>
            <a:picLocks noChangeAspect="1"/>
          </p:cNvPicPr>
          <p:nvPr/>
        </p:nvPicPr>
        <p:blipFill>
          <a:blip r:embed="rId3"/>
          <a:stretch>
            <a:fillRect/>
          </a:stretch>
        </p:blipFill>
        <p:spPr>
          <a:xfrm>
            <a:off x="3559474" y="2113778"/>
            <a:ext cx="5233389" cy="4456015"/>
          </a:xfrm>
          <a:prstGeom prst="rect">
            <a:avLst/>
          </a:prstGeom>
        </p:spPr>
      </p:pic>
    </p:spTree>
    <p:extLst>
      <p:ext uri="{BB962C8B-B14F-4D97-AF65-F5344CB8AC3E}">
        <p14:creationId xmlns:p14="http://schemas.microsoft.com/office/powerpoint/2010/main" xmlns="" val="3081093772"/>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Errores comunes de ACL</a:t>
            </a:r>
            <a:br>
              <a:rPr lang="es-ES" sz="1800" b="1" i="0" smtClean="0">
                <a:solidFill>
                  <a:srgbClr val="708CA1"/>
                </a:solidFill>
                <a:latin typeface="Arial"/>
              </a:rPr>
            </a:br>
            <a:r>
              <a:rPr lang="es-ES" sz="2700" b="1" i="0" smtClean="0">
                <a:solidFill>
                  <a:srgbClr val="708CA1"/>
                </a:solidFill>
                <a:latin typeface="Arial"/>
              </a:rPr>
              <a:t>Resolución de errores comunes de ACL, ejemplo 2</a:t>
            </a:r>
            <a:endParaRPr lang="es-ES" sz="270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lgn="l" defTabSz="814365">
              <a:spcBef>
                <a:spcPct val="50000"/>
              </a:spcBef>
              <a:spcAft>
                <a:spcPct val="0"/>
              </a:spcAft>
              <a:buNone/>
            </a:pPr>
            <a:r>
              <a:rPr lang="es-ES" sz="2400" b="0" i="0" smtClean="0">
                <a:solidFill>
                  <a:srgbClr val="000000"/>
                </a:solidFill>
                <a:latin typeface="Arial"/>
              </a:rPr>
              <a:t>La red 192.168.10.0 /24 no puede utilizar TFTP para conectarse a la red 192.168.30.0 /24.</a:t>
            </a:r>
            <a:endParaRPr lang="es-ES" smtClean="0"/>
          </a:p>
        </p:txBody>
      </p:sp>
      <p:pic>
        <p:nvPicPr>
          <p:cNvPr id="2" name="Picture 1"/>
          <p:cNvPicPr>
            <a:picLocks noChangeAspect="1"/>
          </p:cNvPicPr>
          <p:nvPr/>
        </p:nvPicPr>
        <p:blipFill>
          <a:blip r:embed="rId3"/>
          <a:stretch>
            <a:fillRect/>
          </a:stretch>
        </p:blipFill>
        <p:spPr>
          <a:xfrm>
            <a:off x="4101323" y="2520935"/>
            <a:ext cx="4689675" cy="4009921"/>
          </a:xfrm>
          <a:prstGeom prst="rect">
            <a:avLst/>
          </a:prstGeom>
        </p:spPr>
      </p:pic>
    </p:spTree>
    <p:extLst>
      <p:ext uri="{BB962C8B-B14F-4D97-AF65-F5344CB8AC3E}">
        <p14:creationId xmlns:p14="http://schemas.microsoft.com/office/powerpoint/2010/main" xmlns="" val="543060281"/>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Propósito de las ACL</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Una conversación TCP</a:t>
            </a:r>
            <a:endParaRPr lang="es-ES"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tretch>
            <a:fillRect/>
          </a:stretch>
        </p:blipFill>
        <p:spPr>
          <a:xfrm>
            <a:off x="1835899" y="1565275"/>
            <a:ext cx="5376953" cy="4386263"/>
          </a:xfrm>
        </p:spPr>
      </p:pic>
    </p:spTree>
    <p:extLst>
      <p:ext uri="{BB962C8B-B14F-4D97-AF65-F5344CB8AC3E}">
        <p14:creationId xmlns:p14="http://schemas.microsoft.com/office/powerpoint/2010/main" xmlns="" val="3691409995"/>
      </p:ext>
    </p:extLst>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Errores comunes de ACL</a:t>
            </a:r>
            <a:br>
              <a:rPr lang="es-ES" sz="1800" b="1" i="0" smtClean="0">
                <a:solidFill>
                  <a:srgbClr val="708CA1"/>
                </a:solidFill>
                <a:latin typeface="Arial"/>
              </a:rPr>
            </a:br>
            <a:r>
              <a:rPr lang="es-ES" sz="2700" b="1" i="0" smtClean="0">
                <a:solidFill>
                  <a:srgbClr val="708CA1"/>
                </a:solidFill>
                <a:latin typeface="Arial"/>
              </a:rPr>
              <a:t>Resolución de errores comunes de ACL, ejemplo 3</a:t>
            </a:r>
            <a:endParaRPr lang="es-ES" sz="270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lgn="l" defTabSz="814365">
              <a:spcBef>
                <a:spcPct val="50000"/>
              </a:spcBef>
              <a:spcAft>
                <a:spcPct val="0"/>
              </a:spcAft>
              <a:buNone/>
            </a:pPr>
            <a:r>
              <a:rPr lang="es-ES" sz="2400" b="0" i="0" smtClean="0">
                <a:solidFill>
                  <a:srgbClr val="000000"/>
                </a:solidFill>
                <a:latin typeface="Arial"/>
              </a:rPr>
              <a:t>La red 192.168.11.0 /24 puede utilizar Telnet para conectarse a 192.168.30.0 /24, pero según la política de la empresa, esta conexión no debería permitirse.</a:t>
            </a:r>
            <a:endParaRPr lang="es-ES" smtClean="0"/>
          </a:p>
        </p:txBody>
      </p:sp>
      <p:pic>
        <p:nvPicPr>
          <p:cNvPr id="4" name="Picture 3"/>
          <p:cNvPicPr>
            <a:picLocks noChangeAspect="1"/>
          </p:cNvPicPr>
          <p:nvPr/>
        </p:nvPicPr>
        <p:blipFill>
          <a:blip r:embed="rId3"/>
          <a:stretch>
            <a:fillRect/>
          </a:stretch>
        </p:blipFill>
        <p:spPr>
          <a:xfrm>
            <a:off x="4252128" y="3636378"/>
            <a:ext cx="4699468" cy="2908606"/>
          </a:xfrm>
          <a:prstGeom prst="rect">
            <a:avLst/>
          </a:prstGeom>
        </p:spPr>
      </p:pic>
      <p:pic>
        <p:nvPicPr>
          <p:cNvPr id="3" name="Picture 2"/>
          <p:cNvPicPr>
            <a:picLocks noChangeAspect="1"/>
          </p:cNvPicPr>
          <p:nvPr/>
        </p:nvPicPr>
        <p:blipFill>
          <a:blip r:embed="rId4"/>
          <a:stretch>
            <a:fillRect/>
          </a:stretch>
        </p:blipFill>
        <p:spPr>
          <a:xfrm>
            <a:off x="346327" y="2765545"/>
            <a:ext cx="5502755" cy="1185209"/>
          </a:xfrm>
          <a:prstGeom prst="rect">
            <a:avLst/>
          </a:prstGeom>
        </p:spPr>
      </p:pic>
    </p:spTree>
    <p:extLst>
      <p:ext uri="{BB962C8B-B14F-4D97-AF65-F5344CB8AC3E}">
        <p14:creationId xmlns:p14="http://schemas.microsoft.com/office/powerpoint/2010/main" xmlns="" val="1341001151"/>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Errores comunes de ACL</a:t>
            </a:r>
            <a:br>
              <a:rPr lang="es-ES" sz="1800" b="1" i="0" smtClean="0">
                <a:solidFill>
                  <a:srgbClr val="708CA1"/>
                </a:solidFill>
                <a:latin typeface="Arial"/>
              </a:rPr>
            </a:br>
            <a:r>
              <a:rPr lang="es-ES" sz="2700" b="1" i="0" smtClean="0">
                <a:solidFill>
                  <a:srgbClr val="708CA1"/>
                </a:solidFill>
                <a:latin typeface="Arial"/>
              </a:rPr>
              <a:t>Resolución de errores comunes de ACL, ejemplo 4</a:t>
            </a:r>
            <a:endParaRPr lang="es-ES" sz="270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lgn="l" defTabSz="814365">
              <a:spcBef>
                <a:spcPct val="50000"/>
              </a:spcBef>
              <a:spcAft>
                <a:spcPct val="0"/>
              </a:spcAft>
              <a:buNone/>
            </a:pPr>
            <a:r>
              <a:rPr lang="es-ES" sz="2400" b="0" i="0" smtClean="0">
                <a:solidFill>
                  <a:srgbClr val="000000"/>
                </a:solidFill>
                <a:latin typeface="Arial"/>
              </a:rPr>
              <a:t>El host 192.168.30.12 puede conectarse a 192.168.31.12 mediante Telnet, pero la política de la empresa establece que esta conexión no debe permitirse.</a:t>
            </a:r>
            <a:endParaRPr lang="es-ES" smtClean="0"/>
          </a:p>
        </p:txBody>
      </p:sp>
      <p:pic>
        <p:nvPicPr>
          <p:cNvPr id="3" name="Picture 2"/>
          <p:cNvPicPr>
            <a:picLocks noChangeAspect="1"/>
          </p:cNvPicPr>
          <p:nvPr/>
        </p:nvPicPr>
        <p:blipFill>
          <a:blip r:embed="rId3"/>
          <a:stretch>
            <a:fillRect/>
          </a:stretch>
        </p:blipFill>
        <p:spPr>
          <a:xfrm>
            <a:off x="3937930" y="3406152"/>
            <a:ext cx="5090630" cy="3157395"/>
          </a:xfrm>
          <a:prstGeom prst="rect">
            <a:avLst/>
          </a:prstGeom>
        </p:spPr>
      </p:pic>
      <p:pic>
        <p:nvPicPr>
          <p:cNvPr id="2" name="Picture 1"/>
          <p:cNvPicPr>
            <a:picLocks noChangeAspect="1"/>
          </p:cNvPicPr>
          <p:nvPr/>
        </p:nvPicPr>
        <p:blipFill>
          <a:blip r:embed="rId4"/>
          <a:stretch>
            <a:fillRect/>
          </a:stretch>
        </p:blipFill>
        <p:spPr>
          <a:xfrm>
            <a:off x="346327" y="2706262"/>
            <a:ext cx="5291110" cy="966972"/>
          </a:xfrm>
          <a:prstGeom prst="rect">
            <a:avLst/>
          </a:prstGeom>
        </p:spPr>
      </p:pic>
    </p:spTree>
    <p:extLst>
      <p:ext uri="{BB962C8B-B14F-4D97-AF65-F5344CB8AC3E}">
        <p14:creationId xmlns:p14="http://schemas.microsoft.com/office/powerpoint/2010/main" xmlns="" val="3913861493"/>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Errores comunes de ACL</a:t>
            </a:r>
            <a:br>
              <a:rPr lang="es-ES" sz="1800" b="1" i="0" smtClean="0">
                <a:solidFill>
                  <a:srgbClr val="708CA1"/>
                </a:solidFill>
                <a:latin typeface="Arial"/>
              </a:rPr>
            </a:br>
            <a:r>
              <a:rPr lang="es-ES" sz="2700" b="1" i="0" smtClean="0">
                <a:solidFill>
                  <a:srgbClr val="708CA1"/>
                </a:solidFill>
                <a:latin typeface="Arial"/>
              </a:rPr>
              <a:t>Resolución de errores comunes de ACL, ejemplo 5</a:t>
            </a:r>
            <a:endParaRPr lang="es-ES" sz="270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lgn="l" defTabSz="814365">
              <a:spcBef>
                <a:spcPct val="50000"/>
              </a:spcBef>
              <a:spcAft>
                <a:spcPct val="0"/>
              </a:spcAft>
              <a:buNone/>
            </a:pPr>
            <a:r>
              <a:rPr lang="es-ES" sz="2400" b="0" i="0" smtClean="0">
                <a:solidFill>
                  <a:srgbClr val="000000"/>
                </a:solidFill>
                <a:latin typeface="Arial"/>
              </a:rPr>
              <a:t>El host 192.168.30.12 puede utilizar Telnet para conectarse a 192.168.31.12, pero según la política de seguridad, esta conexión no debe permitirse.</a:t>
            </a:r>
            <a:endParaRPr lang="es-ES" smtClean="0"/>
          </a:p>
        </p:txBody>
      </p:sp>
      <p:pic>
        <p:nvPicPr>
          <p:cNvPr id="4" name="Picture 3"/>
          <p:cNvPicPr>
            <a:picLocks noChangeAspect="1"/>
          </p:cNvPicPr>
          <p:nvPr/>
        </p:nvPicPr>
        <p:blipFill>
          <a:blip r:embed="rId3"/>
          <a:stretch>
            <a:fillRect/>
          </a:stretch>
        </p:blipFill>
        <p:spPr>
          <a:xfrm>
            <a:off x="3953908" y="3521615"/>
            <a:ext cx="4939971" cy="3052288"/>
          </a:xfrm>
          <a:prstGeom prst="rect">
            <a:avLst/>
          </a:prstGeom>
        </p:spPr>
      </p:pic>
      <p:pic>
        <p:nvPicPr>
          <p:cNvPr id="2" name="Picture 1"/>
          <p:cNvPicPr>
            <a:picLocks noChangeAspect="1"/>
          </p:cNvPicPr>
          <p:nvPr/>
        </p:nvPicPr>
        <p:blipFill>
          <a:blip r:embed="rId4"/>
          <a:stretch>
            <a:fillRect/>
          </a:stretch>
        </p:blipFill>
        <p:spPr>
          <a:xfrm>
            <a:off x="346327" y="2719350"/>
            <a:ext cx="5541235" cy="1032749"/>
          </a:xfrm>
          <a:prstGeom prst="rect">
            <a:avLst/>
          </a:prstGeom>
        </p:spPr>
      </p:pic>
    </p:spTree>
    <p:extLst>
      <p:ext uri="{BB962C8B-B14F-4D97-AF65-F5344CB8AC3E}">
        <p14:creationId xmlns:p14="http://schemas.microsoft.com/office/powerpoint/2010/main" xmlns="" val="1724503731"/>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Creación de ACL de IPv6</a:t>
            </a:r>
            <a:br>
              <a:rPr lang="es-ES" sz="1800" b="1" i="0" smtClean="0">
                <a:solidFill>
                  <a:srgbClr val="708CA1"/>
                </a:solidFill>
                <a:latin typeface="Arial"/>
              </a:rPr>
            </a:br>
            <a:r>
              <a:rPr lang="es-ES" sz="3200" b="1" i="0" smtClean="0">
                <a:solidFill>
                  <a:srgbClr val="708CA1"/>
                </a:solidFill>
                <a:latin typeface="Arial"/>
              </a:rPr>
              <a:t>Tipos de ACL de IPv6</a:t>
            </a:r>
            <a:endParaRPr lang="es-ES"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tretch>
            <a:fillRect/>
          </a:stretch>
        </p:blipFill>
        <p:spPr>
          <a:xfrm>
            <a:off x="567497" y="1565275"/>
            <a:ext cx="7913757" cy="4386263"/>
          </a:xfrm>
        </p:spPr>
      </p:pic>
    </p:spTree>
    <p:extLst>
      <p:ext uri="{BB962C8B-B14F-4D97-AF65-F5344CB8AC3E}">
        <p14:creationId xmlns:p14="http://schemas.microsoft.com/office/powerpoint/2010/main" xmlns="" val="2316572025"/>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Creación de ACL de IPv6</a:t>
            </a:r>
            <a:br>
              <a:rPr lang="es-ES" sz="1800" b="1" i="0" smtClean="0">
                <a:solidFill>
                  <a:srgbClr val="708CA1"/>
                </a:solidFill>
                <a:latin typeface="Arial"/>
              </a:rPr>
            </a:br>
            <a:r>
              <a:rPr lang="es-ES" sz="3200" b="1" i="0" smtClean="0">
                <a:solidFill>
                  <a:srgbClr val="708CA1"/>
                </a:solidFill>
                <a:latin typeface="Arial"/>
              </a:rPr>
              <a:t>Comparación entre ACL de IPv4 y de IPv6</a:t>
            </a:r>
            <a:endParaRPr lang="es-ES"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lgn="l" defTabSz="814365">
              <a:spcBef>
                <a:spcPct val="50000"/>
              </a:spcBef>
              <a:spcAft>
                <a:spcPct val="0"/>
              </a:spcAft>
              <a:buNone/>
            </a:pPr>
            <a:r>
              <a:rPr lang="es-ES" sz="2400" b="0" i="0" smtClean="0">
                <a:solidFill>
                  <a:srgbClr val="000000"/>
                </a:solidFill>
                <a:latin typeface="Arial"/>
              </a:rPr>
              <a:t>Aunque las ACL de IPv4 y de IPv6 son muy similares, hay tres diferencias fundamentales entre ellas.</a:t>
            </a:r>
            <a:endParaRPr lang="es-ES" smtClean="0"/>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Aplicación de una ACL de IPv6</a:t>
            </a:r>
          </a:p>
          <a:p>
            <a:pPr marL="338145" lvl="1" indent="0" algn="l" defTabSz="814365">
              <a:spcBef>
                <a:spcPct val="35000"/>
              </a:spcBef>
              <a:spcAft>
                <a:spcPct val="0"/>
              </a:spcAft>
              <a:buNone/>
            </a:pPr>
            <a:r>
              <a:rPr lang="es-ES" sz="2000" b="0" i="0" smtClean="0">
                <a:solidFill>
                  <a:srgbClr val="000000"/>
                </a:solidFill>
                <a:latin typeface="Arial"/>
                <a:ea typeface="+mn-ea"/>
                <a:cs typeface="+mn-cs"/>
              </a:rPr>
              <a:t>IPv6 utiliza el comando </a:t>
            </a:r>
            <a:r>
              <a:rPr lang="es-ES" sz="2000" b="1" i="0" smtClean="0">
                <a:solidFill>
                  <a:srgbClr val="000000"/>
                </a:solidFill>
                <a:latin typeface="Courier"/>
                <a:ea typeface="+mn-ea"/>
                <a:cs typeface="Courier"/>
              </a:rPr>
              <a:t>ipv6 traffic-filter</a:t>
            </a:r>
            <a:r>
              <a:rPr lang="es-ES" sz="2000" b="0" i="0" smtClean="0">
                <a:solidFill>
                  <a:srgbClr val="000000"/>
                </a:solidFill>
                <a:latin typeface="Courier"/>
                <a:ea typeface="+mn-ea"/>
                <a:cs typeface="Courier"/>
              </a:rPr>
              <a:t> </a:t>
            </a:r>
            <a:r>
              <a:rPr lang="es-ES" sz="2000" b="0" i="0" smtClean="0">
                <a:solidFill>
                  <a:srgbClr val="000000"/>
                </a:solidFill>
                <a:latin typeface="Arial"/>
                <a:ea typeface="+mn-ea"/>
                <a:cs typeface="+mn-cs"/>
              </a:rPr>
              <a:t>para realizar la misma función para las interfaces IPv6.</a:t>
            </a:r>
            <a:endParaRPr lang="es-ES" smtClean="0"/>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Ausencia de máscaras wildcard</a:t>
            </a:r>
          </a:p>
          <a:p>
            <a:pPr marL="338145" lvl="1" indent="0" algn="l" defTabSz="814365">
              <a:spcBef>
                <a:spcPct val="35000"/>
              </a:spcBef>
              <a:spcAft>
                <a:spcPct val="0"/>
              </a:spcAft>
              <a:buNone/>
            </a:pPr>
            <a:r>
              <a:rPr lang="es-ES" sz="2000" b="0" i="0" smtClean="0">
                <a:solidFill>
                  <a:srgbClr val="000000"/>
                </a:solidFill>
                <a:latin typeface="Arial"/>
                <a:ea typeface="+mn-ea"/>
                <a:cs typeface="+mn-cs"/>
              </a:rPr>
              <a:t>Se utiliza la longitud de prefijo para indicar cuánto de una dirección IPv6 de origen o destino debe coincidir.</a:t>
            </a:r>
            <a:endParaRPr lang="es-ES" smtClean="0"/>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Instrucciones predeterminadas adicionales</a:t>
            </a:r>
          </a:p>
          <a:p>
            <a:pPr marL="338145" lvl="1" indent="0" algn="l" defTabSz="814365">
              <a:spcBef>
                <a:spcPct val="35000"/>
              </a:spcBef>
              <a:spcAft>
                <a:spcPct val="0"/>
              </a:spcAft>
              <a:buNone/>
            </a:pPr>
            <a:r>
              <a:rPr lang="es-ES" sz="2000" b="1" i="0" smtClean="0">
                <a:solidFill>
                  <a:srgbClr val="000000"/>
                </a:solidFill>
                <a:latin typeface="Courier"/>
                <a:ea typeface="+mn-ea"/>
                <a:cs typeface="Courier"/>
              </a:rPr>
              <a:t>permit icmp any any nd-na</a:t>
            </a:r>
            <a:endParaRPr lang="es-ES" smtClean="0">
              <a:latin typeface="Courier"/>
              <a:cs typeface="Courier"/>
            </a:endParaRPr>
          </a:p>
          <a:p>
            <a:pPr marL="338145" lvl="1" indent="0" algn="l" defTabSz="814365">
              <a:spcBef>
                <a:spcPct val="35000"/>
              </a:spcBef>
              <a:spcAft>
                <a:spcPct val="0"/>
              </a:spcAft>
              <a:buNone/>
            </a:pPr>
            <a:r>
              <a:rPr lang="es-ES" sz="2000" b="1" i="0" smtClean="0">
                <a:solidFill>
                  <a:srgbClr val="000000"/>
                </a:solidFill>
                <a:latin typeface="Courier"/>
                <a:ea typeface="+mn-ea"/>
                <a:cs typeface="Courier"/>
              </a:rPr>
              <a:t>permit icmp any any nd-ns</a:t>
            </a:r>
            <a:endParaRPr lang="es-ES">
              <a:latin typeface="Courier"/>
              <a:cs typeface="Courier"/>
            </a:endParaRPr>
          </a:p>
        </p:txBody>
      </p:sp>
    </p:spTree>
    <p:extLst>
      <p:ext uri="{BB962C8B-B14F-4D97-AF65-F5344CB8AC3E}">
        <p14:creationId xmlns:p14="http://schemas.microsoft.com/office/powerpoint/2010/main" xmlns="" val="3509965954"/>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Configuración de ACL de IPv6</a:t>
            </a:r>
            <a:br>
              <a:rPr lang="es-ES" sz="1800" b="1" i="0" smtClean="0">
                <a:solidFill>
                  <a:srgbClr val="708CA1"/>
                </a:solidFill>
                <a:latin typeface="Arial"/>
              </a:rPr>
            </a:br>
            <a:r>
              <a:rPr lang="es-ES" sz="3200" b="1" i="0" smtClean="0">
                <a:solidFill>
                  <a:srgbClr val="708CA1"/>
                </a:solidFill>
                <a:latin typeface="Arial"/>
              </a:rPr>
              <a:t>Configuración de topología IPv6</a:t>
            </a:r>
            <a:endParaRPr lang="es-ES"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tretch>
            <a:fillRect/>
          </a:stretch>
        </p:blipFill>
        <p:spPr>
          <a:xfrm>
            <a:off x="558960" y="1565275"/>
            <a:ext cx="7930830" cy="4386263"/>
          </a:xfrm>
        </p:spPr>
      </p:pic>
    </p:spTree>
    <p:extLst>
      <p:ext uri="{BB962C8B-B14F-4D97-AF65-F5344CB8AC3E}">
        <p14:creationId xmlns:p14="http://schemas.microsoft.com/office/powerpoint/2010/main" xmlns="" val="445637430"/>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Configuración de ACL de IPv6</a:t>
            </a:r>
            <a:br>
              <a:rPr lang="es-ES" sz="1800" b="1" i="0" smtClean="0">
                <a:solidFill>
                  <a:srgbClr val="708CA1"/>
                </a:solidFill>
                <a:latin typeface="Arial"/>
              </a:rPr>
            </a:br>
            <a:r>
              <a:rPr lang="es-ES" sz="3200" b="1" i="0" smtClean="0">
                <a:solidFill>
                  <a:srgbClr val="708CA1"/>
                </a:solidFill>
                <a:latin typeface="Arial"/>
              </a:rPr>
              <a:t>Configuración de ACL de IPv6</a:t>
            </a:r>
            <a:endParaRPr lang="es-ES"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15938" y="1412875"/>
            <a:ext cx="8323262" cy="4386263"/>
          </a:xfrm>
        </p:spPr>
        <p:txBody>
          <a:bodyPr/>
          <a:lstStyle/>
          <a:p>
            <a:pPr marL="0" indent="0" algn="l" defTabSz="814365">
              <a:spcBef>
                <a:spcPct val="50000"/>
              </a:spcBef>
              <a:spcAft>
                <a:spcPct val="0"/>
              </a:spcAft>
              <a:buNone/>
            </a:pPr>
            <a:r>
              <a:rPr lang="es-ES" sz="2400" b="0" i="0" dirty="0" smtClean="0">
                <a:solidFill>
                  <a:srgbClr val="000000"/>
                </a:solidFill>
                <a:latin typeface="Arial"/>
              </a:rPr>
              <a:t>Hay tres pasos básicos para configurar una ACL de IPv6:</a:t>
            </a:r>
          </a:p>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En el modo de configuración global, utilice el comando</a:t>
            </a:r>
            <a:r>
              <a:rPr lang="es-ES" sz="2400" b="0" i="0" dirty="0" smtClean="0">
                <a:solidFill>
                  <a:srgbClr val="000000"/>
                </a:solidFill>
                <a:latin typeface="Courier"/>
                <a:cs typeface="Courier"/>
              </a:rPr>
              <a:t> </a:t>
            </a:r>
            <a:r>
              <a:rPr lang="es-ES" sz="2400" b="1" i="0" dirty="0" smtClean="0">
                <a:solidFill>
                  <a:srgbClr val="000000"/>
                </a:solidFill>
                <a:latin typeface="Courier"/>
                <a:cs typeface="Courier"/>
              </a:rPr>
              <a:t>ipv6 </a:t>
            </a:r>
            <a:r>
              <a:rPr lang="es-ES" sz="2400" b="1" i="0" dirty="0" err="1" smtClean="0">
                <a:solidFill>
                  <a:srgbClr val="000000"/>
                </a:solidFill>
                <a:latin typeface="Courier"/>
                <a:cs typeface="Courier"/>
              </a:rPr>
              <a:t>access-list</a:t>
            </a:r>
            <a:r>
              <a:rPr lang="es-ES" sz="2400" b="0" i="1" dirty="0" err="1" smtClean="0">
                <a:solidFill>
                  <a:srgbClr val="000000"/>
                </a:solidFill>
                <a:latin typeface="Courier"/>
                <a:cs typeface="Courier"/>
              </a:rPr>
              <a:t>nombre</a:t>
            </a:r>
            <a:r>
              <a:rPr lang="es-ES" sz="2400" b="0" i="0" dirty="0" smtClean="0">
                <a:solidFill>
                  <a:srgbClr val="000000"/>
                </a:solidFill>
                <a:latin typeface="Arial"/>
              </a:rPr>
              <a:t> para crear una ACL de IPv6. </a:t>
            </a:r>
          </a:p>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En el modo de configuración de ACL con nombre, utilice las instrucciones </a:t>
            </a:r>
            <a:r>
              <a:rPr lang="es-ES" sz="2400" b="1" i="0" dirty="0" err="1" smtClean="0">
                <a:solidFill>
                  <a:srgbClr val="000000"/>
                </a:solidFill>
                <a:latin typeface="Courier"/>
                <a:cs typeface="Courier"/>
              </a:rPr>
              <a:t>permit</a:t>
            </a:r>
            <a:r>
              <a:rPr lang="es-ES" sz="2400" b="0" i="0" dirty="0" smtClean="0">
                <a:solidFill>
                  <a:srgbClr val="000000"/>
                </a:solidFill>
                <a:latin typeface="Arial"/>
              </a:rPr>
              <a:t> o </a:t>
            </a:r>
            <a:r>
              <a:rPr lang="es-ES" sz="2400" b="1" i="0" dirty="0" err="1" smtClean="0">
                <a:solidFill>
                  <a:srgbClr val="000000"/>
                </a:solidFill>
                <a:latin typeface="Courier"/>
                <a:cs typeface="Courier"/>
              </a:rPr>
              <a:t>deny</a:t>
            </a:r>
            <a:r>
              <a:rPr lang="es-ES" sz="2400" b="0" i="0" dirty="0" smtClean="0">
                <a:solidFill>
                  <a:srgbClr val="000000"/>
                </a:solidFill>
                <a:latin typeface="Arial"/>
              </a:rPr>
              <a:t> para especificar una o más condiciones para determinar si un paquete se debe reenviar o descartar.</a:t>
            </a:r>
          </a:p>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Regrese al modo EXEC privilegiado con el comando</a:t>
            </a:r>
            <a:r>
              <a:rPr lang="es-ES" sz="2400" b="1" i="0" dirty="0" smtClean="0">
                <a:solidFill>
                  <a:srgbClr val="000000"/>
                </a:solidFill>
                <a:latin typeface="Courier"/>
                <a:cs typeface="Courier"/>
              </a:rPr>
              <a:t> </a:t>
            </a:r>
            <a:r>
              <a:rPr lang="es-ES" sz="2400" b="1" i="0" dirty="0" err="1" smtClean="0">
                <a:solidFill>
                  <a:srgbClr val="000000"/>
                </a:solidFill>
                <a:latin typeface="Courier"/>
                <a:cs typeface="Courier"/>
              </a:rPr>
              <a:t>end</a:t>
            </a:r>
            <a:r>
              <a:rPr lang="es-ES" sz="2400" b="0" i="0" dirty="0" smtClean="0">
                <a:solidFill>
                  <a:srgbClr val="000000"/>
                </a:solidFill>
                <a:latin typeface="Arial"/>
              </a:rPr>
              <a:t>.</a:t>
            </a:r>
            <a:endParaRPr lang="es-ES" dirty="0" smtClean="0"/>
          </a:p>
        </p:txBody>
      </p:sp>
      <p:pic>
        <p:nvPicPr>
          <p:cNvPr id="2" name="Picture 1"/>
          <p:cNvPicPr>
            <a:picLocks noChangeAspect="1"/>
          </p:cNvPicPr>
          <p:nvPr/>
        </p:nvPicPr>
        <p:blipFill>
          <a:blip r:embed="rId3"/>
          <a:stretch>
            <a:fillRect/>
          </a:stretch>
        </p:blipFill>
        <p:spPr>
          <a:xfrm>
            <a:off x="1500741" y="5279538"/>
            <a:ext cx="6118457" cy="1364307"/>
          </a:xfrm>
          <a:prstGeom prst="rect">
            <a:avLst/>
          </a:prstGeom>
        </p:spPr>
      </p:pic>
    </p:spTree>
    <p:extLst>
      <p:ext uri="{BB962C8B-B14F-4D97-AF65-F5344CB8AC3E}">
        <p14:creationId xmlns:p14="http://schemas.microsoft.com/office/powerpoint/2010/main" xmlns="" val="2511612161"/>
      </p:ext>
    </p:extLst>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63097"/>
            <a:ext cx="8456613" cy="871538"/>
          </a:xfrm>
        </p:spPr>
        <p:txBody>
          <a:bodyPr/>
          <a:lstStyle/>
          <a:p>
            <a:pPr algn="l" defTabSz="814365">
              <a:spcBef>
                <a:spcPct val="0"/>
              </a:spcBef>
              <a:spcAft>
                <a:spcPct val="0"/>
              </a:spcAft>
              <a:buNone/>
            </a:pPr>
            <a:r>
              <a:rPr lang="es-ES" sz="1600" b="1" i="0" dirty="0" smtClean="0">
                <a:solidFill>
                  <a:srgbClr val="708CA1"/>
                </a:solidFill>
                <a:latin typeface="Arial"/>
              </a:rPr>
              <a:t>Configuración de ACL de IPv6</a:t>
            </a:r>
            <a:r>
              <a:rPr lang="es-ES" sz="1800" b="1" i="0" dirty="0" smtClean="0">
                <a:solidFill>
                  <a:srgbClr val="708CA1"/>
                </a:solidFill>
                <a:latin typeface="Arial"/>
              </a:rPr>
              <a:t/>
            </a:r>
            <a:br>
              <a:rPr lang="es-ES" sz="1800" b="1" i="0" dirty="0" smtClean="0">
                <a:solidFill>
                  <a:srgbClr val="708CA1"/>
                </a:solidFill>
                <a:latin typeface="Arial"/>
              </a:rPr>
            </a:br>
            <a:r>
              <a:rPr lang="es-ES" sz="3000" b="1" i="0" dirty="0" smtClean="0">
                <a:solidFill>
                  <a:srgbClr val="708CA1"/>
                </a:solidFill>
                <a:latin typeface="Arial"/>
              </a:rPr>
              <a:t>Aplicación de una ACL de IPv6 a una interfaz</a:t>
            </a:r>
            <a:endParaRPr lang="es-ES" sz="3000"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8089" r="-18089"/>
          <a:stretch>
            <a:fillRect/>
          </a:stretch>
        </p:blipFill>
        <p:spPr>
          <a:xfrm>
            <a:off x="554038" y="1565275"/>
            <a:ext cx="7940675" cy="4386263"/>
          </a:xfrm>
        </p:spPr>
      </p:pic>
    </p:spTree>
    <p:extLst>
      <p:ext uri="{BB962C8B-B14F-4D97-AF65-F5344CB8AC3E}">
        <p14:creationId xmlns:p14="http://schemas.microsoft.com/office/powerpoint/2010/main" xmlns="" val="3239606210"/>
      </p:ext>
    </p:extLst>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Configuración de ACL de IPv6</a:t>
            </a:r>
            <a:br>
              <a:rPr lang="es-ES" sz="1800" b="1" i="0" smtClean="0">
                <a:solidFill>
                  <a:srgbClr val="708CA1"/>
                </a:solidFill>
                <a:latin typeface="Arial"/>
              </a:rPr>
            </a:br>
            <a:r>
              <a:rPr lang="es-ES" sz="3200" b="1" i="0" smtClean="0">
                <a:solidFill>
                  <a:srgbClr val="708CA1"/>
                </a:solidFill>
                <a:latin typeface="Arial"/>
              </a:rPr>
              <a:t>Ejemplos de ACL de IPv6</a:t>
            </a:r>
            <a:endParaRPr lang="es-ES"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307300" y="1565275"/>
            <a:ext cx="7940675" cy="4386263"/>
          </a:xfrm>
        </p:spPr>
        <p:txBody>
          <a:bodyPr/>
          <a:lstStyle/>
          <a:p>
            <a:pPr marL="0" indent="0" algn="l" defTabSz="814365">
              <a:spcBef>
                <a:spcPct val="50000"/>
              </a:spcBef>
              <a:spcAft>
                <a:spcPct val="0"/>
              </a:spcAft>
              <a:buNone/>
            </a:pPr>
            <a:r>
              <a:rPr lang="es-ES" sz="2400" b="0" i="0" dirty="0" smtClean="0">
                <a:solidFill>
                  <a:srgbClr val="000000"/>
                </a:solidFill>
                <a:latin typeface="Arial"/>
              </a:rPr>
              <a:t/>
            </a:r>
            <a:br>
              <a:rPr lang="es-ES" sz="2400" b="0" i="0" dirty="0" smtClean="0">
                <a:solidFill>
                  <a:srgbClr val="000000"/>
                </a:solidFill>
                <a:latin typeface="Arial"/>
              </a:rPr>
            </a:br>
            <a:r>
              <a:rPr lang="es-ES" sz="2400" b="0" i="0" dirty="0" smtClean="0">
                <a:solidFill>
                  <a:srgbClr val="000000"/>
                </a:solidFill>
                <a:latin typeface="Arial"/>
              </a:rPr>
              <a:t>Denegar FTP</a:t>
            </a:r>
          </a:p>
          <a:p>
            <a:pPr marL="0" indent="0" algn="l" defTabSz="814365">
              <a:spcBef>
                <a:spcPct val="50000"/>
              </a:spcBef>
              <a:spcAft>
                <a:spcPct val="0"/>
              </a:spcAft>
              <a:buNone/>
            </a:pPr>
            <a:r>
              <a:rPr lang="es-ES" sz="2400" b="0" i="0" dirty="0" smtClean="0">
                <a:solidFill>
                  <a:srgbClr val="000000"/>
                </a:solidFill>
                <a:latin typeface="Arial"/>
              </a:rPr>
              <a:t/>
            </a:r>
            <a:br>
              <a:rPr lang="es-ES" sz="2400" b="0" i="0" dirty="0" smtClean="0">
                <a:solidFill>
                  <a:srgbClr val="000000"/>
                </a:solidFill>
                <a:latin typeface="Arial"/>
              </a:rPr>
            </a:br>
            <a:endParaRPr lang="es-ES" dirty="0" smtClean="0"/>
          </a:p>
          <a:p>
            <a:pPr marL="0" indent="0" algn="l" defTabSz="814365">
              <a:spcBef>
                <a:spcPct val="50000"/>
              </a:spcBef>
              <a:spcAft>
                <a:spcPct val="0"/>
              </a:spcAft>
              <a:buNone/>
            </a:pPr>
            <a:endParaRPr lang="es-ES" dirty="0" smtClean="0"/>
          </a:p>
          <a:p>
            <a:pPr marL="0" indent="0" algn="l" defTabSz="814365">
              <a:spcBef>
                <a:spcPct val="50000"/>
              </a:spcBef>
              <a:spcAft>
                <a:spcPct val="0"/>
              </a:spcAft>
              <a:buNone/>
            </a:pPr>
            <a:endParaRPr lang="es-ES" dirty="0" smtClean="0"/>
          </a:p>
          <a:p>
            <a:pPr marL="0" indent="0" algn="l" defTabSz="814365">
              <a:spcBef>
                <a:spcPct val="50000"/>
              </a:spcBef>
              <a:spcAft>
                <a:spcPct val="0"/>
              </a:spcAft>
              <a:buNone/>
            </a:pPr>
            <a:r>
              <a:rPr lang="es-ES" sz="2400" b="0" i="0" dirty="0" smtClean="0">
                <a:solidFill>
                  <a:srgbClr val="000000"/>
                </a:solidFill>
                <a:latin typeface="Arial"/>
              </a:rPr>
              <a:t>Restricción del acceso</a:t>
            </a:r>
            <a:endParaRPr lang="es-ES" sz="2400" b="0" i="0" dirty="0">
              <a:solidFill>
                <a:srgbClr val="000000"/>
              </a:solidFill>
              <a:latin typeface="Arial"/>
            </a:endParaRPr>
          </a:p>
        </p:txBody>
      </p:sp>
      <p:pic>
        <p:nvPicPr>
          <p:cNvPr id="2" name="Picture 1"/>
          <p:cNvPicPr>
            <a:picLocks noChangeAspect="1"/>
          </p:cNvPicPr>
          <p:nvPr/>
        </p:nvPicPr>
        <p:blipFill>
          <a:blip r:embed="rId3"/>
          <a:stretch>
            <a:fillRect/>
          </a:stretch>
        </p:blipFill>
        <p:spPr>
          <a:xfrm>
            <a:off x="3559473" y="1622686"/>
            <a:ext cx="4463773" cy="1510254"/>
          </a:xfrm>
          <a:prstGeom prst="rect">
            <a:avLst/>
          </a:prstGeom>
        </p:spPr>
      </p:pic>
      <p:pic>
        <p:nvPicPr>
          <p:cNvPr id="3" name="Picture 2"/>
          <p:cNvPicPr>
            <a:picLocks noChangeAspect="1"/>
          </p:cNvPicPr>
          <p:nvPr/>
        </p:nvPicPr>
        <p:blipFill>
          <a:blip r:embed="rId4"/>
          <a:stretch>
            <a:fillRect/>
          </a:stretch>
        </p:blipFill>
        <p:spPr>
          <a:xfrm>
            <a:off x="3554668" y="3271443"/>
            <a:ext cx="4468579" cy="3426524"/>
          </a:xfrm>
          <a:prstGeom prst="rect">
            <a:avLst/>
          </a:prstGeom>
        </p:spPr>
      </p:pic>
    </p:spTree>
    <p:extLst>
      <p:ext uri="{BB962C8B-B14F-4D97-AF65-F5344CB8AC3E}">
        <p14:creationId xmlns:p14="http://schemas.microsoft.com/office/powerpoint/2010/main" xmlns="" val="2217303518"/>
      </p:ext>
    </p:extLst>
  </p:cSld>
  <p:clrMapOvr>
    <a:masterClrMapping/>
  </p:clrMapOvr>
  <p:transition spd="med">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Configuración de ACL de IPv6</a:t>
            </a:r>
            <a:br>
              <a:rPr lang="es-ES" sz="1800" b="1" i="0" smtClean="0">
                <a:solidFill>
                  <a:srgbClr val="708CA1"/>
                </a:solidFill>
                <a:latin typeface="Arial"/>
              </a:rPr>
            </a:br>
            <a:r>
              <a:rPr lang="es-ES" sz="3200" b="1" i="0" smtClean="0">
                <a:solidFill>
                  <a:srgbClr val="708CA1"/>
                </a:solidFill>
                <a:latin typeface="Arial"/>
              </a:rPr>
              <a:t>Verificación de ACL IPv6</a:t>
            </a:r>
            <a:endParaRPr lang="es-ES" smtClean="0">
              <a:solidFill>
                <a:schemeClr val="accent5">
                  <a:lumMod val="75000"/>
                </a:schemeClr>
              </a:solidFill>
              <a:cs typeface="Arial" pitchFamily="34" charset="0"/>
            </a:endParaRPr>
          </a:p>
        </p:txBody>
      </p:sp>
      <p:pic>
        <p:nvPicPr>
          <p:cNvPr id="3" name="Picture 2"/>
          <p:cNvPicPr>
            <a:picLocks noChangeAspect="1"/>
          </p:cNvPicPr>
          <p:nvPr/>
        </p:nvPicPr>
        <p:blipFill>
          <a:blip r:embed="rId3"/>
          <a:stretch>
            <a:fillRect/>
          </a:stretch>
        </p:blipFill>
        <p:spPr>
          <a:xfrm>
            <a:off x="1212146" y="1528651"/>
            <a:ext cx="4848581" cy="2493935"/>
          </a:xfrm>
          <a:prstGeom prst="rect">
            <a:avLst/>
          </a:prstGeom>
        </p:spPr>
      </p:pic>
      <p:pic>
        <p:nvPicPr>
          <p:cNvPr id="4" name="Picture 3"/>
          <p:cNvPicPr>
            <a:picLocks noChangeAspect="1"/>
          </p:cNvPicPr>
          <p:nvPr/>
        </p:nvPicPr>
        <p:blipFill>
          <a:blip r:embed="rId4"/>
          <a:stretch>
            <a:fillRect/>
          </a:stretch>
        </p:blipFill>
        <p:spPr>
          <a:xfrm>
            <a:off x="1231387" y="4041193"/>
            <a:ext cx="4829340" cy="2494056"/>
          </a:xfrm>
          <a:prstGeom prst="rect">
            <a:avLst/>
          </a:prstGeom>
        </p:spPr>
      </p:pic>
    </p:spTree>
    <p:extLst>
      <p:ext uri="{BB962C8B-B14F-4D97-AF65-F5344CB8AC3E}">
        <p14:creationId xmlns:p14="http://schemas.microsoft.com/office/powerpoint/2010/main" xmlns="" val="4250767257"/>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Propósito de las ACL</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Filtrado de paquetes</a:t>
            </a:r>
            <a:endParaRPr lang="es-ES"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8285162" cy="4386263"/>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El filtrado de paquetes, a veces denominado “filtrado de paquetes estático”, controla el acceso a una red mediante el análisis de los paquetes entrantes y salientes y la transferencia o el descarte de estos según determinados criterios, como la dirección IP de origen, la dirección IP de destino y el protocolo incluido en el paquete.</a:t>
            </a:r>
          </a:p>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Cuando reenvía o deniega los paquetes según las reglas de filtrado, un </a:t>
            </a:r>
            <a:r>
              <a:rPr lang="es-ES" sz="2400" b="0" i="0" dirty="0" err="1" smtClean="0">
                <a:solidFill>
                  <a:srgbClr val="000000"/>
                </a:solidFill>
                <a:latin typeface="Arial"/>
              </a:rPr>
              <a:t>router</a:t>
            </a:r>
            <a:r>
              <a:rPr lang="es-ES" sz="2400" b="0" i="0" dirty="0" smtClean="0">
                <a:solidFill>
                  <a:srgbClr val="000000"/>
                </a:solidFill>
                <a:latin typeface="Arial"/>
              </a:rPr>
              <a:t> funciona como filtro de paquetes.</a:t>
            </a:r>
          </a:p>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Una ACL es una lista secuencial de instrucciones </a:t>
            </a:r>
            <a:r>
              <a:rPr lang="es-ES" sz="2400" b="0" i="0" dirty="0" err="1" smtClean="0">
                <a:solidFill>
                  <a:srgbClr val="000000"/>
                </a:solidFill>
                <a:latin typeface="Arial"/>
              </a:rPr>
              <a:t>permit</a:t>
            </a:r>
            <a:r>
              <a:rPr lang="es-ES" sz="2400" b="0" i="0" dirty="0" smtClean="0">
                <a:solidFill>
                  <a:srgbClr val="000000"/>
                </a:solidFill>
                <a:latin typeface="Arial"/>
              </a:rPr>
              <a:t> (permitir) o </a:t>
            </a:r>
            <a:r>
              <a:rPr lang="es-ES" sz="2400" b="0" i="0" dirty="0" err="1" smtClean="0">
                <a:solidFill>
                  <a:srgbClr val="000000"/>
                </a:solidFill>
                <a:latin typeface="Arial"/>
              </a:rPr>
              <a:t>deny</a:t>
            </a:r>
            <a:r>
              <a:rPr lang="es-ES" sz="2400" b="0" i="0" dirty="0" smtClean="0">
                <a:solidFill>
                  <a:srgbClr val="000000"/>
                </a:solidFill>
                <a:latin typeface="Arial"/>
              </a:rPr>
              <a:t> (denegar), conocidas como “entradas de control de acceso” (ACE).</a:t>
            </a:r>
            <a:endParaRPr lang="es-ES" dirty="0" smtClean="0"/>
          </a:p>
        </p:txBody>
      </p:sp>
    </p:spTree>
    <p:extLst>
      <p:ext uri="{BB962C8B-B14F-4D97-AF65-F5344CB8AC3E}">
        <p14:creationId xmlns:p14="http://schemas.microsoft.com/office/powerpoint/2010/main" xmlns="" val="3867731018"/>
      </p:ext>
    </p:extLst>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pPr algn="l" defTabSz="814365">
              <a:lnSpc>
                <a:spcPct val="90000"/>
              </a:lnSpc>
              <a:spcBef>
                <a:spcPct val="0"/>
              </a:spcBef>
              <a:spcAft>
                <a:spcPct val="0"/>
              </a:spcAft>
              <a:buNone/>
            </a:pPr>
            <a:r>
              <a:rPr lang="es-ES" sz="3200" b="1" i="0" smtClean="0">
                <a:solidFill>
                  <a:srgbClr val="708CA1"/>
                </a:solidFill>
                <a:latin typeface="Arial"/>
                <a:ea typeface="+mj-ea"/>
                <a:cs typeface="+mj-cs"/>
              </a:rPr>
              <a:t>Capítulo 9: Resumen</a:t>
            </a:r>
            <a:endParaRPr lang="es-ES" sz="3200" b="1" i="0">
              <a:solidFill>
                <a:srgbClr val="708CA1"/>
              </a:solidFill>
              <a:latin typeface="Arial"/>
              <a:ea typeface="+mj-ea"/>
              <a:cs typeface="+mj-cs"/>
            </a:endParaRPr>
          </a:p>
        </p:txBody>
      </p:sp>
      <p:sp>
        <p:nvSpPr>
          <p:cNvPr id="52227" name="Content Placeholder 2"/>
          <p:cNvSpPr>
            <a:spLocks noGrp="1"/>
          </p:cNvSpPr>
          <p:nvPr>
            <p:ph idx="1"/>
          </p:nvPr>
        </p:nvSpPr>
        <p:spPr>
          <a:xfrm>
            <a:off x="698500" y="1317625"/>
            <a:ext cx="8197850" cy="4575175"/>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rPr>
              <a:t>Los routers no filtran tráfico de manera predeterminada. El tráfico que ingresa al router se enruta solamente en función de la información de la tabla de routing.</a:t>
            </a:r>
          </a:p>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rPr>
              <a:t>El filtrado de paquetes controla el acceso a una red mediante el análisis de los paquetes entrantes y salientes y la transferencia o el descarte de estos según criterios como la dirección IP de origen, la dirección IP de destino y el protocolo incluido en el paquete. </a:t>
            </a:r>
          </a:p>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rPr>
              <a:t>Un router que filtra paquetes utiliza reglas para determinar si permite o deniega el tráfico. Un router también puede realizar el filtrado de paquetes en la capa 4, la capa de transporte.</a:t>
            </a:r>
          </a:p>
          <a:p>
            <a:pPr marL="236555" indent="-236555" algn="l" defTabSz="814365">
              <a:lnSpc>
                <a:spcPct val="95000"/>
              </a:lnSpc>
              <a:spcBef>
                <a:spcPct val="50000"/>
              </a:spcBef>
              <a:spcAft>
                <a:spcPct val="0"/>
              </a:spcAft>
              <a:buClr>
                <a:srgbClr val="708CA1"/>
              </a:buClr>
              <a:buFont typeface="Wingdings"/>
              <a:buChar char="§"/>
            </a:pPr>
            <a:r>
              <a:rPr lang="es-ES" sz="2300" b="0" i="0" dirty="0" smtClean="0">
                <a:solidFill>
                  <a:srgbClr val="000000"/>
                </a:solidFill>
                <a:latin typeface="Arial"/>
              </a:rPr>
              <a:t>Una ACL es una lista secuencial de instrucciones permit o deny. </a:t>
            </a:r>
          </a:p>
          <a:p>
            <a:pPr marL="236555" indent="-236555" algn="l" defTabSz="814365">
              <a:lnSpc>
                <a:spcPct val="95000"/>
              </a:lnSpc>
              <a:spcBef>
                <a:spcPct val="50000"/>
              </a:spcBef>
              <a:spcAft>
                <a:spcPct val="0"/>
              </a:spcAft>
              <a:buClr>
                <a:srgbClr val="708CA1"/>
              </a:buClr>
              <a:buFont typeface="Wingdings"/>
              <a:buChar char="§"/>
            </a:pPr>
            <a:endParaRPr lang="es-ES" sz="2300" dirty="0" smtClean="0"/>
          </a:p>
          <a:p>
            <a:pPr marL="236555" indent="-236555" algn="l" defTabSz="814365">
              <a:lnSpc>
                <a:spcPct val="95000"/>
              </a:lnSpc>
              <a:spcBef>
                <a:spcPct val="50000"/>
              </a:spcBef>
              <a:spcAft>
                <a:spcPct val="0"/>
              </a:spcAft>
              <a:buClr>
                <a:srgbClr val="708CA1"/>
              </a:buClr>
              <a:buFont typeface="Wingdings"/>
              <a:buChar char="§"/>
            </a:pPr>
            <a:endParaRPr lang="es-ES" sz="2300"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pPr algn="l" defTabSz="814365">
              <a:lnSpc>
                <a:spcPct val="90000"/>
              </a:lnSpc>
              <a:spcBef>
                <a:spcPct val="0"/>
              </a:spcBef>
              <a:spcAft>
                <a:spcPct val="0"/>
              </a:spcAft>
              <a:buNone/>
            </a:pPr>
            <a:r>
              <a:rPr lang="es-ES" sz="3200" b="1" i="0" smtClean="0">
                <a:solidFill>
                  <a:srgbClr val="708CA1"/>
                </a:solidFill>
                <a:latin typeface="Arial"/>
              </a:rPr>
              <a:t>Capítulo 9: Resumen (continuación)</a:t>
            </a:r>
            <a:endParaRPr lang="es-ES" smtClean="0"/>
          </a:p>
        </p:txBody>
      </p:sp>
      <p:sp>
        <p:nvSpPr>
          <p:cNvPr id="52227" name="Content Placeholder 2"/>
          <p:cNvSpPr>
            <a:spLocks noGrp="1"/>
          </p:cNvSpPr>
          <p:nvPr>
            <p:ph idx="1"/>
          </p:nvPr>
        </p:nvSpPr>
        <p:spPr>
          <a:xfrm>
            <a:off x="698500" y="1317625"/>
            <a:ext cx="8197850" cy="4575175"/>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La última instrucción de una ACL siempre es una instrucción deny implícita que bloquea todo el tráfico. Para evitar que la instrucción deny any implícita al final de la ACL bloquee todo el tráfico, es posible agregar la instrucción</a:t>
            </a:r>
            <a:r>
              <a:rPr lang="es-ES" sz="2400" b="1" i="0" smtClean="0">
                <a:solidFill>
                  <a:srgbClr val="000000"/>
                </a:solidFill>
                <a:latin typeface="Arial"/>
              </a:rPr>
              <a:t> </a:t>
            </a:r>
            <a:r>
              <a:rPr lang="es-ES" sz="2400" b="1" i="0" smtClean="0">
                <a:solidFill>
                  <a:srgbClr val="000000"/>
                </a:solidFill>
                <a:latin typeface="Courier"/>
                <a:cs typeface="Courier"/>
              </a:rPr>
              <a:t>permit ip any any</a:t>
            </a:r>
            <a:r>
              <a:rPr lang="es-ES" sz="2400" b="0" i="0" smtClean="0">
                <a:solidFill>
                  <a:srgbClr val="000000"/>
                </a:solidFill>
                <a:latin typeface="Arial"/>
              </a:rPr>
              <a:t>.</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Cuando el tráfico de la red atraviesa una interfaz configurada con una ACL, el router compara la información dentro del paquete con cada entrada, en orden secuencial, para determinar si el paquete coincide con una de las instrucciones. Si se encuentra una coincidencia, el paquete se procesa según corresponda.</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Las ACL se configuran para aplicarse al tráfico entrante o al tráfico saliente.</a:t>
            </a:r>
          </a:p>
          <a:p>
            <a:pPr marL="236555" indent="-236555" algn="l" defTabSz="814365">
              <a:lnSpc>
                <a:spcPct val="95000"/>
              </a:lnSpc>
              <a:spcBef>
                <a:spcPct val="50000"/>
              </a:spcBef>
              <a:spcAft>
                <a:spcPct val="0"/>
              </a:spcAft>
              <a:buClr>
                <a:srgbClr val="708CA1"/>
              </a:buClr>
              <a:buFont typeface="Wingdings"/>
              <a:buChar char="§"/>
            </a:pPr>
            <a:endParaRPr lang="es-ES" smtClean="0"/>
          </a:p>
          <a:p>
            <a:pPr marL="236555" indent="-236555" algn="l" defTabSz="814365">
              <a:lnSpc>
                <a:spcPct val="95000"/>
              </a:lnSpc>
              <a:spcBef>
                <a:spcPct val="50000"/>
              </a:spcBef>
              <a:spcAft>
                <a:spcPct val="0"/>
              </a:spcAft>
              <a:buClr>
                <a:srgbClr val="708CA1"/>
              </a:buClr>
              <a:buFont typeface="Wingdings"/>
              <a:buChar char="§"/>
            </a:pPr>
            <a:endParaRPr lang="es-ES" smtClean="0"/>
          </a:p>
        </p:txBody>
      </p:sp>
    </p:spTree>
    <p:extLst>
      <p:ext uri="{BB962C8B-B14F-4D97-AF65-F5344CB8AC3E}">
        <p14:creationId xmlns:p14="http://schemas.microsoft.com/office/powerpoint/2010/main" xmlns="" val="264197733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pPr algn="l" defTabSz="814365">
              <a:lnSpc>
                <a:spcPct val="90000"/>
              </a:lnSpc>
              <a:spcBef>
                <a:spcPct val="0"/>
              </a:spcBef>
              <a:spcAft>
                <a:spcPct val="0"/>
              </a:spcAft>
              <a:buNone/>
            </a:pPr>
            <a:r>
              <a:rPr lang="es-ES" sz="3200" b="1" i="0" smtClean="0">
                <a:solidFill>
                  <a:srgbClr val="708CA1"/>
                </a:solidFill>
                <a:latin typeface="Arial"/>
              </a:rPr>
              <a:t>Capítulo 9: Resumen (continuación)</a:t>
            </a:r>
            <a:endParaRPr lang="es-ES" smtClean="0"/>
          </a:p>
        </p:txBody>
      </p:sp>
      <p:sp>
        <p:nvSpPr>
          <p:cNvPr id="52227" name="Content Placeholder 2"/>
          <p:cNvSpPr>
            <a:spLocks noGrp="1"/>
          </p:cNvSpPr>
          <p:nvPr>
            <p:ph idx="1"/>
          </p:nvPr>
        </p:nvSpPr>
        <p:spPr>
          <a:xfrm>
            <a:off x="698500" y="1317625"/>
            <a:ext cx="8197850" cy="4575175"/>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Las ACL estándar se pueden utilizar para permitir o denegar el tráfico de direcciones IPv4 de origen únicamente. El destino del paquete y los puertos involucrados no se evalúan. La regla básica para la colocación de una ACL estándar es colocarla cerca del destino.</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Las ACL extendidas filtran paquetes según varios atributos: el tipo de protocolo, la dirección IPv4 de origen o de destino y los puertos de origen o de destino. La regla básica para la colocación de una ACL extendida es colocarla lo más cerca posible del origen.</a:t>
            </a:r>
            <a:endParaRPr lang="es-ES"/>
          </a:p>
        </p:txBody>
      </p:sp>
    </p:spTree>
    <p:extLst>
      <p:ext uri="{BB962C8B-B14F-4D97-AF65-F5344CB8AC3E}">
        <p14:creationId xmlns:p14="http://schemas.microsoft.com/office/powerpoint/2010/main" xmlns="" val="72027492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pPr algn="l" defTabSz="814365">
              <a:lnSpc>
                <a:spcPct val="90000"/>
              </a:lnSpc>
              <a:spcBef>
                <a:spcPct val="0"/>
              </a:spcBef>
              <a:spcAft>
                <a:spcPct val="0"/>
              </a:spcAft>
              <a:buNone/>
            </a:pPr>
            <a:r>
              <a:rPr lang="es-ES" sz="3200" b="1" i="0" smtClean="0">
                <a:solidFill>
                  <a:srgbClr val="708CA1"/>
                </a:solidFill>
                <a:latin typeface="Arial"/>
              </a:rPr>
              <a:t>Capítulo 9: Resumen (continuación)</a:t>
            </a:r>
            <a:endParaRPr lang="es-ES" smtClean="0"/>
          </a:p>
        </p:txBody>
      </p:sp>
      <p:sp>
        <p:nvSpPr>
          <p:cNvPr id="52227" name="Content Placeholder 2"/>
          <p:cNvSpPr>
            <a:spLocks noGrp="1"/>
          </p:cNvSpPr>
          <p:nvPr>
            <p:ph idx="1"/>
          </p:nvPr>
        </p:nvSpPr>
        <p:spPr>
          <a:xfrm>
            <a:off x="698500" y="1317625"/>
            <a:ext cx="8197850" cy="4575175"/>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El comando de configuración global</a:t>
            </a:r>
            <a:r>
              <a:rPr lang="es-ES" sz="2400" b="1" i="0" smtClean="0">
                <a:solidFill>
                  <a:srgbClr val="000000"/>
                </a:solidFill>
                <a:latin typeface="Arial"/>
              </a:rPr>
              <a:t> </a:t>
            </a:r>
            <a:r>
              <a:rPr lang="es-ES" sz="2400" b="1" i="0" smtClean="0">
                <a:solidFill>
                  <a:srgbClr val="000000"/>
                </a:solidFill>
                <a:latin typeface="Courier"/>
                <a:cs typeface="Courier"/>
              </a:rPr>
              <a:t>access-list </a:t>
            </a:r>
            <a:r>
              <a:rPr lang="es-ES" sz="2400" b="0" i="0" smtClean="0">
                <a:solidFill>
                  <a:srgbClr val="000000"/>
                </a:solidFill>
                <a:latin typeface="Arial"/>
              </a:rPr>
              <a:t>define una ACL estándar con un número en el intervalo de 1 a 99 o una ACL extendida con un número en el intervalo de 100 a 199 y de 2000 a 2699. Tanto las ACL estándar como las extendidas pueden tener un nombre. </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El comando</a:t>
            </a:r>
            <a:r>
              <a:rPr lang="es-ES" sz="2400" b="1" i="0" smtClean="0">
                <a:solidFill>
                  <a:srgbClr val="000000"/>
                </a:solidFill>
                <a:latin typeface="Arial"/>
              </a:rPr>
              <a:t> </a:t>
            </a:r>
            <a:r>
              <a:rPr lang="es-ES" sz="2400" b="1" i="0" smtClean="0">
                <a:solidFill>
                  <a:srgbClr val="000000"/>
                </a:solidFill>
                <a:latin typeface="Courier"/>
                <a:cs typeface="Courier"/>
              </a:rPr>
              <a:t>ip access-list standard </a:t>
            </a:r>
            <a:r>
              <a:rPr lang="es-ES" sz="2400" b="0" i="1" smtClean="0">
                <a:solidFill>
                  <a:srgbClr val="000000"/>
                </a:solidFill>
                <a:latin typeface="Courier"/>
                <a:cs typeface="Courier"/>
              </a:rPr>
              <a:t>nombre</a:t>
            </a:r>
            <a:r>
              <a:rPr lang="es-ES" sz="2400" b="0" i="0" smtClean="0">
                <a:solidFill>
                  <a:srgbClr val="000000"/>
                </a:solidFill>
                <a:latin typeface="Courier"/>
                <a:cs typeface="Courier"/>
              </a:rPr>
              <a:t> </a:t>
            </a:r>
            <a:r>
              <a:rPr lang="es-ES" sz="2400" b="0" i="0" smtClean="0">
                <a:solidFill>
                  <a:srgbClr val="000000"/>
                </a:solidFill>
                <a:latin typeface="Arial"/>
              </a:rPr>
              <a:t>se utiliza para crear una ACL estándar con nombre, mientras que el comando</a:t>
            </a:r>
            <a:r>
              <a:rPr lang="es-ES" sz="2400" b="1" i="0" smtClean="0">
                <a:solidFill>
                  <a:srgbClr val="000000"/>
                </a:solidFill>
                <a:latin typeface="Arial"/>
              </a:rPr>
              <a:t> </a:t>
            </a:r>
            <a:r>
              <a:rPr lang="es-ES" sz="2400" b="1" i="0" smtClean="0">
                <a:solidFill>
                  <a:srgbClr val="000000"/>
                </a:solidFill>
                <a:latin typeface="Courier"/>
                <a:cs typeface="Courier"/>
              </a:rPr>
              <a:t>ip access-list extended</a:t>
            </a:r>
            <a:r>
              <a:rPr lang="es-ES" sz="2400" b="0" i="1" smtClean="0">
                <a:solidFill>
                  <a:srgbClr val="000000"/>
                </a:solidFill>
                <a:latin typeface="Courier"/>
                <a:cs typeface="Courier"/>
              </a:rPr>
              <a:t> nombre</a:t>
            </a:r>
            <a:r>
              <a:rPr lang="es-ES" sz="2400" b="0" i="0" smtClean="0">
                <a:solidFill>
                  <a:srgbClr val="000000"/>
                </a:solidFill>
                <a:latin typeface="Arial"/>
              </a:rPr>
              <a:t> se utiliza para una lista de acceso extendida. Las instrucciones de ACL de IPv4 incluyen el uso de máscaras wildcard.</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Después de que se configura una ACL, se vincula a una interfaz mediante el comando</a:t>
            </a:r>
            <a:r>
              <a:rPr lang="es-ES" sz="2400" b="1" i="0" smtClean="0">
                <a:solidFill>
                  <a:srgbClr val="000000"/>
                </a:solidFill>
                <a:latin typeface="Arial"/>
              </a:rPr>
              <a:t> </a:t>
            </a:r>
            <a:r>
              <a:rPr lang="es-ES" sz="2400" b="1" i="0" smtClean="0">
                <a:solidFill>
                  <a:srgbClr val="000000"/>
                </a:solidFill>
                <a:latin typeface="Courier"/>
                <a:cs typeface="Courier"/>
              </a:rPr>
              <a:t>ip access-group </a:t>
            </a:r>
            <a:r>
              <a:rPr lang="es-ES" sz="2400" b="0" i="0" smtClean="0">
                <a:solidFill>
                  <a:srgbClr val="000000"/>
                </a:solidFill>
                <a:latin typeface="Arial"/>
              </a:rPr>
              <a:t>del modo de configuración de interfaz. </a:t>
            </a:r>
          </a:p>
          <a:p>
            <a:pPr marL="236555" indent="-236555" algn="l" defTabSz="814365">
              <a:lnSpc>
                <a:spcPct val="95000"/>
              </a:lnSpc>
              <a:spcBef>
                <a:spcPct val="50000"/>
              </a:spcBef>
              <a:spcAft>
                <a:spcPct val="0"/>
              </a:spcAft>
              <a:buClr>
                <a:srgbClr val="708CA1"/>
              </a:buClr>
              <a:buFont typeface="Wingdings"/>
              <a:buChar char="§"/>
            </a:pPr>
            <a:endParaRPr lang="es-ES" smtClean="0"/>
          </a:p>
          <a:p>
            <a:pPr marL="236555" indent="-236555" algn="l" defTabSz="814365">
              <a:lnSpc>
                <a:spcPct val="95000"/>
              </a:lnSpc>
              <a:spcBef>
                <a:spcPct val="50000"/>
              </a:spcBef>
              <a:spcAft>
                <a:spcPct val="0"/>
              </a:spcAft>
              <a:buClr>
                <a:srgbClr val="708CA1"/>
              </a:buClr>
              <a:buFont typeface="Wingdings"/>
              <a:buChar char="§"/>
            </a:pPr>
            <a:endParaRPr lang="es-ES" smtClean="0"/>
          </a:p>
        </p:txBody>
      </p:sp>
    </p:spTree>
    <p:extLst>
      <p:ext uri="{BB962C8B-B14F-4D97-AF65-F5344CB8AC3E}">
        <p14:creationId xmlns:p14="http://schemas.microsoft.com/office/powerpoint/2010/main" xmlns="" val="303937924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pPr algn="l" defTabSz="814365">
              <a:lnSpc>
                <a:spcPct val="90000"/>
              </a:lnSpc>
              <a:spcBef>
                <a:spcPct val="0"/>
              </a:spcBef>
              <a:spcAft>
                <a:spcPct val="0"/>
              </a:spcAft>
              <a:buNone/>
            </a:pPr>
            <a:r>
              <a:rPr lang="es-ES" sz="3200" b="1" i="0" smtClean="0">
                <a:solidFill>
                  <a:srgbClr val="708CA1"/>
                </a:solidFill>
                <a:latin typeface="Arial"/>
              </a:rPr>
              <a:t>Capítulo 9: Resumen (continuación)</a:t>
            </a:r>
            <a:endParaRPr lang="es-ES" smtClean="0"/>
          </a:p>
        </p:txBody>
      </p:sp>
      <p:sp>
        <p:nvSpPr>
          <p:cNvPr id="52227" name="Content Placeholder 2"/>
          <p:cNvSpPr>
            <a:spLocks noGrp="1"/>
          </p:cNvSpPr>
          <p:nvPr>
            <p:ph idx="1"/>
          </p:nvPr>
        </p:nvSpPr>
        <p:spPr>
          <a:xfrm>
            <a:off x="698500" y="1317625"/>
            <a:ext cx="8197850" cy="4575175"/>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Recuerde la regla de las tres P: una ACL por protocolo, por sentido y por interfaz.</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Para eliminar una ACL de una interfaz, primero introduzca el</a:t>
            </a:r>
            <a:r>
              <a:rPr lang="es-ES" sz="2400" b="1" i="0" smtClean="0">
                <a:solidFill>
                  <a:srgbClr val="000000"/>
                </a:solidFill>
                <a:latin typeface="Arial"/>
              </a:rPr>
              <a:t> </a:t>
            </a:r>
            <a:r>
              <a:rPr lang="es-ES" sz="2400" b="0" i="0" smtClean="0">
                <a:solidFill>
                  <a:srgbClr val="000000"/>
                </a:solidFill>
              </a:rPr>
              <a:t>comando </a:t>
            </a:r>
            <a:r>
              <a:rPr lang="es-ES" sz="2400" b="1" i="0" smtClean="0">
                <a:solidFill>
                  <a:srgbClr val="000000"/>
                </a:solidFill>
                <a:latin typeface="Courier"/>
                <a:cs typeface="Courier"/>
              </a:rPr>
              <a:t>no ip access-group</a:t>
            </a:r>
            <a:r>
              <a:rPr lang="es-ES" sz="2400" b="1" i="0" smtClean="0">
                <a:solidFill>
                  <a:srgbClr val="000000"/>
                </a:solidFill>
                <a:latin typeface="Arial"/>
              </a:rPr>
              <a:t> </a:t>
            </a:r>
            <a:r>
              <a:rPr lang="es-ES" sz="2400" b="0" i="0" smtClean="0">
                <a:solidFill>
                  <a:srgbClr val="000000"/>
                </a:solidFill>
                <a:latin typeface="Arial"/>
              </a:rPr>
              <a:t>en la interfaz y, a continuación, introduzca el comando global </a:t>
            </a:r>
            <a:r>
              <a:rPr lang="es-ES" sz="2400" b="1" i="0" smtClean="0">
                <a:solidFill>
                  <a:srgbClr val="000000"/>
                </a:solidFill>
                <a:latin typeface="Courier"/>
                <a:cs typeface="Courier"/>
              </a:rPr>
              <a:t>no access-list</a:t>
            </a:r>
            <a:r>
              <a:rPr lang="es-ES" sz="2400" b="0" i="0" smtClean="0">
                <a:solidFill>
                  <a:srgbClr val="000000"/>
                </a:solidFill>
                <a:latin typeface="Courier"/>
                <a:cs typeface="Courier"/>
              </a:rPr>
              <a:t> </a:t>
            </a:r>
            <a:r>
              <a:rPr lang="es-ES" sz="2400" b="0" i="0" smtClean="0">
                <a:solidFill>
                  <a:srgbClr val="000000"/>
                </a:solidFill>
                <a:latin typeface="Arial"/>
              </a:rPr>
              <a:t>para eliminar la ACL completa.</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Los comandos</a:t>
            </a:r>
            <a:r>
              <a:rPr lang="es-ES" sz="2400" b="1" i="0" smtClean="0">
                <a:solidFill>
                  <a:srgbClr val="000000"/>
                </a:solidFill>
                <a:latin typeface="Arial"/>
              </a:rPr>
              <a:t> </a:t>
            </a:r>
            <a:r>
              <a:rPr lang="es-ES" sz="2400" b="1" i="0" smtClean="0">
                <a:solidFill>
                  <a:srgbClr val="000000"/>
                </a:solidFill>
                <a:latin typeface="Courier"/>
                <a:cs typeface="Courier"/>
              </a:rPr>
              <a:t>show running-config</a:t>
            </a:r>
            <a:r>
              <a:rPr lang="es-ES" sz="2400" b="1" i="0" smtClean="0">
                <a:solidFill>
                  <a:srgbClr val="000000"/>
                </a:solidFill>
                <a:latin typeface="Arial"/>
              </a:rPr>
              <a:t> </a:t>
            </a:r>
            <a:r>
              <a:rPr lang="es-ES" sz="2400" b="0" i="0" smtClean="0">
                <a:solidFill>
                  <a:srgbClr val="000000"/>
                </a:solidFill>
                <a:latin typeface="Arial"/>
              </a:rPr>
              <a:t>y</a:t>
            </a:r>
            <a:r>
              <a:rPr lang="es-ES" sz="2400" b="1" i="0" smtClean="0">
                <a:solidFill>
                  <a:srgbClr val="000000"/>
                </a:solidFill>
                <a:latin typeface="Arial"/>
              </a:rPr>
              <a:t> </a:t>
            </a:r>
            <a:r>
              <a:rPr lang="es-ES" sz="2400" b="1" i="0" smtClean="0">
                <a:solidFill>
                  <a:srgbClr val="000000"/>
                </a:solidFill>
                <a:latin typeface="Courier"/>
                <a:cs typeface="Courier"/>
              </a:rPr>
              <a:t>show access-lists </a:t>
            </a:r>
            <a:r>
              <a:rPr lang="es-ES" sz="2400" b="0" i="0" smtClean="0">
                <a:solidFill>
                  <a:srgbClr val="000000"/>
                </a:solidFill>
                <a:latin typeface="Arial"/>
              </a:rPr>
              <a:t>se utilizan para verificar la configuración de la ACL. El comando</a:t>
            </a:r>
            <a:r>
              <a:rPr lang="es-ES" sz="2400" b="1" i="0" smtClean="0">
                <a:solidFill>
                  <a:srgbClr val="000000"/>
                </a:solidFill>
                <a:latin typeface="Arial"/>
              </a:rPr>
              <a:t> </a:t>
            </a:r>
            <a:r>
              <a:rPr lang="es-ES" sz="2400" b="1" i="0" smtClean="0">
                <a:solidFill>
                  <a:srgbClr val="000000"/>
                </a:solidFill>
                <a:latin typeface="Courier"/>
                <a:cs typeface="Courier"/>
              </a:rPr>
              <a:t>show ip interface </a:t>
            </a:r>
            <a:r>
              <a:rPr lang="es-ES" sz="2400" b="0" i="0" smtClean="0">
                <a:solidFill>
                  <a:srgbClr val="000000"/>
                </a:solidFill>
                <a:latin typeface="Arial"/>
              </a:rPr>
              <a:t>se utiliza para verificar la ACL en la interfaz y el sentido en el que se aplicó.</a:t>
            </a:r>
          </a:p>
          <a:p>
            <a:pPr marL="236555" indent="-236555" algn="l" defTabSz="814365">
              <a:lnSpc>
                <a:spcPct val="95000"/>
              </a:lnSpc>
              <a:spcBef>
                <a:spcPct val="50000"/>
              </a:spcBef>
              <a:spcAft>
                <a:spcPct val="0"/>
              </a:spcAft>
              <a:buClr>
                <a:srgbClr val="708CA1"/>
              </a:buClr>
              <a:buFont typeface="Wingdings"/>
              <a:buChar char="§"/>
            </a:pPr>
            <a:endParaRPr lang="es-ES" smtClean="0"/>
          </a:p>
          <a:p>
            <a:pPr marL="236555" indent="-236555" algn="l" defTabSz="814365">
              <a:lnSpc>
                <a:spcPct val="95000"/>
              </a:lnSpc>
              <a:spcBef>
                <a:spcPct val="50000"/>
              </a:spcBef>
              <a:spcAft>
                <a:spcPct val="0"/>
              </a:spcAft>
              <a:buClr>
                <a:srgbClr val="708CA1"/>
              </a:buClr>
              <a:buFont typeface="Wingdings"/>
              <a:buChar char="§"/>
            </a:pPr>
            <a:endParaRPr lang="es-ES" smtClean="0"/>
          </a:p>
        </p:txBody>
      </p:sp>
    </p:spTree>
    <p:extLst>
      <p:ext uri="{BB962C8B-B14F-4D97-AF65-F5344CB8AC3E}">
        <p14:creationId xmlns:p14="http://schemas.microsoft.com/office/powerpoint/2010/main" xmlns="" val="298926612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pPr algn="l" defTabSz="814365">
              <a:lnSpc>
                <a:spcPct val="90000"/>
              </a:lnSpc>
              <a:spcBef>
                <a:spcPct val="0"/>
              </a:spcBef>
              <a:spcAft>
                <a:spcPct val="0"/>
              </a:spcAft>
              <a:buNone/>
            </a:pPr>
            <a:r>
              <a:rPr lang="es-ES" sz="3200" b="1" i="0" smtClean="0">
                <a:solidFill>
                  <a:srgbClr val="708CA1"/>
                </a:solidFill>
                <a:latin typeface="Arial"/>
              </a:rPr>
              <a:t>Capítulo 9: Resumen (continuación)</a:t>
            </a:r>
            <a:endParaRPr lang="es-ES" smtClean="0"/>
          </a:p>
        </p:txBody>
      </p:sp>
      <p:sp>
        <p:nvSpPr>
          <p:cNvPr id="52227" name="Content Placeholder 2"/>
          <p:cNvSpPr>
            <a:spLocks noGrp="1"/>
          </p:cNvSpPr>
          <p:nvPr>
            <p:ph idx="1"/>
          </p:nvPr>
        </p:nvSpPr>
        <p:spPr>
          <a:xfrm>
            <a:off x="698500" y="1317625"/>
            <a:ext cx="8197850" cy="4575175"/>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El comando</a:t>
            </a:r>
            <a:r>
              <a:rPr lang="es-ES" sz="2200" b="1" i="0" dirty="0" smtClean="0">
                <a:solidFill>
                  <a:srgbClr val="000000"/>
                </a:solidFill>
                <a:latin typeface="Arial"/>
              </a:rPr>
              <a:t> </a:t>
            </a:r>
            <a:r>
              <a:rPr lang="es-ES" sz="2200" b="1" i="0" dirty="0" smtClean="0">
                <a:solidFill>
                  <a:srgbClr val="000000"/>
                </a:solidFill>
                <a:latin typeface="Courier"/>
                <a:cs typeface="Courier"/>
              </a:rPr>
              <a:t>access-class</a:t>
            </a:r>
            <a:r>
              <a:rPr lang="es-ES" sz="2200" b="0" i="0" dirty="0" smtClean="0">
                <a:solidFill>
                  <a:srgbClr val="000000"/>
                </a:solidFill>
                <a:latin typeface="Arial"/>
              </a:rPr>
              <a:t> configurado en el modo de configuración de línea restringe las conexiones de entrada y salida entre una VTY determinada y las direcciones en una lista de acceso.</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Al igual que los nombres de las ACL de IPv4, los nombres en IPv6 son alfanuméricos, distinguen entre mayúsculas y minúsculas, y deben ser únicos. A diferencia de IPv4, no hay necesidad de una opción estándar o extendida.</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En el modo de configuración global, utilice el comando</a:t>
            </a:r>
            <a:r>
              <a:rPr lang="es-ES" sz="2200" b="1" i="0" dirty="0" smtClean="0">
                <a:solidFill>
                  <a:srgbClr val="000000"/>
                </a:solidFill>
                <a:latin typeface="Arial"/>
              </a:rPr>
              <a:t> </a:t>
            </a:r>
            <a:r>
              <a:rPr lang="es-ES" sz="2200" b="1" i="0" dirty="0" smtClean="0">
                <a:solidFill>
                  <a:srgbClr val="000000"/>
                </a:solidFill>
                <a:latin typeface="Courier"/>
                <a:cs typeface="Courier"/>
              </a:rPr>
              <a:t>ipv6 access-list</a:t>
            </a:r>
            <a:r>
              <a:rPr lang="es-ES" sz="2200" b="0" i="1" dirty="0" smtClean="0">
                <a:solidFill>
                  <a:srgbClr val="000000"/>
                </a:solidFill>
                <a:latin typeface="Courier"/>
                <a:cs typeface="Courier"/>
              </a:rPr>
              <a:t> nombre</a:t>
            </a:r>
            <a:r>
              <a:rPr lang="es-ES" sz="2200" b="0" i="0" dirty="0" smtClean="0">
                <a:solidFill>
                  <a:srgbClr val="000000"/>
                </a:solidFill>
                <a:latin typeface="Arial"/>
              </a:rPr>
              <a:t> para crear una ACL de IPv6. Se utiliza la longitud de prefijo para indicar cuánto de una dirección IPv6 de origen o destino debe coincidir.</a:t>
            </a:r>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Después de que se configura una ACL de IPv6, se la vincula a una interfaz mediante el comando</a:t>
            </a:r>
            <a:r>
              <a:rPr lang="es-ES" sz="2200" b="1" i="0" dirty="0" smtClean="0">
                <a:solidFill>
                  <a:srgbClr val="000000"/>
                </a:solidFill>
                <a:latin typeface="Arial"/>
              </a:rPr>
              <a:t> </a:t>
            </a:r>
            <a:r>
              <a:rPr lang="es-ES" sz="2200" b="1" i="0" dirty="0" smtClean="0">
                <a:solidFill>
                  <a:srgbClr val="000000"/>
                </a:solidFill>
                <a:latin typeface="Courier"/>
                <a:cs typeface="Courier"/>
              </a:rPr>
              <a:t>ipv6 traffic-filter</a:t>
            </a:r>
            <a:r>
              <a:rPr lang="es-ES" sz="2200" b="0" i="0" dirty="0" smtClean="0">
                <a:solidFill>
                  <a:srgbClr val="000000"/>
                </a:solidFill>
                <a:latin typeface="Arial"/>
              </a:rPr>
              <a:t>.</a:t>
            </a:r>
          </a:p>
          <a:p>
            <a:pPr marL="236555" indent="-236555" algn="l" defTabSz="814365">
              <a:lnSpc>
                <a:spcPct val="95000"/>
              </a:lnSpc>
              <a:spcBef>
                <a:spcPct val="50000"/>
              </a:spcBef>
              <a:spcAft>
                <a:spcPct val="0"/>
              </a:spcAft>
              <a:buClr>
                <a:srgbClr val="708CA1"/>
              </a:buClr>
              <a:buFont typeface="Wingdings"/>
              <a:buChar char="§"/>
            </a:pPr>
            <a:endParaRPr lang="es-ES" sz="2200" dirty="0" smtClean="0"/>
          </a:p>
        </p:txBody>
      </p:sp>
    </p:spTree>
    <p:extLst>
      <p:ext uri="{BB962C8B-B14F-4D97-AF65-F5344CB8AC3E}">
        <p14:creationId xmlns:p14="http://schemas.microsoft.com/office/powerpoint/2010/main" xmlns="" val="391039773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s-ES"/>
          </a:p>
        </p:txBody>
      </p:sp>
      <p:pic>
        <p:nvPicPr>
          <p:cNvPr id="53251" name="Picture 3" descr="CNA_largo-onwhite"/>
          <p:cNvPicPr>
            <a:picLocks noChangeAspect="1" noChangeArrowheads="1"/>
          </p:cNvPicPr>
          <p:nvPr/>
        </p:nvPicPr>
        <p:blipFill>
          <a:blip r:embed="rId2"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Propósito de las ACL</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Filtrado de paquetes (cont.)</a:t>
            </a:r>
            <a:endParaRPr lang="es-ES"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tretch>
            <a:fillRect/>
          </a:stretch>
        </p:blipFill>
        <p:spPr>
          <a:xfrm>
            <a:off x="1972191" y="1565275"/>
            <a:ext cx="5104368" cy="4386263"/>
          </a:xfrm>
        </p:spPr>
      </p:pic>
    </p:spTree>
    <p:extLst>
      <p:ext uri="{BB962C8B-B14F-4D97-AF65-F5344CB8AC3E}">
        <p14:creationId xmlns:p14="http://schemas.microsoft.com/office/powerpoint/2010/main" xmlns="" val="700078067"/>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es-ES" sz="1800" b="1" i="0" smtClean="0">
                <a:solidFill>
                  <a:srgbClr val="708CA1"/>
                </a:solidFill>
                <a:latin typeface="Arial"/>
              </a:rPr>
              <a:t>Propósito de las ACL</a:t>
            </a:r>
            <a:r>
              <a:rPr lang="es-ES" sz="3200" b="1" i="0" smtClean="0">
                <a:solidFill>
                  <a:srgbClr val="708CA1"/>
                </a:solidFill>
                <a:latin typeface="Arial"/>
              </a:rPr>
              <a:t/>
            </a:r>
            <a:br>
              <a:rPr lang="es-ES" sz="3200" b="1" i="0" smtClean="0">
                <a:solidFill>
                  <a:srgbClr val="708CA1"/>
                </a:solidFill>
                <a:latin typeface="Arial"/>
              </a:rPr>
            </a:br>
            <a:r>
              <a:rPr lang="es-ES" sz="3200" b="1" i="0" smtClean="0">
                <a:solidFill>
                  <a:srgbClr val="708CA1"/>
                </a:solidFill>
                <a:latin typeface="Arial"/>
              </a:rPr>
              <a:t>Funcionamiento de ACL</a:t>
            </a:r>
            <a:endParaRPr lang="es-ES"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lgn="l" defTabSz="814365">
              <a:spcBef>
                <a:spcPct val="50000"/>
              </a:spcBef>
              <a:spcAft>
                <a:spcPct val="0"/>
              </a:spcAft>
              <a:buNone/>
            </a:pPr>
            <a:r>
              <a:rPr lang="es-ES" sz="2300" b="0" i="0" dirty="0" smtClean="0">
                <a:solidFill>
                  <a:srgbClr val="000000"/>
                </a:solidFill>
                <a:latin typeface="Arial"/>
              </a:rPr>
              <a:t/>
            </a:r>
            <a:br>
              <a:rPr lang="es-ES" sz="2300" b="0" i="0" dirty="0" smtClean="0">
                <a:solidFill>
                  <a:srgbClr val="000000"/>
                </a:solidFill>
                <a:latin typeface="Arial"/>
              </a:rPr>
            </a:br>
            <a:r>
              <a:rPr lang="es-ES" sz="2300" b="0" i="0" dirty="0" smtClean="0">
                <a:solidFill>
                  <a:srgbClr val="000000"/>
                </a:solidFill>
                <a:latin typeface="Arial"/>
              </a:rPr>
              <a:t/>
            </a:r>
            <a:br>
              <a:rPr lang="es-ES" sz="2300" b="0" i="0" dirty="0" smtClean="0">
                <a:solidFill>
                  <a:srgbClr val="000000"/>
                </a:solidFill>
                <a:latin typeface="Arial"/>
              </a:rPr>
            </a:br>
            <a:r>
              <a:rPr lang="es-ES" sz="2300" b="0" i="0" dirty="0" smtClean="0">
                <a:solidFill>
                  <a:srgbClr val="000000"/>
                </a:solidFill>
                <a:latin typeface="Arial"/>
              </a:rPr>
              <a:t/>
            </a:r>
            <a:br>
              <a:rPr lang="es-ES" sz="2300" b="0" i="0" dirty="0" smtClean="0">
                <a:solidFill>
                  <a:srgbClr val="000000"/>
                </a:solidFill>
                <a:latin typeface="Arial"/>
              </a:rPr>
            </a:br>
            <a:r>
              <a:rPr lang="es-ES" sz="2300" b="0" i="0" dirty="0" smtClean="0">
                <a:solidFill>
                  <a:srgbClr val="000000"/>
                </a:solidFill>
                <a:latin typeface="Arial"/>
              </a:rPr>
              <a:t/>
            </a:r>
            <a:br>
              <a:rPr lang="es-ES" sz="2300" b="0" i="0" dirty="0" smtClean="0">
                <a:solidFill>
                  <a:srgbClr val="000000"/>
                </a:solidFill>
                <a:latin typeface="Arial"/>
              </a:rPr>
            </a:br>
            <a:r>
              <a:rPr lang="es-ES" sz="2300" b="0" i="0" dirty="0" smtClean="0">
                <a:solidFill>
                  <a:srgbClr val="000000"/>
                </a:solidFill>
                <a:latin typeface="Arial"/>
              </a:rPr>
              <a:t/>
            </a:r>
            <a:br>
              <a:rPr lang="es-ES" sz="2300" b="0" i="0" dirty="0" smtClean="0">
                <a:solidFill>
                  <a:srgbClr val="000000"/>
                </a:solidFill>
                <a:latin typeface="Arial"/>
              </a:rPr>
            </a:br>
            <a:r>
              <a:rPr lang="es-ES" sz="2300" b="0" i="0" dirty="0" smtClean="0">
                <a:solidFill>
                  <a:srgbClr val="000000"/>
                </a:solidFill>
                <a:latin typeface="Arial"/>
              </a:rPr>
              <a:t/>
            </a:r>
            <a:br>
              <a:rPr lang="es-ES" sz="2300" b="0" i="0" dirty="0" smtClean="0">
                <a:solidFill>
                  <a:srgbClr val="000000"/>
                </a:solidFill>
                <a:latin typeface="Arial"/>
              </a:rPr>
            </a:br>
            <a:r>
              <a:rPr lang="es-ES" sz="2300" b="0" i="0" dirty="0" smtClean="0">
                <a:solidFill>
                  <a:srgbClr val="000000"/>
                </a:solidFill>
                <a:latin typeface="Arial"/>
              </a:rPr>
              <a:t/>
            </a:r>
            <a:br>
              <a:rPr lang="es-ES" sz="2300" b="0" i="0" dirty="0" smtClean="0">
                <a:solidFill>
                  <a:srgbClr val="000000"/>
                </a:solidFill>
                <a:latin typeface="Arial"/>
              </a:rPr>
            </a:br>
            <a:r>
              <a:rPr lang="es-ES" sz="2300" b="0" i="0" dirty="0" smtClean="0">
                <a:solidFill>
                  <a:srgbClr val="000000"/>
                </a:solidFill>
                <a:latin typeface="Arial"/>
              </a:rPr>
              <a:t/>
            </a:r>
            <a:br>
              <a:rPr lang="es-ES" sz="2300" b="0" i="0" dirty="0" smtClean="0">
                <a:solidFill>
                  <a:srgbClr val="000000"/>
                </a:solidFill>
                <a:latin typeface="Arial"/>
              </a:rPr>
            </a:br>
            <a:r>
              <a:rPr lang="es-ES" sz="2300" b="0" i="0" dirty="0" smtClean="0">
                <a:solidFill>
                  <a:srgbClr val="000000"/>
                </a:solidFill>
                <a:latin typeface="Arial"/>
              </a:rPr>
              <a:t>La última sentencia de una ACL es siempre una denegación implícita. Esta sentencia se inserta automáticamente al final de cada ACL, aunque no esté presente físicamente. La denegación implícita bloquea todo el tráfico. Debido a esta denegación implícita, una ACL que no tiene, por lo menos, una instrucción permit bloqueará todo el tráfico.</a:t>
            </a:r>
            <a:endParaRPr lang="es-ES" sz="2300" dirty="0" smtClean="0"/>
          </a:p>
        </p:txBody>
      </p:sp>
      <p:pic>
        <p:nvPicPr>
          <p:cNvPr id="2" name="Picture 1"/>
          <p:cNvPicPr>
            <a:picLocks noChangeAspect="1"/>
          </p:cNvPicPr>
          <p:nvPr/>
        </p:nvPicPr>
        <p:blipFill>
          <a:blip r:embed="rId3"/>
          <a:srcRect t="17971" b="18478"/>
          <a:stretch>
            <a:fillRect/>
          </a:stretch>
        </p:blipFill>
        <p:spPr>
          <a:xfrm>
            <a:off x="391950" y="1562100"/>
            <a:ext cx="8159612" cy="2514600"/>
          </a:xfrm>
          <a:prstGeom prst="rect">
            <a:avLst/>
          </a:prstGeom>
        </p:spPr>
      </p:pic>
    </p:spTree>
    <p:extLst>
      <p:ext uri="{BB962C8B-B14F-4D97-AF65-F5344CB8AC3E}">
        <p14:creationId xmlns:p14="http://schemas.microsoft.com/office/powerpoint/2010/main" xmlns="" val="582515525"/>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14424</TotalTime>
  <Pages>28</Pages>
  <Words>3246</Words>
  <Application>Microsoft Office PowerPoint</Application>
  <PresentationFormat>On-screen Show (4:3)</PresentationFormat>
  <Paragraphs>359</Paragraphs>
  <Slides>76</Slides>
  <Notes>74</Notes>
  <HiddenSlides>0</HiddenSlides>
  <MMClips>0</MMClips>
  <ScaleCrop>false</ScaleCrop>
  <HeadingPairs>
    <vt:vector size="4" baseType="variant">
      <vt:variant>
        <vt:lpstr>Theme</vt:lpstr>
      </vt:variant>
      <vt:variant>
        <vt:i4>2</vt:i4>
      </vt:variant>
      <vt:variant>
        <vt:lpstr>Slide Titles</vt:lpstr>
      </vt:variant>
      <vt:variant>
        <vt:i4>76</vt:i4>
      </vt:variant>
    </vt:vector>
  </HeadingPairs>
  <TitlesOfParts>
    <vt:vector size="78" baseType="lpstr">
      <vt:lpstr>PPT-TMPLT-WHT_C</vt:lpstr>
      <vt:lpstr>NetAcad-4F_PPT-WHT_060408</vt:lpstr>
      <vt:lpstr>Capítulo 9: Listas de control de acceso </vt:lpstr>
      <vt:lpstr>Capítulo 9</vt:lpstr>
      <vt:lpstr>Capítulo 9: Objetivos</vt:lpstr>
      <vt:lpstr>Capítulo 9: Objetivos (continuación)</vt:lpstr>
      <vt:lpstr>Propósito de las ACL ¿Qué es una ACL?</vt:lpstr>
      <vt:lpstr>Propósito de las ACL Una conversación TCP</vt:lpstr>
      <vt:lpstr>Propósito de las ACL Filtrado de paquetes</vt:lpstr>
      <vt:lpstr>Propósito de las ACL Filtrado de paquetes (cont.)</vt:lpstr>
      <vt:lpstr>Propósito de las ACL Funcionamiento de ACL</vt:lpstr>
      <vt:lpstr>Comparación entre ACL de IPv4 estándar y extendidas Tipos de ACL de IPv4 de Cisco</vt:lpstr>
      <vt:lpstr>Comparación entre las ACL de IPv4 estándar y extendidas Asignación de números y nombres a ACL</vt:lpstr>
      <vt:lpstr>Máscaras wildcard en las ACL Introducción a las máscaras wildcard en ACL</vt:lpstr>
      <vt:lpstr>Máscaras wildcard en ACL Ejemplos de máscaras wildcard: hosts y subredes</vt:lpstr>
      <vt:lpstr>Máscaras wildcard en ACL Ejemplos de máscaras wildcard: coincidencias con rangos</vt:lpstr>
      <vt:lpstr>Máscaras wildcard en ACL Cálculo de la máscara wildcard</vt:lpstr>
      <vt:lpstr>Máscaras wildcard en ACL Palabras clave de máscaras wildcard</vt:lpstr>
      <vt:lpstr>Máscaras wildcard en ACL Ejemplos de palabras clave de máscaras wildcard</vt:lpstr>
      <vt:lpstr>Pautas para la creación de ACL Pautas generales para la creación de ACL</vt:lpstr>
      <vt:lpstr>Pautas para la creación de ACL Pautas generales para la creación de ACL</vt:lpstr>
      <vt:lpstr>Pautas para la creación de ACL Prácticas recomendadas para ACL</vt:lpstr>
      <vt:lpstr>Pautas para la colocación de ACL Colocación de ACL</vt:lpstr>
      <vt:lpstr>Pautas para la colocación de ACL Colocación de ACL estándar</vt:lpstr>
      <vt:lpstr>Pautas para la colocación de ACL Colocación de ACL extendidas</vt:lpstr>
      <vt:lpstr>Configuración de ACL de IPv4 estándar Introducción de instrucciones de criterios</vt:lpstr>
      <vt:lpstr>Configuración de ACL de IPv4 estándar Configuración de una ACL estándar</vt:lpstr>
      <vt:lpstr>Configuración de ACL de IPv4 estándar Configuración de una ACL estándar (cont.)</vt:lpstr>
      <vt:lpstr>Configuración de ACL de IPv4 estándar Lógica interna</vt:lpstr>
      <vt:lpstr>Configuración de ACL de IPv4 estándar Aplicación de ACL estándar a las interfaces</vt:lpstr>
      <vt:lpstr>Configuración de ACL de IPv4 estándar Aplicación de ACL estándar a las interfaces (cont.)</vt:lpstr>
      <vt:lpstr>Configuración de ACL de IPv4 estándar Creación de ACL estándar con nombre</vt:lpstr>
      <vt:lpstr>Configuración de ACL de IPv4 estándar Introducción de comentarios en ACL</vt:lpstr>
      <vt:lpstr>Modificación de ACL de IPv4 Edición de ACL estándar numeradas </vt:lpstr>
      <vt:lpstr>Modificación de ACL de IPv4 Edición de ACL estándar numeradas (cont.)</vt:lpstr>
      <vt:lpstr>Modificación de ACL de IPv4 Edición de ACL estándar con nombre</vt:lpstr>
      <vt:lpstr>Modificación de ACL de IPv4 Verificación de ACL</vt:lpstr>
      <vt:lpstr>Modificación de ACL de IPv4 Estadísticas de ACL</vt:lpstr>
      <vt:lpstr>Modificación de ACL de IPv4 Números de secuencia de ACL estándar</vt:lpstr>
      <vt:lpstr>Protección de puertos VTY con una ACL de IPv4 estándar Configuración de una ACL estándar para proteger un puerto VTY</vt:lpstr>
      <vt:lpstr>Protección de puertos VTY con una ACL de IPv4 estándar Verificación de una ACL estándar utilizada para proteger un puerto VTY</vt:lpstr>
      <vt:lpstr>Estructura de una ACL de IPv4 extendida ACL extendidas</vt:lpstr>
      <vt:lpstr>Estructura de una ACL de IPv4 extendida ACL extendidas (cont.)</vt:lpstr>
      <vt:lpstr>Configuración de ACL de IPv4 extendidas Configuración de ACL extendidas</vt:lpstr>
      <vt:lpstr>Configuración de ACL de IPv4 extendidas Aplicación de ACL extendidas a las interfaces</vt:lpstr>
      <vt:lpstr>Configuración de ACL de IPv4 extendidas Filtrado de tráfico con ACL extendidas</vt:lpstr>
      <vt:lpstr>Configuración de ACL de IPv4 extendidas Creación de ACL extendidas con nombre</vt:lpstr>
      <vt:lpstr>Configuración de ACL de IPv4 extendidas Verificación de ACL extendidas</vt:lpstr>
      <vt:lpstr>Configuración de ACL de IPv4 extendidas Edición de ACL extendidas</vt:lpstr>
      <vt:lpstr>Limitación del resultado de debug Propósito de la limitación del resultado de debug con ACL</vt:lpstr>
      <vt:lpstr>Limitación del resultado de debug Configuración de ACL para limitar el resultado de debug</vt:lpstr>
      <vt:lpstr>Limitación del resultado de debug Verificación de ACL que limitan el resultado de debug</vt:lpstr>
      <vt:lpstr>Procesamiento de paquetes con ACL Lógica de ACL de entrada</vt:lpstr>
      <vt:lpstr>Procesamiento de paquetes con ACL Lógica de ACL de salida</vt:lpstr>
      <vt:lpstr>Procesamiento de paquetes con ACL Lógica de ACL de salida (continuación)</vt:lpstr>
      <vt:lpstr>Procesamiento de paquetes con ACL Operaciones lógicas de ACL</vt:lpstr>
      <vt:lpstr>Procesamiento de paquetes con ACL Operaciones lógicas de ACL (continuación)</vt:lpstr>
      <vt:lpstr>Procesamiento de paquetes con ACL Proceso de decisión de ACL estándar</vt:lpstr>
      <vt:lpstr>Procesamiento de paquetes con ACL Proceso de decisión de ACL extendida</vt:lpstr>
      <vt:lpstr>Errores comunes de ACL Resolución de errores comunes de ACL, ejemplo 1</vt:lpstr>
      <vt:lpstr>Errores comunes de ACL Resolución de errores comunes de ACL, ejemplo 2</vt:lpstr>
      <vt:lpstr>Errores comunes de ACL Resolución de errores comunes de ACL, ejemplo 3</vt:lpstr>
      <vt:lpstr>Errores comunes de ACL Resolución de errores comunes de ACL, ejemplo 4</vt:lpstr>
      <vt:lpstr>Errores comunes de ACL Resolución de errores comunes de ACL, ejemplo 5</vt:lpstr>
      <vt:lpstr>Creación de ACL de IPv6 Tipos de ACL de IPv6</vt:lpstr>
      <vt:lpstr>Creación de ACL de IPv6 Comparación entre ACL de IPv4 y de IPv6</vt:lpstr>
      <vt:lpstr>Configuración de ACL de IPv6 Configuración de topología IPv6</vt:lpstr>
      <vt:lpstr>Configuración de ACL de IPv6 Configuración de ACL de IPv6</vt:lpstr>
      <vt:lpstr>Configuración de ACL de IPv6 Aplicación de una ACL de IPv6 a una interfaz</vt:lpstr>
      <vt:lpstr>Configuración de ACL de IPv6 Ejemplos de ACL de IPv6</vt:lpstr>
      <vt:lpstr>Configuración de ACL de IPv6 Verificación de ACL IPv6</vt:lpstr>
      <vt:lpstr>Capítulo 9: Resumen</vt:lpstr>
      <vt:lpstr>Capítulo 9: Resumen (continuación)</vt:lpstr>
      <vt:lpstr>Capítulo 9: Resumen (continuación)</vt:lpstr>
      <vt:lpstr>Capítulo 9: Resumen (continuación)</vt:lpstr>
      <vt:lpstr>Capítulo 9: Resumen (continuación)</vt:lpstr>
      <vt:lpstr>Capítulo 9: Resumen (continuación)</vt:lpstr>
      <vt:lpstr>Slide 76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CCNA5.0 Instructor PPT</dc:title>
  <dc:creator>Karen Alderson</dc:creator>
  <cp:lastModifiedBy>caixia</cp:lastModifiedBy>
  <cp:revision>1002</cp:revision>
  <cp:lastPrinted>1999-01-27T00:54:54Z</cp:lastPrinted>
  <dcterms:created xsi:type="dcterms:W3CDTF">2006-10-23T15:07:30Z</dcterms:created>
  <dcterms:modified xsi:type="dcterms:W3CDTF">2014-04-24T10:18:03Z</dcterms:modified>
</cp:coreProperties>
</file>