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3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58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7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4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8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7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05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9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92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5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83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374C-3AB4-4901-92BA-0ADD2ADCF477}" type="datetimeFigureOut">
              <a:rPr lang="es-AR" smtClean="0"/>
              <a:t>23/02/2015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EA6-49B3-4ED1-84E2-64B16F8A43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10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7872" y="1215737"/>
            <a:ext cx="1759528" cy="633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 err="1" smtClean="0"/>
              <a:t>Clase</a:t>
            </a:r>
            <a:r>
              <a:rPr lang="en-US" sz="2800" b="1" u="sng" dirty="0" smtClean="0"/>
              <a:t> 3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7975"/>
              </p:ext>
            </p:extLst>
          </p:nvPr>
        </p:nvGraphicFramePr>
        <p:xfrm>
          <a:off x="392544" y="1948527"/>
          <a:ext cx="95931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120"/>
              </a:tblGrid>
              <a:tr h="467851">
                <a:tc>
                  <a:txBody>
                    <a:bodyPr/>
                    <a:lstStyle/>
                    <a:p>
                      <a:r>
                        <a:rPr lang="es-ES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MANIPULACIÓN DE DATOS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Datos Numéricos: Operadores Aritméticos                                                     o Conversión de datos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FILTRANDO DATOS A TRAVES DE CONDICIONES DE BÚSQUEDA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Cláusula WHERE        o Cláusula BETWEEN                         o Cláusula IN                      o Cláusula LIKE </a:t>
                      </a:r>
                      <a:b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Valores NULL              o Operadores Lógicos AND y OR     o Cláusula DISTINCT          o Cláusula 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RELACIONANDO</a:t>
                      </a:r>
                      <a:r>
                        <a:rPr lang="es-ES" sz="1800" b="1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</a:t>
                      </a:r>
                      <a:r>
                        <a:rPr lang="es-E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RECUPERARANDO INFORMACIÓN RELACIONANDO DOS O MAS TABLAS </a:t>
                      </a:r>
                      <a:endParaRPr lang="es-ES" sz="18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JOINS                               o INNER JOINS     o OUTER JOINS           o LEFT OUTER JOINS </a:t>
                      </a:r>
                      <a:b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RIGHT OUTER JOINS      o FULL JOINS       o CROSS JOINS            o JOINS con más de dos tablas </a:t>
                      </a:r>
                      <a:b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SELF JOINS </a:t>
                      </a:r>
                    </a:p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: FILTROS DISTINCT / TOP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EL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informar</a:t>
            </a:r>
            <a:r>
              <a:rPr lang="en-US" dirty="0" smtClean="0"/>
              <a:t> </a:t>
            </a:r>
            <a:r>
              <a:rPr lang="en-US" dirty="0" err="1" smtClean="0"/>
              <a:t>repeticiones</a:t>
            </a:r>
            <a:r>
              <a:rPr lang="en-US" dirty="0" smtClean="0"/>
              <a:t> de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obtener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consultados</a:t>
            </a:r>
            <a:r>
              <a:rPr lang="en-US" dirty="0" smtClean="0"/>
              <a:t> (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evitar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anterior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modificador</a:t>
            </a:r>
            <a:r>
              <a:rPr lang="en-US" dirty="0" smtClean="0"/>
              <a:t> de la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anteceder</a:t>
            </a:r>
            <a:r>
              <a:rPr lang="en-US" dirty="0" smtClean="0"/>
              <a:t> a la primer </a:t>
            </a:r>
            <a:r>
              <a:rPr lang="en-US" dirty="0" err="1" smtClean="0"/>
              <a:t>columna</a:t>
            </a:r>
            <a:r>
              <a:rPr lang="en-US" dirty="0" smtClean="0"/>
              <a:t> del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el </a:t>
            </a:r>
            <a:r>
              <a:rPr lang="en-US" b="1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indicarle</a:t>
            </a:r>
            <a:r>
              <a:rPr lang="en-US" dirty="0" smtClean="0"/>
              <a:t> al motor de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devolvernos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24" y="2651626"/>
            <a:ext cx="1943100" cy="466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10" y="2318251"/>
            <a:ext cx="1638300" cy="8001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86" y="3763424"/>
            <a:ext cx="2085975" cy="4667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108" y="3801524"/>
            <a:ext cx="1676400" cy="4286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2696901" y="2801073"/>
            <a:ext cx="1233207" cy="21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derecha 18"/>
          <p:cNvSpPr/>
          <p:nvPr/>
        </p:nvSpPr>
        <p:spPr>
          <a:xfrm>
            <a:off x="2662318" y="3905876"/>
            <a:ext cx="1233207" cy="219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24" y="5046449"/>
            <a:ext cx="1581150" cy="3714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5999" y="4681745"/>
            <a:ext cx="8258175" cy="1171575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2276244" y="5115033"/>
            <a:ext cx="1037260" cy="21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4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Definiendo</a:t>
            </a:r>
            <a:r>
              <a:rPr lang="en-US" dirty="0" smtClean="0"/>
              <a:t> </a:t>
            </a:r>
            <a:r>
              <a:rPr lang="en-US" dirty="0" err="1" smtClean="0"/>
              <a:t>Ordenamiento</a:t>
            </a:r>
            <a:r>
              <a:rPr lang="en-US" dirty="0" smtClean="0"/>
              <a:t>, </a:t>
            </a:r>
            <a:r>
              <a:rPr lang="en-US" dirty="0" err="1" smtClean="0"/>
              <a:t>claúsula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ORDER BY </a:t>
            </a:r>
          </a:p>
          <a:p>
            <a:r>
              <a:rPr lang="es-AR" dirty="0" smtClean="0"/>
              <a:t>Tiene como objetivo ordenar </a:t>
            </a:r>
            <a:r>
              <a:rPr lang="es-AR" dirty="0"/>
              <a:t>el conjunto de resultados de una consulta por la lista de columnas especificada y, opcionalmente, limitar las filas devueltas a un intervalo especificado.</a:t>
            </a:r>
            <a:r>
              <a:rPr lang="es-AR" dirty="0">
                <a:solidFill>
                  <a:srgbClr val="FF0000"/>
                </a:solidFill>
              </a:rPr>
              <a:t> El orden en que se devuelven las filas en un conjunto de resultados no se puede garantizar, a menos que se especifique una cláusula ORDER BY</a:t>
            </a:r>
            <a:r>
              <a:rPr lang="es-AR" dirty="0"/>
              <a:t>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1" y="2438422"/>
            <a:ext cx="5372100" cy="2857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48" y="2609872"/>
            <a:ext cx="4229100" cy="2514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7591" y="5318278"/>
            <a:ext cx="35469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Como </a:t>
            </a:r>
            <a:r>
              <a:rPr lang="en-US" sz="1400" dirty="0" err="1" smtClean="0"/>
              <a:t>vemos</a:t>
            </a:r>
            <a:r>
              <a:rPr lang="en-US" sz="1400" dirty="0" smtClean="0"/>
              <a:t> se </a:t>
            </a:r>
            <a:r>
              <a:rPr lang="en-US" sz="1400" dirty="0" err="1" smtClean="0"/>
              <a:t>puede</a:t>
            </a:r>
            <a:r>
              <a:rPr lang="en-US" sz="1400" dirty="0" smtClean="0"/>
              <a:t> </a:t>
            </a:r>
            <a:r>
              <a:rPr lang="en-US" sz="1400" dirty="0" err="1" smtClean="0"/>
              <a:t>ordenar</a:t>
            </a:r>
            <a:r>
              <a:rPr lang="en-US" sz="1400" dirty="0" smtClean="0"/>
              <a:t> </a:t>
            </a:r>
            <a:r>
              <a:rPr lang="en-US" sz="1400" dirty="0" err="1" smtClean="0"/>
              <a:t>especificando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Nombre</a:t>
            </a:r>
            <a:r>
              <a:rPr lang="en-US" sz="1400" dirty="0" smtClean="0"/>
              <a:t> de </a:t>
            </a:r>
            <a:r>
              <a:rPr lang="en-US" sz="1400" dirty="0" err="1" smtClean="0"/>
              <a:t>columna</a:t>
            </a:r>
            <a:r>
              <a:rPr lang="en-US" sz="1400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N</a:t>
            </a:r>
            <a:r>
              <a:rPr lang="en-US" sz="1400" dirty="0" err="1"/>
              <a:t>ú</a:t>
            </a:r>
            <a:r>
              <a:rPr lang="en-US" sz="1400" dirty="0" err="1" smtClean="0"/>
              <a:t>mero</a:t>
            </a:r>
            <a:r>
              <a:rPr lang="en-US" sz="1400" dirty="0" smtClean="0"/>
              <a:t> de </a:t>
            </a:r>
            <a:r>
              <a:rPr lang="en-US" sz="1400" dirty="0" err="1" smtClean="0"/>
              <a:t>columna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nombre</a:t>
            </a:r>
            <a:r>
              <a:rPr lang="en-US" sz="1400" dirty="0" smtClean="0"/>
              <a:t> del Alias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Combinación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las</a:t>
            </a:r>
            <a:r>
              <a:rPr lang="en-US" sz="1400" dirty="0" smtClean="0"/>
              <a:t> </a:t>
            </a:r>
            <a:r>
              <a:rPr lang="en-US" sz="1400" dirty="0" err="1" smtClean="0"/>
              <a:t>tres</a:t>
            </a:r>
            <a:r>
              <a:rPr lang="en-US" sz="1400" dirty="0" smtClean="0"/>
              <a:t> </a:t>
            </a:r>
            <a:r>
              <a:rPr lang="en-US" sz="1400" dirty="0" err="1" smtClean="0"/>
              <a:t>anteriores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6562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JOINS….. UNIENDO TABLAS Y CONSULTAS</a:t>
            </a:r>
          </a:p>
          <a:p>
            <a:endParaRPr lang="en-US" dirty="0"/>
          </a:p>
          <a:p>
            <a:r>
              <a:rPr lang="es-AR" dirty="0" smtClean="0"/>
              <a:t>Las </a:t>
            </a:r>
            <a:r>
              <a:rPr lang="es-AR" dirty="0"/>
              <a:t>combinaciones permiten recuperar datos de dos o más tablas según las relaciones lógicas entre ellas. 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Las </a:t>
            </a:r>
            <a:r>
              <a:rPr lang="es-AR" dirty="0"/>
              <a:t>combinaciones indican cómo debe usar Microsoft SQL Server los datos de una tabla para seleccionar las filas de otra tabla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Una condición de combinación define la forma en la que dos tablas se relacionan en una consulta </a:t>
            </a:r>
            <a:r>
              <a:rPr lang="es-AR" dirty="0" smtClean="0"/>
              <a:t>al Especificar </a:t>
            </a:r>
            <a:r>
              <a:rPr lang="es-AR" dirty="0"/>
              <a:t>la columna de cada tabla que debe usarse para la combinación. 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Una </a:t>
            </a:r>
            <a:r>
              <a:rPr lang="es-AR" dirty="0"/>
              <a:t>condición de combinación típica especifica una clave externa de una tabla y su clave asociada en otra tabla</a:t>
            </a:r>
            <a:r>
              <a:rPr lang="es-AR" dirty="0" smtClean="0"/>
              <a:t>.</a:t>
            </a:r>
            <a:endParaRPr lang="es-AR" dirty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OTRA VISION QUE PUEDE AYUDAR A PENSAR EN COMO UNIR LAS TABLAS ES PENSARLOS COMO INTERSECCIONES, UNIONES Y COMPLEMENTOS DE CONJUNTOS….</a:t>
            </a:r>
          </a:p>
        </p:txBody>
      </p:sp>
    </p:spTree>
    <p:extLst>
      <p:ext uri="{BB962C8B-B14F-4D97-AF65-F5344CB8AC3E}">
        <p14:creationId xmlns:p14="http://schemas.microsoft.com/office/powerpoint/2010/main" val="3498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INNER JOIN </a:t>
            </a:r>
            <a:r>
              <a:rPr lang="en-US" dirty="0" smtClean="0">
                <a:sym typeface="Wingdings" panose="05000000000000000000" pitchFamily="2" charset="2"/>
              </a:rPr>
              <a:t> LA INTERSECCION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Es</a:t>
            </a:r>
            <a:r>
              <a:rPr lang="en-US" b="1" dirty="0" smtClean="0">
                <a:sym typeface="Wingdings" panose="05000000000000000000" pitchFamily="2" charset="2"/>
              </a:rPr>
              <a:t> el </a:t>
            </a:r>
            <a:r>
              <a:rPr lang="en-US" b="1" dirty="0" err="1" smtClean="0">
                <a:sym typeface="Wingdings" panose="05000000000000000000" pitchFamily="2" charset="2"/>
              </a:rPr>
              <a:t>tipo</a:t>
            </a:r>
            <a:r>
              <a:rPr lang="en-US" b="1" dirty="0" smtClean="0">
                <a:sym typeface="Wingdings" panose="05000000000000000000" pitchFamily="2" charset="2"/>
              </a:rPr>
              <a:t> de </a:t>
            </a:r>
            <a:r>
              <a:rPr lang="en-US" b="1" dirty="0" err="1" smtClean="0">
                <a:sym typeface="Wingdings" panose="05000000000000000000" pitchFamily="2" charset="2"/>
              </a:rPr>
              <a:t>combinación</a:t>
            </a:r>
            <a:r>
              <a:rPr lang="en-US" b="1" dirty="0" smtClean="0">
                <a:sym typeface="Wingdings" panose="05000000000000000000" pitchFamily="2" charset="2"/>
              </a:rPr>
              <a:t> mas </a:t>
            </a:r>
            <a:r>
              <a:rPr lang="en-US" b="1" dirty="0" err="1" smtClean="0">
                <a:sym typeface="Wingdings" panose="05000000000000000000" pitchFamily="2" charset="2"/>
              </a:rPr>
              <a:t>usada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s-AR" dirty="0" err="1" smtClean="0"/>
              <a:t>ólo</a:t>
            </a:r>
            <a:r>
              <a:rPr lang="es-AR" dirty="0" smtClean="0"/>
              <a:t> </a:t>
            </a:r>
            <a:r>
              <a:rPr lang="es-AR" dirty="0"/>
              <a:t>devuelve las filas en las que haya un valor igual en </a:t>
            </a:r>
            <a:r>
              <a:rPr lang="es-AR" dirty="0" smtClean="0"/>
              <a:t>la/s columna/s </a:t>
            </a:r>
            <a:r>
              <a:rPr lang="es-AR" dirty="0"/>
              <a:t>de la combinación</a:t>
            </a:r>
            <a:r>
              <a:rPr lang="es-AR" dirty="0" smtClean="0"/>
              <a:t>. COINCIDENCIA TOTAL ENTRE TODAS LAS COLUMNAS DE COMBINACION.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Para resolver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combinaciones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general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incorporar</a:t>
            </a:r>
            <a:r>
              <a:rPr lang="en-US" dirty="0" smtClean="0"/>
              <a:t> alias de </a:t>
            </a:r>
            <a:r>
              <a:rPr lang="en-US" dirty="0" err="1" smtClean="0"/>
              <a:t>tablas</a:t>
            </a:r>
            <a:r>
              <a:rPr lang="en-US" dirty="0" smtClean="0"/>
              <a:t> para saber </a:t>
            </a:r>
            <a:r>
              <a:rPr lang="en-US" dirty="0" err="1" smtClean="0"/>
              <a:t>determinar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alias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para la </a:t>
            </a:r>
            <a:r>
              <a:rPr lang="en-US" dirty="0" err="1" smtClean="0"/>
              <a:t>tabla</a:t>
            </a:r>
            <a:r>
              <a:rPr lang="en-US" dirty="0" smtClean="0"/>
              <a:t> Clientes y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AR" dirty="0" smtClean="0"/>
              <a:t>SELECT		</a:t>
            </a:r>
            <a:r>
              <a:rPr lang="es-AR" dirty="0" err="1">
                <a:solidFill>
                  <a:srgbClr val="0070C0"/>
                </a:solidFill>
              </a:rPr>
              <a:t>pr</a:t>
            </a:r>
            <a:r>
              <a:rPr lang="es-AR" dirty="0" err="1" smtClean="0"/>
              <a:t>.Descripcion</a:t>
            </a:r>
            <a:r>
              <a:rPr lang="es-AR" dirty="0"/>
              <a:t>,</a:t>
            </a:r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dirty="0" err="1" smtClean="0">
                <a:solidFill>
                  <a:srgbClr val="0070C0"/>
                </a:solidFill>
              </a:rPr>
              <a:t>c</a:t>
            </a:r>
            <a:r>
              <a:rPr lang="es-AR" dirty="0" err="1" smtClean="0"/>
              <a:t>.ApellidoRzSocial</a:t>
            </a:r>
            <a:endParaRPr lang="es-AR" dirty="0"/>
          </a:p>
          <a:p>
            <a:r>
              <a:rPr lang="es-AR" dirty="0" smtClean="0"/>
              <a:t>	FROM </a:t>
            </a:r>
            <a:r>
              <a:rPr lang="es-AR" dirty="0"/>
              <a:t>Clientes </a:t>
            </a:r>
            <a:r>
              <a:rPr lang="es-AR" dirty="0">
                <a:solidFill>
                  <a:srgbClr val="0070C0"/>
                </a:solidFill>
              </a:rPr>
              <a:t>c</a:t>
            </a:r>
          </a:p>
          <a:p>
            <a:r>
              <a:rPr lang="es-AR" dirty="0" smtClean="0"/>
              <a:t>	</a:t>
            </a:r>
            <a:r>
              <a:rPr lang="es-AR" b="1" dirty="0" smtClean="0">
                <a:solidFill>
                  <a:srgbClr val="FF0000"/>
                </a:solidFill>
              </a:rPr>
              <a:t>INNER </a:t>
            </a:r>
            <a:r>
              <a:rPr lang="es-AR" b="1" dirty="0">
                <a:solidFill>
                  <a:srgbClr val="FF0000"/>
                </a:solidFill>
              </a:rPr>
              <a:t>JOIN </a:t>
            </a:r>
            <a:r>
              <a:rPr lang="es-AR" dirty="0"/>
              <a:t>Provincias </a:t>
            </a:r>
            <a:r>
              <a:rPr lang="es-AR" dirty="0" err="1">
                <a:solidFill>
                  <a:srgbClr val="0070C0"/>
                </a:solidFill>
              </a:rPr>
              <a:t>pr</a:t>
            </a:r>
            <a:endParaRPr lang="es-AR" dirty="0">
              <a:solidFill>
                <a:srgbClr val="0070C0"/>
              </a:solidFill>
            </a:endParaRPr>
          </a:p>
          <a:p>
            <a:r>
              <a:rPr lang="es-AR" dirty="0" smtClean="0"/>
              <a:t>		</a:t>
            </a:r>
            <a:r>
              <a:rPr lang="es-AR" b="1" dirty="0" smtClean="0">
                <a:solidFill>
                  <a:srgbClr val="FF0000"/>
                </a:solidFill>
              </a:rPr>
              <a:t>ON</a:t>
            </a:r>
            <a:r>
              <a:rPr lang="es-AR" dirty="0" smtClean="0"/>
              <a:t> </a:t>
            </a:r>
            <a:r>
              <a:rPr lang="es-AR" dirty="0" err="1">
                <a:solidFill>
                  <a:srgbClr val="0070C0"/>
                </a:solidFill>
              </a:rPr>
              <a:t>c</a:t>
            </a:r>
            <a:r>
              <a:rPr lang="es-AR" dirty="0" err="1"/>
              <a:t>.IdProvincia</a:t>
            </a:r>
            <a:r>
              <a:rPr lang="es-AR" dirty="0"/>
              <a:t> = </a:t>
            </a:r>
            <a:r>
              <a:rPr lang="es-AR" dirty="0" err="1">
                <a:solidFill>
                  <a:srgbClr val="0070C0"/>
                </a:solidFill>
              </a:rPr>
              <a:t>pr</a:t>
            </a:r>
            <a:r>
              <a:rPr lang="es-AR" dirty="0" err="1"/>
              <a:t>.IdProvincia</a:t>
            </a:r>
            <a:endParaRPr lang="es-AR" dirty="0"/>
          </a:p>
          <a:p>
            <a:r>
              <a:rPr lang="es-AR" dirty="0"/>
              <a:t>WHERE </a:t>
            </a:r>
            <a:r>
              <a:rPr lang="es-AR" b="1" dirty="0" err="1" smtClean="0">
                <a:solidFill>
                  <a:srgbClr val="0070C0"/>
                </a:solidFill>
              </a:rPr>
              <a:t>c</a:t>
            </a:r>
            <a:r>
              <a:rPr lang="es-AR" dirty="0" err="1" smtClean="0"/>
              <a:t>.ApellidoRzSocial</a:t>
            </a:r>
            <a:r>
              <a:rPr lang="es-AR" dirty="0" smtClean="0"/>
              <a:t> </a:t>
            </a:r>
            <a:r>
              <a:rPr lang="es-AR" dirty="0"/>
              <a:t>LIKE '%MART%'</a:t>
            </a:r>
          </a:p>
        </p:txBody>
      </p:sp>
      <p:sp>
        <p:nvSpPr>
          <p:cNvPr id="3" name="Flecha derecha 2"/>
          <p:cNvSpPr/>
          <p:nvPr/>
        </p:nvSpPr>
        <p:spPr>
          <a:xfrm rot="10800000">
            <a:off x="5899761" y="4301836"/>
            <a:ext cx="800100" cy="218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271654" y="3599171"/>
            <a:ext cx="2556164" cy="3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896839" y="3599171"/>
            <a:ext cx="1930979" cy="5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87868" y="3346543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 de </a:t>
            </a:r>
            <a:r>
              <a:rPr lang="en-US" dirty="0" err="1" smtClean="0"/>
              <a:t>tabla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42930" y="3840171"/>
            <a:ext cx="4946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Columnas</a:t>
            </a:r>
            <a:r>
              <a:rPr lang="en-US" dirty="0" smtClean="0"/>
              <a:t> de </a:t>
            </a:r>
            <a:r>
              <a:rPr lang="en-US" dirty="0" err="1" smtClean="0"/>
              <a:t>combinación</a:t>
            </a:r>
            <a:r>
              <a:rPr lang="en-US" dirty="0" smtClean="0"/>
              <a:t> (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conviene</a:t>
            </a:r>
            <a:endParaRPr lang="en-US" dirty="0" smtClean="0"/>
          </a:p>
          <a:p>
            <a:r>
              <a:rPr lang="en-US" dirty="0" err="1" smtClean="0"/>
              <a:t>Igualarlas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aparición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endParaRPr lang="en-US" dirty="0" smtClean="0"/>
          </a:p>
          <a:p>
            <a:r>
              <a:rPr lang="en-US" dirty="0" err="1" smtClean="0"/>
              <a:t>Desde</a:t>
            </a:r>
            <a:r>
              <a:rPr lang="en-US" dirty="0" smtClean="0"/>
              <a:t> el FROM hasta el ultimo JOIN)</a:t>
            </a:r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48" y="5022788"/>
            <a:ext cx="3095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LEFT JOIN </a:t>
            </a:r>
            <a:r>
              <a:rPr lang="en-US" dirty="0" smtClean="0">
                <a:sym typeface="Wingdings" panose="05000000000000000000" pitchFamily="2" charset="2"/>
              </a:rPr>
              <a:t> CONSERVA LA TABLA PRECEDENTE (A IZQUIERDA)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Este </a:t>
            </a:r>
            <a:r>
              <a:rPr lang="en-US" dirty="0" err="1" smtClean="0">
                <a:sym typeface="Wingdings" panose="05000000000000000000" pitchFamily="2" charset="2"/>
              </a:rPr>
              <a:t>tipo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combinación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usa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cuando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necesita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probablemente</a:t>
            </a:r>
            <a:r>
              <a:rPr lang="en-US" dirty="0" smtClean="0">
                <a:sym typeface="Wingdings" panose="05000000000000000000" pitchFamily="2" charset="2"/>
              </a:rPr>
              <a:t> no </a:t>
            </a:r>
            <a:r>
              <a:rPr lang="en-US" dirty="0" err="1" smtClean="0">
                <a:sym typeface="Wingdings" panose="05000000000000000000" pitchFamily="2" charset="2"/>
              </a:rPr>
              <a:t>tiene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todos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datos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pretenden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combinar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posibilitando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mantener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datos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combinaciones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anteceden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su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uso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Izquierda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6" y="2377284"/>
            <a:ext cx="5351977" cy="7709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683" y="2159236"/>
            <a:ext cx="3810784" cy="10562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16" y="3886402"/>
            <a:ext cx="4545555" cy="17967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111" y="4319316"/>
            <a:ext cx="5810250" cy="111442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9884780" y="5197033"/>
            <a:ext cx="1041721" cy="208344"/>
          </a:xfrm>
          <a:prstGeom prst="ellipse">
            <a:avLst/>
          </a:prstGeom>
          <a:solidFill>
            <a:schemeClr val="accent1">
              <a:alpha val="64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433105" y="3415465"/>
            <a:ext cx="115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últimas</a:t>
            </a:r>
            <a:r>
              <a:rPr lang="en-US" dirty="0" smtClean="0"/>
              <a:t> dos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contienes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nulos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para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smtClean="0"/>
              <a:t>1183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75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JOIN </a:t>
            </a:r>
            <a:r>
              <a:rPr lang="en-US" dirty="0" smtClean="0">
                <a:sym typeface="Wingdings" panose="05000000000000000000" pitchFamily="2" charset="2"/>
              </a:rPr>
              <a:t> CONSERVA LA TABLA </a:t>
            </a:r>
            <a:r>
              <a:rPr lang="en-US" dirty="0" smtClean="0">
                <a:sym typeface="Wingdings" panose="05000000000000000000" pitchFamily="2" charset="2"/>
              </a:rPr>
              <a:t>SIGUIENTE (A DERECHA)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Este </a:t>
            </a:r>
            <a:r>
              <a:rPr lang="en-US" dirty="0" err="1" smtClean="0">
                <a:sym typeface="Wingdings" panose="05000000000000000000" pitchFamily="2" charset="2"/>
              </a:rPr>
              <a:t>tipo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combinación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usa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cuando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necesita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probablemente</a:t>
            </a:r>
            <a:r>
              <a:rPr lang="en-US" dirty="0" smtClean="0">
                <a:sym typeface="Wingdings" panose="05000000000000000000" pitchFamily="2" charset="2"/>
              </a:rPr>
              <a:t> no </a:t>
            </a:r>
            <a:r>
              <a:rPr lang="en-US" dirty="0" err="1" smtClean="0">
                <a:sym typeface="Wingdings" panose="05000000000000000000" pitchFamily="2" charset="2"/>
              </a:rPr>
              <a:t>tiene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mas </a:t>
            </a:r>
            <a:r>
              <a:rPr lang="en-US" dirty="0" err="1" smtClean="0">
                <a:sym typeface="Wingdings" panose="05000000000000000000" pitchFamily="2" charset="2"/>
              </a:rPr>
              <a:t>datos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smtClean="0">
                <a:sym typeface="Wingdings" panose="05000000000000000000" pitchFamily="2" charset="2"/>
              </a:rPr>
              <a:t>los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pueden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combinar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posibilitando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mantener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datos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combinaciones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preceden</a:t>
            </a:r>
            <a:r>
              <a:rPr lang="en-US" dirty="0" smtClean="0">
                <a:sym typeface="Wingdings" panose="05000000000000000000" pitchFamily="2" charset="2"/>
              </a:rPr>
              <a:t>  (</a:t>
            </a:r>
            <a:r>
              <a:rPr lang="en-US" dirty="0" err="1" smtClean="0">
                <a:sym typeface="Wingdings" panose="05000000000000000000" pitchFamily="2" charset="2"/>
              </a:rPr>
              <a:t>Derecha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  <a:endParaRPr lang="en-U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33105" y="3415465"/>
            <a:ext cx="11714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combinar</a:t>
            </a:r>
            <a:r>
              <a:rPr lang="en-US" dirty="0" smtClean="0"/>
              <a:t> los </a:t>
            </a:r>
            <a:r>
              <a:rPr lang="en-US" dirty="0" err="1" smtClean="0"/>
              <a:t>clientes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r>
              <a:rPr lang="en-US" dirty="0" smtClean="0"/>
              <a:t> </a:t>
            </a:r>
            <a:r>
              <a:rPr lang="en-US" dirty="0" err="1" smtClean="0"/>
              <a:t>utilzando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la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idProvincia</a:t>
            </a:r>
            <a:r>
              <a:rPr lang="en-US" dirty="0" smtClean="0"/>
              <a:t>,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deberá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RIGHT JOIN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derecha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Provincias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palabras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traeme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r>
              <a:rPr lang="en-US" dirty="0" smtClean="0"/>
              <a:t> y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ellas</a:t>
            </a:r>
            <a:r>
              <a:rPr lang="en-US" dirty="0" smtClean="0"/>
              <a:t>, </a:t>
            </a:r>
            <a:r>
              <a:rPr lang="en-US" dirty="0" err="1" smtClean="0"/>
              <a:t>incluyendo</a:t>
            </a:r>
            <a:r>
              <a:rPr lang="en-US" dirty="0" smtClean="0"/>
              <a:t> </a:t>
            </a:r>
            <a:r>
              <a:rPr lang="en-US" dirty="0" err="1" smtClean="0"/>
              <a:t>aquellas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endParaRPr lang="en-US" dirty="0" smtClean="0"/>
          </a:p>
          <a:p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</a:t>
            </a:r>
            <a:r>
              <a:rPr lang="en-US" dirty="0" err="1" smtClean="0"/>
              <a:t>ienen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7" y="4680155"/>
            <a:ext cx="5207641" cy="102445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691" y="4430254"/>
            <a:ext cx="5918905" cy="127435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66" y="2455648"/>
            <a:ext cx="4780497" cy="85576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691" y="2191713"/>
            <a:ext cx="1745419" cy="11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FULL JOIN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CONSERVA TODOS LOS DATOS DE AMBAS  = (UNION DE CONJUNTOS)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Este </a:t>
            </a:r>
            <a:r>
              <a:rPr lang="en-US" dirty="0" err="1" smtClean="0">
                <a:sym typeface="Wingdings" panose="05000000000000000000" pitchFamily="2" charset="2"/>
              </a:rPr>
              <a:t>tipo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combinación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usa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cuando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necesita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TODOS los </a:t>
            </a:r>
            <a:r>
              <a:rPr lang="en-US" dirty="0" err="1" smtClean="0">
                <a:sym typeface="Wingdings" panose="05000000000000000000" pitchFamily="2" charset="2"/>
              </a:rPr>
              <a:t>registros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filas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ambas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 de la </a:t>
            </a:r>
            <a:r>
              <a:rPr lang="en-US" dirty="0" err="1" smtClean="0">
                <a:sym typeface="Wingdings" panose="05000000000000000000" pitchFamily="2" charset="2"/>
              </a:rPr>
              <a:t>combinación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completando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valores</a:t>
            </a:r>
            <a:r>
              <a:rPr lang="en-US" dirty="0" smtClean="0">
                <a:sym typeface="Wingdings" panose="05000000000000000000" pitchFamily="2" charset="2"/>
              </a:rPr>
              <a:t> NULL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</a:t>
            </a:r>
            <a:r>
              <a:rPr lang="en-US" dirty="0" smtClean="0">
                <a:sym typeface="Wingdings" panose="05000000000000000000" pitchFamily="2" charset="2"/>
              </a:rPr>
              <a:t> o de la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casos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no hay </a:t>
            </a:r>
            <a:r>
              <a:rPr lang="en-US" dirty="0" err="1" smtClean="0">
                <a:sym typeface="Wingdings" panose="05000000000000000000" pitchFamily="2" charset="2"/>
              </a:rPr>
              <a:t>coincidencia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32954" y="3200542"/>
            <a:ext cx="1110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combinar</a:t>
            </a:r>
            <a:r>
              <a:rPr lang="en-US" dirty="0" smtClean="0"/>
              <a:t> los </a:t>
            </a:r>
            <a:r>
              <a:rPr lang="en-US" dirty="0" err="1" smtClean="0"/>
              <a:t>detalles</a:t>
            </a:r>
            <a:r>
              <a:rPr lang="en-US" dirty="0" smtClean="0"/>
              <a:t> de los </a:t>
            </a:r>
            <a:r>
              <a:rPr lang="en-US" dirty="0" err="1" smtClean="0"/>
              <a:t>pedidos</a:t>
            </a:r>
            <a:r>
              <a:rPr lang="en-US" dirty="0" smtClean="0"/>
              <a:t> con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nestros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. 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unión</a:t>
            </a:r>
            <a:r>
              <a:rPr lang="en-US" dirty="0" smtClean="0"/>
              <a:t> de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 </a:t>
            </a:r>
            <a:r>
              <a:rPr lang="en-US" dirty="0" err="1" smtClean="0">
                <a:solidFill>
                  <a:srgbClr val="FF0000"/>
                </a:solidFill>
              </a:rPr>
              <a:t>resultado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combinacion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nunca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será</a:t>
            </a:r>
            <a:r>
              <a:rPr lang="en-US" dirty="0" smtClean="0">
                <a:solidFill>
                  <a:srgbClr val="FF0000"/>
                </a:solidFill>
              </a:rPr>
              <a:t> mayor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suma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registros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7" y="2203428"/>
            <a:ext cx="4568832" cy="9077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324" y="2154868"/>
            <a:ext cx="1343739" cy="10298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68" y="3846873"/>
            <a:ext cx="4568832" cy="8935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67" y="4761634"/>
            <a:ext cx="9496425" cy="1038225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432954" y="5486400"/>
            <a:ext cx="9599938" cy="31345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5389724" y="3970501"/>
            <a:ext cx="666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fila</a:t>
            </a:r>
            <a:r>
              <a:rPr lang="en-US" dirty="0" smtClean="0"/>
              <a:t> 77 y 78 se </a:t>
            </a:r>
            <a:r>
              <a:rPr lang="en-US" dirty="0" err="1" smtClean="0"/>
              <a:t>devolvieron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están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. </a:t>
            </a:r>
            <a:endParaRPr lang="es-AR" dirty="0"/>
          </a:p>
        </p:txBody>
      </p:sp>
      <p:sp>
        <p:nvSpPr>
          <p:cNvPr id="18" name="Flecha izquierda y arriba 17"/>
          <p:cNvSpPr/>
          <p:nvPr/>
        </p:nvSpPr>
        <p:spPr>
          <a:xfrm>
            <a:off x="10197296" y="4293666"/>
            <a:ext cx="1018572" cy="1572241"/>
          </a:xfrm>
          <a:prstGeom prst="leftUpArrow">
            <a:avLst>
              <a:gd name="adj1" fmla="val 1363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5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CROSS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JOIN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TODOS CONTRA TODOS…</a:t>
            </a:r>
            <a:r>
              <a:rPr lang="en-US" dirty="0" err="1" smtClean="0">
                <a:sym typeface="Wingdings" panose="05000000000000000000" pitchFamily="2" charset="2"/>
              </a:rPr>
              <a:t>Producto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cartesiano</a:t>
            </a:r>
            <a:r>
              <a:rPr lang="en-US" dirty="0" smtClean="0">
                <a:sym typeface="Wingdings" panose="05000000000000000000" pitchFamily="2" charset="2"/>
              </a:rPr>
              <a:t> de dos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Este </a:t>
            </a:r>
            <a:r>
              <a:rPr lang="en-US" dirty="0" err="1" smtClean="0">
                <a:sym typeface="Wingdings" panose="05000000000000000000" pitchFamily="2" charset="2"/>
              </a:rPr>
              <a:t>tipo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combinación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usa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cuando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necesita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TODOS los </a:t>
            </a:r>
            <a:r>
              <a:rPr lang="en-US" dirty="0" err="1" smtClean="0">
                <a:sym typeface="Wingdings" panose="05000000000000000000" pitchFamily="2" charset="2"/>
              </a:rPr>
              <a:t>registros</a:t>
            </a:r>
            <a:r>
              <a:rPr lang="en-US" dirty="0" smtClean="0">
                <a:sym typeface="Wingdings" panose="05000000000000000000" pitchFamily="2" charset="2"/>
              </a:rPr>
              <a:t> o </a:t>
            </a:r>
            <a:r>
              <a:rPr lang="en-US" dirty="0" err="1" smtClean="0">
                <a:sym typeface="Wingdings" panose="05000000000000000000" pitchFamily="2" charset="2"/>
              </a:rPr>
              <a:t>filas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table contra TODOS los </a:t>
            </a:r>
            <a:r>
              <a:rPr lang="en-US" dirty="0" err="1" smtClean="0">
                <a:sym typeface="Wingdings" panose="05000000000000000000" pitchFamily="2" charset="2"/>
              </a:rPr>
              <a:t>registro</a:t>
            </a:r>
            <a:r>
              <a:rPr lang="en-US" dirty="0" smtClean="0">
                <a:sym typeface="Wingdings" panose="05000000000000000000" pitchFamily="2" charset="2"/>
              </a:rPr>
              <a:t> de la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. La </a:t>
            </a:r>
            <a:r>
              <a:rPr lang="en-US" dirty="0" err="1" smtClean="0">
                <a:sym typeface="Wingdings" panose="05000000000000000000" pitchFamily="2" charset="2"/>
              </a:rPr>
              <a:t>cantidad</a:t>
            </a:r>
            <a:r>
              <a:rPr lang="en-US" dirty="0" smtClean="0">
                <a:sym typeface="Wingdings" panose="05000000000000000000" pitchFamily="2" charset="2"/>
              </a:rPr>
              <a:t> o CARDINALIDAD del </a:t>
            </a:r>
            <a:r>
              <a:rPr lang="en-US" dirty="0" err="1" smtClean="0">
                <a:sym typeface="Wingdings" panose="05000000000000000000" pitchFamily="2" charset="2"/>
              </a:rPr>
              <a:t>resultado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obtiene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multiplicar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registros</a:t>
            </a:r>
            <a:r>
              <a:rPr lang="en-US" dirty="0" smtClean="0">
                <a:sym typeface="Wingdings" panose="05000000000000000000" pitchFamily="2" charset="2"/>
              </a:rPr>
              <a:t> de la primer </a:t>
            </a:r>
            <a:r>
              <a:rPr lang="en-US" dirty="0" err="1" smtClean="0">
                <a:sym typeface="Wingdings" panose="05000000000000000000" pitchFamily="2" charset="2"/>
              </a:rPr>
              <a:t>tabla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registros</a:t>
            </a:r>
            <a:r>
              <a:rPr lang="en-US" dirty="0" smtClean="0">
                <a:sym typeface="Wingdings" panose="05000000000000000000" pitchFamily="2" charset="2"/>
              </a:rPr>
              <a:t> de la </a:t>
            </a:r>
            <a:r>
              <a:rPr lang="en-US" dirty="0" err="1" smtClean="0">
                <a:sym typeface="Wingdings" panose="05000000000000000000" pitchFamily="2" charset="2"/>
              </a:rPr>
              <a:t>segunda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3" y="3109178"/>
            <a:ext cx="3349091" cy="7902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979" y="2964376"/>
            <a:ext cx="7907022" cy="138043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03582" y="4501509"/>
            <a:ext cx="114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observamos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consulta</a:t>
            </a:r>
            <a:r>
              <a:rPr lang="en-US" dirty="0" smtClean="0"/>
              <a:t> anterior, se </a:t>
            </a:r>
            <a:r>
              <a:rPr lang="en-US" dirty="0" err="1" smtClean="0"/>
              <a:t>devolvieron</a:t>
            </a:r>
            <a:r>
              <a:rPr lang="en-US" dirty="0" smtClean="0"/>
              <a:t> 380544 </a:t>
            </a:r>
            <a:r>
              <a:rPr lang="en-US" dirty="0" err="1" smtClean="0"/>
              <a:t>filas</a:t>
            </a:r>
            <a:r>
              <a:rPr lang="en-US" dirty="0" smtClean="0"/>
              <a:t>,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cartesiano</a:t>
            </a:r>
            <a:endParaRPr lang="en-US" dirty="0" smtClean="0"/>
          </a:p>
          <a:p>
            <a:r>
              <a:rPr lang="en-US" dirty="0" smtClean="0"/>
              <a:t>de 991 </a:t>
            </a:r>
            <a:r>
              <a:rPr lang="en-US" dirty="0" err="1" smtClean="0"/>
              <a:t>clientes</a:t>
            </a:r>
            <a:r>
              <a:rPr lang="en-US" dirty="0" smtClean="0"/>
              <a:t> y 384 </a:t>
            </a:r>
            <a:r>
              <a:rPr lang="en-US" dirty="0" err="1" smtClean="0"/>
              <a:t>productos</a:t>
            </a:r>
            <a:r>
              <a:rPr lang="en-US" dirty="0" smtClean="0"/>
              <a:t>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2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JOIN’s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lo general </a:t>
            </a:r>
            <a:r>
              <a:rPr lang="en-US" dirty="0" err="1" smtClean="0">
                <a:sym typeface="Wingdings" panose="05000000000000000000" pitchFamily="2" charset="2"/>
              </a:rPr>
              <a:t>cuando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necesitamos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obtener</a:t>
            </a:r>
            <a:r>
              <a:rPr lang="en-US" dirty="0" smtClean="0">
                <a:sym typeface="Wingdings" panose="05000000000000000000" pitchFamily="2" charset="2"/>
              </a:rPr>
              <a:t> Información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altamente</a:t>
            </a:r>
            <a:r>
              <a:rPr lang="en-US" dirty="0" smtClean="0">
                <a:sym typeface="Wingdings" panose="05000000000000000000" pitchFamily="2" charset="2"/>
              </a:rPr>
              <a:t> probable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tengamo</a:t>
            </a:r>
            <a:r>
              <a:rPr lang="en-US" dirty="0" err="1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consultar</a:t>
            </a:r>
            <a:r>
              <a:rPr lang="en-US" dirty="0" smtClean="0">
                <a:sym typeface="Wingdings" panose="05000000000000000000" pitchFamily="2" charset="2"/>
              </a:rPr>
              <a:t> mas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casos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necesitaremos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conocer</a:t>
            </a:r>
            <a:r>
              <a:rPr lang="en-US" dirty="0" smtClean="0">
                <a:sym typeface="Wingdings" panose="05000000000000000000" pitchFamily="2" charset="2"/>
              </a:rPr>
              <a:t> el MODELO (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están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relacionadas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tablas</a:t>
            </a:r>
            <a:r>
              <a:rPr lang="en-US" dirty="0" smtClean="0">
                <a:sym typeface="Wingdings" panose="05000000000000000000" pitchFamily="2" charset="2"/>
              </a:rPr>
              <a:t> entre </a:t>
            </a:r>
            <a:r>
              <a:rPr lang="en-US" dirty="0" err="1" smtClean="0">
                <a:sym typeface="Wingdings" panose="05000000000000000000" pitchFamily="2" charset="2"/>
              </a:rPr>
              <a:t>sí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el </a:t>
            </a:r>
            <a:r>
              <a:rPr lang="en-US" dirty="0" err="1" smtClean="0">
                <a:sym typeface="Wingdings" panose="05000000000000000000" pitchFamily="2" charset="2"/>
              </a:rPr>
              <a:t>siguiente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supuesto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queremos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todos</a:t>
            </a:r>
            <a:r>
              <a:rPr lang="en-US" dirty="0" smtClean="0">
                <a:sym typeface="Wingdings" panose="05000000000000000000" pitchFamily="2" charset="2"/>
              </a:rPr>
              <a:t> los </a:t>
            </a:r>
            <a:r>
              <a:rPr lang="en-US" dirty="0" err="1" smtClean="0">
                <a:sym typeface="Wingdings" panose="05000000000000000000" pitchFamily="2" charset="2"/>
              </a:rPr>
              <a:t>pedidos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cargados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tenemos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cuenta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no </a:t>
            </a:r>
            <a:r>
              <a:rPr lang="en-US" dirty="0" err="1" smtClean="0">
                <a:sym typeface="Wingdings" panose="05000000000000000000" pitchFamily="2" charset="2"/>
              </a:rPr>
              <a:t>todos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tiene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un </a:t>
            </a:r>
            <a:r>
              <a:rPr lang="en-US" dirty="0" err="1" smtClean="0">
                <a:sym typeface="Wingdings" panose="05000000000000000000" pitchFamily="2" charset="2"/>
              </a:rPr>
              <a:t>detalle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asociado</a:t>
            </a:r>
            <a:r>
              <a:rPr lang="en-US" dirty="0" smtClean="0">
                <a:sym typeface="Wingdings" panose="05000000000000000000" pitchFamily="2" charset="2"/>
              </a:rPr>
              <a:t>. Se </a:t>
            </a:r>
            <a:r>
              <a:rPr lang="en-US" dirty="0" err="1" smtClean="0">
                <a:sym typeface="Wingdings" panose="05000000000000000000" pitchFamily="2" charset="2"/>
              </a:rPr>
              <a:t>pide</a:t>
            </a:r>
            <a:r>
              <a:rPr lang="en-US" dirty="0" smtClean="0">
                <a:sym typeface="Wingdings" panose="05000000000000000000" pitchFamily="2" charset="2"/>
              </a:rPr>
              <a:t>  el </a:t>
            </a:r>
            <a:r>
              <a:rPr lang="en-US" dirty="0" err="1" smtClean="0">
                <a:sym typeface="Wingdings" panose="05000000000000000000" pitchFamily="2" charset="2"/>
              </a:rPr>
              <a:t>número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pedido</a:t>
            </a:r>
            <a:r>
              <a:rPr lang="en-US" dirty="0" smtClean="0">
                <a:sym typeface="Wingdings" panose="05000000000000000000" pitchFamily="2" charset="2"/>
              </a:rPr>
              <a:t>, el </a:t>
            </a:r>
            <a:r>
              <a:rPr lang="en-US" dirty="0" err="1" smtClean="0">
                <a:sym typeface="Wingdings" panose="05000000000000000000" pitchFamily="2" charset="2"/>
              </a:rPr>
              <a:t>apellido</a:t>
            </a:r>
            <a:r>
              <a:rPr lang="en-US" dirty="0" smtClean="0">
                <a:sym typeface="Wingdings" panose="05000000000000000000" pitchFamily="2" charset="2"/>
              </a:rPr>
              <a:t> del </a:t>
            </a:r>
            <a:r>
              <a:rPr lang="en-US" dirty="0" err="1" smtClean="0">
                <a:sym typeface="Wingdings" panose="05000000000000000000" pitchFamily="2" charset="2"/>
              </a:rPr>
              <a:t>cliente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lo </a:t>
            </a:r>
            <a:r>
              <a:rPr lang="en-US" dirty="0" err="1" smtClean="0">
                <a:sym typeface="Wingdings" panose="05000000000000000000" pitchFamily="2" charset="2"/>
              </a:rPr>
              <a:t>solicitó</a:t>
            </a:r>
            <a:r>
              <a:rPr lang="en-US" dirty="0" smtClean="0">
                <a:sym typeface="Wingdings" panose="05000000000000000000" pitchFamily="2" charset="2"/>
              </a:rPr>
              <a:t>, la </a:t>
            </a:r>
            <a:r>
              <a:rPr lang="en-US" dirty="0" err="1" smtClean="0">
                <a:sym typeface="Wingdings" panose="05000000000000000000" pitchFamily="2" charset="2"/>
              </a:rPr>
              <a:t>descripción</a:t>
            </a:r>
            <a:r>
              <a:rPr lang="en-US" dirty="0" smtClean="0">
                <a:sym typeface="Wingdings" panose="05000000000000000000" pitchFamily="2" charset="2"/>
              </a:rPr>
              <a:t> de la provincial del </a:t>
            </a:r>
            <a:r>
              <a:rPr lang="en-US" dirty="0" err="1" smtClean="0">
                <a:sym typeface="Wingdings" panose="05000000000000000000" pitchFamily="2" charset="2"/>
              </a:rPr>
              <a:t>cliente</a:t>
            </a:r>
            <a:r>
              <a:rPr lang="en-US" dirty="0" smtClean="0">
                <a:sym typeface="Wingdings" panose="05000000000000000000" pitchFamily="2" charset="2"/>
              </a:rPr>
              <a:t> y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caso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detalle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la </a:t>
            </a:r>
            <a:r>
              <a:rPr lang="en-US" dirty="0" err="1" smtClean="0">
                <a:sym typeface="Wingdings" panose="05000000000000000000" pitchFamily="2" charset="2"/>
              </a:rPr>
              <a:t>descripción</a:t>
            </a:r>
            <a:r>
              <a:rPr lang="en-US" dirty="0" smtClean="0">
                <a:sym typeface="Wingdings" panose="05000000000000000000" pitchFamily="2" charset="2"/>
              </a:rPr>
              <a:t> y </a:t>
            </a:r>
            <a:r>
              <a:rPr lang="en-US" dirty="0" err="1" smtClean="0">
                <a:sym typeface="Wingdings" panose="05000000000000000000" pitchFamily="2" charset="2"/>
              </a:rPr>
              <a:t>cantidad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producto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solicitada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04" y="2693064"/>
            <a:ext cx="5054812" cy="29669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389" y="2693064"/>
            <a:ext cx="5823385" cy="3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SELF JOIN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nueva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clase</a:t>
            </a:r>
            <a:r>
              <a:rPr lang="en-US" dirty="0" smtClean="0">
                <a:sym typeface="Wingdings" panose="05000000000000000000" pitchFamily="2" charset="2"/>
              </a:rPr>
              <a:t> de join </a:t>
            </a:r>
            <a:r>
              <a:rPr lang="en-US" b="1" dirty="0" err="1" smtClean="0">
                <a:sym typeface="Wingdings" panose="05000000000000000000" pitchFamily="2" charset="2"/>
              </a:rPr>
              <a:t>sino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una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técnica</a:t>
            </a:r>
            <a:r>
              <a:rPr lang="en-US" b="1" dirty="0" smtClean="0">
                <a:sym typeface="Wingdings" panose="05000000000000000000" pitchFamily="2" charset="2"/>
              </a:rPr>
              <a:t> para </a:t>
            </a:r>
            <a:r>
              <a:rPr lang="en-US" b="1" dirty="0" err="1" smtClean="0">
                <a:sym typeface="Wingdings" panose="05000000000000000000" pitchFamily="2" charset="2"/>
              </a:rPr>
              <a:t>combinar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una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tabla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consigo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misma</a:t>
            </a:r>
            <a:r>
              <a:rPr lang="en-US" dirty="0" smtClean="0">
                <a:sym typeface="Wingdings" panose="05000000000000000000" pitchFamily="2" charset="2"/>
              </a:rPr>
              <a:t>. El </a:t>
            </a:r>
            <a:r>
              <a:rPr lang="en-US" dirty="0" err="1" smtClean="0">
                <a:sym typeface="Wingdings" panose="05000000000000000000" pitchFamily="2" charset="2"/>
              </a:rPr>
              <a:t>ejemplo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muestra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continuacion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solo a </a:t>
            </a:r>
            <a:r>
              <a:rPr lang="en-US" dirty="0" err="1" smtClean="0">
                <a:sym typeface="Wingdings" panose="05000000000000000000" pitchFamily="2" charset="2"/>
              </a:rPr>
              <a:t>efectos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pedagogicos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el </a:t>
            </a:r>
            <a:r>
              <a:rPr lang="en-US" dirty="0" err="1" smtClean="0">
                <a:sym typeface="Wingdings" panose="05000000000000000000" pitchFamily="2" charset="2"/>
              </a:rPr>
              <a:t>mismo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resultado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podria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obtenerse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manera</a:t>
            </a:r>
            <a:r>
              <a:rPr lang="en-US" dirty="0" smtClean="0">
                <a:sym typeface="Wingdings" panose="05000000000000000000" pitchFamily="2" charset="2"/>
              </a:rPr>
              <a:t> mas </a:t>
            </a:r>
            <a:r>
              <a:rPr lang="en-US" dirty="0" err="1" smtClean="0">
                <a:sym typeface="Wingdings" panose="05000000000000000000" pitchFamily="2" charset="2"/>
              </a:rPr>
              <a:t>eficiente</a:t>
            </a:r>
            <a:r>
              <a:rPr lang="en-US" dirty="0" smtClean="0">
                <a:sym typeface="Wingdings" panose="05000000000000000000" pitchFamily="2" charset="2"/>
              </a:rPr>
              <a:t>.(se </a:t>
            </a:r>
            <a:r>
              <a:rPr lang="en-US" dirty="0" err="1" smtClean="0">
                <a:sym typeface="Wingdings" panose="05000000000000000000" pitchFamily="2" charset="2"/>
              </a:rPr>
              <a:t>usa</a:t>
            </a:r>
            <a:r>
              <a:rPr lang="en-US" dirty="0" smtClean="0">
                <a:sym typeface="Wingdings" panose="05000000000000000000" pitchFamily="2" charset="2"/>
              </a:rPr>
              <a:t> el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los </a:t>
            </a:r>
            <a:r>
              <a:rPr lang="en-US" dirty="0" err="1" smtClean="0">
                <a:sym typeface="Wingdings" panose="05000000000000000000" pitchFamily="2" charset="2"/>
              </a:rPr>
              <a:t>diferentes</a:t>
            </a:r>
            <a:r>
              <a:rPr lang="en-US" dirty="0" smtClean="0">
                <a:sym typeface="Wingdings" panose="05000000000000000000" pitchFamily="2" charset="2"/>
              </a:rPr>
              <a:t> join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requieran</a:t>
            </a:r>
            <a:r>
              <a:rPr lang="en-US" dirty="0" smtClean="0">
                <a:sym typeface="Wingdings" panose="05000000000000000000" pitchFamily="2" charset="2"/>
              </a:rPr>
              <a:t> INNER / LEFT / RIGHT / FULL / CROSS)</a:t>
            </a:r>
            <a:endParaRPr lang="en-U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0" y="3748362"/>
            <a:ext cx="11725720" cy="17727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519" y="2119284"/>
            <a:ext cx="4580222" cy="1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7872" y="1215737"/>
            <a:ext cx="5718464" cy="633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 err="1" smtClean="0"/>
              <a:t>Clase</a:t>
            </a:r>
            <a:r>
              <a:rPr lang="en-US" sz="2800" b="1" u="sng" dirty="0" smtClean="0"/>
              <a:t> 3… antes un </a:t>
            </a:r>
            <a:r>
              <a:rPr lang="en-US" sz="2800" b="1" u="sng" dirty="0" err="1" smtClean="0"/>
              <a:t>repaso</a:t>
            </a:r>
            <a:endParaRPr lang="en-US" sz="2800" b="1" u="sng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070264" y="2024002"/>
            <a:ext cx="1012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recuprar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o </a:t>
            </a:r>
            <a:r>
              <a:rPr lang="en-US" dirty="0" err="1" smtClean="0"/>
              <a:t>más</a:t>
            </a:r>
            <a:r>
              <a:rPr lang="en-US" dirty="0" smtClean="0"/>
              <a:t> {</a:t>
            </a:r>
            <a:r>
              <a:rPr lang="en-US" dirty="0" err="1" smtClean="0"/>
              <a:t>tablas</a:t>
            </a:r>
            <a:r>
              <a:rPr lang="en-US" dirty="0" smtClean="0"/>
              <a:t> y/o vistas}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3" y="2808927"/>
            <a:ext cx="3235802" cy="173427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70264" y="2478509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Tabla</a:t>
            </a:r>
            <a:r>
              <a:rPr lang="en-US" dirty="0" smtClean="0"/>
              <a:t> Clientes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70223" y="2526936"/>
            <a:ext cx="79536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de un SELECT </a:t>
            </a:r>
            <a:r>
              <a:rPr lang="en-US" dirty="0" err="1" smtClean="0"/>
              <a:t>tiene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</a:t>
            </a:r>
            <a:r>
              <a:rPr lang="en-US" sz="1600" dirty="0" smtClean="0"/>
              <a:t> [* | </a:t>
            </a:r>
            <a:r>
              <a:rPr lang="en-US" sz="1600" dirty="0" err="1" smtClean="0"/>
              <a:t>enumeración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columnas</a:t>
            </a:r>
            <a:r>
              <a:rPr lang="en-US" sz="1600" dirty="0" smtClean="0"/>
              <a:t> </a:t>
            </a:r>
            <a:r>
              <a:rPr lang="en-US" sz="1600" dirty="0" err="1" smtClean="0"/>
              <a:t>separadas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coma]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FROM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/>
              <a:t>nombreDeTabla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*</a:t>
            </a:r>
          </a:p>
          <a:p>
            <a:r>
              <a:rPr lang="en-US" sz="1600" dirty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FROM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Clientes /* </a:t>
            </a:r>
            <a:r>
              <a:rPr lang="en-US" sz="1600" dirty="0" err="1" smtClean="0"/>
              <a:t>recupera</a:t>
            </a:r>
            <a:r>
              <a:rPr lang="en-US" sz="1600" dirty="0" smtClean="0"/>
              <a:t> </a:t>
            </a:r>
            <a:r>
              <a:rPr lang="en-US" sz="1600" dirty="0" err="1" smtClean="0"/>
              <a:t>todos</a:t>
            </a:r>
            <a:r>
              <a:rPr lang="en-US" sz="1600" dirty="0" smtClean="0"/>
              <a:t> los </a:t>
            </a:r>
            <a:r>
              <a:rPr lang="en-US" sz="1600" dirty="0" err="1" smtClean="0"/>
              <a:t>datos</a:t>
            </a:r>
            <a:r>
              <a:rPr lang="en-US" sz="1600" dirty="0" smtClean="0"/>
              <a:t> de la </a:t>
            </a:r>
            <a:r>
              <a:rPr lang="en-US" sz="1600" dirty="0" err="1" smtClean="0"/>
              <a:t>tabla</a:t>
            </a:r>
            <a:r>
              <a:rPr lang="en-US" sz="1600" dirty="0" smtClean="0"/>
              <a:t> con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nombre</a:t>
            </a:r>
            <a:r>
              <a:rPr lang="en-US" sz="1600" dirty="0" smtClean="0"/>
              <a:t> de </a:t>
            </a:r>
            <a:r>
              <a:rPr lang="en-US" sz="1600" dirty="0" err="1" smtClean="0"/>
              <a:t>columna</a:t>
            </a:r>
            <a:r>
              <a:rPr lang="en-US" sz="1600" dirty="0" smtClean="0"/>
              <a:t>     			original*/</a:t>
            </a:r>
          </a:p>
          <a:p>
            <a:r>
              <a:rPr lang="es-AR" sz="1600" b="1" dirty="0">
                <a:solidFill>
                  <a:srgbClr val="FF0000"/>
                </a:solidFill>
              </a:rPr>
              <a:t>SELECT</a:t>
            </a:r>
            <a:r>
              <a:rPr lang="es-AR" sz="1600" dirty="0">
                <a:solidFill>
                  <a:srgbClr val="FF0000"/>
                </a:solidFill>
              </a:rPr>
              <a:t> </a:t>
            </a:r>
            <a:r>
              <a:rPr lang="es-AR" sz="1600" dirty="0" smtClean="0"/>
              <a:t>     </a:t>
            </a:r>
            <a:r>
              <a:rPr lang="es-AR" sz="1600" dirty="0" err="1"/>
              <a:t>ApellidoRzSocial</a:t>
            </a:r>
            <a:r>
              <a:rPr lang="es-AR" sz="1600" dirty="0"/>
              <a:t>   </a:t>
            </a:r>
            <a:r>
              <a:rPr lang="es-AR" sz="1600" dirty="0" smtClean="0"/>
              <a:t>      </a:t>
            </a:r>
            <a:r>
              <a:rPr lang="es-AR" sz="1600" b="1" dirty="0" smtClean="0">
                <a:solidFill>
                  <a:srgbClr val="FF0000"/>
                </a:solidFill>
              </a:rPr>
              <a:t>AS</a:t>
            </a:r>
            <a:r>
              <a:rPr lang="es-AR" sz="1600" dirty="0" smtClean="0"/>
              <a:t> </a:t>
            </a:r>
            <a:r>
              <a:rPr lang="es-AR" sz="1600" dirty="0"/>
              <a:t>'Apellido o </a:t>
            </a:r>
            <a:r>
              <a:rPr lang="es-AR" sz="1600" dirty="0" err="1"/>
              <a:t>Razon</a:t>
            </a:r>
            <a:r>
              <a:rPr lang="es-AR" sz="1600" dirty="0"/>
              <a:t> Social',</a:t>
            </a:r>
          </a:p>
          <a:p>
            <a:r>
              <a:rPr lang="pt-BR" sz="1600" dirty="0" smtClean="0"/>
              <a:t>                   </a:t>
            </a:r>
            <a:r>
              <a:rPr lang="pt-BR" sz="1600" dirty="0" err="1" smtClean="0"/>
              <a:t>IdCliente</a:t>
            </a:r>
            <a:r>
              <a:rPr lang="pt-BR" sz="1600" dirty="0" smtClean="0"/>
              <a:t>                      </a:t>
            </a:r>
            <a:r>
              <a:rPr lang="pt-BR" sz="1600" b="1" dirty="0" smtClean="0">
                <a:solidFill>
                  <a:srgbClr val="FF0000"/>
                </a:solidFill>
              </a:rPr>
              <a:t>AS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/>
              <a:t>[Numero de Cliente],</a:t>
            </a:r>
          </a:p>
          <a:p>
            <a:r>
              <a:rPr lang="es-AR" sz="1600" dirty="0" smtClean="0"/>
              <a:t>                   </a:t>
            </a:r>
            <a:r>
              <a:rPr lang="es-AR" sz="1600" dirty="0" err="1" smtClean="0"/>
              <a:t>FechaBaja</a:t>
            </a:r>
            <a:r>
              <a:rPr lang="es-AR" sz="1600" dirty="0" smtClean="0"/>
              <a:t>                   'Fecha </a:t>
            </a:r>
            <a:r>
              <a:rPr lang="es-AR" sz="1600" dirty="0"/>
              <a:t>de </a:t>
            </a:r>
            <a:r>
              <a:rPr lang="es-AR" sz="1600" dirty="0" smtClean="0"/>
              <a:t>Baja',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  <a:r>
              <a:rPr lang="es-AR" sz="1600" dirty="0" smtClean="0"/>
              <a:t>'</a:t>
            </a:r>
            <a:r>
              <a:rPr lang="en-US" sz="1600" dirty="0" smtClean="0"/>
              <a:t> Valor </a:t>
            </a:r>
            <a:r>
              <a:rPr lang="en-US" sz="1600" dirty="0" err="1" smtClean="0"/>
              <a:t>fijo</a:t>
            </a:r>
            <a:r>
              <a:rPr lang="es-AR" sz="1600" dirty="0" smtClean="0"/>
              <a:t>‘	                 Literal	</a:t>
            </a:r>
            <a:endParaRPr lang="es-AR" sz="1600" dirty="0"/>
          </a:p>
          <a:p>
            <a:r>
              <a:rPr lang="es-AR" sz="1600" dirty="0" smtClean="0"/>
              <a:t>                   </a:t>
            </a:r>
            <a:r>
              <a:rPr lang="es-AR" sz="1600" b="1" dirty="0" smtClean="0">
                <a:solidFill>
                  <a:srgbClr val="FF0000"/>
                </a:solidFill>
              </a:rPr>
              <a:t>FROM</a:t>
            </a:r>
            <a:r>
              <a:rPr lang="es-AR" sz="1600" dirty="0" smtClean="0"/>
              <a:t> </a:t>
            </a:r>
            <a:r>
              <a:rPr lang="es-AR" sz="1600" dirty="0"/>
              <a:t>Clientes</a:t>
            </a:r>
          </a:p>
          <a:p>
            <a:r>
              <a:rPr lang="en-US" sz="1600" dirty="0" smtClean="0"/>
              <a:t>                  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123218" y="4292503"/>
            <a:ext cx="250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/>
              <a:t>Puedo</a:t>
            </a:r>
            <a:r>
              <a:rPr lang="en-US" sz="1000" dirty="0" smtClean="0"/>
              <a:t> </a:t>
            </a:r>
            <a:r>
              <a:rPr lang="en-US" sz="1000" dirty="0" err="1" smtClean="0"/>
              <a:t>crear</a:t>
            </a:r>
            <a:r>
              <a:rPr lang="en-US" sz="1000" dirty="0" smtClean="0"/>
              <a:t> alias con la palabra </a:t>
            </a:r>
            <a:r>
              <a:rPr lang="en-US" sz="1000" dirty="0" err="1" smtClean="0"/>
              <a:t>reservada</a:t>
            </a:r>
            <a:r>
              <a:rPr lang="en-US" sz="1000" dirty="0" smtClean="0"/>
              <a:t> AS (no </a:t>
            </a:r>
            <a:r>
              <a:rPr lang="en-US" sz="1000" dirty="0" err="1" smtClean="0"/>
              <a:t>es</a:t>
            </a:r>
            <a:r>
              <a:rPr lang="en-US" sz="1000" dirty="0" smtClean="0"/>
              <a:t> </a:t>
            </a:r>
            <a:r>
              <a:rPr lang="en-US" sz="1000" dirty="0" err="1" smtClean="0"/>
              <a:t>obligatorio</a:t>
            </a:r>
            <a:r>
              <a:rPr lang="en-US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Si </a:t>
            </a:r>
            <a:r>
              <a:rPr lang="en-US" sz="1000" dirty="0" err="1" smtClean="0"/>
              <a:t>uso</a:t>
            </a:r>
            <a:r>
              <a:rPr lang="en-US" sz="1000" dirty="0" smtClean="0"/>
              <a:t> alias con  palabras </a:t>
            </a:r>
            <a:r>
              <a:rPr lang="en-US" sz="1000" dirty="0" err="1" smtClean="0"/>
              <a:t>que</a:t>
            </a:r>
            <a:r>
              <a:rPr lang="en-US" sz="1000" dirty="0" smtClean="0"/>
              <a:t> </a:t>
            </a:r>
            <a:r>
              <a:rPr lang="en-US" sz="1000" dirty="0" err="1" smtClean="0"/>
              <a:t>contienen</a:t>
            </a:r>
            <a:r>
              <a:rPr lang="en-US" sz="1000" dirty="0" smtClean="0"/>
              <a:t> </a:t>
            </a:r>
            <a:r>
              <a:rPr lang="en-US" sz="1000" dirty="0" err="1" smtClean="0"/>
              <a:t>espacios</a:t>
            </a:r>
            <a:r>
              <a:rPr lang="en-US" sz="1000" dirty="0" smtClean="0"/>
              <a:t> </a:t>
            </a:r>
            <a:r>
              <a:rPr lang="en-US" sz="1000" dirty="0" err="1" smtClean="0"/>
              <a:t>debo</a:t>
            </a:r>
            <a:r>
              <a:rPr lang="en-US" sz="1000" dirty="0" smtClean="0"/>
              <a:t> </a:t>
            </a:r>
            <a:r>
              <a:rPr lang="en-US" sz="1000" dirty="0" err="1" smtClean="0"/>
              <a:t>usar</a:t>
            </a:r>
            <a:r>
              <a:rPr lang="en-US" sz="1000" dirty="0" smtClean="0"/>
              <a:t> [] o ‘ ‘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5081" y="5694487"/>
            <a:ext cx="5209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Importante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indentación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favorecer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lectura</a:t>
            </a:r>
            <a:r>
              <a:rPr lang="en-US" dirty="0" smtClean="0"/>
              <a:t> de la </a:t>
            </a:r>
            <a:r>
              <a:rPr lang="en-US" dirty="0" err="1" smtClean="0"/>
              <a:t>consulta</a:t>
            </a:r>
            <a:endParaRPr lang="es-AR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579418" y="5308166"/>
            <a:ext cx="1766455" cy="6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1379" y="1204162"/>
            <a:ext cx="1137804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Wingdings" panose="05000000000000000000" pitchFamily="2" charset="2"/>
              </a:rPr>
              <a:t>CLASE 4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SUB CONSULTAS</a:t>
            </a:r>
            <a:r>
              <a:rPr lang="en-US" dirty="0" smtClean="0">
                <a:sym typeface="Wingdings" panose="05000000000000000000" pitchFamily="2" charset="2"/>
              </a:rPr>
              <a:t> Se </a:t>
            </a:r>
            <a:r>
              <a:rPr lang="en-US" dirty="0" err="1" smtClean="0">
                <a:sym typeface="Wingdings" panose="05000000000000000000" pitchFamily="2" charset="2"/>
              </a:rPr>
              <a:t>trata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consulta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se escribe </a:t>
            </a:r>
            <a:r>
              <a:rPr lang="en-US" dirty="0" err="1" smtClean="0">
                <a:sym typeface="Wingdings" panose="05000000000000000000" pitchFamily="2" charset="2"/>
              </a:rPr>
              <a:t>dentro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otra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 </a:t>
            </a:r>
            <a:r>
              <a:rPr lang="en-US" smtClean="0">
                <a:sym typeface="Wingdings" panose="05000000000000000000" pitchFamily="2" charset="2"/>
              </a:rPr>
              <a:t>sintáxis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consulta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idéntica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err="1" smtClean="0">
                <a:sym typeface="Wingdings" panose="05000000000000000000" pitchFamily="2" charset="2"/>
              </a:rPr>
              <a:t>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consultas</a:t>
            </a:r>
            <a:r>
              <a:rPr lang="en-US" dirty="0" smtClean="0">
                <a:sym typeface="Wingdings" panose="05000000000000000000" pitchFamily="2" charset="2"/>
              </a:rPr>
              <a:t> “NORMALES”, </a:t>
            </a:r>
            <a:r>
              <a:rPr lang="en-US" dirty="0" err="1" smtClean="0">
                <a:sym typeface="Wingdings" panose="05000000000000000000" pitchFamily="2" charset="2"/>
              </a:rPr>
              <a:t>excepto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subconsultas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estar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dentro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otras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siempre</a:t>
            </a:r>
            <a:r>
              <a:rPr lang="en-US" dirty="0" smtClean="0">
                <a:sym typeface="Wingdings" panose="05000000000000000000" pitchFamily="2" charset="2"/>
              </a:rPr>
              <a:t> van entre </a:t>
            </a:r>
            <a:r>
              <a:rPr lang="en-US" dirty="0" err="1" smtClean="0">
                <a:sym typeface="Wingdings" panose="05000000000000000000" pitchFamily="2" charset="2"/>
              </a:rPr>
              <a:t>paréntesis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PRIMER CASO SUB CONSULTA ANIDADA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Este </a:t>
            </a:r>
            <a:r>
              <a:rPr lang="en-US" dirty="0" err="1" smtClean="0">
                <a:sym typeface="Wingdings" panose="05000000000000000000" pitchFamily="2" charset="2"/>
              </a:rPr>
              <a:t>tipo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consulta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hace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registro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devuelve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 </a:t>
            </a:r>
            <a:r>
              <a:rPr lang="en-US" dirty="0" err="1" smtClean="0">
                <a:sym typeface="Wingdings" panose="05000000000000000000" pitchFamily="2" charset="2"/>
              </a:rPr>
              <a:t>consulta</a:t>
            </a:r>
            <a:r>
              <a:rPr lang="en-US" dirty="0" smtClean="0">
                <a:sym typeface="Wingdings" panose="05000000000000000000" pitchFamily="2" charset="2"/>
              </a:rPr>
              <a:t> principal “NORMAL”</a:t>
            </a:r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79" y="4325245"/>
            <a:ext cx="5884806" cy="14746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644" y="2947758"/>
            <a:ext cx="3160841" cy="27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SEGUNDO</a:t>
            </a:r>
            <a:r>
              <a:rPr lang="en-US" dirty="0" smtClean="0">
                <a:sym typeface="Wingdings" panose="05000000000000000000" pitchFamily="2" charset="2"/>
              </a:rPr>
              <a:t> CASO SUB CONSULTA FILTRADA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IN o NOT IN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2" y="1862068"/>
            <a:ext cx="6741429" cy="22353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160" y="1810310"/>
            <a:ext cx="2531640" cy="334321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32954" y="4734046"/>
            <a:ext cx="782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primer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5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hicieron</a:t>
            </a:r>
            <a:r>
              <a:rPr lang="en-US" dirty="0" smtClean="0"/>
              <a:t> un </a:t>
            </a:r>
            <a:r>
              <a:rPr lang="en-US" dirty="0" err="1" smtClean="0"/>
              <a:t>pedido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5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realizaron</a:t>
            </a:r>
            <a:r>
              <a:rPr lang="en-US" dirty="0" smtClean="0"/>
              <a:t> un </a:t>
            </a:r>
            <a:r>
              <a:rPr lang="en-US" dirty="0" err="1" smtClean="0"/>
              <a:t>pedido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51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TERCER </a:t>
            </a:r>
            <a:r>
              <a:rPr lang="en-US" dirty="0" smtClean="0">
                <a:sym typeface="Wingdings" panose="05000000000000000000" pitchFamily="2" charset="2"/>
              </a:rPr>
              <a:t>CASO SUB CONSULTA PARA COMPROBACION DE EXISTENCIA – </a:t>
            </a:r>
            <a:r>
              <a:rPr lang="en-US" b="1" dirty="0" smtClean="0">
                <a:sym typeface="Wingdings" panose="05000000000000000000" pitchFamily="2" charset="2"/>
              </a:rPr>
              <a:t>EXISTS | NOT EXISTS 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2954" y="4734046"/>
            <a:ext cx="7447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primer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5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EXISTEN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pedidos</a:t>
            </a:r>
            <a:r>
              <a:rPr lang="en-US" dirty="0" smtClean="0"/>
              <a:t> y </a:t>
            </a:r>
            <a:r>
              <a:rPr lang="en-US" dirty="0" err="1" smtClean="0"/>
              <a:t>cuya</a:t>
            </a:r>
            <a:r>
              <a:rPr lang="en-US" dirty="0" smtClean="0"/>
              <a:t>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baja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a NULL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primeros</a:t>
            </a:r>
            <a:r>
              <a:rPr lang="en-US" dirty="0" smtClean="0"/>
              <a:t> 5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EXISTEN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pedidos</a:t>
            </a:r>
            <a:r>
              <a:rPr lang="en-US" dirty="0" smtClean="0"/>
              <a:t> y </a:t>
            </a:r>
            <a:r>
              <a:rPr lang="en-US" dirty="0" err="1" smtClean="0"/>
              <a:t>cuya</a:t>
            </a:r>
            <a:r>
              <a:rPr lang="en-US" dirty="0" smtClean="0"/>
              <a:t>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baja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NULL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" y="2004552"/>
            <a:ext cx="6793504" cy="23591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829" y="1744281"/>
            <a:ext cx="2401145" cy="32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CUARTO CASO – SUB CONSULTAS CORRELACIONADAS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2954" y="4734046"/>
            <a:ext cx="6616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primer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dados de </a:t>
            </a:r>
            <a:r>
              <a:rPr lang="en-US" dirty="0" err="1" smtClean="0"/>
              <a:t>baja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buscar</a:t>
            </a:r>
            <a:r>
              <a:rPr lang="en-US" dirty="0" smtClean="0"/>
              <a:t> los </a:t>
            </a:r>
            <a:r>
              <a:rPr lang="en-US" dirty="0" err="1" smtClean="0"/>
              <a:t>pedidos</a:t>
            </a:r>
            <a:r>
              <a:rPr lang="en-US" dirty="0" smtClean="0"/>
              <a:t> de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dados de </a:t>
            </a:r>
            <a:r>
              <a:rPr lang="en-US" dirty="0" err="1" smtClean="0"/>
              <a:t>baja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otras</a:t>
            </a:r>
            <a:r>
              <a:rPr lang="en-US" dirty="0" smtClean="0"/>
              <a:t> dos </a:t>
            </a:r>
            <a:r>
              <a:rPr lang="en-US" dirty="0" err="1" smtClean="0"/>
              <a:t>consultas</a:t>
            </a:r>
            <a:r>
              <a:rPr lang="en-US" dirty="0" smtClean="0"/>
              <a:t> son la </a:t>
            </a:r>
            <a:r>
              <a:rPr lang="en-US" dirty="0" err="1" smtClean="0"/>
              <a:t>comprobación</a:t>
            </a:r>
            <a:r>
              <a:rPr lang="en-US" dirty="0" smtClean="0"/>
              <a:t> de la </a:t>
            </a:r>
            <a:r>
              <a:rPr lang="en-US" dirty="0" err="1" smtClean="0"/>
              <a:t>primera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" y="1732742"/>
            <a:ext cx="6112241" cy="28276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712" y="1389358"/>
            <a:ext cx="4234948" cy="3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06609"/>
            <a:ext cx="1137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UNION / UNION ALL / INTERSECT / EXCEPT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7872" y="1770926"/>
            <a:ext cx="11513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UNION</a:t>
            </a:r>
          </a:p>
          <a:p>
            <a:r>
              <a:rPr lang="es-AR" dirty="0"/>
              <a:t>Especifica que se deben combinar varios conjuntos de resultados para ser devueltos como un solo conjunto de resultados.</a:t>
            </a:r>
          </a:p>
          <a:p>
            <a:r>
              <a:rPr lang="es-AR" dirty="0" smtClean="0"/>
              <a:t>UNION ALL</a:t>
            </a:r>
            <a:endParaRPr lang="es-AR" dirty="0"/>
          </a:p>
          <a:p>
            <a:r>
              <a:rPr lang="es-AR" dirty="0"/>
              <a:t>Agrega todas las filas a los resultados. Incluye las filas duplicadas. Si no se especifica, las filas duplicadas se quitan</a:t>
            </a:r>
            <a:r>
              <a:rPr lang="es-AR" dirty="0" smtClean="0"/>
              <a:t>.</a:t>
            </a:r>
          </a:p>
          <a:p>
            <a:endParaRPr lang="en-US" dirty="0"/>
          </a:p>
          <a:p>
            <a:endParaRPr lang="es-AR" dirty="0" smtClean="0"/>
          </a:p>
          <a:p>
            <a:r>
              <a:rPr lang="es-AR" dirty="0" smtClean="0"/>
              <a:t>EXCEPT </a:t>
            </a:r>
            <a:r>
              <a:rPr lang="es-AR" dirty="0"/>
              <a:t>devuelve filas distintas de la consulta de entrada izquierda que no son de salida en la consulta de entrada derecha</a:t>
            </a:r>
            <a:r>
              <a:rPr lang="es-AR" dirty="0" smtClean="0"/>
              <a:t>.(Excluye los resultaos de la consulta anterior)</a:t>
            </a:r>
          </a:p>
          <a:p>
            <a:endParaRPr lang="es-AR" dirty="0"/>
          </a:p>
          <a:p>
            <a:r>
              <a:rPr lang="es-AR" dirty="0"/>
              <a:t>INTERSECT devuelve filas distintas que son de salida en las consultas de entrada izquierda y derecha</a:t>
            </a:r>
            <a:r>
              <a:rPr lang="es-AR" dirty="0" smtClean="0"/>
              <a:t>. (coincidentes)</a:t>
            </a:r>
            <a:endParaRPr lang="es-AR" dirty="0"/>
          </a:p>
          <a:p>
            <a:r>
              <a:rPr lang="es-AR" dirty="0"/>
              <a:t>Las reglas básicas para combinar los conjuntos de resultados de dos consultas que utilizan EXCEPT o INTERSECT son las siguientes:</a:t>
            </a:r>
          </a:p>
          <a:p>
            <a:r>
              <a:rPr lang="es-AR" dirty="0"/>
              <a:t>El número y el orden de las columnas debe ser el mismo en todas las consultas.</a:t>
            </a:r>
          </a:p>
          <a:p>
            <a:r>
              <a:rPr lang="es-AR" dirty="0"/>
              <a:t>Los tipos de datos deben ser compatibles</a:t>
            </a:r>
            <a:r>
              <a:rPr lang="es-AR" dirty="0" smtClean="0"/>
              <a:t>.</a:t>
            </a:r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41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5244" y="1849583"/>
            <a:ext cx="26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</a:t>
            </a:r>
            <a:r>
              <a:rPr lang="en-US" dirty="0" err="1" smtClean="0"/>
              <a:t>exactos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12574"/>
              </p:ext>
            </p:extLst>
          </p:nvPr>
        </p:nvGraphicFramePr>
        <p:xfrm>
          <a:off x="405244" y="2172748"/>
          <a:ext cx="1094509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612"/>
                <a:gridCol w="333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rgbClr val="FF0000"/>
                          </a:solidFill>
                        </a:rPr>
                        <a:t>Numeric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      </a:t>
                      </a:r>
                      <a:r>
                        <a:rPr lang="es-A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De- 10^38 +1 a 10^38 – 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Numeric 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precision,escala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NUMERIC(5,2)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5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digitos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como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maximo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 los </a:t>
                      </a:r>
                      <a:r>
                        <a:rPr lang="en-US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cuales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2 </a:t>
                      </a:r>
                      <a:r>
                        <a:rPr lang="en-US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reservo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para decimal</a:t>
                      </a:r>
                      <a:endParaRPr lang="es-A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     </a:t>
                      </a:r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-2^31 a 2^31-1</a:t>
                      </a:r>
                    </a:p>
                    <a:p>
                      <a:r>
                        <a:rPr lang="pt-B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Entero</a:t>
                      </a:r>
                      <a:r>
                        <a:rPr lang="pt-B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pt-B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pt-B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signo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[1|0 true |false]</a:t>
                      </a:r>
                      <a:endParaRPr lang="es-A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Bigint</a:t>
                      </a:r>
                      <a:r>
                        <a:rPr lang="en-US" dirty="0" smtClean="0"/>
                        <a:t>        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-2^63 a 2^63-1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Decimal idem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Smallint</a:t>
                      </a:r>
                      <a:r>
                        <a:rPr lang="en-US" dirty="0" smtClean="0"/>
                        <a:t>     De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a 2^15-1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Money y  </a:t>
                      </a:r>
                      <a:r>
                        <a:rPr lang="en-US" dirty="0" err="1" smtClean="0"/>
                        <a:t>Smallmoney</a:t>
                      </a:r>
                      <a:r>
                        <a:rPr lang="en-US" dirty="0" smtClean="0"/>
                        <a:t> </a:t>
                      </a:r>
                      <a:r>
                        <a:rPr lang="es-A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tienen una precisión de una diezmilésima de las unidades monetarias que representan.</a:t>
                      </a:r>
                    </a:p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ejemplo, 2.15 puede especificar 2 dólares y 15 centavos.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Tinyint</a:t>
                      </a:r>
                      <a:r>
                        <a:rPr lang="en-US" dirty="0" smtClean="0"/>
                        <a:t>            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0 a 255 entero sin signo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405244" y="4963301"/>
            <a:ext cx="313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</a:t>
            </a:r>
            <a:r>
              <a:rPr lang="en-US" dirty="0" err="1" smtClean="0"/>
              <a:t>inexactos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01738"/>
              </p:ext>
            </p:extLst>
          </p:nvPr>
        </p:nvGraphicFramePr>
        <p:xfrm>
          <a:off x="405243" y="5286466"/>
          <a:ext cx="109208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8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y</a:t>
                      </a:r>
                      <a:r>
                        <a:rPr lang="en-US" baseline="0" dirty="0" smtClean="0"/>
                        <a:t> Real:  </a:t>
                      </a:r>
                      <a:r>
                        <a:rPr lang="es-A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A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utilizan con datos numéricos de coma flotante. No se pueden representar todos los valores del rango con exactitud.</a:t>
                      </a:r>
                      <a:r>
                        <a:rPr lang="es-A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</a:t>
                      </a:r>
                      <a:r>
                        <a:rPr lang="es-A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A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(53) donde 53 es la mantisa del numero en notación científica.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7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5243" y="1849583"/>
            <a:ext cx="113780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suma</a:t>
            </a:r>
            <a:r>
              <a:rPr lang="en-US" dirty="0" smtClean="0"/>
              <a:t>         </a:t>
            </a:r>
            <a:r>
              <a:rPr lang="en-US" sz="2000" b="1" dirty="0" smtClean="0">
                <a:solidFill>
                  <a:srgbClr val="FF0000"/>
                </a:solidFill>
              </a:rPr>
              <a:t> -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resta</a:t>
            </a:r>
            <a:r>
              <a:rPr lang="en-US" dirty="0" smtClean="0"/>
              <a:t>         </a:t>
            </a:r>
            <a:r>
              <a:rPr lang="en-US" sz="2000" b="1" dirty="0">
                <a:solidFill>
                  <a:srgbClr val="FF0000"/>
                </a:solidFill>
              </a:rPr>
              <a:t>*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multiplicación</a:t>
            </a:r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/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división</a:t>
            </a:r>
            <a:r>
              <a:rPr lang="en-US" dirty="0" smtClean="0"/>
              <a:t>           </a:t>
            </a:r>
            <a:r>
              <a:rPr lang="en-US" sz="2000" b="1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9" y="2601191"/>
            <a:ext cx="2562225" cy="76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443" y="2601191"/>
            <a:ext cx="3486150" cy="923925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3314700" y="2909455"/>
            <a:ext cx="1049482" cy="36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79" y="3560650"/>
            <a:ext cx="2800350" cy="6858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443" y="3599616"/>
            <a:ext cx="3419475" cy="619125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3502603" y="3812567"/>
            <a:ext cx="861579" cy="35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879" y="4696613"/>
            <a:ext cx="3638550" cy="7524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6281" y="4552100"/>
            <a:ext cx="5410200" cy="914400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>
            <a:off x="4649065" y="4859467"/>
            <a:ext cx="861579" cy="35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8682" y="5754378"/>
            <a:ext cx="460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lleva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operaciones al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mayor precision de los </a:t>
            </a:r>
            <a:r>
              <a:rPr lang="en-US" dirty="0" err="1" smtClean="0"/>
              <a:t>operandos</a:t>
            </a:r>
            <a:endParaRPr lang="es-AR" dirty="0"/>
          </a:p>
        </p:txBody>
      </p:sp>
      <p:sp>
        <p:nvSpPr>
          <p:cNvPr id="23" name="Estrella de 5 puntas 22"/>
          <p:cNvSpPr/>
          <p:nvPr/>
        </p:nvSpPr>
        <p:spPr>
          <a:xfrm>
            <a:off x="324713" y="5782087"/>
            <a:ext cx="270166" cy="2776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strella de 5 puntas 23"/>
          <p:cNvSpPr/>
          <p:nvPr/>
        </p:nvSpPr>
        <p:spPr>
          <a:xfrm>
            <a:off x="4137311" y="6059087"/>
            <a:ext cx="270166" cy="2776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24713" y="1496437"/>
            <a:ext cx="11378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Conversión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gran </a:t>
            </a:r>
            <a:r>
              <a:rPr lang="en-US" dirty="0" err="1" smtClean="0"/>
              <a:t>variedad</a:t>
            </a:r>
            <a:r>
              <a:rPr lang="en-US" dirty="0" smtClean="0"/>
              <a:t> de </a:t>
            </a:r>
            <a:r>
              <a:rPr lang="en-US" dirty="0" err="1" smtClean="0"/>
              <a:t>conversiones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correcciones</a:t>
            </a:r>
            <a:r>
              <a:rPr lang="en-US" dirty="0" smtClean="0"/>
              <a:t> de </a:t>
            </a:r>
            <a:r>
              <a:rPr lang="en-US" dirty="0" err="1" smtClean="0"/>
              <a:t>precisión</a:t>
            </a:r>
            <a:r>
              <a:rPr lang="en-US" dirty="0" smtClean="0"/>
              <a:t> hasta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y </a:t>
            </a:r>
            <a:r>
              <a:rPr lang="en-US" dirty="0" err="1" smtClean="0"/>
              <a:t>fechas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String, etc. Los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a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efecto</a:t>
            </a:r>
            <a:r>
              <a:rPr lang="en-US" dirty="0" smtClean="0"/>
              <a:t> son: CAST y CONVERT,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STR</a:t>
            </a:r>
          </a:p>
          <a:p>
            <a:r>
              <a:rPr lang="en-US" dirty="0" smtClean="0"/>
              <a:t>CAST:  </a:t>
            </a:r>
            <a:r>
              <a:rPr lang="en-US" b="1" dirty="0" smtClean="0">
                <a:solidFill>
                  <a:srgbClr val="FF0000"/>
                </a:solidFill>
              </a:rPr>
              <a:t>CAST</a:t>
            </a:r>
            <a:r>
              <a:rPr lang="en-US" dirty="0"/>
              <a:t>(</a:t>
            </a:r>
            <a:r>
              <a:rPr lang="en-US" dirty="0" err="1"/>
              <a:t>ExpresionAConvertir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 err="1" smtClean="0"/>
              <a:t>TipoDeDatoDeseado</a:t>
            </a:r>
            <a:r>
              <a:rPr lang="en-US" dirty="0" smtClean="0"/>
              <a:t>[</a:t>
            </a:r>
            <a:r>
              <a:rPr lang="en-US" dirty="0" err="1" smtClean="0"/>
              <a:t>longitud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CONVERT:  </a:t>
            </a:r>
            <a:r>
              <a:rPr lang="en-US" b="1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/>
              <a:t>(</a:t>
            </a:r>
            <a:r>
              <a:rPr lang="en-US" dirty="0" err="1" smtClean="0"/>
              <a:t>TipoDeDatoDeseado</a:t>
            </a:r>
            <a:r>
              <a:rPr lang="en-US" dirty="0" smtClean="0"/>
              <a:t>[</a:t>
            </a:r>
            <a:r>
              <a:rPr lang="en-US" dirty="0" err="1" smtClean="0"/>
              <a:t>longitud</a:t>
            </a:r>
            <a:r>
              <a:rPr lang="en-US" dirty="0" smtClean="0"/>
              <a:t>], </a:t>
            </a:r>
            <a:r>
              <a:rPr lang="en-US" dirty="0" err="1" smtClean="0"/>
              <a:t>Expresiona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/>
              <a:t> </a:t>
            </a:r>
            <a:r>
              <a:rPr lang="en-US" dirty="0" smtClean="0"/>
              <a:t>[, </a:t>
            </a:r>
            <a:r>
              <a:rPr lang="en-US" dirty="0" err="1"/>
              <a:t>estilo</a:t>
            </a:r>
            <a:r>
              <a:rPr lang="en-US" dirty="0"/>
              <a:t>])   </a:t>
            </a:r>
            <a:r>
              <a:rPr lang="en-US" sz="1200" dirty="0" smtClean="0"/>
              <a:t>****El </a:t>
            </a:r>
            <a:r>
              <a:rPr lang="en-US" sz="1200" dirty="0" err="1" smtClean="0"/>
              <a:t>estilo</a:t>
            </a:r>
            <a:r>
              <a:rPr lang="en-US" sz="1200" dirty="0" smtClean="0"/>
              <a:t> se </a:t>
            </a:r>
            <a:r>
              <a:rPr lang="en-US" sz="1200" dirty="0" err="1" smtClean="0"/>
              <a:t>usa</a:t>
            </a:r>
            <a:r>
              <a:rPr lang="en-US" sz="1200" dirty="0" smtClean="0"/>
              <a:t> </a:t>
            </a:r>
            <a:r>
              <a:rPr lang="en-US" sz="1200" dirty="0" err="1" smtClean="0"/>
              <a:t>mayormente</a:t>
            </a:r>
            <a:r>
              <a:rPr lang="en-US" sz="1200" dirty="0" smtClean="0"/>
              <a:t> para </a:t>
            </a:r>
            <a:r>
              <a:rPr lang="en-US" sz="1200" dirty="0" err="1" smtClean="0"/>
              <a:t>fechas</a:t>
            </a:r>
            <a:r>
              <a:rPr lang="en-US" sz="1200" dirty="0" smtClean="0"/>
              <a:t>,</a:t>
            </a:r>
          </a:p>
          <a:p>
            <a:r>
              <a:rPr lang="en-US" dirty="0"/>
              <a:t>	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6" y="2733259"/>
            <a:ext cx="3467100" cy="4000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240" y="2649531"/>
            <a:ext cx="2247900" cy="63817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4056781" y="2803929"/>
            <a:ext cx="3063589" cy="32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13" y="3840726"/>
            <a:ext cx="5286375" cy="120015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390" y="3946222"/>
            <a:ext cx="6172200" cy="7239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713" y="5316094"/>
            <a:ext cx="4133850" cy="838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0530" y="5102226"/>
            <a:ext cx="4886325" cy="704850"/>
          </a:xfrm>
          <a:prstGeom prst="rect">
            <a:avLst/>
          </a:prstGeom>
        </p:spPr>
      </p:pic>
      <p:sp>
        <p:nvSpPr>
          <p:cNvPr id="31" name="Flecha derecha 30"/>
          <p:cNvSpPr/>
          <p:nvPr/>
        </p:nvSpPr>
        <p:spPr>
          <a:xfrm>
            <a:off x="4582391" y="5477598"/>
            <a:ext cx="1006184" cy="32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24713" y="1496437"/>
            <a:ext cx="11378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Clausula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aliada</a:t>
            </a:r>
            <a:r>
              <a:rPr lang="en-US" dirty="0" smtClean="0"/>
              <a:t> y </a:t>
            </a:r>
            <a:r>
              <a:rPr lang="en-US" dirty="0" err="1" smtClean="0"/>
              <a:t>complemento</a:t>
            </a:r>
            <a:r>
              <a:rPr lang="en-US" dirty="0" smtClean="0"/>
              <a:t> de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necesite</a:t>
            </a:r>
            <a:r>
              <a:rPr lang="en-US" dirty="0" smtClean="0"/>
              <a:t> </a:t>
            </a:r>
            <a:r>
              <a:rPr lang="en-US" dirty="0" err="1" smtClean="0"/>
              <a:t>incorporar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“</a:t>
            </a:r>
            <a:r>
              <a:rPr lang="en-US" dirty="0" err="1" smtClean="0"/>
              <a:t>condiciones</a:t>
            </a:r>
            <a:r>
              <a:rPr lang="en-US" dirty="0" smtClean="0"/>
              <a:t>”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manipulacion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Sintaxis</a:t>
            </a:r>
            <a:r>
              <a:rPr lang="en-US" dirty="0" smtClean="0"/>
              <a:t>: WHERE  &lt;</a:t>
            </a:r>
            <a:r>
              <a:rPr lang="en-US" dirty="0" err="1" smtClean="0"/>
              <a:t>condicion</a:t>
            </a:r>
            <a:r>
              <a:rPr lang="en-US" dirty="0" smtClean="0"/>
              <a:t> de b</a:t>
            </a:r>
            <a:r>
              <a:rPr lang="es-AR" dirty="0" err="1" smtClean="0"/>
              <a:t>úsqueda</a:t>
            </a:r>
            <a:r>
              <a:rPr lang="en-US" dirty="0" smtClean="0"/>
              <a:t>&gt;</a:t>
            </a:r>
          </a:p>
          <a:p>
            <a:pPr marL="342900" indent="-342900">
              <a:buAutoNum type="alphaLcParenR"/>
            </a:pPr>
            <a:r>
              <a:rPr lang="en-US" dirty="0" err="1" smtClean="0"/>
              <a:t>Condición</a:t>
            </a:r>
            <a:r>
              <a:rPr lang="en-US" dirty="0" smtClean="0"/>
              <a:t> simple: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FontTx/>
              <a:buAutoNum type="alphaLcParenR"/>
            </a:pPr>
            <a:r>
              <a:rPr lang="es-AR" dirty="0"/>
              <a:t>B. Buscar las filas que contienen un valor como una parte de una cadena</a:t>
            </a:r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7" y="2925111"/>
            <a:ext cx="2667000" cy="1066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961" y="2506947"/>
            <a:ext cx="5772150" cy="1514475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rot="20245059">
            <a:off x="3408217" y="2827193"/>
            <a:ext cx="1131743" cy="18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derecha 8"/>
          <p:cNvSpPr/>
          <p:nvPr/>
        </p:nvSpPr>
        <p:spPr>
          <a:xfrm>
            <a:off x="3491345" y="3605645"/>
            <a:ext cx="1040975" cy="23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7" y="4871155"/>
            <a:ext cx="3067050" cy="8763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9498" y="4857155"/>
            <a:ext cx="5553075" cy="1219200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3886200" y="5018809"/>
            <a:ext cx="646120" cy="19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derecha 16"/>
          <p:cNvSpPr/>
          <p:nvPr/>
        </p:nvSpPr>
        <p:spPr>
          <a:xfrm>
            <a:off x="3895432" y="5672841"/>
            <a:ext cx="644529" cy="208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2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7872" y="1255424"/>
            <a:ext cx="113780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c)  </a:t>
            </a:r>
            <a:r>
              <a:rPr lang="es-AR" dirty="0"/>
              <a:t>Buscar filas utilizando un operador de comparación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endParaRPr lang="en-US" dirty="0" smtClean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d). </a:t>
            </a:r>
            <a:r>
              <a:rPr lang="es-AR" dirty="0"/>
              <a:t>Buscar las filas que tienen un valor comprendido entre dos </a:t>
            </a:r>
            <a:r>
              <a:rPr lang="es-AR" dirty="0" smtClean="0"/>
              <a:t>valores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e) </a:t>
            </a:r>
            <a:r>
              <a:rPr lang="es-AR" dirty="0"/>
              <a:t>Buscar las filas que están en una lista de </a:t>
            </a:r>
            <a:r>
              <a:rPr lang="es-AR" dirty="0" smtClean="0"/>
              <a:t>valores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03" y="1869365"/>
            <a:ext cx="2009775" cy="457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602" y="1849224"/>
            <a:ext cx="5505450" cy="571500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2702935" y="2020674"/>
            <a:ext cx="118066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03" y="3372466"/>
            <a:ext cx="3619500" cy="46672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124" y="3372466"/>
            <a:ext cx="6296025" cy="561975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4327812" y="3561827"/>
            <a:ext cx="750311" cy="27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03" y="4792114"/>
            <a:ext cx="3400425" cy="46672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8123" y="4768359"/>
            <a:ext cx="4876800" cy="600075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4263303" y="4886184"/>
            <a:ext cx="750311" cy="27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7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7872" y="1215737"/>
            <a:ext cx="11378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OPERADORES LOGICOS	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INCLUYENTE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</a:t>
            </a:r>
            <a:r>
              <a:rPr lang="en-US" dirty="0" smtClean="0">
                <a:sym typeface="Wingdings" panose="05000000000000000000" pitchFamily="2" charset="2"/>
              </a:rPr>
              <a:t> EXCLUYENTE</a:t>
            </a:r>
          </a:p>
          <a:p>
            <a:endParaRPr lang="en-US" dirty="0" smtClean="0"/>
          </a:p>
          <a:p>
            <a:r>
              <a:rPr lang="es-AR" dirty="0" smtClean="0"/>
              <a:t>f) Buscar </a:t>
            </a:r>
            <a:r>
              <a:rPr lang="es-AR" dirty="0"/>
              <a:t>las filas que cumplen alguna de </a:t>
            </a:r>
            <a:r>
              <a:rPr lang="es-AR" dirty="0" smtClean="0"/>
              <a:t>dos condiciones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s-AR" dirty="0" smtClean="0"/>
              <a:t>g) Buscar </a:t>
            </a:r>
            <a:r>
              <a:rPr lang="es-AR" dirty="0"/>
              <a:t>las filas que deben cumplir varias condiciones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2597991"/>
            <a:ext cx="3962400" cy="4667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094" y="2573644"/>
            <a:ext cx="6191250" cy="92392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" y="4265296"/>
            <a:ext cx="3457575" cy="704850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>
            <a:off x="4538662" y="2803481"/>
            <a:ext cx="699872" cy="27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32" y="4474685"/>
            <a:ext cx="5743575" cy="409575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>
            <a:off x="4223902" y="4564226"/>
            <a:ext cx="750311" cy="27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4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90" y="320387"/>
            <a:ext cx="6172200" cy="895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872" y="280700"/>
            <a:ext cx="5541819" cy="935037"/>
          </a:xfrm>
        </p:spPr>
        <p:txBody>
          <a:bodyPr>
            <a:normAutofit/>
          </a:bodyPr>
          <a:lstStyle/>
          <a:p>
            <a:pPr algn="l"/>
            <a:r>
              <a:rPr lang="es-AR" sz="4400" b="1" u="sng" dirty="0" smtClean="0"/>
              <a:t>SQL </a:t>
            </a:r>
            <a:r>
              <a:rPr lang="es-AR" sz="4400" b="1" u="sng" dirty="0"/>
              <a:t>Server 2008 </a:t>
            </a:r>
            <a:r>
              <a:rPr lang="es-AR" sz="4400" b="1" u="sng" dirty="0" smtClean="0"/>
              <a:t>R2</a:t>
            </a:r>
            <a:endParaRPr lang="es-AR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5799859"/>
            <a:ext cx="6172200" cy="9334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32954" y="1215737"/>
            <a:ext cx="11378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: BUSQUEDA DE VALORES </a:t>
            </a:r>
            <a:r>
              <a:rPr lang="en-US" b="1" dirty="0" smtClean="0">
                <a:solidFill>
                  <a:srgbClr val="FF0000"/>
                </a:solidFill>
              </a:rPr>
              <a:t>NULL.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El valor </a:t>
            </a:r>
            <a:r>
              <a:rPr lang="en-US" b="1" dirty="0" smtClean="0">
                <a:solidFill>
                  <a:srgbClr val="FF0000"/>
                </a:solidFill>
              </a:rPr>
              <a:t>NULL </a:t>
            </a:r>
            <a:r>
              <a:rPr lang="en-US" dirty="0" err="1" smtClean="0"/>
              <a:t>significa</a:t>
            </a:r>
            <a:r>
              <a:rPr lang="en-US" dirty="0" smtClean="0"/>
              <a:t> la </a:t>
            </a:r>
            <a:r>
              <a:rPr lang="en-US" b="1" u="sng" dirty="0" smtClean="0"/>
              <a:t>no </a:t>
            </a:r>
            <a:r>
              <a:rPr lang="en-US" b="1" u="sng" dirty="0" err="1" smtClean="0"/>
              <a:t>existencia</a:t>
            </a:r>
            <a:r>
              <a:rPr lang="en-US" b="1" u="sng" dirty="0" smtClean="0"/>
              <a:t> de </a:t>
            </a:r>
            <a:r>
              <a:rPr lang="en-US" b="1" u="sng" dirty="0" err="1" smtClean="0"/>
              <a:t>dato</a:t>
            </a:r>
            <a:r>
              <a:rPr lang="en-US" dirty="0" smtClean="0"/>
              <a:t>. No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confundir</a:t>
            </a:r>
            <a:r>
              <a:rPr lang="en-US" dirty="0" smtClean="0"/>
              <a:t> con </a:t>
            </a:r>
            <a:r>
              <a:rPr lang="en-US" dirty="0" err="1" smtClean="0"/>
              <a:t>vacío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dato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char.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NULL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, </a:t>
            </a:r>
            <a:r>
              <a:rPr lang="en-US" dirty="0" err="1" smtClean="0"/>
              <a:t>fechas</a:t>
            </a:r>
            <a:r>
              <a:rPr lang="en-US" dirty="0" smtClean="0"/>
              <a:t>, </a:t>
            </a:r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citar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razón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propio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comparaciones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IS NULL </a:t>
            </a:r>
            <a:r>
              <a:rPr lang="en-US" dirty="0" smtClean="0"/>
              <a:t>para saber </a:t>
            </a:r>
            <a:r>
              <a:rPr lang="en-US" dirty="0" err="1" smtClean="0"/>
              <a:t>si</a:t>
            </a:r>
            <a:r>
              <a:rPr lang="en-US" dirty="0" smtClean="0"/>
              <a:t> un valor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nulo</a:t>
            </a:r>
            <a:r>
              <a:rPr lang="en-US" dirty="0" smtClean="0"/>
              <a:t> o </a:t>
            </a:r>
            <a:r>
              <a:rPr lang="en-US" b="1" dirty="0" smtClean="0">
                <a:solidFill>
                  <a:srgbClr val="FF0000"/>
                </a:solidFill>
              </a:rPr>
              <a:t>IS NOT NULL </a:t>
            </a:r>
            <a:r>
              <a:rPr lang="en-US" dirty="0" smtClean="0"/>
              <a:t>para saber </a:t>
            </a:r>
            <a:r>
              <a:rPr lang="en-US" dirty="0" err="1" smtClean="0"/>
              <a:t>que</a:t>
            </a:r>
            <a:r>
              <a:rPr lang="en-US" dirty="0" smtClean="0"/>
              <a:t> no lo </a:t>
            </a:r>
            <a:r>
              <a:rPr lang="en-US" dirty="0" err="1" smtClean="0"/>
              <a:t>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61" y="3041938"/>
            <a:ext cx="2800350" cy="1085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59" y="2980025"/>
            <a:ext cx="6286500" cy="12096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460173" y="3283527"/>
            <a:ext cx="1330036" cy="301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derecha 28"/>
          <p:cNvSpPr/>
          <p:nvPr/>
        </p:nvSpPr>
        <p:spPr>
          <a:xfrm>
            <a:off x="3460173" y="3741096"/>
            <a:ext cx="1330036" cy="301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9595413" y="2980025"/>
            <a:ext cx="660414" cy="60483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Elipse 29"/>
          <p:cNvSpPr/>
          <p:nvPr/>
        </p:nvSpPr>
        <p:spPr>
          <a:xfrm>
            <a:off x="10060702" y="3584862"/>
            <a:ext cx="660414" cy="604837"/>
          </a:xfrm>
          <a:prstGeom prst="ellipse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1854</Words>
  <Application>Microsoft Office PowerPoint</Application>
  <PresentationFormat>Panorámica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Tema de Office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  <vt:lpstr>SQL Server 2008 R2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 R2</dc:title>
  <dc:creator>Tejerina, Martin Eduardo</dc:creator>
  <cp:lastModifiedBy>Tejerina, Martin Eduardo</cp:lastModifiedBy>
  <cp:revision>90</cp:revision>
  <dcterms:created xsi:type="dcterms:W3CDTF">2015-02-19T01:46:11Z</dcterms:created>
  <dcterms:modified xsi:type="dcterms:W3CDTF">2015-02-24T04:17:40Z</dcterms:modified>
</cp:coreProperties>
</file>