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705" r:id="rId5"/>
    <p:sldId id="621" r:id="rId6"/>
    <p:sldId id="707" r:id="rId7"/>
    <p:sldId id="706" r:id="rId8"/>
    <p:sldId id="708" r:id="rId9"/>
    <p:sldId id="665" r:id="rId10"/>
    <p:sldId id="709" r:id="rId11"/>
    <p:sldId id="710" r:id="rId12"/>
    <p:sldId id="711" r:id="rId13"/>
    <p:sldId id="712" r:id="rId14"/>
    <p:sldId id="713" r:id="rId15"/>
    <p:sldId id="714" r:id="rId16"/>
    <p:sldId id="715" r:id="rId17"/>
    <p:sldId id="716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705"/>
            <p14:sldId id="621"/>
            <p14:sldId id="707"/>
            <p14:sldId id="706"/>
            <p14:sldId id="708"/>
            <p14:sldId id="665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rk301" initials="j" lastIdx="1" clrIdx="0"/>
  <p:cmAuthor id="1" name="David Gold" initials="DG" lastIdx="3" clrIdx="1"/>
  <p:cmAuthor id="2" name="Microsoft Office User" initials="Offic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FF"/>
    <a:srgbClr val="AE02A6"/>
    <a:srgbClr val="008E40"/>
    <a:srgbClr val="2C1EE8"/>
    <a:srgbClr val="0BB7B7"/>
    <a:srgbClr val="FCF600"/>
    <a:srgbClr val="AC0000"/>
    <a:srgbClr val="FDFDF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2B2D7-7484-47D1-8938-772FD18D21EE}" v="24" dt="2022-02-11T02:14:0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84713" autoAdjust="0"/>
  </p:normalViewPr>
  <p:slideViewPr>
    <p:cSldViewPr snapToGrid="0">
      <p:cViewPr varScale="1">
        <p:scale>
          <a:sx n="114" d="100"/>
          <a:sy n="114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elick, David" userId="2a13ec3b-9c14-43bc-b095-9b6de0c611df" providerId="ADAL" clId="{36A2B2D7-7484-47D1-8938-772FD18D21EE}"/>
    <pc:docChg chg="undo custSel addSld modSld">
      <pc:chgData name="Gorelick, David" userId="2a13ec3b-9c14-43bc-b095-9b6de0c611df" providerId="ADAL" clId="{36A2B2D7-7484-47D1-8938-772FD18D21EE}" dt="2022-02-11T02:16:44.075" v="1218" actId="1076"/>
      <pc:docMkLst>
        <pc:docMk/>
      </pc:docMkLst>
      <pc:sldChg chg="modSp mod">
        <pc:chgData name="Gorelick, David" userId="2a13ec3b-9c14-43bc-b095-9b6de0c611df" providerId="ADAL" clId="{36A2B2D7-7484-47D1-8938-772FD18D21EE}" dt="2022-02-11T02:16:44.075" v="1218" actId="1076"/>
        <pc:sldMkLst>
          <pc:docMk/>
          <pc:sldMk cId="3553550615" sldId="705"/>
        </pc:sldMkLst>
        <pc:spChg chg="mod">
          <ac:chgData name="Gorelick, David" userId="2a13ec3b-9c14-43bc-b095-9b6de0c611df" providerId="ADAL" clId="{36A2B2D7-7484-47D1-8938-772FD18D21EE}" dt="2022-02-11T01:02:33.601" v="7" actId="20577"/>
          <ac:spMkLst>
            <pc:docMk/>
            <pc:sldMk cId="3553550615" sldId="705"/>
            <ac:spMk id="6" creationId="{00000000-0000-0000-0000-000000000000}"/>
          </ac:spMkLst>
        </pc:spChg>
        <pc:spChg chg="mod">
          <ac:chgData name="Gorelick, David" userId="2a13ec3b-9c14-43bc-b095-9b6de0c611df" providerId="ADAL" clId="{36A2B2D7-7484-47D1-8938-772FD18D21EE}" dt="2022-02-11T02:16:44.075" v="1218" actId="1076"/>
          <ac:spMkLst>
            <pc:docMk/>
            <pc:sldMk cId="3553550615" sldId="705"/>
            <ac:spMk id="11" creationId="{00000000-0000-0000-0000-000000000000}"/>
          </ac:spMkLst>
        </pc:spChg>
      </pc:sldChg>
      <pc:sldChg chg="addSp modSp mod">
        <pc:chgData name="Gorelick, David" userId="2a13ec3b-9c14-43bc-b095-9b6de0c611df" providerId="ADAL" clId="{36A2B2D7-7484-47D1-8938-772FD18D21EE}" dt="2022-02-11T01:05:58.767" v="76" actId="14100"/>
        <pc:sldMkLst>
          <pc:docMk/>
          <pc:sldMk cId="2003341378" sldId="706"/>
        </pc:sldMkLst>
        <pc:spChg chg="add mod">
          <ac:chgData name="Gorelick, David" userId="2a13ec3b-9c14-43bc-b095-9b6de0c611df" providerId="ADAL" clId="{36A2B2D7-7484-47D1-8938-772FD18D21EE}" dt="2022-02-11T01:05:48.883" v="73" actId="20577"/>
          <ac:spMkLst>
            <pc:docMk/>
            <pc:sldMk cId="2003341378" sldId="706"/>
            <ac:spMk id="58" creationId="{FFA11482-F786-4AB8-B8CD-A3B8216B40DB}"/>
          </ac:spMkLst>
        </pc:spChg>
        <pc:cxnChg chg="add mod">
          <ac:chgData name="Gorelick, David" userId="2a13ec3b-9c14-43bc-b095-9b6de0c611df" providerId="ADAL" clId="{36A2B2D7-7484-47D1-8938-772FD18D21EE}" dt="2022-02-11T01:05:58.767" v="76" actId="14100"/>
          <ac:cxnSpMkLst>
            <pc:docMk/>
            <pc:sldMk cId="2003341378" sldId="706"/>
            <ac:cxnSpMk id="63" creationId="{0D06E783-4F3E-440E-9528-452768B2D539}"/>
          </ac:cxnSpMkLst>
        </pc:cxnChg>
      </pc:sldChg>
      <pc:sldChg chg="addSp modSp mod">
        <pc:chgData name="Gorelick, David" userId="2a13ec3b-9c14-43bc-b095-9b6de0c611df" providerId="ADAL" clId="{36A2B2D7-7484-47D1-8938-772FD18D21EE}" dt="2022-02-11T02:07:46.570" v="981" actId="20577"/>
        <pc:sldMkLst>
          <pc:docMk/>
          <pc:sldMk cId="2069215088" sldId="708"/>
        </pc:sldMkLst>
        <pc:spChg chg="add mod">
          <ac:chgData name="Gorelick, David" userId="2a13ec3b-9c14-43bc-b095-9b6de0c611df" providerId="ADAL" clId="{36A2B2D7-7484-47D1-8938-772FD18D21EE}" dt="2022-02-11T02:07:35.560" v="968" actId="20577"/>
          <ac:spMkLst>
            <pc:docMk/>
            <pc:sldMk cId="2069215088" sldId="708"/>
            <ac:spMk id="5" creationId="{A84E86AE-E918-4DC4-8089-EF1C8AF0DDC9}"/>
          </ac:spMkLst>
        </pc:spChg>
        <pc:spChg chg="mod">
          <ac:chgData name="Gorelick, David" userId="2a13ec3b-9c14-43bc-b095-9b6de0c611df" providerId="ADAL" clId="{36A2B2D7-7484-47D1-8938-772FD18D21EE}" dt="2022-02-11T02:07:46.570" v="981" actId="20577"/>
          <ac:spMkLst>
            <pc:docMk/>
            <pc:sldMk cId="2069215088" sldId="708"/>
            <ac:spMk id="28" creationId="{D759CEE9-ACB8-40EF-9AB6-B40FAFA704B8}"/>
          </ac:spMkLst>
        </pc:spChg>
        <pc:picChg chg="add mod modCrop">
          <ac:chgData name="Gorelick, David" userId="2a13ec3b-9c14-43bc-b095-9b6de0c611df" providerId="ADAL" clId="{36A2B2D7-7484-47D1-8938-772FD18D21EE}" dt="2022-02-11T01:08:04.342" v="92" actId="1582"/>
          <ac:picMkLst>
            <pc:docMk/>
            <pc:sldMk cId="2069215088" sldId="708"/>
            <ac:picMk id="3" creationId="{3301DEB1-B82C-4DC3-8C2D-E0E9F827F87C}"/>
          </ac:picMkLst>
        </pc:picChg>
      </pc:sldChg>
      <pc:sldChg chg="addSp delSp modSp add mod">
        <pc:chgData name="Gorelick, David" userId="2a13ec3b-9c14-43bc-b095-9b6de0c611df" providerId="ADAL" clId="{36A2B2D7-7484-47D1-8938-772FD18D21EE}" dt="2022-02-11T01:16:27.448" v="555" actId="113"/>
        <pc:sldMkLst>
          <pc:docMk/>
          <pc:sldMk cId="1213093527" sldId="709"/>
        </pc:sldMkLst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2" creationId="{C3506CC5-7A7C-43F1-98A5-418E812FDECE}"/>
          </ac:spMkLst>
        </pc:spChg>
        <pc:spChg chg="mod">
          <ac:chgData name="Gorelick, David" userId="2a13ec3b-9c14-43bc-b095-9b6de0c611df" providerId="ADAL" clId="{36A2B2D7-7484-47D1-8938-772FD18D21EE}" dt="2022-02-11T01:16:27.448" v="555" actId="113"/>
          <ac:spMkLst>
            <pc:docMk/>
            <pc:sldMk cId="1213093527" sldId="709"/>
            <ac:spMk id="9" creationId="{00000000-0000-0000-0000-000000000000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2" creationId="{9D391A75-3AAD-4FBA-ABAE-507EC5DC81E8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3" creationId="{5A12D9A4-FE71-4341-A2A8-60C6B6CFB6AE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44" creationId="{953EF9F6-822E-4E08-A81A-9D883A27F03B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45" creationId="{BF71A2DA-5BF9-4C44-BFE9-6C9E3747AB5C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54" creationId="{D8A381BD-7BFF-4C39-862A-105C444013E7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55" creationId="{456DD23C-B415-4DEF-B383-A8C53A5AE11F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56" creationId="{09DDA898-4EB7-449D-841C-A0962D7B269B}"/>
          </ac:spMkLst>
        </pc:spChg>
        <pc:spChg chg="del">
          <ac:chgData name="Gorelick, David" userId="2a13ec3b-9c14-43bc-b095-9b6de0c611df" providerId="ADAL" clId="{36A2B2D7-7484-47D1-8938-772FD18D21EE}" dt="2022-02-11T01:04:01.673" v="38" actId="478"/>
          <ac:spMkLst>
            <pc:docMk/>
            <pc:sldMk cId="1213093527" sldId="709"/>
            <ac:spMk id="57" creationId="{C425E744-EAC4-427F-A73F-9BD75C5C769E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90" creationId="{9EE6E48D-B788-4359-9D5C-465B7F4F5DA9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04" creationId="{38BFADA2-8328-4AB6-BAB9-56A6456E0441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05" creationId="{056FD0F0-E223-49CD-8774-B40EE9AFD9C4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23" creationId="{62CD8D7E-D673-4260-8857-75E510DF2116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24" creationId="{DAE187EE-3B2D-4593-A231-C109403E75FD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45" creationId="{95272EE7-CEBF-406B-91ED-7605B8319097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61" creationId="{B1712A91-334D-4C1C-9DFA-FB4AD3861C5E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62" creationId="{BDABDDB3-7630-4516-AB30-86845C480A21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63" creationId="{C11CAA4C-BF02-4851-938D-1AF03F311882}"/>
          </ac:spMkLst>
        </pc:spChg>
        <pc:spChg chg="del">
          <ac:chgData name="Gorelick, David" userId="2a13ec3b-9c14-43bc-b095-9b6de0c611df" providerId="ADAL" clId="{36A2B2D7-7484-47D1-8938-772FD18D21EE}" dt="2022-02-11T01:03:59.786" v="37" actId="478"/>
          <ac:spMkLst>
            <pc:docMk/>
            <pc:sldMk cId="1213093527" sldId="709"/>
            <ac:spMk id="173" creationId="{981A7D92-7FF6-4EEB-9C02-D154D3D8D26B}"/>
          </ac:spMkLst>
        </pc:spChg>
        <pc:picChg chg="add mod">
          <ac:chgData name="Gorelick, David" userId="2a13ec3b-9c14-43bc-b095-9b6de0c611df" providerId="ADAL" clId="{36A2B2D7-7484-47D1-8938-772FD18D21EE}" dt="2022-02-11T01:15:30.450" v="548" actId="1076"/>
          <ac:picMkLst>
            <pc:docMk/>
            <pc:sldMk cId="1213093527" sldId="709"/>
            <ac:picMk id="3" creationId="{E69D0B5B-811E-4CF0-813D-EC035F3DD798}"/>
          </ac:picMkLst>
        </pc:pic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6" creationId="{F6D537D0-96DC-41BA-9B26-AF9E0A16E732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46" creationId="{FA476863-809D-412A-8D7A-E9C8E50E7F96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49" creationId="{6EE3DB1C-2D12-49F4-A8C9-E6CE549A8C79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10" creationId="{9B8CE5D0-FA27-45AE-BAC9-795E0B3900A7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11" creationId="{6C6F740E-2AD9-453B-84EE-747C7AA7166E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14" creationId="{E964AC5C-EC1E-491C-B7B8-4530C72E5E58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17" creationId="{D4CAA399-2D79-49C0-81E6-86271E5B0CD5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20" creationId="{2E26DF83-83CD-4F00-9FDF-484CFEC82E37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25" creationId="{C85C2B59-2788-452C-956B-67807134B7E4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28" creationId="{D0515F04-F317-47FD-A8A6-EAF406CC68C8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42" creationId="{2CDAD62A-7A38-4904-BBE8-442A208C891F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46" creationId="{8BCB0775-5DA3-491F-94CB-E2D09FE4E541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49" creationId="{2AB3B2C6-0A1E-4DFF-8E2E-ACE289E47393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52" creationId="{1CD02B9E-8BE3-4CD3-890E-E482A41911C0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55" creationId="{CEA6E332-B2AC-44F5-A471-794807A347C4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58" creationId="{CCFC3B70-5366-4073-BF03-B9162EFF8D47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64" creationId="{FA8F0D35-196E-421F-8834-DEB4263FAF89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67" creationId="{1F3EDEAA-76DA-4DA8-AAB5-F89CB54B0E3C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70" creationId="{2954AE2D-3BB7-4957-AFD9-83DF825273C6}"/>
          </ac:cxnSpMkLst>
        </pc:cxnChg>
        <pc:cxnChg chg="del mod">
          <ac:chgData name="Gorelick, David" userId="2a13ec3b-9c14-43bc-b095-9b6de0c611df" providerId="ADAL" clId="{36A2B2D7-7484-47D1-8938-772FD18D21EE}" dt="2022-02-11T01:03:59.786" v="37" actId="478"/>
          <ac:cxnSpMkLst>
            <pc:docMk/>
            <pc:sldMk cId="1213093527" sldId="709"/>
            <ac:cxnSpMk id="174" creationId="{BBA8F748-F626-4EAB-82D8-86423F7E91C3}"/>
          </ac:cxnSpMkLst>
        </pc:cxnChg>
      </pc:sldChg>
      <pc:sldChg chg="addSp delSp modSp add mod">
        <pc:chgData name="Gorelick, David" userId="2a13ec3b-9c14-43bc-b095-9b6de0c611df" providerId="ADAL" clId="{36A2B2D7-7484-47D1-8938-772FD18D21EE}" dt="2022-02-11T01:16:32.040" v="556" actId="113"/>
        <pc:sldMkLst>
          <pc:docMk/>
          <pc:sldMk cId="2482707262" sldId="710"/>
        </pc:sldMkLst>
        <pc:spChg chg="mod">
          <ac:chgData name="Gorelick, David" userId="2a13ec3b-9c14-43bc-b095-9b6de0c611df" providerId="ADAL" clId="{36A2B2D7-7484-47D1-8938-772FD18D21EE}" dt="2022-02-11T01:16:32.040" v="556" actId="113"/>
          <ac:spMkLst>
            <pc:docMk/>
            <pc:sldMk cId="2482707262" sldId="710"/>
            <ac:spMk id="9" creationId="{00000000-0000-0000-0000-000000000000}"/>
          </ac:spMkLst>
        </pc:spChg>
        <pc:picChg chg="add mod">
          <ac:chgData name="Gorelick, David" userId="2a13ec3b-9c14-43bc-b095-9b6de0c611df" providerId="ADAL" clId="{36A2B2D7-7484-47D1-8938-772FD18D21EE}" dt="2022-02-11T01:16:16.603" v="554" actId="1076"/>
          <ac:picMkLst>
            <pc:docMk/>
            <pc:sldMk cId="2482707262" sldId="710"/>
            <ac:picMk id="2" creationId="{E8EB0A85-0C66-48F3-8170-A0469F8AF19F}"/>
          </ac:picMkLst>
        </pc:picChg>
        <pc:picChg chg="del">
          <ac:chgData name="Gorelick, David" userId="2a13ec3b-9c14-43bc-b095-9b6de0c611df" providerId="ADAL" clId="{36A2B2D7-7484-47D1-8938-772FD18D21EE}" dt="2022-02-11T01:16:03.973" v="550" actId="478"/>
          <ac:picMkLst>
            <pc:docMk/>
            <pc:sldMk cId="2482707262" sldId="710"/>
            <ac:picMk id="3" creationId="{E69D0B5B-811E-4CF0-813D-EC035F3DD798}"/>
          </ac:picMkLst>
        </pc:picChg>
      </pc:sldChg>
      <pc:sldChg chg="addSp delSp modSp add mod">
        <pc:chgData name="Gorelick, David" userId="2a13ec3b-9c14-43bc-b095-9b6de0c611df" providerId="ADAL" clId="{36A2B2D7-7484-47D1-8938-772FD18D21EE}" dt="2022-02-11T01:17:14.863" v="565" actId="1076"/>
        <pc:sldMkLst>
          <pc:docMk/>
          <pc:sldMk cId="1031262436" sldId="711"/>
        </pc:sldMkLst>
        <pc:spChg chg="mod">
          <ac:chgData name="Gorelick, David" userId="2a13ec3b-9c14-43bc-b095-9b6de0c611df" providerId="ADAL" clId="{36A2B2D7-7484-47D1-8938-772FD18D21EE}" dt="2022-02-11T01:16:44.034" v="559" actId="113"/>
          <ac:spMkLst>
            <pc:docMk/>
            <pc:sldMk cId="1031262436" sldId="711"/>
            <ac:spMk id="9" creationId="{00000000-0000-0000-0000-000000000000}"/>
          </ac:spMkLst>
        </pc:spChg>
        <pc:picChg chg="del">
          <ac:chgData name="Gorelick, David" userId="2a13ec3b-9c14-43bc-b095-9b6de0c611df" providerId="ADAL" clId="{36A2B2D7-7484-47D1-8938-772FD18D21EE}" dt="2022-02-11T01:16:45.393" v="560" actId="478"/>
          <ac:picMkLst>
            <pc:docMk/>
            <pc:sldMk cId="1031262436" sldId="711"/>
            <ac:picMk id="2" creationId="{E8EB0A85-0C66-48F3-8170-A0469F8AF19F}"/>
          </ac:picMkLst>
        </pc:picChg>
        <pc:picChg chg="add mod">
          <ac:chgData name="Gorelick, David" userId="2a13ec3b-9c14-43bc-b095-9b6de0c611df" providerId="ADAL" clId="{36A2B2D7-7484-47D1-8938-772FD18D21EE}" dt="2022-02-11T01:17:14.863" v="565" actId="1076"/>
          <ac:picMkLst>
            <pc:docMk/>
            <pc:sldMk cId="1031262436" sldId="711"/>
            <ac:picMk id="3" creationId="{C44A0AE0-D6A9-4609-8523-C64AD0D6B2D8}"/>
          </ac:picMkLst>
        </pc:picChg>
      </pc:sldChg>
      <pc:sldChg chg="addSp modSp add mod">
        <pc:chgData name="Gorelick, David" userId="2a13ec3b-9c14-43bc-b095-9b6de0c611df" providerId="ADAL" clId="{36A2B2D7-7484-47D1-8938-772FD18D21EE}" dt="2022-02-11T01:17:35.382" v="568" actId="1076"/>
        <pc:sldMkLst>
          <pc:docMk/>
          <pc:sldMk cId="1174989088" sldId="712"/>
        </pc:sldMkLst>
        <pc:picChg chg="add mod">
          <ac:chgData name="Gorelick, David" userId="2a13ec3b-9c14-43bc-b095-9b6de0c611df" providerId="ADAL" clId="{36A2B2D7-7484-47D1-8938-772FD18D21EE}" dt="2022-02-11T01:17:35.382" v="568" actId="1076"/>
          <ac:picMkLst>
            <pc:docMk/>
            <pc:sldMk cId="1174989088" sldId="712"/>
            <ac:picMk id="2" creationId="{E7B9ABD0-2D20-4ED5-87EA-044E96771C53}"/>
          </ac:picMkLst>
        </pc:picChg>
      </pc:sldChg>
      <pc:sldChg chg="addSp modSp add mod">
        <pc:chgData name="Gorelick, David" userId="2a13ec3b-9c14-43bc-b095-9b6de0c611df" providerId="ADAL" clId="{36A2B2D7-7484-47D1-8938-772FD18D21EE}" dt="2022-02-11T01:17:59.408" v="572" actId="1076"/>
        <pc:sldMkLst>
          <pc:docMk/>
          <pc:sldMk cId="1777454949" sldId="713"/>
        </pc:sldMkLst>
        <pc:picChg chg="add mod">
          <ac:chgData name="Gorelick, David" userId="2a13ec3b-9c14-43bc-b095-9b6de0c611df" providerId="ADAL" clId="{36A2B2D7-7484-47D1-8938-772FD18D21EE}" dt="2022-02-11T01:17:59.408" v="572" actId="1076"/>
          <ac:picMkLst>
            <pc:docMk/>
            <pc:sldMk cId="1777454949" sldId="713"/>
            <ac:picMk id="2" creationId="{7F6D4358-9527-4E4B-8390-650E002AD529}"/>
          </ac:picMkLst>
        </pc:picChg>
      </pc:sldChg>
      <pc:sldChg chg="addSp delSp modSp add mod">
        <pc:chgData name="Gorelick, David" userId="2a13ec3b-9c14-43bc-b095-9b6de0c611df" providerId="ADAL" clId="{36A2B2D7-7484-47D1-8938-772FD18D21EE}" dt="2022-02-11T01:19:24.287" v="604" actId="1076"/>
        <pc:sldMkLst>
          <pc:docMk/>
          <pc:sldMk cId="121679931" sldId="714"/>
        </pc:sldMkLst>
        <pc:spChg chg="mod">
          <ac:chgData name="Gorelick, David" userId="2a13ec3b-9c14-43bc-b095-9b6de0c611df" providerId="ADAL" clId="{36A2B2D7-7484-47D1-8938-772FD18D21EE}" dt="2022-02-11T01:19:02.215" v="598" actId="20577"/>
          <ac:spMkLst>
            <pc:docMk/>
            <pc:sldMk cId="121679931" sldId="714"/>
            <ac:spMk id="9" creationId="{00000000-0000-0000-0000-000000000000}"/>
          </ac:spMkLst>
        </pc:spChg>
        <pc:picChg chg="del">
          <ac:chgData name="Gorelick, David" userId="2a13ec3b-9c14-43bc-b095-9b6de0c611df" providerId="ADAL" clId="{36A2B2D7-7484-47D1-8938-772FD18D21EE}" dt="2022-02-11T01:19:04.114" v="599" actId="478"/>
          <ac:picMkLst>
            <pc:docMk/>
            <pc:sldMk cId="121679931" sldId="714"/>
            <ac:picMk id="2" creationId="{7F6D4358-9527-4E4B-8390-650E002AD529}"/>
          </ac:picMkLst>
        </pc:picChg>
        <pc:picChg chg="add mod">
          <ac:chgData name="Gorelick, David" userId="2a13ec3b-9c14-43bc-b095-9b6de0c611df" providerId="ADAL" clId="{36A2B2D7-7484-47D1-8938-772FD18D21EE}" dt="2022-02-11T01:19:24.287" v="604" actId="1076"/>
          <ac:picMkLst>
            <pc:docMk/>
            <pc:sldMk cId="121679931" sldId="714"/>
            <ac:picMk id="3" creationId="{1C191842-EA78-40E2-9CA4-D723EEC1749C}"/>
          </ac:picMkLst>
        </pc:picChg>
      </pc:sldChg>
      <pc:sldChg chg="addSp delSp modSp add mod">
        <pc:chgData name="Gorelick, David" userId="2a13ec3b-9c14-43bc-b095-9b6de0c611df" providerId="ADAL" clId="{36A2B2D7-7484-47D1-8938-772FD18D21EE}" dt="2022-02-11T02:08:54.419" v="1007" actId="20577"/>
        <pc:sldMkLst>
          <pc:docMk/>
          <pc:sldMk cId="4228618876" sldId="715"/>
        </pc:sldMkLst>
        <pc:spChg chg="mod">
          <ac:chgData name="Gorelick, David" userId="2a13ec3b-9c14-43bc-b095-9b6de0c611df" providerId="ADAL" clId="{36A2B2D7-7484-47D1-8938-772FD18D21EE}" dt="2022-02-11T01:51:05.373" v="621" actId="20577"/>
          <ac:spMkLst>
            <pc:docMk/>
            <pc:sldMk cId="4228618876" sldId="715"/>
            <ac:spMk id="9" creationId="{00000000-0000-0000-0000-000000000000}"/>
          </ac:spMkLst>
        </pc:spChg>
        <pc:spChg chg="add mod">
          <ac:chgData name="Gorelick, David" userId="2a13ec3b-9c14-43bc-b095-9b6de0c611df" providerId="ADAL" clId="{36A2B2D7-7484-47D1-8938-772FD18D21EE}" dt="2022-02-11T02:08:29.816" v="984" actId="1076"/>
          <ac:spMkLst>
            <pc:docMk/>
            <pc:sldMk cId="4228618876" sldId="715"/>
            <ac:spMk id="14" creationId="{38ACFC8C-97BA-43D1-BD07-E4663F64E656}"/>
          </ac:spMkLst>
        </pc:spChg>
        <pc:spChg chg="add mod">
          <ac:chgData name="Gorelick, David" userId="2a13ec3b-9c14-43bc-b095-9b6de0c611df" providerId="ADAL" clId="{36A2B2D7-7484-47D1-8938-772FD18D21EE}" dt="2022-02-11T02:08:54.419" v="1007" actId="20577"/>
          <ac:spMkLst>
            <pc:docMk/>
            <pc:sldMk cId="4228618876" sldId="715"/>
            <ac:spMk id="15" creationId="{19A1585B-AFCE-4733-9FE1-FA5E331F29B7}"/>
          </ac:spMkLst>
        </pc:spChg>
        <pc:picChg chg="del">
          <ac:chgData name="Gorelick, David" userId="2a13ec3b-9c14-43bc-b095-9b6de0c611df" providerId="ADAL" clId="{36A2B2D7-7484-47D1-8938-772FD18D21EE}" dt="2022-02-11T01:50:57.967" v="606" actId="478"/>
          <ac:picMkLst>
            <pc:docMk/>
            <pc:sldMk cId="4228618876" sldId="715"/>
            <ac:picMk id="3" creationId="{1C191842-EA78-40E2-9CA4-D723EEC1749C}"/>
          </ac:picMkLst>
        </pc:picChg>
        <pc:picChg chg="add mod modCrop">
          <ac:chgData name="Gorelick, David" userId="2a13ec3b-9c14-43bc-b095-9b6de0c611df" providerId="ADAL" clId="{36A2B2D7-7484-47D1-8938-772FD18D21EE}" dt="2022-02-11T02:03:08.684" v="850" actId="1076"/>
          <ac:picMkLst>
            <pc:docMk/>
            <pc:sldMk cId="4228618876" sldId="715"/>
            <ac:picMk id="6" creationId="{466F0C4B-8F5A-4307-9649-D52D7CBF0D81}"/>
          </ac:picMkLst>
        </pc:picChg>
        <pc:picChg chg="add del mod modCrop">
          <ac:chgData name="Gorelick, David" userId="2a13ec3b-9c14-43bc-b095-9b6de0c611df" providerId="ADAL" clId="{36A2B2D7-7484-47D1-8938-772FD18D21EE}" dt="2022-02-11T02:02:33.757" v="779" actId="478"/>
          <ac:picMkLst>
            <pc:docMk/>
            <pc:sldMk cId="4228618876" sldId="715"/>
            <ac:picMk id="10" creationId="{B1644894-AC68-42C6-ADCB-D0CB02E3830D}"/>
          </ac:picMkLst>
        </pc:picChg>
        <pc:picChg chg="add mod modCrop">
          <ac:chgData name="Gorelick, David" userId="2a13ec3b-9c14-43bc-b095-9b6de0c611df" providerId="ADAL" clId="{36A2B2D7-7484-47D1-8938-772FD18D21EE}" dt="2022-02-11T02:02:41.694" v="842" actId="1036"/>
          <ac:picMkLst>
            <pc:docMk/>
            <pc:sldMk cId="4228618876" sldId="715"/>
            <ac:picMk id="13" creationId="{27275AE4-A0C0-4903-B3DC-EFB0FA35039B}"/>
          </ac:picMkLst>
        </pc:picChg>
      </pc:sldChg>
      <pc:sldChg chg="addSp delSp modSp add mod">
        <pc:chgData name="Gorelick, David" userId="2a13ec3b-9c14-43bc-b095-9b6de0c611df" providerId="ADAL" clId="{36A2B2D7-7484-47D1-8938-772FD18D21EE}" dt="2022-02-11T02:15:54.089" v="1190" actId="20577"/>
        <pc:sldMkLst>
          <pc:docMk/>
          <pc:sldMk cId="824456684" sldId="716"/>
        </pc:sldMkLst>
        <pc:spChg chg="mod">
          <ac:chgData name="Gorelick, David" userId="2a13ec3b-9c14-43bc-b095-9b6de0c611df" providerId="ADAL" clId="{36A2B2D7-7484-47D1-8938-772FD18D21EE}" dt="2022-02-11T02:15:34.727" v="1136" actId="20577"/>
          <ac:spMkLst>
            <pc:docMk/>
            <pc:sldMk cId="824456684" sldId="716"/>
            <ac:spMk id="14" creationId="{38ACFC8C-97BA-43D1-BD07-E4663F64E656}"/>
          </ac:spMkLst>
        </pc:spChg>
        <pc:spChg chg="mod">
          <ac:chgData name="Gorelick, David" userId="2a13ec3b-9c14-43bc-b095-9b6de0c611df" providerId="ADAL" clId="{36A2B2D7-7484-47D1-8938-772FD18D21EE}" dt="2022-02-11T02:15:54.089" v="1190" actId="20577"/>
          <ac:spMkLst>
            <pc:docMk/>
            <pc:sldMk cId="824456684" sldId="716"/>
            <ac:spMk id="15" creationId="{19A1585B-AFCE-4733-9FE1-FA5E331F29B7}"/>
          </ac:spMkLst>
        </pc:spChg>
        <pc:picChg chg="add mod modCrop">
          <ac:chgData name="Gorelick, David" userId="2a13ec3b-9c14-43bc-b095-9b6de0c611df" providerId="ADAL" clId="{36A2B2D7-7484-47D1-8938-772FD18D21EE}" dt="2022-02-11T02:14:54.003" v="1098" actId="1035"/>
          <ac:picMkLst>
            <pc:docMk/>
            <pc:sldMk cId="824456684" sldId="716"/>
            <ac:picMk id="3" creationId="{2345441C-B2A1-4F64-98F8-9E989C853C45}"/>
          </ac:picMkLst>
        </pc:picChg>
        <pc:picChg chg="del">
          <ac:chgData name="Gorelick, David" userId="2a13ec3b-9c14-43bc-b095-9b6de0c611df" providerId="ADAL" clId="{36A2B2D7-7484-47D1-8938-772FD18D21EE}" dt="2022-02-11T02:14:30.275" v="1014" actId="478"/>
          <ac:picMkLst>
            <pc:docMk/>
            <pc:sldMk cId="824456684" sldId="716"/>
            <ac:picMk id="6" creationId="{466F0C4B-8F5A-4307-9649-D52D7CBF0D81}"/>
          </ac:picMkLst>
        </pc:picChg>
        <pc:picChg chg="add mod modCrop">
          <ac:chgData name="Gorelick, David" userId="2a13ec3b-9c14-43bc-b095-9b6de0c611df" providerId="ADAL" clId="{36A2B2D7-7484-47D1-8938-772FD18D21EE}" dt="2022-02-11T02:15:04.656" v="1131" actId="1035"/>
          <ac:picMkLst>
            <pc:docMk/>
            <pc:sldMk cId="824456684" sldId="716"/>
            <ac:picMk id="10" creationId="{8601F0A9-5B49-436D-ABBB-0606EC7AC425}"/>
          </ac:picMkLst>
        </pc:picChg>
        <pc:picChg chg="del">
          <ac:chgData name="Gorelick, David" userId="2a13ec3b-9c14-43bc-b095-9b6de0c611df" providerId="ADAL" clId="{36A2B2D7-7484-47D1-8938-772FD18D21EE}" dt="2022-02-11T02:14:31.254" v="1015" actId="478"/>
          <ac:picMkLst>
            <pc:docMk/>
            <pc:sldMk cId="824456684" sldId="716"/>
            <ac:picMk id="13" creationId="{27275AE4-A0C0-4903-B3DC-EFB0FA35039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1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7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40951"/>
            <a:ext cx="990600" cy="264649"/>
          </a:xfrm>
        </p:spPr>
        <p:txBody>
          <a:bodyPr/>
          <a:lstStyle/>
          <a:p>
            <a:fld id="{5A632A1F-01A1-47A0-B8F6-EA0855455B80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440951"/>
            <a:ext cx="1143000" cy="26464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491A-AB9A-4050-9BB1-78C24FCC85CD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5BBC-CA9D-4395-B08C-2D55E450F9D6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944563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DEAD-D69F-4F2F-AE09-976180B53F8B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86AA-D45D-4CE7-8187-2F36DCC82944}" type="datetime1">
              <a:rPr lang="en-US" smtClean="0"/>
              <a:t>2/10/2022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23A-4EE0-46C4-8C8E-E9D5B672FB04}" type="datetime1">
              <a:rPr lang="en-US" smtClean="0"/>
              <a:t>2/10/2022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D10F-3A48-466C-8AF5-410733527FB9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DD8E-9180-4CE5-AB04-4E995DF0349C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1405-2698-40FA-BDA7-E0BDD6A97EBE}" type="datetime1">
              <a:rPr lang="en-US" smtClean="0"/>
              <a:t>2/10/2022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598C-8BEE-4E21-AE2D-44595D697252}" type="datetime1">
              <a:rPr lang="en-US" smtClean="0"/>
              <a:t>2/10/2022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0" y="6440951"/>
            <a:ext cx="990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8EB38517-F202-4DF0-9AD6-ADDB2C770E7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6403915"/>
            <a:ext cx="8305800" cy="1212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jon\group-website\CU-web-red-logoonly-smal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8" y="614172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1499" y="3451086"/>
            <a:ext cx="8001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F351-911D-4338-A9D9-CD9869FEA06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0046" y="2743200"/>
            <a:ext cx="675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TBW Financial Model Structure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42961" y="3426605"/>
            <a:ext cx="575883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David Gorelick and Christina Petagna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1277" y="4344125"/>
            <a:ext cx="2362199" cy="72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pPr algn="l">
              <a:spcBef>
                <a:spcPts val="1800"/>
              </a:spcBef>
              <a:spcAft>
                <a:spcPts val="600"/>
              </a:spcAft>
            </a:pPr>
            <a:endParaRPr lang="en-US" sz="2800" dirty="0">
              <a:solidFill>
                <a:schemeClr val="tx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660" y="4113292"/>
            <a:ext cx="2980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February 2022 Update</a:t>
            </a:r>
            <a:endParaRPr lang="en-US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Surplus/</a:t>
            </a:r>
            <a:r>
              <a:rPr lang="en-US" sz="3600" b="1" dirty="0">
                <a:latin typeface="+mj-lt"/>
              </a:rPr>
              <a:t>Deficit</a:t>
            </a:r>
            <a:r>
              <a:rPr lang="en-US" sz="3600" dirty="0">
                <a:latin typeface="+mj-lt"/>
              </a:rPr>
              <a:t> Allocation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B9ABD0-2D20-4ED5-87EA-044E9677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125766"/>
            <a:ext cx="8216077" cy="48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Surplus/</a:t>
            </a:r>
            <a:r>
              <a:rPr lang="en-US" sz="3600" b="1" dirty="0">
                <a:latin typeface="+mj-lt"/>
              </a:rPr>
              <a:t>Deficit</a:t>
            </a:r>
            <a:r>
              <a:rPr lang="en-US" sz="3600" dirty="0">
                <a:latin typeface="+mj-lt"/>
              </a:rPr>
              <a:t> Allocation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F6D4358-9527-4E4B-8390-650E002A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066800"/>
            <a:ext cx="8534400" cy="50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Financial Model – CIP Spending Flexibility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191842-EA78-40E2-9CA4-D723EEC1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83" y="1214577"/>
            <a:ext cx="7142833" cy="50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Financial Model – Output Examples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6F0C4B-8F5A-4307-9649-D52D7CBF0D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7"/>
          <a:stretch/>
        </p:blipFill>
        <p:spPr>
          <a:xfrm>
            <a:off x="0" y="1334826"/>
            <a:ext cx="9013610" cy="217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275AE4-A0C0-4903-B3DC-EFB0FA3503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95"/>
          <a:stretch/>
        </p:blipFill>
        <p:spPr>
          <a:xfrm>
            <a:off x="0" y="3843135"/>
            <a:ext cx="9031820" cy="2171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CFC8C-97BA-43D1-BD07-E4663F64E656}"/>
              </a:ext>
            </a:extLst>
          </p:cNvPr>
          <p:cNvSpPr txBox="1"/>
          <p:nvPr/>
        </p:nvSpPr>
        <p:spPr>
          <a:xfrm>
            <a:off x="873919" y="981891"/>
            <a:ext cx="739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Rate, Debt Service capped at 40% of previous FY gross revenues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1585B-AFCE-4733-9FE1-FA5E331F29B7}"/>
              </a:ext>
            </a:extLst>
          </p:cNvPr>
          <p:cNvSpPr txBox="1"/>
          <p:nvPr/>
        </p:nvSpPr>
        <p:spPr>
          <a:xfrm>
            <a:off x="873919" y="3473027"/>
            <a:ext cx="739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Rate, Debt Service follows CIP plan</a:t>
            </a:r>
          </a:p>
        </p:txBody>
      </p:sp>
    </p:spTree>
    <p:extLst>
      <p:ext uri="{BB962C8B-B14F-4D97-AF65-F5344CB8AC3E}">
        <p14:creationId xmlns:p14="http://schemas.microsoft.com/office/powerpoint/2010/main" val="422861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Financial Model – Output Examples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ACFC8C-97BA-43D1-BD07-E4663F64E656}"/>
              </a:ext>
            </a:extLst>
          </p:cNvPr>
          <p:cNvSpPr txBox="1"/>
          <p:nvPr/>
        </p:nvSpPr>
        <p:spPr>
          <a:xfrm>
            <a:off x="873919" y="981891"/>
            <a:ext cx="739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Rate, Debt Service capped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1585B-AFCE-4733-9FE1-FA5E331F29B7}"/>
              </a:ext>
            </a:extLst>
          </p:cNvPr>
          <p:cNvSpPr txBox="1"/>
          <p:nvPr/>
        </p:nvSpPr>
        <p:spPr>
          <a:xfrm>
            <a:off x="873919" y="3473027"/>
            <a:ext cx="739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Rate, Debt Service capped, CIP schedule followed for reserve funds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5441C-B2A1-4F64-98F8-9E989C853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7"/>
          <a:stretch/>
        </p:blipFill>
        <p:spPr>
          <a:xfrm>
            <a:off x="75498" y="3833265"/>
            <a:ext cx="9068501" cy="2191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1F0A9-5B49-436D-ABBB-0606EC7AC4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7"/>
          <a:stretch/>
        </p:blipFill>
        <p:spPr>
          <a:xfrm>
            <a:off x="75500" y="1326436"/>
            <a:ext cx="9068499" cy="21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j-lt"/>
              </a:rPr>
              <a:t>TBW Financial Model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3CBA755-4298-4205-970A-0E961371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955"/>
            <a:ext cx="8229600" cy="41866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Goal: explicitly model financial impacts of 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Future changes to water supply system infrastructure and operations (including CIP and debt scheduling)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Changes in demand and hydrologic conditions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Management intervention (e.g. maintaining a low uniform rate)</a:t>
            </a:r>
          </a:p>
          <a:p>
            <a:pPr marL="400050" lvl="1" indent="0">
              <a:buNone/>
            </a:pPr>
            <a:r>
              <a:rPr lang="en-US" dirty="0"/>
              <a:t>Outcomes: measure annual performance based on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Debt and rate covenants (coverage ratios)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Reserve fund balances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Uniform Rate predictability and growth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Ability to meet CIP needs</a:t>
            </a:r>
          </a:p>
          <a:p>
            <a:pPr marL="1771650" lvl="3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F351-911D-4338-A9D9-CD9869FEA06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3FD0E52-3D2F-4E2E-B53C-1DDAA69D17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600" dirty="0">
                <a:latin typeface="+mj-lt"/>
              </a:rPr>
              <a:t>TBW Financial Model – Basic Model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FA27D-17F1-408B-99BC-0D7D040FA3DD}"/>
              </a:ext>
            </a:extLst>
          </p:cNvPr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253BF-93CD-4A7E-A9E0-AEB9A9FA7A04}"/>
              </a:ext>
            </a:extLst>
          </p:cNvPr>
          <p:cNvSpPr/>
          <p:nvPr/>
        </p:nvSpPr>
        <p:spPr>
          <a:xfrm>
            <a:off x="7033823" y="5577690"/>
            <a:ext cx="1722474" cy="512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 Function or Data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45841-7C27-49EC-842E-9F9807333B5D}"/>
              </a:ext>
            </a:extLst>
          </p:cNvPr>
          <p:cNvSpPr/>
          <p:nvPr/>
        </p:nvSpPr>
        <p:spPr>
          <a:xfrm>
            <a:off x="5688803" y="5577689"/>
            <a:ext cx="1142999" cy="5123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22CE4-C9E4-4671-8CCC-8F33838F645D}"/>
              </a:ext>
            </a:extLst>
          </p:cNvPr>
          <p:cNvSpPr/>
          <p:nvPr/>
        </p:nvSpPr>
        <p:spPr>
          <a:xfrm>
            <a:off x="3662916" y="5577688"/>
            <a:ext cx="181816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Decision Variable or Uncertain Factor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AD826C-F6B8-4125-AC68-630EBE74B9DF}"/>
              </a:ext>
            </a:extLst>
          </p:cNvPr>
          <p:cNvSpPr/>
          <p:nvPr/>
        </p:nvSpPr>
        <p:spPr>
          <a:xfrm>
            <a:off x="6931645" y="2216147"/>
            <a:ext cx="2013097" cy="5123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Approved Budgets and Actuals (FY 2013-2022)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B3CF3-8C81-4B2D-8B7C-BEB06024BFAA}"/>
              </a:ext>
            </a:extLst>
          </p:cNvPr>
          <p:cNvSpPr/>
          <p:nvPr/>
        </p:nvSpPr>
        <p:spPr>
          <a:xfrm>
            <a:off x="709720" y="1176533"/>
            <a:ext cx="181816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TBW Infrastructure Planning Scenario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3DE6AD-91C5-4EC3-A8C3-EC5A0B468ED8}"/>
              </a:ext>
            </a:extLst>
          </p:cNvPr>
          <p:cNvSpPr/>
          <p:nvPr/>
        </p:nvSpPr>
        <p:spPr>
          <a:xfrm>
            <a:off x="6928991" y="1506009"/>
            <a:ext cx="2013097" cy="5123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Historic Daily Water Deliveries (2010-2021)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39C14-839F-46B5-B77A-E5996CB0D35B}"/>
              </a:ext>
            </a:extLst>
          </p:cNvPr>
          <p:cNvSpPr/>
          <p:nvPr/>
        </p:nvSpPr>
        <p:spPr>
          <a:xfrm>
            <a:off x="1637029" y="5577688"/>
            <a:ext cx="1818166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Modeling Toggle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03A6DB-CA9B-4DE5-8EE8-2B6AFF1CB12A}"/>
              </a:ext>
            </a:extLst>
          </p:cNvPr>
          <p:cNvSpPr/>
          <p:nvPr/>
        </p:nvSpPr>
        <p:spPr>
          <a:xfrm>
            <a:off x="276442" y="2024227"/>
            <a:ext cx="2684723" cy="710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SWRE Hydrologic and Demand Future Realizations (1,000 runs from 2021-2040 per Scenario)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DD8411-3A64-40DE-9A8A-7BF5B98D41CE}"/>
              </a:ext>
            </a:extLst>
          </p:cNvPr>
          <p:cNvSpPr/>
          <p:nvPr/>
        </p:nvSpPr>
        <p:spPr>
          <a:xfrm>
            <a:off x="286309" y="5577688"/>
            <a:ext cx="1142999" cy="512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Output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20495C-EBC1-479E-9E2C-31ED47B271CB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>
            <a:off x="1618803" y="1688892"/>
            <a:ext cx="1" cy="3353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CB0498-2866-42DE-8B6E-B4DEB8544383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flipH="1">
            <a:off x="4124153" y="1688891"/>
            <a:ext cx="909083" cy="32947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5C9D7-C3F5-41E0-9C47-45ADC5518207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5033236" y="1688891"/>
            <a:ext cx="995526" cy="32947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FABD7-DA7B-4E81-9847-D88F6638D924}"/>
              </a:ext>
            </a:extLst>
          </p:cNvPr>
          <p:cNvSpPr/>
          <p:nvPr/>
        </p:nvSpPr>
        <p:spPr>
          <a:xfrm>
            <a:off x="4026687" y="1176532"/>
            <a:ext cx="2013098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Follow CIP or SWRE Investment Timing?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EA7097-4BDA-4333-8439-4C81E1C3A150}"/>
              </a:ext>
            </a:extLst>
          </p:cNvPr>
          <p:cNvSpPr/>
          <p:nvPr/>
        </p:nvSpPr>
        <p:spPr>
          <a:xfrm>
            <a:off x="5287141" y="2018368"/>
            <a:ext cx="1483242" cy="710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10-Year CIP Schedule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(FY 2021-2031)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A7BE5-86BE-4A8F-A05A-595C851C0B81}"/>
              </a:ext>
            </a:extLst>
          </p:cNvPr>
          <p:cNvSpPr/>
          <p:nvPr/>
        </p:nvSpPr>
        <p:spPr>
          <a:xfrm>
            <a:off x="3215070" y="2018368"/>
            <a:ext cx="1818166" cy="710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Future Water Supply Infrastructure Cost Estimates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C18DCC-DB9B-409A-8A99-918D5D32DEB6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7935540" y="2018368"/>
            <a:ext cx="2654" cy="19777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376B418-A516-435C-80AE-AEC854711CF7}"/>
              </a:ext>
            </a:extLst>
          </p:cNvPr>
          <p:cNvSpPr/>
          <p:nvPr/>
        </p:nvSpPr>
        <p:spPr>
          <a:xfrm rot="5400000">
            <a:off x="4375871" y="-1308013"/>
            <a:ext cx="465178" cy="8667255"/>
          </a:xfrm>
          <a:prstGeom prst="rightBrace">
            <a:avLst>
              <a:gd name="adj1" fmla="val 284903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F5375D-372D-468E-B755-442C2341C469}"/>
              </a:ext>
            </a:extLst>
          </p:cNvPr>
          <p:cNvSpPr/>
          <p:nvPr/>
        </p:nvSpPr>
        <p:spPr>
          <a:xfrm>
            <a:off x="6122038" y="3295705"/>
            <a:ext cx="2262022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Historical (2015-2021) or Future (2021-2040) Run?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3E2A3F-0DD7-434A-80CF-F0A3A335A955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5595582" y="3551885"/>
            <a:ext cx="526456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E5EA07-829A-4935-8488-86FB4DE7E2B0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 flipH="1">
            <a:off x="3429430" y="3808064"/>
            <a:ext cx="1179030" cy="350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082C78-1507-4DA1-A141-25D4F8225B2B}"/>
              </a:ext>
            </a:extLst>
          </p:cNvPr>
          <p:cNvCxnSpPr>
            <a:cxnSpLocks/>
            <a:stCxn id="34" idx="2"/>
            <a:endCxn id="68" idx="0"/>
          </p:cNvCxnSpPr>
          <p:nvPr/>
        </p:nvCxnSpPr>
        <p:spPr>
          <a:xfrm>
            <a:off x="4608460" y="3808064"/>
            <a:ext cx="1058591" cy="3542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755E56-42AB-4285-99DC-35E9B3555874}"/>
              </a:ext>
            </a:extLst>
          </p:cNvPr>
          <p:cNvCxnSpPr>
            <a:cxnSpLocks/>
            <a:stCxn id="56" idx="2"/>
            <a:endCxn id="73" idx="0"/>
          </p:cNvCxnSpPr>
          <p:nvPr/>
        </p:nvCxnSpPr>
        <p:spPr>
          <a:xfrm flipH="1">
            <a:off x="1033354" y="4517501"/>
            <a:ext cx="2396076" cy="29223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F8D3D4-1A13-4171-9802-A4951683BA48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2741576" y="4517501"/>
            <a:ext cx="687854" cy="29223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036648-72BD-46C2-9D35-7BFC5F3B641F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>
            <a:off x="3429430" y="4517501"/>
            <a:ext cx="1020292" cy="29223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E36B3F-7D7A-41CA-9877-CAD65AF8A65B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3429430" y="4517501"/>
            <a:ext cx="3039453" cy="29561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598E58D-FDBF-4043-9654-EE9A56F02560}"/>
              </a:ext>
            </a:extLst>
          </p:cNvPr>
          <p:cNvSpPr/>
          <p:nvPr/>
        </p:nvSpPr>
        <p:spPr>
          <a:xfrm>
            <a:off x="2670908" y="4158202"/>
            <a:ext cx="1517043" cy="359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Annual Actuals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007428A-927D-4AFB-9F97-48E00734BEB2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 flipH="1">
            <a:off x="2741576" y="4521603"/>
            <a:ext cx="2925475" cy="2881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DA1685-C14F-428A-A534-F0B847BA459E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4449722" y="4521603"/>
            <a:ext cx="1217329" cy="2881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560620F-7582-4433-AC82-77F0DEE85FE9}"/>
              </a:ext>
            </a:extLst>
          </p:cNvPr>
          <p:cNvCxnSpPr>
            <a:cxnSpLocks/>
            <a:stCxn id="76" idx="0"/>
            <a:endCxn id="68" idx="2"/>
          </p:cNvCxnSpPr>
          <p:nvPr/>
        </p:nvCxnSpPr>
        <p:spPr>
          <a:xfrm flipH="1" flipV="1">
            <a:off x="5667051" y="4521603"/>
            <a:ext cx="2565337" cy="2881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F6767A-67CA-4363-8D75-FAF63C095D0F}"/>
              </a:ext>
            </a:extLst>
          </p:cNvPr>
          <p:cNvCxnSpPr>
            <a:cxnSpLocks/>
            <a:stCxn id="75" idx="0"/>
            <a:endCxn id="68" idx="2"/>
          </p:cNvCxnSpPr>
          <p:nvPr/>
        </p:nvCxnSpPr>
        <p:spPr>
          <a:xfrm flipH="1" flipV="1">
            <a:off x="5667051" y="4521603"/>
            <a:ext cx="801832" cy="29151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2DCE023-E3AE-477C-8FB1-B61FD027C32B}"/>
              </a:ext>
            </a:extLst>
          </p:cNvPr>
          <p:cNvSpPr/>
          <p:nvPr/>
        </p:nvSpPr>
        <p:spPr>
          <a:xfrm>
            <a:off x="4489676" y="4162304"/>
            <a:ext cx="2354750" cy="359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Annual Budget Projections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4BC06C-C5C1-43BF-9D01-16B47DFEBDE3}"/>
              </a:ext>
            </a:extLst>
          </p:cNvPr>
          <p:cNvSpPr/>
          <p:nvPr/>
        </p:nvSpPr>
        <p:spPr>
          <a:xfrm>
            <a:off x="1983054" y="4809735"/>
            <a:ext cx="1517043" cy="53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Operating Costs and Revenues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306740-9FAE-4D73-83C6-CD889A520DAA}"/>
              </a:ext>
            </a:extLst>
          </p:cNvPr>
          <p:cNvSpPr/>
          <p:nvPr/>
        </p:nvSpPr>
        <p:spPr>
          <a:xfrm>
            <a:off x="274832" y="4809735"/>
            <a:ext cx="1517043" cy="53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Debt and Rate Covenants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F1310D-73DC-4343-AD9F-7D48E88CC861}"/>
              </a:ext>
            </a:extLst>
          </p:cNvPr>
          <p:cNvSpPr/>
          <p:nvPr/>
        </p:nvSpPr>
        <p:spPr>
          <a:xfrm>
            <a:off x="3691200" y="4809735"/>
            <a:ext cx="1517043" cy="53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Reserve Fund Balances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462378-7653-4AF4-9F98-D2FD4BD63DD6}"/>
              </a:ext>
            </a:extLst>
          </p:cNvPr>
          <p:cNvSpPr/>
          <p:nvPr/>
        </p:nvSpPr>
        <p:spPr>
          <a:xfrm>
            <a:off x="5399498" y="4813114"/>
            <a:ext cx="2138770" cy="53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Reserve Fund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Transfers and Deposits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2767FB-B519-4112-A4D6-E62338B06143}"/>
              </a:ext>
            </a:extLst>
          </p:cNvPr>
          <p:cNvSpPr/>
          <p:nvPr/>
        </p:nvSpPr>
        <p:spPr>
          <a:xfrm>
            <a:off x="7729523" y="4809735"/>
            <a:ext cx="1005730" cy="53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Uniform Rate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D9DBA3C-1B73-4014-918D-A13D2EC06FEB}"/>
              </a:ext>
            </a:extLst>
          </p:cNvPr>
          <p:cNvCxnSpPr>
            <a:cxnSpLocks/>
          </p:cNvCxnSpPr>
          <p:nvPr/>
        </p:nvCxnSpPr>
        <p:spPr>
          <a:xfrm>
            <a:off x="15057" y="5481991"/>
            <a:ext cx="911831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5A12CA-481A-405A-9608-EA15F0303412}"/>
              </a:ext>
            </a:extLst>
          </p:cNvPr>
          <p:cNvSpPr/>
          <p:nvPr/>
        </p:nvSpPr>
        <p:spPr>
          <a:xfrm>
            <a:off x="1276716" y="3290156"/>
            <a:ext cx="181816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Management and Board Decisions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DD8803-F481-4FE7-8D71-9ABC7080C2FF}"/>
              </a:ext>
            </a:extLst>
          </p:cNvPr>
          <p:cNvCxnSpPr>
            <a:cxnSpLocks/>
            <a:stCxn id="103" idx="3"/>
            <a:endCxn id="34" idx="1"/>
          </p:cNvCxnSpPr>
          <p:nvPr/>
        </p:nvCxnSpPr>
        <p:spPr>
          <a:xfrm>
            <a:off x="3094882" y="3546336"/>
            <a:ext cx="526456" cy="5549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37CB11-1728-4F54-8CC9-B9D772EEF984}"/>
              </a:ext>
            </a:extLst>
          </p:cNvPr>
          <p:cNvSpPr/>
          <p:nvPr/>
        </p:nvSpPr>
        <p:spPr>
          <a:xfrm>
            <a:off x="196204" y="4010641"/>
            <a:ext cx="2218124" cy="512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Monthly Water Deliveries and Revenues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557CAD-3F48-4A64-8518-D55538B7AB1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408564" y="3808064"/>
            <a:ext cx="2199896" cy="2142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C71AF0-B06C-4DC0-A834-591473421F34}"/>
              </a:ext>
            </a:extLst>
          </p:cNvPr>
          <p:cNvSpPr/>
          <p:nvPr/>
        </p:nvSpPr>
        <p:spPr>
          <a:xfrm>
            <a:off x="3621338" y="3295705"/>
            <a:ext cx="1974244" cy="5123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Financial Model</a:t>
            </a:r>
          </a:p>
        </p:txBody>
      </p:sp>
    </p:spTree>
    <p:extLst>
      <p:ext uri="{BB962C8B-B14F-4D97-AF65-F5344CB8AC3E}">
        <p14:creationId xmlns:p14="http://schemas.microsoft.com/office/powerpoint/2010/main" val="32156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F351-911D-4338-A9D9-CD9869FEA06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3FD0E52-3D2F-4E2E-B53C-1DDAA69D17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600" dirty="0">
                <a:latin typeface="+mj-lt"/>
              </a:rPr>
              <a:t>TBW Financial Model – Decision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FA27D-17F1-408B-99BC-0D7D040FA3DD}"/>
              </a:ext>
            </a:extLst>
          </p:cNvPr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D7C5D-16E8-4621-B44C-B5377F89115F}"/>
              </a:ext>
            </a:extLst>
          </p:cNvPr>
          <p:cNvSpPr/>
          <p:nvPr/>
        </p:nvSpPr>
        <p:spPr>
          <a:xfrm>
            <a:off x="7033823" y="5577690"/>
            <a:ext cx="1722474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 Function or Data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0B41-4435-4208-9B81-571FF3E458D2}"/>
              </a:ext>
            </a:extLst>
          </p:cNvPr>
          <p:cNvSpPr/>
          <p:nvPr/>
        </p:nvSpPr>
        <p:spPr>
          <a:xfrm>
            <a:off x="5688803" y="5577689"/>
            <a:ext cx="1142999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7E7B2-EE6D-4E39-8490-484F0917EE6A}"/>
              </a:ext>
            </a:extLst>
          </p:cNvPr>
          <p:cNvSpPr/>
          <p:nvPr/>
        </p:nvSpPr>
        <p:spPr>
          <a:xfrm>
            <a:off x="3662916" y="5577688"/>
            <a:ext cx="181816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Decision Variable or Uncertain Factor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40BE7-2CBC-4A1F-B13D-8A3950FED514}"/>
              </a:ext>
            </a:extLst>
          </p:cNvPr>
          <p:cNvSpPr/>
          <p:nvPr/>
        </p:nvSpPr>
        <p:spPr>
          <a:xfrm>
            <a:off x="286309" y="5577688"/>
            <a:ext cx="1142999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Output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32BE-5B8C-44E7-A0D0-CA3595056634}"/>
              </a:ext>
            </a:extLst>
          </p:cNvPr>
          <p:cNvCxnSpPr>
            <a:cxnSpLocks/>
          </p:cNvCxnSpPr>
          <p:nvPr/>
        </p:nvCxnSpPr>
        <p:spPr>
          <a:xfrm>
            <a:off x="15057" y="5481991"/>
            <a:ext cx="911831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9B6F5-523C-43FA-9432-A45111CF3358}"/>
              </a:ext>
            </a:extLst>
          </p:cNvPr>
          <p:cNvSpPr/>
          <p:nvPr/>
        </p:nvSpPr>
        <p:spPr>
          <a:xfrm>
            <a:off x="2289346" y="1907737"/>
            <a:ext cx="2108981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Cap on Uniform Rate Annual Rate of Increase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82BA8C-20D4-40FB-9CDF-CEEFE1E93BEC}"/>
              </a:ext>
            </a:extLst>
          </p:cNvPr>
          <p:cNvSpPr/>
          <p:nvPr/>
        </p:nvSpPr>
        <p:spPr>
          <a:xfrm>
            <a:off x="69552" y="1907688"/>
            <a:ext cx="2108981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Floor on Uniform Rate Annual Rate of Increase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9A1B0F-DECF-4B8E-BEB0-7A71EEF5ED64}"/>
              </a:ext>
            </a:extLst>
          </p:cNvPr>
          <p:cNvSpPr/>
          <p:nvPr/>
        </p:nvSpPr>
        <p:spPr>
          <a:xfrm>
            <a:off x="1472953" y="1229301"/>
            <a:ext cx="1563424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Manage Uniform Rate growth?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C430CE-04E9-47E3-93E6-A685D4218969}"/>
              </a:ext>
            </a:extLst>
          </p:cNvPr>
          <p:cNvSpPr/>
          <p:nvPr/>
        </p:nvSpPr>
        <p:spPr>
          <a:xfrm>
            <a:off x="1637029" y="5577688"/>
            <a:ext cx="1818166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Modeling Toggle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8AE873-F10C-46D3-86B1-F0D127A3478E}"/>
              </a:ext>
            </a:extLst>
          </p:cNvPr>
          <p:cNvSpPr/>
          <p:nvPr/>
        </p:nvSpPr>
        <p:spPr>
          <a:xfrm>
            <a:off x="3941759" y="4122698"/>
            <a:ext cx="2755189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Floor on Size of Reserve Funds (as fraction of Gross Revenues)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50FBD1-13DE-42FB-BBF1-C5A4517616C8}"/>
              </a:ext>
            </a:extLst>
          </p:cNvPr>
          <p:cNvSpPr/>
          <p:nvPr/>
        </p:nvSpPr>
        <p:spPr>
          <a:xfrm>
            <a:off x="2637309" y="3383346"/>
            <a:ext cx="2276329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Budgeted Operating Cost Inflation Rate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351978-0E4A-4A8F-B05E-1AA6CF98803F}"/>
              </a:ext>
            </a:extLst>
          </p:cNvPr>
          <p:cNvSpPr/>
          <p:nvPr/>
        </p:nvSpPr>
        <p:spPr>
          <a:xfrm>
            <a:off x="4518612" y="4848360"/>
            <a:ext cx="1601484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Rate Stabilization Fund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C07861-E72B-4042-82A6-9E01697E15B0}"/>
              </a:ext>
            </a:extLst>
          </p:cNvPr>
          <p:cNvSpPr/>
          <p:nvPr/>
        </p:nvSpPr>
        <p:spPr>
          <a:xfrm>
            <a:off x="7399473" y="4832391"/>
            <a:ext cx="1601484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Utility Reserve Fund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F4D3F2-BECD-446B-B39E-0B38EF627124}"/>
              </a:ext>
            </a:extLst>
          </p:cNvPr>
          <p:cNvSpPr/>
          <p:nvPr/>
        </p:nvSpPr>
        <p:spPr>
          <a:xfrm>
            <a:off x="6268159" y="4846021"/>
            <a:ext cx="983251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R&amp;R Fund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F43818-FBB6-4ACD-9763-11A521D084CE}"/>
              </a:ext>
            </a:extLst>
          </p:cNvPr>
          <p:cNvSpPr/>
          <p:nvPr/>
        </p:nvSpPr>
        <p:spPr>
          <a:xfrm>
            <a:off x="3391109" y="4851609"/>
            <a:ext cx="983252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CIP Fund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E59FCF-7B89-41CD-A37B-A53FE3781F69}"/>
              </a:ext>
            </a:extLst>
          </p:cNvPr>
          <p:cNvSpPr/>
          <p:nvPr/>
        </p:nvSpPr>
        <p:spPr>
          <a:xfrm>
            <a:off x="2017009" y="4856123"/>
            <a:ext cx="1226532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Energy Fund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8694CE-6185-4BE9-84D9-AD20B0A085E9}"/>
              </a:ext>
            </a:extLst>
          </p:cNvPr>
          <p:cNvSpPr/>
          <p:nvPr/>
        </p:nvSpPr>
        <p:spPr>
          <a:xfrm>
            <a:off x="89196" y="3383347"/>
            <a:ext cx="245691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Ratio of Budgeted-to-Actual FY Operating Costs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609C4-DE3A-4254-9284-03FF7DBCB167}"/>
              </a:ext>
            </a:extLst>
          </p:cNvPr>
          <p:cNvSpPr/>
          <p:nvPr/>
        </p:nvSpPr>
        <p:spPr>
          <a:xfrm>
            <a:off x="2400850" y="4081308"/>
            <a:ext cx="1304219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Variable Costs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A4FD06-876F-4862-AD60-6AEC393D57D8}"/>
              </a:ext>
            </a:extLst>
          </p:cNvPr>
          <p:cNvSpPr/>
          <p:nvPr/>
        </p:nvSpPr>
        <p:spPr>
          <a:xfrm>
            <a:off x="902085" y="4086068"/>
            <a:ext cx="1304219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Fixed Costs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9D405C-3838-4CE4-8627-2CEFABF8BCB4}"/>
              </a:ext>
            </a:extLst>
          </p:cNvPr>
          <p:cNvSpPr/>
          <p:nvPr/>
        </p:nvSpPr>
        <p:spPr>
          <a:xfrm>
            <a:off x="4512782" y="1904264"/>
            <a:ext cx="245691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Ratio of Budgeted-to-Actual Funding Flows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E62D6-E990-43F8-B8C6-275B02FBBD93}"/>
              </a:ext>
            </a:extLst>
          </p:cNvPr>
          <p:cNvSpPr/>
          <p:nvPr/>
        </p:nvSpPr>
        <p:spPr>
          <a:xfrm>
            <a:off x="6804936" y="2717616"/>
            <a:ext cx="1923083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Non-Sales Revenues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4307E1-0FD4-4C45-BC08-C434C5AE4A3E}"/>
              </a:ext>
            </a:extLst>
          </p:cNvPr>
          <p:cNvSpPr/>
          <p:nvPr/>
        </p:nvSpPr>
        <p:spPr>
          <a:xfrm>
            <a:off x="2743528" y="2717616"/>
            <a:ext cx="1923083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Rate Stabilization Transfers 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70D127-3624-42A0-A159-4FFB9F018B74}"/>
              </a:ext>
            </a:extLst>
          </p:cNvPr>
          <p:cNvSpPr/>
          <p:nvPr/>
        </p:nvSpPr>
        <p:spPr>
          <a:xfrm>
            <a:off x="4779698" y="2719815"/>
            <a:ext cx="1923083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R&amp;R Fund Transfers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C435A0-834F-4B8F-8997-6549DAF0C93B}"/>
              </a:ext>
            </a:extLst>
          </p:cNvPr>
          <p:cNvSpPr/>
          <p:nvPr/>
        </p:nvSpPr>
        <p:spPr>
          <a:xfrm>
            <a:off x="7086113" y="1907688"/>
            <a:ext cx="1923083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Required Deposit to CIP Fund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2F776E-C056-4868-A63A-19AC50DFE239}"/>
              </a:ext>
            </a:extLst>
          </p:cNvPr>
          <p:cNvSpPr/>
          <p:nvPr/>
        </p:nvSpPr>
        <p:spPr>
          <a:xfrm>
            <a:off x="544267" y="2713452"/>
            <a:ext cx="2093042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Energy Fund Transfers 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9D3B45-F58F-4070-ADC2-9F5A666AA84D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 flipH="1">
            <a:off x="2630275" y="4635057"/>
            <a:ext cx="2689079" cy="221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F8F3A3-C9FA-452D-AD8E-DA99C9D1B87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3882735" y="4635057"/>
            <a:ext cx="1436619" cy="21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49DD66-E4DA-45DD-A352-D2EA0A3EE62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5319354" y="4635057"/>
            <a:ext cx="1440431" cy="210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0517EB-E320-43B4-BFF5-2BE56AD6BCA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5319354" y="4635057"/>
            <a:ext cx="2880861" cy="197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6C96C5-C8E5-4B38-917F-880CF537468E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5319354" y="4635057"/>
            <a:ext cx="0" cy="213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3A8826F-028E-4201-A243-EDDC62CEDD13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5741240" y="2416623"/>
            <a:ext cx="2025238" cy="30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7AA073-DF6E-4B9A-935B-ABE240FDFD61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3705070" y="2416623"/>
            <a:ext cx="2036170" cy="30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22D99DE-8F0C-4E1C-AC0A-DF996E906682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 flipH="1">
            <a:off x="1590788" y="2416623"/>
            <a:ext cx="4150452" cy="296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62FC58-DE82-4875-AD67-20E9AFE5D79F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5741240" y="2416623"/>
            <a:ext cx="0" cy="303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843D6F2-F4F4-468D-AFD7-892B79708249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7033823" y="1743951"/>
            <a:ext cx="1013832" cy="16373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D57562-A850-4FA6-BD5E-E321A729B7C5}"/>
              </a:ext>
            </a:extLst>
          </p:cNvPr>
          <p:cNvCxnSpPr>
            <a:cxnSpLocks/>
            <a:stCxn id="59" idx="2"/>
            <a:endCxn id="52" idx="0"/>
          </p:cNvCxnSpPr>
          <p:nvPr/>
        </p:nvCxnSpPr>
        <p:spPr>
          <a:xfrm flipH="1">
            <a:off x="5741240" y="1743951"/>
            <a:ext cx="1292583" cy="160313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142BDB-49EB-4587-9E6C-1C62B4237EB4}"/>
              </a:ext>
            </a:extLst>
          </p:cNvPr>
          <p:cNvSpPr/>
          <p:nvPr/>
        </p:nvSpPr>
        <p:spPr>
          <a:xfrm>
            <a:off x="6252111" y="1231592"/>
            <a:ext cx="1563424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Following 10-year CIP Plan?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41DC8E-A676-4BB9-9C0F-CA16F92B7012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>
            <a:off x="2254665" y="1741660"/>
            <a:ext cx="1089172" cy="16607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C8D069-8714-4652-94A1-D947CC5F83A3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V="1">
            <a:off x="1124043" y="1741660"/>
            <a:ext cx="1130622" cy="16602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D08DBE-3A8E-4855-97B1-0E2C86B24F54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1317654" y="3895706"/>
            <a:ext cx="236541" cy="19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2F8C10-39BB-46E3-8873-09FE210B6AC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317654" y="3895706"/>
            <a:ext cx="1735306" cy="18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4B8DA0-DEA2-4224-9CD0-E8F1AE8A6645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1554195" y="3895705"/>
            <a:ext cx="2221279" cy="19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4E2E7CA-F92A-4269-8814-0FA2D81A3EE6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flipH="1">
            <a:off x="3052960" y="3895705"/>
            <a:ext cx="722514" cy="185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824F87A-C189-4290-B4AF-3A54489199E1}"/>
              </a:ext>
            </a:extLst>
          </p:cNvPr>
          <p:cNvSpPr/>
          <p:nvPr/>
        </p:nvSpPr>
        <p:spPr>
          <a:xfrm>
            <a:off x="7111861" y="4079386"/>
            <a:ext cx="680364" cy="512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Debt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6083B5C-0E5C-4BC5-9C9B-F3E4AAFFE7AB}"/>
              </a:ext>
            </a:extLst>
          </p:cNvPr>
          <p:cNvSpPr/>
          <p:nvPr/>
        </p:nvSpPr>
        <p:spPr>
          <a:xfrm>
            <a:off x="6946951" y="3379006"/>
            <a:ext cx="1896217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Covenant Threshold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D52F4FC-C16D-4D17-A683-15FC4ECE57AC}"/>
              </a:ext>
            </a:extLst>
          </p:cNvPr>
          <p:cNvSpPr/>
          <p:nvPr/>
        </p:nvSpPr>
        <p:spPr>
          <a:xfrm>
            <a:off x="8000629" y="4081308"/>
            <a:ext cx="680364" cy="512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Rate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4AD491C-C4A2-4BA5-AC40-D0EE38A1DBD4}"/>
              </a:ext>
            </a:extLst>
          </p:cNvPr>
          <p:cNvCxnSpPr>
            <a:cxnSpLocks/>
            <a:stCxn id="210" idx="2"/>
            <a:endCxn id="209" idx="0"/>
          </p:cNvCxnSpPr>
          <p:nvPr/>
        </p:nvCxnSpPr>
        <p:spPr>
          <a:xfrm flipH="1">
            <a:off x="7452043" y="3891365"/>
            <a:ext cx="443017" cy="188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7CA9474-D049-40E2-BF34-4258683995AB}"/>
              </a:ext>
            </a:extLst>
          </p:cNvPr>
          <p:cNvCxnSpPr>
            <a:cxnSpLocks/>
            <a:stCxn id="210" idx="2"/>
            <a:endCxn id="211" idx="0"/>
          </p:cNvCxnSpPr>
          <p:nvPr/>
        </p:nvCxnSpPr>
        <p:spPr>
          <a:xfrm>
            <a:off x="7895060" y="3891365"/>
            <a:ext cx="445751" cy="189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FA11482-F786-4AB8-B8CD-A3B8216B40DB}"/>
              </a:ext>
            </a:extLst>
          </p:cNvPr>
          <p:cNvSpPr/>
          <p:nvPr/>
        </p:nvSpPr>
        <p:spPr>
          <a:xfrm>
            <a:off x="3705069" y="1234370"/>
            <a:ext cx="2036170" cy="5123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Allow Emer. Deviations from CIP Plan?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06E783-4F3E-440E-9528-452768B2D53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5741239" y="1487772"/>
            <a:ext cx="510872" cy="277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F351-911D-4338-A9D9-CD9869FEA06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3FD0E52-3D2F-4E2E-B53C-1DDAA69D17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600" dirty="0">
                <a:latin typeface="+mj-lt"/>
              </a:rPr>
              <a:t>TBW Financial Model – Decision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FA27D-17F1-408B-99BC-0D7D040FA3DD}"/>
              </a:ext>
            </a:extLst>
          </p:cNvPr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D7C5D-16E8-4621-B44C-B5377F89115F}"/>
              </a:ext>
            </a:extLst>
          </p:cNvPr>
          <p:cNvSpPr/>
          <p:nvPr/>
        </p:nvSpPr>
        <p:spPr>
          <a:xfrm>
            <a:off x="7033823" y="5577690"/>
            <a:ext cx="1722474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 Function or Data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0B41-4435-4208-9B81-571FF3E458D2}"/>
              </a:ext>
            </a:extLst>
          </p:cNvPr>
          <p:cNvSpPr/>
          <p:nvPr/>
        </p:nvSpPr>
        <p:spPr>
          <a:xfrm>
            <a:off x="5688803" y="5577689"/>
            <a:ext cx="1142999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7E7B2-EE6D-4E39-8490-484F0917EE6A}"/>
              </a:ext>
            </a:extLst>
          </p:cNvPr>
          <p:cNvSpPr/>
          <p:nvPr/>
        </p:nvSpPr>
        <p:spPr>
          <a:xfrm>
            <a:off x="3662916" y="5577688"/>
            <a:ext cx="1818166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Decision Variable or Uncertain Factor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40BE7-2CBC-4A1F-B13D-8A3950FED514}"/>
              </a:ext>
            </a:extLst>
          </p:cNvPr>
          <p:cNvSpPr/>
          <p:nvPr/>
        </p:nvSpPr>
        <p:spPr>
          <a:xfrm>
            <a:off x="286309" y="5577688"/>
            <a:ext cx="1142999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Output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32BE-5B8C-44E7-A0D0-CA3595056634}"/>
              </a:ext>
            </a:extLst>
          </p:cNvPr>
          <p:cNvCxnSpPr>
            <a:cxnSpLocks/>
          </p:cNvCxnSpPr>
          <p:nvPr/>
        </p:nvCxnSpPr>
        <p:spPr>
          <a:xfrm>
            <a:off x="15057" y="5481991"/>
            <a:ext cx="911831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759CEE9-ACB8-40EF-9AB6-B40FAFA704B8}"/>
              </a:ext>
            </a:extLst>
          </p:cNvPr>
          <p:cNvSpPr/>
          <p:nvPr/>
        </p:nvSpPr>
        <p:spPr>
          <a:xfrm>
            <a:off x="683404" y="2983652"/>
            <a:ext cx="2649587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Cap on Debt Service 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(as fraction of Gross Revenue)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C430CE-04E9-47E3-93E6-A685D4218969}"/>
              </a:ext>
            </a:extLst>
          </p:cNvPr>
          <p:cNvSpPr/>
          <p:nvPr/>
        </p:nvSpPr>
        <p:spPr>
          <a:xfrm>
            <a:off x="1637029" y="5577688"/>
            <a:ext cx="1818166" cy="512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Modeling Toggle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F218B9-C541-4C81-AB33-5C91863A3CA3}"/>
              </a:ext>
            </a:extLst>
          </p:cNvPr>
          <p:cNvSpPr/>
          <p:nvPr/>
        </p:nvSpPr>
        <p:spPr>
          <a:xfrm>
            <a:off x="683531" y="4197756"/>
            <a:ext cx="2088785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Fraction of Operating Costs that are 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1DEBDF-2A8E-494E-8674-73CFB9A33CA8}"/>
              </a:ext>
            </a:extLst>
          </p:cNvPr>
          <p:cNvSpPr/>
          <p:nvPr/>
        </p:nvSpPr>
        <p:spPr>
          <a:xfrm>
            <a:off x="683404" y="1769548"/>
            <a:ext cx="3152830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Size of Budgeted Unencumbered Income (as fraction of Net Revenues)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EEC2F2-E189-4B68-BAFF-7F7332F72EDB}"/>
              </a:ext>
            </a:extLst>
          </p:cNvPr>
          <p:cNvSpPr/>
          <p:nvPr/>
        </p:nvSpPr>
        <p:spPr>
          <a:xfrm>
            <a:off x="683404" y="4811278"/>
            <a:ext cx="2088785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Budget Water Demand Growth Rate Estimate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FA3724-F7F2-4CD3-92AD-61C088E1A77C}"/>
              </a:ext>
            </a:extLst>
          </p:cNvPr>
          <p:cNvSpPr/>
          <p:nvPr/>
        </p:nvSpPr>
        <p:spPr>
          <a:xfrm>
            <a:off x="683404" y="3590704"/>
            <a:ext cx="2627973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Budgeted TBC Delivery to Tampa (Harney Augmentation)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F76E13-54C1-4305-A9C8-EABE4B8A80B6}"/>
              </a:ext>
            </a:extLst>
          </p:cNvPr>
          <p:cNvSpPr/>
          <p:nvPr/>
        </p:nvSpPr>
        <p:spPr>
          <a:xfrm>
            <a:off x="683404" y="1159261"/>
            <a:ext cx="3152830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Unaccounted Enterprise Finances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(as fraction of Enterprise Fund size)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0BB3A-472E-4945-A761-78A336C4AAEA}"/>
              </a:ext>
            </a:extLst>
          </p:cNvPr>
          <p:cNvSpPr/>
          <p:nvPr/>
        </p:nvSpPr>
        <p:spPr>
          <a:xfrm>
            <a:off x="683404" y="2377928"/>
            <a:ext cx="2771791" cy="5123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Fraction of Budget Shortfall assigned to Utility Reserve Fund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1DEB1-B82C-4DC3-8C2D-E0E9F827F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2" r="54679"/>
          <a:stretch/>
        </p:blipFill>
        <p:spPr>
          <a:xfrm>
            <a:off x="3928602" y="2463733"/>
            <a:ext cx="4886167" cy="2763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E86AE-E918-4DC4-8089-EF1C8AF0DDC9}"/>
              </a:ext>
            </a:extLst>
          </p:cNvPr>
          <p:cNvSpPr txBox="1"/>
          <p:nvPr/>
        </p:nvSpPr>
        <p:spPr>
          <a:xfrm>
            <a:off x="4439307" y="1823659"/>
            <a:ext cx="39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Cap at 40% of Gross Revenues</a:t>
            </a:r>
          </a:p>
          <a:p>
            <a:pPr algn="ctr"/>
            <a:r>
              <a:rPr lang="en-US" dirty="0"/>
              <a:t>(ranges across 100 sample realizations)</a:t>
            </a:r>
          </a:p>
        </p:txBody>
      </p:sp>
    </p:spTree>
    <p:extLst>
      <p:ext uri="{BB962C8B-B14F-4D97-AF65-F5344CB8AC3E}">
        <p14:creationId xmlns:p14="http://schemas.microsoft.com/office/powerpoint/2010/main" val="206921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Basic Budget Connectivity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506CC5-7A7C-43F1-98A5-418E812FDECE}"/>
              </a:ext>
            </a:extLst>
          </p:cNvPr>
          <p:cNvSpPr/>
          <p:nvPr/>
        </p:nvSpPr>
        <p:spPr>
          <a:xfrm>
            <a:off x="3968786" y="2881784"/>
            <a:ext cx="1023730" cy="792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Annual Estimate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91A75-3AAD-4FBA-ABAE-507EC5DC81E8}"/>
              </a:ext>
            </a:extLst>
          </p:cNvPr>
          <p:cNvSpPr/>
          <p:nvPr/>
        </p:nvSpPr>
        <p:spPr>
          <a:xfrm>
            <a:off x="5582043" y="3686939"/>
            <a:ext cx="1023730" cy="792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Uniform 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2D9A4-FE71-4341-A2A8-60C6B6CFB6AE}"/>
              </a:ext>
            </a:extLst>
          </p:cNvPr>
          <p:cNvSpPr/>
          <p:nvPr/>
        </p:nvSpPr>
        <p:spPr>
          <a:xfrm>
            <a:off x="5582042" y="4701683"/>
            <a:ext cx="1023730" cy="792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Rate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D537D0-96DC-41BA-9B26-AF9E0A16E73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093907" y="4479100"/>
            <a:ext cx="1" cy="222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8A381BD-7BFF-4C39-862A-105C444013E7}"/>
              </a:ext>
            </a:extLst>
          </p:cNvPr>
          <p:cNvSpPr/>
          <p:nvPr/>
        </p:nvSpPr>
        <p:spPr>
          <a:xfrm>
            <a:off x="3967351" y="1591634"/>
            <a:ext cx="1023730" cy="792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Debt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6DD23C-B415-4DEF-B383-A8C53A5AE11F}"/>
              </a:ext>
            </a:extLst>
          </p:cNvPr>
          <p:cNvSpPr/>
          <p:nvPr/>
        </p:nvSpPr>
        <p:spPr>
          <a:xfrm>
            <a:off x="5426703" y="2284434"/>
            <a:ext cx="815940" cy="610344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New Projects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DDA898-4EB7-449D-841C-A0962D7B269B}"/>
              </a:ext>
            </a:extLst>
          </p:cNvPr>
          <p:cNvSpPr/>
          <p:nvPr/>
        </p:nvSpPr>
        <p:spPr>
          <a:xfrm>
            <a:off x="5426765" y="1550259"/>
            <a:ext cx="1104296" cy="61034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Acquisition Credits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25E744-EAC4-427F-A73F-9BD75C5C769E}"/>
              </a:ext>
            </a:extLst>
          </p:cNvPr>
          <p:cNvSpPr/>
          <p:nvPr/>
        </p:nvSpPr>
        <p:spPr>
          <a:xfrm>
            <a:off x="5426765" y="1066800"/>
            <a:ext cx="1334284" cy="36278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Existing Debt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6E48D-B788-4359-9D5C-465B7F4F5DA9}"/>
              </a:ext>
            </a:extLst>
          </p:cNvPr>
          <p:cNvSpPr/>
          <p:nvPr/>
        </p:nvSpPr>
        <p:spPr>
          <a:xfrm>
            <a:off x="7207318" y="2884617"/>
            <a:ext cx="1023730" cy="792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Demand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BFADA2-8328-4AB6-BAB9-56A6456E0441}"/>
              </a:ext>
            </a:extLst>
          </p:cNvPr>
          <p:cNvSpPr/>
          <p:nvPr/>
        </p:nvSpPr>
        <p:spPr>
          <a:xfrm>
            <a:off x="3824890" y="4184928"/>
            <a:ext cx="1308651" cy="792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Expenses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9B8CE5D0-FA27-45AE-BAC9-795E0B3900A7}"/>
              </a:ext>
            </a:extLst>
          </p:cNvPr>
          <p:cNvCxnSpPr>
            <a:stCxn id="2" idx="3"/>
            <a:endCxn id="12" idx="0"/>
          </p:cNvCxnSpPr>
          <p:nvPr/>
        </p:nvCxnSpPr>
        <p:spPr>
          <a:xfrm>
            <a:off x="4992516" y="3277865"/>
            <a:ext cx="1101392" cy="409074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C6F740E-2AD9-453B-84EE-747C7AA7166E}"/>
              </a:ext>
            </a:extLst>
          </p:cNvPr>
          <p:cNvCxnSpPr>
            <a:cxnSpLocks/>
            <a:stCxn id="90" idx="1"/>
            <a:endCxn id="12" idx="0"/>
          </p:cNvCxnSpPr>
          <p:nvPr/>
        </p:nvCxnSpPr>
        <p:spPr>
          <a:xfrm rot="10800000" flipV="1">
            <a:off x="6093908" y="3280697"/>
            <a:ext cx="1113410" cy="406241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64AC5C-EC1E-491C-B7B8-4530C72E5E58}"/>
              </a:ext>
            </a:extLst>
          </p:cNvPr>
          <p:cNvCxnSpPr>
            <a:cxnSpLocks/>
            <a:stCxn id="54" idx="2"/>
            <a:endCxn id="2" idx="0"/>
          </p:cNvCxnSpPr>
          <p:nvPr/>
        </p:nvCxnSpPr>
        <p:spPr>
          <a:xfrm>
            <a:off x="4479216" y="2383795"/>
            <a:ext cx="1435" cy="49798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4CAA399-2D79-49C0-81E6-86271E5B0CD5}"/>
              </a:ext>
            </a:extLst>
          </p:cNvPr>
          <p:cNvCxnSpPr>
            <a:cxnSpLocks/>
            <a:stCxn id="104" idx="0"/>
            <a:endCxn id="2" idx="2"/>
          </p:cNvCxnSpPr>
          <p:nvPr/>
        </p:nvCxnSpPr>
        <p:spPr>
          <a:xfrm flipV="1">
            <a:off x="4479216" y="3673945"/>
            <a:ext cx="1435" cy="51098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E26DF83-83CD-4F00-9FDF-484CFEC82E37}"/>
              </a:ext>
            </a:extLst>
          </p:cNvPr>
          <p:cNvCxnSpPr>
            <a:cxnSpLocks/>
            <a:stCxn id="105" idx="3"/>
            <a:endCxn id="2" idx="1"/>
          </p:cNvCxnSpPr>
          <p:nvPr/>
        </p:nvCxnSpPr>
        <p:spPr>
          <a:xfrm>
            <a:off x="3061552" y="3276897"/>
            <a:ext cx="907234" cy="96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2CD8D7E-D673-4260-8857-75E510DF2116}"/>
              </a:ext>
            </a:extLst>
          </p:cNvPr>
          <p:cNvSpPr/>
          <p:nvPr/>
        </p:nvSpPr>
        <p:spPr>
          <a:xfrm>
            <a:off x="4286192" y="5235139"/>
            <a:ext cx="841078" cy="575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Variable OpEx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AE187EE-3B2D-4593-A231-C109403E75FD}"/>
              </a:ext>
            </a:extLst>
          </p:cNvPr>
          <p:cNvSpPr/>
          <p:nvPr/>
        </p:nvSpPr>
        <p:spPr>
          <a:xfrm>
            <a:off x="3304981" y="5235139"/>
            <a:ext cx="663875" cy="571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Fixed OpEx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85C2B59-2788-452C-956B-67807134B7E4}"/>
              </a:ext>
            </a:extLst>
          </p:cNvPr>
          <p:cNvCxnSpPr>
            <a:cxnSpLocks/>
            <a:stCxn id="124" idx="0"/>
            <a:endCxn id="104" idx="2"/>
          </p:cNvCxnSpPr>
          <p:nvPr/>
        </p:nvCxnSpPr>
        <p:spPr>
          <a:xfrm flipV="1">
            <a:off x="3636919" y="4977089"/>
            <a:ext cx="842297" cy="2580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515F04-F317-47FD-A8A6-EAF406CC68C8}"/>
              </a:ext>
            </a:extLst>
          </p:cNvPr>
          <p:cNvCxnSpPr>
            <a:cxnSpLocks/>
            <a:stCxn id="123" idx="0"/>
            <a:endCxn id="104" idx="2"/>
          </p:cNvCxnSpPr>
          <p:nvPr/>
        </p:nvCxnSpPr>
        <p:spPr>
          <a:xfrm flipH="1" flipV="1">
            <a:off x="4479216" y="4977089"/>
            <a:ext cx="227515" cy="2580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CDAD62A-7A38-4904-BBE8-442A208C891F}"/>
              </a:ext>
            </a:extLst>
          </p:cNvPr>
          <p:cNvCxnSpPr>
            <a:cxnSpLocks/>
            <a:stCxn id="123" idx="3"/>
            <a:endCxn id="13" idx="1"/>
          </p:cNvCxnSpPr>
          <p:nvPr/>
        </p:nvCxnSpPr>
        <p:spPr>
          <a:xfrm flipV="1">
            <a:off x="5127270" y="5097764"/>
            <a:ext cx="454772" cy="42537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5272EE7-CEBF-406B-91ED-7605B8319097}"/>
              </a:ext>
            </a:extLst>
          </p:cNvPr>
          <p:cNvSpPr/>
          <p:nvPr/>
        </p:nvSpPr>
        <p:spPr>
          <a:xfrm>
            <a:off x="7054918" y="1987714"/>
            <a:ext cx="1331844" cy="649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SWRE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BCB0775-5DA3-491F-94CB-E2D09FE4E541}"/>
              </a:ext>
            </a:extLst>
          </p:cNvPr>
          <p:cNvCxnSpPr>
            <a:cxnSpLocks/>
            <a:stCxn id="145" idx="1"/>
            <a:endCxn id="55" idx="3"/>
          </p:cNvCxnSpPr>
          <p:nvPr/>
        </p:nvCxnSpPr>
        <p:spPr>
          <a:xfrm flipH="1">
            <a:off x="6242643" y="2312296"/>
            <a:ext cx="812275" cy="277310"/>
          </a:xfrm>
          <a:prstGeom prst="line">
            <a:avLst/>
          </a:prstGeom>
          <a:ln w="38100">
            <a:solidFill>
              <a:srgbClr val="FF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AB3B2C6-0A1E-4DFF-8E2E-ACE289E47393}"/>
              </a:ext>
            </a:extLst>
          </p:cNvPr>
          <p:cNvCxnSpPr>
            <a:cxnSpLocks/>
            <a:stCxn id="145" idx="2"/>
            <a:endCxn id="90" idx="0"/>
          </p:cNvCxnSpPr>
          <p:nvPr/>
        </p:nvCxnSpPr>
        <p:spPr>
          <a:xfrm flipH="1">
            <a:off x="7719183" y="2636877"/>
            <a:ext cx="1657" cy="2477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CD02B9E-8BE3-4CD3-890E-E482A41911C0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 flipV="1">
            <a:off x="4991081" y="1248192"/>
            <a:ext cx="435684" cy="73952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A6E332-B2AC-44F5-A471-794807A347C4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4991081" y="1855431"/>
            <a:ext cx="435684" cy="1322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CFC3B70-5366-4073-BF03-B9162EFF8D47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991081" y="1987715"/>
            <a:ext cx="435622" cy="6018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712A91-334D-4C1C-9DFA-FB4AD3861C5E}"/>
              </a:ext>
            </a:extLst>
          </p:cNvPr>
          <p:cNvSpPr/>
          <p:nvPr/>
        </p:nvSpPr>
        <p:spPr>
          <a:xfrm>
            <a:off x="1539967" y="1724012"/>
            <a:ext cx="1139687" cy="788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Rate Stabilization Fund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DABDDB3-7630-4516-AB30-86845C480A21}"/>
              </a:ext>
            </a:extLst>
          </p:cNvPr>
          <p:cNvSpPr/>
          <p:nvPr/>
        </p:nvSpPr>
        <p:spPr>
          <a:xfrm>
            <a:off x="2580052" y="4147631"/>
            <a:ext cx="678630" cy="576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R&amp;R Fund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1CAA4C-BF02-4851-938D-1AF03F311882}"/>
              </a:ext>
            </a:extLst>
          </p:cNvPr>
          <p:cNvSpPr/>
          <p:nvPr/>
        </p:nvSpPr>
        <p:spPr>
          <a:xfrm>
            <a:off x="1497805" y="4147631"/>
            <a:ext cx="818076" cy="759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Utility Reserve Fund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A8F0D35-196E-421F-8834-DEB4263FAF89}"/>
              </a:ext>
            </a:extLst>
          </p:cNvPr>
          <p:cNvCxnSpPr>
            <a:cxnSpLocks/>
            <a:stCxn id="163" idx="0"/>
            <a:endCxn id="105" idx="2"/>
          </p:cNvCxnSpPr>
          <p:nvPr/>
        </p:nvCxnSpPr>
        <p:spPr>
          <a:xfrm flipV="1">
            <a:off x="1906843" y="3745862"/>
            <a:ext cx="584866" cy="4017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F3EDEAA-76DA-4DA8-AAB5-F89CB54B0E3C}"/>
              </a:ext>
            </a:extLst>
          </p:cNvPr>
          <p:cNvCxnSpPr>
            <a:cxnSpLocks/>
            <a:stCxn id="162" idx="0"/>
            <a:endCxn id="105" idx="2"/>
          </p:cNvCxnSpPr>
          <p:nvPr/>
        </p:nvCxnSpPr>
        <p:spPr>
          <a:xfrm flipH="1" flipV="1">
            <a:off x="2491709" y="3745862"/>
            <a:ext cx="427658" cy="40176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954AE2D-3BB7-4957-AFD9-83DF825273C6}"/>
              </a:ext>
            </a:extLst>
          </p:cNvPr>
          <p:cNvCxnSpPr>
            <a:cxnSpLocks/>
            <a:stCxn id="161" idx="2"/>
            <a:endCxn id="105" idx="0"/>
          </p:cNvCxnSpPr>
          <p:nvPr/>
        </p:nvCxnSpPr>
        <p:spPr>
          <a:xfrm>
            <a:off x="2109811" y="2512515"/>
            <a:ext cx="381898" cy="29541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81A7D92-7FF6-4EEB-9C02-D154D3D8D26B}"/>
              </a:ext>
            </a:extLst>
          </p:cNvPr>
          <p:cNvSpPr/>
          <p:nvPr/>
        </p:nvSpPr>
        <p:spPr>
          <a:xfrm>
            <a:off x="2910736" y="1540661"/>
            <a:ext cx="818076" cy="972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Other Funds and Interest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BA8F748-F626-4EAB-82D8-86423F7E91C3}"/>
              </a:ext>
            </a:extLst>
          </p:cNvPr>
          <p:cNvCxnSpPr>
            <a:cxnSpLocks/>
            <a:stCxn id="173" idx="2"/>
            <a:endCxn id="105" idx="0"/>
          </p:cNvCxnSpPr>
          <p:nvPr/>
        </p:nvCxnSpPr>
        <p:spPr>
          <a:xfrm flipH="1">
            <a:off x="2491709" y="2512852"/>
            <a:ext cx="828065" cy="29508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6FD0F0-E223-49CD-8774-B40EE9AFD9C4}"/>
              </a:ext>
            </a:extLst>
          </p:cNvPr>
          <p:cNvSpPr/>
          <p:nvPr/>
        </p:nvSpPr>
        <p:spPr>
          <a:xfrm>
            <a:off x="1921866" y="2807932"/>
            <a:ext cx="1139686" cy="93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Reserve Fund Transfers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3EF9F6-822E-4E08-A81A-9D883A27F03B}"/>
              </a:ext>
            </a:extLst>
          </p:cNvPr>
          <p:cNvSpPr/>
          <p:nvPr/>
        </p:nvSpPr>
        <p:spPr>
          <a:xfrm>
            <a:off x="759443" y="2718326"/>
            <a:ext cx="662664" cy="558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CIP Fund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71A2DA-5BF9-4C44-BFE9-6C9E3747AB5C}"/>
              </a:ext>
            </a:extLst>
          </p:cNvPr>
          <p:cNvSpPr/>
          <p:nvPr/>
        </p:nvSpPr>
        <p:spPr>
          <a:xfrm>
            <a:off x="710998" y="3449396"/>
            <a:ext cx="748636" cy="5585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Energy Fund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76863-809D-412A-8D7A-E9C8E50E7F96}"/>
              </a:ext>
            </a:extLst>
          </p:cNvPr>
          <p:cNvCxnSpPr>
            <a:cxnSpLocks/>
            <a:stCxn id="44" idx="3"/>
            <a:endCxn id="105" idx="1"/>
          </p:cNvCxnSpPr>
          <p:nvPr/>
        </p:nvCxnSpPr>
        <p:spPr>
          <a:xfrm>
            <a:off x="1422107" y="2997612"/>
            <a:ext cx="499759" cy="27928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E3DB1C-2D12-49F4-A8C9-E6CE549A8C79}"/>
              </a:ext>
            </a:extLst>
          </p:cNvPr>
          <p:cNvCxnSpPr>
            <a:cxnSpLocks/>
            <a:stCxn id="45" idx="3"/>
            <a:endCxn id="105" idx="1"/>
          </p:cNvCxnSpPr>
          <p:nvPr/>
        </p:nvCxnSpPr>
        <p:spPr>
          <a:xfrm flipV="1">
            <a:off x="1459634" y="3276897"/>
            <a:ext cx="462232" cy="45178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</a:t>
            </a:r>
            <a:r>
              <a:rPr lang="en-US" sz="3600" b="1" dirty="0">
                <a:latin typeface="+mj-lt"/>
              </a:rPr>
              <a:t>Surplus</a:t>
            </a:r>
            <a:r>
              <a:rPr lang="en-US" sz="3600" dirty="0">
                <a:latin typeface="+mj-lt"/>
              </a:rPr>
              <a:t>/Deficit Allocation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9D0B5B-811E-4CF0-813D-EC035F3D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91" y="1189021"/>
            <a:ext cx="7399217" cy="51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</a:t>
            </a:r>
            <a:r>
              <a:rPr lang="en-US" sz="3600" b="1" dirty="0">
                <a:latin typeface="+mj-lt"/>
              </a:rPr>
              <a:t>Surplus</a:t>
            </a:r>
            <a:r>
              <a:rPr lang="en-US" sz="3600" dirty="0">
                <a:latin typeface="+mj-lt"/>
              </a:rPr>
              <a:t>/Deficit Allocation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8EB0A85-0C66-48F3-8170-A0469F8A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7" y="1142298"/>
            <a:ext cx="8384646" cy="48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96D-4542-4B35-A6E1-E140A7FD952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685800" cy="838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+mj-lt"/>
              </a:rPr>
              <a:t>Financial Model – Surplus/</a:t>
            </a:r>
            <a:r>
              <a:rPr lang="en-US" sz="3600" b="1" dirty="0">
                <a:latin typeface="+mj-lt"/>
              </a:rPr>
              <a:t>Deficit</a:t>
            </a:r>
            <a:r>
              <a:rPr lang="en-US" sz="3600" dirty="0">
                <a:latin typeface="+mj-lt"/>
              </a:rPr>
              <a:t> Allocation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599" y="990600"/>
            <a:ext cx="777716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4A0AE0-D6A9-4609-8523-C64AD0D6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" y="1150539"/>
            <a:ext cx="8686800" cy="47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5BB769DF30048ADDB682BED2D03BF" ma:contentTypeVersion="12" ma:contentTypeDescription="Create a new document." ma:contentTypeScope="" ma:versionID="435b3f84c3e6ac3a6362078e5dcdd9d8">
  <xsd:schema xmlns:xsd="http://www.w3.org/2001/XMLSchema" xmlns:xs="http://www.w3.org/2001/XMLSchema" xmlns:p="http://schemas.microsoft.com/office/2006/metadata/properties" xmlns:ns3="8692fb02-64ee-477a-8829-0b8419474116" xmlns:ns4="e525f45e-12aa-43f1-99a0-18fd9df9a174" targetNamespace="http://schemas.microsoft.com/office/2006/metadata/properties" ma:root="true" ma:fieldsID="d840cc6d7d9f7d07b28237fe9e8defe4" ns3:_="" ns4:_="">
    <xsd:import namespace="8692fb02-64ee-477a-8829-0b8419474116"/>
    <xsd:import namespace="e525f45e-12aa-43f1-99a0-18fd9df9a17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2fb02-64ee-477a-8829-0b84194741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5f45e-12aa-43f1-99a0-18fd9df9a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32F733-C677-46CD-BCCB-E0091F3513F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8692fb02-64ee-477a-8829-0b8419474116"/>
    <ds:schemaRef ds:uri="e525f45e-12aa-43f1-99a0-18fd9df9a17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36C311-B57E-4565-99DE-F66600640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2fb02-64ee-477a-8829-0b8419474116"/>
    <ds:schemaRef ds:uri="e525f45e-12aa-43f1-99a0-18fd9df9a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2FBD69-3E94-4184-A6E0-7B8E4E0368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28886</TotalTime>
  <Words>621</Words>
  <Application>Microsoft Office PowerPoint</Application>
  <PresentationFormat>On-screen Show (4:3)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CMU Bright</vt:lpstr>
      <vt:lpstr>Gill Sans MT</vt:lpstr>
      <vt:lpstr>Office Theme</vt:lpstr>
      <vt:lpstr>PowerPoint Presentation</vt:lpstr>
      <vt:lpstr>TBW Financial Model</vt:lpstr>
      <vt:lpstr>PowerPoint Presentation</vt:lpstr>
      <vt:lpstr>PowerPoint Presentation</vt:lpstr>
      <vt:lpstr>PowerPoint Presentation</vt:lpstr>
      <vt:lpstr>Financial Model – Basic Budget Connectivity</vt:lpstr>
      <vt:lpstr>Financial Model – Surplus/Deficit Allocation</vt:lpstr>
      <vt:lpstr>Financial Model – Surplus/Deficit Allocation</vt:lpstr>
      <vt:lpstr>Financial Model – Surplus/Deficit Allocation</vt:lpstr>
      <vt:lpstr>Financial Model – Surplus/Deficit Allocation</vt:lpstr>
      <vt:lpstr>Financial Model – Surplus/Deficit Allocation</vt:lpstr>
      <vt:lpstr>Financial Model – CIP Spending Flexibility</vt:lpstr>
      <vt:lpstr>Financial Model – Output Examples</vt:lpstr>
      <vt:lpstr>Financial Model – Output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Gorelick, David</cp:lastModifiedBy>
  <cp:revision>1083</cp:revision>
  <cp:lastPrinted>2014-03-26T20:47:10Z</cp:lastPrinted>
  <dcterms:created xsi:type="dcterms:W3CDTF">2006-08-16T00:00:00Z</dcterms:created>
  <dcterms:modified xsi:type="dcterms:W3CDTF">2022-02-11T02:16:46Z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0x0101004395BB769DF30048ADDB682BED2D03BF</vt:lpwstr>
  </property>
</Properties>
</file>