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75213" cy="42803763"/>
  <p:notesSz cx="6858000" cy="9144000"/>
  <p:defaultTextStyle>
    <a:defPPr>
      <a:defRPr lang="pt-PT"/>
    </a:defPPr>
    <a:lvl1pPr marL="0" algn="l" defTabSz="3783970" rtl="0" eaLnBrk="1" latinLnBrk="0" hangingPunct="1">
      <a:defRPr sz="7449" kern="1200">
        <a:solidFill>
          <a:schemeClr val="tx1"/>
        </a:solidFill>
        <a:latin typeface="+mn-lt"/>
        <a:ea typeface="+mn-ea"/>
        <a:cs typeface="+mn-cs"/>
      </a:defRPr>
    </a:lvl1pPr>
    <a:lvl2pPr marL="1891985" algn="l" defTabSz="3783970" rtl="0" eaLnBrk="1" latinLnBrk="0" hangingPunct="1">
      <a:defRPr sz="7449" kern="1200">
        <a:solidFill>
          <a:schemeClr val="tx1"/>
        </a:solidFill>
        <a:latin typeface="+mn-lt"/>
        <a:ea typeface="+mn-ea"/>
        <a:cs typeface="+mn-cs"/>
      </a:defRPr>
    </a:lvl2pPr>
    <a:lvl3pPr marL="3783970" algn="l" defTabSz="3783970" rtl="0" eaLnBrk="1" latinLnBrk="0" hangingPunct="1">
      <a:defRPr sz="7449" kern="1200">
        <a:solidFill>
          <a:schemeClr val="tx1"/>
        </a:solidFill>
        <a:latin typeface="+mn-lt"/>
        <a:ea typeface="+mn-ea"/>
        <a:cs typeface="+mn-cs"/>
      </a:defRPr>
    </a:lvl3pPr>
    <a:lvl4pPr marL="5675955" algn="l" defTabSz="3783970" rtl="0" eaLnBrk="1" latinLnBrk="0" hangingPunct="1">
      <a:defRPr sz="7449" kern="1200">
        <a:solidFill>
          <a:schemeClr val="tx1"/>
        </a:solidFill>
        <a:latin typeface="+mn-lt"/>
        <a:ea typeface="+mn-ea"/>
        <a:cs typeface="+mn-cs"/>
      </a:defRPr>
    </a:lvl4pPr>
    <a:lvl5pPr marL="7567940" algn="l" defTabSz="3783970" rtl="0" eaLnBrk="1" latinLnBrk="0" hangingPunct="1">
      <a:defRPr sz="7449" kern="1200">
        <a:solidFill>
          <a:schemeClr val="tx1"/>
        </a:solidFill>
        <a:latin typeface="+mn-lt"/>
        <a:ea typeface="+mn-ea"/>
        <a:cs typeface="+mn-cs"/>
      </a:defRPr>
    </a:lvl5pPr>
    <a:lvl6pPr marL="9459925" algn="l" defTabSz="3783970" rtl="0" eaLnBrk="1" latinLnBrk="0" hangingPunct="1">
      <a:defRPr sz="7449" kern="1200">
        <a:solidFill>
          <a:schemeClr val="tx1"/>
        </a:solidFill>
        <a:latin typeface="+mn-lt"/>
        <a:ea typeface="+mn-ea"/>
        <a:cs typeface="+mn-cs"/>
      </a:defRPr>
    </a:lvl6pPr>
    <a:lvl7pPr marL="11351910" algn="l" defTabSz="3783970" rtl="0" eaLnBrk="1" latinLnBrk="0" hangingPunct="1">
      <a:defRPr sz="7449" kern="1200">
        <a:solidFill>
          <a:schemeClr val="tx1"/>
        </a:solidFill>
        <a:latin typeface="+mn-lt"/>
        <a:ea typeface="+mn-ea"/>
        <a:cs typeface="+mn-cs"/>
      </a:defRPr>
    </a:lvl7pPr>
    <a:lvl8pPr marL="13243895" algn="l" defTabSz="3783970" rtl="0" eaLnBrk="1" latinLnBrk="0" hangingPunct="1">
      <a:defRPr sz="7449" kern="1200">
        <a:solidFill>
          <a:schemeClr val="tx1"/>
        </a:solidFill>
        <a:latin typeface="+mn-lt"/>
        <a:ea typeface="+mn-ea"/>
        <a:cs typeface="+mn-cs"/>
      </a:defRPr>
    </a:lvl8pPr>
    <a:lvl9pPr marL="15135880" algn="l" defTabSz="3783970" rtl="0" eaLnBrk="1" latinLnBrk="0" hangingPunct="1">
      <a:defRPr sz="74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820" y="-3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pt-PT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11/06/2025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574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11/06/2025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617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11/06/2025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5722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11/06/2025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170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11/06/2025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716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11/06/2025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632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11/06/2025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203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11/06/2025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638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11/06/2025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946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11/06/2025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397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11/06/2025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876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0C4FD-9E2D-4F5B-B995-A15615531731}" type="datetimeFigureOut">
              <a:rPr lang="pt-PT" smtClean="0"/>
              <a:t>11/06/2025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493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84" y="117223"/>
            <a:ext cx="4908373" cy="490837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07657" y="2287531"/>
            <a:ext cx="24567556" cy="1253738"/>
          </a:xfrm>
        </p:spPr>
        <p:txBody>
          <a:bodyPr>
            <a:normAutofit/>
          </a:bodyPr>
          <a:lstStyle/>
          <a:p>
            <a:r>
              <a:rPr lang="pt-PT" sz="6600" b="1" dirty="0">
                <a:solidFill>
                  <a:schemeClr val="accent2"/>
                </a:solidFill>
              </a:rPr>
              <a:t>Sistema multiagente para Simular a Propagação de incêndios florestais </a:t>
            </a:r>
            <a:endParaRPr lang="pt-PT" sz="116000" b="1" dirty="0">
              <a:solidFill>
                <a:schemeClr val="accent2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707657" y="324173"/>
            <a:ext cx="24567556" cy="1714499"/>
          </a:xfrm>
        </p:spPr>
        <p:txBody>
          <a:bodyPr>
            <a:normAutofit fontScale="85000" lnSpcReduction="20000"/>
          </a:bodyPr>
          <a:lstStyle/>
          <a:p>
            <a:r>
              <a:rPr lang="pt-PT" sz="6000" dirty="0"/>
              <a:t>Licenciatura em Engenharia Informática</a:t>
            </a:r>
          </a:p>
          <a:p>
            <a:r>
              <a:rPr lang="pt-PT" sz="6000" dirty="0"/>
              <a:t>Projeto em Engenharia Informática 2024/2025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84" y="39620670"/>
            <a:ext cx="3842412" cy="3888155"/>
          </a:xfrm>
          <a:prstGeom prst="rect">
            <a:avLst/>
          </a:prstGeom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2270639" y="3440581"/>
            <a:ext cx="25733931" cy="2195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PT" sz="54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183738" y="41096604"/>
            <a:ext cx="95451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/>
              <a:t>Escola de Ciências e Tecnologia</a:t>
            </a:r>
          </a:p>
          <a:p>
            <a:r>
              <a:rPr lang="pt-PT" sz="4000" dirty="0"/>
              <a:t>Universidade de Trás os Montes e Alto Douro</a:t>
            </a:r>
          </a:p>
        </p:txBody>
      </p:sp>
      <p:sp>
        <p:nvSpPr>
          <p:cNvPr id="12" name="Subtítulo 2"/>
          <p:cNvSpPr txBox="1">
            <a:spLocks/>
          </p:cNvSpPr>
          <p:nvPr/>
        </p:nvSpPr>
        <p:spPr>
          <a:xfrm>
            <a:off x="5707657" y="4253932"/>
            <a:ext cx="24567556" cy="1714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6000" dirty="0"/>
              <a:t>David Gomes Fidalgo (nº 79881) </a:t>
            </a:r>
          </a:p>
          <a:p>
            <a:endParaRPr lang="pt-PT" sz="60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97812" y="6986503"/>
            <a:ext cx="13361399" cy="21390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chemeClr val="accent2"/>
                </a:solidFill>
              </a:rPr>
              <a:t>Introdução</a:t>
            </a:r>
            <a:endParaRPr lang="en-US" sz="4800" b="1" dirty="0">
              <a:solidFill>
                <a:schemeClr val="accent2"/>
              </a:solidFill>
            </a:endParaRPr>
          </a:p>
          <a:p>
            <a:r>
              <a:rPr lang="pt-PT" sz="4400" dirty="0"/>
              <a:t>Os incêndios florestais são uma das principais ameaças ecológicas e socioeconómicas na Península Ibérica. Este trabalho apresenta um simulador multiagente que modela a propagação do fogo em células autónomas do terreno, integrando fatores como carga de combustível, relevo e condições meteorológicas para prever a evolução do incêndio em tempo quase real.</a:t>
            </a:r>
          </a:p>
          <a:p>
            <a:endParaRPr lang="pt-PT" sz="4000" dirty="0"/>
          </a:p>
          <a:p>
            <a:endParaRPr lang="pt-PT" sz="4000" dirty="0"/>
          </a:p>
          <a:p>
            <a:endParaRPr lang="pt-PT" sz="4000" dirty="0"/>
          </a:p>
          <a:p>
            <a:endParaRPr lang="pt-PT" sz="4000" dirty="0"/>
          </a:p>
          <a:p>
            <a:endParaRPr lang="pt-PT" sz="4000" dirty="0"/>
          </a:p>
          <a:p>
            <a:endParaRPr lang="pt-PT" sz="4000" dirty="0"/>
          </a:p>
          <a:p>
            <a:endParaRPr lang="en-US" sz="4000" b="1" dirty="0">
              <a:solidFill>
                <a:schemeClr val="accent2"/>
              </a:solidFill>
            </a:endParaRPr>
          </a:p>
          <a:p>
            <a:endParaRPr lang="en-US" sz="4000" b="1" dirty="0">
              <a:solidFill>
                <a:schemeClr val="accent2"/>
              </a:solidFill>
            </a:endParaRPr>
          </a:p>
          <a:p>
            <a:r>
              <a:rPr lang="en-US" sz="4800" b="1" dirty="0">
                <a:solidFill>
                  <a:schemeClr val="accent2"/>
                </a:solidFill>
              </a:rPr>
              <a:t>Dados e </a:t>
            </a:r>
            <a:r>
              <a:rPr lang="en-US" sz="4800" b="1" dirty="0" err="1">
                <a:solidFill>
                  <a:schemeClr val="accent2"/>
                </a:solidFill>
              </a:rPr>
              <a:t>Métodos</a:t>
            </a:r>
            <a:endParaRPr lang="en-US" sz="4800" b="1" dirty="0">
              <a:solidFill>
                <a:schemeClr val="accent2"/>
              </a:solidFill>
            </a:endParaRPr>
          </a:p>
          <a:p>
            <a:r>
              <a:rPr lang="pt-PT" sz="4400" dirty="0"/>
              <a:t>Foram usados três conjuntos de dados principais: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4400" dirty="0"/>
              <a:t>Cartografia de uso do solo para classificar o combustível (</a:t>
            </a:r>
            <a:r>
              <a:rPr lang="pt-PT" sz="4400" dirty="0" err="1"/>
              <a:t>ex</a:t>
            </a:r>
            <a:r>
              <a:rPr lang="pt-PT" sz="4400" dirty="0"/>
              <a:t>: Corine Land Cover 2018).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4400" dirty="0"/>
              <a:t>Modelo Digital do Terreno para obter declive e exposição.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4400" dirty="0"/>
              <a:t>Perímetros oficiais de incêndios para calibração do simulador.</a:t>
            </a:r>
          </a:p>
          <a:p>
            <a:r>
              <a:rPr lang="pt-PT" sz="4400" dirty="0"/>
              <a:t>O modelo baseia-se numa matriz onde cada célula pode representar uma árvore viva, a arder ou queimada. Cada célula atualiza o seu estado conforme regras estabelecidas e influência dos agentes vizinhos, simulando a propagação do fogo condicionada pelo combustível, pelo declive, pelo vento e pelas fagulhas. A simulação é paralelizada com o </a:t>
            </a:r>
            <a:r>
              <a:rPr lang="pt-PT" sz="4400" dirty="0" err="1"/>
              <a:t>OpenMP</a:t>
            </a:r>
            <a:r>
              <a:rPr lang="pt-PT" sz="4400" dirty="0"/>
              <a:t> para garantir eficiência computacional.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4568850" y="6789624"/>
            <a:ext cx="15394047" cy="325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b="1" dirty="0" err="1">
                <a:solidFill>
                  <a:schemeClr val="accent2"/>
                </a:solidFill>
              </a:rPr>
              <a:t>Resultados</a:t>
            </a:r>
            <a:endParaRPr lang="en-US" sz="4800" b="1" dirty="0">
              <a:solidFill>
                <a:schemeClr val="accent2"/>
              </a:solidFill>
            </a:endParaRPr>
          </a:p>
          <a:p>
            <a:pPr algn="just"/>
            <a:r>
              <a:rPr lang="pt-PT" sz="4400" dirty="0"/>
              <a:t>O simulador demonstrou ser eficaz na reprodução da dinâmica da propagação de incêndios florestais. A área florestal queimada decresce rapidamente em condições de vento acima de 4 m/s, estabilizando conforme aumenta a humidade, correspondendo a padrões reais observados em cenários mediterrânicos. Durante as simulações, o modelo também capturou a variação da qualidade do ar, com aumentos proporcionais nos níveis de poluentes como CO e partículas finas (PM2.5 e PM10) à medida que a frente de fogo se intensificava, ilustrando o impacto ambiental associado.</a:t>
            </a:r>
          </a:p>
          <a:p>
            <a:pPr algn="just"/>
            <a:endParaRPr lang="pt-PT" sz="4000" dirty="0"/>
          </a:p>
          <a:p>
            <a:pPr algn="just"/>
            <a:endParaRPr lang="pt-PT" sz="4000" dirty="0"/>
          </a:p>
          <a:p>
            <a:pPr algn="just"/>
            <a:endParaRPr lang="pt-PT" sz="4000" dirty="0"/>
          </a:p>
          <a:p>
            <a:pPr algn="just"/>
            <a:endParaRPr lang="pt-PT" sz="4000" dirty="0"/>
          </a:p>
          <a:p>
            <a:pPr algn="just"/>
            <a:endParaRPr lang="pt-PT" sz="4000" dirty="0"/>
          </a:p>
          <a:p>
            <a:pPr algn="just"/>
            <a:endParaRPr lang="pt-PT" sz="4000" dirty="0"/>
          </a:p>
          <a:p>
            <a:pPr algn="just"/>
            <a:endParaRPr lang="pt-PT" sz="4000" dirty="0"/>
          </a:p>
          <a:p>
            <a:pPr algn="just"/>
            <a:endParaRPr lang="pt-PT" sz="4000" dirty="0"/>
          </a:p>
          <a:p>
            <a:pPr algn="just"/>
            <a:endParaRPr lang="pt-PT" sz="4000" dirty="0"/>
          </a:p>
          <a:p>
            <a:pPr algn="just"/>
            <a:endParaRPr lang="pt-PT" sz="4000" dirty="0"/>
          </a:p>
          <a:p>
            <a:pPr algn="just"/>
            <a:endParaRPr lang="pt-PT" sz="4000" dirty="0"/>
          </a:p>
          <a:p>
            <a:pPr algn="just"/>
            <a:endParaRPr lang="pt-PT" sz="4400" dirty="0"/>
          </a:p>
          <a:p>
            <a:pPr algn="just"/>
            <a:r>
              <a:rPr lang="pt-PT" sz="4400" dirty="0"/>
              <a:t>Em termos de precisão, a velocidade e direção da frente de fogo simulada apresentaram diferenças inferiores a 10 % e 20° respetivamente quando comparadas com perímetros oficiais de incêndios entre 2017 e 2024, mostrando a robustez do modelo. A execução paralelizada permitiu simular áreas na ordem dos 2 000 hectares em menos de 15 minutos num computador portátil de oito núcleos, evidenciando a viabilidade para apoio operacional quase em tempo real. Além disso, a interface gráfica forneceu visualizações em tempo real da evolução do fogo e das condições ambientais, facilitando a análise e tomada de decisões.</a:t>
            </a:r>
          </a:p>
          <a:p>
            <a:pPr algn="just"/>
            <a:endParaRPr lang="en-US" sz="4000" dirty="0"/>
          </a:p>
          <a:p>
            <a:pPr algn="just"/>
            <a:r>
              <a:rPr lang="en-US" sz="4800" b="1" dirty="0" err="1">
                <a:solidFill>
                  <a:schemeClr val="accent2"/>
                </a:solidFill>
              </a:rPr>
              <a:t>Conclusão</a:t>
            </a:r>
            <a:r>
              <a:rPr lang="en-US" sz="4800" b="1" dirty="0">
                <a:solidFill>
                  <a:schemeClr val="accent2"/>
                </a:solidFill>
              </a:rPr>
              <a:t> e </a:t>
            </a:r>
            <a:r>
              <a:rPr lang="en-US" sz="4800" b="1" dirty="0" err="1">
                <a:solidFill>
                  <a:schemeClr val="accent2"/>
                </a:solidFill>
              </a:rPr>
              <a:t>Trabalho</a:t>
            </a:r>
            <a:r>
              <a:rPr lang="en-US" sz="4800" b="1" dirty="0">
                <a:solidFill>
                  <a:schemeClr val="accent2"/>
                </a:solidFill>
              </a:rPr>
              <a:t> Futuro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PT" sz="4400" dirty="0"/>
              <a:t>O simulador multiagente apresentou resultados consistentes na reprodução da propagação de incêndios florestais, com boa precisão na velocidade e direção da frente de fogo.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PT" sz="4400" dirty="0"/>
              <a:t>A ferramenta mostrou-se eficiente para simular grandes áreas em tempo quase real, fornecendo uma interface intuitiva que facilita a monitorização e análise do fogo e seus impactos ambientais.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PT" sz="4400" dirty="0"/>
              <a:t>No futuro, irá </a:t>
            </a:r>
            <a:r>
              <a:rPr lang="pt-PT" sz="4400"/>
              <a:t>ser integrado </a:t>
            </a:r>
            <a:r>
              <a:rPr lang="pt-PT" sz="4400" dirty="0"/>
              <a:t>dados meteorológicos em tempo real para aumentar a precisão da simulação, assim como incorporar modelos de humidade do combustível baseados em </a:t>
            </a:r>
            <a:r>
              <a:rPr lang="pt-PT" sz="4400" dirty="0" err="1"/>
              <a:t>machine</a:t>
            </a:r>
            <a:r>
              <a:rPr lang="pt-PT" sz="4400" dirty="0"/>
              <a:t> </a:t>
            </a:r>
            <a:r>
              <a:rPr lang="pt-PT" sz="4400" dirty="0" err="1"/>
              <a:t>learning</a:t>
            </a:r>
            <a:r>
              <a:rPr lang="pt-PT" sz="4400" dirty="0"/>
              <a:t>.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PT" sz="4400" dirty="0"/>
              <a:t>Está também planeada a expansão do sistema para diferentes tipos de vegetação e cenários urbanos-florestais, além do desenvolvimento de módulos que estimem danos económicos e apoiem a decisão estratégica.</a:t>
            </a:r>
            <a:endParaRPr lang="pt-PT" sz="4400" b="1" dirty="0">
              <a:solidFill>
                <a:schemeClr val="accent2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2404191" y="5497774"/>
            <a:ext cx="27871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/>
              <a:t>Equipa</a:t>
            </a:r>
            <a:r>
              <a:rPr lang="en-US" sz="4800" b="1" dirty="0"/>
              <a:t> de </a:t>
            </a:r>
            <a:r>
              <a:rPr lang="en-US" sz="4800" b="1" dirty="0" err="1"/>
              <a:t>Orientação</a:t>
            </a:r>
            <a:r>
              <a:rPr lang="en-US" sz="4800" b="1" dirty="0"/>
              <a:t>: </a:t>
            </a:r>
            <a:r>
              <a:rPr lang="en-US" sz="4800" dirty="0"/>
              <a:t>Prof. Eduardo Pires, Prof. Arsénio Reis, Prof. Paulo Oliveira, Prof. João Barroso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0200" y="40634613"/>
            <a:ext cx="4938233" cy="1634555"/>
          </a:xfrm>
          <a:prstGeom prst="rect">
            <a:avLst/>
          </a:prstGeom>
        </p:spPr>
      </p:pic>
      <p:pic>
        <p:nvPicPr>
          <p:cNvPr id="16" name="Imagem 15" descr="Uma imagem com texto, Gráfico, file, diagrama&#10;&#10;Os conteúdos gerados por IA podem estar incorretos.">
            <a:extLst>
              <a:ext uri="{FF2B5EF4-FFF2-40B4-BE49-F238E27FC236}">
                <a16:creationId xmlns:a16="http://schemas.microsoft.com/office/drawing/2014/main" id="{F03754F4-470F-DCB2-8A00-ACA6011EFE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7454" y="14463344"/>
            <a:ext cx="8805443" cy="4382691"/>
          </a:xfrm>
          <a:prstGeom prst="rect">
            <a:avLst/>
          </a:prstGeom>
        </p:spPr>
      </p:pic>
      <p:pic>
        <p:nvPicPr>
          <p:cNvPr id="18" name="Imagem 17" descr="Uma imagem com texto, Gráfico, file, diagrama&#10;&#10;Os conteúdos gerados por IA podem estar incorretos.">
            <a:extLst>
              <a:ext uri="{FF2B5EF4-FFF2-40B4-BE49-F238E27FC236}">
                <a16:creationId xmlns:a16="http://schemas.microsoft.com/office/drawing/2014/main" id="{34F29961-A6CD-9B9D-F9D4-E3BDC54E5D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5876" y="13755966"/>
            <a:ext cx="7042541" cy="5090069"/>
          </a:xfrm>
          <a:prstGeom prst="rect">
            <a:avLst/>
          </a:prstGeom>
        </p:spPr>
      </p:pic>
      <p:pic>
        <p:nvPicPr>
          <p:cNvPr id="9" name="Imagem 8" descr="A gravar floresta e árvores">
            <a:extLst>
              <a:ext uri="{FF2B5EF4-FFF2-40B4-BE49-F238E27FC236}">
                <a16:creationId xmlns:a16="http://schemas.microsoft.com/office/drawing/2014/main" id="{D9AB5523-F5E9-C855-4C1C-A678EDDE62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15"/>
          <a:stretch>
            <a:fillRect/>
          </a:stretch>
        </p:blipFill>
        <p:spPr>
          <a:xfrm>
            <a:off x="1132739" y="12921448"/>
            <a:ext cx="11656029" cy="3741389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D09CD865-5C8B-7084-AC78-CD11CFC3D0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6901" y="28219000"/>
            <a:ext cx="11315700" cy="6766562"/>
          </a:xfrm>
          <a:prstGeom prst="rect">
            <a:avLst/>
          </a:prstGeom>
        </p:spPr>
      </p:pic>
      <p:pic>
        <p:nvPicPr>
          <p:cNvPr id="27" name="Imagem 26" descr="Uma imagem com texto, captura de ecrã, relógio, círculo&#10;&#10;Os conteúdos gerados por IA podem estar incorretos.">
            <a:extLst>
              <a:ext uri="{FF2B5EF4-FFF2-40B4-BE49-F238E27FC236}">
                <a16:creationId xmlns:a16="http://schemas.microsoft.com/office/drawing/2014/main" id="{4F231B9D-0DEF-5490-2B93-D68347474D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70639" y="35808097"/>
            <a:ext cx="10518129" cy="4191585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80D94C2-8E15-71C3-C531-E89099781F82}"/>
              </a:ext>
            </a:extLst>
          </p:cNvPr>
          <p:cNvSpPr txBox="1"/>
          <p:nvPr/>
        </p:nvSpPr>
        <p:spPr>
          <a:xfrm>
            <a:off x="3253470" y="35113811"/>
            <a:ext cx="8563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/>
              <a:t>Figura 1- Simulação da Propagação de Incêndio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049CAA1-B65F-84F2-49F5-8C487C81CC2C}"/>
              </a:ext>
            </a:extLst>
          </p:cNvPr>
          <p:cNvSpPr txBox="1"/>
          <p:nvPr/>
        </p:nvSpPr>
        <p:spPr>
          <a:xfrm>
            <a:off x="3111652" y="40085268"/>
            <a:ext cx="8563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/>
              <a:t>Figura 2 - Demonstração de valores na interface</a:t>
            </a:r>
          </a:p>
        </p:txBody>
      </p:sp>
      <p:cxnSp>
        <p:nvCxnSpPr>
          <p:cNvPr id="32" name="Conexão: Ângulo Reto 31">
            <a:extLst>
              <a:ext uri="{FF2B5EF4-FFF2-40B4-BE49-F238E27FC236}">
                <a16:creationId xmlns:a16="http://schemas.microsoft.com/office/drawing/2014/main" id="{A8A32337-6B2F-C47A-BA54-9B1DCF4D7521}"/>
              </a:ext>
            </a:extLst>
          </p:cNvPr>
          <p:cNvCxnSpPr>
            <a:cxnSpLocks/>
          </p:cNvCxnSpPr>
          <p:nvPr/>
        </p:nvCxnSpPr>
        <p:spPr>
          <a:xfrm rot="10800000">
            <a:off x="19866648" y="15258563"/>
            <a:ext cx="457200" cy="441663"/>
          </a:xfrm>
          <a:prstGeom prst="bentConnector3">
            <a:avLst>
              <a:gd name="adj1" fmla="val -555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exão: Ângulo Reto 35">
            <a:extLst>
              <a:ext uri="{FF2B5EF4-FFF2-40B4-BE49-F238E27FC236}">
                <a16:creationId xmlns:a16="http://schemas.microsoft.com/office/drawing/2014/main" id="{4E0D54D4-1476-DF37-A523-6D56292465C0}"/>
              </a:ext>
            </a:extLst>
          </p:cNvPr>
          <p:cNvCxnSpPr>
            <a:cxnSpLocks/>
          </p:cNvCxnSpPr>
          <p:nvPr/>
        </p:nvCxnSpPr>
        <p:spPr>
          <a:xfrm rot="10800000">
            <a:off x="27775970" y="15479395"/>
            <a:ext cx="457200" cy="441663"/>
          </a:xfrm>
          <a:prstGeom prst="bentConnector3">
            <a:avLst>
              <a:gd name="adj1" fmla="val -555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AEBECAF-C371-D548-B2EF-06EFE9BD29DA}"/>
              </a:ext>
            </a:extLst>
          </p:cNvPr>
          <p:cNvSpPr txBox="1"/>
          <p:nvPr/>
        </p:nvSpPr>
        <p:spPr>
          <a:xfrm>
            <a:off x="21726395" y="18935409"/>
            <a:ext cx="82365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800" dirty="0"/>
              <a:t>Figura 4 – Gráfico exemplo de variação da temperatura, humidade e probabilidade de precipitação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B0A0B62-1DD4-8704-03DD-3BB99FA974DF}"/>
              </a:ext>
            </a:extLst>
          </p:cNvPr>
          <p:cNvSpPr txBox="1"/>
          <p:nvPr/>
        </p:nvSpPr>
        <p:spPr>
          <a:xfrm>
            <a:off x="14764261" y="18935409"/>
            <a:ext cx="50298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800" dirty="0"/>
              <a:t>Figura 3 – Gráfico exemplo de variação do ar</a:t>
            </a:r>
          </a:p>
        </p:txBody>
      </p:sp>
    </p:spTree>
    <p:extLst>
      <p:ext uri="{BB962C8B-B14F-4D97-AF65-F5344CB8AC3E}">
        <p14:creationId xmlns:p14="http://schemas.microsoft.com/office/powerpoint/2010/main" val="29063400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</TotalTime>
  <Words>590</Words>
  <Application>Microsoft Office PowerPoint</Application>
  <PresentationFormat>Personalizados</PresentationFormat>
  <Paragraphs>48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Sistema multiagente para Simular a Propagação de incêndios florestais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 Fidalgo</dc:creator>
  <cp:lastModifiedBy>David Fidalgo</cp:lastModifiedBy>
  <cp:revision>17</cp:revision>
  <dcterms:created xsi:type="dcterms:W3CDTF">2017-05-26T15:49:06Z</dcterms:created>
  <dcterms:modified xsi:type="dcterms:W3CDTF">2025-06-11T17:01:28Z</dcterms:modified>
</cp:coreProperties>
</file>