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pt-PT"/>
    </a:defPPr>
    <a:lvl1pPr marL="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1pPr>
    <a:lvl2pPr marL="189198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2pPr>
    <a:lvl3pPr marL="378397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3pPr>
    <a:lvl4pPr marL="567595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4pPr>
    <a:lvl5pPr marL="756794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5pPr>
    <a:lvl6pPr marL="945992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6pPr>
    <a:lvl7pPr marL="1135191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7pPr>
    <a:lvl8pPr marL="1324389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8pPr>
    <a:lvl9pPr marL="1513588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" d="100"/>
          <a:sy n="12" d="100"/>
        </p:scale>
        <p:origin x="2076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574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1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7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7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1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3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03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38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39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7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C4FD-9E2D-4F5B-B995-A15615531731}" type="datetimeFigureOut">
              <a:rPr lang="pt-PT" smtClean="0"/>
              <a:t>09/06/2025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9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4" y="117223"/>
            <a:ext cx="4908373" cy="49083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07657" y="2287531"/>
            <a:ext cx="24567556" cy="1253738"/>
          </a:xfrm>
        </p:spPr>
        <p:txBody>
          <a:bodyPr>
            <a:normAutofit/>
          </a:bodyPr>
          <a:lstStyle/>
          <a:p>
            <a:r>
              <a:rPr lang="pt-PT" sz="6600" b="1" dirty="0">
                <a:solidFill>
                  <a:schemeClr val="accent2"/>
                </a:solidFill>
              </a:rPr>
              <a:t>Sistema multiagente para Simular a Propagação de incêndios florestais </a:t>
            </a:r>
            <a:endParaRPr lang="pt-PT" sz="116000" b="1" dirty="0">
              <a:solidFill>
                <a:schemeClr val="accent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07657" y="324173"/>
            <a:ext cx="24567556" cy="1714499"/>
          </a:xfrm>
        </p:spPr>
        <p:txBody>
          <a:bodyPr>
            <a:normAutofit fontScale="85000" lnSpcReduction="20000"/>
          </a:bodyPr>
          <a:lstStyle/>
          <a:p>
            <a:r>
              <a:rPr lang="pt-PT" sz="6000" dirty="0"/>
              <a:t>Licenciatura em Engenharia Informática</a:t>
            </a:r>
          </a:p>
          <a:p>
            <a:r>
              <a:rPr lang="pt-PT" sz="6000" dirty="0"/>
              <a:t>Projeto em Engenharia Informática 2024/2025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4" y="39620670"/>
            <a:ext cx="3842412" cy="3888155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270639" y="3440581"/>
            <a:ext cx="25733931" cy="2195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sz="5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83738" y="41096604"/>
            <a:ext cx="9545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Escola de Ciências e Tecnologia</a:t>
            </a:r>
          </a:p>
          <a:p>
            <a:r>
              <a:rPr lang="pt-PT" sz="4000" dirty="0"/>
              <a:t>Universidade de Trás os Montes e Alto Douro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5707657" y="4253932"/>
            <a:ext cx="24567556" cy="171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6000" dirty="0"/>
              <a:t>David Gomes Fidalgo (nº 79881) </a:t>
            </a:r>
          </a:p>
          <a:p>
            <a:endParaRPr lang="pt-PT" sz="6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97812" y="6986503"/>
            <a:ext cx="13361399" cy="2139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2"/>
                </a:solidFill>
              </a:rPr>
              <a:t>Introdução</a:t>
            </a:r>
            <a:endParaRPr lang="en-US" sz="4800" b="1" dirty="0">
              <a:solidFill>
                <a:schemeClr val="accent2"/>
              </a:solidFill>
            </a:endParaRPr>
          </a:p>
          <a:p>
            <a:r>
              <a:rPr lang="pt-PT" sz="4400" dirty="0"/>
              <a:t>Os incêndios florestais são uma das principais ameaças ecológicas e socioeconómicas na Península Ibérica. Este trabalho apresenta um simulador multiagente que modela a propagação do fogo em células autónomas do terreno, integrando fatores como carga de combustível, relevo e condições meteorológicas para prever a evolução do incêndio em tempo quase real.</a:t>
            </a:r>
          </a:p>
          <a:p>
            <a:endParaRPr lang="pt-PT" sz="4000" dirty="0"/>
          </a:p>
          <a:p>
            <a:endParaRPr lang="pt-PT" sz="4000" dirty="0"/>
          </a:p>
          <a:p>
            <a:endParaRPr lang="pt-PT" sz="4000" dirty="0"/>
          </a:p>
          <a:p>
            <a:endParaRPr lang="pt-PT" sz="4000" dirty="0"/>
          </a:p>
          <a:p>
            <a:endParaRPr lang="pt-PT" sz="4000" dirty="0"/>
          </a:p>
          <a:p>
            <a:endParaRPr lang="pt-PT" sz="4000" dirty="0"/>
          </a:p>
          <a:p>
            <a:endParaRPr lang="en-US" sz="4000" b="1" dirty="0">
              <a:solidFill>
                <a:schemeClr val="accent2"/>
              </a:solidFill>
            </a:endParaRPr>
          </a:p>
          <a:p>
            <a:endParaRPr lang="en-US" sz="4000" b="1" dirty="0">
              <a:solidFill>
                <a:schemeClr val="accent2"/>
              </a:solidFill>
            </a:endParaRPr>
          </a:p>
          <a:p>
            <a:r>
              <a:rPr lang="en-US" sz="4800" b="1" dirty="0">
                <a:solidFill>
                  <a:schemeClr val="accent2"/>
                </a:solidFill>
              </a:rPr>
              <a:t>Dados e </a:t>
            </a:r>
            <a:r>
              <a:rPr lang="en-US" sz="4800" b="1" dirty="0" err="1">
                <a:solidFill>
                  <a:schemeClr val="accent2"/>
                </a:solidFill>
              </a:rPr>
              <a:t>Métodos</a:t>
            </a:r>
            <a:endParaRPr lang="en-US" sz="4800" b="1" dirty="0">
              <a:solidFill>
                <a:schemeClr val="accent2"/>
              </a:solidFill>
            </a:endParaRPr>
          </a:p>
          <a:p>
            <a:r>
              <a:rPr lang="pt-PT" sz="4400" dirty="0"/>
              <a:t>Foram usados três conjuntos de dados principais: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/>
              <a:t>Cartografia de uso do solo para classificar o combustível (</a:t>
            </a:r>
            <a:r>
              <a:rPr lang="pt-PT" sz="4400" dirty="0" err="1"/>
              <a:t>ex</a:t>
            </a:r>
            <a:r>
              <a:rPr lang="pt-PT" sz="4400" dirty="0"/>
              <a:t>: Corine Land Cover 2018).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/>
              <a:t>Modelo Digital do Terreno para obter declive e exposição.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400" dirty="0"/>
              <a:t>Perímetros oficiais de incêndios para calibração do simulador.</a:t>
            </a:r>
          </a:p>
          <a:p>
            <a:r>
              <a:rPr lang="pt-PT" sz="4400" dirty="0"/>
              <a:t>O modelo baseia-se numa matriz onde cada célula pode representar uma árvore viva, a arder ou queimada. Cada célula atualiza o seu estado conforme regras estabelecidas e influência dos agentes vizinhos, simulando a propagação do fogo condicionada pelo combustível, pelo declive, pelo vento e pelas </a:t>
            </a:r>
            <a:r>
              <a:rPr lang="pt-PT" sz="4400" dirty="0" err="1"/>
              <a:t>fagulas</a:t>
            </a:r>
            <a:r>
              <a:rPr lang="pt-PT" sz="4400" dirty="0"/>
              <a:t>. A simulação é paralelizada com o </a:t>
            </a:r>
            <a:r>
              <a:rPr lang="pt-PT" sz="4400" dirty="0" err="1"/>
              <a:t>OpenMP</a:t>
            </a:r>
            <a:r>
              <a:rPr lang="pt-PT" sz="4400" dirty="0"/>
              <a:t> para garantir eficiência computacional.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4568850" y="6789624"/>
            <a:ext cx="15394047" cy="325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 err="1">
                <a:solidFill>
                  <a:schemeClr val="accent2"/>
                </a:solidFill>
              </a:rPr>
              <a:t>Resultados</a:t>
            </a:r>
            <a:endParaRPr lang="en-US" sz="4800" b="1" dirty="0">
              <a:solidFill>
                <a:schemeClr val="accent2"/>
              </a:solidFill>
            </a:endParaRPr>
          </a:p>
          <a:p>
            <a:pPr algn="just"/>
            <a:r>
              <a:rPr lang="pt-PT" sz="4400" dirty="0"/>
              <a:t>O simulador demonstrou ser eficaz na reprodução da dinâmica da propagação de incêndios florestais. A área florestal queimada decresce rapidamente em condições de vento acima de 4 m/s, estabilizando conforme aumenta a humidade, correspondendo a padrões reais observados em cenários mediterrânicos. Durante as simulações, o modelo também capturou a variação da qualidade do ar, com aumentos proporcionais nos níveis de poluentes como CO e partículas finas (PM2.5 e PM10) à medida que a frente de fogo se intensificava, ilustrando o impacto </a:t>
            </a:r>
            <a:r>
              <a:rPr lang="pt-PT" sz="4000" dirty="0"/>
              <a:t>ambiental associado.</a:t>
            </a:r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000" dirty="0"/>
          </a:p>
          <a:p>
            <a:pPr algn="just"/>
            <a:endParaRPr lang="pt-PT" sz="4400" dirty="0"/>
          </a:p>
          <a:p>
            <a:pPr algn="just"/>
            <a:r>
              <a:rPr lang="pt-PT" sz="4400" dirty="0"/>
              <a:t>Em termos de precisão, a velocidade e direção da frente de fogo simulada apresentaram diferenças inferiores a 10 % e 20° respetivamente quando comparadas com perímetros oficiais de incêndios entre 2017 e 2024, mostrando a robustez do modelo. A execução paralelizada permitiu simular áreas na ordem dos 2 000 hectares em menos de 15 minutos num computador portátil de oito núcleos, evidenciando a viabilidade para apoio operacional quase em tempo real. Além disso, a interface gráfica forneceu visualizações em tempo real da evolução do fogo e das condições ambientais, facilitando a análise e tomada de decisões.</a:t>
            </a:r>
          </a:p>
          <a:p>
            <a:pPr algn="just"/>
            <a:endParaRPr lang="en-US" sz="4000" dirty="0"/>
          </a:p>
          <a:p>
            <a:pPr algn="just"/>
            <a:r>
              <a:rPr lang="en-US" sz="4800" b="1" dirty="0" err="1">
                <a:solidFill>
                  <a:schemeClr val="accent2"/>
                </a:solidFill>
              </a:rPr>
              <a:t>Conclusão</a:t>
            </a:r>
            <a:r>
              <a:rPr lang="en-US" sz="4800" b="1" dirty="0">
                <a:solidFill>
                  <a:schemeClr val="accent2"/>
                </a:solidFill>
              </a:rPr>
              <a:t> e </a:t>
            </a:r>
            <a:r>
              <a:rPr lang="en-US" sz="4800" b="1" dirty="0" err="1">
                <a:solidFill>
                  <a:schemeClr val="accent2"/>
                </a:solidFill>
              </a:rPr>
              <a:t>Trabalho</a:t>
            </a:r>
            <a:r>
              <a:rPr lang="en-US" sz="4800" b="1" dirty="0">
                <a:solidFill>
                  <a:schemeClr val="accent2"/>
                </a:solidFill>
              </a:rPr>
              <a:t> Futuro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400" dirty="0"/>
              <a:t>O simulador multiagente apresentou resultados consistentes na reprodução da propagação de incêndios florestais, com boa precisão na velocidade e direção da frente de fogo.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400" dirty="0"/>
              <a:t>A ferramenta mostrou-se eficiente para simular grandes áreas em tempo quase real, fornecendo uma interface intuitiva que facilita a monitorização e análise do fogo e seus impactos ambientais.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400" dirty="0"/>
              <a:t>No futuro, </a:t>
            </a:r>
            <a:r>
              <a:rPr lang="pt-PT" sz="4400" dirty="0" err="1"/>
              <a:t>irá-se</a:t>
            </a:r>
            <a:r>
              <a:rPr lang="pt-PT" sz="4400" dirty="0"/>
              <a:t> integrar dados meteorológicos em tempo real para aumentar a precisão da simulação, assim como incorporar modelos de humidade do combustível baseados em </a:t>
            </a:r>
            <a:r>
              <a:rPr lang="pt-PT" sz="4400" dirty="0" err="1"/>
              <a:t>machine</a:t>
            </a:r>
            <a:r>
              <a:rPr lang="pt-PT" sz="4400" dirty="0"/>
              <a:t> </a:t>
            </a:r>
            <a:r>
              <a:rPr lang="pt-PT" sz="4400" dirty="0" err="1"/>
              <a:t>learning</a:t>
            </a:r>
            <a:r>
              <a:rPr lang="pt-PT" sz="4400" dirty="0"/>
              <a:t>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400" dirty="0"/>
              <a:t>Está também planeada a expansão do sistema para diferentes tipos de vegetação e cenários urbanos-florestais, além do desenvolvimento de módulos que estimem danos económicos e apoiem a decisão estratégica.</a:t>
            </a:r>
            <a:endParaRPr lang="pt-PT" sz="4400" b="1" dirty="0">
              <a:solidFill>
                <a:schemeClr val="accent2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404191" y="5497774"/>
            <a:ext cx="2787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Equipa</a:t>
            </a:r>
            <a:r>
              <a:rPr lang="en-US" sz="4800" b="1" dirty="0"/>
              <a:t> de </a:t>
            </a:r>
            <a:r>
              <a:rPr lang="en-US" sz="4800" b="1" dirty="0" err="1"/>
              <a:t>Orientação</a:t>
            </a:r>
            <a:r>
              <a:rPr lang="en-US" sz="4800" b="1" dirty="0"/>
              <a:t>: </a:t>
            </a:r>
            <a:r>
              <a:rPr lang="en-US" sz="4800" dirty="0"/>
              <a:t>Prof. Eduardo Pires, Prof. Arsénio Reis, Prof. Paulo Oliveira, Prof. João Barroso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0" y="40634613"/>
            <a:ext cx="4938233" cy="1634555"/>
          </a:xfrm>
          <a:prstGeom prst="rect">
            <a:avLst/>
          </a:prstGeom>
        </p:spPr>
      </p:pic>
      <p:pic>
        <p:nvPicPr>
          <p:cNvPr id="16" name="Imagem 15" descr="Uma imagem com texto, Gráfico, file, diagrama&#10;&#10;Os conteúdos gerados por IA podem estar incorretos.">
            <a:extLst>
              <a:ext uri="{FF2B5EF4-FFF2-40B4-BE49-F238E27FC236}">
                <a16:creationId xmlns:a16="http://schemas.microsoft.com/office/drawing/2014/main" id="{F03754F4-470F-DCB2-8A00-ACA6011EF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54" y="14463344"/>
            <a:ext cx="8805443" cy="4382691"/>
          </a:xfrm>
          <a:prstGeom prst="rect">
            <a:avLst/>
          </a:prstGeom>
        </p:spPr>
      </p:pic>
      <p:pic>
        <p:nvPicPr>
          <p:cNvPr id="18" name="Imagem 17" descr="Uma imagem com texto, Gráfico, file, diagrama&#10;&#10;Os conteúdos gerados por IA podem estar incorretos.">
            <a:extLst>
              <a:ext uri="{FF2B5EF4-FFF2-40B4-BE49-F238E27FC236}">
                <a16:creationId xmlns:a16="http://schemas.microsoft.com/office/drawing/2014/main" id="{34F29961-A6CD-9B9D-F9D4-E3BDC54E5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76" y="13755966"/>
            <a:ext cx="7042541" cy="5090069"/>
          </a:xfrm>
          <a:prstGeom prst="rect">
            <a:avLst/>
          </a:prstGeom>
        </p:spPr>
      </p:pic>
      <p:pic>
        <p:nvPicPr>
          <p:cNvPr id="9" name="Imagem 8" descr="A gravar floresta e árvores">
            <a:extLst>
              <a:ext uri="{FF2B5EF4-FFF2-40B4-BE49-F238E27FC236}">
                <a16:creationId xmlns:a16="http://schemas.microsoft.com/office/drawing/2014/main" id="{D9AB5523-F5E9-C855-4C1C-A678EDDE6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5"/>
          <a:stretch>
            <a:fillRect/>
          </a:stretch>
        </p:blipFill>
        <p:spPr>
          <a:xfrm>
            <a:off x="1132739" y="12921448"/>
            <a:ext cx="11656029" cy="374138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09CD865-5C8B-7084-AC78-CD11CFC3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6901" y="28219000"/>
            <a:ext cx="11315700" cy="6766562"/>
          </a:xfrm>
          <a:prstGeom prst="rect">
            <a:avLst/>
          </a:prstGeom>
        </p:spPr>
      </p:pic>
      <p:pic>
        <p:nvPicPr>
          <p:cNvPr id="27" name="Imagem 26" descr="Uma imagem com texto, captura de ecrã, relógio, círculo&#10;&#10;Os conteúdos gerados por IA podem estar incorretos.">
            <a:extLst>
              <a:ext uri="{FF2B5EF4-FFF2-40B4-BE49-F238E27FC236}">
                <a16:creationId xmlns:a16="http://schemas.microsoft.com/office/drawing/2014/main" id="{4F231B9D-0DEF-5490-2B93-D68347474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0639" y="35808097"/>
            <a:ext cx="10518129" cy="419158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0D94C2-8E15-71C3-C531-E89099781F82}"/>
              </a:ext>
            </a:extLst>
          </p:cNvPr>
          <p:cNvSpPr txBox="1"/>
          <p:nvPr/>
        </p:nvSpPr>
        <p:spPr>
          <a:xfrm>
            <a:off x="3253470" y="35113811"/>
            <a:ext cx="856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Figura 1- Simulação da Propagação de Incêndio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49CAA1-B65F-84F2-49F5-8C487C81CC2C}"/>
              </a:ext>
            </a:extLst>
          </p:cNvPr>
          <p:cNvSpPr txBox="1"/>
          <p:nvPr/>
        </p:nvSpPr>
        <p:spPr>
          <a:xfrm>
            <a:off x="3111652" y="40085268"/>
            <a:ext cx="856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Figura 2 - Demonstração de valores na interface</a:t>
            </a:r>
          </a:p>
        </p:txBody>
      </p:sp>
      <p:cxnSp>
        <p:nvCxnSpPr>
          <p:cNvPr id="32" name="Conexão: Ângulo Reto 31">
            <a:extLst>
              <a:ext uri="{FF2B5EF4-FFF2-40B4-BE49-F238E27FC236}">
                <a16:creationId xmlns:a16="http://schemas.microsoft.com/office/drawing/2014/main" id="{A8A32337-6B2F-C47A-BA54-9B1DCF4D7521}"/>
              </a:ext>
            </a:extLst>
          </p:cNvPr>
          <p:cNvCxnSpPr>
            <a:cxnSpLocks/>
          </p:cNvCxnSpPr>
          <p:nvPr/>
        </p:nvCxnSpPr>
        <p:spPr>
          <a:xfrm rot="10800000">
            <a:off x="19866648" y="15258563"/>
            <a:ext cx="457200" cy="441663"/>
          </a:xfrm>
          <a:prstGeom prst="bentConnector3">
            <a:avLst>
              <a:gd name="adj1" fmla="val -55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xão: Ângulo Reto 35">
            <a:extLst>
              <a:ext uri="{FF2B5EF4-FFF2-40B4-BE49-F238E27FC236}">
                <a16:creationId xmlns:a16="http://schemas.microsoft.com/office/drawing/2014/main" id="{4E0D54D4-1476-DF37-A523-6D56292465C0}"/>
              </a:ext>
            </a:extLst>
          </p:cNvPr>
          <p:cNvCxnSpPr>
            <a:cxnSpLocks/>
          </p:cNvCxnSpPr>
          <p:nvPr/>
        </p:nvCxnSpPr>
        <p:spPr>
          <a:xfrm rot="10800000">
            <a:off x="27775970" y="15479395"/>
            <a:ext cx="457200" cy="441663"/>
          </a:xfrm>
          <a:prstGeom prst="bentConnector3">
            <a:avLst>
              <a:gd name="adj1" fmla="val -55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EBECAF-C371-D548-B2EF-06EFE9BD29DA}"/>
              </a:ext>
            </a:extLst>
          </p:cNvPr>
          <p:cNvSpPr txBox="1"/>
          <p:nvPr/>
        </p:nvSpPr>
        <p:spPr>
          <a:xfrm>
            <a:off x="21726395" y="18935409"/>
            <a:ext cx="8236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/>
              <a:t>Figura 4 – Gráfico exemplo de variação da temperatura, humidade e probabilidade de precipitação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0A0B62-1DD4-8704-03DD-3BB99FA974DF}"/>
              </a:ext>
            </a:extLst>
          </p:cNvPr>
          <p:cNvSpPr txBox="1"/>
          <p:nvPr/>
        </p:nvSpPr>
        <p:spPr>
          <a:xfrm>
            <a:off x="14764261" y="18935409"/>
            <a:ext cx="5029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/>
              <a:t>Figura 3 – Gráfico exemplo de variação do ar</a:t>
            </a:r>
          </a:p>
        </p:txBody>
      </p:sp>
    </p:spTree>
    <p:extLst>
      <p:ext uri="{BB962C8B-B14F-4D97-AF65-F5344CB8AC3E}">
        <p14:creationId xmlns:p14="http://schemas.microsoft.com/office/powerpoint/2010/main" val="2906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589</Words>
  <Application>Microsoft Office PowerPoint</Application>
  <PresentationFormat>Personalizados</PresentationFormat>
  <Paragraphs>48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Sistema multiagente para Simular a Propagação de incêndios florestais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Fidalgo</dc:creator>
  <cp:lastModifiedBy>David Fidalgo</cp:lastModifiedBy>
  <cp:revision>16</cp:revision>
  <dcterms:created xsi:type="dcterms:W3CDTF">2017-05-26T15:49:06Z</dcterms:created>
  <dcterms:modified xsi:type="dcterms:W3CDTF">2025-06-09T22:54:36Z</dcterms:modified>
</cp:coreProperties>
</file>