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803763"/>
  <p:notesSz cx="6858000" cy="9144000"/>
  <p:defaultTextStyle>
    <a:defPPr>
      <a:defRPr lang="pt-PT"/>
    </a:defPPr>
    <a:lvl1pPr marL="0" algn="l" defTabSz="3783970" rtl="0" eaLnBrk="1" latinLnBrk="0" hangingPunct="1">
      <a:defRPr sz="7449" kern="1200">
        <a:solidFill>
          <a:schemeClr val="tx1"/>
        </a:solidFill>
        <a:latin typeface="+mn-lt"/>
        <a:ea typeface="+mn-ea"/>
        <a:cs typeface="+mn-cs"/>
      </a:defRPr>
    </a:lvl1pPr>
    <a:lvl2pPr marL="1891985" algn="l" defTabSz="3783970" rtl="0" eaLnBrk="1" latinLnBrk="0" hangingPunct="1">
      <a:defRPr sz="7449" kern="1200">
        <a:solidFill>
          <a:schemeClr val="tx1"/>
        </a:solidFill>
        <a:latin typeface="+mn-lt"/>
        <a:ea typeface="+mn-ea"/>
        <a:cs typeface="+mn-cs"/>
      </a:defRPr>
    </a:lvl2pPr>
    <a:lvl3pPr marL="3783970" algn="l" defTabSz="3783970" rtl="0" eaLnBrk="1" latinLnBrk="0" hangingPunct="1">
      <a:defRPr sz="7449" kern="1200">
        <a:solidFill>
          <a:schemeClr val="tx1"/>
        </a:solidFill>
        <a:latin typeface="+mn-lt"/>
        <a:ea typeface="+mn-ea"/>
        <a:cs typeface="+mn-cs"/>
      </a:defRPr>
    </a:lvl3pPr>
    <a:lvl4pPr marL="5675955" algn="l" defTabSz="3783970" rtl="0" eaLnBrk="1" latinLnBrk="0" hangingPunct="1">
      <a:defRPr sz="7449" kern="1200">
        <a:solidFill>
          <a:schemeClr val="tx1"/>
        </a:solidFill>
        <a:latin typeface="+mn-lt"/>
        <a:ea typeface="+mn-ea"/>
        <a:cs typeface="+mn-cs"/>
      </a:defRPr>
    </a:lvl4pPr>
    <a:lvl5pPr marL="7567940" algn="l" defTabSz="3783970" rtl="0" eaLnBrk="1" latinLnBrk="0" hangingPunct="1">
      <a:defRPr sz="7449" kern="1200">
        <a:solidFill>
          <a:schemeClr val="tx1"/>
        </a:solidFill>
        <a:latin typeface="+mn-lt"/>
        <a:ea typeface="+mn-ea"/>
        <a:cs typeface="+mn-cs"/>
      </a:defRPr>
    </a:lvl5pPr>
    <a:lvl6pPr marL="9459925" algn="l" defTabSz="3783970" rtl="0" eaLnBrk="1" latinLnBrk="0" hangingPunct="1">
      <a:defRPr sz="7449" kern="1200">
        <a:solidFill>
          <a:schemeClr val="tx1"/>
        </a:solidFill>
        <a:latin typeface="+mn-lt"/>
        <a:ea typeface="+mn-ea"/>
        <a:cs typeface="+mn-cs"/>
      </a:defRPr>
    </a:lvl6pPr>
    <a:lvl7pPr marL="11351910" algn="l" defTabSz="3783970" rtl="0" eaLnBrk="1" latinLnBrk="0" hangingPunct="1">
      <a:defRPr sz="7449" kern="1200">
        <a:solidFill>
          <a:schemeClr val="tx1"/>
        </a:solidFill>
        <a:latin typeface="+mn-lt"/>
        <a:ea typeface="+mn-ea"/>
        <a:cs typeface="+mn-cs"/>
      </a:defRPr>
    </a:lvl7pPr>
    <a:lvl8pPr marL="13243895" algn="l" defTabSz="3783970" rtl="0" eaLnBrk="1" latinLnBrk="0" hangingPunct="1">
      <a:defRPr sz="7449" kern="1200">
        <a:solidFill>
          <a:schemeClr val="tx1"/>
        </a:solidFill>
        <a:latin typeface="+mn-lt"/>
        <a:ea typeface="+mn-ea"/>
        <a:cs typeface="+mn-cs"/>
      </a:defRPr>
    </a:lvl8pPr>
    <a:lvl9pPr marL="15135880" algn="l" defTabSz="3783970" rtl="0" eaLnBrk="1" latinLnBrk="0" hangingPunct="1">
      <a:defRPr sz="7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 d="100"/>
          <a:sy n="10" d="100"/>
        </p:scale>
        <p:origin x="2276"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pt-PT"/>
              <a:t>Clique para editar o estilo</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pt-PT"/>
              <a:t>Faça clique para editar o estilo</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04/06/2025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357574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04/06/2025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63617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pt-PT"/>
              <a:t>Clique para editar o estilo</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04/06/2025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40572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010C4FD-9E2D-4F5B-B995-A15615531731}" type="datetimeFigureOut">
              <a:rPr lang="pt-PT" smtClean="0"/>
              <a:t>04/06/2025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405170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pt-PT"/>
              <a:t>Clique para editar o estilo</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pt-PT"/>
              <a:t>Clique para editar os estilos</a:t>
            </a:r>
          </a:p>
        </p:txBody>
      </p:sp>
      <p:sp>
        <p:nvSpPr>
          <p:cNvPr id="4" name="Date Placeholder 3"/>
          <p:cNvSpPr>
            <a:spLocks noGrp="1"/>
          </p:cNvSpPr>
          <p:nvPr>
            <p:ph type="dt" sz="half" idx="10"/>
          </p:nvPr>
        </p:nvSpPr>
        <p:spPr/>
        <p:txBody>
          <a:bodyPr/>
          <a:lstStyle/>
          <a:p>
            <a:fld id="{9010C4FD-9E2D-4F5B-B995-A15615531731}" type="datetimeFigureOut">
              <a:rPr lang="pt-PT" smtClean="0"/>
              <a:t>04/06/2025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25716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9010C4FD-9E2D-4F5B-B995-A15615531731}" type="datetimeFigureOut">
              <a:rPr lang="pt-PT" smtClean="0"/>
              <a:t>04/06/2025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21632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pt-PT"/>
              <a:t>Clique para editar o estilo</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t-PT"/>
              <a:t>Clique para editar os estilos</a:t>
            </a:r>
          </a:p>
        </p:txBody>
      </p:sp>
      <p:sp>
        <p:nvSpPr>
          <p:cNvPr id="4" name="Content Placeholder 3"/>
          <p:cNvSpPr>
            <a:spLocks noGrp="1"/>
          </p:cNvSpPr>
          <p:nvPr>
            <p:ph sz="half" idx="2"/>
          </p:nvPr>
        </p:nvSpPr>
        <p:spPr>
          <a:xfrm>
            <a:off x="2085368" y="15635264"/>
            <a:ext cx="12807832" cy="22997117"/>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t-PT"/>
              <a:t>Clique para editar os estilos</a:t>
            </a:r>
          </a:p>
        </p:txBody>
      </p:sp>
      <p:sp>
        <p:nvSpPr>
          <p:cNvPr id="6" name="Content Placeholder 5"/>
          <p:cNvSpPr>
            <a:spLocks noGrp="1"/>
          </p:cNvSpPr>
          <p:nvPr>
            <p:ph sz="quarter" idx="4"/>
          </p:nvPr>
        </p:nvSpPr>
        <p:spPr>
          <a:xfrm>
            <a:off x="15326828" y="15635264"/>
            <a:ext cx="12870909" cy="22997117"/>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9010C4FD-9E2D-4F5B-B995-A15615531731}" type="datetimeFigureOut">
              <a:rPr lang="pt-PT" smtClean="0"/>
              <a:t>04/06/2025</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40203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9010C4FD-9E2D-4F5B-B995-A15615531731}" type="datetimeFigureOut">
              <a:rPr lang="pt-PT" smtClean="0"/>
              <a:t>04/06/2025</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74638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C4FD-9E2D-4F5B-B995-A15615531731}" type="datetimeFigureOut">
              <a:rPr lang="pt-PT" smtClean="0"/>
              <a:t>04/06/2025</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160946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t-PT"/>
              <a:t>Clique para editar o estilo</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t-PT"/>
              <a:t>Clique para editar os estilos</a:t>
            </a:r>
          </a:p>
        </p:txBody>
      </p:sp>
      <p:sp>
        <p:nvSpPr>
          <p:cNvPr id="5" name="Date Placeholder 4"/>
          <p:cNvSpPr>
            <a:spLocks noGrp="1"/>
          </p:cNvSpPr>
          <p:nvPr>
            <p:ph type="dt" sz="half" idx="10"/>
          </p:nvPr>
        </p:nvSpPr>
        <p:spPr/>
        <p:txBody>
          <a:bodyPr/>
          <a:lstStyle/>
          <a:p>
            <a:fld id="{9010C4FD-9E2D-4F5B-B995-A15615531731}" type="datetimeFigureOut">
              <a:rPr lang="pt-PT" smtClean="0"/>
              <a:t>04/06/2025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79397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t-PT"/>
              <a:t>Clique para editar o estilo</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pt-PT"/>
              <a:t>Clique no ícone para adicionar uma imagem</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t-PT"/>
              <a:t>Clique para editar os estilos</a:t>
            </a:r>
          </a:p>
        </p:txBody>
      </p:sp>
      <p:sp>
        <p:nvSpPr>
          <p:cNvPr id="5" name="Date Placeholder 4"/>
          <p:cNvSpPr>
            <a:spLocks noGrp="1"/>
          </p:cNvSpPr>
          <p:nvPr>
            <p:ph type="dt" sz="half" idx="10"/>
          </p:nvPr>
        </p:nvSpPr>
        <p:spPr/>
        <p:txBody>
          <a:bodyPr/>
          <a:lstStyle/>
          <a:p>
            <a:fld id="{9010C4FD-9E2D-4F5B-B995-A15615531731}" type="datetimeFigureOut">
              <a:rPr lang="pt-PT" smtClean="0"/>
              <a:t>04/06/2025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8932D10-DCEA-4110-BF70-5172E6C99C8D}" type="slidenum">
              <a:rPr lang="pt-PT" smtClean="0"/>
              <a:t>‹nº›</a:t>
            </a:fld>
            <a:endParaRPr lang="pt-PT"/>
          </a:p>
        </p:txBody>
      </p:sp>
    </p:spTree>
    <p:extLst>
      <p:ext uri="{BB962C8B-B14F-4D97-AF65-F5344CB8AC3E}">
        <p14:creationId xmlns:p14="http://schemas.microsoft.com/office/powerpoint/2010/main" val="290876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010C4FD-9E2D-4F5B-B995-A15615531731}" type="datetimeFigureOut">
              <a:rPr lang="pt-PT" smtClean="0"/>
              <a:t>04/06/2025</a:t>
            </a:fld>
            <a:endParaRPr lang="pt-PT"/>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8932D10-DCEA-4110-BF70-5172E6C99C8D}" type="slidenum">
              <a:rPr lang="pt-PT" smtClean="0"/>
              <a:t>‹nº›</a:t>
            </a:fld>
            <a:endParaRPr lang="pt-PT"/>
          </a:p>
        </p:txBody>
      </p:sp>
    </p:spTree>
    <p:extLst>
      <p:ext uri="{BB962C8B-B14F-4D97-AF65-F5344CB8AC3E}">
        <p14:creationId xmlns:p14="http://schemas.microsoft.com/office/powerpoint/2010/main" val="3004937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7411" y="769058"/>
            <a:ext cx="6217666" cy="6217666"/>
          </a:xfrm>
          <a:prstGeom prst="rect">
            <a:avLst/>
          </a:prstGeom>
        </p:spPr>
      </p:pic>
      <p:sp>
        <p:nvSpPr>
          <p:cNvPr id="2" name="Título 1"/>
          <p:cNvSpPr>
            <a:spLocks noGrp="1"/>
          </p:cNvSpPr>
          <p:nvPr>
            <p:ph type="ctrTitle"/>
          </p:nvPr>
        </p:nvSpPr>
        <p:spPr>
          <a:xfrm>
            <a:off x="2270640" y="2971799"/>
            <a:ext cx="25733931" cy="2195993"/>
          </a:xfrm>
        </p:spPr>
        <p:txBody>
          <a:bodyPr>
            <a:normAutofit fontScale="90000"/>
          </a:bodyPr>
          <a:lstStyle/>
          <a:p>
            <a:r>
              <a:rPr lang="pt-PT" sz="8000" b="1" dirty="0">
                <a:solidFill>
                  <a:schemeClr val="accent2"/>
                </a:solidFill>
              </a:rPr>
              <a:t>Sistema multiagente para Simular a </a:t>
            </a:r>
            <a:br>
              <a:rPr lang="pt-PT" sz="8000" b="1" dirty="0">
                <a:solidFill>
                  <a:schemeClr val="accent2"/>
                </a:solidFill>
              </a:rPr>
            </a:br>
            <a:r>
              <a:rPr lang="pt-PT" sz="8000" b="1" dirty="0">
                <a:solidFill>
                  <a:schemeClr val="accent2"/>
                </a:solidFill>
              </a:rPr>
              <a:t>Propagação de incêndios florestais </a:t>
            </a:r>
            <a:endParaRPr lang="pt-PT" sz="154700" b="1" dirty="0">
              <a:solidFill>
                <a:schemeClr val="accent2"/>
              </a:solidFill>
            </a:endParaRPr>
          </a:p>
        </p:txBody>
      </p:sp>
      <p:sp>
        <p:nvSpPr>
          <p:cNvPr id="3" name="Subtítulo 2"/>
          <p:cNvSpPr>
            <a:spLocks noGrp="1"/>
          </p:cNvSpPr>
          <p:nvPr>
            <p:ph type="subTitle" idx="1"/>
          </p:nvPr>
        </p:nvSpPr>
        <p:spPr>
          <a:xfrm>
            <a:off x="3784401" y="1257300"/>
            <a:ext cx="22706410" cy="1714499"/>
          </a:xfrm>
        </p:spPr>
        <p:txBody>
          <a:bodyPr>
            <a:normAutofit fontScale="85000" lnSpcReduction="20000"/>
          </a:bodyPr>
          <a:lstStyle/>
          <a:p>
            <a:r>
              <a:rPr lang="pt-PT" sz="6000" dirty="0"/>
              <a:t>Licenciatura em Engenharia Informática</a:t>
            </a:r>
          </a:p>
          <a:p>
            <a:r>
              <a:rPr lang="pt-PT" sz="6000" dirty="0"/>
              <a:t>Projeto em Engenharia Informática 2024/2025</a:t>
            </a: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84" y="39620670"/>
            <a:ext cx="3842412" cy="3888155"/>
          </a:xfrm>
          <a:prstGeom prst="rect">
            <a:avLst/>
          </a:prstGeom>
        </p:spPr>
      </p:pic>
      <p:sp>
        <p:nvSpPr>
          <p:cNvPr id="10" name="Título 1"/>
          <p:cNvSpPr txBox="1">
            <a:spLocks/>
          </p:cNvSpPr>
          <p:nvPr/>
        </p:nvSpPr>
        <p:spPr>
          <a:xfrm>
            <a:off x="2270639" y="4009315"/>
            <a:ext cx="25733931" cy="2195993"/>
          </a:xfrm>
          <a:prstGeom prst="rect">
            <a:avLst/>
          </a:prstGeom>
        </p:spPr>
        <p:txBody>
          <a:bodyPr vert="horz" lIns="91440" tIns="45720" rIns="91440" bIns="45720" rtlCol="0" anchor="b">
            <a:norm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endParaRPr lang="pt-PT" sz="5400" b="1" dirty="0"/>
          </a:p>
        </p:txBody>
      </p:sp>
      <p:sp>
        <p:nvSpPr>
          <p:cNvPr id="11" name="CaixaDeTexto 10"/>
          <p:cNvSpPr txBox="1"/>
          <p:nvPr/>
        </p:nvSpPr>
        <p:spPr>
          <a:xfrm>
            <a:off x="10365047" y="40945730"/>
            <a:ext cx="9545114" cy="1323439"/>
          </a:xfrm>
          <a:prstGeom prst="rect">
            <a:avLst/>
          </a:prstGeom>
          <a:noFill/>
        </p:spPr>
        <p:txBody>
          <a:bodyPr wrap="none" rtlCol="0">
            <a:spAutoFit/>
          </a:bodyPr>
          <a:lstStyle/>
          <a:p>
            <a:r>
              <a:rPr lang="pt-PT" sz="4000" dirty="0"/>
              <a:t>Escola de Ciências e Tecnologia</a:t>
            </a:r>
          </a:p>
          <a:p>
            <a:r>
              <a:rPr lang="pt-PT" sz="4000" dirty="0"/>
              <a:t>Universidade de Trás os Montes e Alto Douro</a:t>
            </a:r>
          </a:p>
        </p:txBody>
      </p:sp>
      <p:sp>
        <p:nvSpPr>
          <p:cNvPr id="12" name="Subtítulo 2"/>
          <p:cNvSpPr txBox="1">
            <a:spLocks/>
          </p:cNvSpPr>
          <p:nvPr/>
        </p:nvSpPr>
        <p:spPr>
          <a:xfrm>
            <a:off x="3784401" y="6986724"/>
            <a:ext cx="22706410" cy="1714499"/>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pt-PT" sz="6000" dirty="0"/>
              <a:t>David Gomes Fidalgo (nº 79881) </a:t>
            </a:r>
          </a:p>
          <a:p>
            <a:endParaRPr lang="pt-PT" sz="6000" dirty="0"/>
          </a:p>
        </p:txBody>
      </p:sp>
      <p:sp>
        <p:nvSpPr>
          <p:cNvPr id="13" name="CaixaDeTexto 12"/>
          <p:cNvSpPr txBox="1"/>
          <p:nvPr/>
        </p:nvSpPr>
        <p:spPr>
          <a:xfrm>
            <a:off x="1617481" y="9474334"/>
            <a:ext cx="12344400" cy="17943374"/>
          </a:xfrm>
          <a:prstGeom prst="rect">
            <a:avLst/>
          </a:prstGeom>
          <a:noFill/>
        </p:spPr>
        <p:txBody>
          <a:bodyPr wrap="square" rtlCol="0">
            <a:spAutoFit/>
          </a:bodyPr>
          <a:lstStyle/>
          <a:p>
            <a:r>
              <a:rPr lang="en-US" sz="4000" b="1" dirty="0" err="1">
                <a:solidFill>
                  <a:schemeClr val="accent2"/>
                </a:solidFill>
              </a:rPr>
              <a:t>Introdução</a:t>
            </a:r>
            <a:endParaRPr lang="en-US" sz="4000" b="1" dirty="0">
              <a:solidFill>
                <a:schemeClr val="accent2"/>
              </a:solidFill>
            </a:endParaRPr>
          </a:p>
          <a:p>
            <a:endParaRPr lang="en-US" sz="4000" b="1" dirty="0">
              <a:solidFill>
                <a:schemeClr val="accent2"/>
              </a:solidFill>
            </a:endParaRPr>
          </a:p>
          <a:p>
            <a:r>
              <a:rPr lang="en-US" sz="4000" b="1" dirty="0">
                <a:solidFill>
                  <a:schemeClr val="accent2"/>
                </a:solidFill>
              </a:rPr>
              <a:t>DOIS PARAGRAFOS CURTOS</a:t>
            </a:r>
          </a:p>
          <a:p>
            <a:r>
              <a:rPr lang="en-US" sz="4000"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4000" dirty="0" err="1"/>
              <a:t>popularised</a:t>
            </a:r>
            <a:r>
              <a:rPr lang="en-US" sz="4000" dirty="0"/>
              <a:t> in the 1960s with the release of </a:t>
            </a:r>
            <a:r>
              <a:rPr lang="en-US" sz="4000" dirty="0" err="1"/>
              <a:t>Letraset</a:t>
            </a:r>
            <a:r>
              <a:rPr lang="en-US" sz="4000" dirty="0"/>
              <a:t> sheets containing Lorem Ipsum passages, and more recently with desktop publishing software like Aldus PageMaker including versions of Lorem Ipsum.</a:t>
            </a:r>
          </a:p>
          <a:p>
            <a:endParaRPr lang="en-US" sz="4000" dirty="0"/>
          </a:p>
          <a:p>
            <a:r>
              <a:rPr lang="en-US" sz="4000" b="1" dirty="0">
                <a:solidFill>
                  <a:schemeClr val="accent2"/>
                </a:solidFill>
              </a:rPr>
              <a:t>Dados e </a:t>
            </a:r>
            <a:r>
              <a:rPr lang="en-US" sz="4000" b="1" dirty="0" err="1">
                <a:solidFill>
                  <a:schemeClr val="accent2"/>
                </a:solidFill>
              </a:rPr>
              <a:t>Métodos</a:t>
            </a:r>
            <a:endParaRPr lang="en-US" sz="4000" b="1" dirty="0">
              <a:solidFill>
                <a:schemeClr val="accent2"/>
              </a:solidFill>
            </a:endParaRPr>
          </a:p>
          <a:p>
            <a:r>
              <a:rPr lang="en-US" sz="4000"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sz="4000" dirty="0" err="1"/>
              <a:t>humour</a:t>
            </a:r>
            <a:r>
              <a:rPr lang="en-US" sz="4000" dirty="0"/>
              <a:t> and the like).</a:t>
            </a:r>
          </a:p>
          <a:p>
            <a:endParaRPr lang="en-US" sz="4000" dirty="0"/>
          </a:p>
          <a:p>
            <a:endParaRPr lang="en-US" sz="4000" dirty="0"/>
          </a:p>
        </p:txBody>
      </p:sp>
      <p:sp>
        <p:nvSpPr>
          <p:cNvPr id="14" name="CaixaDeTexto 13"/>
          <p:cNvSpPr txBox="1"/>
          <p:nvPr/>
        </p:nvSpPr>
        <p:spPr>
          <a:xfrm>
            <a:off x="16114531" y="9474334"/>
            <a:ext cx="12344400" cy="10556736"/>
          </a:xfrm>
          <a:prstGeom prst="rect">
            <a:avLst/>
          </a:prstGeom>
          <a:noFill/>
        </p:spPr>
        <p:txBody>
          <a:bodyPr wrap="square" rtlCol="0">
            <a:spAutoFit/>
          </a:bodyPr>
          <a:lstStyle/>
          <a:p>
            <a:r>
              <a:rPr lang="en-US" sz="4000" b="1" dirty="0" err="1">
                <a:solidFill>
                  <a:schemeClr val="accent2"/>
                </a:solidFill>
              </a:rPr>
              <a:t>Resultados</a:t>
            </a:r>
            <a:endParaRPr lang="en-US" sz="4000" b="1" dirty="0">
              <a:solidFill>
                <a:schemeClr val="accent2"/>
              </a:solidFill>
            </a:endParaRPr>
          </a:p>
          <a:p>
            <a:r>
              <a:rPr lang="en-US" sz="4000" dirty="0"/>
              <a:t>There are many variations of passages of Lorem Ipsum available, but the majority have suffered alteration in some form, by injected </a:t>
            </a:r>
            <a:r>
              <a:rPr lang="en-US" sz="4000" dirty="0" err="1"/>
              <a:t>humour</a:t>
            </a:r>
            <a:r>
              <a:rPr lang="en-US" sz="4000" dirty="0"/>
              <a:t>, or </a:t>
            </a:r>
            <a:r>
              <a:rPr lang="en-US" sz="4000" dirty="0" err="1"/>
              <a:t>randomised</a:t>
            </a:r>
            <a:r>
              <a:rPr lang="en-US" sz="4000" dirty="0"/>
              <a:t>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The generated Lorem Ipsum is therefore always free from repetition, injected </a:t>
            </a:r>
            <a:r>
              <a:rPr lang="en-US" sz="4000" dirty="0" err="1"/>
              <a:t>humour</a:t>
            </a:r>
            <a:r>
              <a:rPr lang="en-US" sz="4000" dirty="0"/>
              <a:t>, or non-characteristic words etc.</a:t>
            </a:r>
          </a:p>
          <a:p>
            <a:endParaRPr lang="en-US" sz="4000" dirty="0"/>
          </a:p>
          <a:p>
            <a:r>
              <a:rPr lang="en-US" sz="4000" b="1" dirty="0" err="1">
                <a:solidFill>
                  <a:schemeClr val="accent2"/>
                </a:solidFill>
              </a:rPr>
              <a:t>Conclusão</a:t>
            </a:r>
            <a:r>
              <a:rPr lang="en-US" sz="4000" b="1" dirty="0">
                <a:solidFill>
                  <a:schemeClr val="accent2"/>
                </a:solidFill>
              </a:rPr>
              <a:t> e </a:t>
            </a:r>
            <a:r>
              <a:rPr lang="en-US" sz="4000" b="1" dirty="0" err="1">
                <a:solidFill>
                  <a:schemeClr val="accent2"/>
                </a:solidFill>
              </a:rPr>
              <a:t>Trabalho</a:t>
            </a:r>
            <a:r>
              <a:rPr lang="en-US" sz="4000" b="1" dirty="0">
                <a:solidFill>
                  <a:schemeClr val="accent2"/>
                </a:solidFill>
              </a:rPr>
              <a:t> Futuro</a:t>
            </a:r>
            <a:endParaRPr lang="pt-PT" sz="4000" b="1" dirty="0">
              <a:solidFill>
                <a:schemeClr val="accent2"/>
              </a:solidFill>
            </a:endParaRPr>
          </a:p>
        </p:txBody>
      </p:sp>
      <p:sp>
        <p:nvSpPr>
          <p:cNvPr id="15" name="CaixaDeTexto 14"/>
          <p:cNvSpPr txBox="1"/>
          <p:nvPr/>
        </p:nvSpPr>
        <p:spPr>
          <a:xfrm>
            <a:off x="2453755" y="7984122"/>
            <a:ext cx="27871022" cy="830997"/>
          </a:xfrm>
          <a:prstGeom prst="rect">
            <a:avLst/>
          </a:prstGeom>
          <a:noFill/>
        </p:spPr>
        <p:txBody>
          <a:bodyPr wrap="square" rtlCol="0">
            <a:spAutoFit/>
          </a:bodyPr>
          <a:lstStyle/>
          <a:p>
            <a:r>
              <a:rPr lang="en-US" sz="4800" b="1" dirty="0" err="1"/>
              <a:t>Equipa</a:t>
            </a:r>
            <a:r>
              <a:rPr lang="en-US" sz="4800" b="1" dirty="0"/>
              <a:t> de </a:t>
            </a:r>
            <a:r>
              <a:rPr lang="en-US" sz="4800" b="1" dirty="0" err="1"/>
              <a:t>Orientação</a:t>
            </a:r>
            <a:r>
              <a:rPr lang="en-US" sz="4800" b="1" dirty="0"/>
              <a:t>: </a:t>
            </a:r>
            <a:r>
              <a:rPr lang="en-US" sz="4800" dirty="0"/>
              <a:t>Prof. Eduardo Pires, Prof. Arsénio Reis, Prof. Paulo Oliveira, Prof. João Barroso </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60200" y="40634613"/>
            <a:ext cx="4938233" cy="1634555"/>
          </a:xfrm>
          <a:prstGeom prst="rect">
            <a:avLst/>
          </a:prstGeom>
        </p:spPr>
      </p:pic>
    </p:spTree>
    <p:extLst>
      <p:ext uri="{BB962C8B-B14F-4D97-AF65-F5344CB8AC3E}">
        <p14:creationId xmlns:p14="http://schemas.microsoft.com/office/powerpoint/2010/main" val="290634000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424</Words>
  <Application>Microsoft Office PowerPoint</Application>
  <PresentationFormat>Personalizados</PresentationFormat>
  <Paragraphs>18</Paragraphs>
  <Slides>1</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vt:i4>
      </vt:variant>
    </vt:vector>
  </HeadingPairs>
  <TitlesOfParts>
    <vt:vector size="5" baseType="lpstr">
      <vt:lpstr>Arial</vt:lpstr>
      <vt:lpstr>Calibri</vt:lpstr>
      <vt:lpstr>Calibri Light</vt:lpstr>
      <vt:lpstr>Tema do Office</vt:lpstr>
      <vt:lpstr>Sistema multiagente para Simular a  Propagação de incêndios florestais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Luís Barbosa</dc:creator>
  <cp:lastModifiedBy>David Fidalgo</cp:lastModifiedBy>
  <cp:revision>10</cp:revision>
  <dcterms:created xsi:type="dcterms:W3CDTF">2017-05-26T15:49:06Z</dcterms:created>
  <dcterms:modified xsi:type="dcterms:W3CDTF">2025-06-04T16:40:20Z</dcterms:modified>
</cp:coreProperties>
</file>