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24"/>
  </p:notesMasterIdLst>
  <p:sldIdLst>
    <p:sldId id="256" r:id="rId2"/>
    <p:sldId id="257" r:id="rId3"/>
    <p:sldId id="259" r:id="rId4"/>
    <p:sldId id="258" r:id="rId5"/>
    <p:sldId id="260" r:id="rId6"/>
    <p:sldId id="261" r:id="rId7"/>
    <p:sldId id="262" r:id="rId8"/>
    <p:sldId id="265" r:id="rId9"/>
    <p:sldId id="263" r:id="rId10"/>
    <p:sldId id="264" r:id="rId11"/>
    <p:sldId id="266" r:id="rId12"/>
    <p:sldId id="267" r:id="rId13"/>
    <p:sldId id="269" r:id="rId14"/>
    <p:sldId id="268" r:id="rId15"/>
    <p:sldId id="270" r:id="rId16"/>
    <p:sldId id="271" r:id="rId17"/>
    <p:sldId id="272" r:id="rId18"/>
    <p:sldId id="273" r:id="rId19"/>
    <p:sldId id="274" r:id="rId20"/>
    <p:sldId id="275" r:id="rId21"/>
    <p:sldId id="277"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07"/>
  </p:normalViewPr>
  <p:slideViewPr>
    <p:cSldViewPr snapToGrid="0" snapToObjects="1">
      <p:cViewPr varScale="1">
        <p:scale>
          <a:sx n="92" d="100"/>
          <a:sy n="92" d="100"/>
        </p:scale>
        <p:origin x="784"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B2672E-963D-CE4B-A4D2-B47F538B8504}" type="datetimeFigureOut">
              <a:rPr lang="en-US" smtClean="0"/>
              <a:t>3/1/17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3A976D-F05D-0E49-83D1-647FFB149D8F}" type="slidenum">
              <a:rPr lang="en-US" smtClean="0"/>
              <a:t>‹#›</a:t>
            </a:fld>
            <a:endParaRPr lang="en-US"/>
          </a:p>
        </p:txBody>
      </p:sp>
    </p:spTree>
    <p:extLst>
      <p:ext uri="{BB962C8B-B14F-4D97-AF65-F5344CB8AC3E}">
        <p14:creationId xmlns:p14="http://schemas.microsoft.com/office/powerpoint/2010/main" val="1434656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157CC2-0FC8-4686-B024-99790E0F5162}" type="datetimeFigureOut">
              <a:rPr lang="en-US" smtClean="0"/>
              <a:t>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3/1/17</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3/1/17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3/1/17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3/1/17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3/1/17</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3/1/17</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microsoft.com/office/2007/relationships/hdphoto" Target="../media/hdphoto1.wdp"/><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3/1/17</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w3schools.com/js/js_htmldom.as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w3schools.com/html/html_scripts.asp"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w3schools.com/jquery/jquery_intro.asp"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eveloper.mozilla.org/en-US/docs/Glossary/ECMAScript" TargetMode="External"/><Relationship Id="rId4" Type="http://schemas.openxmlformats.org/officeDocument/2006/relationships/hyperlink" Target="https://developer.mozilla.org/en-US/docs/Web/JavaScript/A_re-introduction_to_JavaScript" TargetMode="External"/><Relationship Id="rId1" Type="http://schemas.openxmlformats.org/officeDocument/2006/relationships/slideLayout" Target="../slideLayouts/slideLayout2.xml"/><Relationship Id="rId2" Type="http://schemas.openxmlformats.org/officeDocument/2006/relationships/hyperlink" Target="http://www.ecma-international.or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ouchdb.apache.org/" TargetMode="External"/><Relationship Id="rId4" Type="http://schemas.openxmlformats.org/officeDocument/2006/relationships/hyperlink" Target="http://www.gnome.org/" TargetMode="External"/><Relationship Id="rId1" Type="http://schemas.openxmlformats.org/officeDocument/2006/relationships/slideLayout" Target="../slideLayouts/slideLayout2.xml"/><Relationship Id="rId2" Type="http://schemas.openxmlformats.org/officeDocument/2006/relationships/hyperlink" Target="http://nodejs.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1" Type="http://schemas.openxmlformats.org/officeDocument/2006/relationships/hyperlink" Target="https://developer.mozilla.org/en-US/docs/Web/JavaScript/Reference/Global_Objects/null" TargetMode="External"/><Relationship Id="rId12" Type="http://schemas.openxmlformats.org/officeDocument/2006/relationships/hyperlink" Target="https://developer.mozilla.org/en-US/docs/Web/JavaScript/Reference/Global_Objects/undefined" TargetMode="External"/><Relationship Id="rId1" Type="http://schemas.openxmlformats.org/officeDocument/2006/relationships/slideLayout" Target="../slideLayouts/slideLayout2.xml"/><Relationship Id="rId2" Type="http://schemas.openxmlformats.org/officeDocument/2006/relationships/hyperlink" Target="https://developer.mozilla.org/en-US/docs/Web/JavaScript/Reference/Global_Objects/Number" TargetMode="External"/><Relationship Id="rId3" Type="http://schemas.openxmlformats.org/officeDocument/2006/relationships/hyperlink" Target="https://developer.mozilla.org/en-US/docs/Web/JavaScript/Reference/Global_Objects/String" TargetMode="External"/><Relationship Id="rId4" Type="http://schemas.openxmlformats.org/officeDocument/2006/relationships/hyperlink" Target="https://developer.mozilla.org/en-US/docs/Web/JavaScript/Reference/Global_Objects/Boolean" TargetMode="External"/><Relationship Id="rId5" Type="http://schemas.openxmlformats.org/officeDocument/2006/relationships/hyperlink" Target="https://developer.mozilla.org/en-US/docs/Web/JavaScript/Reference/Global_Objects/Symbol" TargetMode="External"/><Relationship Id="rId6" Type="http://schemas.openxmlformats.org/officeDocument/2006/relationships/hyperlink" Target="https://developer.mozilla.org/en-US/docs/Web/JavaScript/Reference/Global_Objects/Object" TargetMode="External"/><Relationship Id="rId7" Type="http://schemas.openxmlformats.org/officeDocument/2006/relationships/hyperlink" Target="https://developer.mozilla.org/en-US/docs/Web/JavaScript/Reference/Global_Objects/Function" TargetMode="External"/><Relationship Id="rId8" Type="http://schemas.openxmlformats.org/officeDocument/2006/relationships/hyperlink" Target="https://developer.mozilla.org/en-US/docs/Web/JavaScript/Reference/Global_Objects/Array" TargetMode="External"/><Relationship Id="rId9" Type="http://schemas.openxmlformats.org/officeDocument/2006/relationships/hyperlink" Target="https://developer.mozilla.org/en-US/docs/Web/JavaScript/Reference/Global_Objects/Date" TargetMode="External"/><Relationship Id="rId10" Type="http://schemas.openxmlformats.org/officeDocument/2006/relationships/hyperlink" Target="https://developer.mozilla.org/en-US/docs/Web/JavaScript/Reference/Global_Objects/RegEx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kangax.github.io/compat-table/es6/"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openxmlformats.org/officeDocument/2006/relationships/image" Target="../media/image5.tiff"/><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DPS 4 - WEEK 8</a:t>
            </a:r>
            <a:endParaRPr lang="en-US" dirty="0"/>
          </a:p>
        </p:txBody>
      </p:sp>
      <p:sp>
        <p:nvSpPr>
          <p:cNvPr id="3" name="Subtitle 2"/>
          <p:cNvSpPr>
            <a:spLocks noGrp="1"/>
          </p:cNvSpPr>
          <p:nvPr>
            <p:ph type="subTitle" idx="1"/>
          </p:nvPr>
        </p:nvSpPr>
        <p:spPr/>
        <p:txBody>
          <a:bodyPr/>
          <a:lstStyle/>
          <a:p>
            <a:r>
              <a:rPr lang="en-US" dirty="0" smtClean="0"/>
              <a:t>Prof. David Flores</a:t>
            </a:r>
          </a:p>
          <a:p>
            <a:r>
              <a:rPr lang="en-US" dirty="0" smtClean="0"/>
              <a:t>DIG </a:t>
            </a:r>
            <a:r>
              <a:rPr lang="en-US" dirty="0"/>
              <a:t>4583</a:t>
            </a:r>
          </a:p>
        </p:txBody>
      </p:sp>
    </p:spTree>
    <p:extLst>
      <p:ext uri="{BB962C8B-B14F-4D97-AF65-F5344CB8AC3E}">
        <p14:creationId xmlns:p14="http://schemas.microsoft.com/office/powerpoint/2010/main" val="1466290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html</a:t>
            </a:r>
            <a:endParaRPr lang="en-US" dirty="0"/>
          </a:p>
        </p:txBody>
      </p:sp>
      <p:sp>
        <p:nvSpPr>
          <p:cNvPr id="3" name="Content Placeholder 2"/>
          <p:cNvSpPr>
            <a:spLocks noGrp="1"/>
          </p:cNvSpPr>
          <p:nvPr>
            <p:ph idx="1"/>
          </p:nvPr>
        </p:nvSpPr>
        <p:spPr/>
        <p:txBody>
          <a:bodyPr>
            <a:normAutofit/>
          </a:bodyPr>
          <a:lstStyle/>
          <a:p>
            <a:r>
              <a:rPr lang="en-US" sz="2400" dirty="0" smtClean="0"/>
              <a:t>JavaScript </a:t>
            </a:r>
            <a:r>
              <a:rPr lang="en-US" sz="2400" dirty="0"/>
              <a:t>can change all the HTML elements in the page</a:t>
            </a:r>
          </a:p>
          <a:p>
            <a:r>
              <a:rPr lang="en-US" sz="2400" dirty="0"/>
              <a:t>JavaScript can change all the HTML attributes in the page</a:t>
            </a:r>
          </a:p>
          <a:p>
            <a:r>
              <a:rPr lang="en-US" sz="2400" dirty="0"/>
              <a:t>JavaScript can change all the CSS styles in the page</a:t>
            </a:r>
          </a:p>
          <a:p>
            <a:r>
              <a:rPr lang="en-US" sz="2400" dirty="0"/>
              <a:t>JavaScript can remove existing HTML elements and attributes</a:t>
            </a:r>
          </a:p>
          <a:p>
            <a:r>
              <a:rPr lang="en-US" sz="2400" dirty="0"/>
              <a:t>JavaScript can add new HTML elements and attributes</a:t>
            </a:r>
          </a:p>
          <a:p>
            <a:r>
              <a:rPr lang="en-US" sz="2400" dirty="0"/>
              <a:t>JavaScript can react to all existing HTML events in the page</a:t>
            </a:r>
          </a:p>
          <a:p>
            <a:r>
              <a:rPr lang="en-US" sz="2400" dirty="0"/>
              <a:t>JavaScript can create new HTML events in the page</a:t>
            </a:r>
          </a:p>
          <a:p>
            <a:endParaRPr lang="en-US" sz="2400" dirty="0"/>
          </a:p>
        </p:txBody>
      </p:sp>
      <p:sp>
        <p:nvSpPr>
          <p:cNvPr id="4" name="TextBox 3"/>
          <p:cNvSpPr txBox="1"/>
          <p:nvPr/>
        </p:nvSpPr>
        <p:spPr>
          <a:xfrm>
            <a:off x="10218640" y="6199632"/>
            <a:ext cx="909608" cy="369332"/>
          </a:xfrm>
          <a:prstGeom prst="rect">
            <a:avLst/>
          </a:prstGeom>
          <a:noFill/>
        </p:spPr>
        <p:txBody>
          <a:bodyPr wrap="none" rtlCol="0">
            <a:spAutoFit/>
          </a:bodyPr>
          <a:lstStyle/>
          <a:p>
            <a:r>
              <a:rPr lang="en-US" dirty="0" smtClean="0">
                <a:hlinkClick r:id="rId2"/>
              </a:rPr>
              <a:t>Source</a:t>
            </a:r>
            <a:endParaRPr lang="en-US" dirty="0"/>
          </a:p>
        </p:txBody>
      </p:sp>
    </p:spTree>
    <p:extLst>
      <p:ext uri="{BB962C8B-B14F-4D97-AF65-F5344CB8AC3E}">
        <p14:creationId xmlns:p14="http://schemas.microsoft.com/office/powerpoint/2010/main" val="1792110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changing html</a:t>
            </a:r>
            <a:endParaRPr lang="en-US" dirty="0"/>
          </a:p>
        </p:txBody>
      </p:sp>
      <p:sp>
        <p:nvSpPr>
          <p:cNvPr id="3" name="Content Placeholder 2"/>
          <p:cNvSpPr>
            <a:spLocks noGrp="1"/>
          </p:cNvSpPr>
          <p:nvPr>
            <p:ph idx="1"/>
          </p:nvPr>
        </p:nvSpPr>
        <p:spPr/>
        <p:txBody>
          <a:bodyPr>
            <a:normAutofit/>
          </a:bodyPr>
          <a:lstStyle/>
          <a:p>
            <a:r>
              <a:rPr lang="en-US" sz="2800" dirty="0" err="1" smtClean="0"/>
              <a:t>document.getElementById</a:t>
            </a:r>
            <a:r>
              <a:rPr lang="en-US" sz="2800" dirty="0"/>
              <a:t>("demo").</a:t>
            </a:r>
            <a:r>
              <a:rPr lang="en-US" sz="2800" dirty="0" err="1"/>
              <a:t>innerHTML</a:t>
            </a:r>
            <a:r>
              <a:rPr lang="en-US" sz="2800" dirty="0"/>
              <a:t> = "Hello JavaScript</a:t>
            </a:r>
            <a:r>
              <a:rPr lang="en-US" sz="2800" dirty="0" smtClean="0"/>
              <a:t>";</a:t>
            </a:r>
          </a:p>
          <a:p>
            <a:endParaRPr lang="en-US" sz="2800" dirty="0"/>
          </a:p>
          <a:p>
            <a:r>
              <a:rPr lang="en-US" sz="2800" dirty="0"/>
              <a:t>&lt;script&gt;</a:t>
            </a:r>
            <a:br>
              <a:rPr lang="en-US" sz="2800" dirty="0"/>
            </a:br>
            <a:r>
              <a:rPr lang="en-US" sz="2800" dirty="0" err="1"/>
              <a:t>document.getElementById</a:t>
            </a:r>
            <a:r>
              <a:rPr lang="en-US" sz="2800" dirty="0"/>
              <a:t>("demo").</a:t>
            </a:r>
            <a:r>
              <a:rPr lang="en-US" sz="2800" dirty="0" err="1"/>
              <a:t>innerHTML</a:t>
            </a:r>
            <a:r>
              <a:rPr lang="en-US" sz="2800" dirty="0"/>
              <a:t> = "My First JavaScript";</a:t>
            </a:r>
            <a:br>
              <a:rPr lang="en-US" sz="2800" dirty="0"/>
            </a:br>
            <a:r>
              <a:rPr lang="en-US" sz="2800" dirty="0"/>
              <a:t>&lt;/script&gt;</a:t>
            </a:r>
          </a:p>
        </p:txBody>
      </p:sp>
      <p:sp>
        <p:nvSpPr>
          <p:cNvPr id="4" name="TextBox 3"/>
          <p:cNvSpPr txBox="1"/>
          <p:nvPr/>
        </p:nvSpPr>
        <p:spPr>
          <a:xfrm>
            <a:off x="10218640" y="6172200"/>
            <a:ext cx="909608" cy="369332"/>
          </a:xfrm>
          <a:prstGeom prst="rect">
            <a:avLst/>
          </a:prstGeom>
          <a:noFill/>
        </p:spPr>
        <p:txBody>
          <a:bodyPr wrap="none" rtlCol="0">
            <a:spAutoFit/>
          </a:bodyPr>
          <a:lstStyle/>
          <a:p>
            <a:r>
              <a:rPr lang="en-US" dirty="0" smtClean="0">
                <a:hlinkClick r:id="rId2"/>
              </a:rPr>
              <a:t>Source</a:t>
            </a:r>
            <a:endParaRPr lang="en-US" dirty="0"/>
          </a:p>
        </p:txBody>
      </p:sp>
    </p:spTree>
    <p:extLst>
      <p:ext uri="{BB962C8B-B14F-4D97-AF65-F5344CB8AC3E}">
        <p14:creationId xmlns:p14="http://schemas.microsoft.com/office/powerpoint/2010/main" val="2034938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and internal </a:t>
            </a:r>
            <a:r>
              <a:rPr lang="en-US" dirty="0" err="1" smtClean="0"/>
              <a:t>js</a:t>
            </a:r>
            <a:endParaRPr lang="en-US" dirty="0"/>
          </a:p>
        </p:txBody>
      </p:sp>
      <p:sp>
        <p:nvSpPr>
          <p:cNvPr id="3" name="Content Placeholder 2"/>
          <p:cNvSpPr>
            <a:spLocks noGrp="1"/>
          </p:cNvSpPr>
          <p:nvPr>
            <p:ph idx="1"/>
          </p:nvPr>
        </p:nvSpPr>
        <p:spPr/>
        <p:txBody>
          <a:bodyPr>
            <a:normAutofit/>
          </a:bodyPr>
          <a:lstStyle/>
          <a:p>
            <a:r>
              <a:rPr lang="en-US" sz="2400" dirty="0" smtClean="0"/>
              <a:t>Placing </a:t>
            </a:r>
            <a:r>
              <a:rPr lang="en-US" sz="2400" dirty="0"/>
              <a:t>scripts in external files has some advantages:</a:t>
            </a:r>
          </a:p>
          <a:p>
            <a:r>
              <a:rPr lang="en-US" sz="2400" dirty="0"/>
              <a:t>It separates HTML and code</a:t>
            </a:r>
          </a:p>
          <a:p>
            <a:r>
              <a:rPr lang="en-US" sz="2400" dirty="0"/>
              <a:t>It makes HTML and JavaScript easier to read and maintain</a:t>
            </a:r>
          </a:p>
          <a:p>
            <a:r>
              <a:rPr lang="en-US" sz="2400" dirty="0"/>
              <a:t>Cached JavaScript files can speed up page loads</a:t>
            </a:r>
          </a:p>
          <a:p>
            <a:r>
              <a:rPr lang="en-US" sz="2400" dirty="0"/>
              <a:t/>
            </a:r>
            <a:br>
              <a:rPr lang="en-US" sz="2400" dirty="0"/>
            </a:br>
            <a:r>
              <a:rPr lang="en-US" sz="2400" dirty="0"/>
              <a:t>&lt;script </a:t>
            </a:r>
            <a:r>
              <a:rPr lang="en-US" sz="2400" dirty="0" err="1"/>
              <a:t>src</a:t>
            </a:r>
            <a:r>
              <a:rPr lang="en-US" sz="2400" dirty="0"/>
              <a:t>="myScript1.js"&gt;&lt;/script&gt;</a:t>
            </a:r>
            <a:br>
              <a:rPr lang="en-US" sz="2400" dirty="0"/>
            </a:br>
            <a:r>
              <a:rPr lang="en-US" sz="2400" dirty="0"/>
              <a:t>&lt;script </a:t>
            </a:r>
            <a:r>
              <a:rPr lang="en-US" sz="2400" dirty="0" err="1"/>
              <a:t>src</a:t>
            </a:r>
            <a:r>
              <a:rPr lang="en-US" sz="2400" dirty="0"/>
              <a:t>="myScript2.js"&gt;&lt;/script</a:t>
            </a:r>
            <a:r>
              <a:rPr lang="en-US" sz="2400" dirty="0" smtClean="0"/>
              <a:t>&gt;</a:t>
            </a:r>
          </a:p>
          <a:p>
            <a:r>
              <a:rPr lang="en-US" sz="2400" dirty="0"/>
              <a:t>&lt;script </a:t>
            </a:r>
            <a:r>
              <a:rPr lang="en-US" sz="2400" dirty="0" err="1"/>
              <a:t>src</a:t>
            </a:r>
            <a:r>
              <a:rPr lang="en-US" sz="2400" dirty="0"/>
              <a:t>="https://www.w3schools.com/</a:t>
            </a:r>
            <a:r>
              <a:rPr lang="en-US" sz="2400" dirty="0" err="1"/>
              <a:t>js</a:t>
            </a:r>
            <a:r>
              <a:rPr lang="en-US" sz="2400" dirty="0"/>
              <a:t>/myScript1.js"&gt;&lt;/script&gt;</a:t>
            </a:r>
          </a:p>
        </p:txBody>
      </p:sp>
    </p:spTree>
    <p:extLst>
      <p:ext uri="{BB962C8B-B14F-4D97-AF65-F5344CB8AC3E}">
        <p14:creationId xmlns:p14="http://schemas.microsoft.com/office/powerpoint/2010/main" val="1127437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06143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jQuery</a:t>
            </a:r>
            <a:r>
              <a:rPr lang="en-US" dirty="0" smtClean="0"/>
              <a:t>?</a:t>
            </a:r>
            <a:endParaRPr lang="en-US" dirty="0"/>
          </a:p>
        </p:txBody>
      </p:sp>
      <p:sp>
        <p:nvSpPr>
          <p:cNvPr id="3" name="Content Placeholder 2"/>
          <p:cNvSpPr>
            <a:spLocks noGrp="1"/>
          </p:cNvSpPr>
          <p:nvPr>
            <p:ph idx="1"/>
          </p:nvPr>
        </p:nvSpPr>
        <p:spPr/>
        <p:txBody>
          <a:bodyPr>
            <a:normAutofit/>
          </a:bodyPr>
          <a:lstStyle/>
          <a:p>
            <a:r>
              <a:rPr lang="en-US" sz="2400" dirty="0"/>
              <a:t>jQuery is a lightweight, "write less, do more", JavaScript library.</a:t>
            </a:r>
          </a:p>
          <a:p>
            <a:r>
              <a:rPr lang="en-US" sz="2400" dirty="0"/>
              <a:t>The purpose of jQuery is to make it much easier to use JavaScript on your website.</a:t>
            </a:r>
          </a:p>
          <a:p>
            <a:r>
              <a:rPr lang="en-US" sz="2400" dirty="0"/>
              <a:t>jQuery takes a lot of common tasks that require many lines of JavaScript code to accomplish, and wraps them into methods that you can call with a single line of code.</a:t>
            </a:r>
          </a:p>
          <a:p>
            <a:r>
              <a:rPr lang="en-US" sz="2400" dirty="0"/>
              <a:t>jQuery also simplifies a lot of the complicated things from JavaScript, like AJAX calls and DOM manipulation</a:t>
            </a:r>
            <a:r>
              <a:rPr lang="en-US" sz="2400" dirty="0" smtClean="0"/>
              <a:t>.</a:t>
            </a:r>
            <a:endParaRPr lang="en-US" sz="2400" dirty="0"/>
          </a:p>
        </p:txBody>
      </p:sp>
      <p:sp>
        <p:nvSpPr>
          <p:cNvPr id="4" name="TextBox 3"/>
          <p:cNvSpPr txBox="1"/>
          <p:nvPr/>
        </p:nvSpPr>
        <p:spPr>
          <a:xfrm>
            <a:off x="10218640" y="6199632"/>
            <a:ext cx="909608" cy="369332"/>
          </a:xfrm>
          <a:prstGeom prst="rect">
            <a:avLst/>
          </a:prstGeom>
          <a:noFill/>
        </p:spPr>
        <p:txBody>
          <a:bodyPr wrap="none" rtlCol="0">
            <a:spAutoFit/>
          </a:bodyPr>
          <a:lstStyle/>
          <a:p>
            <a:r>
              <a:rPr lang="en-US" dirty="0" smtClean="0">
                <a:hlinkClick r:id="rId2"/>
              </a:rPr>
              <a:t>Source</a:t>
            </a:r>
            <a:endParaRPr lang="en-US" dirty="0"/>
          </a:p>
        </p:txBody>
      </p:sp>
    </p:spTree>
    <p:extLst>
      <p:ext uri="{BB962C8B-B14F-4D97-AF65-F5344CB8AC3E}">
        <p14:creationId xmlns:p14="http://schemas.microsoft.com/office/powerpoint/2010/main" val="1151703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normAutofit/>
          </a:bodyPr>
          <a:lstStyle/>
          <a:p>
            <a:r>
              <a:rPr lang="en-US" sz="2400" dirty="0"/>
              <a:t>HTML/DOM manipulation</a:t>
            </a:r>
          </a:p>
          <a:p>
            <a:r>
              <a:rPr lang="en-US" sz="2400" dirty="0"/>
              <a:t>CSS manipulation</a:t>
            </a:r>
          </a:p>
          <a:p>
            <a:r>
              <a:rPr lang="en-US" sz="2400" dirty="0"/>
              <a:t>HTML event methods</a:t>
            </a:r>
          </a:p>
          <a:p>
            <a:r>
              <a:rPr lang="en-US" sz="2400" dirty="0"/>
              <a:t>Effects and animations</a:t>
            </a:r>
          </a:p>
          <a:p>
            <a:r>
              <a:rPr lang="en-US" sz="2400" dirty="0"/>
              <a:t>AJAX</a:t>
            </a:r>
          </a:p>
          <a:p>
            <a:r>
              <a:rPr lang="en-US" sz="2400" dirty="0" smtClean="0"/>
              <a:t>Utilities</a:t>
            </a:r>
            <a:endParaRPr lang="en-US" sz="2400" dirty="0"/>
          </a:p>
        </p:txBody>
      </p:sp>
    </p:spTree>
    <p:extLst>
      <p:ext uri="{BB962C8B-B14F-4D97-AF65-F5344CB8AC3E}">
        <p14:creationId xmlns:p14="http://schemas.microsoft.com/office/powerpoint/2010/main" val="253237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t>
            </a:r>
            <a:r>
              <a:rPr lang="en-US" dirty="0" err="1" smtClean="0"/>
              <a:t>jquery</a:t>
            </a:r>
            <a:endParaRPr lang="en-US" dirty="0"/>
          </a:p>
        </p:txBody>
      </p:sp>
      <p:sp>
        <p:nvSpPr>
          <p:cNvPr id="3" name="Content Placeholder 2"/>
          <p:cNvSpPr>
            <a:spLocks noGrp="1"/>
          </p:cNvSpPr>
          <p:nvPr>
            <p:ph idx="1"/>
          </p:nvPr>
        </p:nvSpPr>
        <p:spPr/>
        <p:txBody>
          <a:bodyPr>
            <a:normAutofit/>
          </a:bodyPr>
          <a:lstStyle/>
          <a:p>
            <a:r>
              <a:rPr lang="en-US" sz="2400" dirty="0" smtClean="0"/>
              <a:t>Download and include on your site</a:t>
            </a:r>
          </a:p>
          <a:p>
            <a:r>
              <a:rPr lang="en-US" sz="2400" dirty="0" smtClean="0"/>
              <a:t>Use CDN</a:t>
            </a:r>
          </a:p>
          <a:p>
            <a:r>
              <a:rPr lang="en-US" sz="2400" dirty="0"/>
              <a:t>&lt;head&gt;</a:t>
            </a:r>
            <a:r>
              <a:rPr lang="en-US" sz="2400" dirty="0"/>
              <a:t/>
            </a:r>
            <a:br>
              <a:rPr lang="en-US" sz="2400" dirty="0"/>
            </a:br>
            <a:r>
              <a:rPr lang="en-US" sz="2400" dirty="0"/>
              <a:t>&lt;script </a:t>
            </a:r>
            <a:r>
              <a:rPr lang="en-US" sz="2400" dirty="0" err="1"/>
              <a:t>src</a:t>
            </a:r>
            <a:r>
              <a:rPr lang="en-US" sz="2400" dirty="0"/>
              <a:t>="https://</a:t>
            </a:r>
            <a:r>
              <a:rPr lang="en-US" sz="2400" dirty="0" err="1"/>
              <a:t>ajax.googleapis.com</a:t>
            </a:r>
            <a:r>
              <a:rPr lang="en-US" sz="2400" dirty="0"/>
              <a:t>/ajax/libs/</a:t>
            </a:r>
            <a:r>
              <a:rPr lang="en-US" sz="2400" dirty="0" err="1"/>
              <a:t>jquery</a:t>
            </a:r>
            <a:r>
              <a:rPr lang="en-US" sz="2400" dirty="0"/>
              <a:t>/3.1.1/</a:t>
            </a:r>
            <a:r>
              <a:rPr lang="en-US" sz="2400" dirty="0" err="1"/>
              <a:t>jquery.min.js</a:t>
            </a:r>
            <a:r>
              <a:rPr lang="en-US" sz="2400" dirty="0"/>
              <a:t>"&gt;&lt;/script&gt;</a:t>
            </a:r>
            <a:r>
              <a:rPr lang="en-US" sz="2400" dirty="0"/>
              <a:t/>
            </a:r>
            <a:br>
              <a:rPr lang="en-US" sz="2400" dirty="0"/>
            </a:br>
            <a:r>
              <a:rPr lang="en-US" sz="2400" dirty="0"/>
              <a:t>&lt;/head&gt;</a:t>
            </a:r>
            <a:endParaRPr lang="en-US" sz="2400" dirty="0"/>
          </a:p>
        </p:txBody>
      </p:sp>
    </p:spTree>
    <p:extLst>
      <p:ext uri="{BB962C8B-B14F-4D97-AF65-F5344CB8AC3E}">
        <p14:creationId xmlns:p14="http://schemas.microsoft.com/office/powerpoint/2010/main" val="2012934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idx="1"/>
          </p:nvPr>
        </p:nvSpPr>
        <p:spPr/>
        <p:txBody>
          <a:bodyPr>
            <a:normAutofit/>
          </a:bodyPr>
          <a:lstStyle/>
          <a:p>
            <a:r>
              <a:rPr lang="en-US" sz="2400" dirty="0"/>
              <a:t>The jQuery syntax is tailor-made for </a:t>
            </a:r>
            <a:r>
              <a:rPr lang="en-US" sz="2400" b="1" dirty="0"/>
              <a:t>selecting</a:t>
            </a:r>
            <a:r>
              <a:rPr lang="en-US" sz="2400" dirty="0"/>
              <a:t> HTML elements and performing some </a:t>
            </a:r>
            <a:r>
              <a:rPr lang="en-US" sz="2400" b="1" dirty="0"/>
              <a:t>action</a:t>
            </a:r>
            <a:r>
              <a:rPr lang="en-US" sz="2400" dirty="0"/>
              <a:t> on the element(s).</a:t>
            </a:r>
          </a:p>
          <a:p>
            <a:r>
              <a:rPr lang="en-US" sz="2400" dirty="0"/>
              <a:t>Basic syntax is: </a:t>
            </a:r>
            <a:r>
              <a:rPr lang="en-US" sz="2400" b="1" dirty="0"/>
              <a:t>$(</a:t>
            </a:r>
            <a:r>
              <a:rPr lang="en-US" sz="2400" b="1" i="1" dirty="0"/>
              <a:t>selector</a:t>
            </a:r>
            <a:r>
              <a:rPr lang="en-US" sz="2400" b="1" dirty="0"/>
              <a:t>).</a:t>
            </a:r>
            <a:r>
              <a:rPr lang="en-US" sz="2400" b="1" i="1" dirty="0"/>
              <a:t>action</a:t>
            </a:r>
            <a:r>
              <a:rPr lang="en-US" sz="2400" b="1" dirty="0"/>
              <a:t>()</a:t>
            </a:r>
            <a:endParaRPr lang="en-US" sz="2400" dirty="0"/>
          </a:p>
          <a:p>
            <a:r>
              <a:rPr lang="en-US" sz="2400" dirty="0"/>
              <a:t>A $ sign to define/access jQuery</a:t>
            </a:r>
          </a:p>
          <a:p>
            <a:r>
              <a:rPr lang="en-US" sz="2400" dirty="0"/>
              <a:t>A (</a:t>
            </a:r>
            <a:r>
              <a:rPr lang="en-US" sz="2400" i="1" dirty="0"/>
              <a:t>selector</a:t>
            </a:r>
            <a:r>
              <a:rPr lang="en-US" sz="2400" dirty="0"/>
              <a:t>) to "query (or find)" HTML elements</a:t>
            </a:r>
          </a:p>
          <a:p>
            <a:r>
              <a:rPr lang="en-US" sz="2400" dirty="0"/>
              <a:t>A jQuery </a:t>
            </a:r>
            <a:r>
              <a:rPr lang="en-US" sz="2400" i="1" dirty="0"/>
              <a:t>action</a:t>
            </a:r>
            <a:r>
              <a:rPr lang="en-US" sz="2400" dirty="0"/>
              <a:t>() to be performed on the element(s</a:t>
            </a:r>
            <a:r>
              <a:rPr lang="en-US" sz="2400" dirty="0" smtClean="0"/>
              <a:t>)</a:t>
            </a:r>
            <a:endParaRPr lang="en-US" sz="2400" dirty="0"/>
          </a:p>
        </p:txBody>
      </p:sp>
    </p:spTree>
    <p:extLst>
      <p:ext uri="{BB962C8B-B14F-4D97-AF65-F5344CB8AC3E}">
        <p14:creationId xmlns:p14="http://schemas.microsoft.com/office/powerpoint/2010/main" val="1937988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r>
              <a:rPr lang="en-US" sz="2400" dirty="0"/>
              <a:t>$(this).hide() - hides the current element.</a:t>
            </a:r>
          </a:p>
          <a:p>
            <a:r>
              <a:rPr lang="en-US" sz="2400" dirty="0"/>
              <a:t>$("p").hide() - hides all &lt;p&gt; elements.</a:t>
            </a:r>
          </a:p>
          <a:p>
            <a:r>
              <a:rPr lang="en-US" sz="2400" dirty="0"/>
              <a:t>$(".test").hide() - hides all elements with class="test".</a:t>
            </a:r>
          </a:p>
          <a:p>
            <a:r>
              <a:rPr lang="en-US" sz="2400" dirty="0"/>
              <a:t>$("#test").hide() - hides the element with id="test</a:t>
            </a:r>
            <a:r>
              <a:rPr lang="en-US" sz="2400" dirty="0" smtClean="0"/>
              <a:t>"</a:t>
            </a:r>
            <a:endParaRPr lang="en-US" sz="2400" dirty="0"/>
          </a:p>
        </p:txBody>
      </p:sp>
    </p:spTree>
    <p:extLst>
      <p:ext uri="{BB962C8B-B14F-4D97-AF65-F5344CB8AC3E}">
        <p14:creationId xmlns:p14="http://schemas.microsoft.com/office/powerpoint/2010/main" val="1654638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ready event</a:t>
            </a:r>
            <a:endParaRPr lang="en-US" dirty="0"/>
          </a:p>
        </p:txBody>
      </p:sp>
      <p:sp>
        <p:nvSpPr>
          <p:cNvPr id="3" name="Content Placeholder 2"/>
          <p:cNvSpPr>
            <a:spLocks noGrp="1"/>
          </p:cNvSpPr>
          <p:nvPr>
            <p:ph idx="1"/>
          </p:nvPr>
        </p:nvSpPr>
        <p:spPr/>
        <p:txBody>
          <a:bodyPr/>
          <a:lstStyle/>
          <a:p>
            <a:r>
              <a:rPr lang="en-US" dirty="0" smtClean="0"/>
              <a:t>You should run jQuery </a:t>
            </a:r>
            <a:r>
              <a:rPr lang="en-US" dirty="0"/>
              <a:t>code </a:t>
            </a:r>
            <a:r>
              <a:rPr lang="en-US" dirty="0" smtClean="0"/>
              <a:t>after the </a:t>
            </a:r>
            <a:r>
              <a:rPr lang="en-US" dirty="0"/>
              <a:t>document is finished loading (is ready).</a:t>
            </a:r>
          </a:p>
          <a:p>
            <a:r>
              <a:rPr lang="en-US" dirty="0"/>
              <a:t>It is good practice to wait for the document to be fully loaded and ready before working with it. This also allows you to have your JavaScript code before the body of your document, in the head section.</a:t>
            </a:r>
          </a:p>
          <a:p>
            <a:r>
              <a:rPr lang="en-US" dirty="0"/>
              <a:t>Here are some examples of actions that can fail if methods are run before the document is fully loaded:</a:t>
            </a:r>
          </a:p>
          <a:p>
            <a:r>
              <a:rPr lang="en-US" dirty="0"/>
              <a:t>Trying to hide an element that is not created yet</a:t>
            </a:r>
          </a:p>
          <a:p>
            <a:r>
              <a:rPr lang="en-US" dirty="0"/>
              <a:t>Trying to get the size of an image that is not loaded yet</a:t>
            </a:r>
          </a:p>
          <a:p>
            <a:endParaRPr lang="en-US" dirty="0"/>
          </a:p>
        </p:txBody>
      </p:sp>
    </p:spTree>
    <p:extLst>
      <p:ext uri="{BB962C8B-B14F-4D97-AF65-F5344CB8AC3E}">
        <p14:creationId xmlns:p14="http://schemas.microsoft.com/office/powerpoint/2010/main" val="2120498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normAutofit/>
          </a:bodyPr>
          <a:lstStyle/>
          <a:p>
            <a:r>
              <a:rPr lang="en-US" sz="2400" dirty="0"/>
              <a:t>JavaScript was created in 1995 by Brendan </a:t>
            </a:r>
            <a:r>
              <a:rPr lang="en-US" sz="2400" dirty="0" err="1"/>
              <a:t>Eich</a:t>
            </a:r>
            <a:r>
              <a:rPr lang="en-US" sz="2400" dirty="0"/>
              <a:t> while he was an engineer at Netscape</a:t>
            </a:r>
            <a:r>
              <a:rPr lang="en-US" sz="2400" dirty="0" smtClean="0"/>
              <a:t>.</a:t>
            </a:r>
          </a:p>
          <a:p>
            <a:r>
              <a:rPr lang="en-US" sz="2400" dirty="0"/>
              <a:t>JavaScript was first released with Netscape 2 early in 1996</a:t>
            </a:r>
            <a:r>
              <a:rPr lang="en-US" sz="2400" dirty="0" smtClean="0"/>
              <a:t>.</a:t>
            </a:r>
          </a:p>
          <a:p>
            <a:r>
              <a:rPr lang="en-US" sz="2400" dirty="0" smtClean="0"/>
              <a:t>It </a:t>
            </a:r>
            <a:r>
              <a:rPr lang="en-US" sz="2400" dirty="0"/>
              <a:t>was originally going to be called </a:t>
            </a:r>
            <a:r>
              <a:rPr lang="en-US" sz="2400" dirty="0" err="1"/>
              <a:t>LiveScript</a:t>
            </a:r>
            <a:r>
              <a:rPr lang="en-US" sz="2400" dirty="0"/>
              <a:t>, but it was renamed in an ill-fated marketing decision that attempted to capitalize on the popularity of Sun Microsystem's Java </a:t>
            </a:r>
            <a:r>
              <a:rPr lang="en-US" sz="2400" dirty="0" smtClean="0"/>
              <a:t>language.</a:t>
            </a:r>
          </a:p>
          <a:p>
            <a:r>
              <a:rPr lang="en-US" sz="2400" dirty="0"/>
              <a:t>Netscape submitted JavaScript to </a:t>
            </a:r>
            <a:r>
              <a:rPr lang="en-US" sz="2400" dirty="0">
                <a:hlinkClick r:id="rId2"/>
              </a:rPr>
              <a:t>Ecma International</a:t>
            </a:r>
            <a:r>
              <a:rPr lang="en-US" sz="2400" dirty="0"/>
              <a:t>, a European standards organization, which resulted in the first edition of the </a:t>
            </a:r>
            <a:r>
              <a:rPr lang="en-US" sz="2400" dirty="0">
                <a:hlinkClick r:id="rId3" tooltip="ECMAScript: ECMAScript is the scripting language on which JavaScript is based. Ecma International is in charge of standardizing ECMAScript."/>
              </a:rPr>
              <a:t>ECMAScript</a:t>
            </a:r>
            <a:r>
              <a:rPr lang="en-US" sz="2400" dirty="0"/>
              <a:t> standard that year.</a:t>
            </a:r>
          </a:p>
        </p:txBody>
      </p:sp>
      <p:sp>
        <p:nvSpPr>
          <p:cNvPr id="4" name="TextBox 3"/>
          <p:cNvSpPr txBox="1"/>
          <p:nvPr/>
        </p:nvSpPr>
        <p:spPr>
          <a:xfrm>
            <a:off x="10218640" y="6199632"/>
            <a:ext cx="909608" cy="369332"/>
          </a:xfrm>
          <a:prstGeom prst="rect">
            <a:avLst/>
          </a:prstGeom>
          <a:noFill/>
        </p:spPr>
        <p:txBody>
          <a:bodyPr wrap="none" rtlCol="0">
            <a:spAutoFit/>
          </a:bodyPr>
          <a:lstStyle/>
          <a:p>
            <a:r>
              <a:rPr lang="en-US" dirty="0" smtClean="0">
                <a:hlinkClick r:id="rId4"/>
              </a:rPr>
              <a:t>Source</a:t>
            </a:r>
            <a:endParaRPr lang="en-US" dirty="0"/>
          </a:p>
        </p:txBody>
      </p:sp>
    </p:spTree>
    <p:extLst>
      <p:ext uri="{BB962C8B-B14F-4D97-AF65-F5344CB8AC3E}">
        <p14:creationId xmlns:p14="http://schemas.microsoft.com/office/powerpoint/2010/main" val="403017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Events</a:t>
            </a:r>
            <a:r>
              <a:rPr lang="en-US" dirty="0" smtClean="0"/>
              <a:t>?</a:t>
            </a:r>
            <a:endParaRPr lang="en-US" dirty="0"/>
          </a:p>
        </p:txBody>
      </p:sp>
      <p:sp>
        <p:nvSpPr>
          <p:cNvPr id="3" name="Content Placeholder 2"/>
          <p:cNvSpPr>
            <a:spLocks noGrp="1"/>
          </p:cNvSpPr>
          <p:nvPr>
            <p:ph idx="1"/>
          </p:nvPr>
        </p:nvSpPr>
        <p:spPr/>
        <p:txBody>
          <a:bodyPr>
            <a:normAutofit/>
          </a:bodyPr>
          <a:lstStyle/>
          <a:p>
            <a:r>
              <a:rPr lang="en-US" sz="2400" dirty="0" smtClean="0"/>
              <a:t>All </a:t>
            </a:r>
            <a:r>
              <a:rPr lang="en-US" sz="2400" dirty="0"/>
              <a:t>the different visitor's actions that a web page can respond to are called events.</a:t>
            </a:r>
          </a:p>
          <a:p>
            <a:r>
              <a:rPr lang="en-US" sz="2400" dirty="0"/>
              <a:t>An event represents the precise moment when something happens.</a:t>
            </a:r>
          </a:p>
          <a:p>
            <a:r>
              <a:rPr lang="en-US" sz="2400" dirty="0"/>
              <a:t>Examples:</a:t>
            </a:r>
          </a:p>
          <a:p>
            <a:r>
              <a:rPr lang="en-US" sz="2400" dirty="0"/>
              <a:t>moving a mouse over an element</a:t>
            </a:r>
          </a:p>
          <a:p>
            <a:r>
              <a:rPr lang="en-US" sz="2400" dirty="0"/>
              <a:t>selecting a radio </a:t>
            </a:r>
            <a:r>
              <a:rPr lang="en-US" sz="2400" dirty="0" smtClean="0"/>
              <a:t>button</a:t>
            </a:r>
            <a:r>
              <a:rPr lang="en-US" sz="2400" dirty="0"/>
              <a:t/>
            </a:r>
            <a:br>
              <a:rPr lang="en-US" sz="2400" dirty="0"/>
            </a:br>
            <a:endParaRPr lang="en-US" sz="2400" dirty="0"/>
          </a:p>
          <a:p>
            <a:endParaRPr lang="en-US" sz="2400" dirty="0"/>
          </a:p>
        </p:txBody>
      </p:sp>
    </p:spTree>
    <p:extLst>
      <p:ext uri="{BB962C8B-B14F-4D97-AF65-F5344CB8AC3E}">
        <p14:creationId xmlns:p14="http://schemas.microsoft.com/office/powerpoint/2010/main" val="216106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35427468"/>
              </p:ext>
            </p:extLst>
          </p:nvPr>
        </p:nvGraphicFramePr>
        <p:xfrm>
          <a:off x="1069848" y="2093976"/>
          <a:ext cx="10058400" cy="3403852"/>
        </p:xfrm>
        <a:graphic>
          <a:graphicData uri="http://schemas.openxmlformats.org/drawingml/2006/table">
            <a:tbl>
              <a:tblPr/>
              <a:tblGrid>
                <a:gridCol w="2304550"/>
                <a:gridCol w="2508599"/>
                <a:gridCol w="2208526"/>
                <a:gridCol w="3036725"/>
              </a:tblGrid>
              <a:tr h="818972">
                <a:tc>
                  <a:txBody>
                    <a:bodyPr/>
                    <a:lstStyle/>
                    <a:p>
                      <a:pPr algn="l" fontAlgn="t"/>
                      <a:r>
                        <a:rPr lang="en-US" b="1" dirty="0">
                          <a:effectLst/>
                        </a:rPr>
                        <a:t>Mouse Events</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b="1" dirty="0">
                          <a:effectLst/>
                        </a:rPr>
                        <a:t>Keyboard Events</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b="1" dirty="0">
                          <a:effectLst/>
                        </a:rPr>
                        <a:t>Form Events</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b="1" dirty="0">
                          <a:effectLst/>
                        </a:rPr>
                        <a:t>Document/Window Events</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r>
              <a:tr h="473468">
                <a:tc>
                  <a:txBody>
                    <a:bodyPr/>
                    <a:lstStyle/>
                    <a:p>
                      <a:pPr algn="l" fontAlgn="t"/>
                      <a:r>
                        <a:rPr lang="en-US">
                          <a:effectLst/>
                        </a:rPr>
                        <a:t>click</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keypress</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submit</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load</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tr>
              <a:tr h="473468">
                <a:tc>
                  <a:txBody>
                    <a:bodyPr/>
                    <a:lstStyle/>
                    <a:p>
                      <a:pPr algn="l" fontAlgn="t"/>
                      <a:r>
                        <a:rPr lang="en-US">
                          <a:effectLst/>
                        </a:rPr>
                        <a:t>dblclick</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keydown</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change</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resize</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r>
              <a:tr h="818972">
                <a:tc>
                  <a:txBody>
                    <a:bodyPr/>
                    <a:lstStyle/>
                    <a:p>
                      <a:pPr algn="l" fontAlgn="t"/>
                      <a:r>
                        <a:rPr lang="en-US">
                          <a:effectLst/>
                        </a:rPr>
                        <a:t>mouseenter</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keyup</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focus</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scroll</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tr>
              <a:tr h="818972">
                <a:tc>
                  <a:txBody>
                    <a:bodyPr/>
                    <a:lstStyle/>
                    <a:p>
                      <a:pPr algn="l" fontAlgn="t"/>
                      <a:r>
                        <a:rPr lang="en-US">
                          <a:effectLst/>
                        </a:rPr>
                        <a:t>mouseleave</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sk-SK" dirty="0">
                          <a:effectLst/>
                        </a:rPr>
                        <a:t> </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blur</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unload</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15040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Effects</a:t>
            </a:r>
            <a:endParaRPr lang="en-US" dirty="0"/>
          </a:p>
        </p:txBody>
      </p:sp>
      <p:sp>
        <p:nvSpPr>
          <p:cNvPr id="3" name="Content Placeholder 2"/>
          <p:cNvSpPr>
            <a:spLocks noGrp="1"/>
          </p:cNvSpPr>
          <p:nvPr>
            <p:ph idx="1"/>
          </p:nvPr>
        </p:nvSpPr>
        <p:spPr/>
        <p:txBody>
          <a:bodyPr>
            <a:normAutofit/>
          </a:bodyPr>
          <a:lstStyle/>
          <a:p>
            <a:r>
              <a:rPr lang="en-US" sz="2400" dirty="0" smtClean="0"/>
              <a:t>Hide </a:t>
            </a:r>
          </a:p>
          <a:p>
            <a:r>
              <a:rPr lang="en-US" sz="2400" dirty="0" smtClean="0"/>
              <a:t>Show</a:t>
            </a:r>
          </a:p>
          <a:p>
            <a:r>
              <a:rPr lang="en-US" sz="2400" dirty="0" smtClean="0"/>
              <a:t>Toggle </a:t>
            </a:r>
          </a:p>
          <a:p>
            <a:r>
              <a:rPr lang="en-US" sz="2400" dirty="0" smtClean="0"/>
              <a:t>Slide</a:t>
            </a:r>
          </a:p>
          <a:p>
            <a:r>
              <a:rPr lang="en-US" sz="2400" dirty="0" smtClean="0"/>
              <a:t>Fade</a:t>
            </a:r>
          </a:p>
          <a:p>
            <a:r>
              <a:rPr lang="en-US" sz="2400" dirty="0" smtClean="0"/>
              <a:t>Animate</a:t>
            </a:r>
            <a:r>
              <a:rPr lang="en-US" sz="2400" dirty="0"/>
              <a:t>.</a:t>
            </a:r>
            <a:endParaRPr lang="en-US" sz="2400" dirty="0"/>
          </a:p>
        </p:txBody>
      </p:sp>
    </p:spTree>
    <p:extLst>
      <p:ext uri="{BB962C8B-B14F-4D97-AF65-F5344CB8AC3E}">
        <p14:creationId xmlns:p14="http://schemas.microsoft.com/office/powerpoint/2010/main" val="498589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37991"/>
            <a:ext cx="10058400" cy="1609344"/>
          </a:xfrm>
        </p:spPr>
        <p:txBody>
          <a:bodyPr/>
          <a:lstStyle/>
          <a:p>
            <a:r>
              <a:rPr lang="en-US" dirty="0" smtClean="0"/>
              <a:t>notes</a:t>
            </a:r>
            <a:endParaRPr lang="en-US" dirty="0"/>
          </a:p>
        </p:txBody>
      </p:sp>
      <p:sp>
        <p:nvSpPr>
          <p:cNvPr id="3" name="Content Placeholder 2"/>
          <p:cNvSpPr>
            <a:spLocks noGrp="1"/>
          </p:cNvSpPr>
          <p:nvPr>
            <p:ph idx="1"/>
          </p:nvPr>
        </p:nvSpPr>
        <p:spPr>
          <a:xfrm>
            <a:off x="1069848" y="1747335"/>
            <a:ext cx="10058400" cy="4050792"/>
          </a:xfrm>
        </p:spPr>
        <p:txBody>
          <a:bodyPr>
            <a:noAutofit/>
          </a:bodyPr>
          <a:lstStyle/>
          <a:p>
            <a:r>
              <a:rPr lang="en-US" sz="2400" dirty="0"/>
              <a:t>Unlike most programming languages, the JavaScript language has no concept of input or output</a:t>
            </a:r>
            <a:r>
              <a:rPr lang="en-US" sz="2400" dirty="0" smtClean="0"/>
              <a:t>.</a:t>
            </a:r>
          </a:p>
          <a:p>
            <a:r>
              <a:rPr lang="en-US" sz="2400" dirty="0"/>
              <a:t>It is designed to run as a scripting language in a host environment, and it is up to the host environment to provide mechanisms for communicating with the outside world. </a:t>
            </a:r>
            <a:endParaRPr lang="en-US" sz="2400" dirty="0" smtClean="0"/>
          </a:p>
          <a:p>
            <a:r>
              <a:rPr lang="en-US" sz="2400" dirty="0"/>
              <a:t>The most common host environment is the browser, but JavaScript interpreters can also be found in a huge list of other places, including Adobe Acrobat, Adobe Photoshop, SVG images, Yahoo's Widget engine, server-side environments such as </a:t>
            </a:r>
            <a:r>
              <a:rPr lang="en-US" sz="2400" dirty="0">
                <a:hlinkClick r:id="rId2" tooltip="nodejs.org"/>
              </a:rPr>
              <a:t>Node.js</a:t>
            </a:r>
            <a:r>
              <a:rPr lang="en-US" sz="2400" dirty="0"/>
              <a:t>, NoSQL databases like the open source </a:t>
            </a:r>
            <a:r>
              <a:rPr lang="en-US" sz="2400" dirty="0">
                <a:hlinkClick r:id="rId3"/>
              </a:rPr>
              <a:t>Apache CouchDB</a:t>
            </a:r>
            <a:r>
              <a:rPr lang="en-US" sz="2400" dirty="0"/>
              <a:t>, embedded computers, complete desktop environments like </a:t>
            </a:r>
            <a:r>
              <a:rPr lang="en-US" sz="2400" dirty="0">
                <a:hlinkClick r:id="rId4"/>
              </a:rPr>
              <a:t>GNOME</a:t>
            </a:r>
            <a:r>
              <a:rPr lang="en-US" sz="2400" dirty="0"/>
              <a:t> (one of the most popular GUIs for GNU/Linux operating systems), and others.</a:t>
            </a:r>
          </a:p>
        </p:txBody>
      </p:sp>
    </p:spTree>
    <p:extLst>
      <p:ext uri="{BB962C8B-B14F-4D97-AF65-F5344CB8AC3E}">
        <p14:creationId xmlns:p14="http://schemas.microsoft.com/office/powerpoint/2010/main" val="1642877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a:t>JavaScript is a multi-paradigm, dynamic language with types and operators, standard built-in objects, and methods</a:t>
            </a:r>
            <a:r>
              <a:rPr lang="en-US" dirty="0" smtClean="0"/>
              <a:t>.</a:t>
            </a:r>
          </a:p>
          <a:p>
            <a:r>
              <a:rPr lang="en-US" dirty="0" smtClean="0"/>
              <a:t>Its </a:t>
            </a:r>
            <a:r>
              <a:rPr lang="en-US" dirty="0"/>
              <a:t>syntax is based on the Java and C languages — many structures from those languages apply to JavaScript as well. </a:t>
            </a:r>
            <a:endParaRPr lang="en-US" dirty="0" smtClean="0"/>
          </a:p>
          <a:p>
            <a:r>
              <a:rPr lang="en-US" dirty="0"/>
              <a:t>JavaScript supports object-oriented programming with object prototypes, instead of </a:t>
            </a:r>
            <a:r>
              <a:rPr lang="en-US" dirty="0" smtClean="0"/>
              <a:t>classes.</a:t>
            </a:r>
          </a:p>
          <a:p>
            <a:r>
              <a:rPr lang="en-US" dirty="0"/>
              <a:t>JavaScript also supports functional programming — functions are objects, giving functions the capacity to hold executable code and be passed around like any other object.</a:t>
            </a:r>
          </a:p>
        </p:txBody>
      </p:sp>
    </p:spTree>
    <p:extLst>
      <p:ext uri="{BB962C8B-B14F-4D97-AF65-F5344CB8AC3E}">
        <p14:creationId xmlns:p14="http://schemas.microsoft.com/office/powerpoint/2010/main" val="1412565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65701"/>
            <a:ext cx="10058400" cy="1609344"/>
          </a:xfrm>
        </p:spPr>
        <p:txBody>
          <a:bodyPr/>
          <a:lstStyle/>
          <a:p>
            <a:r>
              <a:rPr lang="en-US" dirty="0" smtClean="0"/>
              <a:t>types</a:t>
            </a:r>
            <a:endParaRPr lang="en-US" dirty="0"/>
          </a:p>
        </p:txBody>
      </p:sp>
      <p:sp>
        <p:nvSpPr>
          <p:cNvPr id="3" name="Content Placeholder 2"/>
          <p:cNvSpPr>
            <a:spLocks noGrp="1"/>
          </p:cNvSpPr>
          <p:nvPr>
            <p:ph idx="1"/>
          </p:nvPr>
        </p:nvSpPr>
        <p:spPr>
          <a:xfrm>
            <a:off x="1069848" y="1775045"/>
            <a:ext cx="10058400" cy="4050792"/>
          </a:xfrm>
        </p:spPr>
        <p:txBody>
          <a:bodyPr>
            <a:noAutofit/>
          </a:bodyPr>
          <a:lstStyle/>
          <a:p>
            <a:r>
              <a:rPr lang="en-US" sz="2400" dirty="0">
                <a:hlinkClick r:id="rId2" tooltip="The Number JavaScript object is a wrapper object allowing you to work with numerical values. A Number object is created using the Number() constructor."/>
              </a:rPr>
              <a:t>Number</a:t>
            </a:r>
            <a:endParaRPr lang="en-US" sz="2400" dirty="0"/>
          </a:p>
          <a:p>
            <a:r>
              <a:rPr lang="en-US" sz="2400" dirty="0">
                <a:hlinkClick r:id="rId3" tooltip="The String global object is a constructor for strings, or a sequence of characters."/>
              </a:rPr>
              <a:t>String</a:t>
            </a:r>
            <a:endParaRPr lang="en-US" sz="2400" dirty="0"/>
          </a:p>
          <a:p>
            <a:r>
              <a:rPr lang="en-US" sz="2400" dirty="0">
                <a:hlinkClick r:id="rId4" tooltip="The Boolean object is an object wrapper for a boolean value."/>
              </a:rPr>
              <a:t>Boolean</a:t>
            </a:r>
            <a:endParaRPr lang="en-US" sz="2400" dirty="0"/>
          </a:p>
          <a:p>
            <a:r>
              <a:rPr lang="en-US" sz="2400" dirty="0">
                <a:hlinkClick r:id="rId5" tooltip="The Symbol() function returns a value of type symbol, has static properties that expose several members of built-in objects, has static methods that expose the global symbol registry, and resembles a built-in object class but is incomplete as a contructor because it does not support the syntax &quot;new Symbol()&quot;."/>
              </a:rPr>
              <a:t>Symbol</a:t>
            </a:r>
            <a:r>
              <a:rPr lang="en-US" sz="2400" dirty="0"/>
              <a:t> (new in ES2015)</a:t>
            </a:r>
          </a:p>
          <a:p>
            <a:r>
              <a:rPr lang="en-US" sz="2400" dirty="0">
                <a:hlinkClick r:id="rId6" tooltip="The Object constructor creates an object wrapper."/>
              </a:rPr>
              <a:t>Object</a:t>
            </a:r>
            <a:endParaRPr lang="en-US" sz="2400" dirty="0"/>
          </a:p>
          <a:p>
            <a:pPr lvl="1"/>
            <a:r>
              <a:rPr lang="en-US" sz="2000" dirty="0">
                <a:hlinkClick r:id="rId7" tooltip="The Function constructor creates a new Function object. In JavaScript every function is actually a Function object."/>
              </a:rPr>
              <a:t>Function</a:t>
            </a:r>
            <a:endParaRPr lang="en-US" sz="2000" dirty="0"/>
          </a:p>
          <a:p>
            <a:pPr lvl="1"/>
            <a:r>
              <a:rPr lang="en-US" sz="2000" dirty="0">
                <a:hlinkClick r:id="rId8" tooltip="The JavaScript Array object is a global object that is used in the construction of arrays; which are high-level, list-like objects."/>
              </a:rPr>
              <a:t>Array</a:t>
            </a:r>
            <a:endParaRPr lang="en-US" sz="2000" dirty="0"/>
          </a:p>
          <a:p>
            <a:pPr lvl="1"/>
            <a:r>
              <a:rPr lang="en-US" sz="2000" dirty="0">
                <a:hlinkClick r:id="rId9" tooltip="Creates a JavaScript Date instance that represents a single moment in time. Date objects are based on a time value that is the number of milliseconds since 1 January, 1970 UTC."/>
              </a:rPr>
              <a:t>Date</a:t>
            </a:r>
            <a:endParaRPr lang="en-US" sz="2000" dirty="0"/>
          </a:p>
          <a:p>
            <a:pPr lvl="1"/>
            <a:r>
              <a:rPr lang="en-US" sz="2000" dirty="0">
                <a:hlinkClick r:id="rId10" tooltip="The RegExp constructor creates a regular expression object for matching text with a pattern."/>
              </a:rPr>
              <a:t>RegExp</a:t>
            </a:r>
            <a:endParaRPr lang="en-US" sz="2000" dirty="0"/>
          </a:p>
          <a:p>
            <a:r>
              <a:rPr lang="en-US" sz="2400" dirty="0">
                <a:hlinkClick r:id="rId11" tooltip="The value null represents the intentional absence of any object value. It is one of JavaScript's primitive values."/>
              </a:rPr>
              <a:t>null</a:t>
            </a:r>
            <a:endParaRPr lang="en-US" sz="2400" dirty="0"/>
          </a:p>
          <a:p>
            <a:r>
              <a:rPr lang="en-US" sz="2400" dirty="0" smtClean="0">
                <a:hlinkClick r:id="rId12" tooltip="The global undefined property represents the primitive value undefined. It is one of JavaScript's primitive types."/>
              </a:rPr>
              <a:t>undefined</a:t>
            </a:r>
            <a:endParaRPr lang="en-US" sz="2400" dirty="0"/>
          </a:p>
        </p:txBody>
      </p:sp>
    </p:spTree>
    <p:extLst>
      <p:ext uri="{BB962C8B-B14F-4D97-AF65-F5344CB8AC3E}">
        <p14:creationId xmlns:p14="http://schemas.microsoft.com/office/powerpoint/2010/main" val="1257111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Terminology</a:t>
            </a:r>
            <a:endParaRPr lang="en-US" dirty="0"/>
          </a:p>
        </p:txBody>
      </p:sp>
      <p:sp>
        <p:nvSpPr>
          <p:cNvPr id="3" name="Content Placeholder 2"/>
          <p:cNvSpPr>
            <a:spLocks noGrp="1"/>
          </p:cNvSpPr>
          <p:nvPr>
            <p:ph idx="1"/>
          </p:nvPr>
        </p:nvSpPr>
        <p:spPr/>
        <p:txBody>
          <a:bodyPr>
            <a:normAutofit/>
          </a:bodyPr>
          <a:lstStyle/>
          <a:p>
            <a:r>
              <a:rPr lang="en-US" sz="2400" b="1" dirty="0"/>
              <a:t>ECMAScript</a:t>
            </a:r>
            <a:r>
              <a:rPr lang="en-US" sz="2400" dirty="0"/>
              <a:t>: A language standardized by ECMA International and overseen by the TC39 committee. This term is usually used to refer to the standard itself.</a:t>
            </a:r>
          </a:p>
          <a:p>
            <a:r>
              <a:rPr lang="en-US" sz="2400" b="1" dirty="0"/>
              <a:t>JavaScript</a:t>
            </a:r>
            <a:r>
              <a:rPr lang="en-US" sz="2400" dirty="0"/>
              <a:t>: The commonly used name for implementations of the ECMAScript standard. This term isn’t tied to a particular version of the ECMAScript standard, and may be used to refer to implementations that implement all or part of any particular </a:t>
            </a:r>
            <a:r>
              <a:rPr lang="en-US" sz="2400" dirty="0" err="1"/>
              <a:t>ECMASCript</a:t>
            </a:r>
            <a:r>
              <a:rPr lang="en-US" sz="2400" dirty="0"/>
              <a:t> edition.</a:t>
            </a:r>
          </a:p>
          <a:p>
            <a:r>
              <a:rPr lang="en-US" sz="2400" b="1" dirty="0"/>
              <a:t>ECMAScript 5 (ES5)</a:t>
            </a:r>
            <a:r>
              <a:rPr lang="en-US" sz="2400" dirty="0"/>
              <a:t>: The 5th edition of ECMAScript, standardized in 2009. This standard has been implemented fairly completely in all modern </a:t>
            </a:r>
            <a:r>
              <a:rPr lang="en-US" sz="2400" dirty="0" smtClean="0"/>
              <a:t>browsers</a:t>
            </a:r>
          </a:p>
          <a:p>
            <a:endParaRPr lang="en-US" sz="2400" dirty="0" smtClean="0"/>
          </a:p>
          <a:p>
            <a:endParaRPr lang="en-US" sz="2400" dirty="0"/>
          </a:p>
        </p:txBody>
      </p:sp>
    </p:spTree>
    <p:extLst>
      <p:ext uri="{BB962C8B-B14F-4D97-AF65-F5344CB8AC3E}">
        <p14:creationId xmlns:p14="http://schemas.microsoft.com/office/powerpoint/2010/main" val="1525981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terminology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Autofit/>
          </a:bodyPr>
          <a:lstStyle/>
          <a:p>
            <a:r>
              <a:rPr lang="en-US" sz="2400" b="1" dirty="0"/>
              <a:t>ECMAScript 6 (ES6)/ ECMAScript 2015 (ES2015)</a:t>
            </a:r>
            <a:r>
              <a:rPr lang="en-US" sz="2400" dirty="0"/>
              <a:t>: The 6th edition of ECMAScript, standardized in 2015. This standard has been partially implemented in most modern browsers. To see the state of implementation by different browsers and tools, check out </a:t>
            </a:r>
            <a:r>
              <a:rPr lang="en-US" sz="2400" dirty="0">
                <a:hlinkClick r:id="rId2"/>
              </a:rPr>
              <a:t>these compatibility tables</a:t>
            </a:r>
            <a:r>
              <a:rPr lang="en-US" sz="2400" dirty="0"/>
              <a:t>.</a:t>
            </a:r>
          </a:p>
          <a:p>
            <a:r>
              <a:rPr lang="en-US" sz="2400" b="1" dirty="0"/>
              <a:t>ECMAScript 2016</a:t>
            </a:r>
            <a:r>
              <a:rPr lang="en-US" sz="2400" dirty="0"/>
              <a:t>: The expected 7th edition of ECMAScript. This is scheduled to be released next summer. The details of what the spec will contain have not been finalized yet</a:t>
            </a:r>
          </a:p>
          <a:p>
            <a:r>
              <a:rPr lang="en-US" sz="2400" b="1" dirty="0"/>
              <a:t>ECMAScript Proposals</a:t>
            </a:r>
            <a:r>
              <a:rPr lang="en-US" sz="2400" dirty="0"/>
              <a:t>: Proposed features or syntax that are being considered for future versions of the ECMAScript standard. These move through a process of five stages: Strawman, Proposal, Draft, Candidate and Finished.</a:t>
            </a:r>
          </a:p>
        </p:txBody>
      </p:sp>
    </p:spTree>
    <p:extLst>
      <p:ext uri="{BB962C8B-B14F-4D97-AF65-F5344CB8AC3E}">
        <p14:creationId xmlns:p14="http://schemas.microsoft.com/office/powerpoint/2010/main" val="1807957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DOM</a:t>
            </a:r>
            <a:endParaRPr lang="en-US" dirty="0"/>
          </a:p>
        </p:txBody>
      </p:sp>
      <p:sp>
        <p:nvSpPr>
          <p:cNvPr id="3" name="Content Placeholder 2"/>
          <p:cNvSpPr>
            <a:spLocks noGrp="1"/>
          </p:cNvSpPr>
          <p:nvPr>
            <p:ph idx="1"/>
          </p:nvPr>
        </p:nvSpPr>
        <p:spPr/>
        <p:txBody>
          <a:bodyPr>
            <a:normAutofit/>
          </a:bodyPr>
          <a:lstStyle/>
          <a:p>
            <a:r>
              <a:rPr lang="en-US" sz="2400" dirty="0"/>
              <a:t>The HTML DOM is a standard </a:t>
            </a:r>
            <a:r>
              <a:rPr lang="en-US" sz="2400" b="1" dirty="0"/>
              <a:t>object</a:t>
            </a:r>
            <a:r>
              <a:rPr lang="en-US" sz="2400" dirty="0"/>
              <a:t> model and </a:t>
            </a:r>
            <a:r>
              <a:rPr lang="en-US" sz="2400" b="1" dirty="0"/>
              <a:t>programming interface</a:t>
            </a:r>
            <a:r>
              <a:rPr lang="en-US" sz="2400" dirty="0"/>
              <a:t> for HTML. It defines:</a:t>
            </a:r>
          </a:p>
          <a:p>
            <a:r>
              <a:rPr lang="en-US" sz="2400" dirty="0"/>
              <a:t>The HTML elements as </a:t>
            </a:r>
            <a:r>
              <a:rPr lang="en-US" sz="2400" b="1" dirty="0"/>
              <a:t>objects</a:t>
            </a:r>
            <a:endParaRPr lang="en-US" sz="2400" dirty="0"/>
          </a:p>
          <a:p>
            <a:r>
              <a:rPr lang="en-US" sz="2400" dirty="0"/>
              <a:t>The </a:t>
            </a:r>
            <a:r>
              <a:rPr lang="en-US" sz="2400" b="1" dirty="0"/>
              <a:t>properties</a:t>
            </a:r>
            <a:r>
              <a:rPr lang="en-US" sz="2400" dirty="0"/>
              <a:t> of all HTML elements</a:t>
            </a:r>
          </a:p>
          <a:p>
            <a:r>
              <a:rPr lang="en-US" sz="2400" dirty="0"/>
              <a:t>The </a:t>
            </a:r>
            <a:r>
              <a:rPr lang="en-US" sz="2400" b="1" dirty="0"/>
              <a:t>methods</a:t>
            </a:r>
            <a:r>
              <a:rPr lang="en-US" sz="2400" dirty="0"/>
              <a:t> to access all HTML elements</a:t>
            </a:r>
          </a:p>
          <a:p>
            <a:r>
              <a:rPr lang="en-US" sz="2400" dirty="0"/>
              <a:t>The </a:t>
            </a:r>
            <a:r>
              <a:rPr lang="en-US" sz="2400" b="1" dirty="0"/>
              <a:t>events</a:t>
            </a:r>
            <a:r>
              <a:rPr lang="en-US" sz="2400" dirty="0"/>
              <a:t> for all HTML elements</a:t>
            </a:r>
          </a:p>
          <a:p>
            <a:r>
              <a:rPr lang="en-US" sz="2400" dirty="0"/>
              <a:t>In other words:</a:t>
            </a:r>
            <a:r>
              <a:rPr lang="en-US" sz="2400" b="1" dirty="0"/>
              <a:t> The HTML DOM is a standard for how to get, change, add, or delete HTML elements.</a:t>
            </a:r>
            <a:endParaRPr lang="en-US" sz="2400" dirty="0"/>
          </a:p>
          <a:p>
            <a:endParaRPr lang="en-US" sz="2400" dirty="0"/>
          </a:p>
        </p:txBody>
      </p:sp>
    </p:spTree>
    <p:extLst>
      <p:ext uri="{BB962C8B-B14F-4D97-AF65-F5344CB8AC3E}">
        <p14:creationId xmlns:p14="http://schemas.microsoft.com/office/powerpoint/2010/main" val="329166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6" name="Content Placeholder 3"/>
          <p:cNvPicPr>
            <a:picLocks noChangeAspect="1"/>
          </p:cNvPicPr>
          <p:nvPr/>
        </p:nvPicPr>
        <p:blipFill>
          <a:blip r:embed="rId5"/>
          <a:stretch>
            <a:fillRect/>
          </a:stretch>
        </p:blipFill>
        <p:spPr>
          <a:xfrm>
            <a:off x="633999" y="1550109"/>
            <a:ext cx="6882269" cy="3768042"/>
          </a:xfrm>
          <a:prstGeom prst="rect">
            <a:avLst/>
          </a:prstGeom>
        </p:spPr>
      </p:pic>
      <p:sp>
        <p:nvSpPr>
          <p:cNvPr id="2" name="Title 1"/>
          <p:cNvSpPr>
            <a:spLocks noGrp="1"/>
          </p:cNvSpPr>
          <p:nvPr>
            <p:ph type="title"/>
          </p:nvPr>
        </p:nvSpPr>
        <p:spPr>
          <a:xfrm>
            <a:off x="8156350" y="484632"/>
            <a:ext cx="3544035" cy="1609344"/>
          </a:xfrm>
          <a:ln>
            <a:noFill/>
          </a:ln>
        </p:spPr>
        <p:txBody>
          <a:bodyPr>
            <a:normAutofit/>
          </a:bodyPr>
          <a:lstStyle/>
          <a:p>
            <a:r>
              <a:rPr lang="en-US" sz="3200"/>
              <a:t>DOM</a:t>
            </a:r>
          </a:p>
        </p:txBody>
      </p:sp>
      <p:sp>
        <p:nvSpPr>
          <p:cNvPr id="8" name="Content Placeholder 7"/>
          <p:cNvSpPr>
            <a:spLocks noGrp="1"/>
          </p:cNvSpPr>
          <p:nvPr>
            <p:ph idx="1"/>
          </p:nvPr>
        </p:nvSpPr>
        <p:spPr>
          <a:xfrm>
            <a:off x="8156351" y="2121408"/>
            <a:ext cx="3544034" cy="4050792"/>
          </a:xfrm>
        </p:spPr>
        <p:txBody>
          <a:bodyPr>
            <a:normAutofit/>
          </a:bodyPr>
          <a:lstStyle/>
          <a:p>
            <a:r>
              <a:rPr lang="en-US" sz="1600" dirty="0"/>
              <a:t>When a web page is loaded, the browser creates a </a:t>
            </a:r>
            <a:r>
              <a:rPr lang="en-US" sz="1600" b="1" dirty="0"/>
              <a:t>D</a:t>
            </a:r>
            <a:r>
              <a:rPr lang="en-US" sz="1600" dirty="0"/>
              <a:t>ocument </a:t>
            </a:r>
            <a:r>
              <a:rPr lang="en-US" sz="1600" b="1" dirty="0"/>
              <a:t>O</a:t>
            </a:r>
            <a:r>
              <a:rPr lang="en-US" sz="1600" dirty="0"/>
              <a:t>bject </a:t>
            </a:r>
            <a:r>
              <a:rPr lang="en-US" sz="1600" b="1" dirty="0"/>
              <a:t>M</a:t>
            </a:r>
            <a:r>
              <a:rPr lang="en-US" sz="1600" dirty="0"/>
              <a:t>odel of the page.</a:t>
            </a:r>
          </a:p>
          <a:p>
            <a:r>
              <a:rPr lang="en-US" sz="1600" dirty="0"/>
              <a:t>The </a:t>
            </a:r>
            <a:r>
              <a:rPr lang="en-US" sz="1600" b="1" dirty="0"/>
              <a:t>HTML DOM</a:t>
            </a:r>
            <a:r>
              <a:rPr lang="en-US" sz="1600" dirty="0"/>
              <a:t> model is constructed as a tree of </a:t>
            </a:r>
            <a:r>
              <a:rPr lang="en-US" sz="1600" b="1" dirty="0" smtClean="0"/>
              <a:t>Objects</a:t>
            </a:r>
          </a:p>
          <a:p>
            <a:r>
              <a:rPr lang="en-US" sz="1600" dirty="0"/>
              <a:t>The DOM defines a standard for accessing documents</a:t>
            </a:r>
          </a:p>
        </p:txBody>
      </p:sp>
    </p:spTree>
    <p:extLst>
      <p:ext uri="{BB962C8B-B14F-4D97-AF65-F5344CB8AC3E}">
        <p14:creationId xmlns:p14="http://schemas.microsoft.com/office/powerpoint/2010/main" val="13568827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748</TotalTime>
  <Words>772</Words>
  <Application>Microsoft Macintosh PowerPoint</Application>
  <PresentationFormat>Widescreen</PresentationFormat>
  <Paragraphs>139</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Calibri</vt:lpstr>
      <vt:lpstr>Rockwell</vt:lpstr>
      <vt:lpstr>Rockwell Condensed</vt:lpstr>
      <vt:lpstr>Rockwell Extra Bold</vt:lpstr>
      <vt:lpstr>Wingdings</vt:lpstr>
      <vt:lpstr>Wood Type</vt:lpstr>
      <vt:lpstr>DPS 4 - WEEK 8</vt:lpstr>
      <vt:lpstr>history</vt:lpstr>
      <vt:lpstr>notes</vt:lpstr>
      <vt:lpstr>overview</vt:lpstr>
      <vt:lpstr>types</vt:lpstr>
      <vt:lpstr>Language Terminology</vt:lpstr>
      <vt:lpstr>Language terminology (cont)</vt:lpstr>
      <vt:lpstr>HTML DOM</vt:lpstr>
      <vt:lpstr>DOM</vt:lpstr>
      <vt:lpstr>DYNAMIC html</vt:lpstr>
      <vt:lpstr>JavaScript changing html</vt:lpstr>
      <vt:lpstr>External and internal js</vt:lpstr>
      <vt:lpstr>jQuery</vt:lpstr>
      <vt:lpstr>What is jQuery?</vt:lpstr>
      <vt:lpstr>features</vt:lpstr>
      <vt:lpstr>Adding jquery</vt:lpstr>
      <vt:lpstr>syntax</vt:lpstr>
      <vt:lpstr>Examples</vt:lpstr>
      <vt:lpstr>Document ready event</vt:lpstr>
      <vt:lpstr>What are Events?</vt:lpstr>
      <vt:lpstr>Events</vt:lpstr>
      <vt:lpstr>Effects</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DPS 4 - WEEK 8</dc:title>
  <dc:creator>David Flores</dc:creator>
  <cp:lastModifiedBy>David Flores</cp:lastModifiedBy>
  <cp:revision>10</cp:revision>
  <dcterms:created xsi:type="dcterms:W3CDTF">2017-02-28T02:02:22Z</dcterms:created>
  <dcterms:modified xsi:type="dcterms:W3CDTF">2017-03-02T13:22:01Z</dcterms:modified>
</cp:coreProperties>
</file>