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embeddedFontLst>
    <p:embeddedFont>
      <p:font typeface="Nunito"/>
      <p:regular r:id="rId39"/>
      <p:bold r:id="rId40"/>
      <p:italic r:id="rId41"/>
      <p:boldItalic r:id="rId42"/>
    </p:embeddedFont>
    <p:embeddedFont>
      <p:font typeface="Maven Pro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.fntdata"/><Relationship Id="rId20" Type="http://schemas.openxmlformats.org/officeDocument/2006/relationships/slide" Target="slides/slide16.xml"/><Relationship Id="rId42" Type="http://schemas.openxmlformats.org/officeDocument/2006/relationships/font" Target="fonts/Nunito-boldItalic.fntdata"/><Relationship Id="rId41" Type="http://schemas.openxmlformats.org/officeDocument/2006/relationships/font" Target="fonts/Nunito-italic.fntdata"/><Relationship Id="rId22" Type="http://schemas.openxmlformats.org/officeDocument/2006/relationships/slide" Target="slides/slide18.xml"/><Relationship Id="rId44" Type="http://schemas.openxmlformats.org/officeDocument/2006/relationships/font" Target="fonts/MavenPro-bold.fntdata"/><Relationship Id="rId21" Type="http://schemas.openxmlformats.org/officeDocument/2006/relationships/slide" Target="slides/slide17.xml"/><Relationship Id="rId43" Type="http://schemas.openxmlformats.org/officeDocument/2006/relationships/font" Target="fonts/MavenPro-regular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Nunito-regular.fnt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Shape 6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Shape 6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Shape 6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Shape 6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Shape 6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Shape 6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Shape 6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Shape 6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Shape 7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Shape 7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Shape 7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Shape 7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Shape 7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Shape 7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Shape 7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Shape 7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Shape 7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Shape 7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Shape 7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Shape 7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25"/>
            <a:ext cx="5466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Bit of Async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" name="Shape 5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200" y="1774750"/>
            <a:ext cx="320050" cy="721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Shape 5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7995" y="3824846"/>
            <a:ext cx="1160406" cy="1031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Shape 5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0783" y="3824846"/>
            <a:ext cx="1160406" cy="1031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Shape 5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3570" y="3824846"/>
            <a:ext cx="1160406" cy="1031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Shape 5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0170" y="3824846"/>
            <a:ext cx="1160406" cy="1031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Shape 5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375" y="3979800"/>
            <a:ext cx="320050" cy="721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Shape 5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7050" y="3979800"/>
            <a:ext cx="320050" cy="721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Shape 5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38225" y="446675"/>
            <a:ext cx="1160400" cy="11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0450" y="3979800"/>
            <a:ext cx="320050" cy="721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Shape 5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3913" y="3979800"/>
            <a:ext cx="320050" cy="721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Shape 5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175" y="3040225"/>
            <a:ext cx="320050" cy="721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Shape 5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0963" y="3103275"/>
            <a:ext cx="320050" cy="721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Shape 5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3750" y="3103275"/>
            <a:ext cx="320050" cy="721581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Shape 56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Chez Node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JS</a:t>
            </a:r>
            <a:endParaRPr/>
          </a:p>
        </p:txBody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2006 - AWS relaunch. 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2012 - First AWS customer event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2009 - Node JS first release.  Explodes in popularity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Because of async, extremely scalable in the cloud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Run on weak hardware, expand only when needed.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 NodeJS Async</a:t>
            </a:r>
            <a:endParaRPr/>
          </a:p>
        </p:txBody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app.get('/templates/:id', function(req, res) {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var id = req.params.id;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client.connect(url, function (err, db) {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db.findOne({_id: id}, function (err, item) {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              res.send(item);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});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});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8" name="Shape 578"/>
          <p:cNvGrpSpPr/>
          <p:nvPr/>
        </p:nvGrpSpPr>
        <p:grpSpPr>
          <a:xfrm>
            <a:off x="713325" y="2046625"/>
            <a:ext cx="902500" cy="394500"/>
            <a:chOff x="713325" y="2046625"/>
            <a:chExt cx="902500" cy="394500"/>
          </a:xfrm>
        </p:grpSpPr>
        <p:cxnSp>
          <p:nvCxnSpPr>
            <p:cNvPr id="579" name="Shape 579"/>
            <p:cNvCxnSpPr/>
            <p:nvPr/>
          </p:nvCxnSpPr>
          <p:spPr>
            <a:xfrm>
              <a:off x="1023325" y="2235125"/>
              <a:ext cx="592500" cy="0"/>
            </a:xfrm>
            <a:prstGeom prst="straightConnector1">
              <a:avLst/>
            </a:prstGeom>
            <a:noFill/>
            <a:ln cap="flat" cmpd="sng" w="38100">
              <a:solidFill>
                <a:srgbClr val="E0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80" name="Shape 580"/>
            <p:cNvSpPr txBox="1"/>
            <p:nvPr/>
          </p:nvSpPr>
          <p:spPr>
            <a:xfrm>
              <a:off x="713325" y="2046625"/>
              <a:ext cx="4038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1</a:t>
              </a:r>
              <a:endParaRPr sz="1500">
                <a:solidFill>
                  <a:srgbClr val="980000"/>
                </a:solidFill>
              </a:endParaRPr>
            </a:p>
          </p:txBody>
        </p:sp>
      </p:grpSp>
      <p:grpSp>
        <p:nvGrpSpPr>
          <p:cNvPr id="581" name="Shape 581"/>
          <p:cNvGrpSpPr/>
          <p:nvPr/>
        </p:nvGrpSpPr>
        <p:grpSpPr>
          <a:xfrm>
            <a:off x="220000" y="4024900"/>
            <a:ext cx="1192200" cy="868125"/>
            <a:chOff x="220000" y="4024900"/>
            <a:chExt cx="1192200" cy="868125"/>
          </a:xfrm>
        </p:grpSpPr>
        <p:cxnSp>
          <p:nvCxnSpPr>
            <p:cNvPr id="582" name="Shape 582"/>
            <p:cNvCxnSpPr/>
            <p:nvPr/>
          </p:nvCxnSpPr>
          <p:spPr>
            <a:xfrm rot="10800000">
              <a:off x="220000" y="4309825"/>
              <a:ext cx="1192200" cy="583200"/>
            </a:xfrm>
            <a:prstGeom prst="straightConnector1">
              <a:avLst/>
            </a:prstGeom>
            <a:noFill/>
            <a:ln cap="flat" cmpd="sng" w="38100">
              <a:solidFill>
                <a:srgbClr val="E0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83" name="Shape 583"/>
            <p:cNvSpPr txBox="1"/>
            <p:nvPr/>
          </p:nvSpPr>
          <p:spPr>
            <a:xfrm>
              <a:off x="310925" y="4024900"/>
              <a:ext cx="207300" cy="23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</p:grpSp>
      <p:grpSp>
        <p:nvGrpSpPr>
          <p:cNvPr id="584" name="Shape 584"/>
          <p:cNvGrpSpPr/>
          <p:nvPr/>
        </p:nvGrpSpPr>
        <p:grpSpPr>
          <a:xfrm>
            <a:off x="969375" y="2374500"/>
            <a:ext cx="902500" cy="394500"/>
            <a:chOff x="713325" y="2046625"/>
            <a:chExt cx="902500" cy="394500"/>
          </a:xfrm>
        </p:grpSpPr>
        <p:cxnSp>
          <p:nvCxnSpPr>
            <p:cNvPr id="585" name="Shape 585"/>
            <p:cNvCxnSpPr/>
            <p:nvPr/>
          </p:nvCxnSpPr>
          <p:spPr>
            <a:xfrm>
              <a:off x="1023325" y="2235125"/>
              <a:ext cx="592500" cy="0"/>
            </a:xfrm>
            <a:prstGeom prst="straightConnector1">
              <a:avLst/>
            </a:prstGeom>
            <a:noFill/>
            <a:ln cap="flat" cmpd="sng" w="38100">
              <a:solidFill>
                <a:srgbClr val="E0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86" name="Shape 586"/>
            <p:cNvSpPr txBox="1"/>
            <p:nvPr/>
          </p:nvSpPr>
          <p:spPr>
            <a:xfrm>
              <a:off x="713325" y="2046625"/>
              <a:ext cx="4038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3</a:t>
              </a:r>
              <a:endParaRPr sz="1500"/>
            </a:p>
          </p:txBody>
        </p:sp>
      </p:grpSp>
      <p:grpSp>
        <p:nvGrpSpPr>
          <p:cNvPr id="587" name="Shape 587"/>
          <p:cNvGrpSpPr/>
          <p:nvPr/>
        </p:nvGrpSpPr>
        <p:grpSpPr>
          <a:xfrm>
            <a:off x="430707" y="3129319"/>
            <a:ext cx="1651912" cy="999299"/>
            <a:chOff x="220000" y="4024900"/>
            <a:chExt cx="1192200" cy="868125"/>
          </a:xfrm>
        </p:grpSpPr>
        <p:cxnSp>
          <p:nvCxnSpPr>
            <p:cNvPr id="588" name="Shape 588"/>
            <p:cNvCxnSpPr/>
            <p:nvPr/>
          </p:nvCxnSpPr>
          <p:spPr>
            <a:xfrm rot="10800000">
              <a:off x="220000" y="4309825"/>
              <a:ext cx="1192200" cy="583200"/>
            </a:xfrm>
            <a:prstGeom prst="straightConnector1">
              <a:avLst/>
            </a:prstGeom>
            <a:noFill/>
            <a:ln cap="flat" cmpd="sng" w="38100">
              <a:solidFill>
                <a:srgbClr val="E0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89" name="Shape 589"/>
            <p:cNvSpPr txBox="1"/>
            <p:nvPr/>
          </p:nvSpPr>
          <p:spPr>
            <a:xfrm>
              <a:off x="310925" y="4024900"/>
              <a:ext cx="207300" cy="23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</p:grpSp>
      <p:grpSp>
        <p:nvGrpSpPr>
          <p:cNvPr id="590" name="Shape 590"/>
          <p:cNvGrpSpPr/>
          <p:nvPr/>
        </p:nvGrpSpPr>
        <p:grpSpPr>
          <a:xfrm>
            <a:off x="1180125" y="2838050"/>
            <a:ext cx="902500" cy="394500"/>
            <a:chOff x="713325" y="2046625"/>
            <a:chExt cx="902500" cy="394500"/>
          </a:xfrm>
        </p:grpSpPr>
        <p:cxnSp>
          <p:nvCxnSpPr>
            <p:cNvPr id="591" name="Shape 591"/>
            <p:cNvCxnSpPr/>
            <p:nvPr/>
          </p:nvCxnSpPr>
          <p:spPr>
            <a:xfrm>
              <a:off x="1023325" y="2235125"/>
              <a:ext cx="592500" cy="0"/>
            </a:xfrm>
            <a:prstGeom prst="straightConnector1">
              <a:avLst/>
            </a:prstGeom>
            <a:noFill/>
            <a:ln cap="flat" cmpd="sng" w="38100">
              <a:solidFill>
                <a:srgbClr val="E0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92" name="Shape 592"/>
            <p:cNvSpPr txBox="1"/>
            <p:nvPr/>
          </p:nvSpPr>
          <p:spPr>
            <a:xfrm>
              <a:off x="713325" y="2046625"/>
              <a:ext cx="4038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5</a:t>
              </a:r>
              <a:endParaRPr sz="1500"/>
            </a:p>
          </p:txBody>
        </p:sp>
      </p:grpSp>
      <p:grpSp>
        <p:nvGrpSpPr>
          <p:cNvPr id="593" name="Shape 593"/>
          <p:cNvGrpSpPr/>
          <p:nvPr/>
        </p:nvGrpSpPr>
        <p:grpSpPr>
          <a:xfrm>
            <a:off x="1487975" y="3129325"/>
            <a:ext cx="902500" cy="394500"/>
            <a:chOff x="713325" y="2046625"/>
            <a:chExt cx="902500" cy="394500"/>
          </a:xfrm>
        </p:grpSpPr>
        <p:cxnSp>
          <p:nvCxnSpPr>
            <p:cNvPr id="594" name="Shape 594"/>
            <p:cNvCxnSpPr/>
            <p:nvPr/>
          </p:nvCxnSpPr>
          <p:spPr>
            <a:xfrm>
              <a:off x="1023325" y="2235125"/>
              <a:ext cx="592500" cy="0"/>
            </a:xfrm>
            <a:prstGeom prst="straightConnector1">
              <a:avLst/>
            </a:prstGeom>
            <a:noFill/>
            <a:ln cap="flat" cmpd="sng" w="38100">
              <a:solidFill>
                <a:srgbClr val="E0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95" name="Shape 595"/>
            <p:cNvSpPr txBox="1"/>
            <p:nvPr/>
          </p:nvSpPr>
          <p:spPr>
            <a:xfrm>
              <a:off x="713325" y="2046625"/>
              <a:ext cx="4038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7</a:t>
              </a:r>
              <a:endParaRPr sz="1500"/>
            </a:p>
          </p:txBody>
        </p:sp>
      </p:grpSp>
      <p:grpSp>
        <p:nvGrpSpPr>
          <p:cNvPr id="596" name="Shape 596"/>
          <p:cNvGrpSpPr/>
          <p:nvPr/>
        </p:nvGrpSpPr>
        <p:grpSpPr>
          <a:xfrm>
            <a:off x="594670" y="2761194"/>
            <a:ext cx="1651912" cy="999299"/>
            <a:chOff x="220000" y="4024900"/>
            <a:chExt cx="1192200" cy="868125"/>
          </a:xfrm>
        </p:grpSpPr>
        <p:cxnSp>
          <p:nvCxnSpPr>
            <p:cNvPr id="597" name="Shape 597"/>
            <p:cNvCxnSpPr/>
            <p:nvPr/>
          </p:nvCxnSpPr>
          <p:spPr>
            <a:xfrm rot="10800000">
              <a:off x="220000" y="4309825"/>
              <a:ext cx="1192200" cy="583200"/>
            </a:xfrm>
            <a:prstGeom prst="straightConnector1">
              <a:avLst/>
            </a:prstGeom>
            <a:noFill/>
            <a:ln cap="flat" cmpd="sng" w="38100">
              <a:solidFill>
                <a:srgbClr val="E0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98" name="Shape 598"/>
            <p:cNvSpPr txBox="1"/>
            <p:nvPr/>
          </p:nvSpPr>
          <p:spPr>
            <a:xfrm>
              <a:off x="310925" y="4024900"/>
              <a:ext cx="207300" cy="23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web server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16 cores - 100 threads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Lots of memory</a:t>
            </a:r>
            <a:endParaRPr/>
          </a:p>
        </p:txBody>
      </p:sp>
      <p:sp>
        <p:nvSpPr>
          <p:cNvPr id="604" name="Shape 60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vs. Node JS</a:t>
            </a:r>
            <a:endParaRPr/>
          </a:p>
        </p:txBody>
      </p:sp>
      <p:sp>
        <p:nvSpPr>
          <p:cNvPr id="605" name="Shape 60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NodeJS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1 core. 1 thread</a:t>
            </a:r>
            <a:endParaRPr/>
          </a:p>
        </p:txBody>
      </p:sp>
      <p:pic>
        <p:nvPicPr>
          <p:cNvPr id="606" name="Shape 6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225" y="3378663"/>
            <a:ext cx="1203175" cy="899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Shape 6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3650" y="3414944"/>
            <a:ext cx="619426" cy="46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Shape 6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425" y="3414944"/>
            <a:ext cx="619426" cy="46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Shape 6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8875" y="3378669"/>
            <a:ext cx="619426" cy="46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Callback Hell</a:t>
            </a:r>
            <a:endParaRPr/>
          </a:p>
        </p:txBody>
      </p:sp>
      <p:sp>
        <p:nvSpPr>
          <p:cNvPr id="615" name="Shape 6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app.get('/templates/:id', function(req, res) {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var id = req.params.id;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client.connect(url, function (err, db) {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db.findOne({_id: id}, function (err, item) {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              res.send(item);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});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});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Shape 616"/>
          <p:cNvSpPr txBox="1"/>
          <p:nvPr/>
        </p:nvSpPr>
        <p:spPr>
          <a:xfrm>
            <a:off x="310925" y="4024900"/>
            <a:ext cx="2073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NodeJS Async with Promises</a:t>
            </a:r>
            <a:endParaRPr/>
          </a:p>
        </p:txBody>
      </p:sp>
      <p:sp>
        <p:nvSpPr>
          <p:cNvPr id="622" name="Shape 622"/>
          <p:cNvSpPr txBox="1"/>
          <p:nvPr>
            <p:ph idx="1" type="body"/>
          </p:nvPr>
        </p:nvSpPr>
        <p:spPr>
          <a:xfrm>
            <a:off x="1303800" y="19138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app.get('/templates/:id', (req, res) =&gt; {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const id = req.params.id;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var p1 = client.connect(url);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var p2 = p1.then(db =&gt; db.findOne({_id: id});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var p3 = p2.then(result =&gt; res.send(result));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var p4 = p3.catch(e =&gt; res.error(e));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return p4;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});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</a:t>
            </a:r>
            <a:r>
              <a:rPr lang="en"/>
              <a:t>NodeJS Async</a:t>
            </a:r>
            <a:endParaRPr/>
          </a:p>
        </p:txBody>
      </p:sp>
      <p:sp>
        <p:nvSpPr>
          <p:cNvPr id="628" name="Shape 6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app.get('/templates/:id', (req, res) =&gt; {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const id = req.params.id;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return client.connect(url)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.then(db =&gt; db.findOne({ _id: id }))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.then(result =&gt; res.send(result))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.catch(e =&gt; this.error(res, e));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});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9" name="Shape 629"/>
          <p:cNvGrpSpPr/>
          <p:nvPr/>
        </p:nvGrpSpPr>
        <p:grpSpPr>
          <a:xfrm>
            <a:off x="713325" y="2046625"/>
            <a:ext cx="902500" cy="394500"/>
            <a:chOff x="713325" y="2046625"/>
            <a:chExt cx="902500" cy="394500"/>
          </a:xfrm>
        </p:grpSpPr>
        <p:cxnSp>
          <p:nvCxnSpPr>
            <p:cNvPr id="630" name="Shape 630"/>
            <p:cNvCxnSpPr/>
            <p:nvPr/>
          </p:nvCxnSpPr>
          <p:spPr>
            <a:xfrm>
              <a:off x="1023325" y="2235125"/>
              <a:ext cx="592500" cy="0"/>
            </a:xfrm>
            <a:prstGeom prst="straightConnector1">
              <a:avLst/>
            </a:prstGeom>
            <a:noFill/>
            <a:ln cap="flat" cmpd="sng" w="38100">
              <a:solidFill>
                <a:srgbClr val="E0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31" name="Shape 631"/>
            <p:cNvSpPr txBox="1"/>
            <p:nvPr/>
          </p:nvSpPr>
          <p:spPr>
            <a:xfrm>
              <a:off x="713325" y="2046625"/>
              <a:ext cx="4038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1</a:t>
              </a:r>
              <a:endParaRPr sz="1500">
                <a:solidFill>
                  <a:srgbClr val="980000"/>
                </a:solidFill>
              </a:endParaRPr>
            </a:p>
          </p:txBody>
        </p:sp>
      </p:grpSp>
      <p:grpSp>
        <p:nvGrpSpPr>
          <p:cNvPr id="632" name="Shape 632"/>
          <p:cNvGrpSpPr/>
          <p:nvPr/>
        </p:nvGrpSpPr>
        <p:grpSpPr>
          <a:xfrm>
            <a:off x="207117" y="3545679"/>
            <a:ext cx="1528758" cy="667762"/>
            <a:chOff x="220000" y="4024900"/>
            <a:chExt cx="1192200" cy="868125"/>
          </a:xfrm>
        </p:grpSpPr>
        <p:cxnSp>
          <p:nvCxnSpPr>
            <p:cNvPr id="633" name="Shape 633"/>
            <p:cNvCxnSpPr/>
            <p:nvPr/>
          </p:nvCxnSpPr>
          <p:spPr>
            <a:xfrm rot="10800000">
              <a:off x="220000" y="4309825"/>
              <a:ext cx="1192200" cy="583200"/>
            </a:xfrm>
            <a:prstGeom prst="straightConnector1">
              <a:avLst/>
            </a:prstGeom>
            <a:noFill/>
            <a:ln cap="flat" cmpd="sng" w="38100">
              <a:solidFill>
                <a:srgbClr val="E0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34" name="Shape 634"/>
            <p:cNvSpPr txBox="1"/>
            <p:nvPr/>
          </p:nvSpPr>
          <p:spPr>
            <a:xfrm>
              <a:off x="310925" y="4024900"/>
              <a:ext cx="207300" cy="23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</p:grpSp>
      <p:grpSp>
        <p:nvGrpSpPr>
          <p:cNvPr id="635" name="Shape 635"/>
          <p:cNvGrpSpPr/>
          <p:nvPr/>
        </p:nvGrpSpPr>
        <p:grpSpPr>
          <a:xfrm>
            <a:off x="969375" y="2297325"/>
            <a:ext cx="902500" cy="394500"/>
            <a:chOff x="713325" y="2046625"/>
            <a:chExt cx="902500" cy="394500"/>
          </a:xfrm>
        </p:grpSpPr>
        <p:cxnSp>
          <p:nvCxnSpPr>
            <p:cNvPr id="636" name="Shape 636"/>
            <p:cNvCxnSpPr/>
            <p:nvPr/>
          </p:nvCxnSpPr>
          <p:spPr>
            <a:xfrm>
              <a:off x="1023325" y="2235125"/>
              <a:ext cx="592500" cy="0"/>
            </a:xfrm>
            <a:prstGeom prst="straightConnector1">
              <a:avLst/>
            </a:prstGeom>
            <a:noFill/>
            <a:ln cap="flat" cmpd="sng" w="38100">
              <a:solidFill>
                <a:srgbClr val="E0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37" name="Shape 637"/>
            <p:cNvSpPr txBox="1"/>
            <p:nvPr/>
          </p:nvSpPr>
          <p:spPr>
            <a:xfrm>
              <a:off x="713325" y="2046625"/>
              <a:ext cx="4038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3</a:t>
              </a:r>
              <a:endParaRPr sz="1500"/>
            </a:p>
          </p:txBody>
        </p:sp>
      </p:grpSp>
      <p:grpSp>
        <p:nvGrpSpPr>
          <p:cNvPr id="638" name="Shape 638"/>
          <p:cNvGrpSpPr/>
          <p:nvPr/>
        </p:nvGrpSpPr>
        <p:grpSpPr>
          <a:xfrm>
            <a:off x="430707" y="3052169"/>
            <a:ext cx="1651912" cy="999299"/>
            <a:chOff x="220000" y="4024900"/>
            <a:chExt cx="1192200" cy="868125"/>
          </a:xfrm>
        </p:grpSpPr>
        <p:cxnSp>
          <p:nvCxnSpPr>
            <p:cNvPr id="639" name="Shape 639"/>
            <p:cNvCxnSpPr/>
            <p:nvPr/>
          </p:nvCxnSpPr>
          <p:spPr>
            <a:xfrm rot="10800000">
              <a:off x="220000" y="4309825"/>
              <a:ext cx="1192200" cy="583200"/>
            </a:xfrm>
            <a:prstGeom prst="straightConnector1">
              <a:avLst/>
            </a:prstGeom>
            <a:noFill/>
            <a:ln cap="flat" cmpd="sng" w="38100">
              <a:solidFill>
                <a:srgbClr val="E0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40" name="Shape 640"/>
            <p:cNvSpPr txBox="1"/>
            <p:nvPr/>
          </p:nvSpPr>
          <p:spPr>
            <a:xfrm>
              <a:off x="310925" y="4024900"/>
              <a:ext cx="207300" cy="23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</p:grpSp>
      <p:grpSp>
        <p:nvGrpSpPr>
          <p:cNvPr id="641" name="Shape 641"/>
          <p:cNvGrpSpPr/>
          <p:nvPr/>
        </p:nvGrpSpPr>
        <p:grpSpPr>
          <a:xfrm>
            <a:off x="1154857" y="2838050"/>
            <a:ext cx="1677116" cy="394500"/>
            <a:chOff x="713325" y="2046625"/>
            <a:chExt cx="902500" cy="394500"/>
          </a:xfrm>
        </p:grpSpPr>
        <p:cxnSp>
          <p:nvCxnSpPr>
            <p:cNvPr id="642" name="Shape 642"/>
            <p:cNvCxnSpPr/>
            <p:nvPr/>
          </p:nvCxnSpPr>
          <p:spPr>
            <a:xfrm>
              <a:off x="1023325" y="2235125"/>
              <a:ext cx="592500" cy="0"/>
            </a:xfrm>
            <a:prstGeom prst="straightConnector1">
              <a:avLst/>
            </a:prstGeom>
            <a:noFill/>
            <a:ln cap="flat" cmpd="sng" w="38100">
              <a:solidFill>
                <a:srgbClr val="E0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43" name="Shape 643"/>
            <p:cNvSpPr txBox="1"/>
            <p:nvPr/>
          </p:nvSpPr>
          <p:spPr>
            <a:xfrm>
              <a:off x="713325" y="2046625"/>
              <a:ext cx="4038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5</a:t>
              </a:r>
              <a:endParaRPr sz="1500"/>
            </a:p>
          </p:txBody>
        </p:sp>
      </p:grpSp>
      <p:grpSp>
        <p:nvGrpSpPr>
          <p:cNvPr id="644" name="Shape 644"/>
          <p:cNvGrpSpPr/>
          <p:nvPr/>
        </p:nvGrpSpPr>
        <p:grpSpPr>
          <a:xfrm>
            <a:off x="1367124" y="3151175"/>
            <a:ext cx="1528745" cy="394500"/>
            <a:chOff x="713325" y="2046625"/>
            <a:chExt cx="902500" cy="394500"/>
          </a:xfrm>
        </p:grpSpPr>
        <p:cxnSp>
          <p:nvCxnSpPr>
            <p:cNvPr id="645" name="Shape 645"/>
            <p:cNvCxnSpPr/>
            <p:nvPr/>
          </p:nvCxnSpPr>
          <p:spPr>
            <a:xfrm>
              <a:off x="1023325" y="2235125"/>
              <a:ext cx="592500" cy="0"/>
            </a:xfrm>
            <a:prstGeom prst="straightConnector1">
              <a:avLst/>
            </a:prstGeom>
            <a:noFill/>
            <a:ln cap="flat" cmpd="sng" w="38100">
              <a:solidFill>
                <a:srgbClr val="E0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46" name="Shape 646"/>
            <p:cNvSpPr txBox="1"/>
            <p:nvPr/>
          </p:nvSpPr>
          <p:spPr>
            <a:xfrm>
              <a:off x="713325" y="2046625"/>
              <a:ext cx="4038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7</a:t>
              </a:r>
              <a:endParaRPr sz="1500"/>
            </a:p>
          </p:txBody>
        </p:sp>
      </p:grpSp>
      <p:grpSp>
        <p:nvGrpSpPr>
          <p:cNvPr id="647" name="Shape 647"/>
          <p:cNvGrpSpPr/>
          <p:nvPr/>
        </p:nvGrpSpPr>
        <p:grpSpPr>
          <a:xfrm>
            <a:off x="606423" y="2761254"/>
            <a:ext cx="1501695" cy="1220757"/>
            <a:chOff x="220000" y="4024900"/>
            <a:chExt cx="1192200" cy="868125"/>
          </a:xfrm>
        </p:grpSpPr>
        <p:cxnSp>
          <p:nvCxnSpPr>
            <p:cNvPr id="648" name="Shape 648"/>
            <p:cNvCxnSpPr/>
            <p:nvPr/>
          </p:nvCxnSpPr>
          <p:spPr>
            <a:xfrm rot="10800000">
              <a:off x="220000" y="4309825"/>
              <a:ext cx="1192200" cy="583200"/>
            </a:xfrm>
            <a:prstGeom prst="straightConnector1">
              <a:avLst/>
            </a:prstGeom>
            <a:noFill/>
            <a:ln cap="flat" cmpd="sng" w="38100">
              <a:solidFill>
                <a:srgbClr val="E0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49" name="Shape 649"/>
            <p:cNvSpPr txBox="1"/>
            <p:nvPr/>
          </p:nvSpPr>
          <p:spPr>
            <a:xfrm>
              <a:off x="310925" y="4024900"/>
              <a:ext cx="207300" cy="23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world’s simplest web server</a:t>
            </a:r>
            <a:endParaRPr/>
          </a:p>
        </p:txBody>
      </p:sp>
      <p:sp>
        <p:nvSpPr>
          <p:cNvPr id="655" name="Shape 655"/>
          <p:cNvSpPr txBox="1"/>
          <p:nvPr>
            <p:ph idx="1" type="body"/>
          </p:nvPr>
        </p:nvSpPr>
        <p:spPr>
          <a:xfrm>
            <a:off x="1303800" y="16852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class Program   {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static void Main(string[] args)   {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while (Console.ReadKey() != null)   {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var controller = new FirstController();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var task = controller.Get();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}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}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}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world’s simplest web server</a:t>
            </a:r>
            <a:endParaRPr/>
          </a:p>
        </p:txBody>
      </p:sp>
      <p:sp>
        <p:nvSpPr>
          <p:cNvPr id="661" name="Shape 661"/>
          <p:cNvSpPr txBox="1"/>
          <p:nvPr>
            <p:ph idx="1" type="body"/>
          </p:nvPr>
        </p:nvSpPr>
        <p:spPr>
          <a:xfrm>
            <a:off x="1303800" y="16852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class Program   {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static void Main(string[] args)   {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while (Console.ReadKey() != null)   {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var controller = new FirstController();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var task = controller.Get();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task.ContinueWith(t =&gt; Console.WriteLine(t.Result));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      Console.WriteLine(“after continue”);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}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}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}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async </a:t>
            </a:r>
            <a:r>
              <a:rPr lang="en"/>
              <a:t>web controller</a:t>
            </a:r>
            <a:endParaRPr/>
          </a:p>
        </p:txBody>
      </p:sp>
      <p:sp>
        <p:nvSpPr>
          <p:cNvPr id="667" name="Shape 667"/>
          <p:cNvSpPr txBox="1"/>
          <p:nvPr>
            <p:ph idx="1" type="body"/>
          </p:nvPr>
        </p:nvSpPr>
        <p:spPr>
          <a:xfrm>
            <a:off x="712950" y="1990050"/>
            <a:ext cx="7855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public class FirstController    {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public Task&lt;string&gt; Get()  {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var client = new HttpClient();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return client.GetStringAsync("http://www.google.com");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}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}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Shape 668"/>
          <p:cNvSpPr txBox="1"/>
          <p:nvPr>
            <p:ph idx="1" type="body"/>
          </p:nvPr>
        </p:nvSpPr>
        <p:spPr>
          <a:xfrm>
            <a:off x="800500" y="4189525"/>
            <a:ext cx="7855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3876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after continue</a:t>
            </a:r>
            <a:endParaRPr b="1" sz="1550">
              <a:solidFill>
                <a:srgbClr val="3876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3876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&lt;!doctype html</a:t>
            </a:r>
            <a:endParaRPr b="1" sz="1550">
              <a:solidFill>
                <a:srgbClr val="3876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3876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025" y="1473400"/>
            <a:ext cx="320050" cy="721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7995" y="3824846"/>
            <a:ext cx="1160406" cy="1031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0783" y="3824846"/>
            <a:ext cx="1160406" cy="1031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3570" y="3824846"/>
            <a:ext cx="1160406" cy="1031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0170" y="3824846"/>
            <a:ext cx="1160406" cy="1031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175" y="2918850"/>
            <a:ext cx="320050" cy="721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Shape 2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375" y="3979800"/>
            <a:ext cx="320050" cy="721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Shape 2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7050" y="3979800"/>
            <a:ext cx="320050" cy="721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7050" y="3103275"/>
            <a:ext cx="320050" cy="721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38225" y="221275"/>
            <a:ext cx="1160400" cy="1160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3" name="Shape 293"/>
          <p:cNvGrpSpPr/>
          <p:nvPr/>
        </p:nvGrpSpPr>
        <p:grpSpPr>
          <a:xfrm>
            <a:off x="3884625" y="1473400"/>
            <a:ext cx="867600" cy="721581"/>
            <a:chOff x="3884625" y="1473400"/>
            <a:chExt cx="867600" cy="721581"/>
          </a:xfrm>
        </p:grpSpPr>
        <p:pic>
          <p:nvPicPr>
            <p:cNvPr id="294" name="Shape 2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58400" y="1473400"/>
              <a:ext cx="320050" cy="7215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5" name="Shape 295"/>
            <p:cNvSpPr txBox="1"/>
            <p:nvPr/>
          </p:nvSpPr>
          <p:spPr>
            <a:xfrm>
              <a:off x="3884625" y="1608788"/>
              <a:ext cx="867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Waiting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 with alterations</a:t>
            </a:r>
            <a:endParaRPr/>
          </a:p>
        </p:txBody>
      </p:sp>
      <p:sp>
        <p:nvSpPr>
          <p:cNvPr id="674" name="Shape 674"/>
          <p:cNvSpPr txBox="1"/>
          <p:nvPr>
            <p:ph idx="1" type="body"/>
          </p:nvPr>
        </p:nvSpPr>
        <p:spPr>
          <a:xfrm>
            <a:off x="712950" y="1990050"/>
            <a:ext cx="7855500" cy="19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public Task&lt;string&gt; Get()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{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var </a:t>
            </a: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_client.GetStringAsync("http://www.google.com");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return s.Substring(0, 10);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}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5" name="Shape 6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700" y="666750"/>
            <a:ext cx="28575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Shape 676"/>
          <p:cNvSpPr txBox="1"/>
          <p:nvPr>
            <p:ph idx="1" type="body"/>
          </p:nvPr>
        </p:nvSpPr>
        <p:spPr>
          <a:xfrm>
            <a:off x="800500" y="4189525"/>
            <a:ext cx="7855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 a -&gt; (a -&gt; b) -&gt; m b</a:t>
            </a:r>
            <a:endParaRPr b="1" sz="2400">
              <a:solidFill>
                <a:srgbClr val="3876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876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 with alterations</a:t>
            </a:r>
            <a:endParaRPr/>
          </a:p>
        </p:txBody>
      </p:sp>
      <p:sp>
        <p:nvSpPr>
          <p:cNvPr id="682" name="Shape 682"/>
          <p:cNvSpPr txBox="1"/>
          <p:nvPr>
            <p:ph idx="1" type="body"/>
          </p:nvPr>
        </p:nvSpPr>
        <p:spPr>
          <a:xfrm>
            <a:off x="712950" y="1990050"/>
            <a:ext cx="7855500" cy="19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public Task&lt;string&gt; Get()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{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var task = _client.GetStringAsync("http://www.google.com");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var task2 = task.ContinueWith(t =&gt; t.Result.Substring(0, 10));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return task2;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}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 with alterations</a:t>
            </a:r>
            <a:endParaRPr/>
          </a:p>
        </p:txBody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712950" y="1990050"/>
            <a:ext cx="7855500" cy="19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public Task&lt;string&gt; Get()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{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return _client.GetStringAsync("http://www.google.com")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.ContinueWith(t =&gt; t.Result.Substring(0, 10));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}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Shape 689"/>
          <p:cNvSpPr txBox="1"/>
          <p:nvPr>
            <p:ph idx="1" type="body"/>
          </p:nvPr>
        </p:nvSpPr>
        <p:spPr>
          <a:xfrm>
            <a:off x="800500" y="4189525"/>
            <a:ext cx="7855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3876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after continue</a:t>
            </a:r>
            <a:endParaRPr b="1" sz="1550">
              <a:solidFill>
                <a:srgbClr val="3876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3876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&lt;!doctype</a:t>
            </a:r>
            <a:endParaRPr b="1" sz="1550">
              <a:solidFill>
                <a:srgbClr val="3876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3876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0" name="Shape 690"/>
          <p:cNvGrpSpPr/>
          <p:nvPr/>
        </p:nvGrpSpPr>
        <p:grpSpPr>
          <a:xfrm>
            <a:off x="1303800" y="2422675"/>
            <a:ext cx="902500" cy="394500"/>
            <a:chOff x="713325" y="2046625"/>
            <a:chExt cx="902500" cy="394500"/>
          </a:xfrm>
        </p:grpSpPr>
        <p:cxnSp>
          <p:nvCxnSpPr>
            <p:cNvPr id="691" name="Shape 691"/>
            <p:cNvCxnSpPr/>
            <p:nvPr/>
          </p:nvCxnSpPr>
          <p:spPr>
            <a:xfrm>
              <a:off x="1023325" y="2235125"/>
              <a:ext cx="592500" cy="0"/>
            </a:xfrm>
            <a:prstGeom prst="straightConnector1">
              <a:avLst/>
            </a:prstGeom>
            <a:noFill/>
            <a:ln cap="flat" cmpd="sng" w="38100">
              <a:solidFill>
                <a:srgbClr val="E0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92" name="Shape 692"/>
            <p:cNvSpPr txBox="1"/>
            <p:nvPr/>
          </p:nvSpPr>
          <p:spPr>
            <a:xfrm>
              <a:off x="713325" y="2046625"/>
              <a:ext cx="4038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1</a:t>
              </a:r>
              <a:endParaRPr sz="1500">
                <a:solidFill>
                  <a:srgbClr val="980000"/>
                </a:solidFill>
              </a:endParaRPr>
            </a:p>
          </p:txBody>
        </p:sp>
      </p:grpSp>
      <p:grpSp>
        <p:nvGrpSpPr>
          <p:cNvPr id="693" name="Shape 693"/>
          <p:cNvGrpSpPr/>
          <p:nvPr/>
        </p:nvGrpSpPr>
        <p:grpSpPr>
          <a:xfrm>
            <a:off x="108752" y="2560922"/>
            <a:ext cx="1296279" cy="627220"/>
            <a:chOff x="220000" y="3653950"/>
            <a:chExt cx="1192200" cy="1239075"/>
          </a:xfrm>
        </p:grpSpPr>
        <p:cxnSp>
          <p:nvCxnSpPr>
            <p:cNvPr id="694" name="Shape 694"/>
            <p:cNvCxnSpPr/>
            <p:nvPr/>
          </p:nvCxnSpPr>
          <p:spPr>
            <a:xfrm rot="10800000">
              <a:off x="220000" y="4309825"/>
              <a:ext cx="1192200" cy="583200"/>
            </a:xfrm>
            <a:prstGeom prst="straightConnector1">
              <a:avLst/>
            </a:prstGeom>
            <a:noFill/>
            <a:ln cap="flat" cmpd="sng" w="38100">
              <a:solidFill>
                <a:srgbClr val="E0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95" name="Shape 695"/>
            <p:cNvSpPr txBox="1"/>
            <p:nvPr/>
          </p:nvSpPr>
          <p:spPr>
            <a:xfrm>
              <a:off x="299865" y="3653950"/>
              <a:ext cx="207300" cy="23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</p:grpSp>
      <p:grpSp>
        <p:nvGrpSpPr>
          <p:cNvPr id="696" name="Shape 696"/>
          <p:cNvGrpSpPr/>
          <p:nvPr/>
        </p:nvGrpSpPr>
        <p:grpSpPr>
          <a:xfrm rot="-1198076">
            <a:off x="2501843" y="3127801"/>
            <a:ext cx="902515" cy="394507"/>
            <a:chOff x="713325" y="2046625"/>
            <a:chExt cx="902500" cy="394500"/>
          </a:xfrm>
        </p:grpSpPr>
        <p:cxnSp>
          <p:nvCxnSpPr>
            <p:cNvPr id="697" name="Shape 697"/>
            <p:cNvCxnSpPr/>
            <p:nvPr/>
          </p:nvCxnSpPr>
          <p:spPr>
            <a:xfrm>
              <a:off x="1023325" y="2235125"/>
              <a:ext cx="592500" cy="0"/>
            </a:xfrm>
            <a:prstGeom prst="straightConnector1">
              <a:avLst/>
            </a:prstGeom>
            <a:noFill/>
            <a:ln cap="flat" cmpd="sng" w="38100">
              <a:solidFill>
                <a:srgbClr val="E0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98" name="Shape 698"/>
            <p:cNvSpPr txBox="1"/>
            <p:nvPr/>
          </p:nvSpPr>
          <p:spPr>
            <a:xfrm>
              <a:off x="713325" y="2046625"/>
              <a:ext cx="4038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3</a:t>
              </a:r>
              <a:endParaRPr sz="1500">
                <a:solidFill>
                  <a:srgbClr val="98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a twitter feed</a:t>
            </a:r>
            <a:r>
              <a:rPr lang="en"/>
              <a:t> </a:t>
            </a:r>
            <a:endParaRPr/>
          </a:p>
        </p:txBody>
      </p:sp>
      <p:sp>
        <p:nvSpPr>
          <p:cNvPr id="704" name="Shape 704"/>
          <p:cNvSpPr txBox="1"/>
          <p:nvPr>
            <p:ph idx="1" type="body"/>
          </p:nvPr>
        </p:nvSpPr>
        <p:spPr>
          <a:xfrm>
            <a:off x="401300" y="1597875"/>
            <a:ext cx="8445900" cy="19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public string Get()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{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var twitterId = _db.Query(“select twitterId FROM idTable WHERE id = 42’);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var tweets = _client.GetTweets($"http://www.twitter.com/{twitterId}");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return tweets.First();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}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Shape 705"/>
          <p:cNvSpPr txBox="1"/>
          <p:nvPr>
            <p:ph idx="1" type="body"/>
          </p:nvPr>
        </p:nvSpPr>
        <p:spPr>
          <a:xfrm>
            <a:off x="800500" y="4189525"/>
            <a:ext cx="7855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 a -&gt; (a -&gt; m b) -&gt; m b</a:t>
            </a:r>
            <a:endParaRPr b="1" sz="2400">
              <a:solidFill>
                <a:srgbClr val="3876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876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a twitter feed async</a:t>
            </a:r>
            <a:endParaRPr/>
          </a:p>
        </p:txBody>
      </p:sp>
      <p:sp>
        <p:nvSpPr>
          <p:cNvPr id="711" name="Shape 711"/>
          <p:cNvSpPr txBox="1"/>
          <p:nvPr>
            <p:ph idx="1" type="body"/>
          </p:nvPr>
        </p:nvSpPr>
        <p:spPr>
          <a:xfrm>
            <a:off x="401300" y="1597875"/>
            <a:ext cx="8445900" cy="19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public Task&lt;string&gt; Get()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{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return _db.QueryAsync(“select twitterId FROM table”).ContinueWith(task =&gt;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{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var twitterId = task.Result;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return _client.GetTweets($"http://twitter.com/{twitterId}");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});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}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a twitter feed async</a:t>
            </a:r>
            <a:endParaRPr/>
          </a:p>
        </p:txBody>
      </p:sp>
      <p:sp>
        <p:nvSpPr>
          <p:cNvPr id="717" name="Shape 717"/>
          <p:cNvSpPr txBox="1"/>
          <p:nvPr>
            <p:ph idx="1" type="body"/>
          </p:nvPr>
        </p:nvSpPr>
        <p:spPr>
          <a:xfrm>
            <a:off x="401300" y="1597875"/>
            <a:ext cx="8445900" cy="19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public Task&lt;string&gt; Get()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{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return _db.QueryAsync(“select twitterId FROM table”).ContinueWith(task =&gt;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{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var twitterId = task.Result;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return _client.GetTweets($"http://twitter.com/{twitterId}");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}).Unwrap();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}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a twitter feed async</a:t>
            </a:r>
            <a:endParaRPr/>
          </a:p>
        </p:txBody>
      </p:sp>
      <p:sp>
        <p:nvSpPr>
          <p:cNvPr id="723" name="Shape 723"/>
          <p:cNvSpPr txBox="1"/>
          <p:nvPr>
            <p:ph idx="1" type="body"/>
          </p:nvPr>
        </p:nvSpPr>
        <p:spPr>
          <a:xfrm>
            <a:off x="401300" y="1597875"/>
            <a:ext cx="8445900" cy="19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public Task&lt;string&gt; Get()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{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return _db.QueryAsync(“select twitterId FROM table”).ContinueWith(task =&gt;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{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var twitterId = task.Result;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return _client.GetTweets($"http://twitter.com/{twitterId}");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})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.Unwrap()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.ContinueWith(t =&gt; t.Result.First());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}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 to Async</a:t>
            </a:r>
            <a:endParaRPr/>
          </a:p>
        </p:txBody>
      </p:sp>
      <p:sp>
        <p:nvSpPr>
          <p:cNvPr id="729" name="Shape 729"/>
          <p:cNvSpPr txBox="1"/>
          <p:nvPr>
            <p:ph idx="1" type="body"/>
          </p:nvPr>
        </p:nvSpPr>
        <p:spPr>
          <a:xfrm>
            <a:off x="401300" y="1674075"/>
            <a:ext cx="8445900" cy="19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public string Get()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{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var twitterId = _db.Query(42);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var tweets = _client.GetTweets($"http://www.twitter.com/{twitterId}");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return tweets.First();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}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000000"/>
              </a:solidFill>
              <a:highlight>
                <a:srgbClr val="99CC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Shape 730"/>
          <p:cNvSpPr txBox="1"/>
          <p:nvPr>
            <p:ph idx="1" type="body"/>
          </p:nvPr>
        </p:nvSpPr>
        <p:spPr>
          <a:xfrm>
            <a:off x="800500" y="4189525"/>
            <a:ext cx="7855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3876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Task&lt;string&gt; -&gt;  (string -&gt; Task&lt;string[]&gt;) -&gt; Task&lt;string[]&gt;</a:t>
            </a:r>
            <a:endParaRPr b="1" sz="1550">
              <a:solidFill>
                <a:srgbClr val="3876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3876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 to Async</a:t>
            </a:r>
            <a:endParaRPr/>
          </a:p>
        </p:txBody>
      </p:sp>
      <p:sp>
        <p:nvSpPr>
          <p:cNvPr id="736" name="Shape 736"/>
          <p:cNvSpPr txBox="1"/>
          <p:nvPr>
            <p:ph idx="1" type="body"/>
          </p:nvPr>
        </p:nvSpPr>
        <p:spPr>
          <a:xfrm>
            <a:off x="401300" y="1674075"/>
            <a:ext cx="8445900" cy="19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public </a:t>
            </a:r>
            <a:r>
              <a:rPr b="1" lang="en" sz="155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Task&lt;string&gt;</a:t>
            </a: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Get()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{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var twitterId = </a:t>
            </a:r>
            <a:r>
              <a:rPr b="1" lang="en" sz="155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await </a:t>
            </a: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_db.QueryAsync(42);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var tweets = _client.GetTweets($"http://www.twitter.com/{twitterId}");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return tweets.First();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}</a:t>
            </a:r>
            <a:endParaRPr sz="1550">
              <a:solidFill>
                <a:srgbClr val="000000"/>
              </a:solidFill>
              <a:highlight>
                <a:srgbClr val="99CC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Shape 737"/>
          <p:cNvSpPr txBox="1"/>
          <p:nvPr>
            <p:ph idx="1" type="body"/>
          </p:nvPr>
        </p:nvSpPr>
        <p:spPr>
          <a:xfrm>
            <a:off x="800500" y="4189525"/>
            <a:ext cx="7855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3876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 await = 32;</a:t>
            </a:r>
            <a:endParaRPr b="1" sz="1550">
              <a:solidFill>
                <a:srgbClr val="3876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3876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Shape 738"/>
          <p:cNvSpPr/>
          <p:nvPr/>
        </p:nvSpPr>
        <p:spPr>
          <a:xfrm>
            <a:off x="514375" y="2224875"/>
            <a:ext cx="8019050" cy="1152761"/>
          </a:xfrm>
          <a:custGeom>
            <a:pathLst>
              <a:path extrusionOk="0" h="49427" w="320762">
                <a:moveTo>
                  <a:pt x="15690" y="6680"/>
                </a:moveTo>
                <a:cubicBezTo>
                  <a:pt x="7198" y="14692"/>
                  <a:pt x="-19962" y="45776"/>
                  <a:pt x="26265" y="48981"/>
                </a:cubicBezTo>
                <a:cubicBezTo>
                  <a:pt x="72492" y="52186"/>
                  <a:pt x="249390" y="32638"/>
                  <a:pt x="293054" y="25908"/>
                </a:cubicBezTo>
                <a:cubicBezTo>
                  <a:pt x="336718" y="19178"/>
                  <a:pt x="323819" y="10525"/>
                  <a:pt x="288247" y="8602"/>
                </a:cubicBezTo>
                <a:cubicBezTo>
                  <a:pt x="252675" y="6679"/>
                  <a:pt x="114794" y="15653"/>
                  <a:pt x="79623" y="14371"/>
                </a:cubicBezTo>
                <a:cubicBezTo>
                  <a:pt x="44452" y="13089"/>
                  <a:pt x="87875" y="2193"/>
                  <a:pt x="77219" y="911"/>
                </a:cubicBezTo>
                <a:cubicBezTo>
                  <a:pt x="66564" y="-371"/>
                  <a:pt x="24182" y="-1332"/>
                  <a:pt x="15690" y="6680"/>
                </a:cubicBez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 to Async</a:t>
            </a:r>
            <a:endParaRPr/>
          </a:p>
        </p:txBody>
      </p:sp>
      <p:sp>
        <p:nvSpPr>
          <p:cNvPr id="744" name="Shape 744"/>
          <p:cNvSpPr txBox="1"/>
          <p:nvPr>
            <p:ph idx="1" type="body"/>
          </p:nvPr>
        </p:nvSpPr>
        <p:spPr>
          <a:xfrm>
            <a:off x="401300" y="1674075"/>
            <a:ext cx="8445900" cy="19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public </a:t>
            </a:r>
            <a:r>
              <a:rPr b="1" lang="en" sz="155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Task&lt;string&gt; Get()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{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return _db.QueryAsync(42).ContinueWith(t =&gt; {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var twitterId = </a:t>
            </a:r>
            <a:r>
              <a:rPr b="1" lang="en" sz="1550">
                <a:solidFill>
                  <a:srgbClr val="FF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t.Result;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          var tweets = _client.GetTweets($"http://www.twitter.com/{twitterId}");</a:t>
            </a:r>
            <a:endParaRPr b="1" sz="1550">
              <a:solidFill>
                <a:srgbClr val="00008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           return tweets.First;</a:t>
            </a:r>
            <a:endParaRPr b="1" sz="1550">
              <a:solidFill>
                <a:srgbClr val="00008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}</a:t>
            </a:r>
            <a:endParaRPr sz="1550">
              <a:solidFill>
                <a:srgbClr val="000000"/>
              </a:solidFill>
              <a:highlight>
                <a:srgbClr val="99CC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450" y="259175"/>
            <a:ext cx="320050" cy="721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Shape 3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7995" y="3824846"/>
            <a:ext cx="1160406" cy="1031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0783" y="3824846"/>
            <a:ext cx="1160406" cy="1031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3570" y="3824846"/>
            <a:ext cx="1160406" cy="1031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Shape 3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0170" y="3824846"/>
            <a:ext cx="1160406" cy="1031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175" y="2918850"/>
            <a:ext cx="320050" cy="721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Shape 3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375" y="3979800"/>
            <a:ext cx="320050" cy="721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7050" y="3979800"/>
            <a:ext cx="320050" cy="721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7050" y="3103275"/>
            <a:ext cx="320050" cy="721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Shape 3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38225" y="446675"/>
            <a:ext cx="1160400" cy="11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1275" y="259175"/>
            <a:ext cx="320050" cy="721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Shape 3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0450" y="3979800"/>
            <a:ext cx="320050" cy="721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450" y="3103275"/>
            <a:ext cx="320050" cy="721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3" name="Shape 313"/>
          <p:cNvGrpSpPr/>
          <p:nvPr/>
        </p:nvGrpSpPr>
        <p:grpSpPr>
          <a:xfrm>
            <a:off x="3557800" y="1607075"/>
            <a:ext cx="867600" cy="721581"/>
            <a:chOff x="3884625" y="1473400"/>
            <a:chExt cx="867600" cy="721581"/>
          </a:xfrm>
        </p:grpSpPr>
        <p:pic>
          <p:nvPicPr>
            <p:cNvPr id="314" name="Shape 3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58400" y="1473400"/>
              <a:ext cx="320050" cy="7215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5" name="Shape 315"/>
            <p:cNvSpPr txBox="1"/>
            <p:nvPr/>
          </p:nvSpPr>
          <p:spPr>
            <a:xfrm>
              <a:off x="3884625" y="1608788"/>
              <a:ext cx="867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Waiting</a:t>
              </a:r>
              <a:endParaRPr/>
            </a:p>
          </p:txBody>
        </p:sp>
      </p:grpSp>
      <p:grpSp>
        <p:nvGrpSpPr>
          <p:cNvPr id="316" name="Shape 316"/>
          <p:cNvGrpSpPr/>
          <p:nvPr/>
        </p:nvGrpSpPr>
        <p:grpSpPr>
          <a:xfrm>
            <a:off x="4419550" y="1607075"/>
            <a:ext cx="867600" cy="721581"/>
            <a:chOff x="3884625" y="1473400"/>
            <a:chExt cx="867600" cy="721581"/>
          </a:xfrm>
        </p:grpSpPr>
        <p:pic>
          <p:nvPicPr>
            <p:cNvPr id="317" name="Shape 3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58400" y="1473400"/>
              <a:ext cx="320050" cy="7215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8" name="Shape 318"/>
            <p:cNvSpPr txBox="1"/>
            <p:nvPr/>
          </p:nvSpPr>
          <p:spPr>
            <a:xfrm>
              <a:off x="3884625" y="1608788"/>
              <a:ext cx="867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Waiting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 to Async</a:t>
            </a:r>
            <a:endParaRPr/>
          </a:p>
        </p:txBody>
      </p:sp>
      <p:sp>
        <p:nvSpPr>
          <p:cNvPr id="750" name="Shape 750"/>
          <p:cNvSpPr txBox="1"/>
          <p:nvPr>
            <p:ph idx="1" type="body"/>
          </p:nvPr>
        </p:nvSpPr>
        <p:spPr>
          <a:xfrm>
            <a:off x="401300" y="1674075"/>
            <a:ext cx="8445900" cy="19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public </a:t>
            </a:r>
            <a:r>
              <a:rPr b="1" lang="en" sz="1550">
                <a:solidFill>
                  <a:srgbClr val="3D85C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async </a:t>
            </a: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Task&lt;string&gt; Get()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{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var twitterId = </a:t>
            </a:r>
            <a:r>
              <a:rPr b="1" lang="en" sz="1550">
                <a:solidFill>
                  <a:srgbClr val="6D9EE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await </a:t>
            </a: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_db.QueryAsync(42);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var tweets = </a:t>
            </a:r>
            <a:r>
              <a:rPr b="1" lang="en" sz="1550">
                <a:solidFill>
                  <a:srgbClr val="FF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await </a:t>
            </a: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_client.GetTweets($"http://www.twitter.com/{twitterId}");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return tweets.First();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}</a:t>
            </a:r>
            <a:endParaRPr sz="1550">
              <a:solidFill>
                <a:srgbClr val="000000"/>
              </a:solidFill>
              <a:highlight>
                <a:srgbClr val="99CC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Shape 751"/>
          <p:cNvSpPr/>
          <p:nvPr/>
        </p:nvSpPr>
        <p:spPr>
          <a:xfrm>
            <a:off x="978150" y="2591775"/>
            <a:ext cx="3985468" cy="745112"/>
          </a:xfrm>
          <a:custGeom>
            <a:pathLst>
              <a:path extrusionOk="0" h="49427" w="320762">
                <a:moveTo>
                  <a:pt x="15690" y="6680"/>
                </a:moveTo>
                <a:cubicBezTo>
                  <a:pt x="7198" y="14692"/>
                  <a:pt x="-19962" y="45776"/>
                  <a:pt x="26265" y="48981"/>
                </a:cubicBezTo>
                <a:cubicBezTo>
                  <a:pt x="72492" y="52186"/>
                  <a:pt x="249390" y="32638"/>
                  <a:pt x="293054" y="25908"/>
                </a:cubicBezTo>
                <a:cubicBezTo>
                  <a:pt x="336718" y="19178"/>
                  <a:pt x="323819" y="10525"/>
                  <a:pt x="288247" y="8602"/>
                </a:cubicBezTo>
                <a:cubicBezTo>
                  <a:pt x="252675" y="6679"/>
                  <a:pt x="114794" y="15653"/>
                  <a:pt x="79623" y="14371"/>
                </a:cubicBezTo>
                <a:cubicBezTo>
                  <a:pt x="44452" y="13089"/>
                  <a:pt x="87875" y="2193"/>
                  <a:pt x="77219" y="911"/>
                </a:cubicBezTo>
                <a:cubicBezTo>
                  <a:pt x="66564" y="-371"/>
                  <a:pt x="24182" y="-1332"/>
                  <a:pt x="15690" y="6680"/>
                </a:cubicBez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a twitter feed async</a:t>
            </a:r>
            <a:endParaRPr/>
          </a:p>
        </p:txBody>
      </p:sp>
      <p:sp>
        <p:nvSpPr>
          <p:cNvPr id="757" name="Shape 757"/>
          <p:cNvSpPr txBox="1"/>
          <p:nvPr>
            <p:ph idx="1" type="body"/>
          </p:nvPr>
        </p:nvSpPr>
        <p:spPr>
          <a:xfrm>
            <a:off x="401300" y="1597875"/>
            <a:ext cx="8445900" cy="19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public Task&lt;string&gt; Get()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{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return _db.QueryAsync(“select twitterId FROM table”).ContinueWith(task =&gt;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{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var twitterId = task.Result;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return _client.GetTweets($"http://twitter.com/{twitterId}");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})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.Unwrap()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.ContinueWith(t =&gt; t.Result.First());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}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a twitter feed async</a:t>
            </a:r>
            <a:endParaRPr/>
          </a:p>
        </p:txBody>
      </p:sp>
      <p:sp>
        <p:nvSpPr>
          <p:cNvPr id="763" name="Shape 763"/>
          <p:cNvSpPr txBox="1"/>
          <p:nvPr>
            <p:ph idx="1" type="body"/>
          </p:nvPr>
        </p:nvSpPr>
        <p:spPr>
          <a:xfrm>
            <a:off x="401300" y="1597875"/>
            <a:ext cx="8445900" cy="19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public Task&lt;string&gt; Get()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{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return Db.QueryAsync("SELECT twitterId FROM ids where id = 42")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.ContinueWith(t =&gt; Client.GetTweets(t.Result))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.Unwrap()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.ContinueWith(t =&gt; t.Result.First())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.ContinueWith(e =&gt;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{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Console.WriteLine($"Error {e}");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return "";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}, TaskContinuationOptions.OnlyOnFaulted);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}</a:t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 to Async</a:t>
            </a:r>
            <a:endParaRPr/>
          </a:p>
        </p:txBody>
      </p:sp>
      <p:sp>
        <p:nvSpPr>
          <p:cNvPr id="769" name="Shape 769"/>
          <p:cNvSpPr txBox="1"/>
          <p:nvPr>
            <p:ph idx="1" type="body"/>
          </p:nvPr>
        </p:nvSpPr>
        <p:spPr>
          <a:xfrm>
            <a:off x="401300" y="1674075"/>
            <a:ext cx="8445900" cy="19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public async Task&lt;string&gt; Get()</a:t>
            </a:r>
            <a:endParaRPr b="1" sz="1550">
              <a:solidFill>
                <a:srgbClr val="0B539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{</a:t>
            </a:r>
            <a:endParaRPr b="1" sz="1550">
              <a:solidFill>
                <a:srgbClr val="0B539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var twitterId = await  _db.QueryAsync(42);</a:t>
            </a:r>
            <a:endParaRPr b="1" sz="1550">
              <a:solidFill>
                <a:srgbClr val="0B539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var tweets = </a:t>
            </a:r>
            <a:r>
              <a:rPr b="1" lang="en" sz="1550">
                <a:solidFill>
                  <a:srgbClr val="0B539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await </a:t>
            </a:r>
            <a:r>
              <a:rPr b="1" lang="en" sz="1550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_client.GetTweets($"http://www.twitter.com/{twitterId}");</a:t>
            </a:r>
            <a:endParaRPr b="1" sz="1550">
              <a:solidFill>
                <a:srgbClr val="0B539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return tweets.First();</a:t>
            </a:r>
            <a:endParaRPr b="1" sz="1550">
              <a:solidFill>
                <a:srgbClr val="0B539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B539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}</a:t>
            </a:r>
            <a:endParaRPr sz="1550">
              <a:solidFill>
                <a:srgbClr val="0B5394"/>
              </a:solidFill>
              <a:highlight>
                <a:srgbClr val="99CC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0B539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things to remember</a:t>
            </a:r>
            <a:endParaRPr/>
          </a:p>
        </p:txBody>
      </p:sp>
      <p:sp>
        <p:nvSpPr>
          <p:cNvPr id="775" name="Shape 775"/>
          <p:cNvSpPr txBox="1"/>
          <p:nvPr>
            <p:ph idx="1" type="body"/>
          </p:nvPr>
        </p:nvSpPr>
        <p:spPr>
          <a:xfrm>
            <a:off x="601100" y="1990050"/>
            <a:ext cx="7733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Never call Task.Result (unless you’re inside a ContinueWith)  Task.Result will block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Never declare an “async void” function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If you don’t return a task, the caller won’t know when you’re finished and errors will disappear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entire pipeline needs to be async.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No point in having async database calls if the controller is synchronous.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 Staff Instruction</a:t>
            </a:r>
            <a:endParaRPr/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 Get Order from Customer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Take Order to Kitchen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Give Order to Chef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Get Food from Chef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Serve Food to Customer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98" y="4351849"/>
            <a:ext cx="621373" cy="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Shape 3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5575" y="154100"/>
            <a:ext cx="1160400" cy="11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Shape 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048" y="4351849"/>
            <a:ext cx="621373" cy="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798" y="4351849"/>
            <a:ext cx="621373" cy="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023" y="4351849"/>
            <a:ext cx="621373" cy="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773" y="4351849"/>
            <a:ext cx="621373" cy="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523" y="4351849"/>
            <a:ext cx="621373" cy="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348" y="4351849"/>
            <a:ext cx="621373" cy="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1098" y="4351849"/>
            <a:ext cx="621373" cy="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7323" y="4351849"/>
            <a:ext cx="621373" cy="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073" y="4351849"/>
            <a:ext cx="621373" cy="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6823" y="4351849"/>
            <a:ext cx="621373" cy="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98" y="3824849"/>
            <a:ext cx="621373" cy="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048" y="3824849"/>
            <a:ext cx="621373" cy="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798" y="3824849"/>
            <a:ext cx="621373" cy="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023" y="3824849"/>
            <a:ext cx="621373" cy="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773" y="3824849"/>
            <a:ext cx="621373" cy="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523" y="3824849"/>
            <a:ext cx="621373" cy="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Shape 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348" y="3824849"/>
            <a:ext cx="621373" cy="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Shape 3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1098" y="3824849"/>
            <a:ext cx="621373" cy="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7323" y="3824849"/>
            <a:ext cx="621373" cy="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073" y="3824849"/>
            <a:ext cx="621373" cy="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6823" y="3824849"/>
            <a:ext cx="621373" cy="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60" y="3272499"/>
            <a:ext cx="621373" cy="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Shape 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510" y="3272499"/>
            <a:ext cx="621373" cy="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260" y="3272499"/>
            <a:ext cx="621373" cy="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485" y="3272499"/>
            <a:ext cx="621373" cy="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235" y="3272499"/>
            <a:ext cx="621373" cy="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9985" y="3272499"/>
            <a:ext cx="621373" cy="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810" y="3272499"/>
            <a:ext cx="621373" cy="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0560" y="3272499"/>
            <a:ext cx="621373" cy="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6785" y="3272499"/>
            <a:ext cx="621373" cy="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1535" y="3272499"/>
            <a:ext cx="621373" cy="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Shape 3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285" y="3272499"/>
            <a:ext cx="621373" cy="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Shape 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60" y="2745499"/>
            <a:ext cx="621373" cy="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510" y="2745499"/>
            <a:ext cx="621373" cy="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Shape 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260" y="2745499"/>
            <a:ext cx="621373" cy="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485" y="2745499"/>
            <a:ext cx="621373" cy="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Shape 3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235" y="2745499"/>
            <a:ext cx="621373" cy="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Shape 3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9985" y="2745499"/>
            <a:ext cx="621373" cy="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Shape 3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810" y="2745499"/>
            <a:ext cx="621373" cy="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Shape 3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0560" y="2745499"/>
            <a:ext cx="621373" cy="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Shape 3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6785" y="2745499"/>
            <a:ext cx="621373" cy="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Shape 3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1535" y="2745499"/>
            <a:ext cx="621373" cy="5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285" y="2745499"/>
            <a:ext cx="621373" cy="552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4" name="Shape 374"/>
          <p:cNvGrpSpPr/>
          <p:nvPr/>
        </p:nvGrpSpPr>
        <p:grpSpPr>
          <a:xfrm>
            <a:off x="5880525" y="195850"/>
            <a:ext cx="2578537" cy="1524698"/>
            <a:chOff x="5880525" y="195850"/>
            <a:chExt cx="2578537" cy="1524698"/>
          </a:xfrm>
        </p:grpSpPr>
        <p:pic>
          <p:nvPicPr>
            <p:cNvPr id="375" name="Shape 37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80525" y="195850"/>
              <a:ext cx="180100" cy="4060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Shape 37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71825" y="195850"/>
              <a:ext cx="180100" cy="4060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" name="Shape 37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46775" y="195850"/>
              <a:ext cx="180100" cy="4060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" name="Shape 37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37963" y="195850"/>
              <a:ext cx="180100" cy="4060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" name="Shape 37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321525" y="195850"/>
              <a:ext cx="180100" cy="4060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0" name="Shape 38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12825" y="195850"/>
              <a:ext cx="180100" cy="4060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1" name="Shape 38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987775" y="195850"/>
              <a:ext cx="180100" cy="4060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Shape 38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278963" y="195850"/>
              <a:ext cx="180100" cy="4060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Shape 38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80525" y="755175"/>
              <a:ext cx="180100" cy="4060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Shape 38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71825" y="755175"/>
              <a:ext cx="180100" cy="4060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Shape 38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46775" y="755175"/>
              <a:ext cx="180100" cy="4060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Shape 38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37963" y="755175"/>
              <a:ext cx="180100" cy="4060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Shape 38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321525" y="755175"/>
              <a:ext cx="180100" cy="4060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Shape 38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12825" y="755175"/>
              <a:ext cx="180100" cy="4060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Shape 38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987775" y="755175"/>
              <a:ext cx="180100" cy="4060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Shape 39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278963" y="755175"/>
              <a:ext cx="180100" cy="4060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Shape 39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80525" y="1314500"/>
              <a:ext cx="180100" cy="4060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" name="Shape 39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71825" y="1314500"/>
              <a:ext cx="180100" cy="4060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Shape 39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46775" y="1314500"/>
              <a:ext cx="180100" cy="4060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Shape 39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37963" y="1314500"/>
              <a:ext cx="180100" cy="4060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Shape 39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321525" y="1314500"/>
              <a:ext cx="180100" cy="4060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Shape 39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12825" y="1314500"/>
              <a:ext cx="180100" cy="4060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Shape 39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987775" y="1314500"/>
              <a:ext cx="180100" cy="4060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Shape 39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278963" y="1314500"/>
              <a:ext cx="180100" cy="40604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9" name="Shape 399"/>
          <p:cNvGrpSpPr/>
          <p:nvPr/>
        </p:nvGrpSpPr>
        <p:grpSpPr>
          <a:xfrm>
            <a:off x="3021450" y="1074350"/>
            <a:ext cx="621300" cy="406048"/>
            <a:chOff x="3177850" y="1365575"/>
            <a:chExt cx="621300" cy="406048"/>
          </a:xfrm>
        </p:grpSpPr>
        <p:pic>
          <p:nvPicPr>
            <p:cNvPr id="400" name="Shape 40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98450" y="1365575"/>
              <a:ext cx="180100" cy="4060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1" name="Shape 401"/>
            <p:cNvSpPr txBox="1"/>
            <p:nvPr/>
          </p:nvSpPr>
          <p:spPr>
            <a:xfrm>
              <a:off x="3177850" y="1425200"/>
              <a:ext cx="621300" cy="28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Waiting</a:t>
              </a:r>
              <a:endParaRPr sz="800"/>
            </a:p>
          </p:txBody>
        </p:sp>
      </p:grpSp>
      <p:grpSp>
        <p:nvGrpSpPr>
          <p:cNvPr id="402" name="Shape 402"/>
          <p:cNvGrpSpPr/>
          <p:nvPr/>
        </p:nvGrpSpPr>
        <p:grpSpPr>
          <a:xfrm>
            <a:off x="3543000" y="1223325"/>
            <a:ext cx="621300" cy="406048"/>
            <a:chOff x="3177850" y="1365575"/>
            <a:chExt cx="621300" cy="406048"/>
          </a:xfrm>
        </p:grpSpPr>
        <p:pic>
          <p:nvPicPr>
            <p:cNvPr id="403" name="Shape 40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98450" y="1365575"/>
              <a:ext cx="180100" cy="4060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4" name="Shape 404"/>
            <p:cNvSpPr txBox="1"/>
            <p:nvPr/>
          </p:nvSpPr>
          <p:spPr>
            <a:xfrm>
              <a:off x="3177850" y="1438861"/>
              <a:ext cx="621300" cy="28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Waiting</a:t>
              </a:r>
              <a:endParaRPr sz="800"/>
            </a:p>
          </p:txBody>
        </p:sp>
      </p:grpSp>
      <p:grpSp>
        <p:nvGrpSpPr>
          <p:cNvPr id="405" name="Shape 405"/>
          <p:cNvGrpSpPr/>
          <p:nvPr/>
        </p:nvGrpSpPr>
        <p:grpSpPr>
          <a:xfrm>
            <a:off x="4040000" y="1285450"/>
            <a:ext cx="621300" cy="406048"/>
            <a:chOff x="3177850" y="1365575"/>
            <a:chExt cx="621300" cy="406048"/>
          </a:xfrm>
        </p:grpSpPr>
        <p:pic>
          <p:nvPicPr>
            <p:cNvPr id="406" name="Shape 40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98450" y="1365575"/>
              <a:ext cx="180100" cy="4060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7" name="Shape 407"/>
            <p:cNvSpPr txBox="1"/>
            <p:nvPr/>
          </p:nvSpPr>
          <p:spPr>
            <a:xfrm>
              <a:off x="3177850" y="1425200"/>
              <a:ext cx="621300" cy="28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Waiting</a:t>
              </a:r>
              <a:endParaRPr sz="800"/>
            </a:p>
          </p:txBody>
        </p:sp>
      </p:grpSp>
      <p:grpSp>
        <p:nvGrpSpPr>
          <p:cNvPr id="408" name="Shape 408"/>
          <p:cNvGrpSpPr/>
          <p:nvPr/>
        </p:nvGrpSpPr>
        <p:grpSpPr>
          <a:xfrm>
            <a:off x="4529175" y="1074350"/>
            <a:ext cx="621300" cy="406048"/>
            <a:chOff x="3177850" y="1365575"/>
            <a:chExt cx="621300" cy="406048"/>
          </a:xfrm>
        </p:grpSpPr>
        <p:pic>
          <p:nvPicPr>
            <p:cNvPr id="409" name="Shape 40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98450" y="1365575"/>
              <a:ext cx="180100" cy="4060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0" name="Shape 410"/>
            <p:cNvSpPr txBox="1"/>
            <p:nvPr/>
          </p:nvSpPr>
          <p:spPr>
            <a:xfrm>
              <a:off x="3177850" y="1425200"/>
              <a:ext cx="621300" cy="28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Waiting</a:t>
              </a:r>
              <a:endParaRPr sz="800"/>
            </a:p>
          </p:txBody>
        </p:sp>
      </p:grpSp>
      <p:grpSp>
        <p:nvGrpSpPr>
          <p:cNvPr id="411" name="Shape 411"/>
          <p:cNvGrpSpPr/>
          <p:nvPr/>
        </p:nvGrpSpPr>
        <p:grpSpPr>
          <a:xfrm>
            <a:off x="1106275" y="1750338"/>
            <a:ext cx="4973200" cy="903623"/>
            <a:chOff x="1106275" y="1750338"/>
            <a:chExt cx="4973200" cy="903623"/>
          </a:xfrm>
        </p:grpSpPr>
        <p:grpSp>
          <p:nvGrpSpPr>
            <p:cNvPr id="412" name="Shape 412"/>
            <p:cNvGrpSpPr/>
            <p:nvPr/>
          </p:nvGrpSpPr>
          <p:grpSpPr>
            <a:xfrm>
              <a:off x="1213450" y="1750338"/>
              <a:ext cx="621300" cy="406048"/>
              <a:chOff x="3177850" y="1365575"/>
              <a:chExt cx="621300" cy="406048"/>
            </a:xfrm>
          </p:grpSpPr>
          <p:pic>
            <p:nvPicPr>
              <p:cNvPr id="413" name="Shape 41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398450" y="1365575"/>
                <a:ext cx="180100" cy="4060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4" name="Shape 414"/>
              <p:cNvSpPr txBox="1"/>
              <p:nvPr/>
            </p:nvSpPr>
            <p:spPr>
              <a:xfrm>
                <a:off x="3177850" y="1425200"/>
                <a:ext cx="621300" cy="28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Waiting</a:t>
                </a:r>
                <a:endParaRPr sz="800"/>
              </a:p>
            </p:txBody>
          </p:sp>
        </p:grpSp>
        <p:grpSp>
          <p:nvGrpSpPr>
            <p:cNvPr id="415" name="Shape 415"/>
            <p:cNvGrpSpPr/>
            <p:nvPr/>
          </p:nvGrpSpPr>
          <p:grpSpPr>
            <a:xfrm>
              <a:off x="1625400" y="1750338"/>
              <a:ext cx="621300" cy="406048"/>
              <a:chOff x="3177850" y="1365575"/>
              <a:chExt cx="621300" cy="406048"/>
            </a:xfrm>
          </p:grpSpPr>
          <p:pic>
            <p:nvPicPr>
              <p:cNvPr id="416" name="Shape 41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398450" y="1365575"/>
                <a:ext cx="180100" cy="4060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7" name="Shape 417"/>
              <p:cNvSpPr txBox="1"/>
              <p:nvPr/>
            </p:nvSpPr>
            <p:spPr>
              <a:xfrm>
                <a:off x="3177850" y="1425200"/>
                <a:ext cx="621300" cy="28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Waiting</a:t>
                </a:r>
                <a:endParaRPr sz="800"/>
              </a:p>
            </p:txBody>
          </p:sp>
        </p:grpSp>
        <p:grpSp>
          <p:nvGrpSpPr>
            <p:cNvPr id="418" name="Shape 418"/>
            <p:cNvGrpSpPr/>
            <p:nvPr/>
          </p:nvGrpSpPr>
          <p:grpSpPr>
            <a:xfrm>
              <a:off x="1988200" y="1750338"/>
              <a:ext cx="621300" cy="406048"/>
              <a:chOff x="3177850" y="1365575"/>
              <a:chExt cx="621300" cy="406048"/>
            </a:xfrm>
          </p:grpSpPr>
          <p:pic>
            <p:nvPicPr>
              <p:cNvPr id="419" name="Shape 419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398450" y="1365575"/>
                <a:ext cx="180100" cy="4060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0" name="Shape 420"/>
              <p:cNvSpPr txBox="1"/>
              <p:nvPr/>
            </p:nvSpPr>
            <p:spPr>
              <a:xfrm>
                <a:off x="3177850" y="1425200"/>
                <a:ext cx="621300" cy="28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Waiting</a:t>
                </a:r>
                <a:endParaRPr sz="800"/>
              </a:p>
            </p:txBody>
          </p:sp>
        </p:grpSp>
        <p:grpSp>
          <p:nvGrpSpPr>
            <p:cNvPr id="421" name="Shape 421"/>
            <p:cNvGrpSpPr/>
            <p:nvPr/>
          </p:nvGrpSpPr>
          <p:grpSpPr>
            <a:xfrm>
              <a:off x="2400150" y="1750338"/>
              <a:ext cx="621300" cy="406048"/>
              <a:chOff x="3177850" y="1365575"/>
              <a:chExt cx="621300" cy="406048"/>
            </a:xfrm>
          </p:grpSpPr>
          <p:pic>
            <p:nvPicPr>
              <p:cNvPr id="422" name="Shape 42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398450" y="1365575"/>
                <a:ext cx="180100" cy="4060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3" name="Shape 423"/>
              <p:cNvSpPr txBox="1"/>
              <p:nvPr/>
            </p:nvSpPr>
            <p:spPr>
              <a:xfrm>
                <a:off x="3177850" y="1425200"/>
                <a:ext cx="621300" cy="28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Waiting</a:t>
                </a:r>
                <a:endParaRPr sz="800"/>
              </a:p>
            </p:txBody>
          </p:sp>
        </p:grpSp>
        <p:grpSp>
          <p:nvGrpSpPr>
            <p:cNvPr id="424" name="Shape 424"/>
            <p:cNvGrpSpPr/>
            <p:nvPr/>
          </p:nvGrpSpPr>
          <p:grpSpPr>
            <a:xfrm>
              <a:off x="2875425" y="1750338"/>
              <a:ext cx="621300" cy="406048"/>
              <a:chOff x="3177850" y="1365575"/>
              <a:chExt cx="621300" cy="406048"/>
            </a:xfrm>
          </p:grpSpPr>
          <p:pic>
            <p:nvPicPr>
              <p:cNvPr id="425" name="Shape 42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398450" y="1365575"/>
                <a:ext cx="180100" cy="4060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6" name="Shape 426"/>
              <p:cNvSpPr txBox="1"/>
              <p:nvPr/>
            </p:nvSpPr>
            <p:spPr>
              <a:xfrm>
                <a:off x="3177850" y="1425200"/>
                <a:ext cx="621300" cy="28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Waiting</a:t>
                </a:r>
                <a:endParaRPr sz="800"/>
              </a:p>
            </p:txBody>
          </p:sp>
        </p:grpSp>
        <p:grpSp>
          <p:nvGrpSpPr>
            <p:cNvPr id="427" name="Shape 427"/>
            <p:cNvGrpSpPr/>
            <p:nvPr/>
          </p:nvGrpSpPr>
          <p:grpSpPr>
            <a:xfrm>
              <a:off x="3287375" y="1750338"/>
              <a:ext cx="621300" cy="406048"/>
              <a:chOff x="3177850" y="1365575"/>
              <a:chExt cx="621300" cy="406048"/>
            </a:xfrm>
          </p:grpSpPr>
          <p:pic>
            <p:nvPicPr>
              <p:cNvPr id="428" name="Shape 42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398450" y="1365575"/>
                <a:ext cx="180100" cy="4060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9" name="Shape 429"/>
              <p:cNvSpPr txBox="1"/>
              <p:nvPr/>
            </p:nvSpPr>
            <p:spPr>
              <a:xfrm>
                <a:off x="3177850" y="1425200"/>
                <a:ext cx="621300" cy="28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Waiting</a:t>
                </a:r>
                <a:endParaRPr sz="800"/>
              </a:p>
            </p:txBody>
          </p:sp>
        </p:grpSp>
        <p:grpSp>
          <p:nvGrpSpPr>
            <p:cNvPr id="430" name="Shape 430"/>
            <p:cNvGrpSpPr/>
            <p:nvPr/>
          </p:nvGrpSpPr>
          <p:grpSpPr>
            <a:xfrm>
              <a:off x="3650175" y="1750338"/>
              <a:ext cx="621300" cy="406048"/>
              <a:chOff x="3177850" y="1365575"/>
              <a:chExt cx="621300" cy="406048"/>
            </a:xfrm>
          </p:grpSpPr>
          <p:pic>
            <p:nvPicPr>
              <p:cNvPr id="431" name="Shape 431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398450" y="1365575"/>
                <a:ext cx="180100" cy="4060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2" name="Shape 432"/>
              <p:cNvSpPr txBox="1"/>
              <p:nvPr/>
            </p:nvSpPr>
            <p:spPr>
              <a:xfrm>
                <a:off x="3177850" y="1425200"/>
                <a:ext cx="621300" cy="28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Waiting</a:t>
                </a:r>
                <a:endParaRPr sz="800"/>
              </a:p>
            </p:txBody>
          </p:sp>
        </p:grpSp>
        <p:grpSp>
          <p:nvGrpSpPr>
            <p:cNvPr id="433" name="Shape 433"/>
            <p:cNvGrpSpPr/>
            <p:nvPr/>
          </p:nvGrpSpPr>
          <p:grpSpPr>
            <a:xfrm>
              <a:off x="4062125" y="1750338"/>
              <a:ext cx="621300" cy="406048"/>
              <a:chOff x="3177850" y="1365575"/>
              <a:chExt cx="621300" cy="406048"/>
            </a:xfrm>
          </p:grpSpPr>
          <p:pic>
            <p:nvPicPr>
              <p:cNvPr id="434" name="Shape 43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398450" y="1365575"/>
                <a:ext cx="180100" cy="4060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5" name="Shape 435"/>
              <p:cNvSpPr txBox="1"/>
              <p:nvPr/>
            </p:nvSpPr>
            <p:spPr>
              <a:xfrm>
                <a:off x="3177850" y="1425200"/>
                <a:ext cx="621300" cy="28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Waiting</a:t>
                </a:r>
                <a:endParaRPr sz="800"/>
              </a:p>
            </p:txBody>
          </p:sp>
        </p:grpSp>
        <p:grpSp>
          <p:nvGrpSpPr>
            <p:cNvPr id="436" name="Shape 436"/>
            <p:cNvGrpSpPr/>
            <p:nvPr/>
          </p:nvGrpSpPr>
          <p:grpSpPr>
            <a:xfrm>
              <a:off x="4271475" y="1750338"/>
              <a:ext cx="621300" cy="406048"/>
              <a:chOff x="3177850" y="1365575"/>
              <a:chExt cx="621300" cy="406048"/>
            </a:xfrm>
          </p:grpSpPr>
          <p:pic>
            <p:nvPicPr>
              <p:cNvPr id="437" name="Shape 43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398450" y="1365575"/>
                <a:ext cx="180100" cy="4060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8" name="Shape 438"/>
              <p:cNvSpPr txBox="1"/>
              <p:nvPr/>
            </p:nvSpPr>
            <p:spPr>
              <a:xfrm>
                <a:off x="3177850" y="1425200"/>
                <a:ext cx="621300" cy="28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Waiting</a:t>
                </a:r>
                <a:endParaRPr sz="800"/>
              </a:p>
            </p:txBody>
          </p:sp>
        </p:grpSp>
        <p:grpSp>
          <p:nvGrpSpPr>
            <p:cNvPr id="439" name="Shape 439"/>
            <p:cNvGrpSpPr/>
            <p:nvPr/>
          </p:nvGrpSpPr>
          <p:grpSpPr>
            <a:xfrm>
              <a:off x="4683425" y="1750338"/>
              <a:ext cx="621300" cy="406048"/>
              <a:chOff x="3177850" y="1365575"/>
              <a:chExt cx="621300" cy="406048"/>
            </a:xfrm>
          </p:grpSpPr>
          <p:pic>
            <p:nvPicPr>
              <p:cNvPr id="440" name="Shape 44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398450" y="1365575"/>
                <a:ext cx="180100" cy="4060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1" name="Shape 441"/>
              <p:cNvSpPr txBox="1"/>
              <p:nvPr/>
            </p:nvSpPr>
            <p:spPr>
              <a:xfrm>
                <a:off x="3177850" y="1425200"/>
                <a:ext cx="621300" cy="28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Waiting</a:t>
                </a:r>
                <a:endParaRPr sz="800"/>
              </a:p>
            </p:txBody>
          </p:sp>
        </p:grpSp>
        <p:grpSp>
          <p:nvGrpSpPr>
            <p:cNvPr id="442" name="Shape 442"/>
            <p:cNvGrpSpPr/>
            <p:nvPr/>
          </p:nvGrpSpPr>
          <p:grpSpPr>
            <a:xfrm>
              <a:off x="5046225" y="1750338"/>
              <a:ext cx="621300" cy="406048"/>
              <a:chOff x="3177850" y="1365575"/>
              <a:chExt cx="621300" cy="406048"/>
            </a:xfrm>
          </p:grpSpPr>
          <p:pic>
            <p:nvPicPr>
              <p:cNvPr id="443" name="Shape 44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398450" y="1365575"/>
                <a:ext cx="180100" cy="4060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4" name="Shape 444"/>
              <p:cNvSpPr txBox="1"/>
              <p:nvPr/>
            </p:nvSpPr>
            <p:spPr>
              <a:xfrm>
                <a:off x="3177850" y="1425200"/>
                <a:ext cx="621300" cy="28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Waiting</a:t>
                </a:r>
                <a:endParaRPr sz="800"/>
              </a:p>
            </p:txBody>
          </p:sp>
        </p:grpSp>
        <p:grpSp>
          <p:nvGrpSpPr>
            <p:cNvPr id="445" name="Shape 445"/>
            <p:cNvGrpSpPr/>
            <p:nvPr/>
          </p:nvGrpSpPr>
          <p:grpSpPr>
            <a:xfrm>
              <a:off x="5458175" y="1750338"/>
              <a:ext cx="621300" cy="406048"/>
              <a:chOff x="3177850" y="1365575"/>
              <a:chExt cx="621300" cy="406048"/>
            </a:xfrm>
          </p:grpSpPr>
          <p:pic>
            <p:nvPicPr>
              <p:cNvPr id="446" name="Shape 44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398450" y="1365575"/>
                <a:ext cx="180100" cy="4060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7" name="Shape 447"/>
              <p:cNvSpPr txBox="1"/>
              <p:nvPr/>
            </p:nvSpPr>
            <p:spPr>
              <a:xfrm>
                <a:off x="3177850" y="1425200"/>
                <a:ext cx="621300" cy="28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Waiting</a:t>
                </a:r>
                <a:endParaRPr sz="800"/>
              </a:p>
            </p:txBody>
          </p:sp>
        </p:grpSp>
        <p:grpSp>
          <p:nvGrpSpPr>
            <p:cNvPr id="448" name="Shape 448"/>
            <p:cNvGrpSpPr/>
            <p:nvPr/>
          </p:nvGrpSpPr>
          <p:grpSpPr>
            <a:xfrm>
              <a:off x="1106275" y="2247913"/>
              <a:ext cx="621300" cy="406048"/>
              <a:chOff x="3177850" y="1365575"/>
              <a:chExt cx="621300" cy="406048"/>
            </a:xfrm>
          </p:grpSpPr>
          <p:pic>
            <p:nvPicPr>
              <p:cNvPr id="449" name="Shape 449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398450" y="1365575"/>
                <a:ext cx="180100" cy="4060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0" name="Shape 450"/>
              <p:cNvSpPr txBox="1"/>
              <p:nvPr/>
            </p:nvSpPr>
            <p:spPr>
              <a:xfrm>
                <a:off x="3177850" y="1425200"/>
                <a:ext cx="621300" cy="28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Waiting</a:t>
                </a:r>
                <a:endParaRPr sz="800"/>
              </a:p>
            </p:txBody>
          </p:sp>
        </p:grpSp>
        <p:grpSp>
          <p:nvGrpSpPr>
            <p:cNvPr id="451" name="Shape 451"/>
            <p:cNvGrpSpPr/>
            <p:nvPr/>
          </p:nvGrpSpPr>
          <p:grpSpPr>
            <a:xfrm>
              <a:off x="1518225" y="2247913"/>
              <a:ext cx="621300" cy="406048"/>
              <a:chOff x="3177850" y="1365575"/>
              <a:chExt cx="621300" cy="406048"/>
            </a:xfrm>
          </p:grpSpPr>
          <p:pic>
            <p:nvPicPr>
              <p:cNvPr id="452" name="Shape 45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398450" y="1365575"/>
                <a:ext cx="180100" cy="4060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3" name="Shape 453"/>
              <p:cNvSpPr txBox="1"/>
              <p:nvPr/>
            </p:nvSpPr>
            <p:spPr>
              <a:xfrm>
                <a:off x="3177850" y="1425200"/>
                <a:ext cx="621300" cy="28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Waiting</a:t>
                </a:r>
                <a:endParaRPr sz="800"/>
              </a:p>
            </p:txBody>
          </p:sp>
        </p:grpSp>
        <p:grpSp>
          <p:nvGrpSpPr>
            <p:cNvPr id="454" name="Shape 454"/>
            <p:cNvGrpSpPr/>
            <p:nvPr/>
          </p:nvGrpSpPr>
          <p:grpSpPr>
            <a:xfrm>
              <a:off x="1881025" y="2247913"/>
              <a:ext cx="621300" cy="406048"/>
              <a:chOff x="3177850" y="1365575"/>
              <a:chExt cx="621300" cy="406048"/>
            </a:xfrm>
          </p:grpSpPr>
          <p:pic>
            <p:nvPicPr>
              <p:cNvPr id="455" name="Shape 45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398450" y="1365575"/>
                <a:ext cx="180100" cy="4060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6" name="Shape 456"/>
              <p:cNvSpPr txBox="1"/>
              <p:nvPr/>
            </p:nvSpPr>
            <p:spPr>
              <a:xfrm>
                <a:off x="3177850" y="1425200"/>
                <a:ext cx="621300" cy="28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Waiting</a:t>
                </a:r>
                <a:endParaRPr sz="800"/>
              </a:p>
            </p:txBody>
          </p:sp>
        </p:grpSp>
        <p:grpSp>
          <p:nvGrpSpPr>
            <p:cNvPr id="457" name="Shape 457"/>
            <p:cNvGrpSpPr/>
            <p:nvPr/>
          </p:nvGrpSpPr>
          <p:grpSpPr>
            <a:xfrm>
              <a:off x="2292975" y="2247913"/>
              <a:ext cx="621300" cy="406048"/>
              <a:chOff x="3177850" y="1365575"/>
              <a:chExt cx="621300" cy="406048"/>
            </a:xfrm>
          </p:grpSpPr>
          <p:pic>
            <p:nvPicPr>
              <p:cNvPr id="458" name="Shape 45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398450" y="1365575"/>
                <a:ext cx="180100" cy="4060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9" name="Shape 459"/>
              <p:cNvSpPr txBox="1"/>
              <p:nvPr/>
            </p:nvSpPr>
            <p:spPr>
              <a:xfrm>
                <a:off x="3177850" y="1425200"/>
                <a:ext cx="621300" cy="28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Waiting</a:t>
                </a:r>
                <a:endParaRPr sz="800"/>
              </a:p>
            </p:txBody>
          </p:sp>
        </p:grpSp>
        <p:grpSp>
          <p:nvGrpSpPr>
            <p:cNvPr id="460" name="Shape 460"/>
            <p:cNvGrpSpPr/>
            <p:nvPr/>
          </p:nvGrpSpPr>
          <p:grpSpPr>
            <a:xfrm>
              <a:off x="2768250" y="2247913"/>
              <a:ext cx="621300" cy="406048"/>
              <a:chOff x="3177850" y="1365575"/>
              <a:chExt cx="621300" cy="406048"/>
            </a:xfrm>
          </p:grpSpPr>
          <p:pic>
            <p:nvPicPr>
              <p:cNvPr id="461" name="Shape 461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398450" y="1365575"/>
                <a:ext cx="180100" cy="4060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62" name="Shape 462"/>
              <p:cNvSpPr txBox="1"/>
              <p:nvPr/>
            </p:nvSpPr>
            <p:spPr>
              <a:xfrm>
                <a:off x="3177850" y="1425200"/>
                <a:ext cx="621300" cy="28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Waiting</a:t>
                </a:r>
                <a:endParaRPr sz="800"/>
              </a:p>
            </p:txBody>
          </p:sp>
        </p:grpSp>
        <p:grpSp>
          <p:nvGrpSpPr>
            <p:cNvPr id="463" name="Shape 463"/>
            <p:cNvGrpSpPr/>
            <p:nvPr/>
          </p:nvGrpSpPr>
          <p:grpSpPr>
            <a:xfrm>
              <a:off x="3180200" y="2247913"/>
              <a:ext cx="621300" cy="406048"/>
              <a:chOff x="3177850" y="1365575"/>
              <a:chExt cx="621300" cy="406048"/>
            </a:xfrm>
          </p:grpSpPr>
          <p:pic>
            <p:nvPicPr>
              <p:cNvPr id="464" name="Shape 46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398450" y="1365575"/>
                <a:ext cx="180100" cy="4060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65" name="Shape 465"/>
              <p:cNvSpPr txBox="1"/>
              <p:nvPr/>
            </p:nvSpPr>
            <p:spPr>
              <a:xfrm>
                <a:off x="3177850" y="1425200"/>
                <a:ext cx="621300" cy="28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Waiting</a:t>
                </a:r>
                <a:endParaRPr sz="800"/>
              </a:p>
            </p:txBody>
          </p:sp>
        </p:grpSp>
        <p:grpSp>
          <p:nvGrpSpPr>
            <p:cNvPr id="466" name="Shape 466"/>
            <p:cNvGrpSpPr/>
            <p:nvPr/>
          </p:nvGrpSpPr>
          <p:grpSpPr>
            <a:xfrm>
              <a:off x="3543000" y="2247913"/>
              <a:ext cx="621300" cy="406048"/>
              <a:chOff x="3177850" y="1365575"/>
              <a:chExt cx="621300" cy="406048"/>
            </a:xfrm>
          </p:grpSpPr>
          <p:pic>
            <p:nvPicPr>
              <p:cNvPr id="467" name="Shape 46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398450" y="1365575"/>
                <a:ext cx="180100" cy="4060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68" name="Shape 468"/>
              <p:cNvSpPr txBox="1"/>
              <p:nvPr/>
            </p:nvSpPr>
            <p:spPr>
              <a:xfrm>
                <a:off x="3177850" y="1425200"/>
                <a:ext cx="621300" cy="28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Waiting</a:t>
                </a:r>
                <a:endParaRPr sz="800"/>
              </a:p>
            </p:txBody>
          </p:sp>
        </p:grpSp>
        <p:grpSp>
          <p:nvGrpSpPr>
            <p:cNvPr id="469" name="Shape 469"/>
            <p:cNvGrpSpPr/>
            <p:nvPr/>
          </p:nvGrpSpPr>
          <p:grpSpPr>
            <a:xfrm>
              <a:off x="3954950" y="2247913"/>
              <a:ext cx="621300" cy="406048"/>
              <a:chOff x="3177850" y="1365575"/>
              <a:chExt cx="621300" cy="406048"/>
            </a:xfrm>
          </p:grpSpPr>
          <p:pic>
            <p:nvPicPr>
              <p:cNvPr id="470" name="Shape 47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398450" y="1365575"/>
                <a:ext cx="180100" cy="4060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1" name="Shape 471"/>
              <p:cNvSpPr txBox="1"/>
              <p:nvPr/>
            </p:nvSpPr>
            <p:spPr>
              <a:xfrm>
                <a:off x="3177850" y="1425200"/>
                <a:ext cx="621300" cy="28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Waiting</a:t>
                </a:r>
                <a:endParaRPr sz="800"/>
              </a:p>
            </p:txBody>
          </p:sp>
        </p:grpSp>
        <p:grpSp>
          <p:nvGrpSpPr>
            <p:cNvPr id="472" name="Shape 472"/>
            <p:cNvGrpSpPr/>
            <p:nvPr/>
          </p:nvGrpSpPr>
          <p:grpSpPr>
            <a:xfrm>
              <a:off x="4164300" y="2247913"/>
              <a:ext cx="621300" cy="406048"/>
              <a:chOff x="3177850" y="1365575"/>
              <a:chExt cx="621300" cy="406048"/>
            </a:xfrm>
          </p:grpSpPr>
          <p:pic>
            <p:nvPicPr>
              <p:cNvPr id="473" name="Shape 47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398450" y="1365575"/>
                <a:ext cx="180100" cy="4060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4" name="Shape 474"/>
              <p:cNvSpPr txBox="1"/>
              <p:nvPr/>
            </p:nvSpPr>
            <p:spPr>
              <a:xfrm>
                <a:off x="3177850" y="1425200"/>
                <a:ext cx="621300" cy="28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Waiting</a:t>
                </a:r>
                <a:endParaRPr sz="800"/>
              </a:p>
            </p:txBody>
          </p:sp>
        </p:grpSp>
        <p:grpSp>
          <p:nvGrpSpPr>
            <p:cNvPr id="475" name="Shape 475"/>
            <p:cNvGrpSpPr/>
            <p:nvPr/>
          </p:nvGrpSpPr>
          <p:grpSpPr>
            <a:xfrm>
              <a:off x="4576250" y="2247913"/>
              <a:ext cx="621300" cy="406048"/>
              <a:chOff x="3177850" y="1365575"/>
              <a:chExt cx="621300" cy="406048"/>
            </a:xfrm>
          </p:grpSpPr>
          <p:pic>
            <p:nvPicPr>
              <p:cNvPr id="476" name="Shape 47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398450" y="1365575"/>
                <a:ext cx="180100" cy="4060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7" name="Shape 477"/>
              <p:cNvSpPr txBox="1"/>
              <p:nvPr/>
            </p:nvSpPr>
            <p:spPr>
              <a:xfrm>
                <a:off x="3177850" y="1425200"/>
                <a:ext cx="621300" cy="28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Waiting</a:t>
                </a:r>
                <a:endParaRPr sz="800"/>
              </a:p>
            </p:txBody>
          </p:sp>
        </p:grpSp>
        <p:grpSp>
          <p:nvGrpSpPr>
            <p:cNvPr id="478" name="Shape 478"/>
            <p:cNvGrpSpPr/>
            <p:nvPr/>
          </p:nvGrpSpPr>
          <p:grpSpPr>
            <a:xfrm>
              <a:off x="4939050" y="2247913"/>
              <a:ext cx="621300" cy="406048"/>
              <a:chOff x="3177850" y="1365575"/>
              <a:chExt cx="621300" cy="406048"/>
            </a:xfrm>
          </p:grpSpPr>
          <p:pic>
            <p:nvPicPr>
              <p:cNvPr id="479" name="Shape 479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398450" y="1365575"/>
                <a:ext cx="180100" cy="4060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0" name="Shape 480"/>
              <p:cNvSpPr txBox="1"/>
              <p:nvPr/>
            </p:nvSpPr>
            <p:spPr>
              <a:xfrm>
                <a:off x="3177850" y="1425200"/>
                <a:ext cx="621300" cy="28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Waiting</a:t>
                </a:r>
                <a:endParaRPr sz="800"/>
              </a:p>
            </p:txBody>
          </p:sp>
        </p:grpSp>
        <p:grpSp>
          <p:nvGrpSpPr>
            <p:cNvPr id="481" name="Shape 481"/>
            <p:cNvGrpSpPr/>
            <p:nvPr/>
          </p:nvGrpSpPr>
          <p:grpSpPr>
            <a:xfrm>
              <a:off x="5351000" y="2247913"/>
              <a:ext cx="621300" cy="406048"/>
              <a:chOff x="3177850" y="1365575"/>
              <a:chExt cx="621300" cy="406048"/>
            </a:xfrm>
          </p:grpSpPr>
          <p:pic>
            <p:nvPicPr>
              <p:cNvPr id="482" name="Shape 48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398450" y="1365575"/>
                <a:ext cx="180100" cy="4060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3" name="Shape 483"/>
              <p:cNvSpPr txBox="1"/>
              <p:nvPr/>
            </p:nvSpPr>
            <p:spPr>
              <a:xfrm>
                <a:off x="3177850" y="1425200"/>
                <a:ext cx="621300" cy="28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Waiting</a:t>
                </a:r>
                <a:endParaRPr sz="800"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Shape 4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698" y="386800"/>
            <a:ext cx="987450" cy="112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Shape 4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8425" y="4162200"/>
            <a:ext cx="947426" cy="842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Shape 4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4300" y="4162200"/>
            <a:ext cx="947426" cy="842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Shape 4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913" y="4098175"/>
            <a:ext cx="947426" cy="842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Shape 4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0988" y="4098175"/>
            <a:ext cx="947426" cy="842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Shape 4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1700" y="1515325"/>
            <a:ext cx="260650" cy="29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4" name="Shape 494"/>
          <p:cNvCxnSpPr/>
          <p:nvPr/>
        </p:nvCxnSpPr>
        <p:spPr>
          <a:xfrm flipH="1" rot="10800000">
            <a:off x="986125" y="3376625"/>
            <a:ext cx="72741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5" name="Shape 495"/>
          <p:cNvSpPr txBox="1"/>
          <p:nvPr/>
        </p:nvSpPr>
        <p:spPr>
          <a:xfrm>
            <a:off x="422600" y="901825"/>
            <a:ext cx="31845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db.Query(‘select * FROM bar’)</a:t>
            </a:r>
            <a:endParaRPr/>
          </a:p>
        </p:txBody>
      </p:sp>
      <p:pic>
        <p:nvPicPr>
          <p:cNvPr id="496" name="Shape 4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1725" y="1718950"/>
            <a:ext cx="260650" cy="2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Shape 4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7925" y="1718950"/>
            <a:ext cx="260650" cy="2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Shape 4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0475" y="1421075"/>
            <a:ext cx="260650" cy="2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Shape 4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8200" y="2972300"/>
            <a:ext cx="260650" cy="2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Shape 5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0263" y="4035150"/>
            <a:ext cx="947426" cy="842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Shape 5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95400" y="2121813"/>
            <a:ext cx="1203175" cy="89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Shape 5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698" y="386800"/>
            <a:ext cx="987450" cy="112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Shape 5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825" y="3623600"/>
            <a:ext cx="392299" cy="34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Shape 5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1700" y="1515325"/>
            <a:ext cx="260650" cy="29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9" name="Shape 509"/>
          <p:cNvCxnSpPr/>
          <p:nvPr/>
        </p:nvCxnSpPr>
        <p:spPr>
          <a:xfrm flipH="1" rot="10800000">
            <a:off x="986125" y="3376625"/>
            <a:ext cx="72741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10" name="Shape 5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1725" y="1718950"/>
            <a:ext cx="260650" cy="2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Shape 5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7925" y="1718950"/>
            <a:ext cx="260650" cy="2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Shape 5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0475" y="1421075"/>
            <a:ext cx="260650" cy="2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Shape 5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8275" y="2297038"/>
            <a:ext cx="260650" cy="2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Shape 5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2600" y="3623600"/>
            <a:ext cx="392299" cy="34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Shape 5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6375" y="3623600"/>
            <a:ext cx="392299" cy="34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Shape 5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0150" y="3623600"/>
            <a:ext cx="392299" cy="34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Shape 5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3925" y="3623600"/>
            <a:ext cx="392299" cy="34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Shape 5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7700" y="3623600"/>
            <a:ext cx="392299" cy="34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Shape 5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1475" y="3623600"/>
            <a:ext cx="392299" cy="34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Shape 5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5250" y="3623600"/>
            <a:ext cx="392299" cy="34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Shape 5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9025" y="3623600"/>
            <a:ext cx="392299" cy="34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Shape 5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2800" y="3623600"/>
            <a:ext cx="392299" cy="34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Shape 5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6575" y="3623600"/>
            <a:ext cx="392299" cy="34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Shape 5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0350" y="3623600"/>
            <a:ext cx="392299" cy="34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Shape 5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4125" y="3623600"/>
            <a:ext cx="392299" cy="34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Shape 5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900" y="3623600"/>
            <a:ext cx="392299" cy="34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Shape 5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1675" y="3623600"/>
            <a:ext cx="392299" cy="34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Shape 5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5450" y="3623600"/>
            <a:ext cx="392299" cy="34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Shape 5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6225" y="2297038"/>
            <a:ext cx="260650" cy="2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Shape 5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4175" y="2297038"/>
            <a:ext cx="260650" cy="2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Shape 5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2125" y="2297038"/>
            <a:ext cx="260650" cy="2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Shape 5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4625" y="2297038"/>
            <a:ext cx="260650" cy="2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Shape 5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2575" y="2297038"/>
            <a:ext cx="260650" cy="2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Shape 5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0525" y="2297038"/>
            <a:ext cx="260650" cy="2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Shape 5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8475" y="2297038"/>
            <a:ext cx="260650" cy="2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Synchronous Query</a:t>
            </a:r>
            <a:endParaRPr/>
          </a:p>
        </p:txBody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IEnumerable&lt;EventItem&gt; Get(</a:t>
            </a: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id)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99CC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endParaRPr sz="1550">
              <a:solidFill>
                <a:srgbClr val="000000"/>
              </a:solidFill>
              <a:highlight>
                <a:srgbClr val="99CC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 </a:t>
            </a: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db = </a:t>
            </a:r>
            <a:r>
              <a:rPr b="1" lang="en" sz="1550">
                <a:solidFill>
                  <a:srgbClr val="660E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_factory</a:t>
            </a: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.Connect()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 </a:t>
            </a: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items = db.Query&lt;EventItem&gt;(</a:t>
            </a:r>
            <a:r>
              <a:rPr b="1" lang="en" sz="1550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"SELECT * FROM items"</a:t>
            </a: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" sz="1550">
                <a:solidFill>
                  <a:srgbClr val="00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items.ToList();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highlight>
                  <a:srgbClr val="99CC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550">
              <a:solidFill>
                <a:srgbClr val="000000"/>
              </a:solidFill>
              <a:highlight>
                <a:srgbClr val="99CC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Swapping threads</a:t>
            </a:r>
            <a:endParaRPr/>
          </a:p>
        </p:txBody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registers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Clear CPU cache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Save the entire call stack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Restore registers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Restore the entire call stack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