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2"/>
  </p:notesMasterIdLst>
  <p:sldIdLst>
    <p:sldId id="386" r:id="rId2"/>
    <p:sldId id="423" r:id="rId3"/>
    <p:sldId id="424" r:id="rId4"/>
    <p:sldId id="388" r:id="rId5"/>
    <p:sldId id="389" r:id="rId6"/>
    <p:sldId id="409" r:id="rId7"/>
    <p:sldId id="410" r:id="rId8"/>
    <p:sldId id="397" r:id="rId9"/>
    <p:sldId id="411" r:id="rId10"/>
    <p:sldId id="390" r:id="rId11"/>
    <p:sldId id="393" r:id="rId12"/>
    <p:sldId id="402" r:id="rId13"/>
    <p:sldId id="412" r:id="rId14"/>
    <p:sldId id="413" r:id="rId15"/>
    <p:sldId id="404" r:id="rId16"/>
    <p:sldId id="425" r:id="rId17"/>
    <p:sldId id="414" r:id="rId18"/>
    <p:sldId id="415" r:id="rId19"/>
    <p:sldId id="406" r:id="rId20"/>
    <p:sldId id="421" r:id="rId21"/>
    <p:sldId id="417" r:id="rId22"/>
    <p:sldId id="407" r:id="rId23"/>
    <p:sldId id="422" r:id="rId24"/>
    <p:sldId id="395" r:id="rId25"/>
    <p:sldId id="396" r:id="rId26"/>
    <p:sldId id="420" r:id="rId27"/>
    <p:sldId id="418" r:id="rId28"/>
    <p:sldId id="419" r:id="rId29"/>
    <p:sldId id="400" r:id="rId30"/>
    <p:sldId id="399" r:id="rId31"/>
  </p:sldIdLst>
  <p:sldSz cx="12192000" cy="6858000"/>
  <p:notesSz cx="7315200" cy="9601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58613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7226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75839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34452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930652" algn="l" defTabSz="1172261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3516782" algn="l" defTabSz="1172261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4102913" algn="l" defTabSz="1172261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4689043" algn="l" defTabSz="1172261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272" userDrawn="1">
          <p15:clr>
            <a:srgbClr val="A4A3A4"/>
          </p15:clr>
        </p15:guide>
        <p15:guide id="3" orient="horz" pos="4110" userDrawn="1">
          <p15:clr>
            <a:srgbClr val="A4A3A4"/>
          </p15:clr>
        </p15:guide>
        <p15:guide id="4" pos="740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orient="horz" pos="853" userDrawn="1">
          <p15:clr>
            <a:srgbClr val="A4A3A4"/>
          </p15:clr>
        </p15:guide>
        <p15:guide id="7" orient="horz" pos="4120" userDrawn="1">
          <p15:clr>
            <a:srgbClr val="A4A3A4"/>
          </p15:clr>
        </p15:guide>
        <p15:guide id="8" pos="76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374"/>
    <a:srgbClr val="131D3A"/>
    <a:srgbClr val="214B7E"/>
    <a:srgbClr val="EAEAEA"/>
    <a:srgbClr val="87A34F"/>
    <a:srgbClr val="577EAF"/>
    <a:srgbClr val="9B2C29"/>
    <a:srgbClr val="FFFFFF"/>
    <a:srgbClr val="BFAB70"/>
    <a:srgbClr val="FF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9" autoAdjust="0"/>
    <p:restoredTop sz="87486" autoAdjust="0"/>
  </p:normalViewPr>
  <p:slideViewPr>
    <p:cSldViewPr showGuides="1">
      <p:cViewPr varScale="1">
        <p:scale>
          <a:sx n="81" d="100"/>
          <a:sy n="81" d="100"/>
        </p:scale>
        <p:origin x="336" y="67"/>
      </p:cViewPr>
      <p:guideLst>
        <p:guide orient="horz" pos="845"/>
        <p:guide pos="272"/>
        <p:guide orient="horz" pos="4110"/>
        <p:guide pos="7408"/>
        <p:guide pos="3840"/>
        <p:guide orient="horz" pos="853"/>
        <p:guide orient="horz" pos="4120"/>
        <p:guide pos="7651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E2FDF4C-A0D7-4827-97DA-5CC7D11640DB}" type="datetimeFigureOut">
              <a:rPr lang="de-DE"/>
              <a:pPr>
                <a:defRPr/>
              </a:pPr>
              <a:t>28.06.2020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70EE89DD-4CEB-4A3E-8086-555B8729931B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979484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+mn-ea"/>
        <a:cs typeface="+mn-cs"/>
      </a:defRPr>
    </a:lvl1pPr>
    <a:lvl2pPr marL="586130"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+mn-ea"/>
        <a:cs typeface="+mn-cs"/>
      </a:defRPr>
    </a:lvl2pPr>
    <a:lvl3pPr marL="1172261"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+mn-ea"/>
        <a:cs typeface="+mn-cs"/>
      </a:defRPr>
    </a:lvl3pPr>
    <a:lvl4pPr marL="1758391"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+mn-ea"/>
        <a:cs typeface="+mn-cs"/>
      </a:defRPr>
    </a:lvl4pPr>
    <a:lvl5pPr marL="2344522"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+mn-ea"/>
        <a:cs typeface="+mn-cs"/>
      </a:defRPr>
    </a:lvl5pPr>
    <a:lvl6pPr marL="2930652" algn="l" defTabSz="1172261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6pPr>
    <a:lvl7pPr marL="3516782" algn="l" defTabSz="1172261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7pPr>
    <a:lvl8pPr marL="4102913" algn="l" defTabSz="1172261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8pPr>
    <a:lvl9pPr marL="4689043" algn="l" defTabSz="1172261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8788" y="720725"/>
            <a:ext cx="63976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5B4DEB-AB45-4168-954D-4CAFB32F9C77}" type="slidenum">
              <a:rPr lang="de-DE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de-DE" altLang="en-US" sz="13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003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322685"/>
            <a:ext cx="12187763" cy="469478"/>
          </a:xfrm>
          <a:prstGeom prst="rect">
            <a:avLst/>
          </a:prstGeom>
          <a:solidFill>
            <a:srgbClr val="214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chseck 16"/>
          <p:cNvSpPr/>
          <p:nvPr userDrawn="1"/>
        </p:nvSpPr>
        <p:spPr>
          <a:xfrm>
            <a:off x="-528736" y="6127194"/>
            <a:ext cx="8136904" cy="432048"/>
          </a:xfrm>
          <a:prstGeom prst="hexagon">
            <a:avLst/>
          </a:prstGeom>
          <a:solidFill>
            <a:srgbClr val="214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endParaRPr lang="en-US" sz="1400" b="1" i="1" noProof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55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4237" y="0"/>
            <a:ext cx="12187763" cy="331063"/>
          </a:xfrm>
          <a:prstGeom prst="rect">
            <a:avLst/>
          </a:prstGeom>
          <a:solidFill>
            <a:srgbClr val="2243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5"/>
          <p:cNvSpPr txBox="1">
            <a:spLocks noChangeArrowheads="1"/>
          </p:cNvSpPr>
          <p:nvPr userDrawn="1"/>
        </p:nvSpPr>
        <p:spPr bwMode="auto">
          <a:xfrm>
            <a:off x="11152717" y="6492875"/>
            <a:ext cx="863600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FB160EF8-27D2-4959-B575-2212F4FBDFEF}" type="slidenum">
              <a:rPr lang="de-DE" altLang="en-US" sz="1320" smtClean="0">
                <a:solidFill>
                  <a:srgbClr val="224374"/>
                </a:solidFill>
                <a:latin typeface="Verdana" panose="020B0604030504040204" pitchFamily="34" charset="0"/>
              </a:rPr>
              <a:pPr algn="r" eaLnBrk="1" hangingPunct="1">
                <a:defRPr/>
              </a:pPr>
              <a:t>‹Nr.›</a:t>
            </a:fld>
            <a:endParaRPr lang="de-DE" altLang="en-US" sz="1320" dirty="0">
              <a:solidFill>
                <a:srgbClr val="224374"/>
              </a:solidFill>
              <a:latin typeface="Verdana" panose="020B0604030504040204" pitchFamily="34" charset="0"/>
            </a:endParaRPr>
          </a:p>
        </p:txBody>
      </p:sp>
      <p:sp>
        <p:nvSpPr>
          <p:cNvPr id="2" name="Rechteck 1"/>
          <p:cNvSpPr/>
          <p:nvPr userDrawn="1"/>
        </p:nvSpPr>
        <p:spPr>
          <a:xfrm>
            <a:off x="3048000" y="8656"/>
            <a:ext cx="9144000" cy="303536"/>
          </a:xfrm>
          <a:prstGeom prst="rect">
            <a:avLst/>
          </a:prstGeom>
        </p:spPr>
        <p:txBody>
          <a:bodyPr wrap="square" tIns="7200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Session</a:t>
            </a:r>
            <a:r>
              <a:rPr lang="en-US" sz="1200" b="1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1 -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Spatiotemporal Clustering</a:t>
            </a:r>
            <a:endParaRPr lang="en-US" sz="12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35360" y="543182"/>
            <a:ext cx="10515600" cy="567835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433" y="1341438"/>
            <a:ext cx="11618384" cy="43926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4417" y="260351"/>
            <a:ext cx="10970683" cy="7651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636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6" r:id="rId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2"/>
          </a:solidFill>
          <a:latin typeface="Arial" charset="0"/>
          <a:cs typeface="Arial" charset="0"/>
        </a:defRPr>
      </a:lvl5pPr>
      <a:lvl6pPr marL="548618" algn="ctr" rtl="0" eaLnBrk="1" fontAlgn="base" hangingPunct="1">
        <a:spcBef>
          <a:spcPct val="0"/>
        </a:spcBef>
        <a:spcAft>
          <a:spcPct val="0"/>
        </a:spcAft>
        <a:defRPr sz="5280">
          <a:solidFill>
            <a:schemeClr val="tx2"/>
          </a:solidFill>
          <a:latin typeface="Arial" charset="0"/>
          <a:cs typeface="Arial" charset="0"/>
        </a:defRPr>
      </a:lvl6pPr>
      <a:lvl7pPr marL="1097237" algn="ctr" rtl="0" eaLnBrk="1" fontAlgn="base" hangingPunct="1">
        <a:spcBef>
          <a:spcPct val="0"/>
        </a:spcBef>
        <a:spcAft>
          <a:spcPct val="0"/>
        </a:spcAft>
        <a:defRPr sz="5280">
          <a:solidFill>
            <a:schemeClr val="tx2"/>
          </a:solidFill>
          <a:latin typeface="Arial" charset="0"/>
          <a:cs typeface="Arial" charset="0"/>
        </a:defRPr>
      </a:lvl7pPr>
      <a:lvl8pPr marL="1645854" algn="ctr" rtl="0" eaLnBrk="1" fontAlgn="base" hangingPunct="1">
        <a:spcBef>
          <a:spcPct val="0"/>
        </a:spcBef>
        <a:spcAft>
          <a:spcPct val="0"/>
        </a:spcAft>
        <a:defRPr sz="5280">
          <a:solidFill>
            <a:schemeClr val="tx2"/>
          </a:solidFill>
          <a:latin typeface="Arial" charset="0"/>
          <a:cs typeface="Arial" charset="0"/>
        </a:defRPr>
      </a:lvl8pPr>
      <a:lvl9pPr marL="2194472" algn="ctr" rtl="0" eaLnBrk="1" fontAlgn="base" hangingPunct="1">
        <a:spcBef>
          <a:spcPct val="0"/>
        </a:spcBef>
        <a:spcAft>
          <a:spcPct val="0"/>
        </a:spcAft>
        <a:defRPr sz="528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411464" indent="-411464" algn="l" rtl="0" eaLnBrk="0" fontAlgn="base" hangingPunct="0">
        <a:spcBef>
          <a:spcPct val="20000"/>
        </a:spcBef>
        <a:spcAft>
          <a:spcPct val="0"/>
        </a:spcAft>
        <a:buChar char="•"/>
        <a:defRPr sz="3840">
          <a:solidFill>
            <a:schemeClr val="tx1"/>
          </a:solidFill>
          <a:latin typeface="+mn-lt"/>
          <a:ea typeface="+mn-ea"/>
          <a:cs typeface="+mn-cs"/>
        </a:defRPr>
      </a:lvl1pPr>
      <a:lvl2pPr marL="891504" indent="-342886" algn="l" rtl="0" eaLnBrk="0" fontAlgn="base" hangingPunct="0">
        <a:spcBef>
          <a:spcPct val="20000"/>
        </a:spcBef>
        <a:spcAft>
          <a:spcPct val="0"/>
        </a:spcAft>
        <a:buChar char="–"/>
        <a:defRPr sz="3360">
          <a:solidFill>
            <a:schemeClr val="tx1"/>
          </a:solidFill>
          <a:latin typeface="+mn-lt"/>
          <a:cs typeface="+mn-cs"/>
        </a:defRPr>
      </a:lvl2pPr>
      <a:lvl3pPr marL="1371545" indent="-274308" algn="l" rtl="0" eaLnBrk="0" fontAlgn="base" hangingPunct="0">
        <a:spcBef>
          <a:spcPct val="20000"/>
        </a:spcBef>
        <a:spcAft>
          <a:spcPct val="0"/>
        </a:spcAft>
        <a:buChar char="•"/>
        <a:defRPr sz="2880">
          <a:solidFill>
            <a:schemeClr val="tx1"/>
          </a:solidFill>
          <a:latin typeface="+mn-lt"/>
          <a:cs typeface="+mn-cs"/>
        </a:defRPr>
      </a:lvl3pPr>
      <a:lvl4pPr marL="1920163" indent="-274308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4pPr>
      <a:lvl5pPr marL="2468780" indent="-274308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5pPr>
      <a:lvl6pPr marL="3017399" indent="-274308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6pPr>
      <a:lvl7pPr marL="3566017" indent="-274308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7pPr>
      <a:lvl8pPr marL="4114636" indent="-274308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8pPr>
      <a:lvl9pPr marL="4663253" indent="-274308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109723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18" algn="l" defTabSz="109723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37" algn="l" defTabSz="109723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854" algn="l" defTabSz="109723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472" algn="l" defTabSz="109723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091" algn="l" defTabSz="109723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709" algn="l" defTabSz="109723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326" algn="l" defTabSz="109723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945" algn="l" defTabSz="109723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-trier.de/fileadmin/fb6/fb6/stu/bac/AGI/Modulplan_MSc_AGI_Stand2016.pdf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8"/>
          <p:cNvSpPr txBox="1">
            <a:spLocks/>
          </p:cNvSpPr>
          <p:nvPr/>
        </p:nvSpPr>
        <p:spPr>
          <a:xfrm>
            <a:off x="2634870" y="4365104"/>
            <a:ext cx="3029082" cy="504056"/>
          </a:xfrm>
          <a:prstGeom prst="rect">
            <a:avLst/>
          </a:prstGeom>
        </p:spPr>
        <p:txBody>
          <a:bodyPr lIns="43200" rIns="43200"/>
          <a:lstStyle>
            <a:lvl1pPr marL="342887" indent="-342887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20" indent="-2857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54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36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17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499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681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863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044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r" defTabSz="862966">
              <a:lnSpc>
                <a:spcPts val="2520"/>
              </a:lnSpc>
              <a:tabLst>
                <a:tab pos="0" algn="l"/>
                <a:tab pos="1097280" algn="l"/>
                <a:tab pos="2194560" algn="l"/>
                <a:tab pos="3291840" algn="l"/>
                <a:tab pos="4389120" algn="l"/>
                <a:tab pos="5486400" algn="l"/>
                <a:tab pos="6343650" algn="l"/>
                <a:tab pos="6583680" algn="l"/>
                <a:tab pos="7680960" algn="l"/>
                <a:tab pos="8778240" algn="l"/>
                <a:tab pos="9875520" algn="l"/>
                <a:tab pos="10972800" algn="l"/>
                <a:tab pos="12070080" algn="l"/>
              </a:tabLst>
            </a:pPr>
            <a:r>
              <a:rPr lang="en-US" sz="2400" kern="0" dirty="0" smtClean="0">
                <a:solidFill>
                  <a:srgbClr val="214B7E"/>
                </a:solidFill>
                <a:latin typeface="Verdana" pitchFamily="34" charset="0"/>
              </a:rPr>
              <a:t>Dr. David Frantz</a:t>
            </a:r>
          </a:p>
        </p:txBody>
      </p:sp>
      <p:sp>
        <p:nvSpPr>
          <p:cNvPr id="4098" name="Textplatzhalter 16"/>
          <p:cNvSpPr>
            <a:spLocks noGrp="1"/>
          </p:cNvSpPr>
          <p:nvPr>
            <p:ph type="body" sz="quarter" idx="4294967295"/>
          </p:nvPr>
        </p:nvSpPr>
        <p:spPr bwMode="auto">
          <a:xfrm>
            <a:off x="-1248816" y="1772816"/>
            <a:ext cx="9145016" cy="9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US" sz="2400" b="1" noProof="0" dirty="0" smtClean="0">
                <a:solidFill>
                  <a:srgbClr val="214B7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Clustering spatiotemporal point data to </a:t>
            </a:r>
          </a:p>
          <a:p>
            <a:pPr marL="0" indent="0" algn="r">
              <a:buNone/>
            </a:pPr>
            <a:r>
              <a:rPr lang="en-US" sz="2400" b="1" noProof="0" dirty="0" smtClean="0">
                <a:solidFill>
                  <a:srgbClr val="214B7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visualize spatial patterns</a:t>
            </a:r>
            <a:endParaRPr lang="en-US" sz="2400" noProof="0" dirty="0">
              <a:solidFill>
                <a:srgbClr val="214B7E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2" descr="https://lh3.googleusercontent.com/-3wuE_v0kU2SspmMr4hyHF5yOp1vc0v9iuVN0Od5KRXC2E1sxnt_acZrKYuulPictZF0nWs-EC5YiINDXKHG9ORgcsjSAQQfwUdKjwrn1VBjxADIH6j7fD9FGk9Iqokad4L0haPmpwQ-A3_Lq5x-6UtSZuPZ7735xYWg-dEEElsgKsU9c6IEcl3hXqNNY7anqOa9YLck1o5KUcdPkBi8iy2yHS6tsQ6ko6AxuHLdKT2Xg7xUxVUuXd2oNohyHTAPnp2BV5er3ff2z6GoR4s_e7jhHJIXWqG_foGb4M7x42DlkimwVjITN6exfM0w5cq78NOvUVCClf2Qka5GStcOI8pgk_ZanjbLyVtcqw-PYA2FtlMMFJs0LjXTmBvT73gKx7CdeQauWuEGx4DlOTZ4-mN9T13zqCok-_ClqAH6_Q-cJRCq1u46tsJw6ygO3iuh1zOaIXhPN8-MxPfhj1HeA0tvt9KUXAoPXz-qUUohQnSqcwVk2otHgA6S7zBjz37BpyAR6hNKIi7llcw_aSI3xS_k4yNFYIPzFexNExiIDjytBbVILLmIMoH6lUw7WQoZXsTAGbC3veP1460FrHIYY_80tvCnkpeKElXvdjADlzAA1OI8u04XFim-tlziYkBWpxaEGmdt_ZucbfWLx_YDGwBjSEGwJlHLld96F6oPW14czAoDwc4_EYNUL_R-X9Q=w714-h953-no?authuser=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3432" y="3584779"/>
            <a:ext cx="1759726" cy="1759726"/>
          </a:xfrm>
          <a:prstGeom prst="ellipse">
            <a:avLst/>
          </a:prstGeom>
          <a:noFill/>
          <a:ln w="28575">
            <a:solidFill>
              <a:srgbClr val="214B7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 bwMode="auto">
          <a:xfrm>
            <a:off x="6672064" y="4365104"/>
            <a:ext cx="5040560" cy="1000274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r"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Geoinformatics – Spatial Data Science</a:t>
            </a:r>
          </a:p>
          <a:p>
            <a:pPr algn="r" eaLnBrk="1" hangingPunct="1">
              <a:spcAft>
                <a:spcPts val="300"/>
              </a:spcAft>
            </a:pPr>
            <a:r>
              <a:rPr lang="en-US" kern="0" dirty="0" smtClean="0">
                <a:solidFill>
                  <a:srgbClr val="214B7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Demonstration lecture</a:t>
            </a:r>
          </a:p>
          <a:p>
            <a:pPr algn="r" eaLnBrk="1" hangingPunct="1">
              <a:spcAft>
                <a:spcPts val="300"/>
              </a:spcAft>
            </a:pPr>
            <a:r>
              <a:rPr lang="en-US" kern="0" dirty="0" smtClean="0">
                <a:solidFill>
                  <a:srgbClr val="214B7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Trier / Zoom, 02.07.2020</a:t>
            </a:r>
          </a:p>
        </p:txBody>
      </p:sp>
      <p:sp>
        <p:nvSpPr>
          <p:cNvPr id="7" name="Textfeld 6"/>
          <p:cNvSpPr txBox="1"/>
          <p:nvPr/>
        </p:nvSpPr>
        <p:spPr bwMode="auto">
          <a:xfrm>
            <a:off x="2351584" y="6156012"/>
            <a:ext cx="5040560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rtlCol="0">
            <a:spAutoFit/>
          </a:bodyPr>
          <a:lstStyle/>
          <a:p>
            <a:pPr algn="r" eaLnBrk="1" hangingPunct="1">
              <a:spcAft>
                <a:spcPts val="300"/>
              </a:spcAft>
            </a:pPr>
            <a:r>
              <a:rPr lang="de-DE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MSc</a:t>
            </a:r>
            <a:r>
              <a:rPr lang="de-DE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Applied Geoinformatics, 2nd </a:t>
            </a:r>
            <a:r>
              <a:rPr lang="de-DE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term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Clustering ST event data</a:t>
            </a:r>
            <a:endParaRPr lang="en-US" noProof="0" dirty="0"/>
          </a:p>
        </p:txBody>
      </p:sp>
      <p:sp>
        <p:nvSpPr>
          <p:cNvPr id="3" name="Textfeld 2"/>
          <p:cNvSpPr txBox="1"/>
          <p:nvPr/>
        </p:nvSpPr>
        <p:spPr bwMode="auto">
          <a:xfrm>
            <a:off x="335360" y="3861048"/>
            <a:ext cx="11571566" cy="19466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Problem: complex datasets</a:t>
            </a: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Solution: Spatiotemporal analyses methods to mine meaningful patterns for better understanding</a:t>
            </a:r>
          </a:p>
          <a:p>
            <a:pPr eaLnBrk="1" hangingPunct="1">
              <a:spcAft>
                <a:spcPts val="300"/>
              </a:spcAft>
            </a:pPr>
            <a:endParaRPr lang="de-DE" dirty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Clustering = unsupervised </a:t>
            </a:r>
            <a:r>
              <a:rPr lang="en-US" dirty="0">
                <a:solidFill>
                  <a:srgbClr val="214B7E"/>
                </a:solidFill>
                <a:latin typeface="Verdana" panose="020B0604030504040204" pitchFamily="34" charset="0"/>
              </a:rPr>
              <a:t>method for discovering potential patterns </a:t>
            </a: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endParaRPr lang="en-US" dirty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dirty="0">
                <a:solidFill>
                  <a:srgbClr val="214B7E"/>
                </a:solidFill>
                <a:latin typeface="Verdana" panose="020B0604030504040204" pitchFamily="34" charset="0"/>
              </a:rPr>
              <a:t>Finding clusters among events means to discover groups that lie close both in time and in 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space</a:t>
            </a:r>
            <a:endParaRPr lang="en-US" dirty="0">
              <a:solidFill>
                <a:srgbClr val="214B7E"/>
              </a:solidFill>
              <a:latin typeface="Verdana" panose="020B060403050404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17476" t="30955" r="60194" b="35277"/>
          <a:stretch/>
        </p:blipFill>
        <p:spPr>
          <a:xfrm>
            <a:off x="2423592" y="1111017"/>
            <a:ext cx="2448272" cy="2554719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 bwMode="auto">
          <a:xfrm>
            <a:off x="5087888" y="1749961"/>
            <a:ext cx="4387740" cy="13157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Three dimensions:</a:t>
            </a: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&lt;longitude</a:t>
            </a:r>
            <a:r>
              <a:rPr lang="en-US" dirty="0">
                <a:solidFill>
                  <a:srgbClr val="214B7E"/>
                </a:solidFill>
                <a:latin typeface="Verdana" panose="020B0604030504040204" pitchFamily="34" charset="0"/>
              </a:rPr>
              <a:t>, latitude, timestamp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&gt;</a:t>
            </a:r>
          </a:p>
          <a:p>
            <a:pPr eaLnBrk="1" hangingPunct="1">
              <a:spcAft>
                <a:spcPts val="300"/>
              </a:spcAft>
            </a:pPr>
            <a:endParaRPr lang="en-US" dirty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Static in space and time = snapshot</a:t>
            </a:r>
            <a:endParaRPr lang="en-US" dirty="0">
              <a:solidFill>
                <a:srgbClr val="214B7E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77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081197"/>
              </p:ext>
            </p:extLst>
          </p:nvPr>
        </p:nvGraphicFramePr>
        <p:xfrm>
          <a:off x="5310666" y="3645024"/>
          <a:ext cx="5688632" cy="2114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Image" r:id="rId3" imgW="7517160" imgH="2793600" progId="Photoshop.Image.18">
                  <p:embed/>
                </p:oleObj>
              </mc:Choice>
              <mc:Fallback>
                <p:oleObj name="Image" r:id="rId3" imgW="7517160" imgH="279360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10666" y="3645024"/>
                        <a:ext cx="5688632" cy="2114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DBSCAN</a:t>
            </a:r>
            <a:endParaRPr lang="en-US" noProof="0" dirty="0"/>
          </a:p>
        </p:txBody>
      </p:sp>
      <p:sp>
        <p:nvSpPr>
          <p:cNvPr id="3" name="Textfeld 2"/>
          <p:cNvSpPr txBox="1"/>
          <p:nvPr/>
        </p:nvSpPr>
        <p:spPr bwMode="auto">
          <a:xfrm>
            <a:off x="324000" y="1340768"/>
            <a:ext cx="705590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dirty="0">
                <a:solidFill>
                  <a:srgbClr val="214B7E"/>
                </a:solidFill>
                <a:latin typeface="Verdana" panose="020B0604030504040204" pitchFamily="34" charset="0"/>
              </a:rPr>
              <a:t>Density-Based Spatial Clustering of Applications with Noise</a:t>
            </a: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</p:txBody>
      </p:sp>
      <p:sp>
        <p:nvSpPr>
          <p:cNvPr id="4" name="Textfeld 3"/>
          <p:cNvSpPr txBox="1"/>
          <p:nvPr/>
        </p:nvSpPr>
        <p:spPr bwMode="auto">
          <a:xfrm>
            <a:off x="335360" y="1685935"/>
            <a:ext cx="9506128" cy="2539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sz="1050" dirty="0">
                <a:latin typeface="+mn-lt"/>
              </a:rPr>
              <a:t>ESTER, Martin, et al. A density-based algorithm for discovering clusters in large spatial databases with noise. In: </a:t>
            </a:r>
            <a:r>
              <a:rPr lang="en-US" sz="1050" i="1" dirty="0" err="1">
                <a:latin typeface="+mn-lt"/>
              </a:rPr>
              <a:t>Kdd</a:t>
            </a:r>
            <a:r>
              <a:rPr lang="en-US" sz="1050" dirty="0">
                <a:latin typeface="+mn-lt"/>
              </a:rPr>
              <a:t>. 1996. S. 226-231.</a:t>
            </a:r>
            <a:endParaRPr lang="en-US" sz="1050" dirty="0" smtClean="0">
              <a:solidFill>
                <a:srgbClr val="214B7E"/>
              </a:solidFill>
              <a:latin typeface="+mn-lt"/>
            </a:endParaRPr>
          </a:p>
        </p:txBody>
      </p:sp>
      <p:sp>
        <p:nvSpPr>
          <p:cNvPr id="5" name="Textfeld 4"/>
          <p:cNvSpPr txBox="1"/>
          <p:nvPr/>
        </p:nvSpPr>
        <p:spPr bwMode="auto">
          <a:xfrm>
            <a:off x="324000" y="2276872"/>
            <a:ext cx="11748664" cy="320857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Popular algorithm in data mining, simple application, very efficient</a:t>
            </a:r>
          </a:p>
          <a:p>
            <a:pPr eaLnBrk="1" hangingPunct="1">
              <a:spcAft>
                <a:spcPts val="300"/>
              </a:spcAft>
            </a:pPr>
            <a:endParaRPr lang="en-US" dirty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dirty="0">
                <a:solidFill>
                  <a:srgbClr val="214B7E"/>
                </a:solidFill>
                <a:latin typeface="Verdana" panose="020B0604030504040204" pitchFamily="34" charset="0"/>
              </a:rPr>
              <a:t>Main 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assumption</a:t>
            </a:r>
            <a:endParaRPr lang="en-US" dirty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dirty="0">
                <a:solidFill>
                  <a:srgbClr val="214B7E"/>
                </a:solidFill>
                <a:latin typeface="Verdana" panose="020B0604030504040204" pitchFamily="34" charset="0"/>
              </a:rPr>
              <a:t>Within each cluster, there is a typical density of points, which is considerably higher than outside</a:t>
            </a: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Find clusters of arbitrary shape</a:t>
            </a: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Detect noise</a:t>
            </a:r>
          </a:p>
          <a:p>
            <a:pPr eaLnBrk="1" hangingPunct="1">
              <a:spcAft>
                <a:spcPts val="300"/>
              </a:spcAft>
            </a:pPr>
            <a:endParaRPr lang="en-US" dirty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Number of clusters not known </a:t>
            </a: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à priori</a:t>
            </a:r>
          </a:p>
        </p:txBody>
      </p:sp>
      <p:sp>
        <p:nvSpPr>
          <p:cNvPr id="6" name="Textfeld 5"/>
          <p:cNvSpPr txBox="1"/>
          <p:nvPr/>
        </p:nvSpPr>
        <p:spPr bwMode="auto">
          <a:xfrm>
            <a:off x="5114098" y="5621302"/>
            <a:ext cx="6314549" cy="2539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sz="1050" dirty="0">
                <a:solidFill>
                  <a:srgbClr val="214B7E"/>
                </a:solidFill>
                <a:latin typeface="Verdana" panose="020B0604030504040204" pitchFamily="34" charset="0"/>
              </a:rPr>
              <a:t>https://www.kdnuggets.com/2020/04/dbscan-clustering-algorithm-machine-learning.html</a:t>
            </a:r>
            <a:endParaRPr lang="en-US" sz="1050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72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concepts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 bwMode="auto">
              <a:xfrm>
                <a:off x="324000" y="1772816"/>
                <a:ext cx="10138096" cy="128695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rtlCol="0">
                <a:spAutoFit/>
              </a:bodyPr>
              <a:lstStyle/>
              <a:p>
                <a:pPr eaLnBrk="1" hangingPunct="1">
                  <a:spcAft>
                    <a:spcPts val="300"/>
                  </a:spcAft>
                </a:pPr>
                <a:r>
                  <a:rPr lang="en-US" b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1) Neighborhood</a:t>
                </a: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Determined by a distance function, e.g. Euclidean Distance</a:t>
                </a: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Distance between two points </a:t>
                </a:r>
                <a:r>
                  <a:rPr lang="en-US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and </a:t>
                </a:r>
                <a:r>
                  <a:rPr lang="en-US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q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in database D: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de-DE" b="0" i="0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de-DE" b="0" i="1" smtClean="0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solidFill>
                                      <a:srgbClr val="214B7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rgbClr val="214B7E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rgbClr val="214B7E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i="1">
                                    <a:solidFill>
                                      <a:srgbClr val="214B7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solidFill>
                                      <a:srgbClr val="214B7E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rgbClr val="214B7E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²+(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i="1" smtClean="0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de-DE" b="0" i="1" smtClean="0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)²</m:t>
                        </m:r>
                      </m:e>
                    </m:rad>
                  </m:oMath>
                </a14:m>
                <a:endParaRPr lang="en-US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000" y="1772816"/>
                <a:ext cx="10138096" cy="1286955"/>
              </a:xfrm>
              <a:prstGeom prst="rect">
                <a:avLst/>
              </a:prstGeom>
              <a:blipFill>
                <a:blip r:embed="rId2"/>
                <a:stretch>
                  <a:fillRect l="-481" t="-2844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mit Pfeil 7"/>
          <p:cNvCxnSpPr>
            <a:stCxn id="18" idx="6"/>
            <a:endCxn id="22" idx="2"/>
          </p:cNvCxnSpPr>
          <p:nvPr/>
        </p:nvCxnSpPr>
        <p:spPr>
          <a:xfrm flipV="1">
            <a:off x="5688209" y="4277577"/>
            <a:ext cx="520712" cy="48928"/>
          </a:xfrm>
          <a:prstGeom prst="straightConnector1">
            <a:avLst/>
          </a:prstGeom>
          <a:ln w="4762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 bwMode="auto">
          <a:xfrm>
            <a:off x="6320844" y="4164919"/>
            <a:ext cx="32893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p</a:t>
            </a:r>
          </a:p>
        </p:txBody>
      </p:sp>
      <p:sp>
        <p:nvSpPr>
          <p:cNvPr id="10" name="Textfeld 9"/>
          <p:cNvSpPr txBox="1"/>
          <p:nvPr/>
        </p:nvSpPr>
        <p:spPr bwMode="auto">
          <a:xfrm>
            <a:off x="5276437" y="4213847"/>
            <a:ext cx="32893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q</a:t>
            </a:r>
          </a:p>
        </p:txBody>
      </p:sp>
      <p:sp>
        <p:nvSpPr>
          <p:cNvPr id="13" name="Ellipse 12"/>
          <p:cNvSpPr/>
          <p:nvPr/>
        </p:nvSpPr>
        <p:spPr>
          <a:xfrm>
            <a:off x="4565604" y="4367155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4449791" y="3805263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4966548" y="4125177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4524218" y="4974415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5544193" y="425449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/>
          <p:nvPr/>
        </p:nvSpPr>
        <p:spPr>
          <a:xfrm>
            <a:off x="5415333" y="3798031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6208921" y="420556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/>
          <p:cNvSpPr/>
          <p:nvPr/>
        </p:nvSpPr>
        <p:spPr>
          <a:xfrm>
            <a:off x="5833880" y="4663647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/>
          <p:cNvSpPr/>
          <p:nvPr/>
        </p:nvSpPr>
        <p:spPr>
          <a:xfrm>
            <a:off x="6413304" y="4970241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lipse 39"/>
          <p:cNvSpPr/>
          <p:nvPr/>
        </p:nvSpPr>
        <p:spPr>
          <a:xfrm>
            <a:off x="6213458" y="5528718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lipse 46"/>
          <p:cNvSpPr/>
          <p:nvPr/>
        </p:nvSpPr>
        <p:spPr>
          <a:xfrm>
            <a:off x="6168008" y="4005064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llipse 47"/>
          <p:cNvSpPr/>
          <p:nvPr/>
        </p:nvSpPr>
        <p:spPr>
          <a:xfrm>
            <a:off x="4007768" y="4331878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7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concepts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 bwMode="auto">
              <a:xfrm>
                <a:off x="324000" y="1773936"/>
                <a:ext cx="4555350" cy="744691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rtlCol="0">
                <a:spAutoFit/>
              </a:bodyPr>
              <a:lstStyle/>
              <a:p>
                <a:pPr eaLnBrk="1" hangingPunct="1">
                  <a:spcAft>
                    <a:spcPts val="300"/>
                  </a:spcAft>
                </a:pPr>
                <a:r>
                  <a:rPr lang="en-US" b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2) Eps-neighborhood 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of a point </a:t>
                </a:r>
                <a:r>
                  <a:rPr lang="en-US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q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:</a:t>
                </a:r>
              </a:p>
              <a:p>
                <a:pPr eaLnBrk="1" hangingPunct="1"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  <m:t>𝐸𝑝𝑠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de-DE" b="0" i="1" smtClean="0">
                          <a:solidFill>
                            <a:srgbClr val="214B7E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de-DE" b="0" i="1" smtClean="0">
                          <a:solidFill>
                            <a:srgbClr val="214B7E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214B7E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de-DE" b="0" i="1" smtClean="0">
                          <a:solidFill>
                            <a:srgbClr val="214B7E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DE" b="0" i="1" smtClean="0">
                          <a:solidFill>
                            <a:srgbClr val="214B7E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de-DE" b="0" i="1" smtClean="0">
                          <a:solidFill>
                            <a:srgbClr val="214B7E"/>
                          </a:solidFill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b="0" i="1" smtClean="0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de-DE" b="0" i="1" smtClean="0">
                          <a:solidFill>
                            <a:srgbClr val="214B7E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DE" b="0" i="1" smtClean="0">
                          <a:solidFill>
                            <a:srgbClr val="214B7E"/>
                          </a:solidFill>
                          <a:latin typeface="Cambria Math" panose="02040503050406030204" pitchFamily="18" charset="0"/>
                        </a:rPr>
                        <m:t>𝐸𝑝𝑠</m:t>
                      </m:r>
                      <m:r>
                        <a:rPr lang="de-DE" b="0" i="1" smtClean="0">
                          <a:solidFill>
                            <a:srgbClr val="214B7E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000" y="1773936"/>
                <a:ext cx="4555350" cy="744691"/>
              </a:xfrm>
              <a:prstGeom prst="rect">
                <a:avLst/>
              </a:prstGeom>
              <a:blipFill>
                <a:blip r:embed="rId2"/>
                <a:stretch>
                  <a:fillRect l="-1071" t="-409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/>
          <p:cNvSpPr/>
          <p:nvPr/>
        </p:nvSpPr>
        <p:spPr>
          <a:xfrm>
            <a:off x="4565604" y="4367155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/>
          <p:nvPr/>
        </p:nvSpPr>
        <p:spPr>
          <a:xfrm>
            <a:off x="4449791" y="3805263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25"/>
          <p:cNvSpPr/>
          <p:nvPr/>
        </p:nvSpPr>
        <p:spPr>
          <a:xfrm>
            <a:off x="4966548" y="4125177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/>
          <p:cNvSpPr/>
          <p:nvPr/>
        </p:nvSpPr>
        <p:spPr>
          <a:xfrm>
            <a:off x="4524218" y="4974415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/>
          <p:cNvSpPr/>
          <p:nvPr/>
        </p:nvSpPr>
        <p:spPr>
          <a:xfrm>
            <a:off x="5544193" y="425449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/>
          <p:cNvSpPr/>
          <p:nvPr/>
        </p:nvSpPr>
        <p:spPr>
          <a:xfrm>
            <a:off x="5415333" y="3798031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lipse 31"/>
          <p:cNvSpPr/>
          <p:nvPr/>
        </p:nvSpPr>
        <p:spPr>
          <a:xfrm>
            <a:off x="6208921" y="420556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lipse 32"/>
          <p:cNvSpPr/>
          <p:nvPr/>
        </p:nvSpPr>
        <p:spPr>
          <a:xfrm>
            <a:off x="5833880" y="4663647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lipse 33"/>
          <p:cNvSpPr/>
          <p:nvPr/>
        </p:nvSpPr>
        <p:spPr>
          <a:xfrm>
            <a:off x="6413304" y="4970241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lipse 48"/>
          <p:cNvSpPr/>
          <p:nvPr/>
        </p:nvSpPr>
        <p:spPr>
          <a:xfrm>
            <a:off x="6213458" y="5528718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feld 49"/>
          <p:cNvSpPr txBox="1"/>
          <p:nvPr/>
        </p:nvSpPr>
        <p:spPr bwMode="auto">
          <a:xfrm>
            <a:off x="6320844" y="4164919"/>
            <a:ext cx="32893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p</a:t>
            </a:r>
          </a:p>
        </p:txBody>
      </p:sp>
      <p:sp>
        <p:nvSpPr>
          <p:cNvPr id="3" name="Textfeld 2"/>
          <p:cNvSpPr txBox="1"/>
          <p:nvPr/>
        </p:nvSpPr>
        <p:spPr bwMode="auto">
          <a:xfrm>
            <a:off x="7752184" y="4032127"/>
            <a:ext cx="2840842" cy="68480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Input parameter 1: </a:t>
            </a: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Distance threshold </a:t>
            </a: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Eps</a:t>
            </a:r>
          </a:p>
        </p:txBody>
      </p:sp>
      <p:sp>
        <p:nvSpPr>
          <p:cNvPr id="51" name="Textfeld 50"/>
          <p:cNvSpPr txBox="1"/>
          <p:nvPr/>
        </p:nvSpPr>
        <p:spPr bwMode="auto">
          <a:xfrm>
            <a:off x="5276437" y="4213847"/>
            <a:ext cx="32893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q</a:t>
            </a:r>
          </a:p>
        </p:txBody>
      </p:sp>
      <p:sp>
        <p:nvSpPr>
          <p:cNvPr id="52" name="Ellipse 51"/>
          <p:cNvSpPr/>
          <p:nvPr/>
        </p:nvSpPr>
        <p:spPr>
          <a:xfrm>
            <a:off x="6168008" y="4005064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lipse 28"/>
          <p:cNvSpPr/>
          <p:nvPr/>
        </p:nvSpPr>
        <p:spPr>
          <a:xfrm>
            <a:off x="4911357" y="3611701"/>
            <a:ext cx="1440000" cy="144000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lipse 52"/>
          <p:cNvSpPr/>
          <p:nvPr/>
        </p:nvSpPr>
        <p:spPr>
          <a:xfrm>
            <a:off x="4007768" y="4331878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8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concepts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 bwMode="auto">
              <a:xfrm>
                <a:off x="324000" y="1773936"/>
                <a:ext cx="3671198" cy="131843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rtlCol="0">
                <a:spAutoFit/>
              </a:bodyPr>
              <a:lstStyle/>
              <a:p>
                <a:pPr eaLnBrk="1" hangingPunct="1">
                  <a:spcAft>
                    <a:spcPts val="300"/>
                  </a:spcAft>
                </a:pPr>
                <a:r>
                  <a:rPr lang="en-US" b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3) Core point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/>
                </a:r>
                <a:b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</a:b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𝐸𝑝𝑠</m:t>
                            </m:r>
                          </m:sub>
                        </m:sSub>
                        <m:d>
                          <m:dPr>
                            <m:ctrlPr>
                              <a:rPr lang="de-DE" b="0" i="1" smtClean="0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𝑀𝑖𝑛𝑃𝑡𝑠</m:t>
                    </m:r>
                  </m:oMath>
                </a14:m>
                <a:endParaRPr lang="de-DE" b="0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endParaRPr lang="en-US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dirty="0" smtClean="0">
                    <a:solidFill>
                      <a:schemeClr val="accent4">
                        <a:lumMod val="75000"/>
                      </a:schemeClr>
                    </a:solidFill>
                    <a:latin typeface="Verdana" panose="020B0604030504040204" pitchFamily="34" charset="0"/>
                  </a:rPr>
                  <a:t>Core point 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is </a:t>
                </a:r>
                <a:r>
                  <a:rPr lang="en-US" dirty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part of a 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cluster</a:t>
                </a:r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000" y="1773936"/>
                <a:ext cx="3671198" cy="1318438"/>
              </a:xfrm>
              <a:prstGeom prst="rect">
                <a:avLst/>
              </a:prstGeom>
              <a:blipFill>
                <a:blip r:embed="rId2"/>
                <a:stretch>
                  <a:fillRect l="-1329" t="-2315" b="-6481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Ellipse 62"/>
          <p:cNvSpPr/>
          <p:nvPr/>
        </p:nvSpPr>
        <p:spPr>
          <a:xfrm>
            <a:off x="4565604" y="4367155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Ellipse 63"/>
          <p:cNvSpPr/>
          <p:nvPr/>
        </p:nvSpPr>
        <p:spPr>
          <a:xfrm>
            <a:off x="4449791" y="3805263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Ellipse 65"/>
          <p:cNvSpPr/>
          <p:nvPr/>
        </p:nvSpPr>
        <p:spPr>
          <a:xfrm>
            <a:off x="4966548" y="412517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lipse 66"/>
          <p:cNvSpPr/>
          <p:nvPr/>
        </p:nvSpPr>
        <p:spPr>
          <a:xfrm>
            <a:off x="4524218" y="4974415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lipse 67"/>
          <p:cNvSpPr/>
          <p:nvPr/>
        </p:nvSpPr>
        <p:spPr>
          <a:xfrm>
            <a:off x="5544193" y="4254497"/>
            <a:ext cx="144016" cy="144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Ellipse 69"/>
          <p:cNvSpPr/>
          <p:nvPr/>
        </p:nvSpPr>
        <p:spPr>
          <a:xfrm>
            <a:off x="5415333" y="379803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/>
          <p:cNvSpPr/>
          <p:nvPr/>
        </p:nvSpPr>
        <p:spPr>
          <a:xfrm>
            <a:off x="6208921" y="420556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Ellipse 72"/>
          <p:cNvSpPr/>
          <p:nvPr/>
        </p:nvSpPr>
        <p:spPr>
          <a:xfrm>
            <a:off x="5833880" y="466364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Ellipse 73"/>
          <p:cNvSpPr/>
          <p:nvPr/>
        </p:nvSpPr>
        <p:spPr>
          <a:xfrm>
            <a:off x="6413304" y="4970241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Ellipse 74"/>
          <p:cNvSpPr/>
          <p:nvPr/>
        </p:nvSpPr>
        <p:spPr>
          <a:xfrm>
            <a:off x="6213458" y="5528718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feld 76"/>
          <p:cNvSpPr txBox="1"/>
          <p:nvPr/>
        </p:nvSpPr>
        <p:spPr bwMode="auto">
          <a:xfrm>
            <a:off x="5276437" y="4213847"/>
            <a:ext cx="32893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q</a:t>
            </a:r>
          </a:p>
        </p:txBody>
      </p:sp>
      <p:sp>
        <p:nvSpPr>
          <p:cNvPr id="78" name="Textfeld 77"/>
          <p:cNvSpPr txBox="1"/>
          <p:nvPr/>
        </p:nvSpPr>
        <p:spPr bwMode="auto">
          <a:xfrm>
            <a:off x="7752184" y="4032127"/>
            <a:ext cx="2509790" cy="68480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Input parameter 2: </a:t>
            </a:r>
          </a:p>
          <a:p>
            <a:pPr eaLnBrk="1" hangingPunct="1">
              <a:spcAft>
                <a:spcPts val="300"/>
              </a:spcAft>
            </a:pPr>
            <a:r>
              <a:rPr lang="en-US" i="1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MinPts</a:t>
            </a: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 = 3</a:t>
            </a:r>
          </a:p>
        </p:txBody>
      </p:sp>
      <p:sp>
        <p:nvSpPr>
          <p:cNvPr id="79" name="Ellipse 78"/>
          <p:cNvSpPr/>
          <p:nvPr/>
        </p:nvSpPr>
        <p:spPr>
          <a:xfrm>
            <a:off x="6168008" y="400506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lipse 68"/>
          <p:cNvSpPr/>
          <p:nvPr/>
        </p:nvSpPr>
        <p:spPr>
          <a:xfrm>
            <a:off x="4911357" y="3611701"/>
            <a:ext cx="1440000" cy="144000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Ellipse 79"/>
          <p:cNvSpPr/>
          <p:nvPr/>
        </p:nvSpPr>
        <p:spPr>
          <a:xfrm>
            <a:off x="4007768" y="4331878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0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concepts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 bwMode="auto">
              <a:xfrm>
                <a:off x="324001" y="1773936"/>
                <a:ext cx="6564088" cy="232473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Aft>
                    <a:spcPts val="300"/>
                  </a:spcAft>
                </a:pPr>
                <a:r>
                  <a:rPr lang="en-US" b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4) Directly density-reachable</a:t>
                </a:r>
              </a:p>
              <a:p>
                <a:pPr eaLnBrk="1" hangingPunct="1">
                  <a:spcAft>
                    <a:spcPts val="300"/>
                  </a:spcAft>
                </a:pP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is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directly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density</a:t>
                </a:r>
                <a:r>
                  <a:rPr lang="de-DE" dirty="0" err="1">
                    <a:solidFill>
                      <a:srgbClr val="214B7E"/>
                    </a:solidFill>
                    <a:latin typeface="Verdana" panose="020B0604030504040204" pitchFamily="34" charset="0"/>
                  </a:rPr>
                  <a:t>-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reachable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from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q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if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</a:p>
              <a:p>
                <a:pPr eaLnBrk="1" hangingPunct="1">
                  <a:spcAft>
                    <a:spcPts val="300"/>
                  </a:spcAft>
                </a:pP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is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within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the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Eps-neighborhood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of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q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, </a:t>
                </a:r>
              </a:p>
              <a:p>
                <a:pPr eaLnBrk="1" hangingPunct="1">
                  <a:spcAft>
                    <a:spcPts val="300"/>
                  </a:spcAft>
                </a:pP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and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q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is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a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core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point</a:t>
                </a:r>
                <a:endParaRPr lang="de-DE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𝐸𝑝𝑠</m:t>
                        </m:r>
                      </m:sub>
                    </m:sSub>
                    <m:d>
                      <m:dPr>
                        <m:ctrlP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AND</a:t>
                </a:r>
                <a:endParaRPr lang="de-DE" dirty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𝐸𝑝𝑠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𝑀𝑖𝑛𝑃𝑡𝑠</m:t>
                    </m:r>
                  </m:oMath>
                </a14:m>
                <a:endParaRPr lang="de-DE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endParaRPr lang="en-US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001" y="1773936"/>
                <a:ext cx="6564088" cy="2324739"/>
              </a:xfrm>
              <a:prstGeom prst="rect">
                <a:avLst/>
              </a:prstGeom>
              <a:blipFill>
                <a:blip r:embed="rId2"/>
                <a:stretch>
                  <a:fillRect l="-743" t="-131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Gerade Verbindung mit Pfeil 33"/>
          <p:cNvCxnSpPr/>
          <p:nvPr/>
        </p:nvCxnSpPr>
        <p:spPr>
          <a:xfrm flipH="1" flipV="1">
            <a:off x="5487341" y="3942047"/>
            <a:ext cx="128860" cy="312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e 58"/>
          <p:cNvSpPr/>
          <p:nvPr/>
        </p:nvSpPr>
        <p:spPr>
          <a:xfrm>
            <a:off x="4565604" y="4367155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Ellipse 59"/>
          <p:cNvSpPr/>
          <p:nvPr/>
        </p:nvSpPr>
        <p:spPr>
          <a:xfrm>
            <a:off x="4449791" y="3805263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/>
          <p:cNvSpPr/>
          <p:nvPr/>
        </p:nvSpPr>
        <p:spPr>
          <a:xfrm>
            <a:off x="4966548" y="412517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Ellipse 62"/>
          <p:cNvSpPr/>
          <p:nvPr/>
        </p:nvSpPr>
        <p:spPr>
          <a:xfrm>
            <a:off x="4524218" y="4974415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Ellipse 63"/>
          <p:cNvSpPr/>
          <p:nvPr/>
        </p:nvSpPr>
        <p:spPr>
          <a:xfrm>
            <a:off x="5544193" y="4254497"/>
            <a:ext cx="144016" cy="144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lipse 64"/>
          <p:cNvSpPr/>
          <p:nvPr/>
        </p:nvSpPr>
        <p:spPr>
          <a:xfrm>
            <a:off x="5415333" y="379803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Ellipse 65"/>
          <p:cNvSpPr/>
          <p:nvPr/>
        </p:nvSpPr>
        <p:spPr>
          <a:xfrm>
            <a:off x="6208921" y="420556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lipse 66"/>
          <p:cNvSpPr/>
          <p:nvPr/>
        </p:nvSpPr>
        <p:spPr>
          <a:xfrm>
            <a:off x="5833880" y="466364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lipse 67"/>
          <p:cNvSpPr/>
          <p:nvPr/>
        </p:nvSpPr>
        <p:spPr>
          <a:xfrm>
            <a:off x="6413304" y="4970241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lipse 68"/>
          <p:cNvSpPr/>
          <p:nvPr/>
        </p:nvSpPr>
        <p:spPr>
          <a:xfrm>
            <a:off x="6213458" y="5528718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feld 69"/>
          <p:cNvSpPr txBox="1"/>
          <p:nvPr/>
        </p:nvSpPr>
        <p:spPr bwMode="auto">
          <a:xfrm>
            <a:off x="5276437" y="4213847"/>
            <a:ext cx="32893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q</a:t>
            </a:r>
          </a:p>
        </p:txBody>
      </p:sp>
      <p:sp>
        <p:nvSpPr>
          <p:cNvPr id="71" name="Ellipse 70"/>
          <p:cNvSpPr/>
          <p:nvPr/>
        </p:nvSpPr>
        <p:spPr>
          <a:xfrm>
            <a:off x="6168008" y="400506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/>
          <p:cNvSpPr/>
          <p:nvPr/>
        </p:nvSpPr>
        <p:spPr>
          <a:xfrm>
            <a:off x="4911357" y="3611701"/>
            <a:ext cx="1440000" cy="144000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feld 72"/>
          <p:cNvSpPr txBox="1"/>
          <p:nvPr/>
        </p:nvSpPr>
        <p:spPr bwMode="auto">
          <a:xfrm>
            <a:off x="5531989" y="3535911"/>
            <a:ext cx="32893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i="1" dirty="0" smtClean="0">
                <a:solidFill>
                  <a:srgbClr val="224374"/>
                </a:solidFill>
                <a:latin typeface="Verdana" panose="020B0604030504040204" pitchFamily="34" charset="0"/>
              </a:rPr>
              <a:t>p</a:t>
            </a:r>
          </a:p>
        </p:txBody>
      </p:sp>
      <p:sp>
        <p:nvSpPr>
          <p:cNvPr id="74" name="Textfeld 73"/>
          <p:cNvSpPr txBox="1"/>
          <p:nvPr/>
        </p:nvSpPr>
        <p:spPr bwMode="auto">
          <a:xfrm>
            <a:off x="6888089" y="3554524"/>
            <a:ext cx="4343625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</a:rPr>
              <a:t>p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</a:rPr>
              <a:t> directly density-reachable from q </a:t>
            </a:r>
          </a:p>
        </p:txBody>
      </p:sp>
      <p:sp>
        <p:nvSpPr>
          <p:cNvPr id="76" name="Ellipse 75"/>
          <p:cNvSpPr/>
          <p:nvPr/>
        </p:nvSpPr>
        <p:spPr>
          <a:xfrm>
            <a:off x="4007768" y="4331878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4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concepts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 bwMode="auto">
              <a:xfrm>
                <a:off x="324001" y="1773936"/>
                <a:ext cx="6564088" cy="232473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Aft>
                    <a:spcPts val="300"/>
                  </a:spcAft>
                </a:pPr>
                <a:r>
                  <a:rPr lang="en-US" b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4) Directly density-reachable</a:t>
                </a:r>
              </a:p>
              <a:p>
                <a:pPr eaLnBrk="1" hangingPunct="1">
                  <a:spcAft>
                    <a:spcPts val="300"/>
                  </a:spcAft>
                </a:pP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is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directly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density</a:t>
                </a:r>
                <a:r>
                  <a:rPr lang="de-DE" dirty="0" err="1">
                    <a:solidFill>
                      <a:srgbClr val="214B7E"/>
                    </a:solidFill>
                    <a:latin typeface="Verdana" panose="020B0604030504040204" pitchFamily="34" charset="0"/>
                  </a:rPr>
                  <a:t>-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reachable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from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q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if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</a:p>
              <a:p>
                <a:pPr eaLnBrk="1" hangingPunct="1">
                  <a:spcAft>
                    <a:spcPts val="300"/>
                  </a:spcAft>
                </a:pP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is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within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the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Eps-neighborhood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of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q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, </a:t>
                </a:r>
              </a:p>
              <a:p>
                <a:pPr eaLnBrk="1" hangingPunct="1">
                  <a:spcAft>
                    <a:spcPts val="300"/>
                  </a:spcAft>
                </a:pP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and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q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is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a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core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point</a:t>
                </a:r>
                <a:endParaRPr lang="de-DE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𝐸𝑝𝑠</m:t>
                        </m:r>
                      </m:sub>
                    </m:sSub>
                    <m:d>
                      <m:dPr>
                        <m:ctrlP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AND</a:t>
                </a:r>
                <a:endParaRPr lang="de-DE" dirty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𝐸𝑝𝑠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𝑀𝑖𝑛𝑃𝑡𝑠</m:t>
                    </m:r>
                  </m:oMath>
                </a14:m>
                <a:endParaRPr lang="de-DE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endParaRPr lang="en-US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001" y="1773936"/>
                <a:ext cx="6564088" cy="2324739"/>
              </a:xfrm>
              <a:prstGeom prst="rect">
                <a:avLst/>
              </a:prstGeom>
              <a:blipFill>
                <a:blip r:embed="rId2"/>
                <a:stretch>
                  <a:fillRect l="-743" t="-131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Gerade Verbindung mit Pfeil 33"/>
          <p:cNvCxnSpPr/>
          <p:nvPr/>
        </p:nvCxnSpPr>
        <p:spPr>
          <a:xfrm flipH="1" flipV="1">
            <a:off x="5487341" y="3942047"/>
            <a:ext cx="128860" cy="312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e 57"/>
          <p:cNvSpPr/>
          <p:nvPr/>
        </p:nvSpPr>
        <p:spPr>
          <a:xfrm>
            <a:off x="4767341" y="3150039"/>
            <a:ext cx="1440000" cy="1440000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Ellipse 58"/>
          <p:cNvSpPr/>
          <p:nvPr/>
        </p:nvSpPr>
        <p:spPr>
          <a:xfrm>
            <a:off x="4565604" y="4367155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Ellipse 59"/>
          <p:cNvSpPr/>
          <p:nvPr/>
        </p:nvSpPr>
        <p:spPr>
          <a:xfrm>
            <a:off x="4449791" y="3805263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/>
          <p:cNvSpPr/>
          <p:nvPr/>
        </p:nvSpPr>
        <p:spPr>
          <a:xfrm>
            <a:off x="4966548" y="412517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Ellipse 62"/>
          <p:cNvSpPr/>
          <p:nvPr/>
        </p:nvSpPr>
        <p:spPr>
          <a:xfrm>
            <a:off x="4524218" y="4974415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Ellipse 63"/>
          <p:cNvSpPr/>
          <p:nvPr/>
        </p:nvSpPr>
        <p:spPr>
          <a:xfrm>
            <a:off x="5544193" y="4254497"/>
            <a:ext cx="144016" cy="144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lipse 64"/>
          <p:cNvSpPr/>
          <p:nvPr/>
        </p:nvSpPr>
        <p:spPr>
          <a:xfrm>
            <a:off x="5415333" y="3798031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Ellipse 65"/>
          <p:cNvSpPr/>
          <p:nvPr/>
        </p:nvSpPr>
        <p:spPr>
          <a:xfrm>
            <a:off x="6208921" y="420556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lipse 66"/>
          <p:cNvSpPr/>
          <p:nvPr/>
        </p:nvSpPr>
        <p:spPr>
          <a:xfrm>
            <a:off x="5833880" y="466364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lipse 67"/>
          <p:cNvSpPr/>
          <p:nvPr/>
        </p:nvSpPr>
        <p:spPr>
          <a:xfrm>
            <a:off x="6413304" y="4970241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lipse 68"/>
          <p:cNvSpPr/>
          <p:nvPr/>
        </p:nvSpPr>
        <p:spPr>
          <a:xfrm>
            <a:off x="6213458" y="5528718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feld 69"/>
          <p:cNvSpPr txBox="1"/>
          <p:nvPr/>
        </p:nvSpPr>
        <p:spPr bwMode="auto">
          <a:xfrm>
            <a:off x="5276437" y="4213847"/>
            <a:ext cx="32893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q</a:t>
            </a:r>
          </a:p>
        </p:txBody>
      </p:sp>
      <p:sp>
        <p:nvSpPr>
          <p:cNvPr id="71" name="Ellipse 70"/>
          <p:cNvSpPr/>
          <p:nvPr/>
        </p:nvSpPr>
        <p:spPr>
          <a:xfrm>
            <a:off x="6168008" y="400506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/>
          <p:cNvSpPr/>
          <p:nvPr/>
        </p:nvSpPr>
        <p:spPr>
          <a:xfrm>
            <a:off x="4911357" y="3611701"/>
            <a:ext cx="1440000" cy="144000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feld 72"/>
          <p:cNvSpPr txBox="1"/>
          <p:nvPr/>
        </p:nvSpPr>
        <p:spPr bwMode="auto">
          <a:xfrm>
            <a:off x="5531989" y="3535911"/>
            <a:ext cx="32893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i="1" dirty="0" smtClean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</a:rPr>
              <a:t>p</a:t>
            </a:r>
          </a:p>
        </p:txBody>
      </p:sp>
      <p:sp>
        <p:nvSpPr>
          <p:cNvPr id="74" name="Textfeld 73"/>
          <p:cNvSpPr txBox="1"/>
          <p:nvPr/>
        </p:nvSpPr>
        <p:spPr bwMode="auto">
          <a:xfrm>
            <a:off x="6888089" y="3554524"/>
            <a:ext cx="4343625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</a:rPr>
              <a:t>p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</a:rPr>
              <a:t> directly density-reachable from q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/>
              <p:cNvSpPr txBox="1"/>
              <p:nvPr/>
            </p:nvSpPr>
            <p:spPr bwMode="auto">
              <a:xfrm>
                <a:off x="6888089" y="3935875"/>
                <a:ext cx="4720331" cy="135691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rtlCol="0">
                <a:spAutoFit/>
              </a:bodyPr>
              <a:lstStyle/>
              <a:p>
                <a:pPr eaLnBrk="1" hangingPunct="1">
                  <a:spcAft>
                    <a:spcPts val="300"/>
                  </a:spcAft>
                </a:pPr>
                <a:r>
                  <a:rPr lang="en-US" i="1" dirty="0" smtClean="0">
                    <a:solidFill>
                      <a:schemeClr val="accent3">
                        <a:lumMod val="50000"/>
                      </a:schemeClr>
                    </a:solidFill>
                    <a:latin typeface="Verdana" panose="020B0604030504040204" pitchFamily="34" charset="0"/>
                  </a:rPr>
                  <a:t>q</a:t>
                </a:r>
                <a:r>
                  <a:rPr lang="en-US" dirty="0" smtClean="0">
                    <a:solidFill>
                      <a:schemeClr val="accent3">
                        <a:lumMod val="50000"/>
                      </a:schemeClr>
                    </a:solidFill>
                    <a:latin typeface="Verdana" panose="020B0604030504040204" pitchFamily="34" charset="0"/>
                  </a:rPr>
                  <a:t> not directly density-reachable from p</a:t>
                </a:r>
              </a:p>
              <a:p>
                <a:pPr eaLnBrk="1" hangingPunct="1">
                  <a:spcAft>
                    <a:spcPts val="300"/>
                  </a:spcAft>
                </a:pPr>
                <a:endParaRPr lang="en-US" dirty="0" smtClean="0">
                  <a:solidFill>
                    <a:schemeClr val="accent3">
                      <a:lumMod val="50000"/>
                    </a:schemeClr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i="1" dirty="0" smtClean="0">
                    <a:solidFill>
                      <a:schemeClr val="accent3">
                        <a:lumMod val="50000"/>
                      </a:schemeClr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p</a:t>
                </a:r>
                <a:r>
                  <a:rPr lang="en-US" dirty="0" smtClean="0">
                    <a:solidFill>
                      <a:schemeClr val="accent3">
                        <a:lumMod val="50000"/>
                      </a:schemeClr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 is not a core point 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de-DE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𝐸𝑝𝑠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>
                    <a:solidFill>
                      <a:schemeClr val="accent3">
                        <a:lumMod val="50000"/>
                      </a:schemeClr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 = 2)</a:t>
                </a: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dirty="0" smtClean="0">
                    <a:solidFill>
                      <a:schemeClr val="accent3">
                        <a:lumMod val="50000"/>
                      </a:schemeClr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US" i="1" dirty="0">
                    <a:solidFill>
                      <a:schemeClr val="accent3">
                        <a:lumMod val="50000"/>
                      </a:schemeClr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p</a:t>
                </a:r>
                <a:r>
                  <a:rPr lang="en-US" dirty="0">
                    <a:solidFill>
                      <a:schemeClr val="accent3">
                        <a:lumMod val="50000"/>
                      </a:schemeClr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 = </a:t>
                </a:r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border </a:t>
                </a:r>
                <a:r>
                  <a:rPr lang="en-US" b="1" dirty="0" smtClean="0">
                    <a:solidFill>
                      <a:schemeClr val="accent3">
                        <a:lumMod val="50000"/>
                      </a:schemeClr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point</a:t>
                </a:r>
                <a:endParaRPr lang="en-US" b="1" dirty="0">
                  <a:solidFill>
                    <a:schemeClr val="accent3">
                      <a:lumMod val="50000"/>
                    </a:schemeClr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5" name="Textfeld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88089" y="3935875"/>
                <a:ext cx="4720331" cy="1356910"/>
              </a:xfrm>
              <a:prstGeom prst="rect">
                <a:avLst/>
              </a:prstGeom>
              <a:blipFill>
                <a:blip r:embed="rId3"/>
                <a:stretch>
                  <a:fillRect l="-1163" t="-2703" r="-129" b="-675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Ellipse 75"/>
          <p:cNvSpPr/>
          <p:nvPr/>
        </p:nvSpPr>
        <p:spPr>
          <a:xfrm>
            <a:off x="4007768" y="4331878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7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concepts</a:t>
            </a:r>
            <a:endParaRPr lang="en-US" dirty="0"/>
          </a:p>
        </p:txBody>
      </p:sp>
      <p:sp>
        <p:nvSpPr>
          <p:cNvPr id="53" name="Textfeld 52"/>
          <p:cNvSpPr txBox="1"/>
          <p:nvPr/>
        </p:nvSpPr>
        <p:spPr bwMode="auto">
          <a:xfrm>
            <a:off x="324000" y="1773936"/>
            <a:ext cx="6074198" cy="96180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b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5) Density-reachable</a:t>
            </a:r>
          </a:p>
          <a:p>
            <a:pPr eaLnBrk="1" hangingPunct="1">
              <a:spcAft>
                <a:spcPts val="300"/>
              </a:spcAft>
            </a:pPr>
            <a:r>
              <a:rPr lang="de-DE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p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is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density-reachable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from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q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if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there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is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a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chain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of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points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that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are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directly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density</a:t>
            </a:r>
            <a:r>
              <a:rPr lang="de-DE" dirty="0" err="1">
                <a:solidFill>
                  <a:srgbClr val="214B7E"/>
                </a:solidFill>
                <a:latin typeface="Verdana" panose="020B0604030504040204" pitchFamily="34" charset="0"/>
              </a:rPr>
              <a:t>-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reachable</a:t>
            </a:r>
            <a:endParaRPr lang="de-DE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</p:txBody>
      </p:sp>
      <p:sp>
        <p:nvSpPr>
          <p:cNvPr id="105" name="Textfeld 104"/>
          <p:cNvSpPr txBox="1"/>
          <p:nvPr/>
        </p:nvSpPr>
        <p:spPr bwMode="auto">
          <a:xfrm>
            <a:off x="6500764" y="4968274"/>
            <a:ext cx="32893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p</a:t>
            </a:r>
          </a:p>
        </p:txBody>
      </p:sp>
      <p:cxnSp>
        <p:nvCxnSpPr>
          <p:cNvPr id="86" name="Gerade Verbindung mit Pfeil 85"/>
          <p:cNvCxnSpPr>
            <a:stCxn id="93" idx="5"/>
            <a:endCxn id="96" idx="1"/>
          </p:cNvCxnSpPr>
          <p:nvPr/>
        </p:nvCxnSpPr>
        <p:spPr>
          <a:xfrm>
            <a:off x="5667118" y="4377422"/>
            <a:ext cx="187853" cy="3073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llipse 87"/>
          <p:cNvSpPr/>
          <p:nvPr/>
        </p:nvSpPr>
        <p:spPr>
          <a:xfrm>
            <a:off x="4565604" y="4367155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llipse 88"/>
          <p:cNvSpPr/>
          <p:nvPr/>
        </p:nvSpPr>
        <p:spPr>
          <a:xfrm>
            <a:off x="4449791" y="3805263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Ellipse 90"/>
          <p:cNvSpPr/>
          <p:nvPr/>
        </p:nvSpPr>
        <p:spPr>
          <a:xfrm>
            <a:off x="4966548" y="412517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Ellipse 91"/>
          <p:cNvSpPr/>
          <p:nvPr/>
        </p:nvSpPr>
        <p:spPr>
          <a:xfrm>
            <a:off x="4524218" y="4974415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Ellipse 92"/>
          <p:cNvSpPr/>
          <p:nvPr/>
        </p:nvSpPr>
        <p:spPr>
          <a:xfrm>
            <a:off x="5544193" y="4254497"/>
            <a:ext cx="144016" cy="144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Ellipse 93"/>
          <p:cNvSpPr/>
          <p:nvPr/>
        </p:nvSpPr>
        <p:spPr>
          <a:xfrm>
            <a:off x="5415333" y="3798031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Ellipse 94"/>
          <p:cNvSpPr/>
          <p:nvPr/>
        </p:nvSpPr>
        <p:spPr>
          <a:xfrm>
            <a:off x="6208921" y="420556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Ellipse 95"/>
          <p:cNvSpPr/>
          <p:nvPr/>
        </p:nvSpPr>
        <p:spPr>
          <a:xfrm>
            <a:off x="5833880" y="4663647"/>
            <a:ext cx="144016" cy="144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Ellipse 96"/>
          <p:cNvSpPr/>
          <p:nvPr/>
        </p:nvSpPr>
        <p:spPr>
          <a:xfrm>
            <a:off x="6413304" y="4970241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Ellipse 97"/>
          <p:cNvSpPr/>
          <p:nvPr/>
        </p:nvSpPr>
        <p:spPr>
          <a:xfrm>
            <a:off x="6213458" y="5528718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feld 98"/>
          <p:cNvSpPr txBox="1"/>
          <p:nvPr/>
        </p:nvSpPr>
        <p:spPr bwMode="auto">
          <a:xfrm>
            <a:off x="5276437" y="4213847"/>
            <a:ext cx="32893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q</a:t>
            </a:r>
          </a:p>
        </p:txBody>
      </p:sp>
      <p:sp>
        <p:nvSpPr>
          <p:cNvPr id="100" name="Ellipse 99"/>
          <p:cNvSpPr/>
          <p:nvPr/>
        </p:nvSpPr>
        <p:spPr>
          <a:xfrm>
            <a:off x="6168008" y="400506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Ellipse 100"/>
          <p:cNvSpPr/>
          <p:nvPr/>
        </p:nvSpPr>
        <p:spPr>
          <a:xfrm>
            <a:off x="4911357" y="3611701"/>
            <a:ext cx="1440000" cy="144000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Ellipse 102"/>
          <p:cNvSpPr/>
          <p:nvPr/>
        </p:nvSpPr>
        <p:spPr>
          <a:xfrm>
            <a:off x="5214880" y="4015655"/>
            <a:ext cx="1440000" cy="144000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erade Verbindung mit Pfeil 9"/>
          <p:cNvCxnSpPr>
            <a:stCxn id="96" idx="5"/>
            <a:endCxn id="97" idx="2"/>
          </p:cNvCxnSpPr>
          <p:nvPr/>
        </p:nvCxnSpPr>
        <p:spPr>
          <a:xfrm>
            <a:off x="5956805" y="4786572"/>
            <a:ext cx="456499" cy="2556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5792525" y="4322249"/>
            <a:ext cx="1440000" cy="1440000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Ellipse 105"/>
          <p:cNvSpPr/>
          <p:nvPr/>
        </p:nvSpPr>
        <p:spPr>
          <a:xfrm>
            <a:off x="4007768" y="4331878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2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concepts</a:t>
            </a:r>
            <a:endParaRPr lang="en-US" dirty="0"/>
          </a:p>
        </p:txBody>
      </p:sp>
      <p:sp>
        <p:nvSpPr>
          <p:cNvPr id="82" name="Textfeld 81"/>
          <p:cNvSpPr txBox="1"/>
          <p:nvPr/>
        </p:nvSpPr>
        <p:spPr bwMode="auto">
          <a:xfrm>
            <a:off x="324000" y="1773936"/>
            <a:ext cx="5681312" cy="96180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b="1" dirty="0">
                <a:solidFill>
                  <a:srgbClr val="214B7E"/>
                </a:solidFill>
                <a:latin typeface="Verdana" panose="020B0604030504040204" pitchFamily="34" charset="0"/>
              </a:rPr>
              <a:t>6</a:t>
            </a:r>
            <a:r>
              <a:rPr lang="en-US" b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) Density-connected</a:t>
            </a:r>
          </a:p>
          <a:p>
            <a:pPr eaLnBrk="1" hangingPunct="1">
              <a:spcAft>
                <a:spcPts val="300"/>
              </a:spcAft>
            </a:pPr>
            <a:r>
              <a:rPr lang="de-DE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p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is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density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connected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to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o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, </a:t>
            </a:r>
            <a:r>
              <a:rPr lang="de-DE" dirty="0" err="1">
                <a:solidFill>
                  <a:srgbClr val="214B7E"/>
                </a:solidFill>
                <a:latin typeface="Verdana" panose="020B0604030504040204" pitchFamily="34" charset="0"/>
              </a:rPr>
              <a:t>i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f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both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p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and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o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are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density-reachable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from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a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point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q</a:t>
            </a:r>
          </a:p>
        </p:txBody>
      </p:sp>
      <p:sp>
        <p:nvSpPr>
          <p:cNvPr id="125" name="Textfeld 124"/>
          <p:cNvSpPr txBox="1"/>
          <p:nvPr/>
        </p:nvSpPr>
        <p:spPr bwMode="auto">
          <a:xfrm>
            <a:off x="6500764" y="4968274"/>
            <a:ext cx="32893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p</a:t>
            </a:r>
          </a:p>
        </p:txBody>
      </p:sp>
      <p:cxnSp>
        <p:nvCxnSpPr>
          <p:cNvPr id="126" name="Gerade Verbindung mit Pfeil 125"/>
          <p:cNvCxnSpPr>
            <a:stCxn id="132" idx="5"/>
            <a:endCxn id="135" idx="1"/>
          </p:cNvCxnSpPr>
          <p:nvPr/>
        </p:nvCxnSpPr>
        <p:spPr>
          <a:xfrm>
            <a:off x="5667118" y="4377422"/>
            <a:ext cx="187853" cy="3073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Ellipse 126"/>
          <p:cNvSpPr/>
          <p:nvPr/>
        </p:nvSpPr>
        <p:spPr>
          <a:xfrm>
            <a:off x="4565604" y="4367155"/>
            <a:ext cx="144016" cy="144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Ellipse 127"/>
          <p:cNvSpPr/>
          <p:nvPr/>
        </p:nvSpPr>
        <p:spPr>
          <a:xfrm>
            <a:off x="4449791" y="3805263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Ellipse 129"/>
          <p:cNvSpPr/>
          <p:nvPr/>
        </p:nvSpPr>
        <p:spPr>
          <a:xfrm>
            <a:off x="4966548" y="4125177"/>
            <a:ext cx="144016" cy="144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Ellipse 130"/>
          <p:cNvSpPr/>
          <p:nvPr/>
        </p:nvSpPr>
        <p:spPr>
          <a:xfrm>
            <a:off x="4524218" y="4974415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Ellipse 131"/>
          <p:cNvSpPr/>
          <p:nvPr/>
        </p:nvSpPr>
        <p:spPr>
          <a:xfrm>
            <a:off x="5544193" y="4254497"/>
            <a:ext cx="144016" cy="144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Ellipse 132"/>
          <p:cNvSpPr/>
          <p:nvPr/>
        </p:nvSpPr>
        <p:spPr>
          <a:xfrm>
            <a:off x="5415333" y="3798031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Ellipse 133"/>
          <p:cNvSpPr/>
          <p:nvPr/>
        </p:nvSpPr>
        <p:spPr>
          <a:xfrm>
            <a:off x="6208921" y="420556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Ellipse 134"/>
          <p:cNvSpPr/>
          <p:nvPr/>
        </p:nvSpPr>
        <p:spPr>
          <a:xfrm>
            <a:off x="5833880" y="4663647"/>
            <a:ext cx="144016" cy="144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Ellipse 135"/>
          <p:cNvSpPr/>
          <p:nvPr/>
        </p:nvSpPr>
        <p:spPr>
          <a:xfrm>
            <a:off x="6413304" y="4970241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Ellipse 136"/>
          <p:cNvSpPr/>
          <p:nvPr/>
        </p:nvSpPr>
        <p:spPr>
          <a:xfrm>
            <a:off x="6213458" y="5528718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Ellipse 138"/>
          <p:cNvSpPr/>
          <p:nvPr/>
        </p:nvSpPr>
        <p:spPr>
          <a:xfrm>
            <a:off x="6168008" y="400506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Ellipse 139"/>
          <p:cNvSpPr/>
          <p:nvPr/>
        </p:nvSpPr>
        <p:spPr>
          <a:xfrm>
            <a:off x="4911357" y="3611701"/>
            <a:ext cx="1440000" cy="144000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Ellipse 140"/>
          <p:cNvSpPr/>
          <p:nvPr/>
        </p:nvSpPr>
        <p:spPr>
          <a:xfrm>
            <a:off x="5214880" y="4015655"/>
            <a:ext cx="1440000" cy="144000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Gerade Verbindung mit Pfeil 141"/>
          <p:cNvCxnSpPr>
            <a:stCxn id="135" idx="5"/>
            <a:endCxn id="136" idx="2"/>
          </p:cNvCxnSpPr>
          <p:nvPr/>
        </p:nvCxnSpPr>
        <p:spPr>
          <a:xfrm>
            <a:off x="5956805" y="4786572"/>
            <a:ext cx="456499" cy="2556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Ellipse 142"/>
          <p:cNvSpPr/>
          <p:nvPr/>
        </p:nvSpPr>
        <p:spPr>
          <a:xfrm>
            <a:off x="5792525" y="4322249"/>
            <a:ext cx="1440000" cy="1440000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 Verbindung mit Pfeil 7"/>
          <p:cNvCxnSpPr>
            <a:stCxn id="132" idx="2"/>
            <a:endCxn id="130" idx="6"/>
          </p:cNvCxnSpPr>
          <p:nvPr/>
        </p:nvCxnSpPr>
        <p:spPr>
          <a:xfrm flipH="1" flipV="1">
            <a:off x="5110564" y="4197185"/>
            <a:ext cx="433629" cy="1293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feld 143"/>
          <p:cNvSpPr txBox="1"/>
          <p:nvPr/>
        </p:nvSpPr>
        <p:spPr bwMode="auto">
          <a:xfrm>
            <a:off x="5335016" y="4283804"/>
            <a:ext cx="32893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q</a:t>
            </a:r>
          </a:p>
        </p:txBody>
      </p:sp>
      <p:sp>
        <p:nvSpPr>
          <p:cNvPr id="145" name="Ellipse 144"/>
          <p:cNvSpPr/>
          <p:nvPr/>
        </p:nvSpPr>
        <p:spPr>
          <a:xfrm>
            <a:off x="4312163" y="3501008"/>
            <a:ext cx="1440000" cy="144000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Ellipse 145"/>
          <p:cNvSpPr/>
          <p:nvPr/>
        </p:nvSpPr>
        <p:spPr>
          <a:xfrm>
            <a:off x="3953795" y="3717820"/>
            <a:ext cx="1440000" cy="144000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Gerade Verbindung mit Pfeil 10"/>
          <p:cNvCxnSpPr>
            <a:stCxn id="130" idx="2"/>
            <a:endCxn id="127" idx="7"/>
          </p:cNvCxnSpPr>
          <p:nvPr/>
        </p:nvCxnSpPr>
        <p:spPr>
          <a:xfrm flipH="1">
            <a:off x="4688529" y="4197185"/>
            <a:ext cx="278019" cy="191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27" idx="4"/>
            <a:endCxn id="131" idx="0"/>
          </p:cNvCxnSpPr>
          <p:nvPr/>
        </p:nvCxnSpPr>
        <p:spPr>
          <a:xfrm flipH="1">
            <a:off x="4596226" y="4511171"/>
            <a:ext cx="41386" cy="4632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feld 147"/>
          <p:cNvSpPr txBox="1"/>
          <p:nvPr/>
        </p:nvSpPr>
        <p:spPr bwMode="auto">
          <a:xfrm>
            <a:off x="4303701" y="5039956"/>
            <a:ext cx="32893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o</a:t>
            </a:r>
          </a:p>
        </p:txBody>
      </p:sp>
      <p:sp>
        <p:nvSpPr>
          <p:cNvPr id="176" name="Ellipse 175"/>
          <p:cNvSpPr/>
          <p:nvPr/>
        </p:nvSpPr>
        <p:spPr>
          <a:xfrm>
            <a:off x="4007768" y="4331878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2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concepts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/>
              <p:cNvSpPr txBox="1"/>
              <p:nvPr/>
            </p:nvSpPr>
            <p:spPr bwMode="auto">
              <a:xfrm>
                <a:off x="324000" y="1773936"/>
                <a:ext cx="6191118" cy="1631216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rtlCol="0">
                <a:spAutoFit/>
              </a:bodyPr>
              <a:lstStyle/>
              <a:p>
                <a:pPr eaLnBrk="1" hangingPunct="1">
                  <a:spcAft>
                    <a:spcPts val="300"/>
                  </a:spcAft>
                </a:pPr>
                <a:r>
                  <a:rPr lang="en-US" b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7) Density-based cluster 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contains all points that </a:t>
                </a: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dirty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a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re density-reachable from a seed point </a:t>
                </a:r>
                <a:r>
                  <a:rPr lang="en-US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q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:</a:t>
                </a:r>
              </a:p>
              <a:p>
                <a:pPr eaLnBrk="1" hangingPunct="1">
                  <a:spcAft>
                    <a:spcPts val="300"/>
                  </a:spcAft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AND </a:t>
                </a: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is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density-reachable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from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q</a:t>
                </a:r>
                <a:endParaRPr lang="de-DE" i="1" dirty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r>
                  <a:rPr lang="de-DE" dirty="0" smtClean="0">
                    <a:solidFill>
                      <a:srgbClr val="214B7E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𝑖𝑓</m:t>
                    </m:r>
                  </m:oMath>
                </a14:m>
                <a:r>
                  <a:rPr lang="de-DE" dirty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is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density-connected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to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q</a:t>
                </a:r>
              </a:p>
              <a:p>
                <a:pPr eaLnBrk="1" hangingPunct="1">
                  <a:spcAft>
                    <a:spcPts val="300"/>
                  </a:spcAft>
                </a:pPr>
                <a:endParaRPr lang="de-DE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96" name="Textfeld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000" y="1773936"/>
                <a:ext cx="6191118" cy="1631216"/>
              </a:xfrm>
              <a:prstGeom prst="rect">
                <a:avLst/>
              </a:prstGeom>
              <a:blipFill>
                <a:blip r:embed="rId2"/>
                <a:stretch>
                  <a:fillRect l="-787" t="-186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Gerade Verbindung mit Pfeil 72"/>
          <p:cNvCxnSpPr>
            <a:stCxn id="81" idx="5"/>
            <a:endCxn id="84" idx="1"/>
          </p:cNvCxnSpPr>
          <p:nvPr/>
        </p:nvCxnSpPr>
        <p:spPr>
          <a:xfrm>
            <a:off x="5667118" y="4377422"/>
            <a:ext cx="187853" cy="3073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lipse 73"/>
          <p:cNvSpPr/>
          <p:nvPr/>
        </p:nvSpPr>
        <p:spPr>
          <a:xfrm>
            <a:off x="4565604" y="4367155"/>
            <a:ext cx="144016" cy="144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Ellipse 74"/>
          <p:cNvSpPr/>
          <p:nvPr/>
        </p:nvSpPr>
        <p:spPr>
          <a:xfrm>
            <a:off x="4449791" y="3805263"/>
            <a:ext cx="144016" cy="144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Ellipse 75"/>
          <p:cNvSpPr/>
          <p:nvPr/>
        </p:nvSpPr>
        <p:spPr>
          <a:xfrm>
            <a:off x="4007768" y="4331878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Ellipse 78"/>
          <p:cNvSpPr/>
          <p:nvPr/>
        </p:nvSpPr>
        <p:spPr>
          <a:xfrm>
            <a:off x="4966548" y="4125177"/>
            <a:ext cx="144016" cy="144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Ellipse 79"/>
          <p:cNvSpPr/>
          <p:nvPr/>
        </p:nvSpPr>
        <p:spPr>
          <a:xfrm>
            <a:off x="4524218" y="4974415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Ellipse 80"/>
          <p:cNvSpPr/>
          <p:nvPr/>
        </p:nvSpPr>
        <p:spPr>
          <a:xfrm>
            <a:off x="5544193" y="4254497"/>
            <a:ext cx="144016" cy="144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Ellipse 81"/>
          <p:cNvSpPr/>
          <p:nvPr/>
        </p:nvSpPr>
        <p:spPr>
          <a:xfrm>
            <a:off x="5415333" y="3798031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Ellipse 82"/>
          <p:cNvSpPr/>
          <p:nvPr/>
        </p:nvSpPr>
        <p:spPr>
          <a:xfrm>
            <a:off x="6208921" y="4205569"/>
            <a:ext cx="144016" cy="144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Ellipse 83"/>
          <p:cNvSpPr/>
          <p:nvPr/>
        </p:nvSpPr>
        <p:spPr>
          <a:xfrm>
            <a:off x="5833880" y="4663647"/>
            <a:ext cx="144016" cy="144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Ellipse 87"/>
          <p:cNvSpPr/>
          <p:nvPr/>
        </p:nvSpPr>
        <p:spPr>
          <a:xfrm>
            <a:off x="6413304" y="4970241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Ellipse 89"/>
          <p:cNvSpPr/>
          <p:nvPr/>
        </p:nvSpPr>
        <p:spPr>
          <a:xfrm>
            <a:off x="6213458" y="5528718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Ellipse 92"/>
          <p:cNvSpPr/>
          <p:nvPr/>
        </p:nvSpPr>
        <p:spPr>
          <a:xfrm>
            <a:off x="6168008" y="4005064"/>
            <a:ext cx="144016" cy="144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Ellipse 93"/>
          <p:cNvSpPr/>
          <p:nvPr/>
        </p:nvSpPr>
        <p:spPr>
          <a:xfrm>
            <a:off x="4911357" y="3611701"/>
            <a:ext cx="1440000" cy="144000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Ellipse 94"/>
          <p:cNvSpPr/>
          <p:nvPr/>
        </p:nvSpPr>
        <p:spPr>
          <a:xfrm>
            <a:off x="5214880" y="4015655"/>
            <a:ext cx="1440000" cy="144000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Gerade Verbindung mit Pfeil 97"/>
          <p:cNvCxnSpPr>
            <a:stCxn id="84" idx="5"/>
            <a:endCxn id="88" idx="2"/>
          </p:cNvCxnSpPr>
          <p:nvPr/>
        </p:nvCxnSpPr>
        <p:spPr>
          <a:xfrm>
            <a:off x="5956805" y="4786572"/>
            <a:ext cx="456499" cy="2556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Ellipse 98"/>
          <p:cNvSpPr/>
          <p:nvPr/>
        </p:nvSpPr>
        <p:spPr>
          <a:xfrm>
            <a:off x="5792525" y="4322249"/>
            <a:ext cx="1440000" cy="1440000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Gerade Verbindung mit Pfeil 99"/>
          <p:cNvCxnSpPr>
            <a:stCxn id="81" idx="2"/>
            <a:endCxn id="79" idx="6"/>
          </p:cNvCxnSpPr>
          <p:nvPr/>
        </p:nvCxnSpPr>
        <p:spPr>
          <a:xfrm flipH="1" flipV="1">
            <a:off x="5110564" y="4197185"/>
            <a:ext cx="433629" cy="1293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/>
          <p:cNvSpPr txBox="1"/>
          <p:nvPr/>
        </p:nvSpPr>
        <p:spPr bwMode="auto">
          <a:xfrm>
            <a:off x="5335016" y="4283804"/>
            <a:ext cx="32893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q</a:t>
            </a:r>
          </a:p>
        </p:txBody>
      </p:sp>
      <p:sp>
        <p:nvSpPr>
          <p:cNvPr id="102" name="Ellipse 101"/>
          <p:cNvSpPr/>
          <p:nvPr/>
        </p:nvSpPr>
        <p:spPr>
          <a:xfrm>
            <a:off x="4312163" y="3501008"/>
            <a:ext cx="1440000" cy="144000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Ellipse 102"/>
          <p:cNvSpPr/>
          <p:nvPr/>
        </p:nvSpPr>
        <p:spPr>
          <a:xfrm>
            <a:off x="3953795" y="3717820"/>
            <a:ext cx="1440000" cy="144000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Gerade Verbindung mit Pfeil 104"/>
          <p:cNvCxnSpPr>
            <a:stCxn id="79" idx="2"/>
            <a:endCxn id="74" idx="7"/>
          </p:cNvCxnSpPr>
          <p:nvPr/>
        </p:nvCxnSpPr>
        <p:spPr>
          <a:xfrm flipH="1">
            <a:off x="4688529" y="4197185"/>
            <a:ext cx="278019" cy="191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/>
          <p:cNvCxnSpPr>
            <a:stCxn id="74" idx="4"/>
            <a:endCxn id="80" idx="0"/>
          </p:cNvCxnSpPr>
          <p:nvPr/>
        </p:nvCxnSpPr>
        <p:spPr>
          <a:xfrm flipH="1">
            <a:off x="4596226" y="4511171"/>
            <a:ext cx="41386" cy="4632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>
            <a:stCxn id="81" idx="7"/>
            <a:endCxn id="93" idx="2"/>
          </p:cNvCxnSpPr>
          <p:nvPr/>
        </p:nvCxnSpPr>
        <p:spPr>
          <a:xfrm flipV="1">
            <a:off x="5667118" y="4077072"/>
            <a:ext cx="500890" cy="198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81" idx="6"/>
            <a:endCxn id="83" idx="2"/>
          </p:cNvCxnSpPr>
          <p:nvPr/>
        </p:nvCxnSpPr>
        <p:spPr>
          <a:xfrm flipV="1">
            <a:off x="5688209" y="4277577"/>
            <a:ext cx="520712" cy="48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 flipH="1" flipV="1">
            <a:off x="5487341" y="3942047"/>
            <a:ext cx="128860" cy="312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79" idx="1"/>
            <a:endCxn id="75" idx="5"/>
          </p:cNvCxnSpPr>
          <p:nvPr/>
        </p:nvCxnSpPr>
        <p:spPr>
          <a:xfrm flipH="1" flipV="1">
            <a:off x="4572716" y="3928188"/>
            <a:ext cx="414923" cy="218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74" idx="2"/>
            <a:endCxn id="76" idx="6"/>
          </p:cNvCxnSpPr>
          <p:nvPr/>
        </p:nvCxnSpPr>
        <p:spPr>
          <a:xfrm flipH="1" flipV="1">
            <a:off x="4151784" y="4403886"/>
            <a:ext cx="413820" cy="35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2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030188"/>
            <a:ext cx="113728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concepts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feld 95"/>
              <p:cNvSpPr txBox="1"/>
              <p:nvPr/>
            </p:nvSpPr>
            <p:spPr bwMode="auto">
              <a:xfrm>
                <a:off x="324000" y="1773936"/>
                <a:ext cx="6191118" cy="1631216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rtlCol="0">
                <a:spAutoFit/>
              </a:bodyPr>
              <a:lstStyle/>
              <a:p>
                <a:pPr eaLnBrk="1" hangingPunct="1">
                  <a:spcAft>
                    <a:spcPts val="300"/>
                  </a:spcAft>
                </a:pPr>
                <a:r>
                  <a:rPr lang="en-US" b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7) Density-based cluster 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contains all points that </a:t>
                </a: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dirty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a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re density-reachable from a seed point </a:t>
                </a:r>
                <a:r>
                  <a:rPr lang="en-US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q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:</a:t>
                </a:r>
              </a:p>
              <a:p>
                <a:pPr eaLnBrk="1" hangingPunct="1">
                  <a:spcAft>
                    <a:spcPts val="300"/>
                  </a:spcAft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AND </a:t>
                </a: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is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density-reachable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from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q</a:t>
                </a:r>
                <a:endParaRPr lang="de-DE" i="1" dirty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r>
                  <a:rPr lang="de-DE" dirty="0" smtClean="0">
                    <a:solidFill>
                      <a:srgbClr val="214B7E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𝑖𝑓</m:t>
                    </m:r>
                  </m:oMath>
                </a14:m>
                <a:r>
                  <a:rPr lang="de-DE" dirty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is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density-connected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to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q</a:t>
                </a:r>
              </a:p>
              <a:p>
                <a:pPr eaLnBrk="1" hangingPunct="1">
                  <a:spcAft>
                    <a:spcPts val="300"/>
                  </a:spcAft>
                </a:pPr>
                <a:endParaRPr lang="de-DE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96" name="Textfeld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000" y="1773936"/>
                <a:ext cx="6191118" cy="1631216"/>
              </a:xfrm>
              <a:prstGeom prst="rect">
                <a:avLst/>
              </a:prstGeom>
              <a:blipFill>
                <a:blip r:embed="rId2"/>
                <a:stretch>
                  <a:fillRect l="-787" t="-186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Gerade Verbindung mit Pfeil 72"/>
          <p:cNvCxnSpPr>
            <a:stCxn id="81" idx="5"/>
            <a:endCxn id="84" idx="1"/>
          </p:cNvCxnSpPr>
          <p:nvPr/>
        </p:nvCxnSpPr>
        <p:spPr>
          <a:xfrm>
            <a:off x="5667118" y="4377422"/>
            <a:ext cx="187853" cy="3073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lipse 73"/>
          <p:cNvSpPr/>
          <p:nvPr/>
        </p:nvSpPr>
        <p:spPr>
          <a:xfrm>
            <a:off x="4565604" y="4367155"/>
            <a:ext cx="144016" cy="144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Ellipse 74"/>
          <p:cNvSpPr/>
          <p:nvPr/>
        </p:nvSpPr>
        <p:spPr>
          <a:xfrm>
            <a:off x="4449791" y="3805263"/>
            <a:ext cx="144016" cy="144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Ellipse 75"/>
          <p:cNvSpPr/>
          <p:nvPr/>
        </p:nvSpPr>
        <p:spPr>
          <a:xfrm>
            <a:off x="4007768" y="4331878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Ellipse 78"/>
          <p:cNvSpPr/>
          <p:nvPr/>
        </p:nvSpPr>
        <p:spPr>
          <a:xfrm>
            <a:off x="4966548" y="4125177"/>
            <a:ext cx="144016" cy="144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Ellipse 79"/>
          <p:cNvSpPr/>
          <p:nvPr/>
        </p:nvSpPr>
        <p:spPr>
          <a:xfrm>
            <a:off x="4524218" y="4974415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Ellipse 80"/>
          <p:cNvSpPr/>
          <p:nvPr/>
        </p:nvSpPr>
        <p:spPr>
          <a:xfrm>
            <a:off x="5544193" y="4254497"/>
            <a:ext cx="144016" cy="144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Ellipse 81"/>
          <p:cNvSpPr/>
          <p:nvPr/>
        </p:nvSpPr>
        <p:spPr>
          <a:xfrm>
            <a:off x="5415333" y="3798031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Ellipse 82"/>
          <p:cNvSpPr/>
          <p:nvPr/>
        </p:nvSpPr>
        <p:spPr>
          <a:xfrm>
            <a:off x="6208921" y="4205569"/>
            <a:ext cx="144016" cy="144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Ellipse 83"/>
          <p:cNvSpPr/>
          <p:nvPr/>
        </p:nvSpPr>
        <p:spPr>
          <a:xfrm>
            <a:off x="5833880" y="4663647"/>
            <a:ext cx="144016" cy="144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Ellipse 87"/>
          <p:cNvSpPr/>
          <p:nvPr/>
        </p:nvSpPr>
        <p:spPr>
          <a:xfrm>
            <a:off x="6413304" y="4970241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Ellipse 89"/>
          <p:cNvSpPr/>
          <p:nvPr/>
        </p:nvSpPr>
        <p:spPr>
          <a:xfrm>
            <a:off x="6213458" y="5528718"/>
            <a:ext cx="144016" cy="14401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Ellipse 92"/>
          <p:cNvSpPr/>
          <p:nvPr/>
        </p:nvSpPr>
        <p:spPr>
          <a:xfrm>
            <a:off x="6168008" y="4005064"/>
            <a:ext cx="144016" cy="144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Ellipse 93"/>
          <p:cNvSpPr/>
          <p:nvPr/>
        </p:nvSpPr>
        <p:spPr>
          <a:xfrm>
            <a:off x="4911357" y="3611701"/>
            <a:ext cx="1440000" cy="144000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Ellipse 94"/>
          <p:cNvSpPr/>
          <p:nvPr/>
        </p:nvSpPr>
        <p:spPr>
          <a:xfrm>
            <a:off x="5214880" y="4015655"/>
            <a:ext cx="1440000" cy="144000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Gerade Verbindung mit Pfeil 97"/>
          <p:cNvCxnSpPr>
            <a:stCxn id="84" idx="5"/>
            <a:endCxn id="88" idx="2"/>
          </p:cNvCxnSpPr>
          <p:nvPr/>
        </p:nvCxnSpPr>
        <p:spPr>
          <a:xfrm>
            <a:off x="5956805" y="4786572"/>
            <a:ext cx="456499" cy="2556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Ellipse 98"/>
          <p:cNvSpPr/>
          <p:nvPr/>
        </p:nvSpPr>
        <p:spPr>
          <a:xfrm>
            <a:off x="5792525" y="4322249"/>
            <a:ext cx="1440000" cy="1440000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Gerade Verbindung mit Pfeil 99"/>
          <p:cNvCxnSpPr>
            <a:stCxn id="81" idx="2"/>
            <a:endCxn id="79" idx="6"/>
          </p:cNvCxnSpPr>
          <p:nvPr/>
        </p:nvCxnSpPr>
        <p:spPr>
          <a:xfrm flipH="1" flipV="1">
            <a:off x="5110564" y="4197185"/>
            <a:ext cx="433629" cy="1293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/>
          <p:cNvSpPr txBox="1"/>
          <p:nvPr/>
        </p:nvSpPr>
        <p:spPr bwMode="auto">
          <a:xfrm>
            <a:off x="5335016" y="4283804"/>
            <a:ext cx="32893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q</a:t>
            </a:r>
          </a:p>
        </p:txBody>
      </p:sp>
      <p:sp>
        <p:nvSpPr>
          <p:cNvPr id="102" name="Ellipse 101"/>
          <p:cNvSpPr/>
          <p:nvPr/>
        </p:nvSpPr>
        <p:spPr>
          <a:xfrm>
            <a:off x="4312163" y="3501008"/>
            <a:ext cx="1440000" cy="144000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Ellipse 102"/>
          <p:cNvSpPr/>
          <p:nvPr/>
        </p:nvSpPr>
        <p:spPr>
          <a:xfrm>
            <a:off x="3953795" y="3717820"/>
            <a:ext cx="1440000" cy="144000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Gerade Verbindung mit Pfeil 104"/>
          <p:cNvCxnSpPr>
            <a:stCxn id="79" idx="2"/>
            <a:endCxn id="74" idx="7"/>
          </p:cNvCxnSpPr>
          <p:nvPr/>
        </p:nvCxnSpPr>
        <p:spPr>
          <a:xfrm flipH="1">
            <a:off x="4688529" y="4197185"/>
            <a:ext cx="278019" cy="191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/>
          <p:cNvCxnSpPr>
            <a:stCxn id="74" idx="4"/>
            <a:endCxn id="80" idx="0"/>
          </p:cNvCxnSpPr>
          <p:nvPr/>
        </p:nvCxnSpPr>
        <p:spPr>
          <a:xfrm flipH="1">
            <a:off x="4596226" y="4511171"/>
            <a:ext cx="41386" cy="4632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>
            <a:stCxn id="81" idx="7"/>
            <a:endCxn id="93" idx="2"/>
          </p:cNvCxnSpPr>
          <p:nvPr/>
        </p:nvCxnSpPr>
        <p:spPr>
          <a:xfrm flipV="1">
            <a:off x="5667118" y="4077072"/>
            <a:ext cx="500890" cy="198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81" idx="6"/>
            <a:endCxn id="83" idx="2"/>
          </p:cNvCxnSpPr>
          <p:nvPr/>
        </p:nvCxnSpPr>
        <p:spPr>
          <a:xfrm flipV="1">
            <a:off x="5688209" y="4277577"/>
            <a:ext cx="520712" cy="48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 flipH="1" flipV="1">
            <a:off x="5487341" y="3942047"/>
            <a:ext cx="128860" cy="312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79" idx="1"/>
            <a:endCxn id="75" idx="5"/>
          </p:cNvCxnSpPr>
          <p:nvPr/>
        </p:nvCxnSpPr>
        <p:spPr>
          <a:xfrm flipH="1" flipV="1">
            <a:off x="4572716" y="3928188"/>
            <a:ext cx="414923" cy="218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74" idx="2"/>
            <a:endCxn id="76" idx="6"/>
          </p:cNvCxnSpPr>
          <p:nvPr/>
        </p:nvCxnSpPr>
        <p:spPr>
          <a:xfrm flipH="1" flipV="1">
            <a:off x="4151784" y="4403886"/>
            <a:ext cx="413820" cy="35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/>
          <p:cNvSpPr txBox="1"/>
          <p:nvPr/>
        </p:nvSpPr>
        <p:spPr bwMode="auto">
          <a:xfrm>
            <a:off x="5917563" y="5645569"/>
            <a:ext cx="32893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</a:rPr>
              <a:t>k</a:t>
            </a:r>
          </a:p>
        </p:txBody>
      </p:sp>
      <p:sp>
        <p:nvSpPr>
          <p:cNvPr id="3" name="Rechteck 2"/>
          <p:cNvSpPr/>
          <p:nvPr/>
        </p:nvSpPr>
        <p:spPr>
          <a:xfrm>
            <a:off x="6960096" y="1773936"/>
            <a:ext cx="5040560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b="1" dirty="0">
                <a:solidFill>
                  <a:srgbClr val="C00000"/>
                </a:solidFill>
                <a:latin typeface="Verdana" panose="020B0604030504040204" pitchFamily="34" charset="0"/>
              </a:rPr>
              <a:t>Noise</a:t>
            </a:r>
          </a:p>
          <a:p>
            <a:pPr eaLnBrk="1" hangingPunct="1">
              <a:spcAft>
                <a:spcPts val="300"/>
              </a:spcAft>
            </a:pPr>
            <a:r>
              <a:rPr lang="de-DE" dirty="0" err="1">
                <a:solidFill>
                  <a:srgbClr val="214B7E"/>
                </a:solidFill>
                <a:latin typeface="Verdana" panose="020B0604030504040204" pitchFamily="34" charset="0"/>
              </a:rPr>
              <a:t>Any</a:t>
            </a:r>
            <a:r>
              <a:rPr lang="de-DE" dirty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>
                <a:solidFill>
                  <a:srgbClr val="214B7E"/>
                </a:solidFill>
                <a:latin typeface="Verdana" panose="020B0604030504040204" pitchFamily="34" charset="0"/>
              </a:rPr>
              <a:t>point</a:t>
            </a:r>
            <a:r>
              <a:rPr lang="de-DE" dirty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i="1" dirty="0">
                <a:solidFill>
                  <a:srgbClr val="C00000"/>
                </a:solidFill>
                <a:latin typeface="Verdana" panose="020B0604030504040204" pitchFamily="34" charset="0"/>
              </a:rPr>
              <a:t>k</a:t>
            </a:r>
            <a:r>
              <a:rPr lang="de-DE" dirty="0">
                <a:solidFill>
                  <a:srgbClr val="214B7E"/>
                </a:solidFill>
                <a:latin typeface="Verdana" panose="020B0604030504040204" pitchFamily="34" charset="0"/>
              </a:rPr>
              <a:t> not </a:t>
            </a:r>
            <a:r>
              <a:rPr lang="de-DE" dirty="0" err="1">
                <a:solidFill>
                  <a:srgbClr val="214B7E"/>
                </a:solidFill>
                <a:latin typeface="Verdana" panose="020B0604030504040204" pitchFamily="34" charset="0"/>
              </a:rPr>
              <a:t>belonging</a:t>
            </a:r>
            <a:r>
              <a:rPr lang="de-DE" dirty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>
                <a:solidFill>
                  <a:srgbClr val="214B7E"/>
                </a:solidFill>
                <a:latin typeface="Verdana" panose="020B0604030504040204" pitchFamily="34" charset="0"/>
              </a:rPr>
              <a:t>to</a:t>
            </a:r>
            <a:r>
              <a:rPr lang="de-DE" dirty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>
                <a:solidFill>
                  <a:srgbClr val="214B7E"/>
                </a:solidFill>
                <a:latin typeface="Verdana" panose="020B0604030504040204" pitchFamily="34" charset="0"/>
              </a:rPr>
              <a:t>any</a:t>
            </a:r>
            <a:r>
              <a:rPr lang="de-DE" dirty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>
                <a:solidFill>
                  <a:srgbClr val="214B7E"/>
                </a:solidFill>
                <a:latin typeface="Verdana" panose="020B0604030504040204" pitchFamily="34" charset="0"/>
              </a:rPr>
              <a:t>cluster</a:t>
            </a:r>
            <a:endParaRPr lang="de-DE" dirty="0">
              <a:solidFill>
                <a:srgbClr val="214B7E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78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Eps and </a:t>
            </a:r>
            <a:r>
              <a:rPr lang="en-US" dirty="0" err="1" smtClean="0"/>
              <a:t>MinPts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 bwMode="auto">
          <a:xfrm>
            <a:off x="324000" y="1484784"/>
            <a:ext cx="9012360" cy="38395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i="1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MinPts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 does not critically affect clustering results</a:t>
            </a:r>
          </a:p>
          <a:p>
            <a:pPr eaLnBrk="1" hangingPunct="1">
              <a:spcAft>
                <a:spcPts val="300"/>
              </a:spcAft>
            </a:pPr>
            <a:r>
              <a:rPr lang="en-US" dirty="0">
                <a:solidFill>
                  <a:srgbClr val="214B7E"/>
                </a:solidFill>
                <a:latin typeface="Verdana" panose="020B0604030504040204" pitchFamily="34" charset="0"/>
              </a:rPr>
              <a:t>Suggestion use 4 for spatial 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data</a:t>
            </a:r>
          </a:p>
          <a:p>
            <a:pPr eaLnBrk="1" hangingPunct="1">
              <a:spcAft>
                <a:spcPts val="300"/>
              </a:spcAft>
            </a:pPr>
            <a:endParaRPr lang="en-US" dirty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The distance </a:t>
            </a: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Eps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 should be set according to the “thinnest” cluster</a:t>
            </a: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endParaRPr lang="en-US" dirty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</p:txBody>
      </p:sp>
      <p:pic>
        <p:nvPicPr>
          <p:cNvPr id="106" name="Grafik 105"/>
          <p:cNvPicPr>
            <a:picLocks noChangeAspect="1"/>
          </p:cNvPicPr>
          <p:nvPr/>
        </p:nvPicPr>
        <p:blipFill rotWithShape="1">
          <a:blip r:embed="rId2"/>
          <a:srcRect l="65291"/>
          <a:stretch/>
        </p:blipFill>
        <p:spPr>
          <a:xfrm>
            <a:off x="8832304" y="2588202"/>
            <a:ext cx="1799128" cy="2068888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>
            <a:off x="8184232" y="2948355"/>
            <a:ext cx="1547636" cy="19172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41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Eps and </a:t>
            </a:r>
            <a:r>
              <a:rPr lang="en-US" dirty="0" err="1" smtClean="0"/>
              <a:t>MinPts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 bwMode="auto">
          <a:xfrm>
            <a:off x="324000" y="1484784"/>
            <a:ext cx="9012360" cy="38395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i="1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MinPts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 does not critically affect clustering results</a:t>
            </a: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Suggestion use 4 for spatial data</a:t>
            </a:r>
            <a:endParaRPr lang="en-US" i="1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endParaRPr lang="en-US" dirty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The distance </a:t>
            </a: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Eps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 should be set according to the “thinnest” cluster</a:t>
            </a: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b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Simple solution:</a:t>
            </a: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1) Compute the distance of a point p to its k-</a:t>
            </a:r>
            <a:r>
              <a:rPr lang="en-US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th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 nearest neighbor</a:t>
            </a:r>
          </a:p>
          <a:p>
            <a:pPr eaLnBrk="1" hangingPunct="1">
              <a:spcAft>
                <a:spcPts val="300"/>
              </a:spcAft>
            </a:pP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	k = </a:t>
            </a:r>
            <a:r>
              <a:rPr lang="en-US" i="1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MinPts</a:t>
            </a:r>
            <a:endParaRPr lang="en-US" i="1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2) Repeat for each point</a:t>
            </a: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3) Sort the distances and plot (</a:t>
            </a: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k-</a:t>
            </a:r>
            <a:r>
              <a:rPr lang="en-US" i="1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dist</a:t>
            </a: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 graph)</a:t>
            </a:r>
            <a:endParaRPr lang="en-US" i="1" dirty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</p:txBody>
      </p:sp>
      <p:pic>
        <p:nvPicPr>
          <p:cNvPr id="104" name="Grafik 1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00" y="4819643"/>
            <a:ext cx="3876675" cy="1695450"/>
          </a:xfrm>
          <a:prstGeom prst="rect">
            <a:avLst/>
          </a:prstGeom>
        </p:spPr>
      </p:pic>
      <p:pic>
        <p:nvPicPr>
          <p:cNvPr id="106" name="Grafik 105"/>
          <p:cNvPicPr>
            <a:picLocks noChangeAspect="1"/>
          </p:cNvPicPr>
          <p:nvPr/>
        </p:nvPicPr>
        <p:blipFill rotWithShape="1">
          <a:blip r:embed="rId3"/>
          <a:srcRect l="65291"/>
          <a:stretch/>
        </p:blipFill>
        <p:spPr>
          <a:xfrm>
            <a:off x="8832304" y="2588202"/>
            <a:ext cx="1799128" cy="2068888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>
            <a:off x="8184232" y="2948355"/>
            <a:ext cx="1547636" cy="19172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46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Time in DBSCAN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/>
              <p:cNvSpPr/>
              <p:nvPr/>
            </p:nvSpPr>
            <p:spPr>
              <a:xfrm>
                <a:off x="479376" y="1340372"/>
                <a:ext cx="11593288" cy="37722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spcAft>
                    <a:spcPts val="300"/>
                  </a:spcAft>
                </a:pP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DBSCAN can </a:t>
                </a:r>
                <a:r>
                  <a:rPr lang="en-US" dirty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be applied to 2D, 3D or any 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high </a:t>
                </a:r>
                <a:r>
                  <a:rPr lang="en-US" dirty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dimensional feature 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space</a:t>
                </a:r>
              </a:p>
              <a:p>
                <a:pPr eaLnBrk="1" hangingPunct="1">
                  <a:spcAft>
                    <a:spcPts val="300"/>
                  </a:spcAft>
                </a:pPr>
                <a:endParaRPr lang="en-US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endParaRPr lang="en-US" dirty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	Time is </a:t>
                </a:r>
                <a:r>
                  <a:rPr lang="en-US" dirty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simply an additional 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dimension: </a:t>
                </a:r>
              </a:p>
              <a:p>
                <a:pPr marL="871880" lvl="1" indent="-285750" eaLnBrk="1" hangingPunct="1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r>
                  <a:rPr lang="de-DE" dirty="0">
                    <a:solidFill>
                      <a:srgbClr val="214B7E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de-DE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i="1">
                                    <a:solidFill>
                                      <a:srgbClr val="214B7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rgbClr val="214B7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rgbClr val="214B7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rgbClr val="214B7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de-DE" i="1">
                                    <a:solidFill>
                                      <a:srgbClr val="214B7E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rgbClr val="214B7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rgbClr val="214B7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rgbClr val="214B7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i="1">
                                    <a:solidFill>
                                      <a:srgbClr val="214B7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rgbClr val="214B7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rgbClr val="214B7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rgbClr val="214B7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de-DE" i="1">
                                    <a:solidFill>
                                      <a:srgbClr val="214B7E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rgbClr val="214B7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rgbClr val="214B7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rgbClr val="214B7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i="1" smtClean="0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)²</m:t>
                        </m:r>
                      </m:e>
                    </m:rad>
                  </m:oMath>
                </a14:m>
                <a:endParaRPr lang="en-US" dirty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endParaRPr lang="en-US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dirty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/>
                </a:r>
                <a:br>
                  <a:rPr lang="en-US" dirty="0">
                    <a:solidFill>
                      <a:srgbClr val="214B7E"/>
                    </a:solidFill>
                    <a:latin typeface="Verdana" panose="020B0604030504040204" pitchFamily="34" charset="0"/>
                  </a:rPr>
                </a:b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      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US" b="1" dirty="0" smtClean="0">
                    <a:solidFill>
                      <a:srgbClr val="FF0000"/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some </a:t>
                </a:r>
                <a:r>
                  <a:rPr lang="en-US" b="1" dirty="0">
                    <a:solidFill>
                      <a:srgbClr val="FF0000"/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sort of scaling might be </a:t>
                </a:r>
                <a:r>
                  <a:rPr lang="en-US" b="1" dirty="0" smtClean="0">
                    <a:solidFill>
                      <a:srgbClr val="FF0000"/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required to use the same </a:t>
                </a:r>
                <a:r>
                  <a:rPr lang="en-US" b="1" i="1" dirty="0" smtClean="0">
                    <a:solidFill>
                      <a:srgbClr val="FF0000"/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Eps</a:t>
                </a:r>
                <a:r>
                  <a:rPr lang="en-US" b="1" dirty="0" smtClean="0">
                    <a:solidFill>
                      <a:srgbClr val="FF0000"/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 for space AND time</a:t>
                </a:r>
              </a:p>
              <a:p>
                <a:pPr eaLnBrk="1" hangingPunct="1">
                  <a:spcAft>
                    <a:spcPts val="300"/>
                  </a:spcAft>
                </a:pPr>
                <a:endParaRPr lang="en-US" b="1" dirty="0" smtClean="0">
                  <a:solidFill>
                    <a:srgbClr val="FF0000"/>
                  </a:solidFill>
                  <a:latin typeface="Verdana" panose="020B0604030504040204" pitchFamily="34" charset="0"/>
                  <a:sym typeface="Wingdings" panose="05000000000000000000" pitchFamily="2" charset="2"/>
                </a:endParaRP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      </a:t>
                </a:r>
                <a:r>
                  <a:rPr lang="en-US" dirty="0">
                    <a:solidFill>
                      <a:srgbClr val="214B7E"/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US" b="1" dirty="0" err="1" smtClean="0">
                    <a:solidFill>
                      <a:schemeClr val="accent3">
                        <a:lumMod val="50000"/>
                      </a:schemeClr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MinPts</a:t>
                </a:r>
                <a:r>
                  <a:rPr lang="en-US" b="1" dirty="0" smtClean="0">
                    <a:solidFill>
                      <a:schemeClr val="accent3">
                        <a:lumMod val="50000"/>
                      </a:schemeClr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 = number of dimensions + 1</a:t>
                </a:r>
              </a:p>
            </p:txBody>
          </p:sp>
        </mc:Choice>
        <mc:Fallback xmlns="">
          <p:sp>
            <p:nvSpPr>
              <p:cNvPr id="4" name="Rechtec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1340372"/>
                <a:ext cx="11593288" cy="3772251"/>
              </a:xfrm>
              <a:prstGeom prst="rect">
                <a:avLst/>
              </a:prstGeom>
              <a:blipFill>
                <a:blip r:embed="rId2"/>
                <a:stretch>
                  <a:fillRect l="-473" t="-969" b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/>
          <p:cNvSpPr/>
          <p:nvPr/>
        </p:nvSpPr>
        <p:spPr>
          <a:xfrm>
            <a:off x="1055440" y="5595917"/>
            <a:ext cx="9364928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ST-DBSCAN</a:t>
            </a:r>
            <a:endParaRPr lang="en-US" dirty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sz="1050" dirty="0" smtClean="0"/>
              <a:t>BIRANT</a:t>
            </a:r>
            <a:r>
              <a:rPr lang="en-US" sz="1050" dirty="0"/>
              <a:t>, </a:t>
            </a:r>
            <a:r>
              <a:rPr lang="en-US" sz="1050" dirty="0" err="1"/>
              <a:t>Derya</a:t>
            </a:r>
            <a:r>
              <a:rPr lang="en-US" sz="1050" dirty="0"/>
              <a:t>; KUT, Alp. ST-DBSCAN: An algorithm for clustering spatial–temporal data. </a:t>
            </a:r>
            <a:r>
              <a:rPr lang="en-US" sz="1050" i="1" dirty="0"/>
              <a:t>Data &amp; knowledge engineering</a:t>
            </a:r>
            <a:r>
              <a:rPr lang="en-US" sz="1050" dirty="0"/>
              <a:t>, 2007, 60. Jg., </a:t>
            </a:r>
            <a:r>
              <a:rPr lang="en-US" sz="1050" dirty="0" err="1"/>
              <a:t>Nr</a:t>
            </a:r>
            <a:r>
              <a:rPr lang="en-US" sz="1050" dirty="0"/>
              <a:t>. 1, S. 208-221.</a:t>
            </a:r>
            <a:endParaRPr lang="en-US" sz="1050" dirty="0">
              <a:solidFill>
                <a:srgbClr val="214B7E"/>
              </a:solidFill>
            </a:endParaRPr>
          </a:p>
        </p:txBody>
      </p:sp>
      <p:pic>
        <p:nvPicPr>
          <p:cNvPr id="1026" name="Picture 2" descr="Datei:Info Simple bw.svg – Wikipedia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5661248"/>
            <a:ext cx="451114" cy="45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96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Hands-on / Live Demo</a:t>
            </a:r>
            <a:endParaRPr lang="en-US" noProof="0" dirty="0"/>
          </a:p>
        </p:txBody>
      </p:sp>
      <p:sp>
        <p:nvSpPr>
          <p:cNvPr id="3" name="Textfeld 2"/>
          <p:cNvSpPr txBox="1"/>
          <p:nvPr/>
        </p:nvSpPr>
        <p:spPr bwMode="auto">
          <a:xfrm>
            <a:off x="1703512" y="2564904"/>
            <a:ext cx="2107628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covid19.ipynb</a:t>
            </a:r>
          </a:p>
        </p:txBody>
      </p:sp>
    </p:spTree>
    <p:extLst>
      <p:ext uri="{BB962C8B-B14F-4D97-AF65-F5344CB8AC3E}">
        <p14:creationId xmlns:p14="http://schemas.microsoft.com/office/powerpoint/2010/main" val="17861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/>
          <p:cNvSpPr txBox="1"/>
          <p:nvPr/>
        </p:nvSpPr>
        <p:spPr bwMode="auto">
          <a:xfrm>
            <a:off x="918048" y="1772816"/>
            <a:ext cx="5465984" cy="4470455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marL="0" indent="0" eaLnBrk="1" hangingPunct="1"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Download the </a:t>
            </a:r>
            <a:r>
              <a:rPr lang="en-US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JupyterLab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 environment from </a:t>
            </a:r>
          </a:p>
          <a:p>
            <a:pPr marL="0" indent="0" eaLnBrk="1" hangingPunct="1">
              <a:spcAft>
                <a:spcPts val="300"/>
              </a:spcAft>
              <a:buFont typeface="Arial" panose="020B0604020202020204" pitchFamily="34" charset="0"/>
              <a:buNone/>
            </a:pPr>
            <a:endParaRPr lang="en-US" baseline="0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marL="0" indent="0" eaLnBrk="1" hangingPunct="1">
              <a:spcAft>
                <a:spcPts val="30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marL="0" indent="0" eaLnBrk="1" hangingPunct="1">
              <a:spcAft>
                <a:spcPts val="300"/>
              </a:spcAft>
              <a:buFont typeface="Arial" panose="020B0604020202020204" pitchFamily="34" charset="0"/>
              <a:buNone/>
            </a:pPr>
            <a:endParaRPr lang="en-US" baseline="0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marL="0" indent="0" eaLnBrk="1" hangingPunct="1">
              <a:spcAft>
                <a:spcPts val="30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marL="0" indent="0" eaLnBrk="1" hangingPunct="1"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baseline="0" dirty="0" smtClean="0">
                <a:solidFill>
                  <a:srgbClr val="214B7E"/>
                </a:solidFill>
                <a:latin typeface="Verdana" panose="020B0604030504040204" pitchFamily="34" charset="0"/>
              </a:rPr>
              <a:t>includes 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aseline="0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Jupyter</a:t>
            </a:r>
            <a:r>
              <a:rPr lang="en-US" baseline="0" dirty="0" smtClean="0">
                <a:solidFill>
                  <a:srgbClr val="214B7E"/>
                </a:solidFill>
                <a:latin typeface="Verdana" panose="020B0604030504040204" pitchFamily="34" charset="0"/>
              </a:rPr>
              <a:t> notebooks with all plots and code,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COVID-19 data, 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this presentation, 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literature with suggested reading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baseline="0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requires</a:t>
            </a:r>
            <a:endParaRPr lang="en-US" baseline="0" dirty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JupyterLab</a:t>
            </a: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R &amp; R-Kernel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Play with the data</a:t>
            </a:r>
            <a:endParaRPr lang="en-US" noProof="0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948818" y="2546104"/>
            <a:ext cx="5363206" cy="400110"/>
            <a:chOff x="3863752" y="3284984"/>
            <a:chExt cx="5363206" cy="400110"/>
          </a:xfrm>
        </p:grpSpPr>
        <p:sp>
          <p:nvSpPr>
            <p:cNvPr id="13" name="Textfeld 12"/>
            <p:cNvSpPr txBox="1"/>
            <p:nvPr/>
          </p:nvSpPr>
          <p:spPr bwMode="auto">
            <a:xfrm>
              <a:off x="4295800" y="3284984"/>
              <a:ext cx="4931158" cy="400110"/>
            </a:xfrm>
            <a:prstGeom prst="rect">
              <a:avLst/>
            </a:prstGeom>
            <a:solidFill>
              <a:schemeClr val="bg1">
                <a:alpha val="7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marL="0" indent="0" eaLnBrk="1" hangingPunct="1">
                <a:spcAft>
                  <a:spcPts val="300"/>
                </a:spcAft>
                <a:buFont typeface="Arial" panose="020B0604020202020204" pitchFamily="34" charset="0"/>
                <a:buNone/>
              </a:pPr>
              <a:r>
                <a:rPr lang="en-US" sz="2000" b="1" dirty="0" smtClean="0">
                  <a:solidFill>
                    <a:srgbClr val="214B7E"/>
                  </a:solidFill>
                  <a:latin typeface="Verdana" panose="020B0604030504040204" pitchFamily="34" charset="0"/>
                </a:rPr>
                <a:t>github.com/</a:t>
              </a:r>
              <a:r>
                <a:rPr lang="en-US" sz="2000" b="1" dirty="0" err="1" smtClean="0">
                  <a:solidFill>
                    <a:srgbClr val="214B7E"/>
                  </a:solidFill>
                  <a:latin typeface="Verdana" panose="020B0604030504040204" pitchFamily="34" charset="0"/>
                </a:rPr>
                <a:t>davidfrantz</a:t>
              </a:r>
              <a:r>
                <a:rPr lang="en-US" sz="2000" b="1" dirty="0" smtClean="0">
                  <a:solidFill>
                    <a:srgbClr val="214B7E"/>
                  </a:solidFill>
                  <a:latin typeface="Verdana" panose="020B0604030504040204" pitchFamily="34" charset="0"/>
                </a:rPr>
                <a:t>/covid19</a:t>
              </a:r>
              <a:endParaRPr lang="en-US" sz="2000" b="1" baseline="0" dirty="0" smtClean="0">
                <a:solidFill>
                  <a:srgbClr val="214B7E"/>
                </a:solidFill>
                <a:latin typeface="Verdana" panose="020B0604030504040204" pitchFamily="34" charset="0"/>
              </a:endParaRPr>
            </a:p>
          </p:txBody>
        </p:sp>
        <p:pic>
          <p:nvPicPr>
            <p:cNvPr id="3076" name="Picture 4" descr="Datei:Octicons-mark-github.svg – Wikipedia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3752" y="3300014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feld 2"/>
          <p:cNvSpPr txBox="1"/>
          <p:nvPr/>
        </p:nvSpPr>
        <p:spPr bwMode="auto">
          <a:xfrm>
            <a:off x="6888088" y="1771200"/>
            <a:ext cx="5112568" cy="41165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Parameters that will affect the clusters</a:t>
            </a:r>
          </a:p>
          <a:p>
            <a:pPr eaLnBrk="1" hangingPunct="1">
              <a:spcAft>
                <a:spcPts val="300"/>
              </a:spcAft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Verdana" panose="020B0604030504040204" pitchFamily="34" charset="0"/>
            </a:endParaRP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Number of infections N </a:t>
            </a: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     find larger or smaller hotspots, </a:t>
            </a:r>
          </a:p>
          <a:p>
            <a:pPr eaLnBrk="1" hangingPunct="1">
              <a:spcAft>
                <a:spcPts val="300"/>
              </a:spcAft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Verdana" panose="020B0604030504040204" pitchFamily="34" charset="0"/>
              <a:sym typeface="Wingdings" panose="05000000000000000000" pitchFamily="2" charset="2"/>
            </a:endParaRP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Scaling of the temporal dimension</a:t>
            </a: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     7 days, 31 days?</a:t>
            </a: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     statistical rescaling method for </a:t>
            </a:r>
            <a:b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sym typeface="Wingdings" panose="05000000000000000000" pitchFamily="2" charset="2"/>
              </a:rPr>
            </a:b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        all dimensions? (e.g. z-transform)</a:t>
            </a:r>
          </a:p>
          <a:p>
            <a:pPr eaLnBrk="1" hangingPunct="1">
              <a:spcAft>
                <a:spcPts val="300"/>
              </a:spcAft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Verdana" panose="020B0604030504040204" pitchFamily="34" charset="0"/>
              <a:sym typeface="Wingdings" panose="05000000000000000000" pitchFamily="2" charset="2"/>
            </a:endParaRP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Eps</a:t>
            </a: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     Shift the allocations to noise/clusters</a:t>
            </a: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  <a:latin typeface="Verdana" panose="020B0604030504040204" pitchFamily="34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>
            <a:off x="6600056" y="1772816"/>
            <a:ext cx="0" cy="4470455"/>
          </a:xfrm>
          <a:prstGeom prst="line">
            <a:avLst/>
          </a:prstGeom>
          <a:ln w="53975">
            <a:solidFill>
              <a:srgbClr val="22437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06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11624" y="2276872"/>
            <a:ext cx="7272808" cy="567835"/>
          </a:xfrm>
        </p:spPr>
        <p:txBody>
          <a:bodyPr/>
          <a:lstStyle/>
          <a:p>
            <a:r>
              <a:rPr lang="en-US" dirty="0" smtClean="0"/>
              <a:t>Stay healthy. Don’t become a cluster!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80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DBSCAN for spatiotemporal data</a:t>
            </a:r>
            <a:endParaRPr lang="en-US" noProof="0" dirty="0"/>
          </a:p>
        </p:txBody>
      </p:sp>
      <p:sp>
        <p:nvSpPr>
          <p:cNvPr id="4" name="Rechteck 3"/>
          <p:cNvSpPr/>
          <p:nvPr/>
        </p:nvSpPr>
        <p:spPr>
          <a:xfrm>
            <a:off x="479376" y="1275509"/>
            <a:ext cx="11593288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Aft>
                <a:spcPts val="300"/>
              </a:spcAft>
              <a:buAutoNum type="arabicParenR"/>
            </a:pPr>
            <a:r>
              <a:rPr lang="en-US" b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ST-DBSCAN</a:t>
            </a:r>
          </a:p>
          <a:p>
            <a:pPr marL="342900" indent="-342900" eaLnBrk="1" hangingPunct="1">
              <a:spcAft>
                <a:spcPts val="300"/>
              </a:spcAft>
              <a:buAutoNum type="arabicParenR"/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Extension of </a:t>
            </a:r>
            <a:r>
              <a:rPr lang="en-US" dirty="0">
                <a:solidFill>
                  <a:srgbClr val="214B7E"/>
                </a:solidFill>
                <a:latin typeface="Verdana" panose="020B0604030504040204" pitchFamily="34" charset="0"/>
              </a:rPr>
              <a:t>DBSCAN, which can handle ST data (or other non-ST variables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)</a:t>
            </a:r>
          </a:p>
          <a:p>
            <a:pPr marL="871880" lvl="1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requires another distance parameter for the temporal domain (</a:t>
            </a: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Eps2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), </a:t>
            </a:r>
          </a:p>
          <a:p>
            <a:pPr marL="871880" lvl="1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both </a:t>
            </a: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Eps1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 and </a:t>
            </a: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Eps2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 can be derived from </a:t>
            </a: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k-</a:t>
            </a:r>
            <a:r>
              <a:rPr lang="en-US" i="1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dist</a:t>
            </a: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 graphs</a:t>
            </a:r>
          </a:p>
          <a:p>
            <a:pPr eaLnBrk="1" hangingPunct="1">
              <a:spcAft>
                <a:spcPts val="300"/>
              </a:spcAft>
            </a:pPr>
            <a:r>
              <a:rPr lang="en-US" sz="1050" dirty="0" smtClean="0">
                <a:latin typeface="+mn-lt"/>
              </a:rPr>
              <a:t>BIRANT</a:t>
            </a:r>
            <a:r>
              <a:rPr lang="en-US" sz="1050" dirty="0">
                <a:latin typeface="+mn-lt"/>
              </a:rPr>
              <a:t>, </a:t>
            </a:r>
            <a:r>
              <a:rPr lang="en-US" sz="1050" dirty="0" err="1">
                <a:latin typeface="+mn-lt"/>
              </a:rPr>
              <a:t>Derya</a:t>
            </a:r>
            <a:r>
              <a:rPr lang="en-US" sz="1050" dirty="0">
                <a:latin typeface="+mn-lt"/>
              </a:rPr>
              <a:t>; KUT, Alp. ST-DBSCAN: An algorithm for clustering spatial–temporal data. </a:t>
            </a:r>
            <a:r>
              <a:rPr lang="en-US" sz="1050" i="1" dirty="0">
                <a:latin typeface="+mn-lt"/>
              </a:rPr>
              <a:t>Data &amp; knowledge engineering</a:t>
            </a:r>
            <a:r>
              <a:rPr lang="en-US" sz="1050" dirty="0">
                <a:latin typeface="+mn-lt"/>
              </a:rPr>
              <a:t>, 2007, 60. Jg., </a:t>
            </a:r>
            <a:r>
              <a:rPr lang="en-US" sz="1050" dirty="0" err="1">
                <a:latin typeface="+mn-lt"/>
              </a:rPr>
              <a:t>Nr</a:t>
            </a:r>
            <a:r>
              <a:rPr lang="en-US" sz="1050" dirty="0">
                <a:latin typeface="+mn-lt"/>
              </a:rPr>
              <a:t>. 1, S. 208-221.</a:t>
            </a:r>
            <a:endParaRPr lang="en-US" sz="1050" dirty="0">
              <a:solidFill>
                <a:srgbClr val="214B7E"/>
              </a:solidFill>
              <a:latin typeface="+mn-lt"/>
            </a:endParaRP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10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DBSCAN for spatiotemporal data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/>
              <p:cNvSpPr/>
              <p:nvPr/>
            </p:nvSpPr>
            <p:spPr>
              <a:xfrm>
                <a:off x="479376" y="1275509"/>
                <a:ext cx="11593288" cy="52341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eaLnBrk="1" hangingPunct="1">
                  <a:spcAft>
                    <a:spcPts val="300"/>
                  </a:spcAft>
                  <a:buAutoNum type="arabicParenR"/>
                </a:pPr>
                <a:r>
                  <a:rPr lang="en-US" b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ST-DBSCAN</a:t>
                </a:r>
              </a:p>
              <a:p>
                <a:pPr marL="342900" indent="-342900" eaLnBrk="1" hangingPunct="1">
                  <a:spcAft>
                    <a:spcPts val="300"/>
                  </a:spcAft>
                  <a:buAutoNum type="arabicParenR"/>
                </a:pPr>
                <a:endParaRPr lang="en-US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marL="285750" indent="-285750" eaLnBrk="1" hangingPunct="1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Extension of </a:t>
                </a:r>
                <a:r>
                  <a:rPr lang="en-US" dirty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DBSCAN, which can handle ST data (or other non-ST variables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)</a:t>
                </a:r>
              </a:p>
              <a:p>
                <a:pPr marL="871880" lvl="1" indent="-285750" eaLnBrk="1" hangingPunct="1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requires another distance parameter for the temporal domain (</a:t>
                </a:r>
                <a:r>
                  <a:rPr lang="en-US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Eps2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), </a:t>
                </a:r>
              </a:p>
              <a:p>
                <a:pPr marL="871880" lvl="1" indent="-285750" eaLnBrk="1" hangingPunct="1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both </a:t>
                </a:r>
                <a:r>
                  <a:rPr lang="en-US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Eps1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and </a:t>
                </a:r>
                <a:r>
                  <a:rPr lang="en-US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Eps2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can be derived from </a:t>
                </a:r>
                <a:r>
                  <a:rPr lang="en-US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k-</a:t>
                </a:r>
                <a:r>
                  <a:rPr lang="en-US" i="1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dist</a:t>
                </a:r>
                <a:r>
                  <a:rPr lang="en-US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graphs</a:t>
                </a: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sz="1050" dirty="0" smtClean="0">
                    <a:latin typeface="+mn-lt"/>
                  </a:rPr>
                  <a:t>BIRANT</a:t>
                </a:r>
                <a:r>
                  <a:rPr lang="en-US" sz="1050" dirty="0">
                    <a:latin typeface="+mn-lt"/>
                  </a:rPr>
                  <a:t>, </a:t>
                </a:r>
                <a:r>
                  <a:rPr lang="en-US" sz="1050" dirty="0" err="1">
                    <a:latin typeface="+mn-lt"/>
                  </a:rPr>
                  <a:t>Derya</a:t>
                </a:r>
                <a:r>
                  <a:rPr lang="en-US" sz="1050" dirty="0">
                    <a:latin typeface="+mn-lt"/>
                  </a:rPr>
                  <a:t>; KUT, Alp. ST-DBSCAN: An algorithm for clustering spatial–temporal data. </a:t>
                </a:r>
                <a:r>
                  <a:rPr lang="en-US" sz="1050" i="1" dirty="0">
                    <a:latin typeface="+mn-lt"/>
                  </a:rPr>
                  <a:t>Data &amp; knowledge engineering</a:t>
                </a:r>
                <a:r>
                  <a:rPr lang="en-US" sz="1050" dirty="0">
                    <a:latin typeface="+mn-lt"/>
                  </a:rPr>
                  <a:t>, 2007, 60. Jg., </a:t>
                </a:r>
                <a:r>
                  <a:rPr lang="en-US" sz="1050" dirty="0" err="1">
                    <a:latin typeface="+mn-lt"/>
                  </a:rPr>
                  <a:t>Nr</a:t>
                </a:r>
                <a:r>
                  <a:rPr lang="en-US" sz="1050" dirty="0">
                    <a:latin typeface="+mn-lt"/>
                  </a:rPr>
                  <a:t>. 1, S. 208-221.</a:t>
                </a:r>
                <a:endParaRPr lang="en-US" sz="1050" dirty="0">
                  <a:solidFill>
                    <a:srgbClr val="214B7E"/>
                  </a:solidFill>
                  <a:latin typeface="+mn-lt"/>
                </a:endParaRPr>
              </a:p>
              <a:p>
                <a:pPr eaLnBrk="1" hangingPunct="1">
                  <a:spcAft>
                    <a:spcPts val="300"/>
                  </a:spcAft>
                </a:pPr>
                <a:endParaRPr lang="en-US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endParaRPr lang="en-US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b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2) Classical DBSCAN</a:t>
                </a:r>
                <a:endParaRPr lang="en-US" b="1" dirty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endParaRPr lang="en-US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marL="285750" indent="-285750" eaLnBrk="1" hangingPunct="1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Can be applied to 2D, 3D or any Euclidean high dimensional feature space</a:t>
                </a:r>
              </a:p>
              <a:p>
                <a:pPr marL="871880" lvl="1" indent="-285750" eaLnBrk="1" hangingPunct="1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Temporal </a:t>
                </a:r>
                <a:r>
                  <a:rPr lang="en-US" dirty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dimension 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is </a:t>
                </a:r>
                <a:r>
                  <a:rPr lang="en-US" dirty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simply an additional 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dimension: </a:t>
                </a:r>
              </a:p>
              <a:p>
                <a:pPr eaLnBrk="1" hangingPunct="1"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solidFill>
                            <a:srgbClr val="214B7E"/>
                          </a:solidFill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de-DE" i="1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i="1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de-DE">
                          <a:solidFill>
                            <a:srgbClr val="214B7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i="1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i="1">
                                  <a:solidFill>
                                    <a:srgbClr val="214B7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>
                                      <a:solidFill>
                                        <a:srgbClr val="214B7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solidFill>
                                            <a:srgbClr val="214B7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solidFill>
                                            <a:srgbClr val="214B7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rgbClr val="214B7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solidFill>
                                        <a:srgbClr val="214B7E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solidFill>
                                            <a:srgbClr val="214B7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solidFill>
                                            <a:srgbClr val="214B7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rgbClr val="214B7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i="1">
                                  <a:solidFill>
                                    <a:srgbClr val="214B7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solidFill>
                                    <a:srgbClr val="214B7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>
                                      <a:solidFill>
                                        <a:srgbClr val="214B7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solidFill>
                                            <a:srgbClr val="214B7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solidFill>
                                            <a:srgbClr val="214B7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rgbClr val="214B7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solidFill>
                                        <a:srgbClr val="214B7E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solidFill>
                                            <a:srgbClr val="214B7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solidFill>
                                            <a:srgbClr val="214B7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rgbClr val="214B7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i="1">
                                  <a:solidFill>
                                    <a:srgbClr val="214B7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i="1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i="1">
                                  <a:solidFill>
                                    <a:srgbClr val="214B7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rgbClr val="214B7E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rgbClr val="214B7E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de-DE" i="1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 smtClean="0">
                                  <a:solidFill>
                                    <a:srgbClr val="214B7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rgbClr val="214B7E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rgbClr val="214B7E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de-DE" i="1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  <m:t>)²</m:t>
                          </m:r>
                        </m:e>
                      </m:rad>
                    </m:oMath>
                  </m:oMathPara>
                </a14:m>
                <a:endParaRPr lang="en-US" dirty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dirty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/>
                </a:r>
                <a:br>
                  <a:rPr lang="en-US" dirty="0">
                    <a:solidFill>
                      <a:srgbClr val="214B7E"/>
                    </a:solidFill>
                    <a:latin typeface="Verdana" panose="020B0604030504040204" pitchFamily="34" charset="0"/>
                  </a:rPr>
                </a:b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      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US" b="1" dirty="0" smtClean="0">
                    <a:solidFill>
                      <a:srgbClr val="FF0000"/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some </a:t>
                </a:r>
                <a:r>
                  <a:rPr lang="en-US" b="1" dirty="0">
                    <a:solidFill>
                      <a:srgbClr val="FF0000"/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sort of scaling might be </a:t>
                </a:r>
                <a:r>
                  <a:rPr lang="en-US" b="1" dirty="0" smtClean="0">
                    <a:solidFill>
                      <a:srgbClr val="FF0000"/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required to use the same </a:t>
                </a:r>
                <a:r>
                  <a:rPr lang="en-US" b="1" i="1" dirty="0" smtClean="0">
                    <a:solidFill>
                      <a:srgbClr val="FF0000"/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Eps</a:t>
                </a:r>
                <a:r>
                  <a:rPr lang="en-US" b="1" dirty="0" smtClean="0">
                    <a:solidFill>
                      <a:srgbClr val="FF0000"/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 for space AND time</a:t>
                </a: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      </a:t>
                </a:r>
                <a:r>
                  <a:rPr lang="en-US" dirty="0">
                    <a:solidFill>
                      <a:srgbClr val="214B7E"/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US" b="1" dirty="0" err="1" smtClean="0">
                    <a:solidFill>
                      <a:schemeClr val="accent3">
                        <a:lumMod val="50000"/>
                      </a:schemeClr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MinPts</a:t>
                </a:r>
                <a:r>
                  <a:rPr lang="en-US" b="1" dirty="0" smtClean="0">
                    <a:solidFill>
                      <a:schemeClr val="accent3">
                        <a:lumMod val="50000"/>
                      </a:schemeClr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 = number of dimensions + 1</a:t>
                </a:r>
              </a:p>
            </p:txBody>
          </p:sp>
        </mc:Choice>
        <mc:Fallback xmlns="">
          <p:sp>
            <p:nvSpPr>
              <p:cNvPr id="4" name="Rechtec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1275509"/>
                <a:ext cx="11593288" cy="5234190"/>
              </a:xfrm>
              <a:prstGeom prst="rect">
                <a:avLst/>
              </a:prstGeom>
              <a:blipFill>
                <a:blip r:embed="rId2"/>
                <a:stretch>
                  <a:fillRect l="-473" t="-582" b="-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81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693" r="1" b="22338"/>
          <a:stretch/>
        </p:blipFill>
        <p:spPr>
          <a:xfrm>
            <a:off x="1055440" y="620688"/>
            <a:ext cx="10297144" cy="54006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 bwMode="auto">
          <a:xfrm>
            <a:off x="4655840" y="6165304"/>
            <a:ext cx="6497291" cy="2539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sz="1050" dirty="0">
                <a:latin typeface="+mn-lt"/>
                <a:hlinkClick r:id="rId3"/>
              </a:rPr>
              <a:t>https://www.uni-trier.de/fileadmin/fb6/fb6/stu/bac/AGI/Modulplan_MSc_AGI_Stand2016.pdf</a:t>
            </a:r>
            <a:endParaRPr lang="en-US" sz="1050" dirty="0" smtClean="0">
              <a:solidFill>
                <a:srgbClr val="214B7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577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859803" y="2852936"/>
            <a:ext cx="6480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4374"/>
                </a:solidFill>
                <a:latin typeface="+mn-lt"/>
              </a:rPr>
              <a:t>Knowledge of </a:t>
            </a:r>
            <a:r>
              <a:rPr lang="en-US" dirty="0" smtClean="0">
                <a:solidFill>
                  <a:srgbClr val="224374"/>
                </a:solidFill>
                <a:latin typeface="+mn-lt"/>
              </a:rPr>
              <a:t>multivariate data and statistics</a:t>
            </a:r>
            <a:endParaRPr lang="en-US" dirty="0">
              <a:solidFill>
                <a:srgbClr val="224374"/>
              </a:solidFill>
              <a:latin typeface="+mn-lt"/>
            </a:endParaRPr>
          </a:p>
        </p:txBody>
      </p:sp>
      <p:sp>
        <p:nvSpPr>
          <p:cNvPr id="8" name="Textfeld 7"/>
          <p:cNvSpPr txBox="1"/>
          <p:nvPr/>
        </p:nvSpPr>
        <p:spPr bwMode="auto">
          <a:xfrm>
            <a:off x="4860000" y="2060848"/>
            <a:ext cx="461536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+mn-lt"/>
              </a:rPr>
              <a:t>Knowledge </a:t>
            </a:r>
            <a:r>
              <a:rPr lang="en-US" dirty="0">
                <a:solidFill>
                  <a:srgbClr val="214B7E"/>
                </a:solidFill>
                <a:latin typeface="+mn-lt"/>
              </a:rPr>
              <a:t>of geospatial data </a:t>
            </a:r>
            <a:r>
              <a:rPr lang="en-US" dirty="0" smtClean="0">
                <a:solidFill>
                  <a:srgbClr val="214B7E"/>
                </a:solidFill>
                <a:latin typeface="+mn-lt"/>
              </a:rPr>
              <a:t>analysis</a:t>
            </a:r>
            <a:endParaRPr lang="en-US" dirty="0">
              <a:solidFill>
                <a:srgbClr val="214B7E"/>
              </a:solidFill>
              <a:latin typeface="+mn-lt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928318" y="2204864"/>
            <a:ext cx="156390" cy="83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2927648" y="5117030"/>
            <a:ext cx="156390" cy="83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4860000" y="4941168"/>
            <a:ext cx="48974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>
              <a:solidFill>
                <a:srgbClr val="224374"/>
              </a:solidFill>
              <a:latin typeface="+mn-lt"/>
            </a:endParaRPr>
          </a:p>
          <a:p>
            <a:r>
              <a:rPr lang="en-US" dirty="0" smtClean="0">
                <a:solidFill>
                  <a:srgbClr val="224374"/>
                </a:solidFill>
                <a:latin typeface="+mn-lt"/>
              </a:rPr>
              <a:t>Cluster analysis, concept and algorithms</a:t>
            </a:r>
            <a:endParaRPr lang="en-US" dirty="0">
              <a:solidFill>
                <a:srgbClr val="224374"/>
              </a:solidFill>
              <a:latin typeface="+mn-lt"/>
            </a:endParaRPr>
          </a:p>
        </p:txBody>
      </p:sp>
      <p:sp>
        <p:nvSpPr>
          <p:cNvPr id="15" name="Textfeld 14"/>
          <p:cNvSpPr txBox="1"/>
          <p:nvPr/>
        </p:nvSpPr>
        <p:spPr bwMode="auto">
          <a:xfrm>
            <a:off x="4864608" y="4174496"/>
            <a:ext cx="6180104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dirty="0">
                <a:solidFill>
                  <a:srgbClr val="224374"/>
                </a:solidFill>
                <a:latin typeface="+mn-lt"/>
              </a:rPr>
              <a:t>some </a:t>
            </a:r>
            <a:r>
              <a:rPr lang="en-US" i="1" dirty="0">
                <a:solidFill>
                  <a:srgbClr val="224374"/>
                </a:solidFill>
                <a:latin typeface="+mn-lt"/>
              </a:rPr>
              <a:t>R</a:t>
            </a:r>
            <a:r>
              <a:rPr lang="en-US" dirty="0">
                <a:solidFill>
                  <a:srgbClr val="224374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224374"/>
                </a:solidFill>
                <a:latin typeface="+mn-lt"/>
              </a:rPr>
              <a:t>skills</a:t>
            </a:r>
            <a:endParaRPr lang="en-US" dirty="0">
              <a:solidFill>
                <a:srgbClr val="224374"/>
              </a:solidFill>
              <a:latin typeface="+mn-lt"/>
            </a:endParaRPr>
          </a:p>
        </p:txBody>
      </p:sp>
      <p:cxnSp>
        <p:nvCxnSpPr>
          <p:cNvPr id="17" name="Gewinkelter Verbinder 16"/>
          <p:cNvCxnSpPr>
            <a:stCxn id="11" idx="3"/>
            <a:endCxn id="8" idx="1"/>
          </p:cNvCxnSpPr>
          <p:nvPr/>
        </p:nvCxnSpPr>
        <p:spPr>
          <a:xfrm flipV="1">
            <a:off x="3084708" y="2245514"/>
            <a:ext cx="1775292" cy="375475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r Verbinder 19"/>
          <p:cNvCxnSpPr>
            <a:stCxn id="22" idx="3"/>
            <a:endCxn id="7" idx="1"/>
          </p:cNvCxnSpPr>
          <p:nvPr/>
        </p:nvCxnSpPr>
        <p:spPr>
          <a:xfrm flipV="1">
            <a:off x="3084564" y="3037602"/>
            <a:ext cx="1775239" cy="578923"/>
          </a:xfrm>
          <a:prstGeom prst="bentConnector3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winkelter Verbinder 23"/>
          <p:cNvCxnSpPr>
            <a:stCxn id="13" idx="3"/>
          </p:cNvCxnSpPr>
          <p:nvPr/>
        </p:nvCxnSpPr>
        <p:spPr>
          <a:xfrm flipV="1">
            <a:off x="3084038" y="5517232"/>
            <a:ext cx="1775765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r Verbinder 25"/>
          <p:cNvCxnSpPr>
            <a:stCxn id="22" idx="3"/>
            <a:endCxn id="14" idx="1"/>
          </p:cNvCxnSpPr>
          <p:nvPr/>
        </p:nvCxnSpPr>
        <p:spPr>
          <a:xfrm>
            <a:off x="3084564" y="3616525"/>
            <a:ext cx="1775436" cy="1647809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el 1"/>
          <p:cNvSpPr>
            <a:spLocks noGrp="1"/>
          </p:cNvSpPr>
          <p:nvPr>
            <p:ph type="title"/>
          </p:nvPr>
        </p:nvSpPr>
        <p:spPr>
          <a:xfrm>
            <a:off x="4797424" y="543182"/>
            <a:ext cx="5042992" cy="567835"/>
          </a:xfrm>
        </p:spPr>
        <p:txBody>
          <a:bodyPr/>
          <a:lstStyle/>
          <a:p>
            <a:r>
              <a:rPr lang="en-US" noProof="0" dirty="0" smtClean="0">
                <a:latin typeface="+mn-lt"/>
              </a:rPr>
              <a:t>Requirements</a:t>
            </a:r>
            <a:endParaRPr lang="en-US" noProof="0" dirty="0">
              <a:latin typeface="+mn-lt"/>
            </a:endParaRPr>
          </a:p>
        </p:txBody>
      </p:sp>
      <p:cxnSp>
        <p:nvCxnSpPr>
          <p:cNvPr id="36" name="Gewinkelter Verbinder 35"/>
          <p:cNvCxnSpPr>
            <a:stCxn id="22" idx="3"/>
          </p:cNvCxnSpPr>
          <p:nvPr/>
        </p:nvCxnSpPr>
        <p:spPr>
          <a:xfrm>
            <a:off x="3084564" y="3616525"/>
            <a:ext cx="1775239" cy="748579"/>
          </a:xfrm>
          <a:prstGeom prst="bentConnector3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928174" y="3200400"/>
            <a:ext cx="156390" cy="83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 rotWithShape="1">
          <a:blip r:embed="rId2"/>
          <a:srcRect r="77206"/>
          <a:stretch/>
        </p:blipFill>
        <p:spPr>
          <a:xfrm>
            <a:off x="335360" y="1030188"/>
            <a:ext cx="2592288" cy="49911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2"/>
          <a:srcRect l="9318" t="15308" r="58666" b="76036"/>
          <a:stretch/>
        </p:blipFill>
        <p:spPr>
          <a:xfrm>
            <a:off x="551384" y="1866596"/>
            <a:ext cx="2377440" cy="28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7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/>
          <a:srcRect l="695" r="74305" b="22338"/>
          <a:stretch/>
        </p:blipFill>
        <p:spPr>
          <a:xfrm>
            <a:off x="1055440" y="620688"/>
            <a:ext cx="2592288" cy="54006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13195" t="17603" r="61805" b="77219"/>
          <a:stretch/>
        </p:blipFill>
        <p:spPr>
          <a:xfrm>
            <a:off x="1199456" y="1844824"/>
            <a:ext cx="2592288" cy="36004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4859803" y="2852936"/>
            <a:ext cx="6480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4374"/>
                </a:solidFill>
                <a:latin typeface="+mn-lt"/>
              </a:rPr>
              <a:t>Knowledge of </a:t>
            </a:r>
            <a:r>
              <a:rPr lang="en-US" dirty="0" smtClean="0">
                <a:solidFill>
                  <a:srgbClr val="224374"/>
                </a:solidFill>
                <a:latin typeface="+mn-lt"/>
              </a:rPr>
              <a:t>multivariate data and statistics</a:t>
            </a:r>
            <a:endParaRPr lang="en-US" dirty="0">
              <a:solidFill>
                <a:srgbClr val="224374"/>
              </a:solidFill>
              <a:latin typeface="+mn-lt"/>
            </a:endParaRPr>
          </a:p>
        </p:txBody>
      </p:sp>
      <p:sp>
        <p:nvSpPr>
          <p:cNvPr id="8" name="Textfeld 7"/>
          <p:cNvSpPr txBox="1"/>
          <p:nvPr/>
        </p:nvSpPr>
        <p:spPr bwMode="auto">
          <a:xfrm>
            <a:off x="4860000" y="2060848"/>
            <a:ext cx="461536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+mn-lt"/>
              </a:rPr>
              <a:t>Knowledge </a:t>
            </a:r>
            <a:r>
              <a:rPr lang="en-US" dirty="0">
                <a:solidFill>
                  <a:srgbClr val="214B7E"/>
                </a:solidFill>
                <a:latin typeface="+mn-lt"/>
              </a:rPr>
              <a:t>of geospatial data </a:t>
            </a:r>
            <a:r>
              <a:rPr lang="en-US" dirty="0" smtClean="0">
                <a:solidFill>
                  <a:srgbClr val="214B7E"/>
                </a:solidFill>
                <a:latin typeface="+mn-lt"/>
              </a:rPr>
              <a:t>analysis</a:t>
            </a:r>
            <a:endParaRPr lang="en-US" dirty="0">
              <a:solidFill>
                <a:srgbClr val="214B7E"/>
              </a:solidFill>
              <a:latin typeface="+mn-lt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420000" y="2204864"/>
            <a:ext cx="156390" cy="83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3419330" y="5117030"/>
            <a:ext cx="156390" cy="83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4860000" y="4941168"/>
            <a:ext cx="48974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>
              <a:solidFill>
                <a:srgbClr val="224374"/>
              </a:solidFill>
              <a:latin typeface="+mn-lt"/>
            </a:endParaRPr>
          </a:p>
          <a:p>
            <a:r>
              <a:rPr lang="en-US" dirty="0" smtClean="0">
                <a:solidFill>
                  <a:srgbClr val="224374"/>
                </a:solidFill>
                <a:latin typeface="+mn-lt"/>
              </a:rPr>
              <a:t>Cluster analysis, concept and algorithms</a:t>
            </a:r>
            <a:endParaRPr lang="en-US" dirty="0">
              <a:solidFill>
                <a:srgbClr val="224374"/>
              </a:solidFill>
              <a:latin typeface="+mn-lt"/>
            </a:endParaRPr>
          </a:p>
        </p:txBody>
      </p:sp>
      <p:sp>
        <p:nvSpPr>
          <p:cNvPr id="15" name="Textfeld 14"/>
          <p:cNvSpPr txBox="1"/>
          <p:nvPr/>
        </p:nvSpPr>
        <p:spPr bwMode="auto">
          <a:xfrm>
            <a:off x="4864608" y="4174496"/>
            <a:ext cx="6180104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dirty="0">
                <a:solidFill>
                  <a:srgbClr val="224374"/>
                </a:solidFill>
                <a:latin typeface="+mn-lt"/>
              </a:rPr>
              <a:t>some </a:t>
            </a:r>
            <a:r>
              <a:rPr lang="en-US" i="1" dirty="0">
                <a:solidFill>
                  <a:srgbClr val="224374"/>
                </a:solidFill>
                <a:latin typeface="+mn-lt"/>
              </a:rPr>
              <a:t>R</a:t>
            </a:r>
            <a:r>
              <a:rPr lang="en-US" dirty="0">
                <a:solidFill>
                  <a:srgbClr val="224374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224374"/>
                </a:solidFill>
                <a:latin typeface="+mn-lt"/>
              </a:rPr>
              <a:t>skills</a:t>
            </a:r>
            <a:endParaRPr lang="en-US" dirty="0">
              <a:solidFill>
                <a:srgbClr val="224374"/>
              </a:solidFill>
              <a:latin typeface="+mn-lt"/>
            </a:endParaRPr>
          </a:p>
        </p:txBody>
      </p:sp>
      <p:cxnSp>
        <p:nvCxnSpPr>
          <p:cNvPr id="17" name="Gewinkelter Verbinder 16"/>
          <p:cNvCxnSpPr>
            <a:stCxn id="11" idx="3"/>
            <a:endCxn id="8" idx="1"/>
          </p:cNvCxnSpPr>
          <p:nvPr/>
        </p:nvCxnSpPr>
        <p:spPr>
          <a:xfrm flipV="1">
            <a:off x="3576390" y="2245514"/>
            <a:ext cx="1283610" cy="375475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r Verbinder 19"/>
          <p:cNvCxnSpPr>
            <a:stCxn id="22" idx="3"/>
            <a:endCxn id="7" idx="1"/>
          </p:cNvCxnSpPr>
          <p:nvPr/>
        </p:nvCxnSpPr>
        <p:spPr>
          <a:xfrm flipV="1">
            <a:off x="3576246" y="3037602"/>
            <a:ext cx="1283557" cy="578923"/>
          </a:xfrm>
          <a:prstGeom prst="bentConnector3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winkelter Verbinder 23"/>
          <p:cNvCxnSpPr>
            <a:stCxn id="13" idx="3"/>
          </p:cNvCxnSpPr>
          <p:nvPr/>
        </p:nvCxnSpPr>
        <p:spPr>
          <a:xfrm flipV="1">
            <a:off x="3575720" y="5517232"/>
            <a:ext cx="1284083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r Verbinder 25"/>
          <p:cNvCxnSpPr>
            <a:stCxn id="22" idx="3"/>
            <a:endCxn id="14" idx="1"/>
          </p:cNvCxnSpPr>
          <p:nvPr/>
        </p:nvCxnSpPr>
        <p:spPr>
          <a:xfrm>
            <a:off x="3576246" y="3616525"/>
            <a:ext cx="1283754" cy="1647809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l="34722" r="40278" b="94822"/>
          <a:stretch/>
        </p:blipFill>
        <p:spPr>
          <a:xfrm>
            <a:off x="1055440" y="620688"/>
            <a:ext cx="2592288" cy="360040"/>
          </a:xfrm>
          <a:prstGeom prst="rect">
            <a:avLst/>
          </a:prstGeom>
        </p:spPr>
      </p:pic>
      <p:sp>
        <p:nvSpPr>
          <p:cNvPr id="34" name="Titel 1"/>
          <p:cNvSpPr>
            <a:spLocks noGrp="1"/>
          </p:cNvSpPr>
          <p:nvPr>
            <p:ph type="title"/>
          </p:nvPr>
        </p:nvSpPr>
        <p:spPr>
          <a:xfrm>
            <a:off x="5807968" y="543182"/>
            <a:ext cx="5042992" cy="567835"/>
          </a:xfrm>
        </p:spPr>
        <p:txBody>
          <a:bodyPr/>
          <a:lstStyle/>
          <a:p>
            <a:r>
              <a:rPr lang="en-US" noProof="0" dirty="0" smtClean="0">
                <a:latin typeface="+mn-lt"/>
              </a:rPr>
              <a:t>Requirements</a:t>
            </a:r>
            <a:endParaRPr lang="en-US" noProof="0" dirty="0">
              <a:latin typeface="+mn-lt"/>
            </a:endParaRPr>
          </a:p>
        </p:txBody>
      </p:sp>
      <p:cxnSp>
        <p:nvCxnSpPr>
          <p:cNvPr id="36" name="Gewinkelter Verbinder 35"/>
          <p:cNvCxnSpPr>
            <a:stCxn id="22" idx="3"/>
          </p:cNvCxnSpPr>
          <p:nvPr/>
        </p:nvCxnSpPr>
        <p:spPr>
          <a:xfrm>
            <a:off x="3576246" y="3616525"/>
            <a:ext cx="1283557" cy="748579"/>
          </a:xfrm>
          <a:prstGeom prst="bentConnector3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3419856" y="3200400"/>
            <a:ext cx="156390" cy="83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1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Learning Objective</a:t>
            </a:r>
            <a:endParaRPr lang="en-US" noProof="0" dirty="0"/>
          </a:p>
        </p:txBody>
      </p:sp>
      <p:sp>
        <p:nvSpPr>
          <p:cNvPr id="3" name="Textfeld 2"/>
          <p:cNvSpPr txBox="1"/>
          <p:nvPr/>
        </p:nvSpPr>
        <p:spPr bwMode="auto">
          <a:xfrm>
            <a:off x="551384" y="2132856"/>
            <a:ext cx="10363991" cy="16312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Introduction to spatiotemporal data types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Clustering algorithm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Practical experience/demonstration to cluster real-life ST data with current relevancy</a:t>
            </a:r>
          </a:p>
        </p:txBody>
      </p:sp>
    </p:spTree>
    <p:extLst>
      <p:ext uri="{BB962C8B-B14F-4D97-AF65-F5344CB8AC3E}">
        <p14:creationId xmlns:p14="http://schemas.microsoft.com/office/powerpoint/2010/main" val="191440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40" y="925624"/>
            <a:ext cx="7416824" cy="511776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Spatiotemporal data</a:t>
            </a:r>
            <a:endParaRPr lang="en-US" noProof="0" dirty="0"/>
          </a:p>
        </p:txBody>
      </p:sp>
      <p:sp>
        <p:nvSpPr>
          <p:cNvPr id="10" name="Textfeld 9"/>
          <p:cNvSpPr txBox="1"/>
          <p:nvPr/>
        </p:nvSpPr>
        <p:spPr bwMode="auto">
          <a:xfrm>
            <a:off x="263352" y="1728000"/>
            <a:ext cx="4371710" cy="10002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b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1) ST event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Single measurement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&lt;longitude, latitude, timestamp&gt;</a:t>
            </a:r>
          </a:p>
        </p:txBody>
      </p:sp>
      <p:sp>
        <p:nvSpPr>
          <p:cNvPr id="13" name="Textfeld 12"/>
          <p:cNvSpPr txBox="1"/>
          <p:nvPr/>
        </p:nvSpPr>
        <p:spPr bwMode="auto">
          <a:xfrm>
            <a:off x="7715176" y="5871827"/>
            <a:ext cx="3565400" cy="57708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sz="1050" dirty="0" err="1" smtClean="0">
                <a:latin typeface="+mn-lt"/>
              </a:rPr>
              <a:t>Kisilevich</a:t>
            </a:r>
            <a:r>
              <a:rPr lang="en-US" sz="1050" dirty="0" smtClean="0">
                <a:latin typeface="+mn-lt"/>
              </a:rPr>
              <a:t> et </a:t>
            </a:r>
            <a:r>
              <a:rPr lang="en-US" sz="1050" dirty="0">
                <a:latin typeface="+mn-lt"/>
              </a:rPr>
              <a:t>al</a:t>
            </a:r>
            <a:r>
              <a:rPr lang="en-US" sz="1050" dirty="0" smtClean="0">
                <a:latin typeface="+mn-lt"/>
              </a:rPr>
              <a:t>.: </a:t>
            </a:r>
            <a:r>
              <a:rPr lang="en-US" sz="1050" dirty="0">
                <a:latin typeface="+mn-lt"/>
              </a:rPr>
              <a:t>Spatio-temporal clustering. In: </a:t>
            </a:r>
            <a:r>
              <a:rPr lang="en-US" sz="1050" dirty="0" smtClean="0">
                <a:latin typeface="+mn-lt"/>
              </a:rPr>
              <a:t/>
            </a:r>
            <a:br>
              <a:rPr lang="en-US" sz="1050" dirty="0" smtClean="0">
                <a:latin typeface="+mn-lt"/>
              </a:rPr>
            </a:br>
            <a:r>
              <a:rPr lang="en-US" sz="1050" i="1" dirty="0" smtClean="0">
                <a:latin typeface="+mn-lt"/>
              </a:rPr>
              <a:t>Data </a:t>
            </a:r>
            <a:r>
              <a:rPr lang="en-US" sz="1050" i="1" dirty="0">
                <a:latin typeface="+mn-lt"/>
              </a:rPr>
              <a:t>mining and knowledge discovery handbook</a:t>
            </a:r>
            <a:r>
              <a:rPr lang="en-US" sz="1050" dirty="0">
                <a:latin typeface="+mn-lt"/>
              </a:rPr>
              <a:t>. </a:t>
            </a:r>
            <a:r>
              <a:rPr lang="en-US" sz="1050" dirty="0" smtClean="0">
                <a:latin typeface="+mn-lt"/>
              </a:rPr>
              <a:t/>
            </a:r>
            <a:br>
              <a:rPr lang="en-US" sz="1050" dirty="0" smtClean="0">
                <a:latin typeface="+mn-lt"/>
              </a:rPr>
            </a:br>
            <a:r>
              <a:rPr lang="en-US" sz="1050" dirty="0" smtClean="0">
                <a:latin typeface="+mn-lt"/>
              </a:rPr>
              <a:t>Springer</a:t>
            </a:r>
            <a:r>
              <a:rPr lang="en-US" sz="1050" dirty="0">
                <a:latin typeface="+mn-lt"/>
              </a:rPr>
              <a:t>, Boston, MA, 2009. S. 855-874.</a:t>
            </a:r>
            <a:endParaRPr lang="en-US" sz="1050" dirty="0" smtClean="0">
              <a:solidFill>
                <a:srgbClr val="214B7E"/>
              </a:solidFill>
              <a:latin typeface="+mn-lt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5147465" y="1203385"/>
            <a:ext cx="2748594" cy="4457863"/>
            <a:chOff x="5147465" y="1203385"/>
            <a:chExt cx="2748594" cy="4457863"/>
          </a:xfrm>
        </p:grpSpPr>
        <p:sp>
          <p:nvSpPr>
            <p:cNvPr id="3" name="Rechteck 2"/>
            <p:cNvSpPr/>
            <p:nvPr/>
          </p:nvSpPr>
          <p:spPr>
            <a:xfrm rot="3735023">
              <a:off x="6100719" y="250131"/>
              <a:ext cx="792088" cy="26985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 3"/>
            <p:cNvSpPr/>
            <p:nvPr/>
          </p:nvSpPr>
          <p:spPr>
            <a:xfrm>
              <a:off x="7319995" y="1307159"/>
              <a:ext cx="576064" cy="224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eck 7"/>
            <p:cNvSpPr/>
            <p:nvPr/>
          </p:nvSpPr>
          <p:spPr>
            <a:xfrm>
              <a:off x="5951984" y="4293096"/>
              <a:ext cx="1440160" cy="1368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hteck 5"/>
          <p:cNvSpPr/>
          <p:nvPr/>
        </p:nvSpPr>
        <p:spPr>
          <a:xfrm>
            <a:off x="7392144" y="2578170"/>
            <a:ext cx="4248472" cy="1714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7392144" y="4293096"/>
            <a:ext cx="3888432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/>
          <p:cNvSpPr txBox="1"/>
          <p:nvPr/>
        </p:nvSpPr>
        <p:spPr bwMode="auto">
          <a:xfrm>
            <a:off x="1271283" y="3429000"/>
            <a:ext cx="1466620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marL="0" lvl="1"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Fire events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3927032"/>
            <a:ext cx="4453654" cy="211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0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40" y="925624"/>
            <a:ext cx="7416824" cy="511776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Spatiotemporal data</a:t>
            </a:r>
            <a:endParaRPr lang="en-US" noProof="0" dirty="0"/>
          </a:p>
        </p:txBody>
      </p:sp>
      <p:sp>
        <p:nvSpPr>
          <p:cNvPr id="10" name="Textfeld 9"/>
          <p:cNvSpPr txBox="1"/>
          <p:nvPr/>
        </p:nvSpPr>
        <p:spPr bwMode="auto">
          <a:xfrm>
            <a:off x="263352" y="1728000"/>
            <a:ext cx="4344266" cy="155427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b="1" baseline="0" dirty="0" smtClean="0">
                <a:solidFill>
                  <a:srgbClr val="214B7E"/>
                </a:solidFill>
                <a:latin typeface="Verdana" panose="020B0604030504040204" pitchFamily="34" charset="0"/>
              </a:rPr>
              <a:t>2) Geo-referenced variable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Evolution in time, but o</a:t>
            </a:r>
            <a:r>
              <a:rPr lang="en-US" baseline="0" dirty="0" smtClean="0">
                <a:solidFill>
                  <a:srgbClr val="214B7E"/>
                </a:solidFill>
                <a:latin typeface="Verdana" panose="020B0604030504040204" pitchFamily="34" charset="0"/>
              </a:rPr>
              <a:t>nly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en-US" baseline="0" dirty="0" smtClean="0">
                <a:solidFill>
                  <a:srgbClr val="214B7E"/>
                </a:solidFill>
                <a:latin typeface="Verdana" panose="020B0604030504040204" pitchFamily="34" charset="0"/>
              </a:rPr>
              <a:t>the </a:t>
            </a:r>
            <a:br>
              <a:rPr lang="en-US" baseline="0" dirty="0" smtClean="0">
                <a:solidFill>
                  <a:srgbClr val="214B7E"/>
                </a:solidFill>
                <a:latin typeface="Verdana" panose="020B0604030504040204" pitchFamily="34" charset="0"/>
              </a:rPr>
            </a:br>
            <a:r>
              <a:rPr lang="en-US" baseline="0" dirty="0" smtClean="0">
                <a:solidFill>
                  <a:srgbClr val="214B7E"/>
                </a:solidFill>
                <a:latin typeface="Verdana" panose="020B0604030504040204" pitchFamily="34" charset="0"/>
              </a:rPr>
              <a:t>most recent value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&lt;longitude, latitude, timestamp, </a:t>
            </a:r>
            <a:b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</a:b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   non-spatial value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&gt;</a:t>
            </a: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 rot="3735023">
            <a:off x="6100719" y="250131"/>
            <a:ext cx="792088" cy="2698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7319995" y="1307159"/>
            <a:ext cx="576064" cy="224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5951984" y="4293096"/>
            <a:ext cx="1440160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 bwMode="auto">
          <a:xfrm>
            <a:off x="7715176" y="5871827"/>
            <a:ext cx="3565400" cy="57708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sz="1050" dirty="0" err="1" smtClean="0">
                <a:latin typeface="+mn-lt"/>
              </a:rPr>
              <a:t>Kisilevich</a:t>
            </a:r>
            <a:r>
              <a:rPr lang="en-US" sz="1050" dirty="0" smtClean="0">
                <a:latin typeface="+mn-lt"/>
              </a:rPr>
              <a:t> et </a:t>
            </a:r>
            <a:r>
              <a:rPr lang="en-US" sz="1050" dirty="0">
                <a:latin typeface="+mn-lt"/>
              </a:rPr>
              <a:t>al</a:t>
            </a:r>
            <a:r>
              <a:rPr lang="en-US" sz="1050" dirty="0" smtClean="0">
                <a:latin typeface="+mn-lt"/>
              </a:rPr>
              <a:t>.: </a:t>
            </a:r>
            <a:r>
              <a:rPr lang="en-US" sz="1050" dirty="0">
                <a:latin typeface="+mn-lt"/>
              </a:rPr>
              <a:t>Spatio-temporal clustering. In: </a:t>
            </a:r>
            <a:r>
              <a:rPr lang="en-US" sz="1050" dirty="0" smtClean="0">
                <a:latin typeface="+mn-lt"/>
              </a:rPr>
              <a:t/>
            </a:r>
            <a:br>
              <a:rPr lang="en-US" sz="1050" dirty="0" smtClean="0">
                <a:latin typeface="+mn-lt"/>
              </a:rPr>
            </a:br>
            <a:r>
              <a:rPr lang="en-US" sz="1050" i="1" dirty="0" smtClean="0">
                <a:latin typeface="+mn-lt"/>
              </a:rPr>
              <a:t>Data </a:t>
            </a:r>
            <a:r>
              <a:rPr lang="en-US" sz="1050" i="1" dirty="0">
                <a:latin typeface="+mn-lt"/>
              </a:rPr>
              <a:t>mining and knowledge discovery handbook</a:t>
            </a:r>
            <a:r>
              <a:rPr lang="en-US" sz="1050" dirty="0">
                <a:latin typeface="+mn-lt"/>
              </a:rPr>
              <a:t>. </a:t>
            </a:r>
            <a:r>
              <a:rPr lang="en-US" sz="1050" dirty="0" smtClean="0">
                <a:latin typeface="+mn-lt"/>
              </a:rPr>
              <a:t/>
            </a:r>
            <a:br>
              <a:rPr lang="en-US" sz="1050" dirty="0" smtClean="0">
                <a:latin typeface="+mn-lt"/>
              </a:rPr>
            </a:br>
            <a:r>
              <a:rPr lang="en-US" sz="1050" dirty="0" smtClean="0">
                <a:latin typeface="+mn-lt"/>
              </a:rPr>
              <a:t>Springer</a:t>
            </a:r>
            <a:r>
              <a:rPr lang="en-US" sz="1050" dirty="0">
                <a:latin typeface="+mn-lt"/>
              </a:rPr>
              <a:t>, Boston, MA, 2009. S. 855-874.</a:t>
            </a:r>
            <a:endParaRPr lang="en-US" sz="1050" dirty="0" smtClean="0">
              <a:solidFill>
                <a:srgbClr val="214B7E"/>
              </a:solidFill>
              <a:latin typeface="+mn-lt"/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5147465" y="1203385"/>
            <a:ext cx="2748594" cy="4457863"/>
            <a:chOff x="5147465" y="1203385"/>
            <a:chExt cx="2748594" cy="4457863"/>
          </a:xfrm>
        </p:grpSpPr>
        <p:sp>
          <p:nvSpPr>
            <p:cNvPr id="14" name="Rechteck 13"/>
            <p:cNvSpPr/>
            <p:nvPr/>
          </p:nvSpPr>
          <p:spPr>
            <a:xfrm rot="3735023">
              <a:off x="6100719" y="250131"/>
              <a:ext cx="792088" cy="26985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7319995" y="1307159"/>
              <a:ext cx="576064" cy="224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5951984" y="4293096"/>
              <a:ext cx="1440160" cy="1368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hteck 16"/>
          <p:cNvSpPr/>
          <p:nvPr/>
        </p:nvSpPr>
        <p:spPr>
          <a:xfrm>
            <a:off x="9552384" y="2578170"/>
            <a:ext cx="2088232" cy="1714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7392144" y="4293096"/>
            <a:ext cx="3888432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ECHNOLINE WS 9255 SW-SI Wetterstation kaufen | SATUR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06" y="4282578"/>
            <a:ext cx="2994477" cy="223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/>
          <p:cNvSpPr txBox="1"/>
          <p:nvPr/>
        </p:nvSpPr>
        <p:spPr bwMode="auto">
          <a:xfrm>
            <a:off x="479376" y="3645024"/>
            <a:ext cx="3794116" cy="96180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marL="0" lvl="1" algn="ctr"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Weather station with </a:t>
            </a:r>
            <a:b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</a:b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most </a:t>
            </a:r>
            <a:r>
              <a:rPr lang="en-US" dirty="0">
                <a:solidFill>
                  <a:srgbClr val="214B7E"/>
                </a:solidFill>
                <a:latin typeface="Verdana" panose="020B0604030504040204" pitchFamily="34" charset="0"/>
              </a:rPr>
              <a:t>recent temperature value</a:t>
            </a:r>
          </a:p>
          <a:p>
            <a:pPr marL="0" lvl="1"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0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Spatiotemporal data</a:t>
            </a:r>
            <a:endParaRPr lang="en-US" noProof="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40" y="925624"/>
            <a:ext cx="7416824" cy="5117766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 bwMode="auto">
          <a:xfrm>
            <a:off x="263352" y="1728000"/>
            <a:ext cx="4566763" cy="13157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b="1" baseline="0" dirty="0" smtClean="0">
                <a:solidFill>
                  <a:srgbClr val="214B7E"/>
                </a:solidFill>
                <a:latin typeface="Verdana" panose="020B0604030504040204" pitchFamily="34" charset="0"/>
              </a:rPr>
              <a:t>3) Moving points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object moves, most recent position</a:t>
            </a:r>
            <a:endParaRPr lang="en-US" baseline="0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baseline="0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 bwMode="auto">
          <a:xfrm>
            <a:off x="7715176" y="5871827"/>
            <a:ext cx="3565400" cy="57708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sz="1050" dirty="0" err="1" smtClean="0">
                <a:latin typeface="+mn-lt"/>
              </a:rPr>
              <a:t>Kisilevich</a:t>
            </a:r>
            <a:r>
              <a:rPr lang="en-US" sz="1050" dirty="0" smtClean="0">
                <a:latin typeface="+mn-lt"/>
              </a:rPr>
              <a:t> et </a:t>
            </a:r>
            <a:r>
              <a:rPr lang="en-US" sz="1050" dirty="0">
                <a:latin typeface="+mn-lt"/>
              </a:rPr>
              <a:t>al</a:t>
            </a:r>
            <a:r>
              <a:rPr lang="en-US" sz="1050" dirty="0" smtClean="0">
                <a:latin typeface="+mn-lt"/>
              </a:rPr>
              <a:t>.: </a:t>
            </a:r>
            <a:r>
              <a:rPr lang="en-US" sz="1050" dirty="0">
                <a:latin typeface="+mn-lt"/>
              </a:rPr>
              <a:t>Spatio-temporal clustering. In: </a:t>
            </a:r>
            <a:r>
              <a:rPr lang="en-US" sz="1050" dirty="0" smtClean="0">
                <a:latin typeface="+mn-lt"/>
              </a:rPr>
              <a:t/>
            </a:r>
            <a:br>
              <a:rPr lang="en-US" sz="1050" dirty="0" smtClean="0">
                <a:latin typeface="+mn-lt"/>
              </a:rPr>
            </a:br>
            <a:r>
              <a:rPr lang="en-US" sz="1050" i="1" dirty="0" smtClean="0">
                <a:latin typeface="+mn-lt"/>
              </a:rPr>
              <a:t>Data </a:t>
            </a:r>
            <a:r>
              <a:rPr lang="en-US" sz="1050" i="1" dirty="0">
                <a:latin typeface="+mn-lt"/>
              </a:rPr>
              <a:t>mining and knowledge discovery handbook</a:t>
            </a:r>
            <a:r>
              <a:rPr lang="en-US" sz="1050" dirty="0">
                <a:latin typeface="+mn-lt"/>
              </a:rPr>
              <a:t>. </a:t>
            </a:r>
            <a:r>
              <a:rPr lang="en-US" sz="1050" dirty="0" smtClean="0">
                <a:latin typeface="+mn-lt"/>
              </a:rPr>
              <a:t/>
            </a:r>
            <a:br>
              <a:rPr lang="en-US" sz="1050" dirty="0" smtClean="0">
                <a:latin typeface="+mn-lt"/>
              </a:rPr>
            </a:br>
            <a:r>
              <a:rPr lang="en-US" sz="1050" dirty="0" smtClean="0">
                <a:latin typeface="+mn-lt"/>
              </a:rPr>
              <a:t>Springer</a:t>
            </a:r>
            <a:r>
              <a:rPr lang="en-US" sz="1050" dirty="0">
                <a:latin typeface="+mn-lt"/>
              </a:rPr>
              <a:t>, Boston, MA, 2009. S. 855-874.</a:t>
            </a:r>
            <a:endParaRPr lang="en-US" sz="1050" dirty="0" smtClean="0">
              <a:solidFill>
                <a:srgbClr val="214B7E"/>
              </a:solidFill>
              <a:latin typeface="+mn-lt"/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5147465" y="1203385"/>
            <a:ext cx="2748594" cy="4457863"/>
            <a:chOff x="5147465" y="1203385"/>
            <a:chExt cx="2748594" cy="4457863"/>
          </a:xfrm>
        </p:grpSpPr>
        <p:sp>
          <p:nvSpPr>
            <p:cNvPr id="8" name="Rechteck 7"/>
            <p:cNvSpPr/>
            <p:nvPr/>
          </p:nvSpPr>
          <p:spPr>
            <a:xfrm rot="3735023">
              <a:off x="6100719" y="250131"/>
              <a:ext cx="792088" cy="26985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7319995" y="1307159"/>
              <a:ext cx="576064" cy="224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5951984" y="4293096"/>
              <a:ext cx="1440160" cy="1368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hteck 12"/>
          <p:cNvSpPr/>
          <p:nvPr/>
        </p:nvSpPr>
        <p:spPr>
          <a:xfrm>
            <a:off x="9464070" y="2578170"/>
            <a:ext cx="2032530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Google Maps: Navigationshinweise mit markanten Gebäuden werde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17" y="3789887"/>
            <a:ext cx="3888432" cy="218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 bwMode="auto">
          <a:xfrm>
            <a:off x="655254" y="3069925"/>
            <a:ext cx="3568926" cy="68480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marL="0" lvl="1"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navigation / </a:t>
            </a:r>
            <a:endParaRPr lang="en-US" dirty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marL="0" lvl="1"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real-time </a:t>
            </a:r>
            <a:r>
              <a:rPr lang="en-US" dirty="0">
                <a:solidFill>
                  <a:srgbClr val="214B7E"/>
                </a:solidFill>
                <a:latin typeface="Verdana" panose="020B0604030504040204" pitchFamily="34" charset="0"/>
              </a:rPr>
              <a:t>tracking of 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vehicles</a:t>
            </a:r>
            <a:endParaRPr lang="en-US" dirty="0">
              <a:solidFill>
                <a:srgbClr val="214B7E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9624392" y="4222496"/>
            <a:ext cx="1728192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4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Spatiotemporal data</a:t>
            </a:r>
            <a:endParaRPr lang="en-US" noProof="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40" y="925624"/>
            <a:ext cx="7416824" cy="5117766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 bwMode="auto">
          <a:xfrm>
            <a:off x="263352" y="1728000"/>
            <a:ext cx="4083169" cy="68480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b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4) Geo-referenced time series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Whole history is stored</a:t>
            </a:r>
          </a:p>
        </p:txBody>
      </p:sp>
      <p:sp>
        <p:nvSpPr>
          <p:cNvPr id="6" name="Textfeld 5"/>
          <p:cNvSpPr txBox="1"/>
          <p:nvPr/>
        </p:nvSpPr>
        <p:spPr bwMode="auto">
          <a:xfrm>
            <a:off x="7715176" y="5871827"/>
            <a:ext cx="3565400" cy="57708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sz="1050" dirty="0" err="1" smtClean="0">
                <a:latin typeface="+mn-lt"/>
              </a:rPr>
              <a:t>Kisilevich</a:t>
            </a:r>
            <a:r>
              <a:rPr lang="en-US" sz="1050" dirty="0" smtClean="0">
                <a:latin typeface="+mn-lt"/>
              </a:rPr>
              <a:t> et </a:t>
            </a:r>
            <a:r>
              <a:rPr lang="en-US" sz="1050" dirty="0">
                <a:latin typeface="+mn-lt"/>
              </a:rPr>
              <a:t>al</a:t>
            </a:r>
            <a:r>
              <a:rPr lang="en-US" sz="1050" dirty="0" smtClean="0">
                <a:latin typeface="+mn-lt"/>
              </a:rPr>
              <a:t>.: </a:t>
            </a:r>
            <a:r>
              <a:rPr lang="en-US" sz="1050" dirty="0">
                <a:latin typeface="+mn-lt"/>
              </a:rPr>
              <a:t>Spatio-temporal clustering. In: </a:t>
            </a:r>
            <a:r>
              <a:rPr lang="en-US" sz="1050" dirty="0" smtClean="0">
                <a:latin typeface="+mn-lt"/>
              </a:rPr>
              <a:t/>
            </a:r>
            <a:br>
              <a:rPr lang="en-US" sz="1050" dirty="0" smtClean="0">
                <a:latin typeface="+mn-lt"/>
              </a:rPr>
            </a:br>
            <a:r>
              <a:rPr lang="en-US" sz="1050" i="1" dirty="0" smtClean="0">
                <a:latin typeface="+mn-lt"/>
              </a:rPr>
              <a:t>Data </a:t>
            </a:r>
            <a:r>
              <a:rPr lang="en-US" sz="1050" i="1" dirty="0">
                <a:latin typeface="+mn-lt"/>
              </a:rPr>
              <a:t>mining and knowledge discovery handbook</a:t>
            </a:r>
            <a:r>
              <a:rPr lang="en-US" sz="1050" dirty="0">
                <a:latin typeface="+mn-lt"/>
              </a:rPr>
              <a:t>. </a:t>
            </a:r>
            <a:r>
              <a:rPr lang="en-US" sz="1050" dirty="0" smtClean="0">
                <a:latin typeface="+mn-lt"/>
              </a:rPr>
              <a:t/>
            </a:r>
            <a:br>
              <a:rPr lang="en-US" sz="1050" dirty="0" smtClean="0">
                <a:latin typeface="+mn-lt"/>
              </a:rPr>
            </a:br>
            <a:r>
              <a:rPr lang="en-US" sz="1050" dirty="0" smtClean="0">
                <a:latin typeface="+mn-lt"/>
              </a:rPr>
              <a:t>Springer</a:t>
            </a:r>
            <a:r>
              <a:rPr lang="en-US" sz="1050" dirty="0">
                <a:latin typeface="+mn-lt"/>
              </a:rPr>
              <a:t>, Boston, MA, 2009. S. 855-874.</a:t>
            </a:r>
            <a:endParaRPr lang="en-US" sz="1050" dirty="0" smtClean="0">
              <a:solidFill>
                <a:srgbClr val="214B7E"/>
              </a:solidFill>
              <a:latin typeface="+mn-lt"/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5147465" y="1203385"/>
            <a:ext cx="2748594" cy="4457863"/>
            <a:chOff x="5147465" y="1203385"/>
            <a:chExt cx="2748594" cy="4457863"/>
          </a:xfrm>
        </p:grpSpPr>
        <p:sp>
          <p:nvSpPr>
            <p:cNvPr id="8" name="Rechteck 7"/>
            <p:cNvSpPr/>
            <p:nvPr/>
          </p:nvSpPr>
          <p:spPr>
            <a:xfrm rot="3735023">
              <a:off x="6100719" y="250131"/>
              <a:ext cx="792088" cy="26985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7319995" y="1307159"/>
              <a:ext cx="576064" cy="224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5951984" y="4293096"/>
              <a:ext cx="1440160" cy="1368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hteck 12"/>
          <p:cNvSpPr/>
          <p:nvPr/>
        </p:nvSpPr>
        <p:spPr>
          <a:xfrm>
            <a:off x="9768408" y="4293096"/>
            <a:ext cx="1512168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3533246"/>
            <a:ext cx="3986144" cy="236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feld 14"/>
          <p:cNvSpPr txBox="1"/>
          <p:nvPr/>
        </p:nvSpPr>
        <p:spPr bwMode="auto">
          <a:xfrm>
            <a:off x="1281756" y="3115175"/>
            <a:ext cx="2149948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marL="0" lvl="1"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NDVI time series</a:t>
            </a:r>
            <a:endParaRPr lang="en-US" dirty="0">
              <a:solidFill>
                <a:srgbClr val="214B7E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74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Spatiotemporal data</a:t>
            </a:r>
            <a:endParaRPr lang="en-US" noProof="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40" y="925624"/>
            <a:ext cx="7416824" cy="5117766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 bwMode="auto">
          <a:xfrm>
            <a:off x="263352" y="1728000"/>
            <a:ext cx="4861716" cy="13157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b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5) Trajectories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aseline="0" dirty="0" smtClean="0">
                <a:solidFill>
                  <a:srgbClr val="214B7E"/>
                </a:solidFill>
                <a:latin typeface="Verdana" panose="020B0604030504040204" pitchFamily="34" charset="0"/>
              </a:rPr>
              <a:t>Object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 moves, whole history is stored</a:t>
            </a: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baseline="0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 bwMode="auto">
          <a:xfrm>
            <a:off x="7715176" y="5871827"/>
            <a:ext cx="3565400" cy="57708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sz="1050" dirty="0" err="1" smtClean="0">
                <a:latin typeface="+mn-lt"/>
              </a:rPr>
              <a:t>Kisilevich</a:t>
            </a:r>
            <a:r>
              <a:rPr lang="en-US" sz="1050" dirty="0" smtClean="0">
                <a:latin typeface="+mn-lt"/>
              </a:rPr>
              <a:t> et </a:t>
            </a:r>
            <a:r>
              <a:rPr lang="en-US" sz="1050" dirty="0">
                <a:latin typeface="+mn-lt"/>
              </a:rPr>
              <a:t>al</a:t>
            </a:r>
            <a:r>
              <a:rPr lang="en-US" sz="1050" dirty="0" smtClean="0">
                <a:latin typeface="+mn-lt"/>
              </a:rPr>
              <a:t>.: </a:t>
            </a:r>
            <a:r>
              <a:rPr lang="en-US" sz="1050" dirty="0">
                <a:latin typeface="+mn-lt"/>
              </a:rPr>
              <a:t>Spatio-temporal clustering. In: </a:t>
            </a:r>
            <a:r>
              <a:rPr lang="en-US" sz="1050" dirty="0" smtClean="0">
                <a:latin typeface="+mn-lt"/>
              </a:rPr>
              <a:t/>
            </a:r>
            <a:br>
              <a:rPr lang="en-US" sz="1050" dirty="0" smtClean="0">
                <a:latin typeface="+mn-lt"/>
              </a:rPr>
            </a:br>
            <a:r>
              <a:rPr lang="en-US" sz="1050" i="1" dirty="0" smtClean="0">
                <a:latin typeface="+mn-lt"/>
              </a:rPr>
              <a:t>Data </a:t>
            </a:r>
            <a:r>
              <a:rPr lang="en-US" sz="1050" i="1" dirty="0">
                <a:latin typeface="+mn-lt"/>
              </a:rPr>
              <a:t>mining and knowledge discovery handbook</a:t>
            </a:r>
            <a:r>
              <a:rPr lang="en-US" sz="1050" dirty="0">
                <a:latin typeface="+mn-lt"/>
              </a:rPr>
              <a:t>. </a:t>
            </a:r>
            <a:r>
              <a:rPr lang="en-US" sz="1050" dirty="0" smtClean="0">
                <a:latin typeface="+mn-lt"/>
              </a:rPr>
              <a:t/>
            </a:r>
            <a:br>
              <a:rPr lang="en-US" sz="1050" dirty="0" smtClean="0">
                <a:latin typeface="+mn-lt"/>
              </a:rPr>
            </a:br>
            <a:r>
              <a:rPr lang="en-US" sz="1050" dirty="0" smtClean="0">
                <a:latin typeface="+mn-lt"/>
              </a:rPr>
              <a:t>Springer</a:t>
            </a:r>
            <a:r>
              <a:rPr lang="en-US" sz="1050" dirty="0">
                <a:latin typeface="+mn-lt"/>
              </a:rPr>
              <a:t>, Boston, MA, 2009. S. 855-874.</a:t>
            </a:r>
            <a:endParaRPr lang="en-US" sz="1050" dirty="0" smtClean="0">
              <a:solidFill>
                <a:srgbClr val="214B7E"/>
              </a:solidFill>
              <a:latin typeface="+mn-lt"/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5147465" y="1203385"/>
            <a:ext cx="2748594" cy="4457863"/>
            <a:chOff x="5147465" y="1203385"/>
            <a:chExt cx="2748594" cy="4457863"/>
          </a:xfrm>
        </p:grpSpPr>
        <p:sp>
          <p:nvSpPr>
            <p:cNvPr id="8" name="Rechteck 7"/>
            <p:cNvSpPr/>
            <p:nvPr/>
          </p:nvSpPr>
          <p:spPr>
            <a:xfrm rot="3735023">
              <a:off x="6100719" y="250131"/>
              <a:ext cx="792088" cy="26985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7319995" y="1307159"/>
              <a:ext cx="576064" cy="224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5951984" y="4293096"/>
              <a:ext cx="1440160" cy="1368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Den Standortverlauf einer anderen Person verfol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41" y="3510831"/>
            <a:ext cx="4213999" cy="238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 bwMode="auto">
          <a:xfrm>
            <a:off x="1024685" y="3115175"/>
            <a:ext cx="2941831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marL="0" lvl="1" eaLnBrk="1" hangingPunct="1">
              <a:spcAft>
                <a:spcPts val="300"/>
              </a:spcAft>
            </a:pPr>
            <a:r>
              <a:rPr lang="en-US" dirty="0">
                <a:solidFill>
                  <a:srgbClr val="214B7E"/>
                </a:solidFill>
                <a:latin typeface="Verdana" panose="020B0604030504040204" pitchFamily="34" charset="0"/>
              </a:rPr>
              <a:t>Google Location 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History</a:t>
            </a:r>
            <a:endParaRPr lang="en-US" dirty="0">
              <a:solidFill>
                <a:srgbClr val="214B7E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00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">
  <a:themeElements>
    <a:clrScheme name="Benutzerdefiniert 3">
      <a:dk1>
        <a:srgbClr val="1F497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ffectLst/>
        <a:extLst/>
      </a:spPr>
      <a:bodyPr wrap="none" rtlCol="0">
        <a:spAutoFit/>
      </a:bodyPr>
      <a:lstStyle>
        <a:defPPr eaLnBrk="1" hangingPunct="1">
          <a:spcAft>
            <a:spcPts val="300"/>
          </a:spcAft>
          <a:defRPr dirty="0" smtClean="0">
            <a:solidFill>
              <a:srgbClr val="214B7E"/>
            </a:solidFill>
            <a:latin typeface="Verdana" panose="020B0604030504040204" pitchFamily="34" charset="0"/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Praesentationen_Geomatik_E_01</Template>
  <TotalTime>0</TotalTime>
  <Words>978</Words>
  <Application>Microsoft Office PowerPoint</Application>
  <PresentationFormat>Breitbild</PresentationFormat>
  <Paragraphs>239</Paragraphs>
  <Slides>30</Slides>
  <Notes>1</Notes>
  <HiddenSlides>4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Verdana</vt:lpstr>
      <vt:lpstr>Wingdings</vt:lpstr>
      <vt:lpstr>Praesentation</vt:lpstr>
      <vt:lpstr>Adobe Photoshop Image</vt:lpstr>
      <vt:lpstr>PowerPoint-Präsentation</vt:lpstr>
      <vt:lpstr>PowerPoint-Präsentation</vt:lpstr>
      <vt:lpstr>Requirements</vt:lpstr>
      <vt:lpstr>Learning Objective</vt:lpstr>
      <vt:lpstr>Spatiotemporal data</vt:lpstr>
      <vt:lpstr>Spatiotemporal data</vt:lpstr>
      <vt:lpstr>Spatiotemporal data</vt:lpstr>
      <vt:lpstr>Spatiotemporal data</vt:lpstr>
      <vt:lpstr>Spatiotemporal data</vt:lpstr>
      <vt:lpstr>Clustering ST event data</vt:lpstr>
      <vt:lpstr>DBSCAN</vt:lpstr>
      <vt:lpstr>DBSCAN concepts</vt:lpstr>
      <vt:lpstr>DBSCAN concepts</vt:lpstr>
      <vt:lpstr>DBSCAN concepts</vt:lpstr>
      <vt:lpstr>DBSCAN concepts</vt:lpstr>
      <vt:lpstr>DBSCAN concepts</vt:lpstr>
      <vt:lpstr>DBSCAN concepts</vt:lpstr>
      <vt:lpstr>DBSCAN concepts</vt:lpstr>
      <vt:lpstr>DBSCAN concepts</vt:lpstr>
      <vt:lpstr>DBSCAN concepts</vt:lpstr>
      <vt:lpstr>Eps and MinPts</vt:lpstr>
      <vt:lpstr>Eps and MinPts</vt:lpstr>
      <vt:lpstr>Time in DBSCAN</vt:lpstr>
      <vt:lpstr>Hands-on / Live Demo</vt:lpstr>
      <vt:lpstr>Play with the data</vt:lpstr>
      <vt:lpstr>Stay healthy. Don’t become a cluster!</vt:lpstr>
      <vt:lpstr>DBSCAN for spatiotemporal data</vt:lpstr>
      <vt:lpstr>DBSCAN for spatiotemporal data</vt:lpstr>
      <vt:lpstr>PowerPoint-Präsentation</vt:lpstr>
      <vt:lpstr>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2020-06-15T17:28:15Z</dcterms:created>
  <dcterms:modified xsi:type="dcterms:W3CDTF">2020-06-28T12:27:30Z</dcterms:modified>
</cp:coreProperties>
</file>