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1"/>
  </p:notesMasterIdLst>
  <p:sldIdLst>
    <p:sldId id="386" r:id="rId2"/>
    <p:sldId id="400" r:id="rId3"/>
    <p:sldId id="401" r:id="rId4"/>
    <p:sldId id="399" r:id="rId5"/>
    <p:sldId id="388" r:id="rId6"/>
    <p:sldId id="389" r:id="rId7"/>
    <p:sldId id="409" r:id="rId8"/>
    <p:sldId id="397" r:id="rId9"/>
    <p:sldId id="410" r:id="rId10"/>
    <p:sldId id="411" r:id="rId11"/>
    <p:sldId id="390" r:id="rId12"/>
    <p:sldId id="391" r:id="rId13"/>
    <p:sldId id="393" r:id="rId14"/>
    <p:sldId id="402" r:id="rId15"/>
    <p:sldId id="412" r:id="rId16"/>
    <p:sldId id="413" r:id="rId17"/>
    <p:sldId id="404" r:id="rId18"/>
    <p:sldId id="414" r:id="rId19"/>
    <p:sldId id="415" r:id="rId20"/>
    <p:sldId id="406" r:id="rId21"/>
    <p:sldId id="416" r:id="rId22"/>
    <p:sldId id="417" r:id="rId23"/>
    <p:sldId id="407" r:id="rId24"/>
    <p:sldId id="408" r:id="rId25"/>
    <p:sldId id="418" r:id="rId26"/>
    <p:sldId id="419" r:id="rId27"/>
    <p:sldId id="395" r:id="rId28"/>
    <p:sldId id="396" r:id="rId29"/>
    <p:sldId id="420" r:id="rId30"/>
  </p:sldIdLst>
  <p:sldSz cx="12192000" cy="6858000"/>
  <p:notesSz cx="7315200" cy="9601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58613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722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75839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34452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930652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3516782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4102913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4689043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272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pos="740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853" userDrawn="1">
          <p15:clr>
            <a:srgbClr val="A4A3A4"/>
          </p15:clr>
        </p15:guide>
        <p15:guide id="7" orient="horz" pos="4120" userDrawn="1">
          <p15:clr>
            <a:srgbClr val="A4A3A4"/>
          </p15:clr>
        </p15:guide>
        <p15:guide id="8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D3A"/>
    <a:srgbClr val="214B7E"/>
    <a:srgbClr val="EAEAEA"/>
    <a:srgbClr val="224374"/>
    <a:srgbClr val="87A34F"/>
    <a:srgbClr val="577EAF"/>
    <a:srgbClr val="9B2C29"/>
    <a:srgbClr val="FFFFFF"/>
    <a:srgbClr val="BFAB70"/>
    <a:srgbClr val="FF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87601" autoAdjust="0"/>
  </p:normalViewPr>
  <p:slideViewPr>
    <p:cSldViewPr showGuides="1">
      <p:cViewPr varScale="1">
        <p:scale>
          <a:sx n="70" d="100"/>
          <a:sy n="70" d="100"/>
        </p:scale>
        <p:origin x="67" y="302"/>
      </p:cViewPr>
      <p:guideLst>
        <p:guide orient="horz" pos="845"/>
        <p:guide pos="272"/>
        <p:guide orient="horz" pos="4110"/>
        <p:guide pos="7408"/>
        <p:guide pos="3840"/>
        <p:guide orient="horz" pos="853"/>
        <p:guide orient="horz" pos="4120"/>
        <p:guide pos="765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E2FDF4C-A0D7-4827-97DA-5CC7D11640DB}" type="datetimeFigureOut">
              <a:rPr lang="de-DE"/>
              <a:pPr>
                <a:defRPr/>
              </a:pPr>
              <a:t>21.06.2020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70EE89DD-4CEB-4A3E-8086-555B8729931B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7948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1pPr>
    <a:lvl2pPr marL="586130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2pPr>
    <a:lvl3pPr marL="1172261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3pPr>
    <a:lvl4pPr marL="1758391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4pPr>
    <a:lvl5pPr marL="2344522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5B4DEB-AB45-4168-954D-4CAFB32F9C77}" type="slidenum">
              <a:rPr lang="de-DE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de-DE" altLang="en-US" sz="1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0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322685"/>
            <a:ext cx="12187763" cy="469478"/>
          </a:xfrm>
          <a:prstGeom prst="rect">
            <a:avLst/>
          </a:prstGeom>
          <a:solidFill>
            <a:srgbClr val="214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/>
          <p:cNvSpPr/>
          <p:nvPr userDrawn="1"/>
        </p:nvSpPr>
        <p:spPr>
          <a:xfrm>
            <a:off x="-528736" y="6127194"/>
            <a:ext cx="8136904" cy="432048"/>
          </a:xfrm>
          <a:prstGeom prst="hexagon">
            <a:avLst/>
          </a:prstGeom>
          <a:solidFill>
            <a:srgbClr val="214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n-US" sz="1400" b="1" i="1" noProof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551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4237" y="0"/>
            <a:ext cx="12187763" cy="331063"/>
          </a:xfrm>
          <a:prstGeom prst="rect">
            <a:avLst/>
          </a:prstGeom>
          <a:solidFill>
            <a:srgbClr val="224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11152717" y="6492875"/>
            <a:ext cx="86360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B160EF8-27D2-4959-B575-2212F4FBDFEF}" type="slidenum">
              <a:rPr lang="de-DE" altLang="en-US" sz="1320" smtClean="0">
                <a:solidFill>
                  <a:srgbClr val="224374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‹Nr.›</a:t>
            </a:fld>
            <a:endParaRPr lang="de-DE" altLang="en-US" sz="1320" dirty="0">
              <a:solidFill>
                <a:srgbClr val="224374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hteck 1"/>
          <p:cNvSpPr/>
          <p:nvPr userDrawn="1"/>
        </p:nvSpPr>
        <p:spPr>
          <a:xfrm>
            <a:off x="3048000" y="8656"/>
            <a:ext cx="9144000" cy="303536"/>
          </a:xfrm>
          <a:prstGeom prst="rect">
            <a:avLst/>
          </a:prstGeom>
        </p:spPr>
        <p:txBody>
          <a:bodyPr wrap="square" tIns="7200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Session</a:t>
            </a:r>
            <a:r>
              <a:rPr lang="en-US" sz="1200" b="1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1 -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Spatiotemporal Clustering</a:t>
            </a:r>
            <a:endParaRPr lang="en-US" sz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35360" y="543182"/>
            <a:ext cx="10515600" cy="567835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603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3" y="1341438"/>
            <a:ext cx="11618384" cy="4392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4417" y="260351"/>
            <a:ext cx="10970683" cy="765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366992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6" r:id="rId3"/>
  </p:sldLayoutIdLst>
  <p:transition spd="slow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5pPr>
      <a:lvl6pPr marL="548618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6pPr>
      <a:lvl7pPr marL="1097237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7pPr>
      <a:lvl8pPr marL="1645854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8pPr>
      <a:lvl9pPr marL="2194472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11464" indent="-411464" algn="l" rtl="0" eaLnBrk="0" fontAlgn="base" hangingPunct="0">
        <a:spcBef>
          <a:spcPct val="20000"/>
        </a:spcBef>
        <a:spcAft>
          <a:spcPct val="0"/>
        </a:spcAft>
        <a:buChar char="•"/>
        <a:defRPr sz="3840">
          <a:solidFill>
            <a:schemeClr val="tx1"/>
          </a:solidFill>
          <a:latin typeface="+mn-lt"/>
          <a:ea typeface="+mn-ea"/>
          <a:cs typeface="+mn-cs"/>
        </a:defRPr>
      </a:lvl1pPr>
      <a:lvl2pPr marL="891504" indent="-342886" algn="l" rtl="0" eaLnBrk="0" fontAlgn="base" hangingPunct="0">
        <a:spcBef>
          <a:spcPct val="20000"/>
        </a:spcBef>
        <a:spcAft>
          <a:spcPct val="0"/>
        </a:spcAft>
        <a:buChar char="–"/>
        <a:defRPr sz="3360">
          <a:solidFill>
            <a:schemeClr val="tx1"/>
          </a:solidFill>
          <a:latin typeface="+mn-lt"/>
          <a:cs typeface="+mn-cs"/>
        </a:defRPr>
      </a:lvl2pPr>
      <a:lvl3pPr marL="1371545" indent="-274308" algn="l" rtl="0" eaLnBrk="0" fontAlgn="base" hangingPunct="0">
        <a:spcBef>
          <a:spcPct val="20000"/>
        </a:spcBef>
        <a:spcAft>
          <a:spcPct val="0"/>
        </a:spcAft>
        <a:buChar char="•"/>
        <a:defRPr sz="2880">
          <a:solidFill>
            <a:schemeClr val="tx1"/>
          </a:solidFill>
          <a:latin typeface="+mn-lt"/>
          <a:cs typeface="+mn-cs"/>
        </a:defRPr>
      </a:lvl3pPr>
      <a:lvl4pPr marL="1920163" indent="-27430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2468780" indent="-274308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5pPr>
      <a:lvl6pPr marL="3017399" indent="-274308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3566017" indent="-274308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4114636" indent="-274308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4663253" indent="-274308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8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37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54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72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91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09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45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-trier.de/fileadmin/fb6/fb6/stu/bac/AGI/Modulplan_MSc_AGI_Stand2016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-trier.de/fileadmin/fb6/fb6/stu/bac/AGI/Modulhandbuch_MSC_AGI_2013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-trier.de/fileadmin/fb6/fb6/stu/bac/AGI/Modulhandbuch_MSC_AGI_2013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8"/>
          <p:cNvSpPr txBox="1">
            <a:spLocks/>
          </p:cNvSpPr>
          <p:nvPr/>
        </p:nvSpPr>
        <p:spPr>
          <a:xfrm>
            <a:off x="2634870" y="4365104"/>
            <a:ext cx="3029082" cy="504056"/>
          </a:xfrm>
          <a:prstGeom prst="rect">
            <a:avLst/>
          </a:prstGeom>
        </p:spPr>
        <p:txBody>
          <a:bodyPr lIns="43200" rIns="43200"/>
          <a:lstStyle>
            <a:lvl1pPr marL="342887" indent="-342887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0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54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36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17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499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68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863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04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862966">
              <a:lnSpc>
                <a:spcPts val="2520"/>
              </a:lnSpc>
              <a:tabLst>
                <a:tab pos="0" algn="l"/>
                <a:tab pos="1097280" algn="l"/>
                <a:tab pos="2194560" algn="l"/>
                <a:tab pos="3291840" algn="l"/>
                <a:tab pos="4389120" algn="l"/>
                <a:tab pos="5486400" algn="l"/>
                <a:tab pos="6343650" algn="l"/>
                <a:tab pos="6583680" algn="l"/>
                <a:tab pos="7680960" algn="l"/>
                <a:tab pos="8778240" algn="l"/>
                <a:tab pos="9875520" algn="l"/>
                <a:tab pos="10972800" algn="l"/>
                <a:tab pos="12070080" algn="l"/>
              </a:tabLst>
            </a:pPr>
            <a:r>
              <a:rPr lang="en-US" sz="2400" kern="0" dirty="0" smtClean="0">
                <a:solidFill>
                  <a:srgbClr val="214B7E"/>
                </a:solidFill>
                <a:latin typeface="Verdana" pitchFamily="34" charset="0"/>
              </a:rPr>
              <a:t>Dr. David Frantz</a:t>
            </a:r>
          </a:p>
        </p:txBody>
      </p:sp>
      <p:sp>
        <p:nvSpPr>
          <p:cNvPr id="4098" name="Textplatzhalter 16"/>
          <p:cNvSpPr>
            <a:spLocks noGrp="1"/>
          </p:cNvSpPr>
          <p:nvPr>
            <p:ph type="body" sz="quarter" idx="4294967295"/>
          </p:nvPr>
        </p:nvSpPr>
        <p:spPr bwMode="auto">
          <a:xfrm>
            <a:off x="-1248816" y="1772816"/>
            <a:ext cx="9145016" cy="9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2400" b="1" noProof="0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Clustering spatiotemporal point data to </a:t>
            </a:r>
          </a:p>
          <a:p>
            <a:pPr marL="0" indent="0" algn="r">
              <a:buNone/>
            </a:pPr>
            <a:r>
              <a:rPr lang="en-US" sz="2400" b="1" noProof="0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visualize spatial patterns</a:t>
            </a:r>
            <a:endParaRPr lang="en-US" sz="2400" noProof="0" dirty="0">
              <a:solidFill>
                <a:srgbClr val="214B7E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2" descr="https://lh3.googleusercontent.com/-3wuE_v0kU2SspmMr4hyHF5yOp1vc0v9iuVN0Od5KRXC2E1sxnt_acZrKYuulPictZF0nWs-EC5YiINDXKHG9ORgcsjSAQQfwUdKjwrn1VBjxADIH6j7fD9FGk9Iqokad4L0haPmpwQ-A3_Lq5x-6UtSZuPZ7735xYWg-dEEElsgKsU9c6IEcl3hXqNNY7anqOa9YLck1o5KUcdPkBi8iy2yHS6tsQ6ko6AxuHLdKT2Xg7xUxVUuXd2oNohyHTAPnp2BV5er3ff2z6GoR4s_e7jhHJIXWqG_foGb4M7x42DlkimwVjITN6exfM0w5cq78NOvUVCClf2Qka5GStcOI8pgk_ZanjbLyVtcqw-PYA2FtlMMFJs0LjXTmBvT73gKx7CdeQauWuEGx4DlOTZ4-mN9T13zqCok-_ClqAH6_Q-cJRCq1u46tsJw6ygO3iuh1zOaIXhPN8-MxPfhj1HeA0tvt9KUXAoPXz-qUUohQnSqcwVk2otHgA6S7zBjz37BpyAR6hNKIi7llcw_aSI3xS_k4yNFYIPzFexNExiIDjytBbVILLmIMoH6lUw7WQoZXsTAGbC3veP1460FrHIYY_80tvCnkpeKElXvdjADlzAA1OI8u04XFim-tlziYkBWpxaEGmdt_ZucbfWLx_YDGwBjSEGwJlHLld96F6oPW14czAoDwc4_EYNUL_R-X9Q=w714-h953-no?authuser=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3432" y="3584779"/>
            <a:ext cx="1759726" cy="1759726"/>
          </a:xfrm>
          <a:prstGeom prst="ellipse">
            <a:avLst/>
          </a:prstGeom>
          <a:noFill/>
          <a:ln w="28575">
            <a:solidFill>
              <a:srgbClr val="214B7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 bwMode="auto">
          <a:xfrm>
            <a:off x="6672064" y="4365104"/>
            <a:ext cx="5040560" cy="1000274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r"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Geoinformatics – Spatial Data Science</a:t>
            </a:r>
          </a:p>
          <a:p>
            <a:pPr algn="r" eaLnBrk="1" hangingPunct="1">
              <a:spcAft>
                <a:spcPts val="300"/>
              </a:spcAft>
            </a:pPr>
            <a:r>
              <a:rPr lang="en-US" kern="0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Demonstration lecture</a:t>
            </a:r>
          </a:p>
          <a:p>
            <a:pPr algn="r" eaLnBrk="1" hangingPunct="1">
              <a:spcAft>
                <a:spcPts val="300"/>
              </a:spcAft>
            </a:pPr>
            <a:r>
              <a:rPr lang="en-US" kern="0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Trier / Zoom, </a:t>
            </a:r>
            <a:r>
              <a:rPr lang="en-US" kern="0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02.07.2020</a:t>
            </a:r>
          </a:p>
        </p:txBody>
      </p:sp>
      <p:sp>
        <p:nvSpPr>
          <p:cNvPr id="7" name="Textfeld 6"/>
          <p:cNvSpPr txBox="1"/>
          <p:nvPr/>
        </p:nvSpPr>
        <p:spPr bwMode="auto">
          <a:xfrm>
            <a:off x="2351584" y="6156012"/>
            <a:ext cx="504056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algn="r" eaLnBrk="1" hangingPunct="1">
              <a:spcAft>
                <a:spcPts val="300"/>
              </a:spcAft>
            </a:pPr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Applied Geoinformatics</a:t>
            </a:r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2nd </a:t>
            </a:r>
            <a:r>
              <a:rPr lang="de-DE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term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auto">
          <a:xfrm>
            <a:off x="263352" y="1728000"/>
            <a:ext cx="4861716" cy="44704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3) Geo-referenced time series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Whole history is stored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Climate station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NDVI time series</a:t>
            </a: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b="1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4) Moving points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object moves, most recent position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real-time tracking of vehicles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5) Trajectories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Object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moves, whole history is stored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Google Location History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 bwMode="auto">
          <a:xfrm>
            <a:off x="6888088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0000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Clustering ST event data</a:t>
            </a:r>
            <a:endParaRPr lang="en-US" noProof="0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335360" y="3861048"/>
            <a:ext cx="11571566" cy="22621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Problem: complex datasets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Solution: Spatiotemporal analyses methods to mine meaningful patterns for better understanding</a:t>
            </a:r>
          </a:p>
          <a:p>
            <a:pPr eaLnBrk="1" hangingPunct="1">
              <a:spcAft>
                <a:spcPts val="300"/>
              </a:spcAft>
            </a:pPr>
            <a:endParaRPr lang="de-DE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Clustering = unsupervised 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method for discovering potential patterns 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Finding clusters among events means to discover groups that lie close both in time and in space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7476" t="30955" r="60194" b="35277"/>
          <a:stretch/>
        </p:blipFill>
        <p:spPr>
          <a:xfrm>
            <a:off x="2423592" y="1111017"/>
            <a:ext cx="2448272" cy="255471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 bwMode="auto">
          <a:xfrm>
            <a:off x="5087888" y="1749961"/>
            <a:ext cx="4387740" cy="13157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Three dimensions: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&lt;longitude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, latitude, timestamp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&gt;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Static in space and time = snapshot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764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ST event data</a:t>
            </a:r>
            <a:endParaRPr lang="en-US" noProof="0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263352" y="1383628"/>
            <a:ext cx="1166529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Classical example: spatio-temporal 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cylinders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where 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the density of events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is 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higher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than outside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204864"/>
            <a:ext cx="8673773" cy="323722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 bwMode="auto">
          <a:xfrm>
            <a:off x="985197" y="5442084"/>
            <a:ext cx="9390322" cy="6155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algn="ctr" eaLnBrk="1" hangingPunct="1">
              <a:spcAft>
                <a:spcPts val="300"/>
              </a:spcAft>
            </a:pPr>
            <a:r>
              <a:rPr lang="en-US" sz="1050" dirty="0">
                <a:latin typeface="+mn-lt"/>
              </a:rPr>
              <a:t>KULLDORFF, Martin. A spatial scan statistic. </a:t>
            </a:r>
            <a:r>
              <a:rPr lang="en-US" sz="1050" i="1" dirty="0">
                <a:latin typeface="+mn-lt"/>
              </a:rPr>
              <a:t>Communications in Statistics-Theory and methods</a:t>
            </a:r>
            <a:r>
              <a:rPr lang="en-US" sz="1050" dirty="0">
                <a:latin typeface="+mn-lt"/>
              </a:rPr>
              <a:t>, 1997, 26. Jg., </a:t>
            </a:r>
            <a:r>
              <a:rPr lang="en-US" sz="1050" dirty="0" err="1">
                <a:latin typeface="+mn-lt"/>
              </a:rPr>
              <a:t>Nr</a:t>
            </a:r>
            <a:r>
              <a:rPr lang="en-US" sz="1050" dirty="0">
                <a:latin typeface="+mn-lt"/>
              </a:rPr>
              <a:t>. 6, S. 1481-1496</a:t>
            </a:r>
            <a:r>
              <a:rPr lang="en-US" sz="1050" dirty="0" smtClean="0">
                <a:latin typeface="+mn-lt"/>
              </a:rPr>
              <a:t>.</a:t>
            </a:r>
          </a:p>
          <a:p>
            <a:pPr algn="ctr" eaLnBrk="1" hangingPunct="1">
              <a:spcAft>
                <a:spcPts val="300"/>
              </a:spcAft>
            </a:pPr>
            <a:r>
              <a:rPr lang="en-US" sz="1050" dirty="0">
                <a:latin typeface="+mn-lt"/>
              </a:rPr>
              <a:t>SHI, </a:t>
            </a:r>
            <a:r>
              <a:rPr lang="en-US" sz="1050" dirty="0" err="1">
                <a:latin typeface="+mn-lt"/>
              </a:rPr>
              <a:t>Zhicheng</a:t>
            </a:r>
            <a:r>
              <a:rPr lang="en-US" sz="1050" dirty="0">
                <a:latin typeface="+mn-lt"/>
              </a:rPr>
              <a:t>; PUN-CHENG, Lilian SC. Spatiotemporal data clustering: a survey of methods. </a:t>
            </a:r>
            <a:r>
              <a:rPr lang="en-US" sz="1050" i="1" dirty="0">
                <a:latin typeface="+mn-lt"/>
              </a:rPr>
              <a:t>ISPRS international journal of geo-information</a:t>
            </a:r>
            <a:r>
              <a:rPr lang="en-US" sz="1050" dirty="0">
                <a:latin typeface="+mn-lt"/>
              </a:rPr>
              <a:t>, 2019, 8. Jg., </a:t>
            </a:r>
            <a:r>
              <a:rPr lang="en-US" sz="1050" dirty="0" err="1">
                <a:latin typeface="+mn-lt"/>
              </a:rPr>
              <a:t>Nr</a:t>
            </a:r>
            <a:r>
              <a:rPr lang="en-US" sz="1050" dirty="0">
                <a:latin typeface="+mn-lt"/>
              </a:rPr>
              <a:t>. 3, S. 112.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71538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DBSCAN</a:t>
            </a:r>
            <a:endParaRPr lang="en-US" noProof="0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324000" y="1340768"/>
            <a:ext cx="7055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Density-Based Spatial Clustering of Applications with Noise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 bwMode="auto">
          <a:xfrm>
            <a:off x="335360" y="1685935"/>
            <a:ext cx="9506128" cy="2539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>
                <a:latin typeface="+mn-lt"/>
              </a:rPr>
              <a:t>ESTER, Martin, et al. A density-based algorithm for discovering clusters in large spatial databases with noise. In: </a:t>
            </a:r>
            <a:r>
              <a:rPr lang="en-US" sz="1050" i="1" dirty="0" err="1">
                <a:latin typeface="+mn-lt"/>
              </a:rPr>
              <a:t>Kdd</a:t>
            </a:r>
            <a:r>
              <a:rPr lang="en-US" sz="1050" dirty="0">
                <a:latin typeface="+mn-lt"/>
              </a:rPr>
              <a:t>. 1996. S. 226-231.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  <p:sp>
        <p:nvSpPr>
          <p:cNvPr id="5" name="Textfeld 4"/>
          <p:cNvSpPr txBox="1"/>
          <p:nvPr/>
        </p:nvSpPr>
        <p:spPr bwMode="auto">
          <a:xfrm>
            <a:off x="324000" y="3429000"/>
            <a:ext cx="5005702" cy="28546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Popular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algorithm in data mining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Find clusters of arbitrary shape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Detect noise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Only two input parameters, which </a:t>
            </a:r>
            <a:b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</a:b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can be set using simple heuristics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Efficient, even for very large databases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21" y="3773222"/>
            <a:ext cx="5183504" cy="206888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 bwMode="auto">
          <a:xfrm>
            <a:off x="324000" y="2279996"/>
            <a:ext cx="10668544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r>
              <a:rPr lang="en-US" dirty="0" smtClean="0"/>
              <a:t>Density-based notion of cluster:</a:t>
            </a:r>
          </a:p>
          <a:p>
            <a:r>
              <a:rPr lang="en-US" dirty="0" smtClean="0"/>
              <a:t>Within each cluster, we </a:t>
            </a:r>
            <a:r>
              <a:rPr lang="en-US" dirty="0"/>
              <a:t>have a typical density of </a:t>
            </a:r>
            <a:r>
              <a:rPr lang="en-US" dirty="0" smtClean="0"/>
              <a:t>points, which is </a:t>
            </a:r>
            <a:r>
              <a:rPr lang="en-US" dirty="0"/>
              <a:t>considerably higher than </a:t>
            </a:r>
            <a:r>
              <a:rPr lang="en-US" dirty="0" smtClean="0"/>
              <a:t>outside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97207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 bwMode="auto">
              <a:xfrm>
                <a:off x="324000" y="1772816"/>
                <a:ext cx="10138096" cy="128695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1) Neighborhood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Determined by a distance function, e.g. Euclidean Distance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Distance between two points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in database D: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DE" b="0" i="0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²+(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rad>
                  </m:oMath>
                </a14:m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772816"/>
                <a:ext cx="10138096" cy="1286955"/>
              </a:xfrm>
              <a:prstGeom prst="rect">
                <a:avLst/>
              </a:prstGeom>
              <a:blipFill>
                <a:blip r:embed="rId2"/>
                <a:stretch>
                  <a:fillRect l="-481" t="-284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/>
          <p:cNvGrpSpPr/>
          <p:nvPr/>
        </p:nvGrpSpPr>
        <p:grpSpPr>
          <a:xfrm>
            <a:off x="9984432" y="1247891"/>
            <a:ext cx="1587286" cy="1282991"/>
            <a:chOff x="8150018" y="1596857"/>
            <a:chExt cx="1587286" cy="1282991"/>
          </a:xfrm>
        </p:grpSpPr>
        <p:sp>
          <p:nvSpPr>
            <p:cNvPr id="5" name="Ellipse 4"/>
            <p:cNvSpPr/>
            <p:nvPr/>
          </p:nvSpPr>
          <p:spPr>
            <a:xfrm>
              <a:off x="8400256" y="193837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9264352" y="2514435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Gerade Verbindung mit Pfeil 7"/>
            <p:cNvCxnSpPr>
              <a:stCxn id="6" idx="1"/>
              <a:endCxn id="5" idx="5"/>
            </p:cNvCxnSpPr>
            <p:nvPr/>
          </p:nvCxnSpPr>
          <p:spPr>
            <a:xfrm flipH="1" flipV="1">
              <a:off x="8523181" y="2061296"/>
              <a:ext cx="762262" cy="474230"/>
            </a:xfrm>
            <a:prstGeom prst="straightConnector1">
              <a:avLst/>
            </a:prstGeom>
            <a:ln w="539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/>
            <p:cNvSpPr txBox="1"/>
            <p:nvPr/>
          </p:nvSpPr>
          <p:spPr bwMode="auto">
            <a:xfrm>
              <a:off x="8150018" y="1596857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p</a:t>
              </a:r>
            </a:p>
          </p:txBody>
        </p:sp>
        <p:sp>
          <p:nvSpPr>
            <p:cNvPr id="10" name="Textfeld 9"/>
            <p:cNvSpPr txBox="1"/>
            <p:nvPr/>
          </p:nvSpPr>
          <p:spPr bwMode="auto">
            <a:xfrm>
              <a:off x="9408368" y="2510516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8775086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 bwMode="auto">
              <a:xfrm>
                <a:off x="324000" y="1772816"/>
                <a:ext cx="10138096" cy="128695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1) Neighborhood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Determined by a distance function, e.g. Euclidean Distance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Distance between two points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in database D: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DE" b="0" i="0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²+(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rad>
                  </m:oMath>
                </a14:m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772816"/>
                <a:ext cx="10138096" cy="1286955"/>
              </a:xfrm>
              <a:prstGeom prst="rect">
                <a:avLst/>
              </a:prstGeom>
              <a:blipFill>
                <a:blip r:embed="rId2"/>
                <a:stretch>
                  <a:fillRect l="-481" t="-284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/>
          <p:cNvGrpSpPr/>
          <p:nvPr/>
        </p:nvGrpSpPr>
        <p:grpSpPr>
          <a:xfrm>
            <a:off x="9984432" y="1247891"/>
            <a:ext cx="1587286" cy="1282991"/>
            <a:chOff x="8150018" y="1596857"/>
            <a:chExt cx="1587286" cy="1282991"/>
          </a:xfrm>
        </p:grpSpPr>
        <p:sp>
          <p:nvSpPr>
            <p:cNvPr id="5" name="Ellipse 4"/>
            <p:cNvSpPr/>
            <p:nvPr/>
          </p:nvSpPr>
          <p:spPr>
            <a:xfrm>
              <a:off x="8400256" y="193837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9264352" y="2514435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Gerade Verbindung mit Pfeil 7"/>
            <p:cNvCxnSpPr>
              <a:stCxn id="6" idx="1"/>
              <a:endCxn id="5" idx="5"/>
            </p:cNvCxnSpPr>
            <p:nvPr/>
          </p:nvCxnSpPr>
          <p:spPr>
            <a:xfrm flipH="1" flipV="1">
              <a:off x="8523181" y="2061296"/>
              <a:ext cx="762262" cy="474230"/>
            </a:xfrm>
            <a:prstGeom prst="straightConnector1">
              <a:avLst/>
            </a:prstGeom>
            <a:ln w="539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/>
            <p:cNvSpPr txBox="1"/>
            <p:nvPr/>
          </p:nvSpPr>
          <p:spPr bwMode="auto">
            <a:xfrm>
              <a:off x="8150018" y="1596857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p</a:t>
              </a:r>
            </a:p>
          </p:txBody>
        </p:sp>
        <p:sp>
          <p:nvSpPr>
            <p:cNvPr id="10" name="Textfeld 9"/>
            <p:cNvSpPr txBox="1"/>
            <p:nvPr/>
          </p:nvSpPr>
          <p:spPr bwMode="auto">
            <a:xfrm>
              <a:off x="9408368" y="2510516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q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 bwMode="auto">
              <a:xfrm>
                <a:off x="324000" y="3573016"/>
                <a:ext cx="4555350" cy="74469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2) Eps-neighborhood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of a point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:</a:t>
                </a:r>
              </a:p>
              <a:p>
                <a:pPr eaLnBrk="1" hangingPunct="1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𝐸𝑝𝑠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𝐸𝑝𝑠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3573016"/>
                <a:ext cx="4555350" cy="744691"/>
              </a:xfrm>
              <a:prstGeom prst="rect">
                <a:avLst/>
              </a:prstGeom>
              <a:blipFill>
                <a:blip r:embed="rId3"/>
                <a:stretch>
                  <a:fillRect l="-1071" t="-409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68168" y="3284984"/>
            <a:ext cx="1440000" cy="1440000"/>
            <a:chOff x="5015880" y="3284984"/>
            <a:chExt cx="1440000" cy="1440000"/>
          </a:xfrm>
        </p:grpSpPr>
        <p:sp>
          <p:nvSpPr>
            <p:cNvPr id="18" name="Ellipse 17"/>
            <p:cNvSpPr/>
            <p:nvPr/>
          </p:nvSpPr>
          <p:spPr>
            <a:xfrm>
              <a:off x="5663872" y="393297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5548059" y="33710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feld 20"/>
            <p:cNvSpPr txBox="1"/>
            <p:nvPr/>
          </p:nvSpPr>
          <p:spPr bwMode="auto">
            <a:xfrm>
              <a:off x="5735880" y="3969707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>
                  <a:solidFill>
                    <a:srgbClr val="214B7E"/>
                  </a:solidFill>
                  <a:latin typeface="Verdana" panose="020B0604030504040204" pitchFamily="34" charset="0"/>
                </a:rPr>
                <a:t>q</a:t>
              </a:r>
              <a:endParaRPr lang="en-US" i="1" dirty="0" smtClean="0">
                <a:solidFill>
                  <a:srgbClr val="214B7E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 bwMode="auto">
            <a:xfrm>
              <a:off x="5692075" y="3367165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p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5015880" y="3284984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0189485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 bwMode="auto">
              <a:xfrm>
                <a:off x="324000" y="1772816"/>
                <a:ext cx="10138096" cy="128695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1) Neighborhood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Determined by a distance function, e.g. Euclidean Distance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Distance between two points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in database D: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DE" b="0" i="0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²+(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rad>
                  </m:oMath>
                </a14:m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772816"/>
                <a:ext cx="10138096" cy="1286955"/>
              </a:xfrm>
              <a:prstGeom prst="rect">
                <a:avLst/>
              </a:prstGeom>
              <a:blipFill>
                <a:blip r:embed="rId2"/>
                <a:stretch>
                  <a:fillRect l="-481" t="-284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/>
          <p:cNvGrpSpPr/>
          <p:nvPr/>
        </p:nvGrpSpPr>
        <p:grpSpPr>
          <a:xfrm>
            <a:off x="9984432" y="1247891"/>
            <a:ext cx="1587286" cy="1282991"/>
            <a:chOff x="8150018" y="1596857"/>
            <a:chExt cx="1587286" cy="1282991"/>
          </a:xfrm>
        </p:grpSpPr>
        <p:sp>
          <p:nvSpPr>
            <p:cNvPr id="5" name="Ellipse 4"/>
            <p:cNvSpPr/>
            <p:nvPr/>
          </p:nvSpPr>
          <p:spPr>
            <a:xfrm>
              <a:off x="8400256" y="193837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9264352" y="2514435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Gerade Verbindung mit Pfeil 7"/>
            <p:cNvCxnSpPr>
              <a:stCxn id="6" idx="1"/>
              <a:endCxn id="5" idx="5"/>
            </p:cNvCxnSpPr>
            <p:nvPr/>
          </p:nvCxnSpPr>
          <p:spPr>
            <a:xfrm flipH="1" flipV="1">
              <a:off x="8523181" y="2061296"/>
              <a:ext cx="762262" cy="474230"/>
            </a:xfrm>
            <a:prstGeom prst="straightConnector1">
              <a:avLst/>
            </a:prstGeom>
            <a:ln w="539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/>
            <p:cNvSpPr txBox="1"/>
            <p:nvPr/>
          </p:nvSpPr>
          <p:spPr bwMode="auto">
            <a:xfrm>
              <a:off x="8150018" y="1596857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p</a:t>
              </a:r>
            </a:p>
          </p:txBody>
        </p:sp>
        <p:sp>
          <p:nvSpPr>
            <p:cNvPr id="10" name="Textfeld 9"/>
            <p:cNvSpPr txBox="1"/>
            <p:nvPr/>
          </p:nvSpPr>
          <p:spPr bwMode="auto">
            <a:xfrm>
              <a:off x="9408368" y="2510516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q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 bwMode="auto">
              <a:xfrm>
                <a:off x="324000" y="3573016"/>
                <a:ext cx="4555350" cy="74469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2) Eps-neighborhood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of a point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:</a:t>
                </a:r>
              </a:p>
              <a:p>
                <a:pPr eaLnBrk="1" hangingPunct="1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𝐸𝑝𝑠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𝐸𝑝𝑠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3573016"/>
                <a:ext cx="4555350" cy="744691"/>
              </a:xfrm>
              <a:prstGeom prst="rect">
                <a:avLst/>
              </a:prstGeom>
              <a:blipFill>
                <a:blip r:embed="rId3"/>
                <a:stretch>
                  <a:fillRect l="-1071" t="-409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68168" y="3284984"/>
            <a:ext cx="1440000" cy="1440000"/>
            <a:chOff x="5015880" y="3284984"/>
            <a:chExt cx="1440000" cy="1440000"/>
          </a:xfrm>
        </p:grpSpPr>
        <p:sp>
          <p:nvSpPr>
            <p:cNvPr id="18" name="Ellipse 17"/>
            <p:cNvSpPr/>
            <p:nvPr/>
          </p:nvSpPr>
          <p:spPr>
            <a:xfrm>
              <a:off x="5663872" y="393297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5548059" y="33710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feld 20"/>
            <p:cNvSpPr txBox="1"/>
            <p:nvPr/>
          </p:nvSpPr>
          <p:spPr bwMode="auto">
            <a:xfrm>
              <a:off x="5735880" y="3969707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>
                  <a:solidFill>
                    <a:srgbClr val="214B7E"/>
                  </a:solidFill>
                  <a:latin typeface="Verdana" panose="020B0604030504040204" pitchFamily="34" charset="0"/>
                </a:rPr>
                <a:t>q</a:t>
              </a:r>
              <a:endParaRPr lang="en-US" i="1" dirty="0" smtClean="0">
                <a:solidFill>
                  <a:srgbClr val="214B7E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 bwMode="auto">
            <a:xfrm>
              <a:off x="5692075" y="3367165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p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5015880" y="3284984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 bwMode="auto">
              <a:xfrm>
                <a:off x="324000" y="5085184"/>
                <a:ext cx="4339650" cy="68749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3) Core point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 part of a cluster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/>
                </a:r>
                <a:b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</a:b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𝐸𝑝𝑠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5085184"/>
                <a:ext cx="4339650" cy="687496"/>
              </a:xfrm>
              <a:prstGeom prst="rect">
                <a:avLst/>
              </a:prstGeom>
              <a:blipFill>
                <a:blip r:embed="rId4"/>
                <a:stretch>
                  <a:fillRect l="-1124" t="-4425" r="-421" b="-354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pieren 34"/>
          <p:cNvGrpSpPr/>
          <p:nvPr/>
        </p:nvGrpSpPr>
        <p:grpSpPr>
          <a:xfrm>
            <a:off x="4977708" y="4741617"/>
            <a:ext cx="1440000" cy="1440000"/>
            <a:chOff x="3431704" y="4741617"/>
            <a:chExt cx="1440000" cy="1440000"/>
          </a:xfrm>
        </p:grpSpPr>
        <p:sp>
          <p:nvSpPr>
            <p:cNvPr id="27" name="Ellipse 26"/>
            <p:cNvSpPr/>
            <p:nvPr/>
          </p:nvSpPr>
          <p:spPr>
            <a:xfrm>
              <a:off x="4079696" y="538960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963883" y="4827717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/>
            <p:cNvSpPr txBox="1"/>
            <p:nvPr/>
          </p:nvSpPr>
          <p:spPr bwMode="auto">
            <a:xfrm>
              <a:off x="4151704" y="5426340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>
                  <a:solidFill>
                    <a:srgbClr val="214B7E"/>
                  </a:solidFill>
                  <a:latin typeface="Verdana" panose="020B0604030504040204" pitchFamily="34" charset="0"/>
                </a:rPr>
                <a:t>q</a:t>
              </a:r>
              <a:endParaRPr lang="en-US" i="1" dirty="0" smtClean="0">
                <a:solidFill>
                  <a:srgbClr val="214B7E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1" name="Ellipse 30"/>
            <p:cNvSpPr/>
            <p:nvPr/>
          </p:nvSpPr>
          <p:spPr>
            <a:xfrm>
              <a:off x="3431704" y="4741617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712945" y="53543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4480640" y="514763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038310" y="599686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feld 35"/>
          <p:cNvSpPr txBox="1"/>
          <p:nvPr/>
        </p:nvSpPr>
        <p:spPr bwMode="auto">
          <a:xfrm>
            <a:off x="6672406" y="5313682"/>
            <a:ext cx="143981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MinPts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141804450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 bwMode="auto">
              <a:xfrm>
                <a:off x="324001" y="1548000"/>
                <a:ext cx="6564088" cy="232473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4) Directly density-reachable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directly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</a:t>
                </a:r>
                <a:r>
                  <a:rPr lang="de-DE" dirty="0" err="1">
                    <a:solidFill>
                      <a:srgbClr val="214B7E"/>
                    </a:solidFill>
                    <a:latin typeface="Verdana" panose="020B0604030504040204" pitchFamily="34" charset="0"/>
                  </a:rPr>
                  <a:t>-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reachable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from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if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within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the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Eps-neighborhood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of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,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and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core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point</a:t>
                </a:r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𝐸𝑝𝑠</m:t>
                        </m:r>
                      </m:sub>
                    </m:sSub>
                    <m:d>
                      <m:d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</a:t>
                </a:r>
                <a:endParaRPr lang="de-DE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𝐸𝑝𝑠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1" y="1548000"/>
                <a:ext cx="6564088" cy="2324739"/>
              </a:xfrm>
              <a:prstGeom prst="rect">
                <a:avLst/>
              </a:prstGeom>
              <a:blipFill>
                <a:blip r:embed="rId2"/>
                <a:stretch>
                  <a:fillRect l="-743" t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pieren 108"/>
          <p:cNvGrpSpPr/>
          <p:nvPr/>
        </p:nvGrpSpPr>
        <p:grpSpPr>
          <a:xfrm>
            <a:off x="5455715" y="594894"/>
            <a:ext cx="6680616" cy="1681978"/>
            <a:chOff x="3241630" y="2276872"/>
            <a:chExt cx="6680616" cy="1681978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3241630" y="2276872"/>
              <a:ext cx="6680616" cy="1681978"/>
              <a:chOff x="2135560" y="2754974"/>
              <a:chExt cx="6680616" cy="1681978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2783552" y="36449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2667739" y="308305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 bwMode="auto">
              <a:xfrm>
                <a:off x="2855560" y="3681675"/>
                <a:ext cx="32893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416801" y="3609667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3184496" y="34029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742166" y="425220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feld 41"/>
              <p:cNvSpPr txBox="1"/>
              <p:nvPr/>
            </p:nvSpPr>
            <p:spPr bwMode="auto">
              <a:xfrm>
                <a:off x="3254843" y="3384351"/>
                <a:ext cx="32893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2135560" y="2754974"/>
                <a:ext cx="6680616" cy="1681978"/>
                <a:chOff x="2135560" y="2754974"/>
                <a:chExt cx="6680616" cy="1681978"/>
              </a:xfrm>
            </p:grpSpPr>
            <p:grpSp>
              <p:nvGrpSpPr>
                <p:cNvPr id="7" name="Gruppieren 6"/>
                <p:cNvGrpSpPr/>
                <p:nvPr/>
              </p:nvGrpSpPr>
              <p:grpSpPr>
                <a:xfrm>
                  <a:off x="2135560" y="2754974"/>
                  <a:ext cx="1839283" cy="1681978"/>
                  <a:chOff x="2135560" y="2754974"/>
                  <a:chExt cx="1839283" cy="1681978"/>
                </a:xfrm>
              </p:grpSpPr>
              <p:sp>
                <p:nvSpPr>
                  <p:cNvPr id="38" name="Ellipse 37"/>
                  <p:cNvSpPr/>
                  <p:nvPr/>
                </p:nvSpPr>
                <p:spPr>
                  <a:xfrm>
                    <a:off x="2135560" y="2996952"/>
                    <a:ext cx="1440000" cy="1440000"/>
                  </a:xfrm>
                  <a:prstGeom prst="ellipse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Ellipse 50"/>
                  <p:cNvSpPr/>
                  <p:nvPr/>
                </p:nvSpPr>
                <p:spPr>
                  <a:xfrm>
                    <a:off x="2534843" y="2754974"/>
                    <a:ext cx="1440000" cy="1440000"/>
                  </a:xfrm>
                  <a:prstGeom prst="ellipse">
                    <a:avLst/>
                  </a:prstGeom>
                  <a:no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Textfeld 2"/>
                <p:cNvSpPr txBox="1"/>
                <p:nvPr/>
              </p:nvSpPr>
              <p:spPr bwMode="auto">
                <a:xfrm>
                  <a:off x="4095845" y="3199986"/>
                  <a:ext cx="4343625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 rtlCol="0">
                  <a:spAutoFit/>
                </a:bodyPr>
                <a:lstStyle/>
                <a:p>
                  <a:pPr eaLnBrk="1" hangingPunct="1">
                    <a:spcAft>
                      <a:spcPts val="300"/>
                    </a:spcAft>
                  </a:pPr>
                  <a:r>
                    <a:rPr lang="en-US" i="1" dirty="0" smtClean="0">
                      <a:solidFill>
                        <a:schemeClr val="accent4">
                          <a:lumMod val="75000"/>
                        </a:schemeClr>
                      </a:solidFill>
                      <a:latin typeface="Verdana" panose="020B0604030504040204" pitchFamily="34" charset="0"/>
                    </a:rPr>
                    <a:t>p</a:t>
                  </a:r>
                  <a:r>
                    <a:rPr lang="en-US" dirty="0" smtClean="0">
                      <a:solidFill>
                        <a:schemeClr val="accent4">
                          <a:lumMod val="75000"/>
                        </a:schemeClr>
                      </a:solidFill>
                      <a:latin typeface="Verdana" panose="020B0604030504040204" pitchFamily="34" charset="0"/>
                    </a:rPr>
                    <a:t> directly density-reachable from q </a:t>
                  </a:r>
                </a:p>
              </p:txBody>
            </p:sp>
            <p:sp>
              <p:nvSpPr>
                <p:cNvPr id="52" name="Textfeld 51"/>
                <p:cNvSpPr txBox="1"/>
                <p:nvPr/>
              </p:nvSpPr>
              <p:spPr bwMode="auto">
                <a:xfrm>
                  <a:off x="4095845" y="3581337"/>
                  <a:ext cx="472033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 rtlCol="0">
                  <a:spAutoFit/>
                </a:bodyPr>
                <a:lstStyle/>
                <a:p>
                  <a:pPr eaLnBrk="1" hangingPunct="1">
                    <a:spcAft>
                      <a:spcPts val="300"/>
                    </a:spcAft>
                  </a:pPr>
                  <a:r>
                    <a:rPr lang="en-US" i="1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</a:rPr>
                    <a:t>q</a:t>
                  </a:r>
                  <a:r>
                    <a:rPr lang="en-US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</a:rPr>
                    <a:t> not directly density-reachable from p</a:t>
                  </a:r>
                </a:p>
              </p:txBody>
            </p:sp>
          </p:grpSp>
        </p:grpSp>
        <p:cxnSp>
          <p:nvCxnSpPr>
            <p:cNvPr id="15" name="Gerade Verbindung mit Pfeil 14"/>
            <p:cNvCxnSpPr>
              <a:stCxn id="30" idx="7"/>
              <a:endCxn id="40" idx="3"/>
            </p:cNvCxnSpPr>
            <p:nvPr/>
          </p:nvCxnSpPr>
          <p:spPr>
            <a:xfrm flipV="1">
              <a:off x="4012547" y="3047789"/>
              <a:ext cx="299110" cy="14014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041277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 bwMode="auto">
              <a:xfrm>
                <a:off x="324001" y="1548000"/>
                <a:ext cx="6564088" cy="232473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4) Directly density-reachable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directly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</a:t>
                </a:r>
                <a:r>
                  <a:rPr lang="de-DE" dirty="0" err="1">
                    <a:solidFill>
                      <a:srgbClr val="214B7E"/>
                    </a:solidFill>
                    <a:latin typeface="Verdana" panose="020B0604030504040204" pitchFamily="34" charset="0"/>
                  </a:rPr>
                  <a:t>-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reachable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from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if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within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the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Eps-neighborhood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of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,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and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core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point</a:t>
                </a:r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𝐸𝑝𝑠</m:t>
                        </m:r>
                      </m:sub>
                    </m:sSub>
                    <m:d>
                      <m:d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</a:t>
                </a:r>
                <a:endParaRPr lang="de-DE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𝐸𝑝𝑠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1" y="1548000"/>
                <a:ext cx="6564088" cy="2324739"/>
              </a:xfrm>
              <a:prstGeom prst="rect">
                <a:avLst/>
              </a:prstGeom>
              <a:blipFill>
                <a:blip r:embed="rId2"/>
                <a:stretch>
                  <a:fillRect l="-743" t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feld 52"/>
          <p:cNvSpPr txBox="1"/>
          <p:nvPr/>
        </p:nvSpPr>
        <p:spPr bwMode="auto">
          <a:xfrm>
            <a:off x="324000" y="3835350"/>
            <a:ext cx="6074198" cy="9618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5) Density-reachable</a:t>
            </a:r>
          </a:p>
          <a:p>
            <a:pPr eaLnBrk="1" hangingPunct="1">
              <a:spcAft>
                <a:spcPts val="300"/>
              </a:spcAft>
            </a:pP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density-reachable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from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if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there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a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chain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of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points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that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are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directly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density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-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reachable</a:t>
            </a:r>
            <a:endParaRPr lang="de-DE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grpSp>
        <p:nvGrpSpPr>
          <p:cNvPr id="109" name="Gruppieren 108"/>
          <p:cNvGrpSpPr/>
          <p:nvPr/>
        </p:nvGrpSpPr>
        <p:grpSpPr>
          <a:xfrm>
            <a:off x="5455715" y="594894"/>
            <a:ext cx="6680616" cy="1681978"/>
            <a:chOff x="3241630" y="2276872"/>
            <a:chExt cx="6680616" cy="1681978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3241630" y="2276872"/>
              <a:ext cx="6680616" cy="1681978"/>
              <a:chOff x="2135560" y="2754974"/>
              <a:chExt cx="6680616" cy="1681978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2783552" y="36449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2667739" y="308305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 bwMode="auto">
              <a:xfrm>
                <a:off x="2855560" y="3681675"/>
                <a:ext cx="32893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416801" y="3609667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3184496" y="34029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742166" y="425220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feld 41"/>
              <p:cNvSpPr txBox="1"/>
              <p:nvPr/>
            </p:nvSpPr>
            <p:spPr bwMode="auto">
              <a:xfrm>
                <a:off x="3254843" y="3384351"/>
                <a:ext cx="32893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2135560" y="2754974"/>
                <a:ext cx="6680616" cy="1681978"/>
                <a:chOff x="2135560" y="2754974"/>
                <a:chExt cx="6680616" cy="1681978"/>
              </a:xfrm>
            </p:grpSpPr>
            <p:grpSp>
              <p:nvGrpSpPr>
                <p:cNvPr id="7" name="Gruppieren 6"/>
                <p:cNvGrpSpPr/>
                <p:nvPr/>
              </p:nvGrpSpPr>
              <p:grpSpPr>
                <a:xfrm>
                  <a:off x="2135560" y="2754974"/>
                  <a:ext cx="1839283" cy="1681978"/>
                  <a:chOff x="2135560" y="2754974"/>
                  <a:chExt cx="1839283" cy="1681978"/>
                </a:xfrm>
              </p:grpSpPr>
              <p:sp>
                <p:nvSpPr>
                  <p:cNvPr id="38" name="Ellipse 37"/>
                  <p:cNvSpPr/>
                  <p:nvPr/>
                </p:nvSpPr>
                <p:spPr>
                  <a:xfrm>
                    <a:off x="2135560" y="2996952"/>
                    <a:ext cx="1440000" cy="1440000"/>
                  </a:xfrm>
                  <a:prstGeom prst="ellipse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Ellipse 50"/>
                  <p:cNvSpPr/>
                  <p:nvPr/>
                </p:nvSpPr>
                <p:spPr>
                  <a:xfrm>
                    <a:off x="2534843" y="2754974"/>
                    <a:ext cx="1440000" cy="1440000"/>
                  </a:xfrm>
                  <a:prstGeom prst="ellipse">
                    <a:avLst/>
                  </a:prstGeom>
                  <a:no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Textfeld 2"/>
                <p:cNvSpPr txBox="1"/>
                <p:nvPr/>
              </p:nvSpPr>
              <p:spPr bwMode="auto">
                <a:xfrm>
                  <a:off x="4095845" y="3199986"/>
                  <a:ext cx="4343625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 rtlCol="0">
                  <a:spAutoFit/>
                </a:bodyPr>
                <a:lstStyle/>
                <a:p>
                  <a:pPr eaLnBrk="1" hangingPunct="1">
                    <a:spcAft>
                      <a:spcPts val="300"/>
                    </a:spcAft>
                  </a:pPr>
                  <a:r>
                    <a:rPr lang="en-US" i="1" dirty="0" smtClean="0">
                      <a:solidFill>
                        <a:schemeClr val="accent4">
                          <a:lumMod val="75000"/>
                        </a:schemeClr>
                      </a:solidFill>
                      <a:latin typeface="Verdana" panose="020B0604030504040204" pitchFamily="34" charset="0"/>
                    </a:rPr>
                    <a:t>p</a:t>
                  </a:r>
                  <a:r>
                    <a:rPr lang="en-US" dirty="0" smtClean="0">
                      <a:solidFill>
                        <a:schemeClr val="accent4">
                          <a:lumMod val="75000"/>
                        </a:schemeClr>
                      </a:solidFill>
                      <a:latin typeface="Verdana" panose="020B0604030504040204" pitchFamily="34" charset="0"/>
                    </a:rPr>
                    <a:t> directly density-reachable from q </a:t>
                  </a:r>
                </a:p>
              </p:txBody>
            </p:sp>
            <p:sp>
              <p:nvSpPr>
                <p:cNvPr id="52" name="Textfeld 51"/>
                <p:cNvSpPr txBox="1"/>
                <p:nvPr/>
              </p:nvSpPr>
              <p:spPr bwMode="auto">
                <a:xfrm>
                  <a:off x="4095845" y="3581337"/>
                  <a:ext cx="472033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 rtlCol="0">
                  <a:spAutoFit/>
                </a:bodyPr>
                <a:lstStyle/>
                <a:p>
                  <a:pPr eaLnBrk="1" hangingPunct="1">
                    <a:spcAft>
                      <a:spcPts val="300"/>
                    </a:spcAft>
                  </a:pPr>
                  <a:r>
                    <a:rPr lang="en-US" i="1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</a:rPr>
                    <a:t>q</a:t>
                  </a:r>
                  <a:r>
                    <a:rPr lang="en-US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</a:rPr>
                    <a:t> not directly density-reachable from p</a:t>
                  </a:r>
                </a:p>
              </p:txBody>
            </p:sp>
          </p:grpSp>
        </p:grpSp>
        <p:cxnSp>
          <p:nvCxnSpPr>
            <p:cNvPr id="15" name="Gerade Verbindung mit Pfeil 14"/>
            <p:cNvCxnSpPr>
              <a:stCxn id="30" idx="7"/>
              <a:endCxn id="40" idx="3"/>
            </p:cNvCxnSpPr>
            <p:nvPr/>
          </p:nvCxnSpPr>
          <p:spPr>
            <a:xfrm flipV="1">
              <a:off x="4012547" y="3047789"/>
              <a:ext cx="299110" cy="14014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pieren 80"/>
          <p:cNvGrpSpPr/>
          <p:nvPr/>
        </p:nvGrpSpPr>
        <p:grpSpPr>
          <a:xfrm>
            <a:off x="6440315" y="2398651"/>
            <a:ext cx="2433745" cy="1681978"/>
            <a:chOff x="2746363" y="5004479"/>
            <a:chExt cx="2433745" cy="1681978"/>
          </a:xfrm>
        </p:grpSpPr>
        <p:sp>
          <p:nvSpPr>
            <p:cNvPr id="55" name="Ellipse 54"/>
            <p:cNvSpPr/>
            <p:nvPr/>
          </p:nvSpPr>
          <p:spPr>
            <a:xfrm>
              <a:off x="3394355" y="589444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lipse 55"/>
            <p:cNvSpPr/>
            <p:nvPr/>
          </p:nvSpPr>
          <p:spPr>
            <a:xfrm>
              <a:off x="3278542" y="5332557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feld 56"/>
            <p:cNvSpPr txBox="1"/>
            <p:nvPr/>
          </p:nvSpPr>
          <p:spPr bwMode="auto">
            <a:xfrm>
              <a:off x="3466363" y="5931180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q</a:t>
              </a:r>
            </a:p>
          </p:txBody>
        </p:sp>
        <p:sp>
          <p:nvSpPr>
            <p:cNvPr id="58" name="Ellipse 57"/>
            <p:cNvSpPr/>
            <p:nvPr/>
          </p:nvSpPr>
          <p:spPr>
            <a:xfrm>
              <a:off x="3027604" y="585917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lipse 58"/>
            <p:cNvSpPr/>
            <p:nvPr/>
          </p:nvSpPr>
          <p:spPr>
            <a:xfrm>
              <a:off x="3795299" y="565247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lipse 59"/>
            <p:cNvSpPr/>
            <p:nvPr/>
          </p:nvSpPr>
          <p:spPr>
            <a:xfrm>
              <a:off x="3352969" y="650170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2746363" y="5246457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145646" y="5004479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372944" y="578179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feld 68"/>
            <p:cNvSpPr txBox="1"/>
            <p:nvPr/>
          </p:nvSpPr>
          <p:spPr bwMode="auto">
            <a:xfrm>
              <a:off x="4194582" y="5820009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p</a:t>
              </a:r>
            </a:p>
          </p:txBody>
        </p:sp>
        <p:cxnSp>
          <p:nvCxnSpPr>
            <p:cNvPr id="20" name="Gerade Verbindung mit Pfeil 19"/>
            <p:cNvCxnSpPr>
              <a:stCxn id="55" idx="7"/>
              <a:endCxn id="59" idx="2"/>
            </p:cNvCxnSpPr>
            <p:nvPr/>
          </p:nvCxnSpPr>
          <p:spPr>
            <a:xfrm flipV="1">
              <a:off x="3517280" y="5724479"/>
              <a:ext cx="278019" cy="191061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>
              <a:stCxn id="59" idx="6"/>
            </p:cNvCxnSpPr>
            <p:nvPr/>
          </p:nvCxnSpPr>
          <p:spPr>
            <a:xfrm>
              <a:off x="3939315" y="5724479"/>
              <a:ext cx="505637" cy="13469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/>
            <p:cNvSpPr/>
            <p:nvPr/>
          </p:nvSpPr>
          <p:spPr>
            <a:xfrm>
              <a:off x="3740108" y="5138995"/>
              <a:ext cx="1440000" cy="144000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228821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 bwMode="auto">
              <a:xfrm>
                <a:off x="324001" y="1548000"/>
                <a:ext cx="6564088" cy="232473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4) Directly density-reachable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directly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</a:t>
                </a:r>
                <a:r>
                  <a:rPr lang="de-DE" dirty="0" err="1">
                    <a:solidFill>
                      <a:srgbClr val="214B7E"/>
                    </a:solidFill>
                    <a:latin typeface="Verdana" panose="020B0604030504040204" pitchFamily="34" charset="0"/>
                  </a:rPr>
                  <a:t>-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reachable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from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if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within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the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Eps-neighborhood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of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,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and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core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point</a:t>
                </a:r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𝐸𝑝𝑠</m:t>
                        </m:r>
                      </m:sub>
                    </m:sSub>
                    <m:d>
                      <m:d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</a:t>
                </a:r>
                <a:endParaRPr lang="de-DE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𝐸𝑝𝑠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1" y="1548000"/>
                <a:ext cx="6564088" cy="2324739"/>
              </a:xfrm>
              <a:prstGeom prst="rect">
                <a:avLst/>
              </a:prstGeom>
              <a:blipFill>
                <a:blip r:embed="rId2"/>
                <a:stretch>
                  <a:fillRect l="-743" t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feld 52"/>
          <p:cNvSpPr txBox="1"/>
          <p:nvPr/>
        </p:nvSpPr>
        <p:spPr bwMode="auto">
          <a:xfrm>
            <a:off x="324000" y="3835350"/>
            <a:ext cx="6074198" cy="9618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5) Density-reachable</a:t>
            </a:r>
          </a:p>
          <a:p>
            <a:pPr eaLnBrk="1" hangingPunct="1">
              <a:spcAft>
                <a:spcPts val="300"/>
              </a:spcAft>
            </a:pP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density-reachable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from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if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there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a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chain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of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points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that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are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directly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density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-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reachable</a:t>
            </a:r>
            <a:endParaRPr lang="de-DE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grpSp>
        <p:nvGrpSpPr>
          <p:cNvPr id="109" name="Gruppieren 108"/>
          <p:cNvGrpSpPr/>
          <p:nvPr/>
        </p:nvGrpSpPr>
        <p:grpSpPr>
          <a:xfrm>
            <a:off x="5455715" y="594894"/>
            <a:ext cx="6680616" cy="1681978"/>
            <a:chOff x="3241630" y="2276872"/>
            <a:chExt cx="6680616" cy="1681978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3241630" y="2276872"/>
              <a:ext cx="6680616" cy="1681978"/>
              <a:chOff x="2135560" y="2754974"/>
              <a:chExt cx="6680616" cy="1681978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2783552" y="36449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2667739" y="308305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 bwMode="auto">
              <a:xfrm>
                <a:off x="2855560" y="3681675"/>
                <a:ext cx="32893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416801" y="3609667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3184496" y="34029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742166" y="425220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feld 41"/>
              <p:cNvSpPr txBox="1"/>
              <p:nvPr/>
            </p:nvSpPr>
            <p:spPr bwMode="auto">
              <a:xfrm>
                <a:off x="3254843" y="3384351"/>
                <a:ext cx="32893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2135560" y="2754974"/>
                <a:ext cx="6680616" cy="1681978"/>
                <a:chOff x="2135560" y="2754974"/>
                <a:chExt cx="6680616" cy="1681978"/>
              </a:xfrm>
            </p:grpSpPr>
            <p:grpSp>
              <p:nvGrpSpPr>
                <p:cNvPr id="7" name="Gruppieren 6"/>
                <p:cNvGrpSpPr/>
                <p:nvPr/>
              </p:nvGrpSpPr>
              <p:grpSpPr>
                <a:xfrm>
                  <a:off x="2135560" y="2754974"/>
                  <a:ext cx="1839283" cy="1681978"/>
                  <a:chOff x="2135560" y="2754974"/>
                  <a:chExt cx="1839283" cy="1681978"/>
                </a:xfrm>
              </p:grpSpPr>
              <p:sp>
                <p:nvSpPr>
                  <p:cNvPr id="38" name="Ellipse 37"/>
                  <p:cNvSpPr/>
                  <p:nvPr/>
                </p:nvSpPr>
                <p:spPr>
                  <a:xfrm>
                    <a:off x="2135560" y="2996952"/>
                    <a:ext cx="1440000" cy="1440000"/>
                  </a:xfrm>
                  <a:prstGeom prst="ellipse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Ellipse 50"/>
                  <p:cNvSpPr/>
                  <p:nvPr/>
                </p:nvSpPr>
                <p:spPr>
                  <a:xfrm>
                    <a:off x="2534843" y="2754974"/>
                    <a:ext cx="1440000" cy="1440000"/>
                  </a:xfrm>
                  <a:prstGeom prst="ellipse">
                    <a:avLst/>
                  </a:prstGeom>
                  <a:no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Textfeld 2"/>
                <p:cNvSpPr txBox="1"/>
                <p:nvPr/>
              </p:nvSpPr>
              <p:spPr bwMode="auto">
                <a:xfrm>
                  <a:off x="4095845" y="3199986"/>
                  <a:ext cx="4343625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 rtlCol="0">
                  <a:spAutoFit/>
                </a:bodyPr>
                <a:lstStyle/>
                <a:p>
                  <a:pPr eaLnBrk="1" hangingPunct="1">
                    <a:spcAft>
                      <a:spcPts val="300"/>
                    </a:spcAft>
                  </a:pPr>
                  <a:r>
                    <a:rPr lang="en-US" i="1" dirty="0" smtClean="0">
                      <a:solidFill>
                        <a:schemeClr val="accent4">
                          <a:lumMod val="75000"/>
                        </a:schemeClr>
                      </a:solidFill>
                      <a:latin typeface="Verdana" panose="020B0604030504040204" pitchFamily="34" charset="0"/>
                    </a:rPr>
                    <a:t>p</a:t>
                  </a:r>
                  <a:r>
                    <a:rPr lang="en-US" dirty="0" smtClean="0">
                      <a:solidFill>
                        <a:schemeClr val="accent4">
                          <a:lumMod val="75000"/>
                        </a:schemeClr>
                      </a:solidFill>
                      <a:latin typeface="Verdana" panose="020B0604030504040204" pitchFamily="34" charset="0"/>
                    </a:rPr>
                    <a:t> directly density-reachable from q </a:t>
                  </a:r>
                </a:p>
              </p:txBody>
            </p:sp>
            <p:sp>
              <p:nvSpPr>
                <p:cNvPr id="52" name="Textfeld 51"/>
                <p:cNvSpPr txBox="1"/>
                <p:nvPr/>
              </p:nvSpPr>
              <p:spPr bwMode="auto">
                <a:xfrm>
                  <a:off x="4095845" y="3581337"/>
                  <a:ext cx="472033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 rtlCol="0">
                  <a:spAutoFit/>
                </a:bodyPr>
                <a:lstStyle/>
                <a:p>
                  <a:pPr eaLnBrk="1" hangingPunct="1">
                    <a:spcAft>
                      <a:spcPts val="300"/>
                    </a:spcAft>
                  </a:pPr>
                  <a:r>
                    <a:rPr lang="en-US" i="1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</a:rPr>
                    <a:t>q</a:t>
                  </a:r>
                  <a:r>
                    <a:rPr lang="en-US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</a:rPr>
                    <a:t> not directly density-reachable from p</a:t>
                  </a:r>
                </a:p>
              </p:txBody>
            </p:sp>
          </p:grpSp>
        </p:grpSp>
        <p:cxnSp>
          <p:nvCxnSpPr>
            <p:cNvPr id="15" name="Gerade Verbindung mit Pfeil 14"/>
            <p:cNvCxnSpPr>
              <a:stCxn id="30" idx="7"/>
              <a:endCxn id="40" idx="3"/>
            </p:cNvCxnSpPr>
            <p:nvPr/>
          </p:nvCxnSpPr>
          <p:spPr>
            <a:xfrm flipV="1">
              <a:off x="4012547" y="3047789"/>
              <a:ext cx="299110" cy="14014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pieren 80"/>
          <p:cNvGrpSpPr/>
          <p:nvPr/>
        </p:nvGrpSpPr>
        <p:grpSpPr>
          <a:xfrm>
            <a:off x="6440315" y="2398651"/>
            <a:ext cx="2433745" cy="1681978"/>
            <a:chOff x="2746363" y="5004479"/>
            <a:chExt cx="2433745" cy="1681978"/>
          </a:xfrm>
        </p:grpSpPr>
        <p:sp>
          <p:nvSpPr>
            <p:cNvPr id="55" name="Ellipse 54"/>
            <p:cNvSpPr/>
            <p:nvPr/>
          </p:nvSpPr>
          <p:spPr>
            <a:xfrm>
              <a:off x="3394355" y="589444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lipse 55"/>
            <p:cNvSpPr/>
            <p:nvPr/>
          </p:nvSpPr>
          <p:spPr>
            <a:xfrm>
              <a:off x="3278542" y="5332557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feld 56"/>
            <p:cNvSpPr txBox="1"/>
            <p:nvPr/>
          </p:nvSpPr>
          <p:spPr bwMode="auto">
            <a:xfrm>
              <a:off x="3466363" y="5931180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q</a:t>
              </a:r>
            </a:p>
          </p:txBody>
        </p:sp>
        <p:sp>
          <p:nvSpPr>
            <p:cNvPr id="58" name="Ellipse 57"/>
            <p:cNvSpPr/>
            <p:nvPr/>
          </p:nvSpPr>
          <p:spPr>
            <a:xfrm>
              <a:off x="3027604" y="585917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lipse 58"/>
            <p:cNvSpPr/>
            <p:nvPr/>
          </p:nvSpPr>
          <p:spPr>
            <a:xfrm>
              <a:off x="3795299" y="565247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lipse 59"/>
            <p:cNvSpPr/>
            <p:nvPr/>
          </p:nvSpPr>
          <p:spPr>
            <a:xfrm>
              <a:off x="3352969" y="650170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2746363" y="5246457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145646" y="5004479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372944" y="578179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feld 68"/>
            <p:cNvSpPr txBox="1"/>
            <p:nvPr/>
          </p:nvSpPr>
          <p:spPr bwMode="auto">
            <a:xfrm>
              <a:off x="4194582" y="5820009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p</a:t>
              </a:r>
            </a:p>
          </p:txBody>
        </p:sp>
        <p:cxnSp>
          <p:nvCxnSpPr>
            <p:cNvPr id="20" name="Gerade Verbindung mit Pfeil 19"/>
            <p:cNvCxnSpPr>
              <a:stCxn id="55" idx="7"/>
              <a:endCxn id="59" idx="2"/>
            </p:cNvCxnSpPr>
            <p:nvPr/>
          </p:nvCxnSpPr>
          <p:spPr>
            <a:xfrm flipV="1">
              <a:off x="3517280" y="5724479"/>
              <a:ext cx="278019" cy="191061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>
              <a:stCxn id="59" idx="6"/>
            </p:cNvCxnSpPr>
            <p:nvPr/>
          </p:nvCxnSpPr>
          <p:spPr>
            <a:xfrm>
              <a:off x="3939315" y="5724479"/>
              <a:ext cx="505637" cy="13469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/>
            <p:cNvSpPr/>
            <p:nvPr/>
          </p:nvSpPr>
          <p:spPr>
            <a:xfrm>
              <a:off x="3740108" y="5138995"/>
              <a:ext cx="1440000" cy="144000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feld 81"/>
          <p:cNvSpPr txBox="1"/>
          <p:nvPr/>
        </p:nvSpPr>
        <p:spPr bwMode="auto">
          <a:xfrm>
            <a:off x="324000" y="5203502"/>
            <a:ext cx="5681312" cy="9618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>
                <a:solidFill>
                  <a:srgbClr val="214B7E"/>
                </a:solidFill>
                <a:latin typeface="Verdana" panose="020B0604030504040204" pitchFamily="34" charset="0"/>
              </a:rPr>
              <a:t>6</a:t>
            </a: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) Density-connected</a:t>
            </a:r>
          </a:p>
          <a:p>
            <a:pPr eaLnBrk="1" hangingPunct="1">
              <a:spcAft>
                <a:spcPts val="300"/>
              </a:spcAft>
            </a:pP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density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connected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to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, 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i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f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both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and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are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density-reachable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from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a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point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o</a:t>
            </a:r>
          </a:p>
        </p:txBody>
      </p:sp>
      <p:grpSp>
        <p:nvGrpSpPr>
          <p:cNvPr id="83" name="Gruppieren 82"/>
          <p:cNvGrpSpPr/>
          <p:nvPr/>
        </p:nvGrpSpPr>
        <p:grpSpPr>
          <a:xfrm>
            <a:off x="7386327" y="4373282"/>
            <a:ext cx="3752011" cy="2130870"/>
            <a:chOff x="2731162" y="2314546"/>
            <a:chExt cx="3752011" cy="2130870"/>
          </a:xfrm>
        </p:grpSpPr>
        <p:sp>
          <p:nvSpPr>
            <p:cNvPr id="84" name="Ellipse 83"/>
            <p:cNvSpPr/>
            <p:nvPr/>
          </p:nvSpPr>
          <p:spPr>
            <a:xfrm>
              <a:off x="3747604" y="320451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31791" y="264262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feld 85"/>
            <p:cNvSpPr txBox="1"/>
            <p:nvPr/>
          </p:nvSpPr>
          <p:spPr bwMode="auto">
            <a:xfrm>
              <a:off x="4146887" y="3034546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o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3380853" y="316923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Ellipse 87"/>
            <p:cNvSpPr/>
            <p:nvPr/>
          </p:nvSpPr>
          <p:spPr>
            <a:xfrm>
              <a:off x="4148548" y="296253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Ellipse 88"/>
            <p:cNvSpPr/>
            <p:nvPr/>
          </p:nvSpPr>
          <p:spPr>
            <a:xfrm>
              <a:off x="3706218" y="381177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llipse 89"/>
            <p:cNvSpPr/>
            <p:nvPr/>
          </p:nvSpPr>
          <p:spPr>
            <a:xfrm>
              <a:off x="3099612" y="2556524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Ellipse 90"/>
            <p:cNvSpPr/>
            <p:nvPr/>
          </p:nvSpPr>
          <p:spPr>
            <a:xfrm>
              <a:off x="3498895" y="2314546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Ellipse 91"/>
            <p:cNvSpPr/>
            <p:nvPr/>
          </p:nvSpPr>
          <p:spPr>
            <a:xfrm>
              <a:off x="4726193" y="309185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feld 92"/>
            <p:cNvSpPr txBox="1"/>
            <p:nvPr/>
          </p:nvSpPr>
          <p:spPr bwMode="auto">
            <a:xfrm>
              <a:off x="3177484" y="3195847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p</a:t>
              </a:r>
            </a:p>
          </p:txBody>
        </p:sp>
        <p:cxnSp>
          <p:nvCxnSpPr>
            <p:cNvPr id="94" name="Gerade Verbindung mit Pfeil 93"/>
            <p:cNvCxnSpPr>
              <a:stCxn id="84" idx="7"/>
              <a:endCxn id="88" idx="2"/>
            </p:cNvCxnSpPr>
            <p:nvPr/>
          </p:nvCxnSpPr>
          <p:spPr>
            <a:xfrm flipV="1">
              <a:off x="3870529" y="3034546"/>
              <a:ext cx="278019" cy="191061"/>
            </a:xfrm>
            <a:prstGeom prst="straightConnector1">
              <a:avLst/>
            </a:prstGeom>
            <a:ln w="539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/>
            <p:cNvCxnSpPr>
              <a:stCxn id="88" idx="6"/>
            </p:cNvCxnSpPr>
            <p:nvPr/>
          </p:nvCxnSpPr>
          <p:spPr>
            <a:xfrm>
              <a:off x="4292564" y="3034546"/>
              <a:ext cx="505637" cy="13469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4093357" y="2449062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lipse 96"/>
            <p:cNvSpPr/>
            <p:nvPr/>
          </p:nvSpPr>
          <p:spPr>
            <a:xfrm>
              <a:off x="4597333" y="26353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5238521" y="289053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Ellipse 98"/>
            <p:cNvSpPr/>
            <p:nvPr/>
          </p:nvSpPr>
          <p:spPr>
            <a:xfrm>
              <a:off x="5390921" y="304293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2731162" y="2449062"/>
              <a:ext cx="1440000" cy="144000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/>
            <p:cNvSpPr/>
            <p:nvPr/>
          </p:nvSpPr>
          <p:spPr>
            <a:xfrm>
              <a:off x="5015880" y="35010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5663952" y="36534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Gerade Verbindung mit Pfeil 102"/>
            <p:cNvCxnSpPr>
              <a:stCxn id="84" idx="2"/>
            </p:cNvCxnSpPr>
            <p:nvPr/>
          </p:nvCxnSpPr>
          <p:spPr>
            <a:xfrm flipH="1" flipV="1">
              <a:off x="3497315" y="3235874"/>
              <a:ext cx="250289" cy="4065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/>
            <p:cNvCxnSpPr>
              <a:stCxn id="92" idx="6"/>
              <a:endCxn id="99" idx="2"/>
            </p:cNvCxnSpPr>
            <p:nvPr/>
          </p:nvCxnSpPr>
          <p:spPr>
            <a:xfrm flipV="1">
              <a:off x="4870209" y="3114938"/>
              <a:ext cx="520712" cy="48928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lipse 104"/>
            <p:cNvSpPr/>
            <p:nvPr/>
          </p:nvSpPr>
          <p:spPr>
            <a:xfrm>
              <a:off x="4727848" y="2419402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Gerade Verbindung mit Pfeil 105"/>
            <p:cNvCxnSpPr>
              <a:stCxn id="99" idx="5"/>
              <a:endCxn id="102" idx="1"/>
            </p:cNvCxnSpPr>
            <p:nvPr/>
          </p:nvCxnSpPr>
          <p:spPr>
            <a:xfrm>
              <a:off x="5513846" y="3165855"/>
              <a:ext cx="171197" cy="50864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lipse 106"/>
            <p:cNvSpPr/>
            <p:nvPr/>
          </p:nvSpPr>
          <p:spPr>
            <a:xfrm>
              <a:off x="5043173" y="3005416"/>
              <a:ext cx="1440000" cy="144000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feld 107"/>
            <p:cNvSpPr txBox="1"/>
            <p:nvPr/>
          </p:nvSpPr>
          <p:spPr bwMode="auto">
            <a:xfrm>
              <a:off x="5735960" y="3705725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42171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93" r="1" b="22338"/>
          <a:stretch/>
        </p:blipFill>
        <p:spPr>
          <a:xfrm>
            <a:off x="1055440" y="620688"/>
            <a:ext cx="10297144" cy="54006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 bwMode="auto">
          <a:xfrm>
            <a:off x="4655840" y="6165304"/>
            <a:ext cx="6497291" cy="2539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>
                <a:latin typeface="+mn-lt"/>
                <a:hlinkClick r:id="rId3"/>
              </a:rPr>
              <a:t>https://www.uni-trier.de/fileadmin/fb6/fb6/stu/bac/AGI/Modulplan_MSc_AGI_Stand2016.pdf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5773425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 (3)</a:t>
            </a:r>
            <a:endParaRPr lang="en-US" dirty="0"/>
          </a:p>
        </p:txBody>
      </p:sp>
      <p:grpSp>
        <p:nvGrpSpPr>
          <p:cNvPr id="97" name="Gruppieren 96"/>
          <p:cNvGrpSpPr/>
          <p:nvPr/>
        </p:nvGrpSpPr>
        <p:grpSpPr>
          <a:xfrm>
            <a:off x="7032104" y="1247982"/>
            <a:ext cx="3278730" cy="2469050"/>
            <a:chOff x="4628425" y="2841450"/>
            <a:chExt cx="3278730" cy="2469050"/>
          </a:xfrm>
        </p:grpSpPr>
        <p:sp>
          <p:nvSpPr>
            <p:cNvPr id="31" name="Ellipse 30"/>
            <p:cNvSpPr/>
            <p:nvPr/>
          </p:nvSpPr>
          <p:spPr>
            <a:xfrm>
              <a:off x="5240234" y="3707597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124421" y="3145705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873483" y="36723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/>
            <p:cNvSpPr/>
            <p:nvPr/>
          </p:nvSpPr>
          <p:spPr>
            <a:xfrm>
              <a:off x="5641178" y="346561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/>
            <p:cNvSpPr/>
            <p:nvPr/>
          </p:nvSpPr>
          <p:spPr>
            <a:xfrm>
              <a:off x="5198848" y="4314857"/>
              <a:ext cx="144016" cy="1440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40"/>
            <p:cNvSpPr/>
            <p:nvPr/>
          </p:nvSpPr>
          <p:spPr>
            <a:xfrm>
              <a:off x="6218823" y="359493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llipse 54"/>
            <p:cNvSpPr/>
            <p:nvPr/>
          </p:nvSpPr>
          <p:spPr>
            <a:xfrm>
              <a:off x="5585987" y="2952143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lipse 55"/>
            <p:cNvSpPr/>
            <p:nvPr/>
          </p:nvSpPr>
          <p:spPr>
            <a:xfrm>
              <a:off x="6089963" y="3138473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lipse 56"/>
            <p:cNvSpPr/>
            <p:nvPr/>
          </p:nvSpPr>
          <p:spPr>
            <a:xfrm>
              <a:off x="6731151" y="339361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lipse 57"/>
            <p:cNvSpPr/>
            <p:nvPr/>
          </p:nvSpPr>
          <p:spPr>
            <a:xfrm>
              <a:off x="6883551" y="354601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lipse 59"/>
            <p:cNvSpPr/>
            <p:nvPr/>
          </p:nvSpPr>
          <p:spPr>
            <a:xfrm>
              <a:off x="6508510" y="400408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7087934" y="4310683"/>
              <a:ext cx="144016" cy="1440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/>
            <p:cNvSpPr/>
            <p:nvPr/>
          </p:nvSpPr>
          <p:spPr>
            <a:xfrm>
              <a:off x="6467155" y="3662691"/>
              <a:ext cx="1440000" cy="144000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feld 77"/>
            <p:cNvSpPr txBox="1"/>
            <p:nvPr/>
          </p:nvSpPr>
          <p:spPr bwMode="auto">
            <a:xfrm>
              <a:off x="7150561" y="4333163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chemeClr val="accent3">
                      <a:lumMod val="50000"/>
                    </a:schemeClr>
                  </a:solidFill>
                  <a:latin typeface="Verdana" panose="020B0604030504040204" pitchFamily="34" charset="0"/>
                </a:rPr>
                <a:t>p</a:t>
              </a:r>
            </a:p>
          </p:txBody>
        </p:sp>
        <p:cxnSp>
          <p:nvCxnSpPr>
            <p:cNvPr id="5" name="Gerade Verbindung mit Pfeil 4"/>
            <p:cNvCxnSpPr>
              <a:stCxn id="41" idx="0"/>
              <a:endCxn id="56" idx="4"/>
            </p:cNvCxnSpPr>
            <p:nvPr/>
          </p:nvCxnSpPr>
          <p:spPr>
            <a:xfrm flipH="1" flipV="1">
              <a:off x="6161971" y="3282489"/>
              <a:ext cx="128860" cy="31245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>
              <a:stCxn id="41" idx="2"/>
              <a:endCxn id="37" idx="6"/>
            </p:cNvCxnSpPr>
            <p:nvPr/>
          </p:nvCxnSpPr>
          <p:spPr>
            <a:xfrm flipH="1" flipV="1">
              <a:off x="5785194" y="3537627"/>
              <a:ext cx="433629" cy="12932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stCxn id="41" idx="6"/>
              <a:endCxn id="57" idx="2"/>
            </p:cNvCxnSpPr>
            <p:nvPr/>
          </p:nvCxnSpPr>
          <p:spPr>
            <a:xfrm flipV="1">
              <a:off x="6362839" y="3465619"/>
              <a:ext cx="368312" cy="201328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41" idx="6"/>
            </p:cNvCxnSpPr>
            <p:nvPr/>
          </p:nvCxnSpPr>
          <p:spPr>
            <a:xfrm flipV="1">
              <a:off x="6362839" y="3625248"/>
              <a:ext cx="519132" cy="4169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41" idx="5"/>
              <a:endCxn id="60" idx="1"/>
            </p:cNvCxnSpPr>
            <p:nvPr/>
          </p:nvCxnSpPr>
          <p:spPr>
            <a:xfrm>
              <a:off x="6341748" y="3717864"/>
              <a:ext cx="187853" cy="307316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60" idx="5"/>
              <a:endCxn id="66" idx="2"/>
            </p:cNvCxnSpPr>
            <p:nvPr/>
          </p:nvCxnSpPr>
          <p:spPr>
            <a:xfrm>
              <a:off x="6631435" y="4127014"/>
              <a:ext cx="456499" cy="255677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lipse 84"/>
            <p:cNvSpPr/>
            <p:nvPr/>
          </p:nvSpPr>
          <p:spPr>
            <a:xfrm>
              <a:off x="5889510" y="3356097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986793" y="2841450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Gerade Verbindung mit Pfeil 23"/>
            <p:cNvCxnSpPr>
              <a:stCxn id="37" idx="2"/>
              <a:endCxn id="32" idx="5"/>
            </p:cNvCxnSpPr>
            <p:nvPr/>
          </p:nvCxnSpPr>
          <p:spPr>
            <a:xfrm flipH="1" flipV="1">
              <a:off x="5247346" y="3268630"/>
              <a:ext cx="393832" cy="268997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37" idx="3"/>
              <a:endCxn id="31" idx="7"/>
            </p:cNvCxnSpPr>
            <p:nvPr/>
          </p:nvCxnSpPr>
          <p:spPr>
            <a:xfrm flipH="1">
              <a:off x="5363159" y="3588544"/>
              <a:ext cx="299110" cy="14014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4628425" y="3058262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Gerade Verbindung mit Pfeil 27"/>
            <p:cNvCxnSpPr>
              <a:stCxn id="31" idx="2"/>
              <a:endCxn id="36" idx="6"/>
            </p:cNvCxnSpPr>
            <p:nvPr/>
          </p:nvCxnSpPr>
          <p:spPr>
            <a:xfrm flipH="1" flipV="1">
              <a:off x="5017499" y="3744328"/>
              <a:ext cx="222735" cy="35277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31" idx="4"/>
              <a:endCxn id="38" idx="0"/>
            </p:cNvCxnSpPr>
            <p:nvPr/>
          </p:nvCxnSpPr>
          <p:spPr>
            <a:xfrm flipH="1">
              <a:off x="5270856" y="3851613"/>
              <a:ext cx="41386" cy="46324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Ellipse 90"/>
            <p:cNvSpPr/>
            <p:nvPr/>
          </p:nvSpPr>
          <p:spPr>
            <a:xfrm>
              <a:off x="6888088" y="4869160"/>
              <a:ext cx="144016" cy="1440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feld 91"/>
            <p:cNvSpPr txBox="1"/>
            <p:nvPr/>
          </p:nvSpPr>
          <p:spPr bwMode="auto">
            <a:xfrm>
              <a:off x="6631160" y="4941168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</a:rPr>
                <a:t>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 bwMode="auto">
              <a:xfrm>
                <a:off x="324000" y="1548000"/>
                <a:ext cx="6191118" cy="163121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7) Density-based cluster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contains all points that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 density-reachable from a seed point p:</a:t>
                </a:r>
              </a:p>
              <a:p>
                <a:pPr eaLnBrk="1" hangingPunct="1"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density-reachable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from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p</a:t>
                </a:r>
                <a:endParaRPr lang="de-DE" i="1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 smtClean="0">
                    <a:solidFill>
                      <a:srgbClr val="214B7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de-DE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density-connected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to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</a:p>
              <a:p>
                <a:pPr eaLnBrk="1" hangingPunct="1">
                  <a:spcAft>
                    <a:spcPts val="300"/>
                  </a:spcAft>
                </a:pPr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548000"/>
                <a:ext cx="6191118" cy="1631216"/>
              </a:xfrm>
              <a:prstGeom prst="rect">
                <a:avLst/>
              </a:prstGeom>
              <a:blipFill>
                <a:blip r:embed="rId2"/>
                <a:stretch>
                  <a:fillRect l="-787" t="-223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249385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 (3)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 bwMode="auto">
          <a:xfrm>
            <a:off x="324000" y="3691010"/>
            <a:ext cx="9902519" cy="6848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>
                <a:solidFill>
                  <a:srgbClr val="214B7E"/>
                </a:solidFill>
                <a:latin typeface="Verdana" panose="020B0604030504040204" pitchFamily="34" charset="0"/>
              </a:rPr>
              <a:t>8</a:t>
            </a: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) Border point</a:t>
            </a:r>
          </a:p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is a border point if not a core point, but density reachable from another core point</a:t>
            </a:r>
          </a:p>
        </p:txBody>
      </p:sp>
      <p:sp>
        <p:nvSpPr>
          <p:cNvPr id="53" name="Textfeld 52"/>
          <p:cNvSpPr txBox="1"/>
          <p:nvPr/>
        </p:nvSpPr>
        <p:spPr bwMode="auto">
          <a:xfrm>
            <a:off x="324000" y="4606096"/>
            <a:ext cx="4857740" cy="6848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>
                <a:solidFill>
                  <a:srgbClr val="214B7E"/>
                </a:solidFill>
                <a:latin typeface="Verdana" panose="020B0604030504040204" pitchFamily="34" charset="0"/>
              </a:rPr>
              <a:t>9</a:t>
            </a: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) Noise</a:t>
            </a:r>
          </a:p>
          <a:p>
            <a:pPr eaLnBrk="1" hangingPunct="1">
              <a:spcAft>
                <a:spcPts val="300"/>
              </a:spcAft>
            </a:pP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Any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point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k not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belonging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to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any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cluster</a:t>
            </a:r>
            <a:endParaRPr lang="de-DE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7032104" y="1247982"/>
            <a:ext cx="3278730" cy="2469050"/>
            <a:chOff x="4628425" y="2841450"/>
            <a:chExt cx="3278730" cy="2469050"/>
          </a:xfrm>
        </p:grpSpPr>
        <p:sp>
          <p:nvSpPr>
            <p:cNvPr id="31" name="Ellipse 30"/>
            <p:cNvSpPr/>
            <p:nvPr/>
          </p:nvSpPr>
          <p:spPr>
            <a:xfrm>
              <a:off x="5240234" y="3707597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124421" y="3145705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873483" y="36723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/>
            <p:cNvSpPr/>
            <p:nvPr/>
          </p:nvSpPr>
          <p:spPr>
            <a:xfrm>
              <a:off x="5641178" y="346561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/>
            <p:cNvSpPr/>
            <p:nvPr/>
          </p:nvSpPr>
          <p:spPr>
            <a:xfrm>
              <a:off x="5198848" y="4314857"/>
              <a:ext cx="144016" cy="1440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40"/>
            <p:cNvSpPr/>
            <p:nvPr/>
          </p:nvSpPr>
          <p:spPr>
            <a:xfrm>
              <a:off x="6218823" y="359493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llipse 54"/>
            <p:cNvSpPr/>
            <p:nvPr/>
          </p:nvSpPr>
          <p:spPr>
            <a:xfrm>
              <a:off x="5585987" y="2952143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lipse 55"/>
            <p:cNvSpPr/>
            <p:nvPr/>
          </p:nvSpPr>
          <p:spPr>
            <a:xfrm>
              <a:off x="6089963" y="3138473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lipse 56"/>
            <p:cNvSpPr/>
            <p:nvPr/>
          </p:nvSpPr>
          <p:spPr>
            <a:xfrm>
              <a:off x="6731151" y="339361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lipse 57"/>
            <p:cNvSpPr/>
            <p:nvPr/>
          </p:nvSpPr>
          <p:spPr>
            <a:xfrm>
              <a:off x="6883551" y="354601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lipse 59"/>
            <p:cNvSpPr/>
            <p:nvPr/>
          </p:nvSpPr>
          <p:spPr>
            <a:xfrm>
              <a:off x="6508510" y="400408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7087934" y="4310683"/>
              <a:ext cx="144016" cy="1440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/>
            <p:cNvSpPr/>
            <p:nvPr/>
          </p:nvSpPr>
          <p:spPr>
            <a:xfrm>
              <a:off x="6467155" y="3662691"/>
              <a:ext cx="1440000" cy="144000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feld 77"/>
            <p:cNvSpPr txBox="1"/>
            <p:nvPr/>
          </p:nvSpPr>
          <p:spPr bwMode="auto">
            <a:xfrm>
              <a:off x="7150561" y="4333163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chemeClr val="accent3">
                      <a:lumMod val="50000"/>
                    </a:schemeClr>
                  </a:solidFill>
                  <a:latin typeface="Verdana" panose="020B0604030504040204" pitchFamily="34" charset="0"/>
                </a:rPr>
                <a:t>p</a:t>
              </a:r>
            </a:p>
          </p:txBody>
        </p:sp>
        <p:cxnSp>
          <p:nvCxnSpPr>
            <p:cNvPr id="5" name="Gerade Verbindung mit Pfeil 4"/>
            <p:cNvCxnSpPr>
              <a:stCxn id="41" idx="0"/>
              <a:endCxn id="56" idx="4"/>
            </p:cNvCxnSpPr>
            <p:nvPr/>
          </p:nvCxnSpPr>
          <p:spPr>
            <a:xfrm flipH="1" flipV="1">
              <a:off x="6161971" y="3282489"/>
              <a:ext cx="128860" cy="31245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>
              <a:stCxn id="41" idx="2"/>
              <a:endCxn id="37" idx="6"/>
            </p:cNvCxnSpPr>
            <p:nvPr/>
          </p:nvCxnSpPr>
          <p:spPr>
            <a:xfrm flipH="1" flipV="1">
              <a:off x="5785194" y="3537627"/>
              <a:ext cx="433629" cy="12932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stCxn id="41" idx="6"/>
              <a:endCxn id="57" idx="2"/>
            </p:cNvCxnSpPr>
            <p:nvPr/>
          </p:nvCxnSpPr>
          <p:spPr>
            <a:xfrm flipV="1">
              <a:off x="6362839" y="3465619"/>
              <a:ext cx="368312" cy="201328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41" idx="6"/>
            </p:cNvCxnSpPr>
            <p:nvPr/>
          </p:nvCxnSpPr>
          <p:spPr>
            <a:xfrm flipV="1">
              <a:off x="6362839" y="3625248"/>
              <a:ext cx="519132" cy="4169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41" idx="5"/>
              <a:endCxn id="60" idx="1"/>
            </p:cNvCxnSpPr>
            <p:nvPr/>
          </p:nvCxnSpPr>
          <p:spPr>
            <a:xfrm>
              <a:off x="6341748" y="3717864"/>
              <a:ext cx="187853" cy="307316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60" idx="5"/>
              <a:endCxn id="66" idx="2"/>
            </p:cNvCxnSpPr>
            <p:nvPr/>
          </p:nvCxnSpPr>
          <p:spPr>
            <a:xfrm>
              <a:off x="6631435" y="4127014"/>
              <a:ext cx="456499" cy="255677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lipse 84"/>
            <p:cNvSpPr/>
            <p:nvPr/>
          </p:nvSpPr>
          <p:spPr>
            <a:xfrm>
              <a:off x="5889510" y="3356097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986793" y="2841450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Gerade Verbindung mit Pfeil 23"/>
            <p:cNvCxnSpPr>
              <a:stCxn id="37" idx="2"/>
              <a:endCxn id="32" idx="5"/>
            </p:cNvCxnSpPr>
            <p:nvPr/>
          </p:nvCxnSpPr>
          <p:spPr>
            <a:xfrm flipH="1" flipV="1">
              <a:off x="5247346" y="3268630"/>
              <a:ext cx="393832" cy="268997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37" idx="3"/>
              <a:endCxn id="31" idx="7"/>
            </p:cNvCxnSpPr>
            <p:nvPr/>
          </p:nvCxnSpPr>
          <p:spPr>
            <a:xfrm flipH="1">
              <a:off x="5363159" y="3588544"/>
              <a:ext cx="299110" cy="14014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4628425" y="3058262"/>
              <a:ext cx="1440000" cy="144000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Gerade Verbindung mit Pfeil 27"/>
            <p:cNvCxnSpPr>
              <a:stCxn id="31" idx="2"/>
              <a:endCxn id="36" idx="6"/>
            </p:cNvCxnSpPr>
            <p:nvPr/>
          </p:nvCxnSpPr>
          <p:spPr>
            <a:xfrm flipH="1" flipV="1">
              <a:off x="5017499" y="3744328"/>
              <a:ext cx="222735" cy="35277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31" idx="4"/>
              <a:endCxn id="38" idx="0"/>
            </p:cNvCxnSpPr>
            <p:nvPr/>
          </p:nvCxnSpPr>
          <p:spPr>
            <a:xfrm flipH="1">
              <a:off x="5270856" y="3851613"/>
              <a:ext cx="41386" cy="46324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Ellipse 90"/>
            <p:cNvSpPr/>
            <p:nvPr/>
          </p:nvSpPr>
          <p:spPr>
            <a:xfrm>
              <a:off x="6888088" y="4869160"/>
              <a:ext cx="144016" cy="1440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feld 91"/>
            <p:cNvSpPr txBox="1"/>
            <p:nvPr/>
          </p:nvSpPr>
          <p:spPr bwMode="auto">
            <a:xfrm>
              <a:off x="6631160" y="4941168"/>
              <a:ext cx="32893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i="1" dirty="0" smtClean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</a:rPr>
                <a:t>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 bwMode="auto">
              <a:xfrm>
                <a:off x="324000" y="1548000"/>
                <a:ext cx="6191118" cy="163121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7) Density-based cluster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contains all points that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 density-reachable from a seed point p:</a:t>
                </a:r>
              </a:p>
              <a:p>
                <a:pPr eaLnBrk="1" hangingPunct="1"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density-reachable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from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p</a:t>
                </a:r>
                <a:endParaRPr lang="de-DE" i="1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 smtClean="0">
                    <a:solidFill>
                      <a:srgbClr val="214B7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de-DE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density-connected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to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</a:p>
              <a:p>
                <a:pPr eaLnBrk="1" hangingPunct="1">
                  <a:spcAft>
                    <a:spcPts val="300"/>
                  </a:spcAft>
                </a:pPr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548000"/>
                <a:ext cx="6191118" cy="1631216"/>
              </a:xfrm>
              <a:prstGeom prst="rect">
                <a:avLst/>
              </a:prstGeom>
              <a:blipFill>
                <a:blip r:embed="rId2"/>
                <a:stretch>
                  <a:fillRect l="-787" t="-223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969887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and </a:t>
            </a:r>
            <a:r>
              <a:rPr lang="en-US" dirty="0" err="1" smtClean="0"/>
              <a:t>MinPts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324000" y="1484784"/>
            <a:ext cx="9012360" cy="3839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MinPts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does not critically affect clustering results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It is suggested to use 4, or the number of dimensions + 1, denoted as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k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The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distance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Eps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should be set according to the “thinnest” cluster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pic>
        <p:nvPicPr>
          <p:cNvPr id="106" name="Grafik 105"/>
          <p:cNvPicPr>
            <a:picLocks noChangeAspect="1"/>
          </p:cNvPicPr>
          <p:nvPr/>
        </p:nvPicPr>
        <p:blipFill rotWithShape="1">
          <a:blip r:embed="rId2"/>
          <a:srcRect l="65291"/>
          <a:stretch/>
        </p:blipFill>
        <p:spPr>
          <a:xfrm>
            <a:off x="8832304" y="2588202"/>
            <a:ext cx="1799128" cy="2068888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8184232" y="2948355"/>
            <a:ext cx="1547636" cy="19172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418582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and </a:t>
            </a:r>
            <a:r>
              <a:rPr lang="en-US" dirty="0" err="1" smtClean="0"/>
              <a:t>MinPts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324000" y="1484784"/>
            <a:ext cx="9012360" cy="51013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MinPts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does not critically affect clustering results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It is suggested to use 4, or the number of dimensions + 1, denoted as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k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The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distance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Eps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should be set according to the “thinnest” cluster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Simple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solution: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Compute the distance d of a point p to its k-</a:t>
            </a:r>
            <a:r>
              <a:rPr lang="en-US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th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nearest neighbor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Repeat for each point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Sort the distances and plot (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k-</a:t>
            </a: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dist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 graph)</a:t>
            </a:r>
            <a:endParaRPr lang="en-US" i="1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pic>
        <p:nvPicPr>
          <p:cNvPr id="104" name="Grafik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4819643"/>
            <a:ext cx="3876675" cy="1695450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 rotWithShape="1">
          <a:blip r:embed="rId3"/>
          <a:srcRect l="65291"/>
          <a:stretch/>
        </p:blipFill>
        <p:spPr>
          <a:xfrm>
            <a:off x="8832304" y="2588202"/>
            <a:ext cx="1799128" cy="2068888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8184232" y="2948355"/>
            <a:ext cx="1547636" cy="19172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60795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Spatiotemporal clustering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335360" y="1412776"/>
            <a:ext cx="11593288" cy="34470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Main challenge: different </a:t>
            </a:r>
            <a:r>
              <a:rPr lang="en-US" b="1" dirty="0">
                <a:solidFill>
                  <a:srgbClr val="214B7E"/>
                </a:solidFill>
                <a:latin typeface="Verdana" panose="020B0604030504040204" pitchFamily="34" charset="0"/>
              </a:rPr>
              <a:t>units of time and </a:t>
            </a: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space.. </a:t>
            </a:r>
          </a:p>
          <a:p>
            <a:pPr eaLnBrk="1" hangingPunct="1">
              <a:spcAft>
                <a:spcPts val="300"/>
              </a:spcAft>
            </a:pPr>
            <a:endParaRPr lang="en-US" b="1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What distance equals a unit of time?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Depends on the application: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Two pedestrians that have met with a distance of 1.5m within 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a minute interval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/>
            </a:r>
            <a:b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</a:b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could belong to the same cluster (e.g. CORONA App)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Two spatially close sample 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points in a physics experiment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that are nanoseconds apart</a:t>
            </a:r>
            <a:b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</a:b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could belong to different clusters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780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DBSCAN for spatiotemporal data</a:t>
            </a:r>
            <a:endParaRPr lang="en-US" noProof="0" dirty="0"/>
          </a:p>
        </p:txBody>
      </p:sp>
      <p:sp>
        <p:nvSpPr>
          <p:cNvPr id="4" name="Rechteck 3"/>
          <p:cNvSpPr/>
          <p:nvPr/>
        </p:nvSpPr>
        <p:spPr>
          <a:xfrm>
            <a:off x="479376" y="1275509"/>
            <a:ext cx="1159328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Aft>
                <a:spcPts val="300"/>
              </a:spcAft>
              <a:buAutoNum type="arabicParenR"/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ST-DBSCAN</a:t>
            </a:r>
          </a:p>
          <a:p>
            <a:pPr marL="342900" indent="-342900" eaLnBrk="1" hangingPunct="1">
              <a:spcAft>
                <a:spcPts val="300"/>
              </a:spcAft>
              <a:buAutoNum type="arabicParenR"/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Extension of 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DBSCAN, which can handle ST data (or other non-ST variables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)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requires another distance parameter for the temporal domain (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Eps2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), 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both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Eps1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and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Eps2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can be derived from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k-</a:t>
            </a: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dist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graphs</a:t>
            </a:r>
            <a:endParaRPr lang="en-US" i="1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sz="1050" dirty="0" smtClean="0">
                <a:latin typeface="+mn-lt"/>
              </a:rPr>
              <a:t>BIRANT</a:t>
            </a:r>
            <a:r>
              <a:rPr lang="en-US" sz="1050" dirty="0">
                <a:latin typeface="+mn-lt"/>
              </a:rPr>
              <a:t>, </a:t>
            </a:r>
            <a:r>
              <a:rPr lang="en-US" sz="1050" dirty="0" err="1">
                <a:latin typeface="+mn-lt"/>
              </a:rPr>
              <a:t>Derya</a:t>
            </a:r>
            <a:r>
              <a:rPr lang="en-US" sz="1050" dirty="0">
                <a:latin typeface="+mn-lt"/>
              </a:rPr>
              <a:t>; KUT, Alp. ST-DBSCAN: An algorithm for clustering spatial–temporal data. </a:t>
            </a:r>
            <a:r>
              <a:rPr lang="en-US" sz="1050" i="1" dirty="0">
                <a:latin typeface="+mn-lt"/>
              </a:rPr>
              <a:t>Data &amp; knowledge engineering</a:t>
            </a:r>
            <a:r>
              <a:rPr lang="en-US" sz="1050" dirty="0">
                <a:latin typeface="+mn-lt"/>
              </a:rPr>
              <a:t>, 2007, 60. Jg., </a:t>
            </a:r>
            <a:r>
              <a:rPr lang="en-US" sz="1050" dirty="0" err="1">
                <a:latin typeface="+mn-lt"/>
              </a:rPr>
              <a:t>Nr</a:t>
            </a:r>
            <a:r>
              <a:rPr lang="en-US" sz="1050" dirty="0">
                <a:latin typeface="+mn-lt"/>
              </a:rPr>
              <a:t>. 1, S. 208-221.</a:t>
            </a:r>
            <a:endParaRPr lang="en-US" sz="1050" dirty="0">
              <a:solidFill>
                <a:srgbClr val="214B7E"/>
              </a:solidFill>
              <a:latin typeface="+mn-lt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093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DBSCAN for spatiotemporal data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/>
              <p:cNvSpPr/>
              <p:nvPr/>
            </p:nvSpPr>
            <p:spPr>
              <a:xfrm>
                <a:off x="479376" y="1275509"/>
                <a:ext cx="11593288" cy="52341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1" hangingPunct="1">
                  <a:spcAft>
                    <a:spcPts val="300"/>
                  </a:spcAft>
                  <a:buAutoNum type="arabicParenR"/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ST-DBSCAN</a:t>
                </a:r>
              </a:p>
              <a:p>
                <a:pPr marL="342900" indent="-342900" eaLnBrk="1" hangingPunct="1">
                  <a:spcAft>
                    <a:spcPts val="300"/>
                  </a:spcAft>
                  <a:buAutoNum type="arabicParenR"/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marL="285750" indent="-285750" eaLnBrk="1" hangingPunct="1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Extension of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DBSCAN, which can handle ST data (or other non-ST variables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)</a:t>
                </a: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marL="871880" lvl="1" indent="-285750" eaLnBrk="1" hangingPunct="1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requires another distance parameter for the temporal domain (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Eps2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), </a:t>
                </a: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marL="871880" lvl="1" indent="-285750" eaLnBrk="1" hangingPunct="1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both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Eps1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Eps2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can be derived from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k-</a:t>
                </a:r>
                <a:r>
                  <a:rPr lang="en-US" i="1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dist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graphs</a:t>
                </a:r>
                <a:endParaRPr lang="en-US" i="1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sz="1050" dirty="0" smtClean="0">
                    <a:latin typeface="+mn-lt"/>
                  </a:rPr>
                  <a:t>BIRANT</a:t>
                </a:r>
                <a:r>
                  <a:rPr lang="en-US" sz="1050" dirty="0">
                    <a:latin typeface="+mn-lt"/>
                  </a:rPr>
                  <a:t>, </a:t>
                </a:r>
                <a:r>
                  <a:rPr lang="en-US" sz="1050" dirty="0" err="1">
                    <a:latin typeface="+mn-lt"/>
                  </a:rPr>
                  <a:t>Derya</a:t>
                </a:r>
                <a:r>
                  <a:rPr lang="en-US" sz="1050" dirty="0">
                    <a:latin typeface="+mn-lt"/>
                  </a:rPr>
                  <a:t>; KUT, Alp. ST-DBSCAN: An algorithm for clustering spatial–temporal data. </a:t>
                </a:r>
                <a:r>
                  <a:rPr lang="en-US" sz="1050" i="1" dirty="0">
                    <a:latin typeface="+mn-lt"/>
                  </a:rPr>
                  <a:t>Data &amp; knowledge engineering</a:t>
                </a:r>
                <a:r>
                  <a:rPr lang="en-US" sz="1050" dirty="0">
                    <a:latin typeface="+mn-lt"/>
                  </a:rPr>
                  <a:t>, 2007, 60. Jg., </a:t>
                </a:r>
                <a:r>
                  <a:rPr lang="en-US" sz="1050" dirty="0" err="1">
                    <a:latin typeface="+mn-lt"/>
                  </a:rPr>
                  <a:t>Nr</a:t>
                </a:r>
                <a:r>
                  <a:rPr lang="en-US" sz="1050" dirty="0">
                    <a:latin typeface="+mn-lt"/>
                  </a:rPr>
                  <a:t>. 1, S. 208-221.</a:t>
                </a:r>
                <a:endParaRPr lang="en-US" sz="1050" dirty="0">
                  <a:solidFill>
                    <a:srgbClr val="214B7E"/>
                  </a:solidFill>
                  <a:latin typeface="+mn-lt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2) Classical DBSCAN</a:t>
                </a:r>
                <a:endParaRPr lang="en-US" b="1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marL="285750" indent="-285750" eaLnBrk="1" hangingPunct="1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Can be applied to 2D, 3D or any Euclidean high dimensional feature space</a:t>
                </a:r>
              </a:p>
              <a:p>
                <a:pPr marL="871880" lvl="1" indent="-285750" eaLnBrk="1" hangingPunct="1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Temporal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dimension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simply an additional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dimension: </a:t>
                </a:r>
              </a:p>
              <a:p>
                <a:pPr eaLnBrk="1" hangingPunct="1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DE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i="1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214B7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rgbClr val="214B7E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214B7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rgbClr val="214B7E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214B7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214B7E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de-DE" i="1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)²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/>
                </a:r>
                <a:b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</a:b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    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 some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sort of scaling might be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required to use the same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Eps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 for space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AND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time</a:t>
                </a:r>
              </a:p>
              <a:p>
                <a:pPr eaLnBrk="1" hangingPunct="1">
                  <a:spcAft>
                    <a:spcPts val="300"/>
                  </a:spcAft>
                </a:pPr>
                <a:endParaRPr lang="en-US" dirty="0">
                  <a:solidFill>
                    <a:srgbClr val="214B7E"/>
                  </a:solidFill>
                  <a:latin typeface="Verdana" panose="020B0604030504040204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275509"/>
                <a:ext cx="11593288" cy="5234190"/>
              </a:xfrm>
              <a:prstGeom prst="rect">
                <a:avLst/>
              </a:prstGeom>
              <a:blipFill>
                <a:blip r:embed="rId2"/>
                <a:stretch>
                  <a:fillRect l="-473" t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8193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Hands-on session</a:t>
            </a:r>
            <a:endParaRPr lang="en-US" noProof="0" dirty="0"/>
          </a:p>
        </p:txBody>
      </p:sp>
      <p:sp>
        <p:nvSpPr>
          <p:cNvPr id="5" name="Textfeld 4"/>
          <p:cNvSpPr txBox="1"/>
          <p:nvPr/>
        </p:nvSpPr>
        <p:spPr bwMode="auto">
          <a:xfrm>
            <a:off x="3935760" y="1556792"/>
            <a:ext cx="4121706" cy="369332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/>
              <a:t>COVID-19 (Coronavirus SARS-CoV-2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 descr="Das sich verbreitende Coronavirus hat weltweit Vorsichtsmaßnahmen ausgelös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988840"/>
            <a:ext cx="7657356" cy="382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207568" y="5528265"/>
            <a:ext cx="2708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Foto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 imago images/ZUMA Press</a:t>
            </a:r>
            <a:endParaRPr lang="en-US" sz="1200" b="0" i="0" dirty="0">
              <a:solidFill>
                <a:schemeClr val="bg1">
                  <a:lumMod val="8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135050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 bwMode="auto">
          <a:xfrm>
            <a:off x="918048" y="1772816"/>
            <a:ext cx="5465984" cy="447045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Download the </a:t>
            </a:r>
            <a:r>
              <a:rPr lang="en-US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JupyterLab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environment from </a:t>
            </a: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includes 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aseline="0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Jupyter</a:t>
            </a: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 notebooks with all plots and code,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COVID-19 data, 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this presentation, 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literature with suggested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reading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requires</a:t>
            </a:r>
            <a:endParaRPr lang="en-US" baseline="0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JupyterLab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 &amp;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R-Kernel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Play with the data</a:t>
            </a:r>
            <a:endParaRPr lang="en-US" noProof="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948818" y="2546104"/>
            <a:ext cx="5363206" cy="400110"/>
            <a:chOff x="3863752" y="3284984"/>
            <a:chExt cx="5363206" cy="400110"/>
          </a:xfrm>
        </p:grpSpPr>
        <p:sp>
          <p:nvSpPr>
            <p:cNvPr id="13" name="Textfeld 12"/>
            <p:cNvSpPr txBox="1"/>
            <p:nvPr/>
          </p:nvSpPr>
          <p:spPr bwMode="auto">
            <a:xfrm>
              <a:off x="4295800" y="3284984"/>
              <a:ext cx="4931158" cy="400110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marL="0" indent="0" eaLnBrk="1" hangingPunct="1">
                <a:spcAft>
                  <a:spcPts val="300"/>
                </a:spcAft>
                <a:buFont typeface="Arial" panose="020B0604020202020204" pitchFamily="34" charset="0"/>
                <a:buNone/>
              </a:pPr>
              <a:r>
                <a:rPr lang="en-US" sz="2000" b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github.com/</a:t>
              </a:r>
              <a:r>
                <a:rPr lang="en-US" sz="2000" b="1" dirty="0" err="1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davidfrantz</a:t>
              </a:r>
              <a:r>
                <a:rPr lang="en-US" sz="2000" b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/covid19</a:t>
              </a:r>
              <a:endParaRPr lang="en-US" sz="2000" b="1" baseline="0" dirty="0" smtClean="0">
                <a:solidFill>
                  <a:srgbClr val="214B7E"/>
                </a:solidFill>
                <a:latin typeface="Verdana" panose="020B0604030504040204" pitchFamily="34" charset="0"/>
              </a:endParaRPr>
            </a:p>
          </p:txBody>
        </p:sp>
        <p:pic>
          <p:nvPicPr>
            <p:cNvPr id="3076" name="Picture 4" descr="Datei:Octicons-mark-github.svg – Wikipedia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752" y="330001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feld 2"/>
          <p:cNvSpPr txBox="1"/>
          <p:nvPr/>
        </p:nvSpPr>
        <p:spPr bwMode="auto">
          <a:xfrm>
            <a:off x="6888088" y="1771200"/>
            <a:ext cx="5112568" cy="443198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Parameters that will affect the clusters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Number of cases N 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 find larger or smaller hotspots, </a:t>
            </a:r>
          </a:p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 i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ncidence instead of abs. numbers?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Scaling of the temporal dimension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 7 days, 31 days?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 statistical rescaling method for </a:t>
            </a:r>
            <a:b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    all dimensions?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(e.g. z-transform)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Eps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 Shift the allocations to noise/clusters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67915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1624" y="2276872"/>
            <a:ext cx="7272808" cy="567835"/>
          </a:xfrm>
        </p:spPr>
        <p:txBody>
          <a:bodyPr/>
          <a:lstStyle/>
          <a:p>
            <a:r>
              <a:rPr lang="en-US" dirty="0" smtClean="0"/>
              <a:t>Stay healthy. Don’t become a cluster!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0691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93" r="1" b="22338"/>
          <a:stretch/>
        </p:blipFill>
        <p:spPr>
          <a:xfrm>
            <a:off x="1055440" y="620688"/>
            <a:ext cx="10297144" cy="54006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199456" y="1700808"/>
            <a:ext cx="4896544" cy="489654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8616280" y="1671381"/>
            <a:ext cx="2736304" cy="489654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117637" y="3043992"/>
            <a:ext cx="2592288" cy="144016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 bwMode="auto">
          <a:xfrm>
            <a:off x="1803306" y="2564904"/>
            <a:ext cx="9837310" cy="23467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Geostatistics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(Semester 2)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Analysis of point data using </a:t>
            </a:r>
            <a:r>
              <a:rPr lang="en-US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geostatistical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methods, concepts and techniques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Practical exercises in the analysis of spatial patterns using expert software, e.g. R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algn="r" eaLnBrk="1" hangingPunct="1">
              <a:spcAft>
                <a:spcPts val="300"/>
              </a:spcAft>
            </a:pPr>
            <a:r>
              <a:rPr lang="en-US" sz="1050" dirty="0" smtClean="0">
                <a:solidFill>
                  <a:srgbClr val="214B7E"/>
                </a:solidFill>
                <a:latin typeface="Verdana" panose="020B0604030504040204" pitchFamily="34" charset="0"/>
              </a:rPr>
              <a:t>Translated from the module handbook “M.Sc. Applied Geoinformatics”</a:t>
            </a:r>
          </a:p>
          <a:p>
            <a:pPr algn="r" eaLnBrk="1" hangingPunct="1">
              <a:spcAft>
                <a:spcPts val="300"/>
              </a:spcAft>
            </a:pPr>
            <a:r>
              <a:rPr lang="en-US" sz="1050" dirty="0">
                <a:latin typeface="+mn-lt"/>
                <a:hlinkClick r:id="rId3"/>
              </a:rPr>
              <a:t>https://www.uni-trier.de/fileadmin/fb6/fb6/stu/bac/AGI/Modulhandbuch_MSC_AGI_2013.pdf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11297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695" r="74305" b="22338"/>
          <a:stretch/>
        </p:blipFill>
        <p:spPr>
          <a:xfrm>
            <a:off x="1055440" y="620688"/>
            <a:ext cx="2592288" cy="54006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3195" t="17603" r="61805" b="77219"/>
          <a:stretch/>
        </p:blipFill>
        <p:spPr>
          <a:xfrm>
            <a:off x="1199456" y="1844824"/>
            <a:ext cx="2592288" cy="36004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859803" y="2852936"/>
            <a:ext cx="6480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n-lt"/>
              </a:rPr>
              <a:t>Fundamental knowledge of relevant multivariate methods for predicting and testing, investigating dependencies and classification</a:t>
            </a:r>
          </a:p>
          <a:p>
            <a:pPr marL="285750" indent="-285750" algn="r">
              <a:buFont typeface="Wingdings" panose="05000000000000000000" pitchFamily="2" charset="2"/>
              <a:buChar char="à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Knowledge of statistics and concepts</a:t>
            </a:r>
          </a:p>
        </p:txBody>
      </p:sp>
      <p:sp>
        <p:nvSpPr>
          <p:cNvPr id="8" name="Textfeld 7"/>
          <p:cNvSpPr txBox="1"/>
          <p:nvPr/>
        </p:nvSpPr>
        <p:spPr bwMode="auto">
          <a:xfrm>
            <a:off x="4860000" y="2060848"/>
            <a:ext cx="6480000" cy="6848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Processing of vector data, visualization of </a:t>
            </a:r>
            <a:r>
              <a:rPr lang="en-US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geodata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algn="r" eaLnBrk="1" hangingPunct="1">
              <a:spcAft>
                <a:spcPts val="300"/>
              </a:spcAft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Knowledge of geospatial data analysis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 bwMode="auto">
          <a:xfrm>
            <a:off x="1587282" y="6093296"/>
            <a:ext cx="9837310" cy="4539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algn="r" eaLnBrk="1" hangingPunct="1">
              <a:spcAft>
                <a:spcPts val="300"/>
              </a:spcAft>
            </a:pPr>
            <a:r>
              <a:rPr lang="en-US" sz="1050" dirty="0" smtClean="0">
                <a:solidFill>
                  <a:srgbClr val="214B7E"/>
                </a:solidFill>
                <a:latin typeface="Verdana" panose="020B0604030504040204" pitchFamily="34" charset="0"/>
              </a:rPr>
              <a:t>Translated from the module handbook “M.Sc. Applied Geoinformatics”</a:t>
            </a:r>
          </a:p>
          <a:p>
            <a:pPr algn="r" eaLnBrk="1" hangingPunct="1">
              <a:spcAft>
                <a:spcPts val="300"/>
              </a:spcAft>
            </a:pPr>
            <a:r>
              <a:rPr lang="en-US" sz="1050" dirty="0">
                <a:latin typeface="+mn-lt"/>
                <a:hlinkClick r:id="rId3"/>
              </a:rPr>
              <a:t>https://www.uni-trier.de/fileadmin/fb6/fb6/stu/bac/AGI/Modulhandbuch_MSC_AGI_2013.pdf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420000" y="2204864"/>
            <a:ext cx="156390" cy="83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3419330" y="5117030"/>
            <a:ext cx="156390" cy="83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860000" y="5157192"/>
            <a:ext cx="648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Cluster analysis</a:t>
            </a:r>
          </a:p>
          <a:p>
            <a:pPr algn="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 Knowledge of the concept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 bwMode="auto">
          <a:xfrm>
            <a:off x="4860000" y="4282080"/>
            <a:ext cx="6480000" cy="10002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latin typeface="+mn-lt"/>
              </a:rPr>
              <a:t>Consolidation of skills in </a:t>
            </a:r>
            <a:r>
              <a:rPr lang="en-US" strike="sngStrike" dirty="0" smtClean="0">
                <a:latin typeface="+mn-lt"/>
              </a:rPr>
              <a:t>SPSS/</a:t>
            </a:r>
            <a:r>
              <a:rPr lang="en-US" strike="sngStrike" dirty="0" err="1" smtClean="0">
                <a:latin typeface="+mn-lt"/>
              </a:rPr>
              <a:t>Matlab</a:t>
            </a:r>
            <a:endParaRPr lang="en-US" dirty="0" smtClean="0">
              <a:latin typeface="+mn-lt"/>
            </a:endParaRPr>
          </a:p>
          <a:p>
            <a:pPr algn="r" eaLnBrk="1" hangingPunct="1">
              <a:spcAft>
                <a:spcPts val="300"/>
              </a:spcAft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-&gt; some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skills</a:t>
            </a:r>
          </a:p>
          <a:p>
            <a:pPr algn="r" eaLnBrk="1" hangingPunct="1">
              <a:spcAft>
                <a:spcPts val="300"/>
              </a:spcAft>
            </a:pPr>
            <a:endParaRPr lang="en-US" b="1" dirty="0" smtClean="0">
              <a:solidFill>
                <a:srgbClr val="214B7E"/>
              </a:solidFill>
              <a:latin typeface="+mn-lt"/>
            </a:endParaRPr>
          </a:p>
        </p:txBody>
      </p:sp>
      <p:cxnSp>
        <p:nvCxnSpPr>
          <p:cNvPr id="17" name="Gewinkelter Verbinder 16"/>
          <p:cNvCxnSpPr>
            <a:stCxn id="11" idx="3"/>
            <a:endCxn id="8" idx="1"/>
          </p:cNvCxnSpPr>
          <p:nvPr/>
        </p:nvCxnSpPr>
        <p:spPr>
          <a:xfrm flipV="1">
            <a:off x="3576390" y="2248830"/>
            <a:ext cx="1283610" cy="372159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r Verbinder 19"/>
          <p:cNvCxnSpPr>
            <a:endCxn id="7" idx="1"/>
          </p:cNvCxnSpPr>
          <p:nvPr/>
        </p:nvCxnSpPr>
        <p:spPr>
          <a:xfrm flipV="1">
            <a:off x="3576390" y="3049363"/>
            <a:ext cx="1283413" cy="539576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r Verbinder 23"/>
          <p:cNvCxnSpPr>
            <a:stCxn id="13" idx="3"/>
            <a:endCxn id="14" idx="1"/>
          </p:cNvCxnSpPr>
          <p:nvPr/>
        </p:nvCxnSpPr>
        <p:spPr>
          <a:xfrm flipV="1">
            <a:off x="3575720" y="5342948"/>
            <a:ext cx="1284280" cy="190207"/>
          </a:xfrm>
          <a:prstGeom prst="bentConnector3">
            <a:avLst>
              <a:gd name="adj1" fmla="val 50848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r Verbinder 25"/>
          <p:cNvCxnSpPr>
            <a:stCxn id="13" idx="3"/>
          </p:cNvCxnSpPr>
          <p:nvPr/>
        </p:nvCxnSpPr>
        <p:spPr>
          <a:xfrm flipV="1">
            <a:off x="3575720" y="4581128"/>
            <a:ext cx="1284083" cy="952027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34722" r="40278" b="94822"/>
          <a:stretch/>
        </p:blipFill>
        <p:spPr>
          <a:xfrm>
            <a:off x="1055440" y="620688"/>
            <a:ext cx="2592288" cy="360040"/>
          </a:xfrm>
          <a:prstGeom prst="rect">
            <a:avLst/>
          </a:prstGeom>
        </p:spPr>
      </p:pic>
      <p:sp>
        <p:nvSpPr>
          <p:cNvPr id="34" name="Titel 1"/>
          <p:cNvSpPr>
            <a:spLocks noGrp="1"/>
          </p:cNvSpPr>
          <p:nvPr>
            <p:ph type="title"/>
          </p:nvPr>
        </p:nvSpPr>
        <p:spPr>
          <a:xfrm>
            <a:off x="5807968" y="543182"/>
            <a:ext cx="5042992" cy="567835"/>
          </a:xfrm>
        </p:spPr>
        <p:txBody>
          <a:bodyPr/>
          <a:lstStyle/>
          <a:p>
            <a:r>
              <a:rPr lang="en-US" noProof="0" dirty="0" smtClean="0"/>
              <a:t>Requirements</a:t>
            </a:r>
            <a:endParaRPr lang="en-US" noProof="0" dirty="0"/>
          </a:p>
        </p:txBody>
      </p:sp>
      <p:cxnSp>
        <p:nvCxnSpPr>
          <p:cNvPr id="36" name="Gewinkelter Verbinder 35"/>
          <p:cNvCxnSpPr/>
          <p:nvPr/>
        </p:nvCxnSpPr>
        <p:spPr>
          <a:xfrm>
            <a:off x="3576390" y="3588939"/>
            <a:ext cx="1283413" cy="776165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13617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Learning Objective</a:t>
            </a:r>
            <a:endParaRPr lang="en-US" noProof="0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551384" y="2132856"/>
            <a:ext cx="10363991" cy="1631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Introduction to 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patiotemporal data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Clustering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algorithm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Practical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experience/demonstration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to cluster real-life ST data with current relevancy</a:t>
            </a:r>
          </a:p>
        </p:txBody>
      </p:sp>
    </p:spTree>
    <p:extLst>
      <p:ext uri="{BB962C8B-B14F-4D97-AF65-F5344CB8AC3E}">
        <p14:creationId xmlns:p14="http://schemas.microsoft.com/office/powerpoint/2010/main" val="19144018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sp>
        <p:nvSpPr>
          <p:cNvPr id="10" name="Textfeld 9"/>
          <p:cNvSpPr txBox="1"/>
          <p:nvPr/>
        </p:nvSpPr>
        <p:spPr bwMode="auto">
          <a:xfrm>
            <a:off x="263352" y="1728000"/>
            <a:ext cx="4371710" cy="198515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1) </a:t>
            </a: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ST event</a:t>
            </a:r>
            <a:endParaRPr lang="en-US" b="1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Single measurement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&lt;longitude, latitude, timestamp&gt;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seismic event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record of an epidemic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 bwMode="auto">
          <a:xfrm>
            <a:off x="6888088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34093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sp>
        <p:nvSpPr>
          <p:cNvPr id="10" name="Textfeld 9"/>
          <p:cNvSpPr txBox="1"/>
          <p:nvPr/>
        </p:nvSpPr>
        <p:spPr bwMode="auto">
          <a:xfrm>
            <a:off x="263352" y="1728000"/>
            <a:ext cx="4674485" cy="4039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1) </a:t>
            </a: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ST event</a:t>
            </a:r>
            <a:endParaRPr lang="en-US" b="1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Single measurement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&lt;longitude, latitude, timestamp&gt;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seismic event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record of an epidemic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b="1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2) Geo-referenced variable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Evolution in time, but o</a:t>
            </a: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nly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the </a:t>
            </a:r>
            <a:b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</a:b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most recent value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&lt;longitude, latitude, timestamp, </a:t>
            </a:r>
            <a:b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</a:b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  non-spatial value&gt;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Weather station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with </a:t>
            </a:r>
            <a:b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</a:b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most recent temperature value</a:t>
            </a: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 bwMode="auto">
          <a:xfrm>
            <a:off x="6888088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9029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auto">
          <a:xfrm>
            <a:off x="263352" y="1728000"/>
            <a:ext cx="4083169" cy="19466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3) Geo-referenced time series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Whole history is stored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Climate station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NDVI time series</a:t>
            </a: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 bwMode="auto">
          <a:xfrm>
            <a:off x="6888088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27412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auto">
          <a:xfrm>
            <a:off x="263352" y="1728000"/>
            <a:ext cx="4566763" cy="35240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3) Geo-referenced time series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Whole history is stored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Climate station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NDVI time series</a:t>
            </a: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b="1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4) Moving points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object moves, most recent position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real-time tracking of vehicles</a:t>
            </a:r>
          </a:p>
          <a:p>
            <a:pPr marL="871880" lvl="1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 bwMode="auto">
          <a:xfrm>
            <a:off x="6888088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75427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">
  <a:themeElements>
    <a:clrScheme name="Benutzerdefiniert 3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39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/>
      </a:spPr>
      <a:bodyPr wrap="none" rtlCol="0">
        <a:spAutoFit/>
      </a:bodyPr>
      <a:lstStyle>
        <a:defPPr eaLnBrk="1" hangingPunct="1">
          <a:spcAft>
            <a:spcPts val="300"/>
          </a:spcAft>
          <a:defRPr dirty="0" smtClean="0">
            <a:solidFill>
              <a:srgbClr val="214B7E"/>
            </a:solidFill>
            <a:latin typeface="Verdana" panose="020B0604030504040204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Praesentationen_Geomatik_E_01</Template>
  <TotalTime>0</TotalTime>
  <Words>1344</Words>
  <Application>Microsoft Office PowerPoint</Application>
  <PresentationFormat>Breitbild</PresentationFormat>
  <Paragraphs>295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Verdana</vt:lpstr>
      <vt:lpstr>Wingdings</vt:lpstr>
      <vt:lpstr>Praesentation</vt:lpstr>
      <vt:lpstr>PowerPoint-Präsentation</vt:lpstr>
      <vt:lpstr>PowerPoint-Präsentation</vt:lpstr>
      <vt:lpstr>PowerPoint-Präsentation</vt:lpstr>
      <vt:lpstr>Requirements</vt:lpstr>
      <vt:lpstr>Learning Objective</vt:lpstr>
      <vt:lpstr>Spatiotemporal data</vt:lpstr>
      <vt:lpstr>Spatiotemporal data</vt:lpstr>
      <vt:lpstr>Spatiotemporal data</vt:lpstr>
      <vt:lpstr>Spatiotemporal data</vt:lpstr>
      <vt:lpstr>Spatiotemporal data</vt:lpstr>
      <vt:lpstr>Clustering ST event data</vt:lpstr>
      <vt:lpstr>Clustering ST event data</vt:lpstr>
      <vt:lpstr>DBSCAN</vt:lpstr>
      <vt:lpstr>DBSCAN concepts (1)</vt:lpstr>
      <vt:lpstr>DBSCAN concepts (1)</vt:lpstr>
      <vt:lpstr>DBSCAN concepts (1)</vt:lpstr>
      <vt:lpstr>DBSCAN concepts (2)</vt:lpstr>
      <vt:lpstr>DBSCAN concepts (2)</vt:lpstr>
      <vt:lpstr>DBSCAN concepts (2)</vt:lpstr>
      <vt:lpstr>DBSCAN concepts (3)</vt:lpstr>
      <vt:lpstr>DBSCAN concepts (3)</vt:lpstr>
      <vt:lpstr>Eps and MinPts</vt:lpstr>
      <vt:lpstr>Eps and MinPts</vt:lpstr>
      <vt:lpstr>Spatiotemporal clustering</vt:lpstr>
      <vt:lpstr>DBSCAN for spatiotemporal data</vt:lpstr>
      <vt:lpstr>DBSCAN for spatiotemporal data</vt:lpstr>
      <vt:lpstr>Hands-on session</vt:lpstr>
      <vt:lpstr>Play with the data</vt:lpstr>
      <vt:lpstr>Stay healthy. Don’t become a cluster!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2020-06-15T17:28:15Z</dcterms:created>
  <dcterms:modified xsi:type="dcterms:W3CDTF">2020-06-21T12:08:29Z</dcterms:modified>
</cp:coreProperties>
</file>